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60" r:id="rId4"/>
  </p:sldMasterIdLst>
  <p:notesMasterIdLst>
    <p:notesMasterId r:id="rId7"/>
  </p:notesMasterIdLst>
  <p:sldIdLst>
    <p:sldId id="981" r:id="rId5"/>
    <p:sldId id="982" r:id="rId6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a Gomez Reyes" initials="LGR" lastIdx="1" clrIdx="0">
    <p:extLst>
      <p:ext uri="{19B8F6BF-5375-455C-9EA6-DF929625EA0E}">
        <p15:presenceInfo xmlns:p15="http://schemas.microsoft.com/office/powerpoint/2012/main" userId="S-1-5-21-982434693-219372449-2593624604-263734" providerId="AD"/>
      </p:ext>
    </p:extLst>
  </p:cmAuthor>
  <p:cmAuthor id="2" name="Mafe Valbuena H" initials="MVH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32"/>
    <a:srgbClr val="5F953F"/>
    <a:srgbClr val="254727"/>
    <a:srgbClr val="E7792B"/>
    <a:srgbClr val="6D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286" autoAdjust="0"/>
  </p:normalViewPr>
  <p:slideViewPr>
    <p:cSldViewPr snapToGrid="0" snapToObjects="1" showGuides="1">
      <p:cViewPr varScale="1">
        <p:scale>
          <a:sx n="72" d="100"/>
          <a:sy n="72" d="100"/>
        </p:scale>
        <p:origin x="456" y="66"/>
      </p:cViewPr>
      <p:guideLst>
        <p:guide orient="horz" pos="268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78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384" y="21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2CB2DEBC-0155-48A8-A6B9-339E2D851E9E}">
      <dgm:prSet phldrT="[Texto]" custT="1"/>
      <dgm:spPr/>
      <dgm:t>
        <a:bodyPr/>
        <a:lstStyle/>
        <a:p>
          <a:r>
            <a:rPr lang="es-CO" sz="2000" b="1" dirty="0"/>
            <a:t>Concepto técnico Grupo Gestión Documental (14/02/2022)</a:t>
          </a:r>
          <a:endParaRPr lang="es-CO" sz="2000" dirty="0"/>
        </a:p>
      </dgm:t>
    </dgm:pt>
    <dgm:pt modelId="{5A005A1B-E7DB-46CB-9AFE-8B79DB686772}" type="parTrans" cxnId="{D7623351-9D2B-453D-A46F-6271658674A2}">
      <dgm:prSet/>
      <dgm:spPr/>
      <dgm:t>
        <a:bodyPr/>
        <a:lstStyle/>
        <a:p>
          <a:endParaRPr lang="es-CO"/>
        </a:p>
      </dgm:t>
    </dgm:pt>
    <dgm:pt modelId="{55C09DD4-D50F-4EDE-BF91-4E029EC41671}" type="sibTrans" cxnId="{D7623351-9D2B-453D-A46F-6271658674A2}">
      <dgm:prSet/>
      <dgm:spPr/>
      <dgm:t>
        <a:bodyPr/>
        <a:lstStyle/>
        <a:p>
          <a:endParaRPr lang="es-CO"/>
        </a:p>
      </dgm:t>
    </dgm:pt>
    <dgm:pt modelId="{33EC2D6A-4CAB-4865-8788-998304CDB18B}">
      <dgm:prSet phldrT="[Texto]" custT="1"/>
      <dgm:spPr/>
      <dgm:t>
        <a:bodyPr/>
        <a:lstStyle/>
        <a:p>
          <a:r>
            <a:rPr lang="es-CO" sz="2000" kern="1200" dirty="0"/>
            <a:t>Concepto técnico favorable para eliminación por aplicación de TRD</a:t>
          </a:r>
          <a:r>
            <a:rPr lang="es-CO" sz="1800" kern="1200" dirty="0">
              <a:latin typeface="Calibri" panose="020F0502020204030204"/>
              <a:ea typeface="+mn-ea"/>
              <a:cs typeface="+mn-cs"/>
            </a:rPr>
            <a:t>.</a:t>
          </a:r>
        </a:p>
      </dgm:t>
    </dgm:pt>
    <dgm:pt modelId="{2E81A608-4DAD-4EA5-A293-9C6141610255}" type="parTrans" cxnId="{9202A77B-715A-4C47-853D-1A5505600DBB}">
      <dgm:prSet/>
      <dgm:spPr/>
      <dgm:t>
        <a:bodyPr/>
        <a:lstStyle/>
        <a:p>
          <a:endParaRPr lang="es-CO"/>
        </a:p>
      </dgm:t>
    </dgm:pt>
    <dgm:pt modelId="{68BD9665-2F95-41EA-924B-49047C318361}" type="sibTrans" cxnId="{9202A77B-715A-4C47-853D-1A5505600DBB}">
      <dgm:prSet/>
      <dgm:spPr/>
      <dgm:t>
        <a:bodyPr/>
        <a:lstStyle/>
        <a:p>
          <a:endParaRPr lang="es-CO"/>
        </a:p>
      </dgm:t>
    </dgm:pt>
    <dgm:pt modelId="{200798B5-7551-46BE-B76F-CA9558B2F00D}">
      <dgm:prSet phldrT="[Texto]" custT="1"/>
      <dgm:spPr/>
      <dgm:t>
        <a:bodyPr/>
        <a:lstStyle/>
        <a:p>
          <a:r>
            <a:rPr lang="es-CO" sz="2000" b="1" dirty="0"/>
            <a:t>Serie/subserie documental</a:t>
          </a:r>
          <a:endParaRPr lang="es-CO" sz="2000" dirty="0"/>
        </a:p>
      </dgm:t>
    </dgm:pt>
    <dgm:pt modelId="{FDC94F9C-B000-41C6-9824-C557377C5D28}" type="parTrans" cxnId="{4F3C16C2-4E0F-449D-975A-5BBF6B1234CE}">
      <dgm:prSet/>
      <dgm:spPr/>
      <dgm:t>
        <a:bodyPr/>
        <a:lstStyle/>
        <a:p>
          <a:endParaRPr lang="es-CO"/>
        </a:p>
      </dgm:t>
    </dgm:pt>
    <dgm:pt modelId="{55E5CB13-70C0-4456-8786-EE77890C660F}" type="sibTrans" cxnId="{4F3C16C2-4E0F-449D-975A-5BBF6B1234CE}">
      <dgm:prSet/>
      <dgm:spPr/>
      <dgm:t>
        <a:bodyPr/>
        <a:lstStyle/>
        <a:p>
          <a:endParaRPr lang="es-CO"/>
        </a:p>
      </dgm:t>
    </dgm:pt>
    <dgm:pt modelId="{68C16BE3-E597-4351-AFF3-DBB8C2AAE0BE}">
      <dgm:prSet phldrT="[Texto]"/>
      <dgm:spPr/>
      <dgm:t>
        <a:bodyPr spcFirstLastPara="0" vert="horz" wrap="square" lIns="45720" tIns="22860" rIns="45720" bIns="22860" numCol="1" spcCol="1270" anchor="ctr" anchorCtr="0"/>
        <a:lstStyle/>
        <a:p>
          <a:endParaRPr lang="es-CO" sz="1200" dirty="0"/>
        </a:p>
      </dgm:t>
    </dgm:pt>
    <dgm:pt modelId="{8EE05CF9-3EED-45A4-B5A3-36AF5EEE8DDE}" type="parTrans" cxnId="{A4829BE2-2E2E-4FBC-8FFD-FC3AF53CFFD2}">
      <dgm:prSet/>
      <dgm:spPr/>
      <dgm:t>
        <a:bodyPr/>
        <a:lstStyle/>
        <a:p>
          <a:endParaRPr lang="es-CO"/>
        </a:p>
      </dgm:t>
    </dgm:pt>
    <dgm:pt modelId="{D08BCF92-C0CE-4FEE-B84E-69C5FDF53271}" type="sibTrans" cxnId="{A4829BE2-2E2E-4FBC-8FFD-FC3AF53CFFD2}">
      <dgm:prSet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2000" b="1" dirty="0"/>
            <a:t>Total metros lineales a eliminar </a:t>
          </a:r>
          <a:endParaRPr lang="es-CO" sz="2000" dirty="0"/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O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14,4 metros lineales (72 cajas x-200</a:t>
          </a:r>
          <a:r>
            <a:rPr lang="es-CO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)</a:t>
          </a:r>
          <a:endParaRPr lang="es-CO" sz="3000" kern="1200" dirty="0"/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E166FF71-CF63-4592-8469-732575A7E967}">
      <dgm:prSet custT="1"/>
      <dgm:spPr/>
      <dgm:t>
        <a:bodyPr/>
        <a:lstStyle/>
        <a:p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 Inventarios Individuales de Bienes</a:t>
          </a:r>
          <a:r>
            <a:rPr lang="es-CO" sz="1800" dirty="0"/>
            <a:t>(TRD 2005)</a:t>
          </a:r>
        </a:p>
      </dgm:t>
    </dgm:pt>
    <dgm:pt modelId="{E12D30D2-27FA-4DE0-BBDC-DB5CF75C00DB}" type="parTrans" cxnId="{740F4C0C-FA0F-4C1D-87A8-54605BD1CBB8}">
      <dgm:prSet/>
      <dgm:spPr/>
      <dgm:t>
        <a:bodyPr/>
        <a:lstStyle/>
        <a:p>
          <a:endParaRPr lang="es-CO"/>
        </a:p>
      </dgm:t>
    </dgm:pt>
    <dgm:pt modelId="{C3507478-ADC3-47AF-BBCB-73FEBBFFF718}" type="sibTrans" cxnId="{740F4C0C-FA0F-4C1D-87A8-54605BD1CBB8}">
      <dgm:prSet/>
      <dgm:spPr/>
      <dgm:t>
        <a:bodyPr/>
        <a:lstStyle/>
        <a:p>
          <a:endParaRPr lang="es-CO"/>
        </a:p>
      </dgm:t>
    </dgm:pt>
    <dgm:pt modelId="{5ADEA761-BACC-4E2C-8925-A73C1A814B4B}">
      <dgm:prSet custT="1"/>
      <dgm:spPr/>
      <dgm:t>
        <a:bodyPr/>
        <a:lstStyle/>
        <a:p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BIENES MUEBLES E INMUBLES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/ Bienes Muebles</a:t>
          </a:r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s-CO" sz="1800" dirty="0"/>
            <a:t>(TRD 2009)</a:t>
          </a:r>
        </a:p>
      </dgm:t>
    </dgm:pt>
    <dgm:pt modelId="{91A1240D-C1A3-4632-98AD-DB67711A4E5C}" type="parTrans" cxnId="{BD904CAD-2204-4F7A-A9FB-AD51408AEA5A}">
      <dgm:prSet/>
      <dgm:spPr/>
      <dgm:t>
        <a:bodyPr/>
        <a:lstStyle/>
        <a:p>
          <a:endParaRPr lang="es-CO"/>
        </a:p>
      </dgm:t>
    </dgm:pt>
    <dgm:pt modelId="{F99D15A3-928C-4924-9EAF-EB45D453023F}" type="sibTrans" cxnId="{BD904CAD-2204-4F7A-A9FB-AD51408AEA5A}">
      <dgm:prSet/>
      <dgm:spPr/>
      <dgm:t>
        <a:bodyPr/>
        <a:lstStyle/>
        <a:p>
          <a:endParaRPr lang="es-CO"/>
        </a:p>
      </dgm:t>
    </dgm:pt>
    <dgm:pt modelId="{BDE77B0A-8030-4724-B3B3-F0A1AD6BC780}">
      <dgm:prSet custT="1"/>
      <dgm:spPr/>
      <dgm:t>
        <a:bodyPr/>
        <a:lstStyle/>
        <a:p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</a:t>
          </a:r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de Bienes Muebles e Inmuebles </a:t>
          </a:r>
          <a:r>
            <a:rPr lang="es-CO" sz="1800" dirty="0"/>
            <a:t>(TRD 2010)</a:t>
          </a:r>
        </a:p>
      </dgm:t>
    </dgm:pt>
    <dgm:pt modelId="{6AD10D96-6281-4860-9475-BF1B4EEC64EA}" type="parTrans" cxnId="{19074540-48F0-4C50-8264-01A4CE9857CE}">
      <dgm:prSet/>
      <dgm:spPr/>
      <dgm:t>
        <a:bodyPr/>
        <a:lstStyle/>
        <a:p>
          <a:endParaRPr lang="es-CO"/>
        </a:p>
      </dgm:t>
    </dgm:pt>
    <dgm:pt modelId="{4A56E191-C629-46E3-8994-CEC8D00DDB5C}" type="sibTrans" cxnId="{19074540-48F0-4C50-8264-01A4CE9857CE}">
      <dgm:prSet/>
      <dgm:spPr/>
      <dgm:t>
        <a:bodyPr/>
        <a:lstStyle/>
        <a:p>
          <a:endParaRPr lang="es-CO"/>
        </a:p>
      </dgm:t>
    </dgm:pt>
    <dgm:pt modelId="{9088BE9D-75C2-42EE-B703-944B54674EBF}">
      <dgm:prSet custT="1"/>
      <dgm:spPr/>
      <dgm:t>
        <a:bodyPr/>
        <a:lstStyle/>
        <a:p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</a:t>
          </a:r>
          <a:r>
            <a:rPr lang="es-CO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</a:t>
          </a:r>
          <a:r>
            <a:rPr lang="es-C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de Bienes Muebles e Inmuebles </a:t>
          </a:r>
          <a:r>
            <a:rPr lang="es-CO" sz="1800" dirty="0"/>
            <a:t>(TRD 2012)</a:t>
          </a:r>
        </a:p>
      </dgm:t>
    </dgm:pt>
    <dgm:pt modelId="{2E5E4691-C019-45C9-92C5-4FA3D76A8B58}" type="parTrans" cxnId="{254A07E5-44D0-4C14-8F81-4F0F5F16D923}">
      <dgm:prSet/>
      <dgm:spPr/>
      <dgm:t>
        <a:bodyPr/>
        <a:lstStyle/>
        <a:p>
          <a:endParaRPr lang="es-CO"/>
        </a:p>
      </dgm:t>
    </dgm:pt>
    <dgm:pt modelId="{545460BD-40BD-4C18-A85C-FF0CBE99E944}" type="sibTrans" cxnId="{254A07E5-44D0-4C14-8F81-4F0F5F16D923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C3A98C07-6F7C-4C3E-B6A1-8668A02C3794}" type="pres">
      <dgm:prSet presAssocID="{2CB2DEBC-0155-48A8-A6B9-339E2D851E9E}" presName="linNode" presStyleCnt="0"/>
      <dgm:spPr/>
    </dgm:pt>
    <dgm:pt modelId="{2B164579-76A5-412E-900F-223F8037E95C}" type="pres">
      <dgm:prSet presAssocID="{2CB2DEBC-0155-48A8-A6B9-339E2D851E9E}" presName="parentText" presStyleLbl="node1" presStyleIdx="0" presStyleCnt="3" custScaleX="85701" custScaleY="75472">
        <dgm:presLayoutVars>
          <dgm:chMax val="1"/>
          <dgm:bulletEnabled val="1"/>
        </dgm:presLayoutVars>
      </dgm:prSet>
      <dgm:spPr/>
    </dgm:pt>
    <dgm:pt modelId="{1E8890AD-B330-4530-9D92-B2D4FB759BAA}" type="pres">
      <dgm:prSet presAssocID="{2CB2DEBC-0155-48A8-A6B9-339E2D851E9E}" presName="descendantText" presStyleLbl="alignAccFollowNode1" presStyleIdx="0" presStyleCnt="3" custLinFactNeighborX="2714" custLinFactNeighborY="-197">
        <dgm:presLayoutVars>
          <dgm:bulletEnabled val="1"/>
        </dgm:presLayoutVars>
      </dgm:prSet>
      <dgm:spPr/>
    </dgm:pt>
    <dgm:pt modelId="{0C79B143-FFD0-4635-A4D1-EE3399BD5B8E}" type="pres">
      <dgm:prSet presAssocID="{55C09DD4-D50F-4EDE-BF91-4E029EC41671}" presName="sp" presStyleCnt="0"/>
      <dgm:spPr/>
    </dgm:pt>
    <dgm:pt modelId="{F7B79A8C-B368-4724-B996-FFF645B419DB}" type="pres">
      <dgm:prSet presAssocID="{200798B5-7551-46BE-B76F-CA9558B2F00D}" presName="linNode" presStyleCnt="0"/>
      <dgm:spPr/>
    </dgm:pt>
    <dgm:pt modelId="{2F5DA61E-A5D7-4559-84D0-1342CF746DB2}" type="pres">
      <dgm:prSet presAssocID="{200798B5-7551-46BE-B76F-CA9558B2F00D}" presName="parentText" presStyleLbl="node1" presStyleIdx="1" presStyleCnt="3" custScaleX="83555" custScaleY="77504">
        <dgm:presLayoutVars>
          <dgm:chMax val="1"/>
          <dgm:bulletEnabled val="1"/>
        </dgm:presLayoutVars>
      </dgm:prSet>
      <dgm:spPr/>
    </dgm:pt>
    <dgm:pt modelId="{0667EC52-95F6-4C47-800D-93174B91AAE4}" type="pres">
      <dgm:prSet presAssocID="{200798B5-7551-46BE-B76F-CA9558B2F00D}" presName="descendantText" presStyleLbl="alignAccFollowNode1" presStyleIdx="1" presStyleCnt="3" custScaleY="126274" custLinFactNeighborX="2716" custLinFactNeighborY="4962">
        <dgm:presLayoutVars>
          <dgm:bulletEnabled val="1"/>
        </dgm:presLayoutVars>
      </dgm:prSet>
      <dgm:spPr>
        <a:xfrm rot="5400000">
          <a:off x="5749199" y="-324878"/>
          <a:ext cx="1397000" cy="6068423"/>
        </a:xfrm>
        <a:prstGeom prst="round2SameRect">
          <a:avLst/>
        </a:prstGeom>
      </dgm:spPr>
    </dgm:pt>
    <dgm:pt modelId="{FCAD58C4-729D-459D-9EAF-7D8B118A3D29}" type="pres">
      <dgm:prSet presAssocID="{55E5CB13-70C0-4456-8786-EE77890C660F}" presName="sp" presStyleCnt="0"/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2" presStyleCnt="3" custScaleX="81049" custScaleY="7920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2" presStyleCnt="3" custScaleY="70833" custLinFactNeighborX="4719" custLinFactNeighborY="-1654">
        <dgm:presLayoutVars>
          <dgm:bulletEnabled val="1"/>
        </dgm:presLayoutVars>
      </dgm:prSet>
      <dgm:spPr/>
    </dgm:pt>
  </dgm:ptLst>
  <dgm:cxnLst>
    <dgm:cxn modelId="{740F4C0C-FA0F-4C1D-87A8-54605BD1CBB8}" srcId="{200798B5-7551-46BE-B76F-CA9558B2F00D}" destId="{E166FF71-CF63-4592-8469-732575A7E967}" srcOrd="1" destOrd="0" parTransId="{E12D30D2-27FA-4DE0-BBDC-DB5CF75C00DB}" sibTransId="{C3507478-ADC3-47AF-BBCB-73FEBBFFF718}"/>
    <dgm:cxn modelId="{BBE1720E-5CA8-4CB3-BAFF-4003F669D939}" srcId="{F935276F-1283-4276-BD57-0CB7A543ED0A}" destId="{B06F4F38-C7BB-408F-8935-D1B6CC8123CF}" srcOrd="2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0BC9662D-31EF-4C91-81E2-484EA8C90D95}" type="presOf" srcId="{BDE77B0A-8030-4724-B3B3-F0A1AD6BC780}" destId="{0667EC52-95F6-4C47-800D-93174B91AAE4}" srcOrd="0" destOrd="3" presId="urn:microsoft.com/office/officeart/2005/8/layout/vList5"/>
    <dgm:cxn modelId="{ECBE2230-ADF0-4529-86C0-8CD7E0E75031}" type="presOf" srcId="{200798B5-7551-46BE-B76F-CA9558B2F00D}" destId="{2F5DA61E-A5D7-4559-84D0-1342CF746DB2}" srcOrd="0" destOrd="0" presId="urn:microsoft.com/office/officeart/2005/8/layout/vList5"/>
    <dgm:cxn modelId="{19074540-48F0-4C50-8264-01A4CE9857CE}" srcId="{200798B5-7551-46BE-B76F-CA9558B2F00D}" destId="{BDE77B0A-8030-4724-B3B3-F0A1AD6BC780}" srcOrd="3" destOrd="0" parTransId="{6AD10D96-6281-4860-9475-BF1B4EEC64EA}" sibTransId="{4A56E191-C629-46E3-8994-CEC8D00DDB5C}"/>
    <dgm:cxn modelId="{F09C4D40-AB32-4CF8-B49E-C7A1EC8C2264}" type="presOf" srcId="{33EC2D6A-4CAB-4865-8788-998304CDB18B}" destId="{1E8890AD-B330-4530-9D92-B2D4FB759BAA}" srcOrd="0" destOrd="0" presId="urn:microsoft.com/office/officeart/2005/8/layout/vList5"/>
    <dgm:cxn modelId="{D7623351-9D2B-453D-A46F-6271658674A2}" srcId="{F935276F-1283-4276-BD57-0CB7A543ED0A}" destId="{2CB2DEBC-0155-48A8-A6B9-339E2D851E9E}" srcOrd="0" destOrd="0" parTransId="{5A005A1B-E7DB-46CB-9AFE-8B79DB686772}" sibTransId="{55C09DD4-D50F-4EDE-BF91-4E029EC41671}"/>
    <dgm:cxn modelId="{9202A77B-715A-4C47-853D-1A5505600DBB}" srcId="{2CB2DEBC-0155-48A8-A6B9-339E2D851E9E}" destId="{33EC2D6A-4CAB-4865-8788-998304CDB18B}" srcOrd="0" destOrd="0" parTransId="{2E81A608-4DAD-4EA5-A293-9C6141610255}" sibTransId="{68BD9665-2F95-41EA-924B-49047C318361}"/>
    <dgm:cxn modelId="{CD80BA7F-3B5C-4DEF-9CF6-B0D213E4461B}" type="presOf" srcId="{9088BE9D-75C2-42EE-B703-944B54674EBF}" destId="{0667EC52-95F6-4C47-800D-93174B91AAE4}" srcOrd="0" destOrd="4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BD904CAD-2204-4F7A-A9FB-AD51408AEA5A}" srcId="{200798B5-7551-46BE-B76F-CA9558B2F00D}" destId="{5ADEA761-BACC-4E2C-8925-A73C1A814B4B}" srcOrd="2" destOrd="0" parTransId="{91A1240D-C1A3-4632-98AD-DB67711A4E5C}" sibTransId="{F99D15A3-928C-4924-9EAF-EB45D453023F}"/>
    <dgm:cxn modelId="{574CA7B1-AC66-4CB9-B025-F345409EFC38}" type="presOf" srcId="{E166FF71-CF63-4592-8469-732575A7E967}" destId="{0667EC52-95F6-4C47-800D-93174B91AAE4}" srcOrd="0" destOrd="1" presId="urn:microsoft.com/office/officeart/2005/8/layout/vList5"/>
    <dgm:cxn modelId="{4F3C16C2-4E0F-449D-975A-5BBF6B1234CE}" srcId="{F935276F-1283-4276-BD57-0CB7A543ED0A}" destId="{200798B5-7551-46BE-B76F-CA9558B2F00D}" srcOrd="1" destOrd="0" parTransId="{FDC94F9C-B000-41C6-9824-C557377C5D28}" sibTransId="{55E5CB13-70C0-4456-8786-EE77890C660F}"/>
    <dgm:cxn modelId="{7D9D3ED3-BA8F-4D02-82F7-F4136CDA8929}" type="presOf" srcId="{5ADEA761-BACC-4E2C-8925-A73C1A814B4B}" destId="{0667EC52-95F6-4C47-800D-93174B91AAE4}" srcOrd="0" destOrd="2" presId="urn:microsoft.com/office/officeart/2005/8/layout/vList5"/>
    <dgm:cxn modelId="{A4829BE2-2E2E-4FBC-8FFD-FC3AF53CFFD2}" srcId="{200798B5-7551-46BE-B76F-CA9558B2F00D}" destId="{68C16BE3-E597-4351-AFF3-DBB8C2AAE0BE}" srcOrd="0" destOrd="0" parTransId="{8EE05CF9-3EED-45A4-B5A3-36AF5EEE8DDE}" sibTransId="{D08BCF92-C0CE-4FEE-B84E-69C5FDF53271}"/>
    <dgm:cxn modelId="{254A07E5-44D0-4C14-8F81-4F0F5F16D923}" srcId="{200798B5-7551-46BE-B76F-CA9558B2F00D}" destId="{9088BE9D-75C2-42EE-B703-944B54674EBF}" srcOrd="4" destOrd="0" parTransId="{2E5E4691-C019-45C9-92C5-4FA3D76A8B58}" sibTransId="{545460BD-40BD-4C18-A85C-FF0CBE99E944}"/>
    <dgm:cxn modelId="{CB4559E6-FF58-4541-964A-229DB0A33DD0}" type="presOf" srcId="{68C16BE3-E597-4351-AFF3-DBB8C2AAE0BE}" destId="{0667EC52-95F6-4C47-800D-93174B91AAE4}" srcOrd="0" destOrd="0" presId="urn:microsoft.com/office/officeart/2005/8/layout/vList5"/>
    <dgm:cxn modelId="{F8339CEE-D031-4C8D-B54D-292B65D1F285}" type="presOf" srcId="{2CB2DEBC-0155-48A8-A6B9-339E2D851E9E}" destId="{2B164579-76A5-412E-900F-223F8037E95C}" srcOrd="0" destOrd="0" presId="urn:microsoft.com/office/officeart/2005/8/layout/vList5"/>
    <dgm:cxn modelId="{9CD75FF8-F540-4306-BD44-6CAAA65A2ECE}" type="presParOf" srcId="{054D8AB2-91E9-4E3B-90FC-AADE78816905}" destId="{C3A98C07-6F7C-4C3E-B6A1-8668A02C3794}" srcOrd="0" destOrd="0" presId="urn:microsoft.com/office/officeart/2005/8/layout/vList5"/>
    <dgm:cxn modelId="{DF9BCF21-FC92-4939-B46A-F70CA6079CB2}" type="presParOf" srcId="{C3A98C07-6F7C-4C3E-B6A1-8668A02C3794}" destId="{2B164579-76A5-412E-900F-223F8037E95C}" srcOrd="0" destOrd="0" presId="urn:microsoft.com/office/officeart/2005/8/layout/vList5"/>
    <dgm:cxn modelId="{176671FA-25BE-4F4E-98A6-9DA1FAF8ECF6}" type="presParOf" srcId="{C3A98C07-6F7C-4C3E-B6A1-8668A02C3794}" destId="{1E8890AD-B330-4530-9D92-B2D4FB759BAA}" srcOrd="1" destOrd="0" presId="urn:microsoft.com/office/officeart/2005/8/layout/vList5"/>
    <dgm:cxn modelId="{1646D696-F6F2-492E-AA25-FC626F3424A6}" type="presParOf" srcId="{054D8AB2-91E9-4E3B-90FC-AADE78816905}" destId="{0C79B143-FFD0-4635-A4D1-EE3399BD5B8E}" srcOrd="1" destOrd="0" presId="urn:microsoft.com/office/officeart/2005/8/layout/vList5"/>
    <dgm:cxn modelId="{CFAE893F-8BEA-4A89-9B78-3D43EF160E4C}" type="presParOf" srcId="{054D8AB2-91E9-4E3B-90FC-AADE78816905}" destId="{F7B79A8C-B368-4724-B996-FFF645B419DB}" srcOrd="2" destOrd="0" presId="urn:microsoft.com/office/officeart/2005/8/layout/vList5"/>
    <dgm:cxn modelId="{A2CF7763-E6A3-42B8-87BE-7DD14ACBAE0E}" type="presParOf" srcId="{F7B79A8C-B368-4724-B996-FFF645B419DB}" destId="{2F5DA61E-A5D7-4559-84D0-1342CF746DB2}" srcOrd="0" destOrd="0" presId="urn:microsoft.com/office/officeart/2005/8/layout/vList5"/>
    <dgm:cxn modelId="{50047E84-CCA0-4F5A-A239-E51F30B232A2}" type="presParOf" srcId="{F7B79A8C-B368-4724-B996-FFF645B419DB}" destId="{0667EC52-95F6-4C47-800D-93174B91AAE4}" srcOrd="1" destOrd="0" presId="urn:microsoft.com/office/officeart/2005/8/layout/vList5"/>
    <dgm:cxn modelId="{80D9D03D-56B7-441E-A286-F45D5B8295CE}" type="presParOf" srcId="{054D8AB2-91E9-4E3B-90FC-AADE78816905}" destId="{FCAD58C4-729D-459D-9EAF-7D8B118A3D29}" srcOrd="3" destOrd="0" presId="urn:microsoft.com/office/officeart/2005/8/layout/vList5"/>
    <dgm:cxn modelId="{E3F85630-D337-49B7-9161-66BA34C8DA11}" type="presParOf" srcId="{054D8AB2-91E9-4E3B-90FC-AADE78816905}" destId="{585ECEED-DF9E-4A5E-A893-A25E0B3BA243}" srcOrd="4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890AD-B330-4530-9D92-B2D4FB759BAA}">
      <dsp:nvSpPr>
        <dsp:cNvPr id="0" name=""/>
        <dsp:cNvSpPr/>
      </dsp:nvSpPr>
      <dsp:spPr>
        <a:xfrm rot="5400000">
          <a:off x="6757930" y="-2841599"/>
          <a:ext cx="1602316" cy="728551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Concepto técnico favorable para eliminación por aplicación de TRD</a:t>
          </a:r>
          <a:r>
            <a:rPr lang="es-CO" sz="1800" kern="1200" dirty="0">
              <a:latin typeface="Calibri" panose="020F0502020204030204"/>
              <a:ea typeface="+mn-ea"/>
              <a:cs typeface="+mn-cs"/>
            </a:rPr>
            <a:t>.</a:t>
          </a:r>
        </a:p>
      </dsp:txBody>
      <dsp:txXfrm rot="-5400000">
        <a:off x="3916331" y="78219"/>
        <a:ext cx="7207296" cy="1445878"/>
      </dsp:txXfrm>
    </dsp:sp>
    <dsp:sp modelId="{2B164579-76A5-412E-900F-223F8037E95C}">
      <dsp:nvSpPr>
        <dsp:cNvPr id="0" name=""/>
        <dsp:cNvSpPr/>
      </dsp:nvSpPr>
      <dsp:spPr>
        <a:xfrm>
          <a:off x="292993" y="48494"/>
          <a:ext cx="3512114" cy="15116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Concepto técnico Grupo Gestión Documental (14/02/2022)</a:t>
          </a:r>
          <a:endParaRPr lang="es-CO" sz="2000" kern="1200" dirty="0"/>
        </a:p>
      </dsp:txBody>
      <dsp:txXfrm>
        <a:off x="366784" y="122285"/>
        <a:ext cx="3364532" cy="1364043"/>
      </dsp:txXfrm>
    </dsp:sp>
    <dsp:sp modelId="{0667EC52-95F6-4C47-800D-93174B91AAE4}">
      <dsp:nvSpPr>
        <dsp:cNvPr id="0" name=""/>
        <dsp:cNvSpPr/>
      </dsp:nvSpPr>
      <dsp:spPr>
        <a:xfrm rot="5400000">
          <a:off x="6452560" y="-842428"/>
          <a:ext cx="2023309" cy="727840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2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 Inventarios Individuales de Bienes</a:t>
          </a:r>
          <a:r>
            <a:rPr lang="es-CO" sz="1800" kern="1200" dirty="0"/>
            <a:t>(TRD 2005)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BIENES MUEBLES E INMUBLES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/ Bienes Muebles</a:t>
          </a: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s-CO" sz="1800" kern="1200" dirty="0"/>
            <a:t>(TRD 2009)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</a:t>
          </a: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de Bienes Muebles e Inmuebles </a:t>
          </a:r>
          <a:r>
            <a:rPr lang="es-CO" sz="1800" kern="1200" dirty="0"/>
            <a:t>(TRD 2010)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/</a:t>
          </a:r>
          <a:r>
            <a:rPr lang="es-CO" sz="18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</a:t>
          </a:r>
          <a:r>
            <a:rPr lang="es-CO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Inventarios de Bienes Muebles e Inmuebles </a:t>
          </a:r>
          <a:r>
            <a:rPr lang="es-CO" sz="1800" kern="1200" dirty="0"/>
            <a:t>(TRD 2012)</a:t>
          </a:r>
        </a:p>
      </dsp:txBody>
      <dsp:txXfrm rot="-5400000">
        <a:off x="3825015" y="1883887"/>
        <a:ext cx="7179630" cy="1825769"/>
      </dsp:txXfrm>
    </dsp:sp>
    <dsp:sp modelId="{2F5DA61E-A5D7-4559-84D0-1342CF746DB2}">
      <dsp:nvSpPr>
        <dsp:cNvPr id="0" name=""/>
        <dsp:cNvSpPr/>
      </dsp:nvSpPr>
      <dsp:spPr>
        <a:xfrm>
          <a:off x="292993" y="1941102"/>
          <a:ext cx="3420825" cy="155232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Serie/subserie documental</a:t>
          </a:r>
          <a:endParaRPr lang="es-CO" sz="2000" kern="1200" dirty="0"/>
        </a:p>
      </dsp:txBody>
      <dsp:txXfrm>
        <a:off x="368771" y="2016880"/>
        <a:ext cx="3269269" cy="1400768"/>
      </dsp:txXfrm>
    </dsp:sp>
    <dsp:sp modelId="{9897D4F4-AC17-4C8E-9612-E14C021E6D6D}">
      <dsp:nvSpPr>
        <dsp:cNvPr id="0" name=""/>
        <dsp:cNvSpPr/>
      </dsp:nvSpPr>
      <dsp:spPr>
        <a:xfrm rot="5400000">
          <a:off x="6883127" y="953031"/>
          <a:ext cx="1134969" cy="728551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14,4 metros lineales (72 cajas x-200</a:t>
          </a:r>
          <a:r>
            <a:rPr lang="es-CO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)</a:t>
          </a:r>
          <a:endParaRPr lang="es-CO" sz="3000" kern="1200" dirty="0"/>
        </a:p>
      </dsp:txBody>
      <dsp:txXfrm rot="-5400000">
        <a:off x="3807855" y="4083709"/>
        <a:ext cx="7230110" cy="1024159"/>
      </dsp:txXfrm>
    </dsp:sp>
    <dsp:sp modelId="{8B598859-E17C-4CAD-82CE-0971A8772214}">
      <dsp:nvSpPr>
        <dsp:cNvPr id="0" name=""/>
        <dsp:cNvSpPr/>
      </dsp:nvSpPr>
      <dsp:spPr>
        <a:xfrm>
          <a:off x="292993" y="3829064"/>
          <a:ext cx="3321471" cy="15864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Total metros lineales a eliminar </a:t>
          </a:r>
          <a:endParaRPr lang="es-CO" sz="2000" kern="1200" dirty="0"/>
        </a:p>
      </dsp:txBody>
      <dsp:txXfrm>
        <a:off x="370437" y="3906508"/>
        <a:ext cx="3166583" cy="1431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9212B1-D77F-4726-B0E5-CB7D34A68F26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42A2AA-EBA3-4CA0-A993-29015454C2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65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714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05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96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89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714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1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084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409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822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33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053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763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065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29414-4FCD-48BC-869E-FE782B1F77A9}" type="datetimeFigureOut">
              <a:rPr lang="es-CO" smtClean="0"/>
              <a:t>23/02/2022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92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49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817571" y="201107"/>
            <a:ext cx="101618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PROPUESTA DE ELIMINACIÓN DOCUMENTAL POR APLICACIÓN DE TRD</a:t>
            </a:r>
          </a:p>
          <a:p>
            <a:pPr lvl="0" algn="ctr">
              <a:defRPr/>
            </a:pPr>
            <a:r>
              <a:rPr lang="es-MX" sz="2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DIRECCIÓN ADMINISTRATIVA-GRUPO ALMACÉN E INVENTARIOS </a:t>
            </a:r>
            <a:endParaRPr kumimoji="0" lang="es-MX" sz="2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461C5958-FDF9-4C53-AAE3-EB20AC5AE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412660"/>
              </p:ext>
            </p:extLst>
          </p:nvPr>
        </p:nvGraphicFramePr>
        <p:xfrm>
          <a:off x="634819" y="983269"/>
          <a:ext cx="1138361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22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927652" y="24591"/>
            <a:ext cx="9698029" cy="90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7200"/>
              </a:lnSpc>
              <a:defRPr/>
            </a:pPr>
            <a:r>
              <a:rPr lang="es-MX" sz="2800" b="1" dirty="0">
                <a:solidFill>
                  <a:srgbClr val="242758"/>
                </a:solidFill>
                <a:latin typeface="Calibri" panose="020F0502020204030204"/>
              </a:rPr>
              <a:t>RELACIÓN DE SERIES/SUBSERIES A ELIMINAR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D3C31C3-AA21-4DBF-953A-97979850A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791480"/>
              </p:ext>
            </p:extLst>
          </p:nvPr>
        </p:nvGraphicFramePr>
        <p:xfrm>
          <a:off x="927652" y="1179853"/>
          <a:ext cx="10043866" cy="4970145"/>
        </p:xfrm>
        <a:graphic>
          <a:graphicData uri="http://schemas.openxmlformats.org/drawingml/2006/table">
            <a:tbl>
              <a:tblPr/>
              <a:tblGrid>
                <a:gridCol w="767260">
                  <a:extLst>
                    <a:ext uri="{9D8B030D-6E8A-4147-A177-3AD203B41FA5}">
                      <a16:colId xmlns:a16="http://schemas.microsoft.com/office/drawing/2014/main" val="2678758365"/>
                    </a:ext>
                  </a:extLst>
                </a:gridCol>
                <a:gridCol w="1001907">
                  <a:extLst>
                    <a:ext uri="{9D8B030D-6E8A-4147-A177-3AD203B41FA5}">
                      <a16:colId xmlns:a16="http://schemas.microsoft.com/office/drawing/2014/main" val="2705134659"/>
                    </a:ext>
                  </a:extLst>
                </a:gridCol>
                <a:gridCol w="1049625">
                  <a:extLst>
                    <a:ext uri="{9D8B030D-6E8A-4147-A177-3AD203B41FA5}">
                      <a16:colId xmlns:a16="http://schemas.microsoft.com/office/drawing/2014/main" val="3158023647"/>
                    </a:ext>
                  </a:extLst>
                </a:gridCol>
                <a:gridCol w="768303">
                  <a:extLst>
                    <a:ext uri="{9D8B030D-6E8A-4147-A177-3AD203B41FA5}">
                      <a16:colId xmlns:a16="http://schemas.microsoft.com/office/drawing/2014/main" val="3510927945"/>
                    </a:ext>
                  </a:extLst>
                </a:gridCol>
                <a:gridCol w="1095779">
                  <a:extLst>
                    <a:ext uri="{9D8B030D-6E8A-4147-A177-3AD203B41FA5}">
                      <a16:colId xmlns:a16="http://schemas.microsoft.com/office/drawing/2014/main" val="2548977829"/>
                    </a:ext>
                  </a:extLst>
                </a:gridCol>
                <a:gridCol w="831657">
                  <a:extLst>
                    <a:ext uri="{9D8B030D-6E8A-4147-A177-3AD203B41FA5}">
                      <a16:colId xmlns:a16="http://schemas.microsoft.com/office/drawing/2014/main" val="2589764832"/>
                    </a:ext>
                  </a:extLst>
                </a:gridCol>
                <a:gridCol w="759987">
                  <a:extLst>
                    <a:ext uri="{9D8B030D-6E8A-4147-A177-3AD203B41FA5}">
                      <a16:colId xmlns:a16="http://schemas.microsoft.com/office/drawing/2014/main" val="2435020809"/>
                    </a:ext>
                  </a:extLst>
                </a:gridCol>
                <a:gridCol w="590107">
                  <a:extLst>
                    <a:ext uri="{9D8B030D-6E8A-4147-A177-3AD203B41FA5}">
                      <a16:colId xmlns:a16="http://schemas.microsoft.com/office/drawing/2014/main" val="1617122844"/>
                    </a:ext>
                  </a:extLst>
                </a:gridCol>
                <a:gridCol w="954807">
                  <a:extLst>
                    <a:ext uri="{9D8B030D-6E8A-4147-A177-3AD203B41FA5}">
                      <a16:colId xmlns:a16="http://schemas.microsoft.com/office/drawing/2014/main" val="3712788836"/>
                    </a:ext>
                  </a:extLst>
                </a:gridCol>
                <a:gridCol w="2224434">
                  <a:extLst>
                    <a:ext uri="{9D8B030D-6E8A-4147-A177-3AD203B41FA5}">
                      <a16:colId xmlns:a16="http://schemas.microsoft.com/office/drawing/2014/main" val="2045836748"/>
                    </a:ext>
                  </a:extLst>
                </a:gridCol>
              </a:tblGrid>
              <a:tr h="17676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Versión TRD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 serie/</a:t>
                      </a:r>
                      <a:b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serie/subserie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Tiempo retención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Disposición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122016"/>
                  </a:ext>
                </a:extLst>
              </a:tr>
              <a:tr h="42003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337805"/>
                  </a:ext>
                </a:extLst>
              </a:tr>
              <a:tr h="624808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GESTIÓN DE BIENES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03-01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INVENTARIOS/Inventarios Individuales de Bienes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22/05/2006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Eliminar el total de la serie por carecer de valor administrativo, legal, jurídico, fiscal o contable.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31328"/>
                  </a:ext>
                </a:extLst>
              </a:tr>
              <a:tr h="1716909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APOYO LOGÍSTICO</a:t>
                      </a:r>
                    </a:p>
                    <a:p>
                      <a:pPr algn="l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118-01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BIENES MUEBLES E INMUBLES/ Bienes Muebles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31/12/2009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E/M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Microfilmar y eliminar soporte papel. </a:t>
                      </a:r>
                    </a:p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ES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Memorando  ICBF con fecha 24 de octubre de 2018, “</a:t>
                      </a:r>
                      <a:r>
                        <a:rPr lang="es-ES" sz="1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las series documentales que en Tabla de Retención Documental de las vigencias 1999, 2005 y 2009, su disposición final sea la microfilmación y eliminación, </a:t>
                      </a:r>
                      <a:r>
                        <a:rPr lang="es-ES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 debe realizar únicamente el proceso de eliminación, </a:t>
                      </a:r>
                      <a:r>
                        <a:rPr lang="es-ES" sz="1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 cuanto los documentos a eliminar han perdido sus valores primarios y/o secundarios, lo cual no justifica la microfilmación o digitalización de estos”. </a:t>
                      </a:r>
                      <a:endParaRPr lang="es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447521"/>
                  </a:ext>
                </a:extLst>
              </a:tr>
              <a:tr h="708816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GESTIÓN DE BIENES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52-7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INVENTARIOS / Inventarios de Bienes Muebles e Inmuebles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31/12/2013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 elimina al carecer de prescripción de vigencia administrativa cumplido sus valores primarios, no desarrolla valores secundarios, en concordancia con la Ley 1474 de 2011 artículo 132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025944"/>
                  </a:ext>
                </a:extLst>
              </a:tr>
              <a:tr h="778822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GESTIÓN DE BIENES</a:t>
                      </a:r>
                    </a:p>
                    <a:p>
                      <a:pPr algn="l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INVENTARIOS / Inventarios de Bienes Muebles e Inmuebles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17/11/2016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establece eliminación una vez cumplidos sus valores legales </a:t>
                      </a:r>
                    </a:p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 administrativos en concordancia con la Ley </a:t>
                      </a:r>
                      <a:r>
                        <a:rPr lang="es-E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734 de 2002 artículo 30 y Ley 1474 de 2011 articulo 132 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055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94268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0FB4650212F244AE9D3925DB452BF3" ma:contentTypeVersion="11" ma:contentTypeDescription="Crear nuevo documento." ma:contentTypeScope="" ma:versionID="96f67ebe3e0bde8b719044a99b97bda9">
  <xsd:schema xmlns:xsd="http://www.w3.org/2001/XMLSchema" xmlns:xs="http://www.w3.org/2001/XMLSchema" xmlns:p="http://schemas.microsoft.com/office/2006/metadata/properties" xmlns:ns3="a8789e44-904f-4eea-959a-08cdb04d28f5" xmlns:ns4="f7b60a57-fc29-4b9a-a677-44f25aaad474" targetNamespace="http://schemas.microsoft.com/office/2006/metadata/properties" ma:root="true" ma:fieldsID="0e9b28e6ec8e2274f101ccc0cdb55807" ns3:_="" ns4:_="">
    <xsd:import namespace="a8789e44-904f-4eea-959a-08cdb04d28f5"/>
    <xsd:import namespace="f7b60a57-fc29-4b9a-a677-44f25aaad47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89e44-904f-4eea-959a-08cdb04d28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0a57-fc29-4b9a-a677-44f25aaad4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C09AE7-BECD-4685-92F6-46216B0F6F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789e44-904f-4eea-959a-08cdb04d28f5"/>
    <ds:schemaRef ds:uri="f7b60a57-fc29-4b9a-a677-44f25aaad4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4FB63F-86EF-494B-A51F-A8F453989034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purl.org/dc/terms/"/>
    <ds:schemaRef ds:uri="f7b60a57-fc29-4b9a-a677-44f25aaad474"/>
    <ds:schemaRef ds:uri="a8789e44-904f-4eea-959a-08cdb04d28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141A2CC-32C3-469D-943F-12BD719B86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9962</TotalTime>
  <Words>364</Words>
  <Application>Microsoft Office PowerPoint</Application>
  <PresentationFormat>Panorámica</PresentationFormat>
  <Paragraphs>68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Jeimmy Catherine Pasos Guerrero</cp:lastModifiedBy>
  <cp:revision>534</cp:revision>
  <cp:lastPrinted>2019-01-14T14:07:00Z</cp:lastPrinted>
  <dcterms:created xsi:type="dcterms:W3CDTF">2018-08-24T05:26:58Z</dcterms:created>
  <dcterms:modified xsi:type="dcterms:W3CDTF">2022-02-23T17:03:39Z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0x010100BB0FB4650212F244AE9D3925DB452BF3</vt:lpwstr>
  </property>
</Properties>
</file>