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7">
  <p:sldMasterIdLst>
    <p:sldMasterId id="2147483660" r:id="rId4"/>
  </p:sldMasterIdLst>
  <p:notesMasterIdLst>
    <p:notesMasterId r:id="rId7"/>
  </p:notesMasterIdLst>
  <p:sldIdLst>
    <p:sldId id="980" r:id="rId5"/>
    <p:sldId id="978" r:id="rId6"/>
  </p:sldIdLst>
  <p:sldSz cx="12192000" cy="6858000"/>
  <p:notesSz cx="7010400" cy="92964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82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rena Gomez Reyes" initials="LGR" lastIdx="1" clrIdx="0">
    <p:extLst>
      <p:ext uri="{19B8F6BF-5375-455C-9EA6-DF929625EA0E}">
        <p15:presenceInfo xmlns:p15="http://schemas.microsoft.com/office/powerpoint/2012/main" userId="S-1-5-21-982434693-219372449-2593624604-263734" providerId="AD"/>
      </p:ext>
    </p:extLst>
  </p:cmAuthor>
  <p:cmAuthor id="2" name="Mafe Valbuena H" initials="MVH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6232"/>
    <a:srgbClr val="5F953F"/>
    <a:srgbClr val="254727"/>
    <a:srgbClr val="E7792B"/>
    <a:srgbClr val="6DB7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286" autoAdjust="0"/>
  </p:normalViewPr>
  <p:slideViewPr>
    <p:cSldViewPr snapToGrid="0" snapToObjects="1" showGuides="1">
      <p:cViewPr varScale="1">
        <p:scale>
          <a:sx n="72" d="100"/>
          <a:sy n="72" d="100"/>
        </p:scale>
        <p:origin x="456" y="66"/>
      </p:cViewPr>
      <p:guideLst>
        <p:guide orient="horz" pos="2682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2478"/>
    </p:cViewPr>
  </p:sorterViewPr>
  <p:notesViewPr>
    <p:cSldViewPr snapToGrid="0" snapToObjects="1" showGuides="1">
      <p:cViewPr varScale="1">
        <p:scale>
          <a:sx n="97" d="100"/>
          <a:sy n="97" d="100"/>
        </p:scale>
        <p:origin x="3384" y="216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35276F-1283-4276-BD57-0CB7A543ED0A}" type="doc">
      <dgm:prSet loTypeId="urn:microsoft.com/office/officeart/2005/8/layout/vList5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s-CO"/>
        </a:p>
      </dgm:t>
    </dgm:pt>
    <dgm:pt modelId="{2CB2DEBC-0155-48A8-A6B9-339E2D851E9E}">
      <dgm:prSet phldrT="[Texto]" custT="1"/>
      <dgm:spPr/>
      <dgm:t>
        <a:bodyPr/>
        <a:lstStyle/>
        <a:p>
          <a:r>
            <a:rPr lang="es-CO" sz="2000" b="1" dirty="0"/>
            <a:t>Acta N°001 del 19/07/2021 </a:t>
          </a:r>
          <a:endParaRPr lang="es-CO" sz="2000" dirty="0"/>
        </a:p>
      </dgm:t>
    </dgm:pt>
    <dgm:pt modelId="{5A005A1B-E7DB-46CB-9AFE-8B79DB686772}" type="parTrans" cxnId="{D7623351-9D2B-453D-A46F-6271658674A2}">
      <dgm:prSet/>
      <dgm:spPr/>
      <dgm:t>
        <a:bodyPr/>
        <a:lstStyle/>
        <a:p>
          <a:endParaRPr lang="es-CO"/>
        </a:p>
      </dgm:t>
    </dgm:pt>
    <dgm:pt modelId="{55C09DD4-D50F-4EDE-BF91-4E029EC41671}" type="sibTrans" cxnId="{D7623351-9D2B-453D-A46F-6271658674A2}">
      <dgm:prSet/>
      <dgm:spPr/>
      <dgm:t>
        <a:bodyPr/>
        <a:lstStyle/>
        <a:p>
          <a:endParaRPr lang="es-CO"/>
        </a:p>
      </dgm:t>
    </dgm:pt>
    <dgm:pt modelId="{33EC2D6A-4CAB-4865-8788-998304CDB18B}">
      <dgm:prSet phldrT="[Texto]" custT="1"/>
      <dgm:spPr/>
      <dgm:t>
        <a:bodyPr/>
        <a:lstStyle/>
        <a:p>
          <a:r>
            <a:rPr lang="es-CO" sz="1800" kern="1200">
              <a:latin typeface="Calibri" panose="020F0502020204030204"/>
              <a:ea typeface="+mn-ea"/>
              <a:cs typeface="+mn-cs"/>
            </a:rPr>
            <a:t>Comité de Archivo Regional, donde se aprueba eliminación documental por aplicación de TRD.</a:t>
          </a:r>
          <a:endParaRPr lang="es-CO" sz="1800" kern="1200" dirty="0">
            <a:latin typeface="Calibri" panose="020F0502020204030204"/>
            <a:ea typeface="+mn-ea"/>
            <a:cs typeface="+mn-cs"/>
          </a:endParaRPr>
        </a:p>
      </dgm:t>
    </dgm:pt>
    <dgm:pt modelId="{2E81A608-4DAD-4EA5-A293-9C6141610255}" type="parTrans" cxnId="{9202A77B-715A-4C47-853D-1A5505600DBB}">
      <dgm:prSet/>
      <dgm:spPr/>
      <dgm:t>
        <a:bodyPr/>
        <a:lstStyle/>
        <a:p>
          <a:endParaRPr lang="es-CO"/>
        </a:p>
      </dgm:t>
    </dgm:pt>
    <dgm:pt modelId="{68BD9665-2F95-41EA-924B-49047C318361}" type="sibTrans" cxnId="{9202A77B-715A-4C47-853D-1A5505600DBB}">
      <dgm:prSet/>
      <dgm:spPr/>
      <dgm:t>
        <a:bodyPr/>
        <a:lstStyle/>
        <a:p>
          <a:endParaRPr lang="es-CO"/>
        </a:p>
      </dgm:t>
    </dgm:pt>
    <dgm:pt modelId="{200798B5-7551-46BE-B76F-CA9558B2F00D}">
      <dgm:prSet phldrT="[Texto]" custT="1"/>
      <dgm:spPr/>
      <dgm:t>
        <a:bodyPr/>
        <a:lstStyle/>
        <a:p>
          <a:r>
            <a:rPr lang="es-CO" sz="2000" b="1" dirty="0"/>
            <a:t>Serie/subserie documental</a:t>
          </a:r>
          <a:endParaRPr lang="es-CO" sz="2000" dirty="0"/>
        </a:p>
      </dgm:t>
    </dgm:pt>
    <dgm:pt modelId="{FDC94F9C-B000-41C6-9824-C557377C5D28}" type="parTrans" cxnId="{4F3C16C2-4E0F-449D-975A-5BBF6B1234CE}">
      <dgm:prSet/>
      <dgm:spPr/>
      <dgm:t>
        <a:bodyPr/>
        <a:lstStyle/>
        <a:p>
          <a:endParaRPr lang="es-CO"/>
        </a:p>
      </dgm:t>
    </dgm:pt>
    <dgm:pt modelId="{55E5CB13-70C0-4456-8786-EE77890C660F}" type="sibTrans" cxnId="{4F3C16C2-4E0F-449D-975A-5BBF6B1234CE}">
      <dgm:prSet/>
      <dgm:spPr/>
      <dgm:t>
        <a:bodyPr/>
        <a:lstStyle/>
        <a:p>
          <a:endParaRPr lang="es-CO"/>
        </a:p>
      </dgm:t>
    </dgm:pt>
    <dgm:pt modelId="{68C16BE3-E597-4351-AFF3-DBB8C2AAE0BE}">
      <dgm:prSet phldrT="[Texto]"/>
      <dgm:spPr/>
      <dgm:t>
        <a:bodyPr spcFirstLastPara="0" vert="horz" wrap="square" lIns="45720" tIns="22860" rIns="45720" bIns="22860" numCol="1" spcCol="1270" anchor="ctr" anchorCtr="0"/>
        <a:lstStyle/>
        <a:p>
          <a:endParaRPr lang="es-CO" sz="1200" dirty="0"/>
        </a:p>
      </dgm:t>
    </dgm:pt>
    <dgm:pt modelId="{8EE05CF9-3EED-45A4-B5A3-36AF5EEE8DDE}" type="parTrans" cxnId="{A4829BE2-2E2E-4FBC-8FFD-FC3AF53CFFD2}">
      <dgm:prSet/>
      <dgm:spPr/>
      <dgm:t>
        <a:bodyPr/>
        <a:lstStyle/>
        <a:p>
          <a:endParaRPr lang="es-CO"/>
        </a:p>
      </dgm:t>
    </dgm:pt>
    <dgm:pt modelId="{D08BCF92-C0CE-4FEE-B84E-69C5FDF53271}" type="sibTrans" cxnId="{A4829BE2-2E2E-4FBC-8FFD-FC3AF53CFFD2}">
      <dgm:prSet/>
      <dgm:spPr/>
      <dgm:t>
        <a:bodyPr/>
        <a:lstStyle/>
        <a:p>
          <a:endParaRPr lang="es-CO"/>
        </a:p>
      </dgm:t>
    </dgm:pt>
    <dgm:pt modelId="{B06F4F38-C7BB-408F-8935-D1B6CC8123CF}">
      <dgm:prSet phldrT="[Texto]" custT="1"/>
      <dgm:spPr/>
      <dgm:t>
        <a:bodyPr/>
        <a:lstStyle/>
        <a:p>
          <a:r>
            <a:rPr lang="es-CO" sz="2000" b="1"/>
            <a:t>Total </a:t>
          </a:r>
          <a:r>
            <a:rPr lang="es-CO" sz="2000" b="1" dirty="0"/>
            <a:t>metros lineales a eliminar </a:t>
          </a:r>
          <a:endParaRPr lang="es-CO" sz="2000" dirty="0"/>
        </a:p>
      </dgm:t>
    </dgm:pt>
    <dgm:pt modelId="{14478B82-08A7-4D78-98B6-2BE65FBD4B5E}" type="parTrans" cxnId="{BBE1720E-5CA8-4CB3-BAFF-4003F669D939}">
      <dgm:prSet/>
      <dgm:spPr/>
      <dgm:t>
        <a:bodyPr/>
        <a:lstStyle/>
        <a:p>
          <a:endParaRPr lang="es-CO"/>
        </a:p>
      </dgm:t>
    </dgm:pt>
    <dgm:pt modelId="{130DBA42-DD24-405D-8EE2-BA77C0BADAD7}" type="sibTrans" cxnId="{BBE1720E-5CA8-4CB3-BAFF-4003F669D939}">
      <dgm:prSet/>
      <dgm:spPr/>
      <dgm:t>
        <a:bodyPr/>
        <a:lstStyle/>
        <a:p>
          <a:endParaRPr lang="es-CO"/>
        </a:p>
      </dgm:t>
    </dgm:pt>
    <dgm:pt modelId="{69591FCC-325F-4D0F-9A2D-B2C142A25F9F}">
      <dgm:prSet phldrT="[Texto]"/>
      <dgm:spPr/>
      <dgm:t>
        <a:bodyPr/>
        <a:lstStyle/>
        <a:p>
          <a:endParaRPr lang="es-CO" sz="3000" dirty="0"/>
        </a:p>
      </dgm:t>
    </dgm:pt>
    <dgm:pt modelId="{D7C900E2-7187-46D7-9028-379C30A2F46C}" type="parTrans" cxnId="{2FB18D15-4D24-44D5-A8F4-C4DD0C78D1F1}">
      <dgm:prSet/>
      <dgm:spPr/>
      <dgm:t>
        <a:bodyPr/>
        <a:lstStyle/>
        <a:p>
          <a:endParaRPr lang="es-CO"/>
        </a:p>
      </dgm:t>
    </dgm:pt>
    <dgm:pt modelId="{E6AE9CCF-9458-4475-B9AA-E22E99E25A54}" type="sibTrans" cxnId="{2FB18D15-4D24-44D5-A8F4-C4DD0C78D1F1}">
      <dgm:prSet/>
      <dgm:spPr/>
      <dgm:t>
        <a:bodyPr/>
        <a:lstStyle/>
        <a:p>
          <a:endParaRPr lang="es-CO"/>
        </a:p>
      </dgm:t>
    </dgm:pt>
    <dgm:pt modelId="{4776904A-BA4E-49D6-8CA3-C8E28344D474}">
      <dgm:prSet custT="1"/>
      <dgm:spPr/>
      <dgm:t>
        <a:bodyPr spcFirstLastPara="0" vert="horz" wrap="square" lIns="45720" tIns="22860" rIns="45720" bIns="22860" numCol="1" spcCol="1270" anchor="ctr" anchorCtr="0"/>
        <a:lstStyle/>
        <a:p>
          <a:r>
            <a:rPr lang="es-CO" sz="1600" dirty="0"/>
            <a:t>DISTRIBUCIÓN PRESUPUESTAL (TRD 1999)</a:t>
          </a:r>
        </a:p>
      </dgm:t>
    </dgm:pt>
    <dgm:pt modelId="{99015D86-2114-4689-A951-7D168921668F}" type="parTrans" cxnId="{7C460A71-15D4-4F40-8416-81147DAB5DF6}">
      <dgm:prSet/>
      <dgm:spPr/>
      <dgm:t>
        <a:bodyPr/>
        <a:lstStyle/>
        <a:p>
          <a:endParaRPr lang="es-CO"/>
        </a:p>
      </dgm:t>
    </dgm:pt>
    <dgm:pt modelId="{90A7C59D-4654-4731-8A78-655F0FDF3896}" type="sibTrans" cxnId="{7C460A71-15D4-4F40-8416-81147DAB5DF6}">
      <dgm:prSet/>
      <dgm:spPr/>
      <dgm:t>
        <a:bodyPr/>
        <a:lstStyle/>
        <a:p>
          <a:endParaRPr lang="es-CO"/>
        </a:p>
      </dgm:t>
    </dgm:pt>
    <dgm:pt modelId="{BC908DC7-84C0-4782-A937-2FED3759C150}">
      <dgm:prSet custT="1"/>
      <dgm:spPr/>
      <dgm:t>
        <a:bodyPr spcFirstLastPara="0" vert="horz" wrap="square" lIns="45720" tIns="22860" rIns="45720" bIns="22860" numCol="1" spcCol="1270" anchor="ctr" anchorCtr="0"/>
        <a:lstStyle/>
        <a:p>
          <a:r>
            <a:rPr lang="es-CO" sz="1600" dirty="0"/>
            <a:t>INFORMES / Informes de actividades (TRD 1999)</a:t>
          </a:r>
        </a:p>
      </dgm:t>
    </dgm:pt>
    <dgm:pt modelId="{326BBDAB-A7C3-4613-A8A7-32090EB10196}" type="parTrans" cxnId="{EB976740-FA76-43D7-90BE-3D2BD8B5DD4A}">
      <dgm:prSet/>
      <dgm:spPr/>
      <dgm:t>
        <a:bodyPr/>
        <a:lstStyle/>
        <a:p>
          <a:endParaRPr lang="es-CO"/>
        </a:p>
      </dgm:t>
    </dgm:pt>
    <dgm:pt modelId="{737FBE71-BEBC-4696-8C78-67DE410ED966}" type="sibTrans" cxnId="{EB976740-FA76-43D7-90BE-3D2BD8B5DD4A}">
      <dgm:prSet/>
      <dgm:spPr/>
      <dgm:t>
        <a:bodyPr/>
        <a:lstStyle/>
        <a:p>
          <a:endParaRPr lang="es-CO"/>
        </a:p>
      </dgm:t>
    </dgm:pt>
    <dgm:pt modelId="{A83BA4F4-D758-4197-BD17-3C5528CD4A30}">
      <dgm:prSet custT="1"/>
      <dgm:spPr/>
      <dgm:t>
        <a:bodyPr spcFirstLastPara="0" vert="horz" wrap="square" lIns="45720" tIns="22860" rIns="45720" bIns="22860" numCol="1" spcCol="1270" anchor="ctr" anchorCtr="0"/>
        <a:lstStyle/>
        <a:p>
          <a:r>
            <a:rPr lang="es-CO" sz="1600" dirty="0"/>
            <a:t>CONSECUTIVO DE CORRESPONDENCIA  (TRD 1999)</a:t>
          </a:r>
        </a:p>
      </dgm:t>
    </dgm:pt>
    <dgm:pt modelId="{517A37BB-73E0-4919-B9A5-522310E561B9}" type="parTrans" cxnId="{3F5FA6DF-43D0-4A6B-9A57-397EE466D8C8}">
      <dgm:prSet/>
      <dgm:spPr/>
      <dgm:t>
        <a:bodyPr/>
        <a:lstStyle/>
        <a:p>
          <a:endParaRPr lang="es-CO"/>
        </a:p>
      </dgm:t>
    </dgm:pt>
    <dgm:pt modelId="{8E970F47-DA4D-4E85-95B6-1706386E505F}" type="sibTrans" cxnId="{3F5FA6DF-43D0-4A6B-9A57-397EE466D8C8}">
      <dgm:prSet/>
      <dgm:spPr/>
      <dgm:t>
        <a:bodyPr/>
        <a:lstStyle/>
        <a:p>
          <a:endParaRPr lang="es-CO"/>
        </a:p>
      </dgm:t>
    </dgm:pt>
    <dgm:pt modelId="{0F70596F-A001-4EAC-860E-1A16B527EBAD}">
      <dgm:prSet custT="1"/>
      <dgm:spPr/>
      <dgm:t>
        <a:bodyPr spcFirstLastPara="0" vert="horz" wrap="square" lIns="45720" tIns="22860" rIns="45720" bIns="22860" numCol="1" spcCol="1270" anchor="ctr" anchorCtr="0"/>
        <a:lstStyle/>
        <a:p>
          <a:r>
            <a:rPr lang="es-CO" sz="1600" dirty="0"/>
            <a:t>BOLETÍN DIARIO DE ALMACÉN (TRD 1999)</a:t>
          </a:r>
        </a:p>
      </dgm:t>
    </dgm:pt>
    <dgm:pt modelId="{F8B0FC18-B8C0-4FEA-88A6-6FA8C3010CCE}" type="parTrans" cxnId="{F13D1DBB-9166-491E-AB5F-96971DC644B9}">
      <dgm:prSet/>
      <dgm:spPr/>
      <dgm:t>
        <a:bodyPr/>
        <a:lstStyle/>
        <a:p>
          <a:endParaRPr lang="es-CO"/>
        </a:p>
      </dgm:t>
    </dgm:pt>
    <dgm:pt modelId="{4212D59F-EA22-4672-A5E6-91B39BEDAC5C}" type="sibTrans" cxnId="{F13D1DBB-9166-491E-AB5F-96971DC644B9}">
      <dgm:prSet/>
      <dgm:spPr/>
      <dgm:t>
        <a:bodyPr/>
        <a:lstStyle/>
        <a:p>
          <a:endParaRPr lang="es-CO"/>
        </a:p>
      </dgm:t>
    </dgm:pt>
    <dgm:pt modelId="{E166FF71-CF63-4592-8469-732575A7E967}">
      <dgm:prSet custT="1"/>
      <dgm:spPr/>
      <dgm:t>
        <a:bodyPr spcFirstLastPara="0" vert="horz" wrap="square" lIns="45720" tIns="22860" rIns="45720" bIns="22860" numCol="1" spcCol="1270" anchor="ctr" anchorCtr="0"/>
        <a:lstStyle/>
        <a:p>
          <a:r>
            <a:rPr lang="es-CO" sz="1600" dirty="0"/>
            <a:t>INVENTARIOS / Inventario General de Bienes (TRD 1999</a:t>
          </a:r>
          <a:r>
            <a:rPr lang="es-CO" sz="1200" dirty="0"/>
            <a:t>)</a:t>
          </a:r>
        </a:p>
      </dgm:t>
    </dgm:pt>
    <dgm:pt modelId="{E12D30D2-27FA-4DE0-BBDC-DB5CF75C00DB}" type="parTrans" cxnId="{740F4C0C-FA0F-4C1D-87A8-54605BD1CBB8}">
      <dgm:prSet/>
      <dgm:spPr/>
      <dgm:t>
        <a:bodyPr/>
        <a:lstStyle/>
        <a:p>
          <a:endParaRPr lang="es-CO"/>
        </a:p>
      </dgm:t>
    </dgm:pt>
    <dgm:pt modelId="{C3507478-ADC3-47AF-BBCB-73FEBBFFF718}" type="sibTrans" cxnId="{740F4C0C-FA0F-4C1D-87A8-54605BD1CBB8}">
      <dgm:prSet/>
      <dgm:spPr/>
      <dgm:t>
        <a:bodyPr/>
        <a:lstStyle/>
        <a:p>
          <a:endParaRPr lang="es-CO"/>
        </a:p>
      </dgm:t>
    </dgm:pt>
    <dgm:pt modelId="{BC183C48-8E62-450F-A66A-D9199D3EA503}">
      <dgm:prSet custT="1"/>
      <dgm:spPr/>
      <dgm:t>
        <a:bodyPr/>
        <a:lstStyle/>
        <a:p>
          <a:r>
            <a:rPr lang="es-CO" sz="2000" dirty="0"/>
            <a:t>18,0 metros lineales (90 cajas x-200</a:t>
          </a:r>
          <a:r>
            <a:rPr lang="es-CO" sz="1800" dirty="0"/>
            <a:t>)</a:t>
          </a:r>
          <a:endParaRPr lang="es-CO" sz="3000" dirty="0"/>
        </a:p>
      </dgm:t>
    </dgm:pt>
    <dgm:pt modelId="{0B9948B5-D2AA-4CA8-A3D5-70CF99832234}" type="parTrans" cxnId="{E5F37D50-0EEF-4693-82C2-5D1091805CDD}">
      <dgm:prSet/>
      <dgm:spPr/>
      <dgm:t>
        <a:bodyPr/>
        <a:lstStyle/>
        <a:p>
          <a:endParaRPr lang="es-CO"/>
        </a:p>
      </dgm:t>
    </dgm:pt>
    <dgm:pt modelId="{313FCF11-159B-4737-ADBD-A673BD950699}" type="sibTrans" cxnId="{E5F37D50-0EEF-4693-82C2-5D1091805CDD}">
      <dgm:prSet/>
      <dgm:spPr/>
      <dgm:t>
        <a:bodyPr/>
        <a:lstStyle/>
        <a:p>
          <a:endParaRPr lang="es-CO"/>
        </a:p>
      </dgm:t>
    </dgm:pt>
    <dgm:pt modelId="{054D8AB2-91E9-4E3B-90FC-AADE78816905}" type="pres">
      <dgm:prSet presAssocID="{F935276F-1283-4276-BD57-0CB7A543ED0A}" presName="Name0" presStyleCnt="0">
        <dgm:presLayoutVars>
          <dgm:dir/>
          <dgm:animLvl val="lvl"/>
          <dgm:resizeHandles val="exact"/>
        </dgm:presLayoutVars>
      </dgm:prSet>
      <dgm:spPr/>
    </dgm:pt>
    <dgm:pt modelId="{C3A98C07-6F7C-4C3E-B6A1-8668A02C3794}" type="pres">
      <dgm:prSet presAssocID="{2CB2DEBC-0155-48A8-A6B9-339E2D851E9E}" presName="linNode" presStyleCnt="0"/>
      <dgm:spPr/>
    </dgm:pt>
    <dgm:pt modelId="{2B164579-76A5-412E-900F-223F8037E95C}" type="pres">
      <dgm:prSet presAssocID="{2CB2DEBC-0155-48A8-A6B9-339E2D851E9E}" presName="parentText" presStyleLbl="node1" presStyleIdx="0" presStyleCnt="3" custScaleX="85701" custScaleY="75472">
        <dgm:presLayoutVars>
          <dgm:chMax val="1"/>
          <dgm:bulletEnabled val="1"/>
        </dgm:presLayoutVars>
      </dgm:prSet>
      <dgm:spPr/>
    </dgm:pt>
    <dgm:pt modelId="{1E8890AD-B330-4530-9D92-B2D4FB759BAA}" type="pres">
      <dgm:prSet presAssocID="{2CB2DEBC-0155-48A8-A6B9-339E2D851E9E}" presName="descendantText" presStyleLbl="alignAccFollowNode1" presStyleIdx="0" presStyleCnt="3" custLinFactNeighborX="2714" custLinFactNeighborY="-197">
        <dgm:presLayoutVars>
          <dgm:bulletEnabled val="1"/>
        </dgm:presLayoutVars>
      </dgm:prSet>
      <dgm:spPr/>
    </dgm:pt>
    <dgm:pt modelId="{0C79B143-FFD0-4635-A4D1-EE3399BD5B8E}" type="pres">
      <dgm:prSet presAssocID="{55C09DD4-D50F-4EDE-BF91-4E029EC41671}" presName="sp" presStyleCnt="0"/>
      <dgm:spPr/>
    </dgm:pt>
    <dgm:pt modelId="{F7B79A8C-B368-4724-B996-FFF645B419DB}" type="pres">
      <dgm:prSet presAssocID="{200798B5-7551-46BE-B76F-CA9558B2F00D}" presName="linNode" presStyleCnt="0"/>
      <dgm:spPr/>
    </dgm:pt>
    <dgm:pt modelId="{2F5DA61E-A5D7-4559-84D0-1342CF746DB2}" type="pres">
      <dgm:prSet presAssocID="{200798B5-7551-46BE-B76F-CA9558B2F00D}" presName="parentText" presStyleLbl="node1" presStyleIdx="1" presStyleCnt="3" custScaleX="83555" custScaleY="77504">
        <dgm:presLayoutVars>
          <dgm:chMax val="1"/>
          <dgm:bulletEnabled val="1"/>
        </dgm:presLayoutVars>
      </dgm:prSet>
      <dgm:spPr/>
    </dgm:pt>
    <dgm:pt modelId="{0667EC52-95F6-4C47-800D-93174B91AAE4}" type="pres">
      <dgm:prSet presAssocID="{200798B5-7551-46BE-B76F-CA9558B2F00D}" presName="descendantText" presStyleLbl="alignAccFollowNode1" presStyleIdx="1" presStyleCnt="3" custScaleY="126274" custLinFactNeighborX="2716" custLinFactNeighborY="4962">
        <dgm:presLayoutVars>
          <dgm:bulletEnabled val="1"/>
        </dgm:presLayoutVars>
      </dgm:prSet>
      <dgm:spPr>
        <a:xfrm rot="5400000">
          <a:off x="5749199" y="-324878"/>
          <a:ext cx="1397000" cy="6068423"/>
        </a:xfrm>
        <a:prstGeom prst="round2SameRect">
          <a:avLst/>
        </a:prstGeom>
      </dgm:spPr>
    </dgm:pt>
    <dgm:pt modelId="{FCAD58C4-729D-459D-9EAF-7D8B118A3D29}" type="pres">
      <dgm:prSet presAssocID="{55E5CB13-70C0-4456-8786-EE77890C660F}" presName="sp" presStyleCnt="0"/>
      <dgm:spPr/>
    </dgm:pt>
    <dgm:pt modelId="{585ECEED-DF9E-4A5E-A893-A25E0B3BA243}" type="pres">
      <dgm:prSet presAssocID="{B06F4F38-C7BB-408F-8935-D1B6CC8123CF}" presName="linNode" presStyleCnt="0"/>
      <dgm:spPr/>
    </dgm:pt>
    <dgm:pt modelId="{8B598859-E17C-4CAD-82CE-0971A8772214}" type="pres">
      <dgm:prSet presAssocID="{B06F4F38-C7BB-408F-8935-D1B6CC8123CF}" presName="parentText" presStyleLbl="node1" presStyleIdx="2" presStyleCnt="3" custScaleX="81049" custScaleY="79208">
        <dgm:presLayoutVars>
          <dgm:chMax val="1"/>
          <dgm:bulletEnabled val="1"/>
        </dgm:presLayoutVars>
      </dgm:prSet>
      <dgm:spPr/>
    </dgm:pt>
    <dgm:pt modelId="{9897D4F4-AC17-4C8E-9612-E14C021E6D6D}" type="pres">
      <dgm:prSet presAssocID="{B06F4F38-C7BB-408F-8935-D1B6CC8123CF}" presName="descendantText" presStyleLbl="alignAccFollowNode1" presStyleIdx="2" presStyleCnt="3" custScaleY="70833" custLinFactNeighborX="3102" custLinFactNeighborY="-827">
        <dgm:presLayoutVars>
          <dgm:bulletEnabled val="1"/>
        </dgm:presLayoutVars>
      </dgm:prSet>
      <dgm:spPr/>
    </dgm:pt>
  </dgm:ptLst>
  <dgm:cxnLst>
    <dgm:cxn modelId="{E86E000A-F2F3-4BFC-85ED-AD08028D8DA4}" type="presOf" srcId="{A83BA4F4-D758-4197-BD17-3C5528CD4A30}" destId="{0667EC52-95F6-4C47-800D-93174B91AAE4}" srcOrd="0" destOrd="3" presId="urn:microsoft.com/office/officeart/2005/8/layout/vList5"/>
    <dgm:cxn modelId="{740F4C0C-FA0F-4C1D-87A8-54605BD1CBB8}" srcId="{200798B5-7551-46BE-B76F-CA9558B2F00D}" destId="{E166FF71-CF63-4592-8469-732575A7E967}" srcOrd="5" destOrd="0" parTransId="{E12D30D2-27FA-4DE0-BBDC-DB5CF75C00DB}" sibTransId="{C3507478-ADC3-47AF-BBCB-73FEBBFFF718}"/>
    <dgm:cxn modelId="{BBE1720E-5CA8-4CB3-BAFF-4003F669D939}" srcId="{F935276F-1283-4276-BD57-0CB7A543ED0A}" destId="{B06F4F38-C7BB-408F-8935-D1B6CC8123CF}" srcOrd="2" destOrd="0" parTransId="{14478B82-08A7-4D78-98B6-2BE65FBD4B5E}" sibTransId="{130DBA42-DD24-405D-8EE2-BA77C0BADAD7}"/>
    <dgm:cxn modelId="{2FB18D15-4D24-44D5-A8F4-C4DD0C78D1F1}" srcId="{B06F4F38-C7BB-408F-8935-D1B6CC8123CF}" destId="{69591FCC-325F-4D0F-9A2D-B2C142A25F9F}" srcOrd="0" destOrd="0" parTransId="{D7C900E2-7187-46D7-9028-379C30A2F46C}" sibTransId="{E6AE9CCF-9458-4475-B9AA-E22E99E25A54}"/>
    <dgm:cxn modelId="{A1624119-51C4-4B5B-8B95-1CE3516EBB74}" type="presOf" srcId="{B06F4F38-C7BB-408F-8935-D1B6CC8123CF}" destId="{8B598859-E17C-4CAD-82CE-0971A8772214}" srcOrd="0" destOrd="0" presId="urn:microsoft.com/office/officeart/2005/8/layout/vList5"/>
    <dgm:cxn modelId="{ECBE2230-ADF0-4529-86C0-8CD7E0E75031}" type="presOf" srcId="{200798B5-7551-46BE-B76F-CA9558B2F00D}" destId="{2F5DA61E-A5D7-4559-84D0-1342CF746DB2}" srcOrd="0" destOrd="0" presId="urn:microsoft.com/office/officeart/2005/8/layout/vList5"/>
    <dgm:cxn modelId="{EB976740-FA76-43D7-90BE-3D2BD8B5DD4A}" srcId="{200798B5-7551-46BE-B76F-CA9558B2F00D}" destId="{BC908DC7-84C0-4782-A937-2FED3759C150}" srcOrd="2" destOrd="0" parTransId="{326BBDAB-A7C3-4613-A8A7-32090EB10196}" sibTransId="{737FBE71-BEBC-4696-8C78-67DE410ED966}"/>
    <dgm:cxn modelId="{F09C4D40-AB32-4CF8-B49E-C7A1EC8C2264}" type="presOf" srcId="{33EC2D6A-4CAB-4865-8788-998304CDB18B}" destId="{1E8890AD-B330-4530-9D92-B2D4FB759BAA}" srcOrd="0" destOrd="0" presId="urn:microsoft.com/office/officeart/2005/8/layout/vList5"/>
    <dgm:cxn modelId="{298A2843-E728-4FF3-A1D3-B3B29094FBA8}" type="presOf" srcId="{4776904A-BA4E-49D6-8CA3-C8E28344D474}" destId="{0667EC52-95F6-4C47-800D-93174B91AAE4}" srcOrd="0" destOrd="1" presId="urn:microsoft.com/office/officeart/2005/8/layout/vList5"/>
    <dgm:cxn modelId="{B953C96E-8202-4B7C-9C0C-F7941636F40A}" type="presOf" srcId="{BC908DC7-84C0-4782-A937-2FED3759C150}" destId="{0667EC52-95F6-4C47-800D-93174B91AAE4}" srcOrd="0" destOrd="2" presId="urn:microsoft.com/office/officeart/2005/8/layout/vList5"/>
    <dgm:cxn modelId="{E5F37D50-0EEF-4693-82C2-5D1091805CDD}" srcId="{B06F4F38-C7BB-408F-8935-D1B6CC8123CF}" destId="{BC183C48-8E62-450F-A66A-D9199D3EA503}" srcOrd="1" destOrd="0" parTransId="{0B9948B5-D2AA-4CA8-A3D5-70CF99832234}" sibTransId="{313FCF11-159B-4737-ADBD-A673BD950699}"/>
    <dgm:cxn modelId="{7C460A71-15D4-4F40-8416-81147DAB5DF6}" srcId="{200798B5-7551-46BE-B76F-CA9558B2F00D}" destId="{4776904A-BA4E-49D6-8CA3-C8E28344D474}" srcOrd="1" destOrd="0" parTransId="{99015D86-2114-4689-A951-7D168921668F}" sibTransId="{90A7C59D-4654-4731-8A78-655F0FDF3896}"/>
    <dgm:cxn modelId="{D7623351-9D2B-453D-A46F-6271658674A2}" srcId="{F935276F-1283-4276-BD57-0CB7A543ED0A}" destId="{2CB2DEBC-0155-48A8-A6B9-339E2D851E9E}" srcOrd="0" destOrd="0" parTransId="{5A005A1B-E7DB-46CB-9AFE-8B79DB686772}" sibTransId="{55C09DD4-D50F-4EDE-BF91-4E029EC41671}"/>
    <dgm:cxn modelId="{9202A77B-715A-4C47-853D-1A5505600DBB}" srcId="{2CB2DEBC-0155-48A8-A6B9-339E2D851E9E}" destId="{33EC2D6A-4CAB-4865-8788-998304CDB18B}" srcOrd="0" destOrd="0" parTransId="{2E81A608-4DAD-4EA5-A293-9C6141610255}" sibTransId="{68BD9665-2F95-41EA-924B-49047C318361}"/>
    <dgm:cxn modelId="{2AD39F98-DCD5-40B2-9607-C74EAFB332A8}" type="presOf" srcId="{69591FCC-325F-4D0F-9A2D-B2C142A25F9F}" destId="{9897D4F4-AC17-4C8E-9612-E14C021E6D6D}" srcOrd="0" destOrd="0" presId="urn:microsoft.com/office/officeart/2005/8/layout/vList5"/>
    <dgm:cxn modelId="{0F0F7AAA-8D1D-4EDA-BA95-247E0A721F6D}" type="presOf" srcId="{F935276F-1283-4276-BD57-0CB7A543ED0A}" destId="{054D8AB2-91E9-4E3B-90FC-AADE78816905}" srcOrd="0" destOrd="0" presId="urn:microsoft.com/office/officeart/2005/8/layout/vList5"/>
    <dgm:cxn modelId="{574CA7B1-AC66-4CB9-B025-F345409EFC38}" type="presOf" srcId="{E166FF71-CF63-4592-8469-732575A7E967}" destId="{0667EC52-95F6-4C47-800D-93174B91AAE4}" srcOrd="0" destOrd="5" presId="urn:microsoft.com/office/officeart/2005/8/layout/vList5"/>
    <dgm:cxn modelId="{F13D1DBB-9166-491E-AB5F-96971DC644B9}" srcId="{200798B5-7551-46BE-B76F-CA9558B2F00D}" destId="{0F70596F-A001-4EAC-860E-1A16B527EBAD}" srcOrd="4" destOrd="0" parTransId="{F8B0FC18-B8C0-4FEA-88A6-6FA8C3010CCE}" sibTransId="{4212D59F-EA22-4672-A5E6-91B39BEDAC5C}"/>
    <dgm:cxn modelId="{4F3C16C2-4E0F-449D-975A-5BBF6B1234CE}" srcId="{F935276F-1283-4276-BD57-0CB7A543ED0A}" destId="{200798B5-7551-46BE-B76F-CA9558B2F00D}" srcOrd="1" destOrd="0" parTransId="{FDC94F9C-B000-41C6-9824-C557377C5D28}" sibTransId="{55E5CB13-70C0-4456-8786-EE77890C660F}"/>
    <dgm:cxn modelId="{E6CD18DF-E401-4C0D-AEA9-D6C8DEC3E235}" type="presOf" srcId="{0F70596F-A001-4EAC-860E-1A16B527EBAD}" destId="{0667EC52-95F6-4C47-800D-93174B91AAE4}" srcOrd="0" destOrd="4" presId="urn:microsoft.com/office/officeart/2005/8/layout/vList5"/>
    <dgm:cxn modelId="{3F5FA6DF-43D0-4A6B-9A57-397EE466D8C8}" srcId="{200798B5-7551-46BE-B76F-CA9558B2F00D}" destId="{A83BA4F4-D758-4197-BD17-3C5528CD4A30}" srcOrd="3" destOrd="0" parTransId="{517A37BB-73E0-4919-B9A5-522310E561B9}" sibTransId="{8E970F47-DA4D-4E85-95B6-1706386E505F}"/>
    <dgm:cxn modelId="{A4829BE2-2E2E-4FBC-8FFD-FC3AF53CFFD2}" srcId="{200798B5-7551-46BE-B76F-CA9558B2F00D}" destId="{68C16BE3-E597-4351-AFF3-DBB8C2AAE0BE}" srcOrd="0" destOrd="0" parTransId="{8EE05CF9-3EED-45A4-B5A3-36AF5EEE8DDE}" sibTransId="{D08BCF92-C0CE-4FEE-B84E-69C5FDF53271}"/>
    <dgm:cxn modelId="{CB4559E6-FF58-4541-964A-229DB0A33DD0}" type="presOf" srcId="{68C16BE3-E597-4351-AFF3-DBB8C2AAE0BE}" destId="{0667EC52-95F6-4C47-800D-93174B91AAE4}" srcOrd="0" destOrd="0" presId="urn:microsoft.com/office/officeart/2005/8/layout/vList5"/>
    <dgm:cxn modelId="{F8339CEE-D031-4C8D-B54D-292B65D1F285}" type="presOf" srcId="{2CB2DEBC-0155-48A8-A6B9-339E2D851E9E}" destId="{2B164579-76A5-412E-900F-223F8037E95C}" srcOrd="0" destOrd="0" presId="urn:microsoft.com/office/officeart/2005/8/layout/vList5"/>
    <dgm:cxn modelId="{E232C6FE-B144-4A5D-9990-9F2723763913}" type="presOf" srcId="{BC183C48-8E62-450F-A66A-D9199D3EA503}" destId="{9897D4F4-AC17-4C8E-9612-E14C021E6D6D}" srcOrd="0" destOrd="1" presId="urn:microsoft.com/office/officeart/2005/8/layout/vList5"/>
    <dgm:cxn modelId="{9CD75FF8-F540-4306-BD44-6CAAA65A2ECE}" type="presParOf" srcId="{054D8AB2-91E9-4E3B-90FC-AADE78816905}" destId="{C3A98C07-6F7C-4C3E-B6A1-8668A02C3794}" srcOrd="0" destOrd="0" presId="urn:microsoft.com/office/officeart/2005/8/layout/vList5"/>
    <dgm:cxn modelId="{DF9BCF21-FC92-4939-B46A-F70CA6079CB2}" type="presParOf" srcId="{C3A98C07-6F7C-4C3E-B6A1-8668A02C3794}" destId="{2B164579-76A5-412E-900F-223F8037E95C}" srcOrd="0" destOrd="0" presId="urn:microsoft.com/office/officeart/2005/8/layout/vList5"/>
    <dgm:cxn modelId="{176671FA-25BE-4F4E-98A6-9DA1FAF8ECF6}" type="presParOf" srcId="{C3A98C07-6F7C-4C3E-B6A1-8668A02C3794}" destId="{1E8890AD-B330-4530-9D92-B2D4FB759BAA}" srcOrd="1" destOrd="0" presId="urn:microsoft.com/office/officeart/2005/8/layout/vList5"/>
    <dgm:cxn modelId="{1646D696-F6F2-492E-AA25-FC626F3424A6}" type="presParOf" srcId="{054D8AB2-91E9-4E3B-90FC-AADE78816905}" destId="{0C79B143-FFD0-4635-A4D1-EE3399BD5B8E}" srcOrd="1" destOrd="0" presId="urn:microsoft.com/office/officeart/2005/8/layout/vList5"/>
    <dgm:cxn modelId="{CFAE893F-8BEA-4A89-9B78-3D43EF160E4C}" type="presParOf" srcId="{054D8AB2-91E9-4E3B-90FC-AADE78816905}" destId="{F7B79A8C-B368-4724-B996-FFF645B419DB}" srcOrd="2" destOrd="0" presId="urn:microsoft.com/office/officeart/2005/8/layout/vList5"/>
    <dgm:cxn modelId="{A2CF7763-E6A3-42B8-87BE-7DD14ACBAE0E}" type="presParOf" srcId="{F7B79A8C-B368-4724-B996-FFF645B419DB}" destId="{2F5DA61E-A5D7-4559-84D0-1342CF746DB2}" srcOrd="0" destOrd="0" presId="urn:microsoft.com/office/officeart/2005/8/layout/vList5"/>
    <dgm:cxn modelId="{50047E84-CCA0-4F5A-A239-E51F30B232A2}" type="presParOf" srcId="{F7B79A8C-B368-4724-B996-FFF645B419DB}" destId="{0667EC52-95F6-4C47-800D-93174B91AAE4}" srcOrd="1" destOrd="0" presId="urn:microsoft.com/office/officeart/2005/8/layout/vList5"/>
    <dgm:cxn modelId="{80D9D03D-56B7-441E-A286-F45D5B8295CE}" type="presParOf" srcId="{054D8AB2-91E9-4E3B-90FC-AADE78816905}" destId="{FCAD58C4-729D-459D-9EAF-7D8B118A3D29}" srcOrd="3" destOrd="0" presId="urn:microsoft.com/office/officeart/2005/8/layout/vList5"/>
    <dgm:cxn modelId="{E3F85630-D337-49B7-9161-66BA34C8DA11}" type="presParOf" srcId="{054D8AB2-91E9-4E3B-90FC-AADE78816905}" destId="{585ECEED-DF9E-4A5E-A893-A25E0B3BA243}" srcOrd="4" destOrd="0" presId="urn:microsoft.com/office/officeart/2005/8/layout/vList5"/>
    <dgm:cxn modelId="{42E3D28E-50B5-416C-B771-D4DEEFA5899C}" type="presParOf" srcId="{585ECEED-DF9E-4A5E-A893-A25E0B3BA243}" destId="{8B598859-E17C-4CAD-82CE-0971A8772214}" srcOrd="0" destOrd="0" presId="urn:microsoft.com/office/officeart/2005/8/layout/vList5"/>
    <dgm:cxn modelId="{E5B8AF1B-B8DC-4847-B166-CA3252726087}" type="presParOf" srcId="{585ECEED-DF9E-4A5E-A893-A25E0B3BA243}" destId="{9897D4F4-AC17-4C8E-9612-E14C021E6D6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8890AD-B330-4530-9D92-B2D4FB759BAA}">
      <dsp:nvSpPr>
        <dsp:cNvPr id="0" name=""/>
        <dsp:cNvSpPr/>
      </dsp:nvSpPr>
      <dsp:spPr>
        <a:xfrm rot="5400000">
          <a:off x="5615297" y="-2290959"/>
          <a:ext cx="1602316" cy="6184235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800" kern="1200">
              <a:latin typeface="Calibri" panose="020F0502020204030204"/>
              <a:ea typeface="+mn-ea"/>
              <a:cs typeface="+mn-cs"/>
            </a:rPr>
            <a:t>Comité de Archivo Regional, donde se aprueba eliminación documental por aplicación de TRD.</a:t>
          </a:r>
          <a:endParaRPr lang="es-CO" sz="1800" kern="1200" dirty="0">
            <a:latin typeface="Calibri" panose="020F0502020204030204"/>
            <a:ea typeface="+mn-ea"/>
            <a:cs typeface="+mn-cs"/>
          </a:endParaRPr>
        </a:p>
      </dsp:txBody>
      <dsp:txXfrm rot="-5400000">
        <a:off x="3324338" y="78219"/>
        <a:ext cx="6106016" cy="1445878"/>
      </dsp:txXfrm>
    </dsp:sp>
    <dsp:sp modelId="{2B164579-76A5-412E-900F-223F8037E95C}">
      <dsp:nvSpPr>
        <dsp:cNvPr id="0" name=""/>
        <dsp:cNvSpPr/>
      </dsp:nvSpPr>
      <dsp:spPr>
        <a:xfrm>
          <a:off x="248704" y="48494"/>
          <a:ext cx="2981222" cy="151162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/>
            <a:t>Acta N°001 del 19/07/2021 </a:t>
          </a:r>
          <a:endParaRPr lang="es-CO" sz="2000" kern="1200" dirty="0"/>
        </a:p>
      </dsp:txBody>
      <dsp:txXfrm>
        <a:off x="322495" y="122285"/>
        <a:ext cx="2833640" cy="1364043"/>
      </dsp:txXfrm>
    </dsp:sp>
    <dsp:sp modelId="{0667EC52-95F6-4C47-800D-93174B91AAE4}">
      <dsp:nvSpPr>
        <dsp:cNvPr id="0" name=""/>
        <dsp:cNvSpPr/>
      </dsp:nvSpPr>
      <dsp:spPr>
        <a:xfrm rot="5400000">
          <a:off x="5324268" y="-292326"/>
          <a:ext cx="2023309" cy="6178196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12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kern="1200" dirty="0"/>
            <a:t>DISTRIBUCIÓN PRESUPUESTAL (TRD 1999)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kern="1200" dirty="0"/>
            <a:t>INFORMES / Informes de actividades (TRD 1999)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kern="1200" dirty="0"/>
            <a:t>CONSECUTIVO DE CORRESPONDENCIA  (TRD 1999)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kern="1200" dirty="0"/>
            <a:t>BOLETÍN DIARIO DE ALMACÉN (TRD 1999)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kern="1200" dirty="0"/>
            <a:t>INVENTARIOS / Inventario General de Bienes (TRD 1999</a:t>
          </a:r>
          <a:r>
            <a:rPr lang="es-CO" sz="1200" kern="1200" dirty="0"/>
            <a:t>)</a:t>
          </a:r>
        </a:p>
      </dsp:txBody>
      <dsp:txXfrm rot="-5400000">
        <a:off x="3246825" y="1883887"/>
        <a:ext cx="6079426" cy="1825769"/>
      </dsp:txXfrm>
    </dsp:sp>
    <dsp:sp modelId="{2F5DA61E-A5D7-4559-84D0-1342CF746DB2}">
      <dsp:nvSpPr>
        <dsp:cNvPr id="0" name=""/>
        <dsp:cNvSpPr/>
      </dsp:nvSpPr>
      <dsp:spPr>
        <a:xfrm>
          <a:off x="248704" y="1941102"/>
          <a:ext cx="2903732" cy="1552324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/>
            <a:t>Serie/subserie documental</a:t>
          </a:r>
          <a:endParaRPr lang="es-CO" sz="2000" kern="1200" dirty="0"/>
        </a:p>
      </dsp:txBody>
      <dsp:txXfrm>
        <a:off x="324482" y="2016880"/>
        <a:ext cx="2752176" cy="1400768"/>
      </dsp:txXfrm>
    </dsp:sp>
    <dsp:sp modelId="{9897D4F4-AC17-4C8E-9612-E14C021E6D6D}">
      <dsp:nvSpPr>
        <dsp:cNvPr id="0" name=""/>
        <dsp:cNvSpPr/>
      </dsp:nvSpPr>
      <dsp:spPr>
        <a:xfrm rot="5400000">
          <a:off x="5700642" y="1516922"/>
          <a:ext cx="1134969" cy="6184235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3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kern="1200" dirty="0"/>
            <a:t>18,0 metros lineales (90 cajas x-200</a:t>
          </a:r>
          <a:r>
            <a:rPr lang="es-CO" sz="1800" kern="1200" dirty="0"/>
            <a:t>)</a:t>
          </a:r>
          <a:endParaRPr lang="es-CO" sz="3000" kern="1200" dirty="0"/>
        </a:p>
      </dsp:txBody>
      <dsp:txXfrm rot="-5400000">
        <a:off x="3176010" y="4096960"/>
        <a:ext cx="6128830" cy="1024159"/>
      </dsp:txXfrm>
    </dsp:sp>
    <dsp:sp modelId="{8B598859-E17C-4CAD-82CE-0971A8772214}">
      <dsp:nvSpPr>
        <dsp:cNvPr id="0" name=""/>
        <dsp:cNvSpPr/>
      </dsp:nvSpPr>
      <dsp:spPr>
        <a:xfrm>
          <a:off x="248704" y="3829064"/>
          <a:ext cx="2819396" cy="1586453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/>
            <a:t>Total </a:t>
          </a:r>
          <a:r>
            <a:rPr lang="es-CO" sz="2000" b="1" kern="1200" dirty="0"/>
            <a:t>metros lineales a eliminar </a:t>
          </a:r>
          <a:endParaRPr lang="es-CO" sz="2000" kern="1200" dirty="0"/>
        </a:p>
      </dsp:txBody>
      <dsp:txXfrm>
        <a:off x="326148" y="3906508"/>
        <a:ext cx="2664508" cy="14315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49212B1-D77F-4726-B0E5-CB7D34A68F26}" type="datetimeFigureOut">
              <a:rPr lang="es-CO" smtClean="0"/>
              <a:t>23/02/2022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B42A2AA-EBA3-4CA0-A993-29015454C2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0765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69EDB5-C1A7-1444-AE91-2C7E7CCF3C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7F167EE-D878-2A49-A64A-E9D4BD37EE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EFEAF28-55A7-5A48-AA51-A05CB0713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29414-4FCD-48BC-869E-FE782B1F77A9}" type="datetimeFigureOut">
              <a:rPr lang="es-CO" smtClean="0"/>
              <a:t>23/02/2022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A75E01-07A1-5841-8AA6-647CC8A55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9736EF-621D-FC42-B2E9-3F6EE4825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17690-1DB7-4071-A9C8-DE75FDC97CE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97144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B8D509-B849-3240-82F5-F330B237D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9A1E299-13EF-0940-AECF-5C1EA452F4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4B219C-D15D-764E-AD66-ADC8118E1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CE68D-CF43-3A46-8EAF-A9CA4608B997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2CBCE7E-0257-8B44-AF6B-587146DCE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517E3D0-09F3-9746-8D83-C90E3D2E8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60580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B65FD3C-113B-EB40-B146-19D9320857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6A8A6EF-7814-084E-8C4B-0DD53634B0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69557E-CBC5-D649-9CAE-28E870816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29414-4FCD-48BC-869E-FE782B1F77A9}" type="datetimeFigureOut">
              <a:rPr lang="es-CO" smtClean="0"/>
              <a:t>23/02/2022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C3427A-060B-2442-B230-70DA0EC9B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A2F48D-06C6-8E44-A0A1-785BE4017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17690-1DB7-4071-A9C8-DE75FDC97CE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5961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6899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9714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5512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CBCD98-496C-9640-AB59-A1DB214D7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02C7B2-6AF4-2443-855D-6F3E03290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A95031-E9C6-EF48-8A08-4CA4EAF06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CE68D-CF43-3A46-8EAF-A9CA4608B997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FB7268-7E80-2F45-B0EC-4111759B6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42836BB-8123-4C41-BC97-617AACCD2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90843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A71E9C-6F93-084E-974A-3468C6DC9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F68D444-3B07-4E4C-824F-15EAAC2F0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0C2926-75E8-6447-BDB2-F85F22328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CE68D-CF43-3A46-8EAF-A9CA4608B997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F6C1E9-270A-F043-83AA-8DB3AFBEA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1BF48B-90AC-2F4B-84BF-DDD593945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24099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E0EF9F-4963-3244-9A96-C33136F88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0AC0C3-BF88-934C-847C-F2C906F2B2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6623BEC-92BD-434D-8AE3-34B02B5B25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F08A4DD-3874-DA4D-BA7B-9B385387C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CE68D-CF43-3A46-8EAF-A9CA4608B997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9043BFC-CD98-4C4B-A3F4-1E7AEFFCB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A7EC0DF-6222-974F-B1AD-D9051B996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08225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AAC8D2-94DA-F14A-85D1-3F6002FA6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B15B709-3F55-7F40-9E07-1D412635A6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A19DE5A-6FAC-264B-82EF-CC2ECF614C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E121808-E4EF-BB4E-A748-2E92B0DCBC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86479D7-1ECA-DF45-8004-F3EA7F07D6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0442B5C-26A4-4E4F-9109-299667761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CE68D-CF43-3A46-8EAF-A9CA4608B997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71C5043-5754-664D-A39A-F554B1FBF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09F63B2-DCF8-DC42-82DF-4A8DB8E8A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233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1C96CC-C1D2-C446-983B-5C9D53E8F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E2CAEEA-39DA-A64E-9BF6-36EB90D94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CE68D-CF43-3A46-8EAF-A9CA4608B997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6637C73-9E6D-B648-A234-B0262C247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5630B89-0FA8-0843-8B4F-C5E9D52D4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20535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C60CB1C-A799-E244-AA42-08A70CFE2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CE68D-CF43-3A46-8EAF-A9CA4608B997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36DC0D7-F459-CE45-B344-169204E59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4DF1DEE-CB48-3147-9878-6044C4E6E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57639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0739F1-320C-3846-9128-36357B78F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847FC9A-F23D-3842-8D2E-A8F45712F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6993D9D-FE57-AB4F-B7F0-6F8876535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F729A9-49C6-F240-9FC7-22A9C1DB3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CE68D-CF43-3A46-8EAF-A9CA4608B997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70104E7-70A5-FC4E-9B4B-2ED6489BE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5862B05-6C89-6F43-9BF2-F327A7395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10656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8173B4-BAE2-E146-BE58-1EB320777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2CD015D-41C7-AE49-8342-B894C22024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D5A05D8-DF2B-084B-9EAD-490769A186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689E8CC-FC09-8D4B-AD02-6612E0124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CE68D-CF43-3A46-8EAF-A9CA4608B997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381387E-9611-7A48-9BE2-C6CB38C82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EDDCB9F-C280-E94D-88FB-6D551A53D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97765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4453FAE-0601-B54C-BE51-C696876E2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59064F8-E8DE-0842-9438-D5E61A3892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F59C11-9CBF-354E-B253-DA0D8FCBCB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29414-4FCD-48BC-869E-FE782B1F77A9}" type="datetimeFigureOut">
              <a:rPr lang="es-CO" smtClean="0"/>
              <a:t>23/02/2022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F3C495-0AEF-4642-A426-D1B52413DE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AEDCB6F-52E3-7F4C-8BEC-8741D3BA9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A17690-1DB7-4071-A9C8-DE75FDC97CE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0927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49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51BF00F0-280B-314C-BE36-6B557B3C8232}"/>
              </a:ext>
            </a:extLst>
          </p:cNvPr>
          <p:cNvSpPr/>
          <p:nvPr/>
        </p:nvSpPr>
        <p:spPr>
          <a:xfrm>
            <a:off x="817571" y="201107"/>
            <a:ext cx="1016183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MX" sz="24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PROPUESTA DE ELIMINACIÓN DOCUMENTAL POR APLICACIÓN DE TRD</a:t>
            </a:r>
          </a:p>
          <a:p>
            <a:pPr lvl="0" algn="ctr"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cs typeface="Arial" panose="020B0604020202020204" pitchFamily="34" charset="0"/>
              </a:rPr>
              <a:t>REGIONAL BOYACÁ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64827F3-25D6-4934-A69E-91B578C73926}"/>
              </a:ext>
            </a:extLst>
          </p:cNvPr>
          <p:cNvSpPr txBox="1"/>
          <p:nvPr/>
        </p:nvSpPr>
        <p:spPr>
          <a:xfrm>
            <a:off x="173563" y="6401936"/>
            <a:ext cx="12880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461C5958-FDF9-4C53-AAE3-EB20AC5AE6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8143163"/>
              </p:ext>
            </p:extLst>
          </p:nvPr>
        </p:nvGraphicFramePr>
        <p:xfrm>
          <a:off x="1150906" y="1152546"/>
          <a:ext cx="966286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819724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51BF00F0-280B-314C-BE36-6B557B3C8232}"/>
              </a:ext>
            </a:extLst>
          </p:cNvPr>
          <p:cNvSpPr/>
          <p:nvPr/>
        </p:nvSpPr>
        <p:spPr>
          <a:xfrm>
            <a:off x="927652" y="24591"/>
            <a:ext cx="9698029" cy="903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7200"/>
              </a:lnSpc>
              <a:defRPr/>
            </a:pPr>
            <a:r>
              <a:rPr lang="es-MX" sz="3200" b="1" dirty="0">
                <a:solidFill>
                  <a:srgbClr val="242758"/>
                </a:solidFill>
                <a:latin typeface="Calibri" panose="020F0502020204030204"/>
              </a:rPr>
              <a:t>RELACIÓN DE SERIES/SUBSERIES A ELIMINAR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64827F3-25D6-4934-A69E-91B578C73926}"/>
              </a:ext>
            </a:extLst>
          </p:cNvPr>
          <p:cNvSpPr txBox="1"/>
          <p:nvPr/>
        </p:nvSpPr>
        <p:spPr>
          <a:xfrm>
            <a:off x="173563" y="6401936"/>
            <a:ext cx="12880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A1CC2901-C858-49F0-8BA0-BB2E2623EA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3632376"/>
              </p:ext>
            </p:extLst>
          </p:nvPr>
        </p:nvGraphicFramePr>
        <p:xfrm>
          <a:off x="927652" y="1164847"/>
          <a:ext cx="10018644" cy="4891395"/>
        </p:xfrm>
        <a:graphic>
          <a:graphicData uri="http://schemas.openxmlformats.org/drawingml/2006/table">
            <a:tbl>
              <a:tblPr/>
              <a:tblGrid>
                <a:gridCol w="621821">
                  <a:extLst>
                    <a:ext uri="{9D8B030D-6E8A-4147-A177-3AD203B41FA5}">
                      <a16:colId xmlns:a16="http://schemas.microsoft.com/office/drawing/2014/main" val="2678758365"/>
                    </a:ext>
                  </a:extLst>
                </a:gridCol>
                <a:gridCol w="1081428">
                  <a:extLst>
                    <a:ext uri="{9D8B030D-6E8A-4147-A177-3AD203B41FA5}">
                      <a16:colId xmlns:a16="http://schemas.microsoft.com/office/drawing/2014/main" val="2705134659"/>
                    </a:ext>
                  </a:extLst>
                </a:gridCol>
                <a:gridCol w="1108464">
                  <a:extLst>
                    <a:ext uri="{9D8B030D-6E8A-4147-A177-3AD203B41FA5}">
                      <a16:colId xmlns:a16="http://schemas.microsoft.com/office/drawing/2014/main" val="3158023647"/>
                    </a:ext>
                  </a:extLst>
                </a:gridCol>
                <a:gridCol w="743481">
                  <a:extLst>
                    <a:ext uri="{9D8B030D-6E8A-4147-A177-3AD203B41FA5}">
                      <a16:colId xmlns:a16="http://schemas.microsoft.com/office/drawing/2014/main" val="3510927945"/>
                    </a:ext>
                  </a:extLst>
                </a:gridCol>
                <a:gridCol w="1224030">
                  <a:extLst>
                    <a:ext uri="{9D8B030D-6E8A-4147-A177-3AD203B41FA5}">
                      <a16:colId xmlns:a16="http://schemas.microsoft.com/office/drawing/2014/main" val="2548977829"/>
                    </a:ext>
                  </a:extLst>
                </a:gridCol>
                <a:gridCol w="783581">
                  <a:extLst>
                    <a:ext uri="{9D8B030D-6E8A-4147-A177-3AD203B41FA5}">
                      <a16:colId xmlns:a16="http://schemas.microsoft.com/office/drawing/2014/main" val="2589764832"/>
                    </a:ext>
                  </a:extLst>
                </a:gridCol>
                <a:gridCol w="695957">
                  <a:extLst>
                    <a:ext uri="{9D8B030D-6E8A-4147-A177-3AD203B41FA5}">
                      <a16:colId xmlns:a16="http://schemas.microsoft.com/office/drawing/2014/main" val="2435020809"/>
                    </a:ext>
                  </a:extLst>
                </a:gridCol>
                <a:gridCol w="581266">
                  <a:extLst>
                    <a:ext uri="{9D8B030D-6E8A-4147-A177-3AD203B41FA5}">
                      <a16:colId xmlns:a16="http://schemas.microsoft.com/office/drawing/2014/main" val="1617122844"/>
                    </a:ext>
                  </a:extLst>
                </a:gridCol>
                <a:gridCol w="959768">
                  <a:extLst>
                    <a:ext uri="{9D8B030D-6E8A-4147-A177-3AD203B41FA5}">
                      <a16:colId xmlns:a16="http://schemas.microsoft.com/office/drawing/2014/main" val="3712788836"/>
                    </a:ext>
                  </a:extLst>
                </a:gridCol>
                <a:gridCol w="2218848">
                  <a:extLst>
                    <a:ext uri="{9D8B030D-6E8A-4147-A177-3AD203B41FA5}">
                      <a16:colId xmlns:a16="http://schemas.microsoft.com/office/drawing/2014/main" val="2045836748"/>
                    </a:ext>
                  </a:extLst>
                </a:gridCol>
              </a:tblGrid>
              <a:tr h="20234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Versión TRD</a:t>
                      </a:r>
                      <a:b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Código</a:t>
                      </a:r>
                      <a:b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dependencia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Dependencia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Código serie/</a:t>
                      </a:r>
                      <a:b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subserie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Nombre serie/subserie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Fecha final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Tiempo retención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Disposición final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Procedimiento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2122016"/>
                  </a:ext>
                </a:extLst>
              </a:tr>
              <a:tr h="48082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3337805"/>
                  </a:ext>
                </a:extLst>
              </a:tr>
              <a:tr h="701371"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DIVISIÓN FINANCIERA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DISTRIBUCIÓN PRESUPUESTAL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13/12/2005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M/S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Muestra del 10% por cada 5 años de producción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3492428"/>
                  </a:ext>
                </a:extLst>
              </a:tr>
              <a:tr h="701371"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DIVISIÓN FINANCIERA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03-01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INFORMES/Informes de Actividades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21/12/2005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 contenido esta condensado en el Informe de Gestión Regional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331328"/>
                  </a:ext>
                </a:extLst>
              </a:tr>
              <a:tr h="701371"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11164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GRUPO SERVICIOS GENERALES   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CONSECUTIVO DE CORRESPONDENCIA</a:t>
                      </a: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30/12/2005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Importante para el control y gestión de la oficina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3447521"/>
                  </a:ext>
                </a:extLst>
              </a:tr>
              <a:tr h="701371"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GRUPO DE ALMACÉN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03-01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INFORMES/Informes de Actividades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27/12/2004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 contenido esta condensado en el Informe de Gestión Regional</a:t>
                      </a:r>
                    </a:p>
                    <a:p>
                      <a:pPr algn="l" fontAlgn="ctr"/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8025944"/>
                  </a:ext>
                </a:extLst>
              </a:tr>
              <a:tr h="701371"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GRUPO DE ALMACÉN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BOLETÍN DIARIO DE ALMACÉN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1/01/2005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Pierde sus valores primarios</a:t>
                      </a:r>
                    </a:p>
                    <a:p>
                      <a:pPr algn="l" fontAlgn="ctr"/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0055103"/>
                  </a:ext>
                </a:extLst>
              </a:tr>
              <a:tr h="701371"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GRUPO DE ALMACÉN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13-03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INVENTARIOS - </a:t>
                      </a:r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Inventario General de Bienes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28/10/2005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M/S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 conserva únicamente el inventario anual consolidado y se microfilma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42028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3543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B0FB4650212F244AE9D3925DB452BF3" ma:contentTypeVersion="11" ma:contentTypeDescription="Crear nuevo documento." ma:contentTypeScope="" ma:versionID="96f67ebe3e0bde8b719044a99b97bda9">
  <xsd:schema xmlns:xsd="http://www.w3.org/2001/XMLSchema" xmlns:xs="http://www.w3.org/2001/XMLSchema" xmlns:p="http://schemas.microsoft.com/office/2006/metadata/properties" xmlns:ns3="a8789e44-904f-4eea-959a-08cdb04d28f5" xmlns:ns4="f7b60a57-fc29-4b9a-a677-44f25aaad474" targetNamespace="http://schemas.microsoft.com/office/2006/metadata/properties" ma:root="true" ma:fieldsID="0e9b28e6ec8e2274f101ccc0cdb55807" ns3:_="" ns4:_="">
    <xsd:import namespace="a8789e44-904f-4eea-959a-08cdb04d28f5"/>
    <xsd:import namespace="f7b60a57-fc29-4b9a-a677-44f25aaad474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OCR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789e44-904f-4eea-959a-08cdb04d28f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b60a57-fc29-4b9a-a677-44f25aaad4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04FB63F-86EF-494B-A51F-A8F453989034}">
  <ds:schemaRefs>
    <ds:schemaRef ds:uri="http://schemas.microsoft.com/office/2006/metadata/properties"/>
    <ds:schemaRef ds:uri="http://www.w3.org/XML/1998/namespace"/>
    <ds:schemaRef ds:uri="http://purl.org/dc/dcmitype/"/>
    <ds:schemaRef ds:uri="http://purl.org/dc/elements/1.1/"/>
    <ds:schemaRef ds:uri="http://purl.org/dc/terms/"/>
    <ds:schemaRef ds:uri="f7b60a57-fc29-4b9a-a677-44f25aaad474"/>
    <ds:schemaRef ds:uri="a8789e44-904f-4eea-959a-08cdb04d28f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8141A2CC-32C3-469D-943F-12BD719B862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BC09AE7-BECD-4685-92F6-46216B0F6F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789e44-904f-4eea-959a-08cdb04d28f5"/>
    <ds:schemaRef ds:uri="f7b60a57-fc29-4b9a-a677-44f25aaad47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9881</TotalTime>
  <Words>264</Words>
  <Application>Microsoft Office PowerPoint</Application>
  <PresentationFormat>Panorámica</PresentationFormat>
  <Paragraphs>86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1_Tema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Jeimmy Catherine Pasos Guerrero</cp:lastModifiedBy>
  <cp:revision>531</cp:revision>
  <cp:lastPrinted>2019-01-14T14:07:00Z</cp:lastPrinted>
  <dcterms:created xsi:type="dcterms:W3CDTF">2018-08-24T05:26:58Z</dcterms:created>
  <dcterms:modified xsi:type="dcterms:W3CDTF">2022-02-23T17:07:08Z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0x010100BB0FB4650212F244AE9D3925DB452BF3</vt:lpwstr>
  </property>
</Properties>
</file>