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7">
  <p:sldMasterIdLst>
    <p:sldMasterId id="2147483660" r:id="rId4"/>
  </p:sldMasterIdLst>
  <p:notesMasterIdLst>
    <p:notesMasterId r:id="rId8"/>
  </p:notesMasterIdLst>
  <p:sldIdLst>
    <p:sldId id="980" r:id="rId5"/>
    <p:sldId id="981" r:id="rId6"/>
    <p:sldId id="982" r:id="rId7"/>
  </p:sldIdLst>
  <p:sldSz cx="12192000" cy="6858000"/>
  <p:notesSz cx="7010400"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82" userDrawn="1">
          <p15:clr>
            <a:srgbClr val="A4A3A4"/>
          </p15:clr>
        </p15:guide>
        <p15:guide id="2" pos="3863"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ena Gomez Reyes" initials="LGR" lastIdx="1" clrIdx="0">
    <p:extLst>
      <p:ext uri="{19B8F6BF-5375-455C-9EA6-DF929625EA0E}">
        <p15:presenceInfo xmlns:p15="http://schemas.microsoft.com/office/powerpoint/2012/main" userId="S-1-5-21-982434693-219372449-2593624604-263734" providerId="AD"/>
      </p:ext>
    </p:extLst>
  </p:cmAuthor>
  <p:cmAuthor id="2" name="Mafe Valbuena H" initials="MVH"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6232"/>
    <a:srgbClr val="5F953F"/>
    <a:srgbClr val="254727"/>
    <a:srgbClr val="E7792B"/>
    <a:srgbClr val="6DB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286" autoAdjust="0"/>
  </p:normalViewPr>
  <p:slideViewPr>
    <p:cSldViewPr snapToGrid="0" snapToObjects="1" showGuides="1">
      <p:cViewPr varScale="1">
        <p:scale>
          <a:sx n="72" d="100"/>
          <a:sy n="72" d="100"/>
        </p:scale>
        <p:origin x="456" y="66"/>
      </p:cViewPr>
      <p:guideLst>
        <p:guide orient="horz" pos="2682"/>
        <p:guide pos="3863"/>
      </p:guideLst>
    </p:cSldViewPr>
  </p:slideViewPr>
  <p:notesTextViewPr>
    <p:cViewPr>
      <p:scale>
        <a:sx n="1" d="1"/>
        <a:sy n="1" d="1"/>
      </p:scale>
      <p:origin x="0" y="0"/>
    </p:cViewPr>
  </p:notesTextViewPr>
  <p:sorterViewPr>
    <p:cViewPr>
      <p:scale>
        <a:sx n="200" d="100"/>
        <a:sy n="200" d="100"/>
      </p:scale>
      <p:origin x="0" y="-2478"/>
    </p:cViewPr>
  </p:sorterViewPr>
  <p:notesViewPr>
    <p:cSldViewPr snapToGrid="0" snapToObjects="1" showGuides="1">
      <p:cViewPr varScale="1">
        <p:scale>
          <a:sx n="97" d="100"/>
          <a:sy n="97" d="100"/>
        </p:scale>
        <p:origin x="3384" y="21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35276F-1283-4276-BD57-0CB7A543ED0A}" type="doc">
      <dgm:prSet loTypeId="urn:microsoft.com/office/officeart/2005/8/layout/vList5" loCatId="list" qsTypeId="urn:microsoft.com/office/officeart/2005/8/quickstyle/simple1" qsCatId="simple" csTypeId="urn:microsoft.com/office/officeart/2005/8/colors/accent6_2" csCatId="accent6" phldr="1"/>
      <dgm:spPr/>
      <dgm:t>
        <a:bodyPr/>
        <a:lstStyle/>
        <a:p>
          <a:endParaRPr lang="es-CO"/>
        </a:p>
      </dgm:t>
    </dgm:pt>
    <dgm:pt modelId="{2CB2DEBC-0155-48A8-A6B9-339E2D851E9E}">
      <dgm:prSet phldrT="[Texto]" custT="1"/>
      <dgm:spPr/>
      <dgm:t>
        <a:bodyPr/>
        <a:lstStyle/>
        <a:p>
          <a:r>
            <a:rPr lang="es-CO" sz="2000" b="1" dirty="0"/>
            <a:t>Acta N°004 del 04/10/2021 </a:t>
          </a:r>
          <a:endParaRPr lang="es-CO" sz="2000" dirty="0"/>
        </a:p>
      </dgm:t>
    </dgm:pt>
    <dgm:pt modelId="{5A005A1B-E7DB-46CB-9AFE-8B79DB686772}" type="parTrans" cxnId="{D7623351-9D2B-453D-A46F-6271658674A2}">
      <dgm:prSet/>
      <dgm:spPr/>
      <dgm:t>
        <a:bodyPr/>
        <a:lstStyle/>
        <a:p>
          <a:endParaRPr lang="es-CO"/>
        </a:p>
      </dgm:t>
    </dgm:pt>
    <dgm:pt modelId="{55C09DD4-D50F-4EDE-BF91-4E029EC41671}" type="sibTrans" cxnId="{D7623351-9D2B-453D-A46F-6271658674A2}">
      <dgm:prSet/>
      <dgm:spPr/>
      <dgm:t>
        <a:bodyPr/>
        <a:lstStyle/>
        <a:p>
          <a:endParaRPr lang="es-CO"/>
        </a:p>
      </dgm:t>
    </dgm:pt>
    <dgm:pt modelId="{33EC2D6A-4CAB-4865-8788-998304CDB18B}">
      <dgm:prSet phldrT="[Texto]" custT="1"/>
      <dgm:spPr/>
      <dgm:t>
        <a:bodyPr/>
        <a:lstStyle/>
        <a:p>
          <a:r>
            <a:rPr lang="es-CO" sz="1800" kern="1200" dirty="0">
              <a:latin typeface="Calibri" panose="020F0502020204030204"/>
              <a:ea typeface="+mn-ea"/>
              <a:cs typeface="+mn-cs"/>
            </a:rPr>
            <a:t>Comité de Archivo Regional, donde se aprueba eliminación documental por aplicación de TRD.</a:t>
          </a:r>
        </a:p>
      </dgm:t>
    </dgm:pt>
    <dgm:pt modelId="{2E81A608-4DAD-4EA5-A293-9C6141610255}" type="parTrans" cxnId="{9202A77B-715A-4C47-853D-1A5505600DBB}">
      <dgm:prSet/>
      <dgm:spPr/>
      <dgm:t>
        <a:bodyPr/>
        <a:lstStyle/>
        <a:p>
          <a:endParaRPr lang="es-CO"/>
        </a:p>
      </dgm:t>
    </dgm:pt>
    <dgm:pt modelId="{68BD9665-2F95-41EA-924B-49047C318361}" type="sibTrans" cxnId="{9202A77B-715A-4C47-853D-1A5505600DBB}">
      <dgm:prSet/>
      <dgm:spPr/>
      <dgm:t>
        <a:bodyPr/>
        <a:lstStyle/>
        <a:p>
          <a:endParaRPr lang="es-CO"/>
        </a:p>
      </dgm:t>
    </dgm:pt>
    <dgm:pt modelId="{200798B5-7551-46BE-B76F-CA9558B2F00D}">
      <dgm:prSet phldrT="[Texto]" custT="1"/>
      <dgm:spPr/>
      <dgm:t>
        <a:bodyPr/>
        <a:lstStyle/>
        <a:p>
          <a:r>
            <a:rPr lang="es-CO" sz="2000" b="1" dirty="0"/>
            <a:t>Serie/subserie documental</a:t>
          </a:r>
          <a:endParaRPr lang="es-CO" sz="2000" dirty="0"/>
        </a:p>
      </dgm:t>
    </dgm:pt>
    <dgm:pt modelId="{FDC94F9C-B000-41C6-9824-C557377C5D28}" type="parTrans" cxnId="{4F3C16C2-4E0F-449D-975A-5BBF6B1234CE}">
      <dgm:prSet/>
      <dgm:spPr/>
      <dgm:t>
        <a:bodyPr/>
        <a:lstStyle/>
        <a:p>
          <a:endParaRPr lang="es-CO"/>
        </a:p>
      </dgm:t>
    </dgm:pt>
    <dgm:pt modelId="{55E5CB13-70C0-4456-8786-EE77890C660F}" type="sibTrans" cxnId="{4F3C16C2-4E0F-449D-975A-5BBF6B1234CE}">
      <dgm:prSet/>
      <dgm:spPr/>
      <dgm:t>
        <a:bodyPr/>
        <a:lstStyle/>
        <a:p>
          <a:endParaRPr lang="es-CO"/>
        </a:p>
      </dgm:t>
    </dgm:pt>
    <dgm:pt modelId="{68C16BE3-E597-4351-AFF3-DBB8C2AAE0BE}">
      <dgm:prSet phldrT="[Texto]" custT="1"/>
      <dgm:spPr/>
      <dgm:t>
        <a:bodyPr spcFirstLastPara="0" vert="horz" wrap="square" lIns="45720" tIns="22860" rIns="45720" bIns="22860" numCol="1" spcCol="1270" anchor="ctr" anchorCtr="0"/>
        <a:lstStyle/>
        <a:p>
          <a:r>
            <a:rPr lang="es-CO" sz="1600" dirty="0"/>
            <a:t>REGISTRO DE COMUNICACIONES OFICIALES/ Registro de comunicaciones oficiales enviadas (TRD 2012)</a:t>
          </a:r>
        </a:p>
      </dgm:t>
    </dgm:pt>
    <dgm:pt modelId="{8EE05CF9-3EED-45A4-B5A3-36AF5EEE8DDE}" type="parTrans" cxnId="{A4829BE2-2E2E-4FBC-8FFD-FC3AF53CFFD2}">
      <dgm:prSet/>
      <dgm:spPr/>
      <dgm:t>
        <a:bodyPr/>
        <a:lstStyle/>
        <a:p>
          <a:endParaRPr lang="es-CO"/>
        </a:p>
      </dgm:t>
    </dgm:pt>
    <dgm:pt modelId="{D08BCF92-C0CE-4FEE-B84E-69C5FDF53271}" type="sibTrans" cxnId="{A4829BE2-2E2E-4FBC-8FFD-FC3AF53CFFD2}">
      <dgm:prSet/>
      <dgm:spPr/>
      <dgm:t>
        <a:bodyPr/>
        <a:lstStyle/>
        <a:p>
          <a:endParaRPr lang="es-CO"/>
        </a:p>
      </dgm:t>
    </dgm:pt>
    <dgm:pt modelId="{B06F4F38-C7BB-408F-8935-D1B6CC8123CF}">
      <dgm:prSet phldrT="[Texto]" custT="1"/>
      <dgm:spPr/>
      <dgm:t>
        <a:bodyPr/>
        <a:lstStyle/>
        <a:p>
          <a:r>
            <a:rPr lang="es-CO" sz="2000" b="1" dirty="0"/>
            <a:t>Total metros lineales a eliminar </a:t>
          </a:r>
          <a:endParaRPr lang="es-CO" sz="2000" dirty="0"/>
        </a:p>
      </dgm:t>
    </dgm:pt>
    <dgm:pt modelId="{14478B82-08A7-4D78-98B6-2BE65FBD4B5E}" type="parTrans" cxnId="{BBE1720E-5CA8-4CB3-BAFF-4003F669D939}">
      <dgm:prSet/>
      <dgm:spPr/>
      <dgm:t>
        <a:bodyPr/>
        <a:lstStyle/>
        <a:p>
          <a:endParaRPr lang="es-CO"/>
        </a:p>
      </dgm:t>
    </dgm:pt>
    <dgm:pt modelId="{130DBA42-DD24-405D-8EE2-BA77C0BADAD7}" type="sibTrans" cxnId="{BBE1720E-5CA8-4CB3-BAFF-4003F669D939}">
      <dgm:prSet/>
      <dgm:spPr/>
      <dgm:t>
        <a:bodyPr/>
        <a:lstStyle/>
        <a:p>
          <a:endParaRPr lang="es-CO"/>
        </a:p>
      </dgm:t>
    </dgm:pt>
    <dgm:pt modelId="{69591FCC-325F-4D0F-9A2D-B2C142A25F9F}">
      <dgm:prSet phldrT="[Texto]"/>
      <dgm:spPr/>
      <dgm:t>
        <a:bodyPr/>
        <a:lstStyle/>
        <a:p>
          <a:endParaRPr lang="es-CO" sz="3000" dirty="0"/>
        </a:p>
      </dgm:t>
    </dgm:pt>
    <dgm:pt modelId="{D7C900E2-7187-46D7-9028-379C30A2F46C}" type="parTrans" cxnId="{2FB18D15-4D24-44D5-A8F4-C4DD0C78D1F1}">
      <dgm:prSet/>
      <dgm:spPr/>
      <dgm:t>
        <a:bodyPr/>
        <a:lstStyle/>
        <a:p>
          <a:endParaRPr lang="es-CO"/>
        </a:p>
      </dgm:t>
    </dgm:pt>
    <dgm:pt modelId="{E6AE9CCF-9458-4475-B9AA-E22E99E25A54}" type="sibTrans" cxnId="{2FB18D15-4D24-44D5-A8F4-C4DD0C78D1F1}">
      <dgm:prSet/>
      <dgm:spPr/>
      <dgm:t>
        <a:bodyPr/>
        <a:lstStyle/>
        <a:p>
          <a:endParaRPr lang="es-CO"/>
        </a:p>
      </dgm:t>
    </dgm:pt>
    <dgm:pt modelId="{BC183C48-8E62-450F-A66A-D9199D3EA503}">
      <dgm:prSet custT="1"/>
      <dgm:spPr/>
      <dgm:t>
        <a:bodyPr/>
        <a:lstStyle/>
        <a:p>
          <a:r>
            <a:rPr lang="es-CO" sz="2000" dirty="0"/>
            <a:t>6,6 metros lineales (33 cajas x-200</a:t>
          </a:r>
          <a:r>
            <a:rPr lang="es-CO" sz="1800" dirty="0"/>
            <a:t>)</a:t>
          </a:r>
          <a:endParaRPr lang="es-CO" sz="3000" dirty="0"/>
        </a:p>
      </dgm:t>
    </dgm:pt>
    <dgm:pt modelId="{0B9948B5-D2AA-4CA8-A3D5-70CF99832234}" type="parTrans" cxnId="{E5F37D50-0EEF-4693-82C2-5D1091805CDD}">
      <dgm:prSet/>
      <dgm:spPr/>
      <dgm:t>
        <a:bodyPr/>
        <a:lstStyle/>
        <a:p>
          <a:endParaRPr lang="es-CO"/>
        </a:p>
      </dgm:t>
    </dgm:pt>
    <dgm:pt modelId="{313FCF11-159B-4737-ADBD-A673BD950699}" type="sibTrans" cxnId="{E5F37D50-0EEF-4693-82C2-5D1091805CDD}">
      <dgm:prSet/>
      <dgm:spPr/>
      <dgm:t>
        <a:bodyPr/>
        <a:lstStyle/>
        <a:p>
          <a:endParaRPr lang="es-CO"/>
        </a:p>
      </dgm:t>
    </dgm:pt>
    <dgm:pt modelId="{A64F8399-147B-4829-85BD-661596F3F2E9}">
      <dgm:prSet phldrT="[Texto]" custT="1"/>
      <dgm:spPr/>
      <dgm:t>
        <a:bodyPr spcFirstLastPara="0" vert="horz" wrap="square" lIns="45720" tIns="22860" rIns="45720" bIns="22860" numCol="1" spcCol="1270" anchor="ctr" anchorCtr="0"/>
        <a:lstStyle/>
        <a:p>
          <a:r>
            <a:rPr lang="es-ES" sz="1600" dirty="0"/>
            <a:t>REGISTRO DE COMUNICACIONES OFICIALES/ Registro de comunicaciones recibidas (TRD 2012)</a:t>
          </a:r>
          <a:endParaRPr lang="es-CO" sz="1600" dirty="0"/>
        </a:p>
      </dgm:t>
    </dgm:pt>
    <dgm:pt modelId="{2C676F48-18B2-4967-87AC-6AE77A53644B}" type="parTrans" cxnId="{B9BA1268-24FA-4513-9C41-CAC86E560004}">
      <dgm:prSet/>
      <dgm:spPr/>
      <dgm:t>
        <a:bodyPr/>
        <a:lstStyle/>
        <a:p>
          <a:endParaRPr lang="es-CO"/>
        </a:p>
      </dgm:t>
    </dgm:pt>
    <dgm:pt modelId="{4E94B798-DD43-4BB8-A67E-04BFE5EE7F1A}" type="sibTrans" cxnId="{B9BA1268-24FA-4513-9C41-CAC86E560004}">
      <dgm:prSet/>
      <dgm:spPr/>
      <dgm:t>
        <a:bodyPr/>
        <a:lstStyle/>
        <a:p>
          <a:endParaRPr lang="es-CO"/>
        </a:p>
      </dgm:t>
    </dgm:pt>
    <dgm:pt modelId="{1B34F249-B611-42E2-B751-E6F36EBCFB72}">
      <dgm:prSet phldrT="[Texto]" custT="1"/>
      <dgm:spPr/>
      <dgm:t>
        <a:bodyPr spcFirstLastPara="0" vert="horz" wrap="square" lIns="45720" tIns="22860" rIns="45720" bIns="22860" numCol="1" spcCol="1270" anchor="ctr" anchorCtr="0"/>
        <a:lstStyle/>
        <a:p>
          <a:r>
            <a:rPr lang="es-ES" sz="1600" dirty="0"/>
            <a:t>PLANES/ Planes de Acción Institucionales  (TRD 2012)</a:t>
          </a:r>
          <a:endParaRPr lang="es-CO" sz="1600" dirty="0"/>
        </a:p>
      </dgm:t>
    </dgm:pt>
    <dgm:pt modelId="{18B4F9F0-E709-4745-82F1-C19B64A5B50E}" type="parTrans" cxnId="{9DA477A1-54FB-43FA-9328-0EC208DCDA95}">
      <dgm:prSet/>
      <dgm:spPr/>
      <dgm:t>
        <a:bodyPr/>
        <a:lstStyle/>
        <a:p>
          <a:endParaRPr lang="es-CO"/>
        </a:p>
      </dgm:t>
    </dgm:pt>
    <dgm:pt modelId="{4307A254-73EC-4A18-A2B2-93D3DFDC330E}" type="sibTrans" cxnId="{9DA477A1-54FB-43FA-9328-0EC208DCDA95}">
      <dgm:prSet/>
      <dgm:spPr/>
      <dgm:t>
        <a:bodyPr/>
        <a:lstStyle/>
        <a:p>
          <a:endParaRPr lang="es-CO"/>
        </a:p>
      </dgm:t>
    </dgm:pt>
    <dgm:pt modelId="{FA42F707-644F-4A1F-858D-5C7D8EA18E68}">
      <dgm:prSet phldrT="[Texto]" custT="1"/>
      <dgm:spPr/>
      <dgm:t>
        <a:bodyPr spcFirstLastPara="0" vert="horz" wrap="square" lIns="45720" tIns="22860" rIns="45720" bIns="22860" numCol="1" spcCol="1270" anchor="ctr" anchorCtr="0"/>
        <a:lstStyle/>
        <a:p>
          <a:r>
            <a:rPr lang="es-ES" sz="1600" dirty="0"/>
            <a:t>PETICIONES, QUEJAS, RECLAMOS Y SUGERENCIAS (TRD 2012</a:t>
          </a:r>
          <a:r>
            <a:rPr lang="es-ES" sz="1200" dirty="0"/>
            <a:t>)</a:t>
          </a:r>
          <a:endParaRPr lang="es-CO" sz="1200" dirty="0"/>
        </a:p>
      </dgm:t>
    </dgm:pt>
    <dgm:pt modelId="{A6721773-FC48-47CA-9CC9-D61C339921C1}" type="parTrans" cxnId="{744CAAC3-6322-4FE3-8FE8-68073CE55847}">
      <dgm:prSet/>
      <dgm:spPr/>
      <dgm:t>
        <a:bodyPr/>
        <a:lstStyle/>
        <a:p>
          <a:endParaRPr lang="es-CO"/>
        </a:p>
      </dgm:t>
    </dgm:pt>
    <dgm:pt modelId="{31FEB369-59EB-4CCF-8F61-CD884BF92DB5}" type="sibTrans" cxnId="{744CAAC3-6322-4FE3-8FE8-68073CE55847}">
      <dgm:prSet/>
      <dgm:spPr/>
      <dgm:t>
        <a:bodyPr/>
        <a:lstStyle/>
        <a:p>
          <a:endParaRPr lang="es-CO"/>
        </a:p>
      </dgm:t>
    </dgm:pt>
    <dgm:pt modelId="{054D8AB2-91E9-4E3B-90FC-AADE78816905}" type="pres">
      <dgm:prSet presAssocID="{F935276F-1283-4276-BD57-0CB7A543ED0A}" presName="Name0" presStyleCnt="0">
        <dgm:presLayoutVars>
          <dgm:dir/>
          <dgm:animLvl val="lvl"/>
          <dgm:resizeHandles val="exact"/>
        </dgm:presLayoutVars>
      </dgm:prSet>
      <dgm:spPr/>
    </dgm:pt>
    <dgm:pt modelId="{C3A98C07-6F7C-4C3E-B6A1-8668A02C3794}" type="pres">
      <dgm:prSet presAssocID="{2CB2DEBC-0155-48A8-A6B9-339E2D851E9E}" presName="linNode" presStyleCnt="0"/>
      <dgm:spPr/>
    </dgm:pt>
    <dgm:pt modelId="{2B164579-76A5-412E-900F-223F8037E95C}" type="pres">
      <dgm:prSet presAssocID="{2CB2DEBC-0155-48A8-A6B9-339E2D851E9E}" presName="parentText" presStyleLbl="node1" presStyleIdx="0" presStyleCnt="3" custScaleX="85701" custScaleY="75472">
        <dgm:presLayoutVars>
          <dgm:chMax val="1"/>
          <dgm:bulletEnabled val="1"/>
        </dgm:presLayoutVars>
      </dgm:prSet>
      <dgm:spPr/>
    </dgm:pt>
    <dgm:pt modelId="{1E8890AD-B330-4530-9D92-B2D4FB759BAA}" type="pres">
      <dgm:prSet presAssocID="{2CB2DEBC-0155-48A8-A6B9-339E2D851E9E}" presName="descendantText" presStyleLbl="alignAccFollowNode1" presStyleIdx="0" presStyleCnt="3" custLinFactNeighborX="2043" custLinFactNeighborY="-197">
        <dgm:presLayoutVars>
          <dgm:bulletEnabled val="1"/>
        </dgm:presLayoutVars>
      </dgm:prSet>
      <dgm:spPr/>
    </dgm:pt>
    <dgm:pt modelId="{0C79B143-FFD0-4635-A4D1-EE3399BD5B8E}" type="pres">
      <dgm:prSet presAssocID="{55C09DD4-D50F-4EDE-BF91-4E029EC41671}" presName="sp" presStyleCnt="0"/>
      <dgm:spPr/>
    </dgm:pt>
    <dgm:pt modelId="{F7B79A8C-B368-4724-B996-FFF645B419DB}" type="pres">
      <dgm:prSet presAssocID="{200798B5-7551-46BE-B76F-CA9558B2F00D}" presName="linNode" presStyleCnt="0"/>
      <dgm:spPr/>
    </dgm:pt>
    <dgm:pt modelId="{2F5DA61E-A5D7-4559-84D0-1342CF746DB2}" type="pres">
      <dgm:prSet presAssocID="{200798B5-7551-46BE-B76F-CA9558B2F00D}" presName="parentText" presStyleLbl="node1" presStyleIdx="1" presStyleCnt="3" custScaleX="83555" custScaleY="77504">
        <dgm:presLayoutVars>
          <dgm:chMax val="1"/>
          <dgm:bulletEnabled val="1"/>
        </dgm:presLayoutVars>
      </dgm:prSet>
      <dgm:spPr/>
    </dgm:pt>
    <dgm:pt modelId="{0667EC52-95F6-4C47-800D-93174B91AAE4}" type="pres">
      <dgm:prSet presAssocID="{200798B5-7551-46BE-B76F-CA9558B2F00D}" presName="descendantText" presStyleLbl="alignAccFollowNode1" presStyleIdx="1" presStyleCnt="3" custScaleY="126274" custLinFactNeighborX="2716" custLinFactNeighborY="4962">
        <dgm:presLayoutVars>
          <dgm:bulletEnabled val="1"/>
        </dgm:presLayoutVars>
      </dgm:prSet>
      <dgm:spPr>
        <a:xfrm rot="5400000">
          <a:off x="5749199" y="-324878"/>
          <a:ext cx="1397000" cy="6068423"/>
        </a:xfrm>
        <a:prstGeom prst="round2SameRect">
          <a:avLst/>
        </a:prstGeom>
      </dgm:spPr>
    </dgm:pt>
    <dgm:pt modelId="{FCAD58C4-729D-459D-9EAF-7D8B118A3D29}" type="pres">
      <dgm:prSet presAssocID="{55E5CB13-70C0-4456-8786-EE77890C660F}" presName="sp" presStyleCnt="0"/>
      <dgm:spPr/>
    </dgm:pt>
    <dgm:pt modelId="{585ECEED-DF9E-4A5E-A893-A25E0B3BA243}" type="pres">
      <dgm:prSet presAssocID="{B06F4F38-C7BB-408F-8935-D1B6CC8123CF}" presName="linNode" presStyleCnt="0"/>
      <dgm:spPr/>
    </dgm:pt>
    <dgm:pt modelId="{8B598859-E17C-4CAD-82CE-0971A8772214}" type="pres">
      <dgm:prSet presAssocID="{B06F4F38-C7BB-408F-8935-D1B6CC8123CF}" presName="parentText" presStyleLbl="node1" presStyleIdx="2" presStyleCnt="3" custScaleX="83895" custScaleY="79208">
        <dgm:presLayoutVars>
          <dgm:chMax val="1"/>
          <dgm:bulletEnabled val="1"/>
        </dgm:presLayoutVars>
      </dgm:prSet>
      <dgm:spPr/>
    </dgm:pt>
    <dgm:pt modelId="{9897D4F4-AC17-4C8E-9612-E14C021E6D6D}" type="pres">
      <dgm:prSet presAssocID="{B06F4F38-C7BB-408F-8935-D1B6CC8123CF}" presName="descendantText" presStyleLbl="alignAccFollowNode1" presStyleIdx="2" presStyleCnt="3" custScaleY="70833" custLinFactNeighborX="3102" custLinFactNeighborY="-827">
        <dgm:presLayoutVars>
          <dgm:bulletEnabled val="1"/>
        </dgm:presLayoutVars>
      </dgm:prSet>
      <dgm:spPr/>
    </dgm:pt>
  </dgm:ptLst>
  <dgm:cxnLst>
    <dgm:cxn modelId="{BBE1720E-5CA8-4CB3-BAFF-4003F669D939}" srcId="{F935276F-1283-4276-BD57-0CB7A543ED0A}" destId="{B06F4F38-C7BB-408F-8935-D1B6CC8123CF}" srcOrd="2" destOrd="0" parTransId="{14478B82-08A7-4D78-98B6-2BE65FBD4B5E}" sibTransId="{130DBA42-DD24-405D-8EE2-BA77C0BADAD7}"/>
    <dgm:cxn modelId="{2FB18D15-4D24-44D5-A8F4-C4DD0C78D1F1}" srcId="{B06F4F38-C7BB-408F-8935-D1B6CC8123CF}" destId="{69591FCC-325F-4D0F-9A2D-B2C142A25F9F}" srcOrd="0" destOrd="0" parTransId="{D7C900E2-7187-46D7-9028-379C30A2F46C}" sibTransId="{E6AE9CCF-9458-4475-B9AA-E22E99E25A54}"/>
    <dgm:cxn modelId="{A1624119-51C4-4B5B-8B95-1CE3516EBB74}" type="presOf" srcId="{B06F4F38-C7BB-408F-8935-D1B6CC8123CF}" destId="{8B598859-E17C-4CAD-82CE-0971A8772214}" srcOrd="0" destOrd="0" presId="urn:microsoft.com/office/officeart/2005/8/layout/vList5"/>
    <dgm:cxn modelId="{7D739927-493D-4900-8D84-A8580A64E864}" type="presOf" srcId="{FA42F707-644F-4A1F-858D-5C7D8EA18E68}" destId="{0667EC52-95F6-4C47-800D-93174B91AAE4}" srcOrd="0" destOrd="3" presId="urn:microsoft.com/office/officeart/2005/8/layout/vList5"/>
    <dgm:cxn modelId="{ECBE2230-ADF0-4529-86C0-8CD7E0E75031}" type="presOf" srcId="{200798B5-7551-46BE-B76F-CA9558B2F00D}" destId="{2F5DA61E-A5D7-4559-84D0-1342CF746DB2}" srcOrd="0" destOrd="0" presId="urn:microsoft.com/office/officeart/2005/8/layout/vList5"/>
    <dgm:cxn modelId="{F09C4D40-AB32-4CF8-B49E-C7A1EC8C2264}" type="presOf" srcId="{33EC2D6A-4CAB-4865-8788-998304CDB18B}" destId="{1E8890AD-B330-4530-9D92-B2D4FB759BAA}" srcOrd="0" destOrd="0" presId="urn:microsoft.com/office/officeart/2005/8/layout/vList5"/>
    <dgm:cxn modelId="{B9BA1268-24FA-4513-9C41-CAC86E560004}" srcId="{200798B5-7551-46BE-B76F-CA9558B2F00D}" destId="{A64F8399-147B-4829-85BD-661596F3F2E9}" srcOrd="1" destOrd="0" parTransId="{2C676F48-18B2-4967-87AC-6AE77A53644B}" sibTransId="{4E94B798-DD43-4BB8-A67E-04BFE5EE7F1A}"/>
    <dgm:cxn modelId="{E5F37D50-0EEF-4693-82C2-5D1091805CDD}" srcId="{B06F4F38-C7BB-408F-8935-D1B6CC8123CF}" destId="{BC183C48-8E62-450F-A66A-D9199D3EA503}" srcOrd="1" destOrd="0" parTransId="{0B9948B5-D2AA-4CA8-A3D5-70CF99832234}" sibTransId="{313FCF11-159B-4737-ADBD-A673BD950699}"/>
    <dgm:cxn modelId="{D7623351-9D2B-453D-A46F-6271658674A2}" srcId="{F935276F-1283-4276-BD57-0CB7A543ED0A}" destId="{2CB2DEBC-0155-48A8-A6B9-339E2D851E9E}" srcOrd="0" destOrd="0" parTransId="{5A005A1B-E7DB-46CB-9AFE-8B79DB686772}" sibTransId="{55C09DD4-D50F-4EDE-BF91-4E029EC41671}"/>
    <dgm:cxn modelId="{9202A77B-715A-4C47-853D-1A5505600DBB}" srcId="{2CB2DEBC-0155-48A8-A6B9-339E2D851E9E}" destId="{33EC2D6A-4CAB-4865-8788-998304CDB18B}" srcOrd="0" destOrd="0" parTransId="{2E81A608-4DAD-4EA5-A293-9C6141610255}" sibTransId="{68BD9665-2F95-41EA-924B-49047C318361}"/>
    <dgm:cxn modelId="{3F48BB7B-9609-4C7A-9798-59D12FF56EFD}" type="presOf" srcId="{1B34F249-B611-42E2-B751-E6F36EBCFB72}" destId="{0667EC52-95F6-4C47-800D-93174B91AAE4}" srcOrd="0" destOrd="2" presId="urn:microsoft.com/office/officeart/2005/8/layout/vList5"/>
    <dgm:cxn modelId="{67C66A90-56C1-48D3-B027-9ACFC63D867A}" type="presOf" srcId="{A64F8399-147B-4829-85BD-661596F3F2E9}" destId="{0667EC52-95F6-4C47-800D-93174B91AAE4}" srcOrd="0" destOrd="1" presId="urn:microsoft.com/office/officeart/2005/8/layout/vList5"/>
    <dgm:cxn modelId="{2AD39F98-DCD5-40B2-9607-C74EAFB332A8}" type="presOf" srcId="{69591FCC-325F-4D0F-9A2D-B2C142A25F9F}" destId="{9897D4F4-AC17-4C8E-9612-E14C021E6D6D}" srcOrd="0" destOrd="0" presId="urn:microsoft.com/office/officeart/2005/8/layout/vList5"/>
    <dgm:cxn modelId="{9DA477A1-54FB-43FA-9328-0EC208DCDA95}" srcId="{200798B5-7551-46BE-B76F-CA9558B2F00D}" destId="{1B34F249-B611-42E2-B751-E6F36EBCFB72}" srcOrd="2" destOrd="0" parTransId="{18B4F9F0-E709-4745-82F1-C19B64A5B50E}" sibTransId="{4307A254-73EC-4A18-A2B2-93D3DFDC330E}"/>
    <dgm:cxn modelId="{0F0F7AAA-8D1D-4EDA-BA95-247E0A721F6D}" type="presOf" srcId="{F935276F-1283-4276-BD57-0CB7A543ED0A}" destId="{054D8AB2-91E9-4E3B-90FC-AADE78816905}" srcOrd="0" destOrd="0" presId="urn:microsoft.com/office/officeart/2005/8/layout/vList5"/>
    <dgm:cxn modelId="{4F3C16C2-4E0F-449D-975A-5BBF6B1234CE}" srcId="{F935276F-1283-4276-BD57-0CB7A543ED0A}" destId="{200798B5-7551-46BE-B76F-CA9558B2F00D}" srcOrd="1" destOrd="0" parTransId="{FDC94F9C-B000-41C6-9824-C557377C5D28}" sibTransId="{55E5CB13-70C0-4456-8786-EE77890C660F}"/>
    <dgm:cxn modelId="{744CAAC3-6322-4FE3-8FE8-68073CE55847}" srcId="{200798B5-7551-46BE-B76F-CA9558B2F00D}" destId="{FA42F707-644F-4A1F-858D-5C7D8EA18E68}" srcOrd="3" destOrd="0" parTransId="{A6721773-FC48-47CA-9CC9-D61C339921C1}" sibTransId="{31FEB369-59EB-4CCF-8F61-CD884BF92DB5}"/>
    <dgm:cxn modelId="{A4829BE2-2E2E-4FBC-8FFD-FC3AF53CFFD2}" srcId="{200798B5-7551-46BE-B76F-CA9558B2F00D}" destId="{68C16BE3-E597-4351-AFF3-DBB8C2AAE0BE}" srcOrd="0" destOrd="0" parTransId="{8EE05CF9-3EED-45A4-B5A3-36AF5EEE8DDE}" sibTransId="{D08BCF92-C0CE-4FEE-B84E-69C5FDF53271}"/>
    <dgm:cxn modelId="{CB4559E6-FF58-4541-964A-229DB0A33DD0}" type="presOf" srcId="{68C16BE3-E597-4351-AFF3-DBB8C2AAE0BE}" destId="{0667EC52-95F6-4C47-800D-93174B91AAE4}" srcOrd="0" destOrd="0" presId="urn:microsoft.com/office/officeart/2005/8/layout/vList5"/>
    <dgm:cxn modelId="{F8339CEE-D031-4C8D-B54D-292B65D1F285}" type="presOf" srcId="{2CB2DEBC-0155-48A8-A6B9-339E2D851E9E}" destId="{2B164579-76A5-412E-900F-223F8037E95C}" srcOrd="0" destOrd="0" presId="urn:microsoft.com/office/officeart/2005/8/layout/vList5"/>
    <dgm:cxn modelId="{E232C6FE-B144-4A5D-9990-9F2723763913}" type="presOf" srcId="{BC183C48-8E62-450F-A66A-D9199D3EA503}" destId="{9897D4F4-AC17-4C8E-9612-E14C021E6D6D}" srcOrd="0" destOrd="1" presId="urn:microsoft.com/office/officeart/2005/8/layout/vList5"/>
    <dgm:cxn modelId="{9CD75FF8-F540-4306-BD44-6CAAA65A2ECE}" type="presParOf" srcId="{054D8AB2-91E9-4E3B-90FC-AADE78816905}" destId="{C3A98C07-6F7C-4C3E-B6A1-8668A02C3794}" srcOrd="0" destOrd="0" presId="urn:microsoft.com/office/officeart/2005/8/layout/vList5"/>
    <dgm:cxn modelId="{DF9BCF21-FC92-4939-B46A-F70CA6079CB2}" type="presParOf" srcId="{C3A98C07-6F7C-4C3E-B6A1-8668A02C3794}" destId="{2B164579-76A5-412E-900F-223F8037E95C}" srcOrd="0" destOrd="0" presId="urn:microsoft.com/office/officeart/2005/8/layout/vList5"/>
    <dgm:cxn modelId="{176671FA-25BE-4F4E-98A6-9DA1FAF8ECF6}" type="presParOf" srcId="{C3A98C07-6F7C-4C3E-B6A1-8668A02C3794}" destId="{1E8890AD-B330-4530-9D92-B2D4FB759BAA}" srcOrd="1" destOrd="0" presId="urn:microsoft.com/office/officeart/2005/8/layout/vList5"/>
    <dgm:cxn modelId="{1646D696-F6F2-492E-AA25-FC626F3424A6}" type="presParOf" srcId="{054D8AB2-91E9-4E3B-90FC-AADE78816905}" destId="{0C79B143-FFD0-4635-A4D1-EE3399BD5B8E}" srcOrd="1" destOrd="0" presId="urn:microsoft.com/office/officeart/2005/8/layout/vList5"/>
    <dgm:cxn modelId="{CFAE893F-8BEA-4A89-9B78-3D43EF160E4C}" type="presParOf" srcId="{054D8AB2-91E9-4E3B-90FC-AADE78816905}" destId="{F7B79A8C-B368-4724-B996-FFF645B419DB}" srcOrd="2" destOrd="0" presId="urn:microsoft.com/office/officeart/2005/8/layout/vList5"/>
    <dgm:cxn modelId="{A2CF7763-E6A3-42B8-87BE-7DD14ACBAE0E}" type="presParOf" srcId="{F7B79A8C-B368-4724-B996-FFF645B419DB}" destId="{2F5DA61E-A5D7-4559-84D0-1342CF746DB2}" srcOrd="0" destOrd="0" presId="urn:microsoft.com/office/officeart/2005/8/layout/vList5"/>
    <dgm:cxn modelId="{50047E84-CCA0-4F5A-A239-E51F30B232A2}" type="presParOf" srcId="{F7B79A8C-B368-4724-B996-FFF645B419DB}" destId="{0667EC52-95F6-4C47-800D-93174B91AAE4}" srcOrd="1" destOrd="0" presId="urn:microsoft.com/office/officeart/2005/8/layout/vList5"/>
    <dgm:cxn modelId="{80D9D03D-56B7-441E-A286-F45D5B8295CE}" type="presParOf" srcId="{054D8AB2-91E9-4E3B-90FC-AADE78816905}" destId="{FCAD58C4-729D-459D-9EAF-7D8B118A3D29}" srcOrd="3" destOrd="0" presId="urn:microsoft.com/office/officeart/2005/8/layout/vList5"/>
    <dgm:cxn modelId="{E3F85630-D337-49B7-9161-66BA34C8DA11}" type="presParOf" srcId="{054D8AB2-91E9-4E3B-90FC-AADE78816905}" destId="{585ECEED-DF9E-4A5E-A893-A25E0B3BA243}" srcOrd="4" destOrd="0" presId="urn:microsoft.com/office/officeart/2005/8/layout/vList5"/>
    <dgm:cxn modelId="{42E3D28E-50B5-416C-B771-D4DEEFA5899C}" type="presParOf" srcId="{585ECEED-DF9E-4A5E-A893-A25E0B3BA243}" destId="{8B598859-E17C-4CAD-82CE-0971A8772214}" srcOrd="0" destOrd="0" presId="urn:microsoft.com/office/officeart/2005/8/layout/vList5"/>
    <dgm:cxn modelId="{E5B8AF1B-B8DC-4847-B166-CA3252726087}" type="presParOf" srcId="{585ECEED-DF9E-4A5E-A893-A25E0B3BA243}" destId="{9897D4F4-AC17-4C8E-9612-E14C021E6D6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890AD-B330-4530-9D92-B2D4FB759BAA}">
      <dsp:nvSpPr>
        <dsp:cNvPr id="0" name=""/>
        <dsp:cNvSpPr/>
      </dsp:nvSpPr>
      <dsp:spPr>
        <a:xfrm rot="5400000">
          <a:off x="5424090" y="-2222691"/>
          <a:ext cx="1552261" cy="5997644"/>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CO" sz="1800" kern="1200" dirty="0">
              <a:latin typeface="Calibri" panose="020F0502020204030204"/>
              <a:ea typeface="+mn-ea"/>
              <a:cs typeface="+mn-cs"/>
            </a:rPr>
            <a:t>Comité de Archivo Regional, donde se aprueba eliminación documental por aplicación de TRD.</a:t>
          </a:r>
        </a:p>
      </dsp:txBody>
      <dsp:txXfrm rot="-5400000">
        <a:off x="3201399" y="75775"/>
        <a:ext cx="5921869" cy="1400711"/>
      </dsp:txXfrm>
    </dsp:sp>
    <dsp:sp modelId="{2B164579-76A5-412E-900F-223F8037E95C}">
      <dsp:nvSpPr>
        <dsp:cNvPr id="0" name=""/>
        <dsp:cNvSpPr/>
      </dsp:nvSpPr>
      <dsp:spPr>
        <a:xfrm>
          <a:off x="241200" y="46979"/>
          <a:ext cx="2891273" cy="1464403"/>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CO" sz="2000" b="1" kern="1200" dirty="0"/>
            <a:t>Acta N°004 del 04/10/2021 </a:t>
          </a:r>
          <a:endParaRPr lang="es-CO" sz="2000" kern="1200" dirty="0"/>
        </a:p>
      </dsp:txBody>
      <dsp:txXfrm>
        <a:off x="312686" y="118465"/>
        <a:ext cx="2748301" cy="1321431"/>
      </dsp:txXfrm>
    </dsp:sp>
    <dsp:sp modelId="{0667EC52-95F6-4C47-800D-93174B91AAE4}">
      <dsp:nvSpPr>
        <dsp:cNvPr id="0" name=""/>
        <dsp:cNvSpPr/>
      </dsp:nvSpPr>
      <dsp:spPr>
        <a:xfrm rot="5400000">
          <a:off x="5164704" y="-286491"/>
          <a:ext cx="1960102" cy="5991787"/>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71450" lvl="1" indent="-171450" algn="l" defTabSz="711200">
            <a:lnSpc>
              <a:spcPct val="90000"/>
            </a:lnSpc>
            <a:spcBef>
              <a:spcPct val="0"/>
            </a:spcBef>
            <a:spcAft>
              <a:spcPct val="15000"/>
            </a:spcAft>
            <a:buChar char="•"/>
          </a:pPr>
          <a:r>
            <a:rPr lang="es-CO" sz="1600" kern="1200" dirty="0"/>
            <a:t>REGISTRO DE COMUNICACIONES OFICIALES/ Registro de comunicaciones oficiales enviadas (TRD 2012)</a:t>
          </a:r>
        </a:p>
        <a:p>
          <a:pPr marL="171450" lvl="1" indent="-171450" algn="l" defTabSz="711200">
            <a:lnSpc>
              <a:spcPct val="90000"/>
            </a:lnSpc>
            <a:spcBef>
              <a:spcPct val="0"/>
            </a:spcBef>
            <a:spcAft>
              <a:spcPct val="15000"/>
            </a:spcAft>
            <a:buChar char="•"/>
          </a:pPr>
          <a:r>
            <a:rPr lang="es-ES" sz="1600" kern="1200" dirty="0"/>
            <a:t>REGISTRO DE COMUNICACIONES OFICIALES/ Registro de comunicaciones recibidas (TRD 2012)</a:t>
          </a:r>
          <a:endParaRPr lang="es-CO" sz="1600" kern="1200" dirty="0"/>
        </a:p>
        <a:p>
          <a:pPr marL="171450" lvl="1" indent="-171450" algn="l" defTabSz="711200">
            <a:lnSpc>
              <a:spcPct val="90000"/>
            </a:lnSpc>
            <a:spcBef>
              <a:spcPct val="0"/>
            </a:spcBef>
            <a:spcAft>
              <a:spcPct val="15000"/>
            </a:spcAft>
            <a:buChar char="•"/>
          </a:pPr>
          <a:r>
            <a:rPr lang="es-ES" sz="1600" kern="1200" dirty="0"/>
            <a:t>PLANES/ Planes de Acción Institucionales  (TRD 2012)</a:t>
          </a:r>
          <a:endParaRPr lang="es-CO" sz="1600" kern="1200" dirty="0"/>
        </a:p>
        <a:p>
          <a:pPr marL="171450" lvl="1" indent="-171450" algn="l" defTabSz="711200">
            <a:lnSpc>
              <a:spcPct val="90000"/>
            </a:lnSpc>
            <a:spcBef>
              <a:spcPct val="0"/>
            </a:spcBef>
            <a:spcAft>
              <a:spcPct val="15000"/>
            </a:spcAft>
            <a:buChar char="•"/>
          </a:pPr>
          <a:r>
            <a:rPr lang="es-ES" sz="1600" kern="1200" dirty="0"/>
            <a:t>PETICIONES, QUEJAS, RECLAMOS Y SUGERENCIAS (TRD 2012</a:t>
          </a:r>
          <a:r>
            <a:rPr lang="es-ES" sz="1200" kern="1200" dirty="0"/>
            <a:t>)</a:t>
          </a:r>
          <a:endParaRPr lang="es-CO" sz="1200" kern="1200" dirty="0"/>
        </a:p>
      </dsp:txBody>
      <dsp:txXfrm rot="-5400000">
        <a:off x="3148862" y="1825035"/>
        <a:ext cx="5896103" cy="1768734"/>
      </dsp:txXfrm>
    </dsp:sp>
    <dsp:sp modelId="{2F5DA61E-A5D7-4559-84D0-1342CF746DB2}">
      <dsp:nvSpPr>
        <dsp:cNvPr id="0" name=""/>
        <dsp:cNvSpPr/>
      </dsp:nvSpPr>
      <dsp:spPr>
        <a:xfrm>
          <a:off x="241200" y="1880463"/>
          <a:ext cx="2816121" cy="150383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CO" sz="2000" b="1" kern="1200" dirty="0"/>
            <a:t>Serie/subserie documental</a:t>
          </a:r>
          <a:endParaRPr lang="es-CO" sz="2000" kern="1200" dirty="0"/>
        </a:p>
      </dsp:txBody>
      <dsp:txXfrm>
        <a:off x="314611" y="1953874"/>
        <a:ext cx="2669299" cy="1357008"/>
      </dsp:txXfrm>
    </dsp:sp>
    <dsp:sp modelId="{9897D4F4-AC17-4C8E-9612-E14C021E6D6D}">
      <dsp:nvSpPr>
        <dsp:cNvPr id="0" name=""/>
        <dsp:cNvSpPr/>
      </dsp:nvSpPr>
      <dsp:spPr>
        <a:xfrm rot="5400000">
          <a:off x="5625262" y="1466233"/>
          <a:ext cx="1099513" cy="5997644"/>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endParaRPr lang="es-CO" sz="3000" kern="1200" dirty="0"/>
        </a:p>
        <a:p>
          <a:pPr marL="228600" lvl="1" indent="-228600" algn="l" defTabSz="889000">
            <a:lnSpc>
              <a:spcPct val="90000"/>
            </a:lnSpc>
            <a:spcBef>
              <a:spcPct val="0"/>
            </a:spcBef>
            <a:spcAft>
              <a:spcPct val="15000"/>
            </a:spcAft>
            <a:buChar char="•"/>
          </a:pPr>
          <a:r>
            <a:rPr lang="es-CO" sz="2000" kern="1200" dirty="0"/>
            <a:t>6,6 metros lineales (33 cajas x-200</a:t>
          </a:r>
          <a:r>
            <a:rPr lang="es-CO" sz="1800" kern="1200" dirty="0"/>
            <a:t>)</a:t>
          </a:r>
          <a:endParaRPr lang="es-CO" sz="3000" kern="1200" dirty="0"/>
        </a:p>
      </dsp:txBody>
      <dsp:txXfrm rot="-5400000">
        <a:off x="3176197" y="3968972"/>
        <a:ext cx="5943970" cy="992165"/>
      </dsp:txXfrm>
    </dsp:sp>
    <dsp:sp modelId="{8B598859-E17C-4CAD-82CE-0971A8772214}">
      <dsp:nvSpPr>
        <dsp:cNvPr id="0" name=""/>
        <dsp:cNvSpPr/>
      </dsp:nvSpPr>
      <dsp:spPr>
        <a:xfrm>
          <a:off x="241200" y="3709446"/>
          <a:ext cx="2830344" cy="1536893"/>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CO" sz="2000" b="1" kern="1200" dirty="0"/>
            <a:t>Total metros lineales a eliminar </a:t>
          </a:r>
          <a:endParaRPr lang="es-CO" sz="2000" kern="1200" dirty="0"/>
        </a:p>
      </dsp:txBody>
      <dsp:txXfrm>
        <a:off x="316225" y="3784471"/>
        <a:ext cx="2680294" cy="138684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49212B1-D77F-4726-B0E5-CB7D34A68F26}" type="datetimeFigureOut">
              <a:rPr lang="es-CO" smtClean="0"/>
              <a:t>12/05/2022</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O"/>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B42A2AA-EBA3-4CA0-A993-29015454C206}" type="slidenum">
              <a:rPr lang="es-CO" smtClean="0"/>
              <a:t>‹Nº›</a:t>
            </a:fld>
            <a:endParaRPr lang="es-CO"/>
          </a:p>
        </p:txBody>
      </p:sp>
    </p:spTree>
    <p:extLst>
      <p:ext uri="{BB962C8B-B14F-4D97-AF65-F5344CB8AC3E}">
        <p14:creationId xmlns:p14="http://schemas.microsoft.com/office/powerpoint/2010/main" val="120765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78129414-4FCD-48BC-869E-FE782B1F77A9}" type="datetimeFigureOut">
              <a:rPr lang="es-CO" smtClean="0"/>
              <a:t>12/05/2022</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5BA17690-1DB7-4071-A9C8-DE75FDC97CE6}" type="slidenum">
              <a:rPr lang="es-CO" smtClean="0"/>
              <a:t>‹Nº›</a:t>
            </a:fld>
            <a:endParaRPr lang="es-CO"/>
          </a:p>
        </p:txBody>
      </p:sp>
    </p:spTree>
    <p:extLst>
      <p:ext uri="{BB962C8B-B14F-4D97-AF65-F5344CB8AC3E}">
        <p14:creationId xmlns:p14="http://schemas.microsoft.com/office/powerpoint/2010/main" val="339714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146058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78129414-4FCD-48BC-869E-FE782B1F77A9}" type="datetimeFigureOut">
              <a:rPr lang="es-CO" smtClean="0"/>
              <a:t>12/05/2022</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5BA17690-1DB7-4071-A9C8-DE75FDC97CE6}" type="slidenum">
              <a:rPr lang="es-CO" smtClean="0"/>
              <a:t>‹Nº›</a:t>
            </a:fld>
            <a:endParaRPr lang="es-CO"/>
          </a:p>
        </p:txBody>
      </p:sp>
    </p:spTree>
    <p:extLst>
      <p:ext uri="{BB962C8B-B14F-4D97-AF65-F5344CB8AC3E}">
        <p14:creationId xmlns:p14="http://schemas.microsoft.com/office/powerpoint/2010/main" val="325961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689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714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512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90843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4024099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08225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13233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2053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057639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3110656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F62CE68D-CF43-3A46-8EAF-A9CA4608B997}" type="datetimeFigureOut">
              <a:rPr lang="es-ES_tradnl" smtClean="0"/>
              <a:t>12/05/2022</a:t>
            </a:fld>
            <a:endParaRPr lang="es-ES_tradnl"/>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997765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129414-4FCD-48BC-869E-FE782B1F77A9}" type="datetimeFigureOut">
              <a:rPr lang="es-CO" smtClean="0"/>
              <a:t>12/05/2022</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A17690-1DB7-4071-A9C8-DE75FDC97CE6}" type="slidenum">
              <a:rPr lang="es-CO" smtClean="0"/>
              <a:t>‹Nº›</a:t>
            </a:fld>
            <a:endParaRPr lang="es-CO"/>
          </a:p>
        </p:txBody>
      </p:sp>
    </p:spTree>
    <p:extLst>
      <p:ext uri="{BB962C8B-B14F-4D97-AF65-F5344CB8AC3E}">
        <p14:creationId xmlns:p14="http://schemas.microsoft.com/office/powerpoint/2010/main" val="890927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49"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g"/><Relationship Id="rId7" Type="http://schemas.openxmlformats.org/officeDocument/2006/relationships/diagramColors" Target="../diagrams/colors1.xml"/><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1BF00F0-280B-314C-BE36-6B557B3C8232}"/>
              </a:ext>
            </a:extLst>
          </p:cNvPr>
          <p:cNvSpPr/>
          <p:nvPr/>
        </p:nvSpPr>
        <p:spPr>
          <a:xfrm>
            <a:off x="817571" y="201107"/>
            <a:ext cx="10161836" cy="861774"/>
          </a:xfrm>
          <a:prstGeom prst="rect">
            <a:avLst/>
          </a:prstGeom>
        </p:spPr>
        <p:txBody>
          <a:bodyPr wrap="square">
            <a:spAutoFit/>
          </a:bodyPr>
          <a:lstStyle/>
          <a:p>
            <a:pPr lvl="0" algn="ctr">
              <a:defRPr/>
            </a:pPr>
            <a:r>
              <a:rPr lang="es-MX" sz="2400" b="1" dirty="0">
                <a:solidFill>
                  <a:schemeClr val="accent1">
                    <a:lumMod val="50000"/>
                  </a:schemeClr>
                </a:solidFill>
                <a:cs typeface="Arial" panose="020B0604020202020204" pitchFamily="34" charset="0"/>
              </a:rPr>
              <a:t>PROPUESTA DE ELIMINACIÓN DOCUMENTAL POR APLICACIÓN DE TRD</a:t>
            </a:r>
          </a:p>
          <a:p>
            <a:pPr lvl="0" algn="ctr">
              <a:defRPr/>
            </a:pPr>
            <a:r>
              <a:rPr kumimoji="0" lang="es-MX" sz="2400" b="1" i="0" u="none" strike="noStrike" kern="1200" cap="none" spc="0" normalizeH="0" baseline="0" noProof="0" dirty="0">
                <a:ln>
                  <a:noFill/>
                </a:ln>
                <a:solidFill>
                  <a:schemeClr val="accent1">
                    <a:lumMod val="50000"/>
                  </a:schemeClr>
                </a:solidFill>
                <a:effectLst/>
                <a:uLnTx/>
                <a:uFillTx/>
                <a:cs typeface="Arial" panose="020B0604020202020204" pitchFamily="34" charset="0"/>
              </a:rPr>
              <a:t>REGIONAL CASANARE</a:t>
            </a:r>
          </a:p>
        </p:txBody>
      </p:sp>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dirty="0">
                <a:latin typeface="Arial" panose="020B0604020202020204" pitchFamily="34" charset="0"/>
                <a:cs typeface="Arial" panose="020B0604020202020204" pitchFamily="34" charset="0"/>
              </a:rPr>
              <a:t>PÚBLICA</a:t>
            </a:r>
          </a:p>
        </p:txBody>
      </p:sp>
      <p:graphicFrame>
        <p:nvGraphicFramePr>
          <p:cNvPr id="8" name="Diagrama 7">
            <a:extLst>
              <a:ext uri="{FF2B5EF4-FFF2-40B4-BE49-F238E27FC236}">
                <a16:creationId xmlns:a16="http://schemas.microsoft.com/office/drawing/2014/main" id="{461C5958-FDF9-4C53-AAE3-EB20AC5AE628}"/>
              </a:ext>
            </a:extLst>
          </p:cNvPr>
          <p:cNvGraphicFramePr/>
          <p:nvPr>
            <p:extLst>
              <p:ext uri="{D42A27DB-BD31-4B8C-83A1-F6EECF244321}">
                <p14:modId xmlns:p14="http://schemas.microsoft.com/office/powerpoint/2010/main" val="2198188159"/>
              </p:ext>
            </p:extLst>
          </p:nvPr>
        </p:nvGraphicFramePr>
        <p:xfrm>
          <a:off x="1150906" y="1152547"/>
          <a:ext cx="9371320" cy="52493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8197248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1BF00F0-280B-314C-BE36-6B557B3C8232}"/>
              </a:ext>
            </a:extLst>
          </p:cNvPr>
          <p:cNvSpPr/>
          <p:nvPr/>
        </p:nvSpPr>
        <p:spPr>
          <a:xfrm>
            <a:off x="927652" y="24591"/>
            <a:ext cx="9698029" cy="903324"/>
          </a:xfrm>
          <a:prstGeom prst="rect">
            <a:avLst/>
          </a:prstGeom>
        </p:spPr>
        <p:txBody>
          <a:bodyPr wrap="square">
            <a:spAutoFit/>
          </a:bodyPr>
          <a:lstStyle/>
          <a:p>
            <a:pPr lvl="0" algn="ctr">
              <a:lnSpc>
                <a:spcPts val="7200"/>
              </a:lnSpc>
              <a:defRPr/>
            </a:pPr>
            <a:r>
              <a:rPr lang="es-MX" sz="3200" b="1" dirty="0">
                <a:solidFill>
                  <a:srgbClr val="242758"/>
                </a:solidFill>
                <a:latin typeface="Calibri" panose="020F0502020204030204"/>
              </a:rPr>
              <a:t>RELACIÓN DE SERIES/SUBSERIES A ELIMINAR</a:t>
            </a:r>
          </a:p>
        </p:txBody>
      </p:sp>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dirty="0">
                <a:latin typeface="Arial" panose="020B0604020202020204" pitchFamily="34" charset="0"/>
                <a:cs typeface="Arial" panose="020B0604020202020204" pitchFamily="34" charset="0"/>
              </a:rPr>
              <a:t>PÚBLICA</a:t>
            </a:r>
          </a:p>
        </p:txBody>
      </p:sp>
      <p:graphicFrame>
        <p:nvGraphicFramePr>
          <p:cNvPr id="8" name="Tabla 7">
            <a:extLst>
              <a:ext uri="{FF2B5EF4-FFF2-40B4-BE49-F238E27FC236}">
                <a16:creationId xmlns:a16="http://schemas.microsoft.com/office/drawing/2014/main" id="{5EE636B6-D894-3408-7427-564450C7E517}"/>
              </a:ext>
            </a:extLst>
          </p:cNvPr>
          <p:cNvGraphicFramePr>
            <a:graphicFrameLocks noGrp="1"/>
          </p:cNvGraphicFramePr>
          <p:nvPr>
            <p:extLst>
              <p:ext uri="{D42A27DB-BD31-4B8C-83A1-F6EECF244321}">
                <p14:modId xmlns:p14="http://schemas.microsoft.com/office/powerpoint/2010/main" val="2038572600"/>
              </p:ext>
            </p:extLst>
          </p:nvPr>
        </p:nvGraphicFramePr>
        <p:xfrm>
          <a:off x="477077" y="988170"/>
          <a:ext cx="10694505" cy="5283747"/>
        </p:xfrm>
        <a:graphic>
          <a:graphicData uri="http://schemas.openxmlformats.org/drawingml/2006/table">
            <a:tbl>
              <a:tblPr/>
              <a:tblGrid>
                <a:gridCol w="663769">
                  <a:extLst>
                    <a:ext uri="{9D8B030D-6E8A-4147-A177-3AD203B41FA5}">
                      <a16:colId xmlns:a16="http://schemas.microsoft.com/office/drawing/2014/main" val="2678758365"/>
                    </a:ext>
                  </a:extLst>
                </a:gridCol>
                <a:gridCol w="1154382">
                  <a:extLst>
                    <a:ext uri="{9D8B030D-6E8A-4147-A177-3AD203B41FA5}">
                      <a16:colId xmlns:a16="http://schemas.microsoft.com/office/drawing/2014/main" val="2705134659"/>
                    </a:ext>
                  </a:extLst>
                </a:gridCol>
                <a:gridCol w="1183242">
                  <a:extLst>
                    <a:ext uri="{9D8B030D-6E8A-4147-A177-3AD203B41FA5}">
                      <a16:colId xmlns:a16="http://schemas.microsoft.com/office/drawing/2014/main" val="3158023647"/>
                    </a:ext>
                  </a:extLst>
                </a:gridCol>
                <a:gridCol w="793636">
                  <a:extLst>
                    <a:ext uri="{9D8B030D-6E8A-4147-A177-3AD203B41FA5}">
                      <a16:colId xmlns:a16="http://schemas.microsoft.com/office/drawing/2014/main" val="3510927945"/>
                    </a:ext>
                  </a:extLst>
                </a:gridCol>
                <a:gridCol w="1306603">
                  <a:extLst>
                    <a:ext uri="{9D8B030D-6E8A-4147-A177-3AD203B41FA5}">
                      <a16:colId xmlns:a16="http://schemas.microsoft.com/office/drawing/2014/main" val="2548977829"/>
                    </a:ext>
                  </a:extLst>
                </a:gridCol>
                <a:gridCol w="836442">
                  <a:extLst>
                    <a:ext uri="{9D8B030D-6E8A-4147-A177-3AD203B41FA5}">
                      <a16:colId xmlns:a16="http://schemas.microsoft.com/office/drawing/2014/main" val="2589764832"/>
                    </a:ext>
                  </a:extLst>
                </a:gridCol>
                <a:gridCol w="742907">
                  <a:extLst>
                    <a:ext uri="{9D8B030D-6E8A-4147-A177-3AD203B41FA5}">
                      <a16:colId xmlns:a16="http://schemas.microsoft.com/office/drawing/2014/main" val="2435020809"/>
                    </a:ext>
                  </a:extLst>
                </a:gridCol>
                <a:gridCol w="620478">
                  <a:extLst>
                    <a:ext uri="{9D8B030D-6E8A-4147-A177-3AD203B41FA5}">
                      <a16:colId xmlns:a16="http://schemas.microsoft.com/office/drawing/2014/main" val="1617122844"/>
                    </a:ext>
                  </a:extLst>
                </a:gridCol>
                <a:gridCol w="1024514">
                  <a:extLst>
                    <a:ext uri="{9D8B030D-6E8A-4147-A177-3AD203B41FA5}">
                      <a16:colId xmlns:a16="http://schemas.microsoft.com/office/drawing/2014/main" val="3712788836"/>
                    </a:ext>
                  </a:extLst>
                </a:gridCol>
                <a:gridCol w="2368532">
                  <a:extLst>
                    <a:ext uri="{9D8B030D-6E8A-4147-A177-3AD203B41FA5}">
                      <a16:colId xmlns:a16="http://schemas.microsoft.com/office/drawing/2014/main" val="2045836748"/>
                    </a:ext>
                  </a:extLst>
                </a:gridCol>
              </a:tblGrid>
              <a:tr h="185769">
                <a:tc rowSpan="2">
                  <a:txBody>
                    <a:bodyPr/>
                    <a:lstStyle/>
                    <a:p>
                      <a:pPr algn="ctr" fontAlgn="b"/>
                      <a:r>
                        <a:rPr lang="es-CO" sz="1400" b="1" i="0" u="none" strike="noStrike" dirty="0">
                          <a:solidFill>
                            <a:srgbClr val="000000"/>
                          </a:solidFill>
                          <a:effectLst/>
                          <a:latin typeface="Calibri" panose="020F0502020204030204" pitchFamily="34" charset="0"/>
                        </a:rPr>
                        <a:t>Versión TRD</a:t>
                      </a:r>
                      <a:br>
                        <a:rPr lang="es-CO" sz="1400" b="1" i="0" u="none" strike="noStrike" dirty="0">
                          <a:solidFill>
                            <a:srgbClr val="000000"/>
                          </a:solidFill>
                          <a:effectLst/>
                          <a:latin typeface="Calibri" panose="020F0502020204030204" pitchFamily="34" charset="0"/>
                        </a:rPr>
                      </a:br>
                      <a:r>
                        <a:rPr lang="es-CO" sz="1400" b="1"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Código</a:t>
                      </a:r>
                      <a:br>
                        <a:rPr lang="es-CO" sz="1400" b="1" i="0" u="none" strike="noStrike" dirty="0">
                          <a:solidFill>
                            <a:srgbClr val="000000"/>
                          </a:solidFill>
                          <a:effectLst/>
                          <a:latin typeface="Calibri" panose="020F0502020204030204" pitchFamily="34" charset="0"/>
                        </a:rPr>
                      </a:br>
                      <a:r>
                        <a:rPr lang="es-CO" sz="1400" b="1" i="0" u="none" strike="noStrike" dirty="0">
                          <a:solidFill>
                            <a:srgbClr val="000000"/>
                          </a:solidFill>
                          <a:effectLst/>
                          <a:latin typeface="Calibri" panose="020F0502020204030204" pitchFamily="34" charset="0"/>
                        </a:rPr>
                        <a:t> dependencia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Dependencia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a:solidFill>
                            <a:srgbClr val="000000"/>
                          </a:solidFill>
                          <a:effectLst/>
                          <a:latin typeface="Calibri" panose="020F0502020204030204" pitchFamily="34" charset="0"/>
                        </a:rPr>
                        <a:t>Código serie/</a:t>
                      </a:r>
                      <a:br>
                        <a:rPr lang="es-CO" sz="1400" b="1" i="0" u="none" strike="noStrike">
                          <a:solidFill>
                            <a:srgbClr val="000000"/>
                          </a:solidFill>
                          <a:effectLst/>
                          <a:latin typeface="Calibri" panose="020F0502020204030204" pitchFamily="34" charset="0"/>
                        </a:rPr>
                      </a:br>
                      <a:r>
                        <a:rPr lang="es-CO" sz="1400" b="1" i="0" u="none" strike="noStrike">
                          <a:solidFill>
                            <a:srgbClr val="000000"/>
                          </a:solidFill>
                          <a:effectLst/>
                          <a:latin typeface="Calibri" panose="020F0502020204030204" pitchFamily="34" charset="0"/>
                        </a:rPr>
                        <a:t>subserie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Nombre serie/subserie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a:solidFill>
                            <a:srgbClr val="000000"/>
                          </a:solidFill>
                          <a:effectLst/>
                          <a:latin typeface="Calibri" panose="020F0502020204030204" pitchFamily="34" charset="0"/>
                        </a:rPr>
                        <a:t>Fecha final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gridSpan="2">
                  <a:txBody>
                    <a:bodyPr/>
                    <a:lstStyle/>
                    <a:p>
                      <a:pPr algn="ctr" fontAlgn="ctr"/>
                      <a:r>
                        <a:rPr lang="es-CO" sz="1200" b="1" i="0" u="none" strike="noStrike" dirty="0">
                          <a:solidFill>
                            <a:srgbClr val="000000"/>
                          </a:solidFill>
                          <a:effectLst/>
                          <a:latin typeface="Calibri" panose="020F0502020204030204" pitchFamily="34" charset="0"/>
                        </a:rPr>
                        <a:t>Tiempo retención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s-CO"/>
                    </a:p>
                  </a:txBody>
                  <a:tcPr/>
                </a:tc>
                <a:tc rowSpan="2">
                  <a:txBody>
                    <a:bodyPr/>
                    <a:lstStyle/>
                    <a:p>
                      <a:pPr algn="ctr" fontAlgn="ctr"/>
                      <a:r>
                        <a:rPr lang="es-CO" sz="1400" b="1" i="0" u="none" strike="noStrike" dirty="0">
                          <a:solidFill>
                            <a:srgbClr val="000000"/>
                          </a:solidFill>
                          <a:effectLst/>
                          <a:latin typeface="Calibri" panose="020F0502020204030204" pitchFamily="34" charset="0"/>
                        </a:rPr>
                        <a:t>Disposición final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Procedimiento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solidFill>
                      <a:srgbClr val="A9D08E"/>
                    </a:solidFill>
                  </a:tcPr>
                </a:tc>
                <a:extLst>
                  <a:ext uri="{0D108BD9-81ED-4DB2-BD59-A6C34878D82A}">
                    <a16:rowId xmlns:a16="http://schemas.microsoft.com/office/drawing/2014/main" val="4112122016"/>
                  </a:ext>
                </a:extLst>
              </a:tr>
              <a:tr h="441432">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l" fontAlgn="ctr"/>
                      <a:r>
                        <a:rPr lang="es-CO" sz="1400" b="1" i="0" u="none" strike="noStrike">
                          <a:solidFill>
                            <a:srgbClr val="000000"/>
                          </a:solidFill>
                          <a:effectLst/>
                          <a:latin typeface="Calibri" panose="020F0502020204030204" pitchFamily="34" charset="0"/>
                        </a:rPr>
                        <a:t>Gestión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l" fontAlgn="ctr"/>
                      <a:r>
                        <a:rPr lang="es-CO" sz="1400" b="1" i="0" u="none" strike="noStrike">
                          <a:solidFill>
                            <a:srgbClr val="000000"/>
                          </a:solidFill>
                          <a:effectLst/>
                          <a:latin typeface="Calibri" panose="020F0502020204030204" pitchFamily="34" charset="0"/>
                        </a:rPr>
                        <a:t>Central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vMerge="1">
                  <a:txBody>
                    <a:bodyPr/>
                    <a:lstStyle/>
                    <a:p>
                      <a:endParaRPr lang="es-CO"/>
                    </a:p>
                  </a:txBody>
                  <a:tcPr/>
                </a:tc>
                <a:tc vMerge="1">
                  <a:txBody>
                    <a:bodyPr/>
                    <a:lstStyle/>
                    <a:p>
                      <a:endParaRPr lang="es-CO"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83337805"/>
                  </a:ext>
                </a:extLst>
              </a:tr>
              <a:tr h="853634">
                <a:tc>
                  <a:txBody>
                    <a:bodyPr/>
                    <a:lstStyle/>
                    <a:p>
                      <a:pPr algn="r" fontAlgn="ctr"/>
                      <a:r>
                        <a:rPr lang="es-CO" sz="900" b="0" i="0" u="none" strike="noStrike" dirty="0">
                          <a:solidFill>
                            <a:srgbClr val="000000"/>
                          </a:solidFill>
                          <a:effectLst/>
                          <a:latin typeface="Calibri" panose="020F0502020204030204" pitchFamily="34" charset="0"/>
                        </a:rPr>
                        <a:t>2010</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85_10100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a:solidFill>
                            <a:srgbClr val="000000"/>
                          </a:solidFill>
                          <a:effectLst/>
                          <a:latin typeface="Calibri" panose="020F0502020204030204" pitchFamily="34" charset="0"/>
                        </a:rPr>
                        <a:t>Centro Zonal Yopal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49-23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ES" sz="900" b="1" i="0" u="none" strike="noStrike">
                          <a:solidFill>
                            <a:srgbClr val="000000"/>
                          </a:solidFill>
                          <a:effectLst/>
                          <a:latin typeface="Calibri" panose="020F0502020204030204" pitchFamily="34" charset="0"/>
                        </a:rPr>
                        <a:t>INFORMES / Informes sobre el Sistema de Peticiones, Quejas, Reclamos y Sugerencias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8/11/2011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ES" sz="800" b="0" i="0" u="none" strike="noStrike">
                          <a:solidFill>
                            <a:srgbClr val="000000"/>
                          </a:solidFill>
                          <a:effectLst/>
                          <a:latin typeface="Calibri" panose="020F0502020204030204" pitchFamily="34" charset="0"/>
                        </a:rPr>
                        <a:t>Se </a:t>
                      </a:r>
                      <a:r>
                        <a:rPr lang="es-ES" sz="800" b="0" i="0" u="none" strike="noStrike" dirty="0">
                          <a:solidFill>
                            <a:srgbClr val="000000"/>
                          </a:solidFill>
                          <a:effectLst/>
                          <a:latin typeface="Calibri" panose="020F0502020204030204" pitchFamily="34" charset="0"/>
                        </a:rPr>
                        <a:t>establece eliminar ya que no se constituye en información de carácter dispositivo, de actividades y misionales de acuerdo con los lineamientos establecidos por el AGN.  Dar alcance a la Guía de Gestión Documental del ICBF en el procedimiento de eliminación de documentos.</a:t>
                      </a:r>
                      <a:br>
                        <a:rPr lang="es-ES" sz="800" b="0" i="0" u="none" strike="noStrike">
                          <a:solidFill>
                            <a:srgbClr val="000000"/>
                          </a:solidFill>
                          <a:effectLst/>
                          <a:latin typeface="Calibri" panose="020F0502020204030204" pitchFamily="34" charset="0"/>
                        </a:rPr>
                      </a:br>
                      <a:endParaRPr lang="es-ES"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2241919"/>
                  </a:ext>
                </a:extLst>
              </a:tr>
              <a:tr h="597773">
                <a:tc>
                  <a:txBody>
                    <a:bodyPr/>
                    <a:lstStyle/>
                    <a:p>
                      <a:pPr algn="r" fontAlgn="ctr"/>
                      <a:r>
                        <a:rPr lang="es-CO" sz="900" b="0" i="0" u="none" strike="noStrike" dirty="0">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900" b="0" i="0" u="none" strike="noStrike">
                          <a:solidFill>
                            <a:srgbClr val="000000"/>
                          </a:solidFill>
                          <a:effectLst/>
                          <a:latin typeface="Calibri" panose="020F0502020204030204" pitchFamily="34" charset="0"/>
                        </a:rPr>
                        <a:t>85_10100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a:solidFill>
                            <a:srgbClr val="000000"/>
                          </a:solidFill>
                          <a:effectLst/>
                          <a:latin typeface="Calibri" panose="020F0502020204030204" pitchFamily="34" charset="0"/>
                        </a:rPr>
                        <a:t>Centro Zonal Yopal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70-2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ES" sz="900" b="1" i="0" u="none" strike="noStrike">
                          <a:solidFill>
                            <a:srgbClr val="000000"/>
                          </a:solidFill>
                          <a:effectLst/>
                          <a:latin typeface="Calibri" panose="020F0502020204030204" pitchFamily="34" charset="0"/>
                        </a:rPr>
                        <a:t>PLANES/ Planes de Acción Institucionales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25/09/2013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ES" sz="800" b="0" i="0" u="none" strike="noStrike" dirty="0">
                          <a:solidFill>
                            <a:srgbClr val="000000"/>
                          </a:solidFill>
                          <a:effectLst/>
                          <a:latin typeface="Calibri" panose="020F0502020204030204" pitchFamily="34" charset="0"/>
                        </a:rPr>
                        <a:t>Con base en lo anterior se establece su eliminación dando alcance al Procedimiento Eliminación por Aplicación de Tabla de Retención Documental PR26.MPA1.P5.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299774"/>
                  </a:ext>
                </a:extLst>
              </a:tr>
              <a:tr h="715954">
                <a:tc>
                  <a:txBody>
                    <a:bodyPr/>
                    <a:lstStyle/>
                    <a:p>
                      <a:pPr algn="r" fontAlgn="ctr"/>
                      <a:r>
                        <a:rPr lang="es-CO" sz="900" b="0" i="0" u="none" strike="noStrike" dirty="0">
                          <a:solidFill>
                            <a:srgbClr val="000000"/>
                          </a:solidFill>
                          <a:effectLst/>
                          <a:latin typeface="Calibri" panose="020F0502020204030204" pitchFamily="34" charset="0"/>
                        </a:rPr>
                        <a:t>2009</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Grupo Administrativo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900" b="1" i="0" u="none" strike="noStrike" dirty="0">
                          <a:solidFill>
                            <a:srgbClr val="000000"/>
                          </a:solidFill>
                          <a:effectLst/>
                          <a:latin typeface="Calibri" panose="020F0502020204030204" pitchFamily="34" charset="0"/>
                        </a:rPr>
                        <a:t>REGISTRO DE COMUNICACIONES OFICIALES/ Registro de comunicaciones oficiales despachadas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31/12/2008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ES" sz="800" b="0" i="0" u="none" strike="noStrike" dirty="0">
                          <a:solidFill>
                            <a:srgbClr val="000000"/>
                          </a:solidFill>
                          <a:effectLst/>
                          <a:latin typeface="Calibri" panose="020F0502020204030204" pitchFamily="34" charset="0"/>
                        </a:rPr>
                        <a:t>Se elimina una vez trascurrido el tiempo de retención en el archivo central. Se destruyen todos los soportes y la información queda registrada en la base de datos. (Acuerdo 060 de 2001)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6973999"/>
                  </a:ext>
                </a:extLst>
              </a:tr>
              <a:tr h="629016">
                <a:tc>
                  <a:txBody>
                    <a:bodyPr/>
                    <a:lstStyle/>
                    <a:p>
                      <a:pPr algn="r" fontAlgn="ctr"/>
                      <a:r>
                        <a:rPr lang="es-CO" sz="900" b="0" i="0" u="none" strike="noStrike">
                          <a:solidFill>
                            <a:srgbClr val="000000"/>
                          </a:solidFill>
                          <a:effectLst/>
                          <a:latin typeface="Calibri" panose="020F0502020204030204" pitchFamily="34" charset="0"/>
                        </a:rPr>
                        <a:t>2010</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Grupo Administrativo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900" b="1" i="0" u="none" strike="noStrike" dirty="0">
                          <a:solidFill>
                            <a:srgbClr val="000000"/>
                          </a:solidFill>
                          <a:effectLst/>
                          <a:latin typeface="Calibri" panose="020F0502020204030204" pitchFamily="34" charset="0"/>
                        </a:rPr>
                        <a:t>REGISTRO DE COMUNICACIONES OFICIALES/ Registro de comunicaciones oficiales Enviadas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28/02/2012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Se establece eliminar  de acuerdo a la prescripción de vigencia administrativa.  Cumplidos sus valores primarios no desarrolla valores secundarios. </a:t>
                      </a:r>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endParaRPr lang="es-ES"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844984"/>
                  </a:ext>
                </a:extLst>
              </a:tr>
              <a:tr h="262341">
                <a:tc>
                  <a:txBody>
                    <a:bodyPr/>
                    <a:lstStyle/>
                    <a:p>
                      <a:pPr algn="r" fontAlgn="ctr"/>
                      <a:r>
                        <a:rPr lang="es-CO" sz="900" b="0" i="0" u="none" strike="noStrike" dirty="0">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Grupo Administrativo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ctr" fontAlgn="ctr"/>
                      <a:r>
                        <a:rPr lang="es-CO" sz="1000" b="0" i="0" u="none" strike="noStrike" dirty="0">
                          <a:solidFill>
                            <a:srgbClr val="000000"/>
                          </a:solidFill>
                          <a:effectLst/>
                          <a:latin typeface="Calibri" panose="020F0502020204030204" pitchFamily="34" charset="0"/>
                        </a:rPr>
                        <a:t>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l" fontAlgn="ctr"/>
                      <a:r>
                        <a:rPr lang="es-CO" sz="900" b="1" i="0" u="none" strike="noStrike" dirty="0">
                          <a:solidFill>
                            <a:srgbClr val="000000"/>
                          </a:solidFill>
                          <a:effectLst/>
                          <a:latin typeface="Calibri" panose="020F0502020204030204" pitchFamily="34" charset="0"/>
                        </a:rPr>
                        <a:t>REGISTRO DE COMUNICACIONES OFICIALES/ Registro de comunicaciones oficiales enviadas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1000" b="0" i="0" u="none" strike="noStrike">
                          <a:solidFill>
                            <a:srgbClr val="000000"/>
                          </a:solidFill>
                          <a:effectLst/>
                          <a:latin typeface="Calibri" panose="020F0502020204030204" pitchFamily="34" charset="0"/>
                        </a:rPr>
                        <a:t>31/12/2015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ctr" fontAlgn="ctr"/>
                      <a:r>
                        <a:rPr lang="es-CO" sz="10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ctr" fontAlgn="ctr"/>
                      <a:r>
                        <a:rPr lang="es-CO" sz="1000" b="0"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algn="l" fontAlgn="b"/>
                      <a:r>
                        <a:rPr lang="es-ES" sz="800" b="0" i="0" u="none" strike="noStrike" dirty="0">
                          <a:solidFill>
                            <a:srgbClr val="000000"/>
                          </a:solidFill>
                          <a:effectLst/>
                          <a:latin typeface="Calibri" panose="020F0502020204030204" pitchFamily="34" charset="0"/>
                        </a:rPr>
                        <a:t>Esta subserie hace referencia a la planilla de control de remisión de las comunicaciones oficiales internas enviadas, en concordancia con la Resolución 1616 de 2006 del ICBF artículo 14, numeral 5, Resolución 1242 de 2010 del ICBF artículo 4 y Acuerdo 060 de 2001 del AGN artículo 8.</a:t>
                      </a:r>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Se establece su eliminación una vez cumplido su valor administrativo, en concordancia con la Ley 734 de 2002 artículo 30 y Ley 1474 de 2011 artículo 132. Con base en lo anterior se establece su eliminación dando alcance al Procedimiento Eliminación por Aplicación de Tabla de Retención Documental PR26.MPA1.P5.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8493052"/>
                  </a:ext>
                </a:extLst>
              </a:tr>
              <a:tr h="263689">
                <a:tc>
                  <a:txBody>
                    <a:bodyPr/>
                    <a:lstStyle/>
                    <a:p>
                      <a:pPr algn="r" fontAlgn="ctr"/>
                      <a:r>
                        <a:rPr lang="es-CO" sz="900" b="0" i="0" u="none" strike="noStrike">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85-10100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Centro Zonal Yopal (AC)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s-CO"/>
                    </a:p>
                  </a:txBody>
                  <a:tcPr/>
                </a:tc>
                <a:tc vMerge="1">
                  <a:txBody>
                    <a:bodyPr/>
                    <a:lstStyle/>
                    <a:p>
                      <a:endParaRPr lang="es-CO"/>
                    </a:p>
                  </a:txBody>
                  <a:tcPr/>
                </a:tc>
                <a:tc vMerge="1">
                  <a:txBody>
                    <a:bodyPr/>
                    <a:lstStyle/>
                    <a:p>
                      <a:pPr algn="ctr" fontAlgn="ctr"/>
                      <a:endParaRPr lang="es-CO" sz="10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s-CO"/>
                    </a:p>
                  </a:txBody>
                  <a:tcPr/>
                </a:tc>
                <a:tc vMerge="1">
                  <a:txBody>
                    <a:bodyPr/>
                    <a:lstStyle/>
                    <a:p>
                      <a:endParaRPr lang="es-CO"/>
                    </a:p>
                  </a:txBody>
                  <a:tcPr/>
                </a:tc>
                <a:tc vMerge="1">
                  <a:txBody>
                    <a:bodyPr/>
                    <a:lstStyle/>
                    <a:p>
                      <a:pPr algn="ctr" fontAlgn="ctr"/>
                      <a:endParaRPr lang="es-CO" sz="1000" b="0"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s-CO"/>
                    </a:p>
                  </a:txBody>
                  <a:tcPr/>
                </a:tc>
                <a:extLst>
                  <a:ext uri="{0D108BD9-81ED-4DB2-BD59-A6C34878D82A}">
                    <a16:rowId xmlns:a16="http://schemas.microsoft.com/office/drawing/2014/main" val="2654376223"/>
                  </a:ext>
                </a:extLst>
              </a:tr>
              <a:tr h="511159">
                <a:tc rowSpan="2">
                  <a:txBody>
                    <a:bodyPr/>
                    <a:lstStyle/>
                    <a:p>
                      <a:pPr algn="r" fontAlgn="ctr"/>
                      <a:r>
                        <a:rPr lang="es-CO" sz="900" b="0" i="0" u="none" strike="noStrike" dirty="0">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900" b="0" i="0" u="none" strike="noStrike" dirty="0">
                          <a:solidFill>
                            <a:srgbClr val="000000"/>
                          </a:solidFill>
                          <a:effectLst/>
                          <a:latin typeface="Calibri" panose="020F0502020204030204" pitchFamily="34" charset="0"/>
                        </a:rPr>
                        <a:t>85-10200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fontAlgn="ctr"/>
                      <a:r>
                        <a:rPr lang="es-CO" sz="800" b="0" i="0" u="none" strike="noStrike" dirty="0">
                          <a:solidFill>
                            <a:srgbClr val="000000"/>
                          </a:solidFill>
                          <a:effectLst/>
                          <a:latin typeface="Calibri" panose="020F0502020204030204" pitchFamily="34" charset="0"/>
                        </a:rPr>
                        <a:t>Centro Zonal Paz de Ariporo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ctr"/>
                      <a:endParaRPr lang="es-CO"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31/12/2015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endParaRPr lang="es-CO"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b"/>
                      <a:r>
                        <a:rPr lang="es-ES" sz="800" b="0" i="0" u="none" strike="noStrike" dirty="0">
                          <a:solidFill>
                            <a:srgbClr val="000000"/>
                          </a:solidFill>
                          <a:effectLst/>
                          <a:latin typeface="Calibri" panose="020F0502020204030204" pitchFamily="34" charset="0"/>
                        </a:rPr>
                        <a:t>Esta subserie hace referencia a la planilla de control de remisión de las comunicaciones oficiales internas enviadas, en concordancia con el Acuerdo 060 de 2001 del AGN artículo 8.</a:t>
                      </a:r>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Se establece su eliminación una vez cumplido su valor administrativo, en concordancia con la Ley 734 de 2002 artículo 30 y Ley 1474 de 2011 artículo 132. Con base en lo anterior dar alcance al Procedimiento Eliminación por Aplicación de Tabla de Retención Documental PR26.MPA1.P5.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331328"/>
                  </a:ext>
                </a:extLst>
              </a:tr>
              <a:tr h="539824">
                <a:tc vMerge="1">
                  <a:txBody>
                    <a:bodyPr/>
                    <a:lstStyle/>
                    <a:p>
                      <a:pPr algn="r" fontAlgn="ctr"/>
                      <a:r>
                        <a:rPr lang="es-CO" sz="900" b="0" i="0" u="none" strike="noStrike">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ctr"/>
                      <a:r>
                        <a:rPr lang="es-CO" sz="900" b="0" i="0" u="none" strike="noStrike">
                          <a:solidFill>
                            <a:srgbClr val="000000"/>
                          </a:solidFill>
                          <a:effectLst/>
                          <a:latin typeface="Calibri" panose="020F0502020204030204" pitchFamily="34" charset="0"/>
                        </a:rPr>
                        <a:t>85-10200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ctr"/>
                      <a:r>
                        <a:rPr lang="es-CO" sz="800" b="0" i="0" u="none" strike="noStrike" dirty="0">
                          <a:solidFill>
                            <a:srgbClr val="000000"/>
                          </a:solidFill>
                          <a:effectLst/>
                          <a:latin typeface="Calibri" panose="020F0502020204030204" pitchFamily="34" charset="0"/>
                        </a:rPr>
                        <a:t>Centro Zonal Paz de Ariporo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ctr"/>
                      <a:endParaRPr lang="es-CO"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30/12/2013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endParaRPr lang="es-CO"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b"/>
                      <a:r>
                        <a:rPr lang="es-ES" sz="800" b="0" i="0" u="none" strike="noStrike" dirty="0">
                          <a:solidFill>
                            <a:srgbClr val="000000"/>
                          </a:solidFill>
                          <a:effectLst/>
                          <a:latin typeface="Calibri" panose="020F0502020204030204" pitchFamily="34" charset="0"/>
                        </a:rPr>
                        <a:t>Esta subserie hace referencia a la planilla de control de remisión de las comunicaciones oficiales internas enviadas, en concordancia con el Acuerdo 060 de 2001 del AGN artículo 8.</a:t>
                      </a:r>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Se establece su eliminación una vez cumplido su valor administrativo, en concordancia con la Ley 734 de 2002 artículo 30 y Ley 1474 de 2011 artículo 132. Con base en lo anterior dar alcance al Procedimiento Eliminación por Aplicación de Tabla de Retención Documental PR26.MPA1.P5.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3447521"/>
                  </a:ext>
                </a:extLst>
              </a:tr>
            </a:tbl>
          </a:graphicData>
        </a:graphic>
      </p:graphicFrame>
    </p:spTree>
    <p:extLst>
      <p:ext uri="{BB962C8B-B14F-4D97-AF65-F5344CB8AC3E}">
        <p14:creationId xmlns:p14="http://schemas.microsoft.com/office/powerpoint/2010/main" val="376951915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1BF00F0-280B-314C-BE36-6B557B3C8232}"/>
              </a:ext>
            </a:extLst>
          </p:cNvPr>
          <p:cNvSpPr/>
          <p:nvPr/>
        </p:nvSpPr>
        <p:spPr>
          <a:xfrm>
            <a:off x="927652" y="24591"/>
            <a:ext cx="9698029" cy="903324"/>
          </a:xfrm>
          <a:prstGeom prst="rect">
            <a:avLst/>
          </a:prstGeom>
        </p:spPr>
        <p:txBody>
          <a:bodyPr wrap="square">
            <a:spAutoFit/>
          </a:bodyPr>
          <a:lstStyle/>
          <a:p>
            <a:pPr lvl="0" algn="ctr">
              <a:lnSpc>
                <a:spcPts val="7200"/>
              </a:lnSpc>
              <a:defRPr/>
            </a:pPr>
            <a:r>
              <a:rPr lang="es-MX" sz="3200" b="1" dirty="0">
                <a:solidFill>
                  <a:srgbClr val="242758"/>
                </a:solidFill>
                <a:latin typeface="Calibri" panose="020F0502020204030204"/>
              </a:rPr>
              <a:t>RELACIÓN DE SERIES/SUBSERIES A ELIMINAR</a:t>
            </a:r>
          </a:p>
        </p:txBody>
      </p:sp>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dirty="0">
                <a:latin typeface="Arial" panose="020B0604020202020204" pitchFamily="34" charset="0"/>
                <a:cs typeface="Arial" panose="020B0604020202020204" pitchFamily="34" charset="0"/>
              </a:rPr>
              <a:t>PÚBLICA</a:t>
            </a:r>
          </a:p>
        </p:txBody>
      </p:sp>
      <p:graphicFrame>
        <p:nvGraphicFramePr>
          <p:cNvPr id="8" name="Tabla 7">
            <a:extLst>
              <a:ext uri="{FF2B5EF4-FFF2-40B4-BE49-F238E27FC236}">
                <a16:creationId xmlns:a16="http://schemas.microsoft.com/office/drawing/2014/main" id="{5EE636B6-D894-3408-7427-564450C7E517}"/>
              </a:ext>
            </a:extLst>
          </p:cNvPr>
          <p:cNvGraphicFramePr>
            <a:graphicFrameLocks noGrp="1"/>
          </p:cNvGraphicFramePr>
          <p:nvPr>
            <p:extLst>
              <p:ext uri="{D42A27DB-BD31-4B8C-83A1-F6EECF244321}">
                <p14:modId xmlns:p14="http://schemas.microsoft.com/office/powerpoint/2010/main" val="4085751065"/>
              </p:ext>
            </p:extLst>
          </p:nvPr>
        </p:nvGraphicFramePr>
        <p:xfrm>
          <a:off x="596348" y="948218"/>
          <a:ext cx="10734261" cy="5174217"/>
        </p:xfrm>
        <a:graphic>
          <a:graphicData uri="http://schemas.openxmlformats.org/drawingml/2006/table">
            <a:tbl>
              <a:tblPr/>
              <a:tblGrid>
                <a:gridCol w="666237">
                  <a:extLst>
                    <a:ext uri="{9D8B030D-6E8A-4147-A177-3AD203B41FA5}">
                      <a16:colId xmlns:a16="http://schemas.microsoft.com/office/drawing/2014/main" val="2678758365"/>
                    </a:ext>
                  </a:extLst>
                </a:gridCol>
                <a:gridCol w="1158672">
                  <a:extLst>
                    <a:ext uri="{9D8B030D-6E8A-4147-A177-3AD203B41FA5}">
                      <a16:colId xmlns:a16="http://schemas.microsoft.com/office/drawing/2014/main" val="2705134659"/>
                    </a:ext>
                  </a:extLst>
                </a:gridCol>
                <a:gridCol w="1187640">
                  <a:extLst>
                    <a:ext uri="{9D8B030D-6E8A-4147-A177-3AD203B41FA5}">
                      <a16:colId xmlns:a16="http://schemas.microsoft.com/office/drawing/2014/main" val="3158023647"/>
                    </a:ext>
                  </a:extLst>
                </a:gridCol>
                <a:gridCol w="796587">
                  <a:extLst>
                    <a:ext uri="{9D8B030D-6E8A-4147-A177-3AD203B41FA5}">
                      <a16:colId xmlns:a16="http://schemas.microsoft.com/office/drawing/2014/main" val="3510927945"/>
                    </a:ext>
                  </a:extLst>
                </a:gridCol>
                <a:gridCol w="1311460">
                  <a:extLst>
                    <a:ext uri="{9D8B030D-6E8A-4147-A177-3AD203B41FA5}">
                      <a16:colId xmlns:a16="http://schemas.microsoft.com/office/drawing/2014/main" val="2548977829"/>
                    </a:ext>
                  </a:extLst>
                </a:gridCol>
                <a:gridCol w="839551">
                  <a:extLst>
                    <a:ext uri="{9D8B030D-6E8A-4147-A177-3AD203B41FA5}">
                      <a16:colId xmlns:a16="http://schemas.microsoft.com/office/drawing/2014/main" val="2589764832"/>
                    </a:ext>
                  </a:extLst>
                </a:gridCol>
                <a:gridCol w="745667">
                  <a:extLst>
                    <a:ext uri="{9D8B030D-6E8A-4147-A177-3AD203B41FA5}">
                      <a16:colId xmlns:a16="http://schemas.microsoft.com/office/drawing/2014/main" val="2435020809"/>
                    </a:ext>
                  </a:extLst>
                </a:gridCol>
                <a:gridCol w="622786">
                  <a:extLst>
                    <a:ext uri="{9D8B030D-6E8A-4147-A177-3AD203B41FA5}">
                      <a16:colId xmlns:a16="http://schemas.microsoft.com/office/drawing/2014/main" val="1617122844"/>
                    </a:ext>
                  </a:extLst>
                </a:gridCol>
                <a:gridCol w="1028324">
                  <a:extLst>
                    <a:ext uri="{9D8B030D-6E8A-4147-A177-3AD203B41FA5}">
                      <a16:colId xmlns:a16="http://schemas.microsoft.com/office/drawing/2014/main" val="3712788836"/>
                    </a:ext>
                  </a:extLst>
                </a:gridCol>
                <a:gridCol w="2377337">
                  <a:extLst>
                    <a:ext uri="{9D8B030D-6E8A-4147-A177-3AD203B41FA5}">
                      <a16:colId xmlns:a16="http://schemas.microsoft.com/office/drawing/2014/main" val="2045836748"/>
                    </a:ext>
                  </a:extLst>
                </a:gridCol>
              </a:tblGrid>
              <a:tr h="0">
                <a:tc rowSpan="2">
                  <a:txBody>
                    <a:bodyPr/>
                    <a:lstStyle/>
                    <a:p>
                      <a:pPr algn="ctr" fontAlgn="b"/>
                      <a:r>
                        <a:rPr lang="es-CO" sz="1400" b="1" i="0" u="none" strike="noStrike" dirty="0">
                          <a:solidFill>
                            <a:srgbClr val="000000"/>
                          </a:solidFill>
                          <a:effectLst/>
                          <a:latin typeface="Calibri" panose="020F0502020204030204" pitchFamily="34" charset="0"/>
                        </a:rPr>
                        <a:t>Versión TRD</a:t>
                      </a:r>
                      <a:br>
                        <a:rPr lang="es-CO" sz="1400" b="1" i="0" u="none" strike="noStrike" dirty="0">
                          <a:solidFill>
                            <a:srgbClr val="000000"/>
                          </a:solidFill>
                          <a:effectLst/>
                          <a:latin typeface="Calibri" panose="020F0502020204030204" pitchFamily="34" charset="0"/>
                        </a:rPr>
                      </a:br>
                      <a:r>
                        <a:rPr lang="es-CO" sz="1400" b="1"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Código</a:t>
                      </a:r>
                      <a:br>
                        <a:rPr lang="es-CO" sz="1400" b="1" i="0" u="none" strike="noStrike" dirty="0">
                          <a:solidFill>
                            <a:srgbClr val="000000"/>
                          </a:solidFill>
                          <a:effectLst/>
                          <a:latin typeface="Calibri" panose="020F0502020204030204" pitchFamily="34" charset="0"/>
                        </a:rPr>
                      </a:br>
                      <a:r>
                        <a:rPr lang="es-CO" sz="1400" b="1" i="0" u="none" strike="noStrike" dirty="0">
                          <a:solidFill>
                            <a:srgbClr val="000000"/>
                          </a:solidFill>
                          <a:effectLst/>
                          <a:latin typeface="Calibri" panose="020F0502020204030204" pitchFamily="34" charset="0"/>
                        </a:rPr>
                        <a:t> dependencia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a:solidFill>
                            <a:srgbClr val="000000"/>
                          </a:solidFill>
                          <a:effectLst/>
                          <a:latin typeface="Calibri" panose="020F0502020204030204" pitchFamily="34" charset="0"/>
                        </a:rPr>
                        <a:t>Dependencia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a:solidFill>
                            <a:srgbClr val="000000"/>
                          </a:solidFill>
                          <a:effectLst/>
                          <a:latin typeface="Calibri" panose="020F0502020204030204" pitchFamily="34" charset="0"/>
                        </a:rPr>
                        <a:t>Código serie/</a:t>
                      </a:r>
                      <a:br>
                        <a:rPr lang="es-CO" sz="1400" b="1" i="0" u="none" strike="noStrike">
                          <a:solidFill>
                            <a:srgbClr val="000000"/>
                          </a:solidFill>
                          <a:effectLst/>
                          <a:latin typeface="Calibri" panose="020F0502020204030204" pitchFamily="34" charset="0"/>
                        </a:rPr>
                      </a:br>
                      <a:r>
                        <a:rPr lang="es-CO" sz="1400" b="1" i="0" u="none" strike="noStrike">
                          <a:solidFill>
                            <a:srgbClr val="000000"/>
                          </a:solidFill>
                          <a:effectLst/>
                          <a:latin typeface="Calibri" panose="020F0502020204030204" pitchFamily="34" charset="0"/>
                        </a:rPr>
                        <a:t>subserie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Nombre serie/subserie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a:solidFill>
                            <a:srgbClr val="000000"/>
                          </a:solidFill>
                          <a:effectLst/>
                          <a:latin typeface="Calibri" panose="020F0502020204030204" pitchFamily="34" charset="0"/>
                        </a:rPr>
                        <a:t>Fecha final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gridSpan="2">
                  <a:txBody>
                    <a:bodyPr/>
                    <a:lstStyle/>
                    <a:p>
                      <a:pPr algn="ctr" fontAlgn="ctr"/>
                      <a:r>
                        <a:rPr lang="es-CO" sz="1200" b="1" i="0" u="none" strike="noStrike" dirty="0">
                          <a:solidFill>
                            <a:srgbClr val="000000"/>
                          </a:solidFill>
                          <a:effectLst/>
                          <a:latin typeface="Calibri" panose="020F0502020204030204" pitchFamily="34" charset="0"/>
                        </a:rPr>
                        <a:t>Tiempo retención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s-CO"/>
                    </a:p>
                  </a:txBody>
                  <a:tcPr/>
                </a:tc>
                <a:tc rowSpan="2">
                  <a:txBody>
                    <a:bodyPr/>
                    <a:lstStyle/>
                    <a:p>
                      <a:pPr algn="ctr" fontAlgn="ctr"/>
                      <a:r>
                        <a:rPr lang="es-CO" sz="1400" b="1" i="0" u="none" strike="noStrike" dirty="0">
                          <a:solidFill>
                            <a:srgbClr val="000000"/>
                          </a:solidFill>
                          <a:effectLst/>
                          <a:latin typeface="Calibri" panose="020F0502020204030204" pitchFamily="34" charset="0"/>
                        </a:rPr>
                        <a:t>Disposición final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rowSpan="2">
                  <a:txBody>
                    <a:bodyPr/>
                    <a:lstStyle/>
                    <a:p>
                      <a:pPr algn="ctr" fontAlgn="ctr"/>
                      <a:r>
                        <a:rPr lang="es-CO" sz="1400" b="1" i="0" u="none" strike="noStrike" dirty="0">
                          <a:solidFill>
                            <a:srgbClr val="000000"/>
                          </a:solidFill>
                          <a:effectLst/>
                          <a:latin typeface="Calibri" panose="020F0502020204030204" pitchFamily="34" charset="0"/>
                        </a:rPr>
                        <a:t>Procedimiento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solidFill>
                      <a:srgbClr val="A9D08E"/>
                    </a:solidFill>
                  </a:tcPr>
                </a:tc>
                <a:extLst>
                  <a:ext uri="{0D108BD9-81ED-4DB2-BD59-A6C34878D82A}">
                    <a16:rowId xmlns:a16="http://schemas.microsoft.com/office/drawing/2014/main" val="4112122016"/>
                  </a:ext>
                </a:extLst>
              </a:tr>
              <a:tr h="480823">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l" fontAlgn="ctr"/>
                      <a:r>
                        <a:rPr lang="es-CO" sz="1400" b="1" i="0" u="none" strike="noStrike">
                          <a:solidFill>
                            <a:srgbClr val="000000"/>
                          </a:solidFill>
                          <a:effectLst/>
                          <a:latin typeface="Calibri" panose="020F0502020204030204" pitchFamily="34" charset="0"/>
                        </a:rPr>
                        <a:t>Gestión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l" fontAlgn="ctr"/>
                      <a:r>
                        <a:rPr lang="es-CO" sz="1400" b="1" i="0" u="none" strike="noStrike">
                          <a:solidFill>
                            <a:srgbClr val="000000"/>
                          </a:solidFill>
                          <a:effectLst/>
                          <a:latin typeface="Calibri" panose="020F0502020204030204" pitchFamily="34" charset="0"/>
                        </a:rPr>
                        <a:t>Central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vMerge="1">
                  <a:txBody>
                    <a:bodyPr/>
                    <a:lstStyle/>
                    <a:p>
                      <a:endParaRPr lang="es-CO"/>
                    </a:p>
                  </a:txBody>
                  <a:tcPr/>
                </a:tc>
                <a:tc vMerge="1">
                  <a:txBody>
                    <a:bodyPr/>
                    <a:lstStyle/>
                    <a:p>
                      <a:endParaRPr lang="es-CO"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83337805"/>
                  </a:ext>
                </a:extLst>
              </a:tr>
              <a:tr h="701371">
                <a:tc>
                  <a:txBody>
                    <a:bodyPr/>
                    <a:lstStyle/>
                    <a:p>
                      <a:pPr algn="r" fontAlgn="ctr"/>
                      <a:r>
                        <a:rPr lang="es-CO" sz="900" b="0" i="0" u="none" strike="noStrike" dirty="0">
                          <a:solidFill>
                            <a:srgbClr val="000000"/>
                          </a:solidFill>
                          <a:effectLst/>
                          <a:latin typeface="Calibri" panose="020F0502020204030204" pitchFamily="34" charset="0"/>
                        </a:rPr>
                        <a:t>2009</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a:solidFill>
                            <a:srgbClr val="000000"/>
                          </a:solidFill>
                          <a:effectLst/>
                          <a:latin typeface="Calibri" panose="020F0502020204030204" pitchFamily="34" charset="0"/>
                        </a:rPr>
                        <a:t>Grupo Administrativo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90-2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ES" sz="900" b="1" i="0" u="none" strike="noStrike">
                          <a:solidFill>
                            <a:srgbClr val="000000"/>
                          </a:solidFill>
                          <a:effectLst/>
                          <a:latin typeface="Calibri" panose="020F0502020204030204" pitchFamily="34" charset="0"/>
                        </a:rPr>
                        <a:t>REGISTRO DE COMUNICACIONES OFICIALES/ Registro de comunicaciones recibidas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31/12/2009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ES" sz="800" b="0" i="0" u="none" strike="noStrike" dirty="0">
                          <a:solidFill>
                            <a:srgbClr val="000000"/>
                          </a:solidFill>
                          <a:effectLst/>
                          <a:latin typeface="Calibri" panose="020F0502020204030204" pitchFamily="34" charset="0"/>
                        </a:rPr>
                        <a:t>Se elimina una vez trascurrido el tiempo de retención en el archivo central. Se destruyen todos los soportes y la información queda registrada en la base de datos. (Acuerdo 060 de 2001)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2241919"/>
                  </a:ext>
                </a:extLst>
              </a:tr>
              <a:tr h="802391">
                <a:tc>
                  <a:txBody>
                    <a:bodyPr/>
                    <a:lstStyle/>
                    <a:p>
                      <a:pPr algn="r" fontAlgn="ctr"/>
                      <a:r>
                        <a:rPr lang="es-CO" sz="900" b="0" i="0" u="none" strike="noStrike">
                          <a:solidFill>
                            <a:srgbClr val="000000"/>
                          </a:solidFill>
                          <a:effectLst/>
                          <a:latin typeface="Calibri" panose="020F0502020204030204" pitchFamily="34" charset="0"/>
                        </a:rPr>
                        <a:t>2010</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Grupo Administrativo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90-2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ES" sz="900" b="1" i="0" u="none" strike="noStrike" dirty="0">
                          <a:solidFill>
                            <a:srgbClr val="000000"/>
                          </a:solidFill>
                          <a:effectLst/>
                          <a:latin typeface="Calibri" panose="020F0502020204030204" pitchFamily="34" charset="0"/>
                        </a:rPr>
                        <a:t>REGISTRO DE COMUNICACIONES OFICIALES/ Registro de comunicaciones recibidas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30/12/2011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Se establece eliminar  de acuerdo a la prescripción de vigencia administrativa.  Cumplidos sus valores primarios no desarrolla valores secundarios. </a:t>
                      </a: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844984"/>
                  </a:ext>
                </a:extLst>
              </a:tr>
              <a:tr h="701371">
                <a:tc>
                  <a:txBody>
                    <a:bodyPr/>
                    <a:lstStyle/>
                    <a:p>
                      <a:pPr algn="r" fontAlgn="ctr"/>
                      <a:r>
                        <a:rPr lang="es-CO" sz="900" b="0" i="0" u="none" strike="noStrike" dirty="0">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a:solidFill>
                            <a:srgbClr val="000000"/>
                          </a:solidFill>
                          <a:effectLst/>
                          <a:latin typeface="Calibri" panose="020F0502020204030204" pitchFamily="34" charset="0"/>
                        </a:rPr>
                        <a:t>Grupo Administrativo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1000" b="0" i="0" u="none" strike="noStrike" dirty="0">
                          <a:solidFill>
                            <a:srgbClr val="000000"/>
                          </a:solidFill>
                          <a:effectLst/>
                          <a:latin typeface="Calibri" panose="020F0502020204030204" pitchFamily="34" charset="0"/>
                        </a:rPr>
                        <a:t>90-2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fontAlgn="ctr"/>
                      <a:r>
                        <a:rPr lang="es-ES" sz="900" b="1" i="0" u="none" strike="noStrike" dirty="0">
                          <a:solidFill>
                            <a:srgbClr val="000000"/>
                          </a:solidFill>
                          <a:effectLst/>
                          <a:latin typeface="Calibri" panose="020F0502020204030204" pitchFamily="34" charset="0"/>
                        </a:rPr>
                        <a:t>REGISTRO DE COMUNICACIONES OFICIALES/ Registro de comunicaciones recibidas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31/12/2014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10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1000" b="0"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ctr"/>
                      <a:r>
                        <a:rPr lang="es-CO" sz="1000" b="0" i="0" u="none" strike="noStrike" dirty="0">
                          <a:solidFill>
                            <a:srgbClr val="000000"/>
                          </a:solidFill>
                          <a:effectLst/>
                          <a:latin typeface="Calibri" panose="020F0502020204030204" pitchFamily="34" charset="0"/>
                        </a:rPr>
                        <a:t>E</a:t>
                      </a:r>
                    </a:p>
                    <a:p>
                      <a:pPr algn="ctr" fontAlgn="ctr"/>
                      <a:endParaRPr lang="es-CO"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fontAlgn="b"/>
                      <a:r>
                        <a:rPr lang="es-ES" sz="800" b="0" i="0" u="none" strike="noStrike" dirty="0">
                          <a:solidFill>
                            <a:srgbClr val="000000"/>
                          </a:solidFill>
                          <a:effectLst/>
                          <a:latin typeface="Calibri" panose="020F0502020204030204" pitchFamily="34" charset="0"/>
                        </a:rPr>
                        <a:t>Esta subserie hace referencia a la planilla de control de remisión de las comunicaciones oficiales internas enviadas, en concordancia con la Resolución 1616 de 2006 del ICBF artículo 14, numeral 5, Resolución 1242 de 2010 del ICBF artículo 4 y Acuerdo 060 de 2001 del AGN artículo 8.</a:t>
                      </a:r>
                      <a:br>
                        <a:rPr lang="es-ES" sz="800" b="0" i="0" u="none" strike="noStrike" dirty="0">
                          <a:solidFill>
                            <a:srgbClr val="000000"/>
                          </a:solidFill>
                          <a:effectLst/>
                          <a:latin typeface="Calibri" panose="020F0502020204030204" pitchFamily="34" charset="0"/>
                        </a:rPr>
                      </a:br>
                      <a:br>
                        <a:rPr lang="es-ES" sz="800" b="0" i="0" u="none" strike="noStrike" dirty="0">
                          <a:solidFill>
                            <a:srgbClr val="000000"/>
                          </a:solidFill>
                          <a:effectLst/>
                          <a:latin typeface="Calibri" panose="020F0502020204030204" pitchFamily="34" charset="0"/>
                        </a:rPr>
                      </a:br>
                      <a:r>
                        <a:rPr lang="es-ES" sz="800" b="0" i="0" u="none" strike="noStrike" dirty="0">
                          <a:solidFill>
                            <a:srgbClr val="000000"/>
                          </a:solidFill>
                          <a:effectLst/>
                          <a:latin typeface="Calibri" panose="020F0502020204030204" pitchFamily="34" charset="0"/>
                        </a:rPr>
                        <a:t>Se establece su eliminación una vez cumplido su valor administrativo, en concordancia con la Ley 734 de 2002 artículo 30 y Ley 1474 de 2011 artículo 132. Con base en lo anterior dar alcance al Procedimiento Eliminación por Aplicación de Tabla de Retención Documental PR26.MPA1.P5.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8493052"/>
                  </a:ext>
                </a:extLst>
              </a:tr>
              <a:tr h="701371">
                <a:tc>
                  <a:txBody>
                    <a:bodyPr/>
                    <a:lstStyle/>
                    <a:p>
                      <a:pPr algn="r" fontAlgn="ctr"/>
                      <a:r>
                        <a:rPr lang="es-CO" sz="900" b="0" i="0" u="none" strike="noStrike" dirty="0">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85-10200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Centro Zonal Paz de Ariporo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90-2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ctr"/>
                      <a:r>
                        <a:rPr lang="es-ES" sz="900" b="1" i="0" u="none" strike="noStrike" dirty="0">
                          <a:solidFill>
                            <a:srgbClr val="000000"/>
                          </a:solidFill>
                          <a:effectLst/>
                          <a:latin typeface="Calibri" panose="020F0502020204030204" pitchFamily="34" charset="0"/>
                        </a:rPr>
                        <a:t>REGISTROS DE COMUNICACIONES OFICIALES/ </a:t>
                      </a:r>
                      <a:br>
                        <a:rPr lang="es-ES" sz="900" b="1" i="0" u="none" strike="noStrike" dirty="0">
                          <a:solidFill>
                            <a:srgbClr val="000000"/>
                          </a:solidFill>
                          <a:effectLst/>
                          <a:latin typeface="Calibri" panose="020F0502020204030204" pitchFamily="34" charset="0"/>
                        </a:rPr>
                      </a:br>
                      <a:r>
                        <a:rPr lang="es-ES" sz="900" b="1" i="0" u="none" strike="noStrike" dirty="0">
                          <a:solidFill>
                            <a:srgbClr val="000000"/>
                          </a:solidFill>
                          <a:effectLst/>
                          <a:latin typeface="Calibri" panose="020F0502020204030204" pitchFamily="34" charset="0"/>
                        </a:rPr>
                        <a:t>Registros de Comunicaciones Oficiales Recibidas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30/12/2013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endParaRPr lang="es-CO"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ctr" fontAlgn="ctr"/>
                      <a:r>
                        <a:rPr lang="es-CO" sz="1000" b="0" i="0" u="none" strike="noStrike" dirty="0">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gn="l" fontAlgn="b"/>
                      <a:endParaRPr lang="es-ES"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331328"/>
                  </a:ext>
                </a:extLst>
              </a:tr>
              <a:tr h="701371">
                <a:tc>
                  <a:txBody>
                    <a:bodyPr/>
                    <a:lstStyle/>
                    <a:p>
                      <a:pPr algn="r" fontAlgn="ctr"/>
                      <a:r>
                        <a:rPr lang="es-CO" sz="900" b="0" i="0" u="none" strike="noStrike" dirty="0">
                          <a:solidFill>
                            <a:srgbClr val="000000"/>
                          </a:solidFill>
                          <a:effectLst/>
                          <a:latin typeface="Calibri" panose="020F0502020204030204" pitchFamily="34" charset="0"/>
                        </a:rPr>
                        <a:t>2009</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85-10100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a:solidFill>
                            <a:srgbClr val="000000"/>
                          </a:solidFill>
                          <a:effectLst/>
                          <a:latin typeface="Calibri" panose="020F0502020204030204" pitchFamily="34" charset="0"/>
                        </a:rPr>
                        <a:t>Centro Zonal Yopal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ES" sz="900" b="1" i="0" u="none" strike="noStrike">
                          <a:solidFill>
                            <a:srgbClr val="000000"/>
                          </a:solidFill>
                          <a:effectLst/>
                          <a:latin typeface="Calibri" panose="020F0502020204030204" pitchFamily="34" charset="0"/>
                        </a:rPr>
                        <a:t>SISTEMA DE REGISTRO Y CONTROL DE PETICIONES, QUEJAS, RECLAMOS Y SUGERENCIAS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14/12/2009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ES" sz="800" b="0" i="0" u="none" strike="noStrike" dirty="0">
                          <a:solidFill>
                            <a:srgbClr val="000000"/>
                          </a:solidFill>
                          <a:effectLst/>
                          <a:latin typeface="Calibri" panose="020F0502020204030204" pitchFamily="34" charset="0"/>
                        </a:rPr>
                        <a:t>Eliminar la totalidad de la serie por carecer de valor administrativo, jurídico, legal, fiscal o contable, conforme se establece su conservación en AG y AC de acuerdo a lo establecido en el Art. 30 de la Ley 734 de 2002 Código Único Disciplinario.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809403"/>
                  </a:ext>
                </a:extLst>
              </a:tr>
              <a:tr h="701371">
                <a:tc>
                  <a:txBody>
                    <a:bodyPr/>
                    <a:lstStyle/>
                    <a:p>
                      <a:pPr algn="r" fontAlgn="ctr"/>
                      <a:r>
                        <a:rPr lang="es-CO" sz="900" b="0" i="0" u="none" strike="noStrike" dirty="0">
                          <a:solidFill>
                            <a:srgbClr val="000000"/>
                          </a:solidFill>
                          <a:effectLst/>
                          <a:latin typeface="Calibri" panose="020F0502020204030204" pitchFamily="34" charset="0"/>
                        </a:rPr>
                        <a:t>2012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900" b="0" i="0" u="none" strike="noStrike" dirty="0">
                          <a:solidFill>
                            <a:srgbClr val="000000"/>
                          </a:solidFill>
                          <a:effectLst/>
                          <a:latin typeface="Calibri" panose="020F0502020204030204" pitchFamily="34" charset="0"/>
                        </a:rPr>
                        <a:t>85_10100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Calibri" panose="020F0502020204030204" pitchFamily="34" charset="0"/>
                        </a:rPr>
                        <a:t>Centro Zonal Yopal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103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es-ES" sz="900" b="1" i="0" u="none" strike="noStrike">
                          <a:solidFill>
                            <a:srgbClr val="000000"/>
                          </a:solidFill>
                          <a:effectLst/>
                          <a:latin typeface="Calibri" panose="020F0502020204030204" pitchFamily="34" charset="0"/>
                        </a:rPr>
                        <a:t>PETICIONES, QUEJAS, RECLAMOS Y SUGERENCIAS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25/12/2013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s-CO" sz="1000" b="0" i="0" u="none" strike="noStrike" dirty="0">
                          <a:solidFill>
                            <a:srgbClr val="000000"/>
                          </a:solidFill>
                          <a:effectLst/>
                          <a:latin typeface="Calibri" panose="020F0502020204030204" pitchFamily="34" charset="0"/>
                        </a:rPr>
                        <a: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es-ES" sz="800" b="0" i="0" u="none" strike="noStrike" dirty="0">
                          <a:solidFill>
                            <a:srgbClr val="000000"/>
                          </a:solidFill>
                          <a:effectLst/>
                          <a:latin typeface="Calibri" panose="020F0502020204030204" pitchFamily="34" charset="0"/>
                        </a:rPr>
                        <a:t>Se establece eliminar de acuerdo a la prescripción de la vigencia administrativa, en concordancia con la Ley 734 de 2002 artículo 30. Dar alcance al Procedimiento Eliminación por Aplicación de Tabla de Retención Documental PR26.MPA1.P5.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3260270"/>
                  </a:ext>
                </a:extLst>
              </a:tr>
            </a:tbl>
          </a:graphicData>
        </a:graphic>
      </p:graphicFrame>
    </p:spTree>
    <p:extLst>
      <p:ext uri="{BB962C8B-B14F-4D97-AF65-F5344CB8AC3E}">
        <p14:creationId xmlns:p14="http://schemas.microsoft.com/office/powerpoint/2010/main" val="33332337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BB0FB4650212F244AE9D3925DB452BF3" ma:contentTypeVersion="11" ma:contentTypeDescription="Crear nuevo documento." ma:contentTypeScope="" ma:versionID="96f67ebe3e0bde8b719044a99b97bda9">
  <xsd:schema xmlns:xsd="http://www.w3.org/2001/XMLSchema" xmlns:xs="http://www.w3.org/2001/XMLSchema" xmlns:p="http://schemas.microsoft.com/office/2006/metadata/properties" xmlns:ns3="a8789e44-904f-4eea-959a-08cdb04d28f5" xmlns:ns4="f7b60a57-fc29-4b9a-a677-44f25aaad474" targetNamespace="http://schemas.microsoft.com/office/2006/metadata/properties" ma:root="true" ma:fieldsID="0e9b28e6ec8e2274f101ccc0cdb55807" ns3:_="" ns4:_="">
    <xsd:import namespace="a8789e44-904f-4eea-959a-08cdb04d28f5"/>
    <xsd:import namespace="f7b60a57-fc29-4b9a-a677-44f25aaad47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789e44-904f-4eea-959a-08cdb04d28f5"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SharingHintHash" ma:index="10"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60a57-fc29-4b9a-a677-44f25aaad47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41A2CC-32C3-469D-943F-12BD719B8629}">
  <ds:schemaRefs>
    <ds:schemaRef ds:uri="http://schemas.microsoft.com/sharepoint/v3/contenttype/forms"/>
  </ds:schemaRefs>
</ds:datastoreItem>
</file>

<file path=customXml/itemProps2.xml><?xml version="1.0" encoding="utf-8"?>
<ds:datastoreItem xmlns:ds="http://schemas.openxmlformats.org/officeDocument/2006/customXml" ds:itemID="{104FB63F-86EF-494B-A51F-A8F453989034}">
  <ds:schemaRefs>
    <ds:schemaRef ds:uri="http://schemas.microsoft.com/office/2006/metadata/properties"/>
    <ds:schemaRef ds:uri="http://www.w3.org/XML/1998/namespace"/>
    <ds:schemaRef ds:uri="http://purl.org/dc/dcmitype/"/>
    <ds:schemaRef ds:uri="http://purl.org/dc/elements/1.1/"/>
    <ds:schemaRef ds:uri="http://purl.org/dc/terms/"/>
    <ds:schemaRef ds:uri="f7b60a57-fc29-4b9a-a677-44f25aaad474"/>
    <ds:schemaRef ds:uri="a8789e44-904f-4eea-959a-08cdb04d28f5"/>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1BC09AE7-BECD-4685-92F6-46216B0F6F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789e44-904f-4eea-959a-08cdb04d28f5"/>
    <ds:schemaRef ds:uri="f7b60a57-fc29-4b9a-a677-44f25aaad4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10123</TotalTime>
  <Words>888</Words>
  <Application>Microsoft Office PowerPoint</Application>
  <PresentationFormat>Panorámica</PresentationFormat>
  <Paragraphs>152</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Calibri Light</vt:lpstr>
      <vt:lpstr>1_Tema de Office</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Jeimmy Catherine Pasos Guerrero</cp:lastModifiedBy>
  <cp:revision>535</cp:revision>
  <cp:lastPrinted>2019-01-14T14:07:00Z</cp:lastPrinted>
  <dcterms:created xsi:type="dcterms:W3CDTF">2018-08-24T05:26:58Z</dcterms:created>
  <dcterms:modified xsi:type="dcterms:W3CDTF">2022-05-12T16:34:30Z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0x010100BB0FB4650212F244AE9D3925DB452BF3</vt:lpwstr>
  </property>
</Properties>
</file>