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57" r:id="rId4"/>
    <p:sldId id="271" r:id="rId5"/>
    <p:sldId id="261" r:id="rId6"/>
    <p:sldId id="259" r:id="rId7"/>
    <p:sldId id="272" r:id="rId8"/>
    <p:sldId id="273" r:id="rId9"/>
    <p:sldId id="270" r:id="rId10"/>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10" autoAdjust="0"/>
    <p:restoredTop sz="94660"/>
  </p:normalViewPr>
  <p:slideViewPr>
    <p:cSldViewPr snapToGrid="0">
      <p:cViewPr varScale="1">
        <p:scale>
          <a:sx n="70" d="100"/>
          <a:sy n="70" d="100"/>
        </p:scale>
        <p:origin x="-42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15/12/2015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49326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15/12/2015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1834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15/12/2015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75977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15/12/2015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15/12/2015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15/12/2015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15/12/2015</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15/12/2015</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15/12/2015</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15/12/2015</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15/12/2015</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15/12/2015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0124083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15/12/2015</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15/12/2015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15/12/2015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t>15/12/2015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57589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t>15/12/2015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318374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t>15/12/2015</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54802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t>15/12/2015</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446766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t>15/12/2015</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387667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15/12/2015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854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15/12/2015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619205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t>15/12/2015</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t>‹Nº›</a:t>
            </a:fld>
            <a:endParaRPr lang="es-CO"/>
          </a:p>
        </p:txBody>
      </p:sp>
    </p:spTree>
    <p:extLst>
      <p:ext uri="{BB962C8B-B14F-4D97-AF65-F5344CB8AC3E}">
        <p14:creationId xmlns:p14="http://schemas.microsoft.com/office/powerpoint/2010/main" val="383556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191069" y="1641475"/>
            <a:ext cx="783381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sz="3200" dirty="0">
                <a:solidFill>
                  <a:schemeClr val="bg1"/>
                </a:solidFill>
              </a:rPr>
              <a:t>RENDICION DE CUENTAS Y MESAS PUBLICAS </a:t>
            </a:r>
            <a:endParaRPr lang="es-CO" sz="3200" dirty="0" smtClean="0">
              <a:solidFill>
                <a:schemeClr val="bg1"/>
              </a:solidFill>
            </a:endParaRPr>
          </a:p>
          <a:p>
            <a:pPr algn="ctr"/>
            <a:r>
              <a:rPr lang="es-CO" sz="3200" dirty="0" smtClean="0">
                <a:solidFill>
                  <a:schemeClr val="bg1"/>
                </a:solidFill>
              </a:rPr>
              <a:t>REGIONAL  AMAZONAS  2015 </a:t>
            </a:r>
            <a:endParaRPr lang="es-CO" sz="3200" dirty="0">
              <a:solidFill>
                <a:schemeClr val="bg1"/>
              </a:solidFill>
            </a:endParaRPr>
          </a:p>
        </p:txBody>
      </p:sp>
    </p:spTree>
    <p:extLst>
      <p:ext uri="{BB962C8B-B14F-4D97-AF65-F5344CB8AC3E}">
        <p14:creationId xmlns:p14="http://schemas.microsoft.com/office/powerpoint/2010/main" val="1868496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98212"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b="1" dirty="0" smtClean="0">
                <a:solidFill>
                  <a:schemeClr val="bg1"/>
                </a:solidFill>
              </a:rPr>
              <a:t>Avances de la meta de Rendición </a:t>
            </a:r>
            <a:r>
              <a:rPr lang="es-CO" b="1" dirty="0">
                <a:solidFill>
                  <a:schemeClr val="bg1"/>
                </a:solidFill>
              </a:rPr>
              <a:t>de Cuentas y Mesas Públicas Regional </a:t>
            </a:r>
            <a:r>
              <a:rPr lang="es-CO" b="1" dirty="0" smtClean="0">
                <a:solidFill>
                  <a:schemeClr val="bg1"/>
                </a:solidFill>
              </a:rPr>
              <a:t>AMAZONAS 2015 </a:t>
            </a:r>
            <a:endParaRPr lang="es-CO" b="1" dirty="0">
              <a:solidFill>
                <a:schemeClr val="bg1"/>
              </a:solidFill>
            </a:endParaRPr>
          </a:p>
        </p:txBody>
      </p:sp>
      <p:sp>
        <p:nvSpPr>
          <p:cNvPr id="3" name="5 Marcador de contenido"/>
          <p:cNvSpPr txBox="1">
            <a:spLocks/>
          </p:cNvSpPr>
          <p:nvPr/>
        </p:nvSpPr>
        <p:spPr bwMode="auto">
          <a:xfrm>
            <a:off x="214282" y="914122"/>
            <a:ext cx="8643998" cy="518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La </a:t>
            </a:r>
            <a:r>
              <a:rPr lang="es-CO" altLang="es-CO" sz="1200" dirty="0" smtClean="0">
                <a:solidFill>
                  <a:prstClr val="black"/>
                </a:solidFill>
                <a:latin typeface="Arial" pitchFamily="34" charset="0"/>
                <a:ea typeface="Geneva"/>
                <a:cs typeface="Arial" pitchFamily="34" charset="0"/>
              </a:rPr>
              <a:t>Regional AMAZONAS programó y realizó 1 MP  en la cual participaron </a:t>
            </a:r>
            <a:r>
              <a:rPr lang="es-ES" altLang="es-CO" sz="1200" dirty="0" smtClean="0">
                <a:solidFill>
                  <a:prstClr val="black"/>
                </a:solidFill>
                <a:latin typeface="Arial" pitchFamily="34" charset="0"/>
                <a:ea typeface="Geneva"/>
                <a:cs typeface="Arial" pitchFamily="34" charset="0"/>
              </a:rPr>
              <a:t>9 actores representantes de las OG 15 actores de las ONG y  </a:t>
            </a:r>
            <a:r>
              <a:rPr lang="es-ES" altLang="es-CO" sz="1200" dirty="0">
                <a:solidFill>
                  <a:prstClr val="black"/>
                </a:solidFill>
                <a:latin typeface="Arial" pitchFamily="34" charset="0"/>
                <a:ea typeface="Geneva"/>
                <a:cs typeface="Arial" pitchFamily="34" charset="0"/>
              </a:rPr>
              <a:t>actores que representan a la comunidad </a:t>
            </a:r>
            <a:r>
              <a:rPr lang="es-ES" altLang="es-CO" sz="1200" dirty="0" smtClean="0">
                <a:solidFill>
                  <a:prstClr val="black"/>
                </a:solidFill>
                <a:latin typeface="Arial" pitchFamily="34" charset="0"/>
                <a:ea typeface="Geneva"/>
                <a:cs typeface="Arial" pitchFamily="34" charset="0"/>
              </a:rPr>
              <a:t>y </a:t>
            </a:r>
            <a:r>
              <a:rPr lang="es-ES" altLang="es-CO" sz="1200" dirty="0" smtClean="0">
                <a:solidFill>
                  <a:prstClr val="black"/>
                </a:solidFill>
                <a:latin typeface="Arial" pitchFamily="34" charset="0"/>
                <a:ea typeface="Geneva"/>
                <a:cs typeface="Arial" pitchFamily="34" charset="0"/>
              </a:rPr>
              <a:t>no hubo representantes de las entidades </a:t>
            </a:r>
            <a:r>
              <a:rPr lang="es-ES" altLang="es-CO" sz="1200" dirty="0" smtClean="0">
                <a:solidFill>
                  <a:prstClr val="black"/>
                </a:solidFill>
                <a:latin typeface="Arial" pitchFamily="34" charset="0"/>
                <a:ea typeface="Geneva"/>
                <a:cs typeface="Arial" pitchFamily="34" charset="0"/>
              </a:rPr>
              <a:t>de control social y veedurías ciudadanas.</a:t>
            </a:r>
          </a:p>
          <a:p>
            <a:pPr indent="-182563"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Programó </a:t>
            </a:r>
            <a:r>
              <a:rPr lang="es-CO" altLang="es-CO" sz="1200" dirty="0">
                <a:solidFill>
                  <a:prstClr val="black"/>
                </a:solidFill>
                <a:latin typeface="Arial" pitchFamily="34" charset="0"/>
                <a:ea typeface="Geneva"/>
                <a:cs typeface="Arial" pitchFamily="34" charset="0"/>
              </a:rPr>
              <a:t>y </a:t>
            </a:r>
            <a:r>
              <a:rPr lang="es-CO" altLang="es-CO" sz="1200" dirty="0" smtClean="0">
                <a:solidFill>
                  <a:prstClr val="black"/>
                </a:solidFill>
                <a:latin typeface="Arial" pitchFamily="34" charset="0"/>
                <a:ea typeface="Geneva"/>
                <a:cs typeface="Arial" pitchFamily="34" charset="0"/>
              </a:rPr>
              <a:t>realizó el 30 de noviembre de 2015  el evento de rendición de cuentas </a:t>
            </a:r>
            <a:r>
              <a:rPr lang="es-CO" altLang="es-CO" sz="1200" dirty="0" smtClean="0">
                <a:solidFill>
                  <a:prstClr val="black"/>
                </a:solidFill>
                <a:latin typeface="Arial" pitchFamily="34" charset="0"/>
                <a:ea typeface="Geneva"/>
                <a:cs typeface="Arial" pitchFamily="34" charset="0"/>
              </a:rPr>
              <a:t> en </a:t>
            </a:r>
            <a:r>
              <a:rPr lang="es-CO" altLang="es-CO" sz="1200" dirty="0" smtClean="0">
                <a:solidFill>
                  <a:prstClr val="black"/>
                </a:solidFill>
                <a:latin typeface="Arial" pitchFamily="34" charset="0"/>
                <a:ea typeface="Geneva"/>
                <a:cs typeface="Arial" pitchFamily="34" charset="0"/>
              </a:rPr>
              <a:t>el  </a:t>
            </a:r>
            <a:r>
              <a:rPr lang="es-CO" altLang="es-CO" sz="1200" dirty="0">
                <a:solidFill>
                  <a:prstClr val="black"/>
                </a:solidFill>
                <a:latin typeface="Arial" pitchFamily="34" charset="0"/>
                <a:ea typeface="Geneva"/>
                <a:cs typeface="Arial" pitchFamily="34" charset="0"/>
              </a:rPr>
              <a:t>cual participaron </a:t>
            </a:r>
            <a:r>
              <a:rPr lang="es-ES" altLang="es-CO" sz="1200" dirty="0" smtClean="0">
                <a:solidFill>
                  <a:prstClr val="black"/>
                </a:solidFill>
                <a:latin typeface="Arial" pitchFamily="34" charset="0"/>
                <a:ea typeface="Geneva"/>
                <a:cs typeface="Arial" pitchFamily="34" charset="0"/>
              </a:rPr>
              <a:t> </a:t>
            </a:r>
            <a:r>
              <a:rPr lang="es-CO" altLang="es-CO" sz="1200" dirty="0">
                <a:solidFill>
                  <a:prstClr val="black"/>
                </a:solidFill>
                <a:latin typeface="Arial" pitchFamily="34" charset="0"/>
                <a:ea typeface="Geneva"/>
                <a:cs typeface="Arial" pitchFamily="34" charset="0"/>
              </a:rPr>
              <a:t>con un total de 76 participantes de los cuales 28 representan a las OG, 48  a las ONG y un representante de los entes de control no hubo  participación de Veedurías</a:t>
            </a:r>
            <a:r>
              <a:rPr lang="es-CO" altLang="es-CO" sz="1200" dirty="0" smtClean="0">
                <a:solidFill>
                  <a:prstClr val="black"/>
                </a:solidFill>
                <a:latin typeface="Arial" pitchFamily="34" charset="0"/>
                <a:ea typeface="Geneva"/>
                <a:cs typeface="Arial" pitchFamily="34" charset="0"/>
              </a:rPr>
              <a:t>.</a:t>
            </a:r>
          </a:p>
          <a:p>
            <a:pPr indent="-182563"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200" dirty="0" smtClean="0">
                <a:solidFill>
                  <a:prstClr val="black"/>
                </a:solidFill>
                <a:latin typeface="Arial" pitchFamily="34" charset="0"/>
                <a:ea typeface="Geneva"/>
                <a:cs typeface="Arial" pitchFamily="34" charset="0"/>
              </a:rPr>
              <a:t> De la  MP reportada los temas fueron  sobre programas y servicios en </a:t>
            </a:r>
            <a:r>
              <a:rPr lang="es-ES" altLang="es-CO" sz="1200" dirty="0" smtClean="0">
                <a:solidFill>
                  <a:prstClr val="black"/>
                </a:solidFill>
                <a:latin typeface="Arial" pitchFamily="34" charset="0"/>
                <a:ea typeface="Geneva"/>
                <a:cs typeface="Arial" pitchFamily="34" charset="0"/>
              </a:rPr>
              <a:t>general.</a:t>
            </a:r>
            <a:endParaRPr lang="es-ES"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200" dirty="0">
                <a:solidFill>
                  <a:prstClr val="black"/>
                </a:solidFill>
                <a:latin typeface="Arial" pitchFamily="34" charset="0"/>
                <a:ea typeface="Geneva"/>
                <a:cs typeface="Arial" pitchFamily="34" charset="0"/>
              </a:rPr>
              <a:t>El porcentaje de ejecución </a:t>
            </a:r>
            <a:r>
              <a:rPr lang="es-ES" altLang="es-CO" sz="1200" dirty="0" smtClean="0">
                <a:solidFill>
                  <a:prstClr val="black"/>
                </a:solidFill>
                <a:latin typeface="Arial" pitchFamily="34" charset="0"/>
                <a:ea typeface="Geneva"/>
                <a:cs typeface="Arial" pitchFamily="34" charset="0"/>
              </a:rPr>
              <a:t>total de la Regional Amazonas a la fecha es del 100</a:t>
            </a:r>
            <a:r>
              <a:rPr lang="es-ES" altLang="es-CO" sz="1200" b="1" dirty="0" smtClean="0">
                <a:solidFill>
                  <a:prstClr val="black"/>
                </a:solidFill>
                <a:latin typeface="Arial" pitchFamily="34" charset="0"/>
                <a:ea typeface="Geneva"/>
                <a:cs typeface="Arial" pitchFamily="34" charset="0"/>
              </a:rPr>
              <a:t> %. </a:t>
            </a:r>
            <a:endParaRPr lang="es-ES" altLang="es-CO" sz="1200" b="1"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A la Regional AMAZONAS se le ha venido insistiendo que tengan en medio físico y magnético todas las evidencias y soportes de estos eventos, los cuales han compartido en su totalidad.</a:t>
            </a: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La Regional AMAZONAS ha reportado el 100 % de las guías de seguimiento a cumplimiento de compromisos confirman que se  </a:t>
            </a:r>
            <a:r>
              <a:rPr lang="es-CO" altLang="es-CO" sz="1200" dirty="0">
                <a:solidFill>
                  <a:prstClr val="black"/>
                </a:solidFill>
                <a:latin typeface="Arial" pitchFamily="34" charset="0"/>
                <a:ea typeface="Geneva"/>
                <a:cs typeface="Arial" pitchFamily="34" charset="0"/>
              </a:rPr>
              <a:t>dio respuesta al 100%  de las inquietudes surgidas en la </a:t>
            </a:r>
            <a:r>
              <a:rPr lang="es-CO" altLang="es-CO" sz="1200" dirty="0" smtClean="0">
                <a:solidFill>
                  <a:prstClr val="black"/>
                </a:solidFill>
                <a:latin typeface="Arial" pitchFamily="34" charset="0"/>
                <a:ea typeface="Geneva"/>
                <a:cs typeface="Arial" pitchFamily="34" charset="0"/>
              </a:rPr>
              <a:t>MP, que se hizo de una manera clara </a:t>
            </a:r>
            <a:r>
              <a:rPr lang="es-CO" altLang="es-CO" sz="1200" dirty="0">
                <a:solidFill>
                  <a:prstClr val="black"/>
                </a:solidFill>
                <a:latin typeface="Arial" pitchFamily="34" charset="0"/>
                <a:ea typeface="Geneva"/>
                <a:cs typeface="Arial" pitchFamily="34" charset="0"/>
              </a:rPr>
              <a:t>y concreta </a:t>
            </a:r>
            <a:r>
              <a:rPr lang="es-CO" altLang="es-CO" sz="1200" dirty="0" smtClean="0">
                <a:solidFill>
                  <a:prstClr val="black"/>
                </a:solidFill>
                <a:latin typeface="Arial" pitchFamily="34" charset="0"/>
                <a:ea typeface="Geneva"/>
                <a:cs typeface="Arial" pitchFamily="34" charset="0"/>
              </a:rPr>
              <a:t>y se </a:t>
            </a:r>
            <a:r>
              <a:rPr lang="es-CO" altLang="es-CO" sz="1200" dirty="0">
                <a:solidFill>
                  <a:prstClr val="black"/>
                </a:solidFill>
                <a:latin typeface="Arial" pitchFamily="34" charset="0"/>
                <a:ea typeface="Geneva"/>
                <a:cs typeface="Arial" pitchFamily="34" charset="0"/>
              </a:rPr>
              <a:t>cumplió con el objetivo de brindar asistencia técnica a las </a:t>
            </a:r>
            <a:r>
              <a:rPr lang="es-CO" altLang="es-CO" sz="1200" dirty="0" smtClean="0">
                <a:solidFill>
                  <a:prstClr val="black"/>
                </a:solidFill>
                <a:latin typeface="Arial" pitchFamily="34" charset="0"/>
                <a:ea typeface="Geneva"/>
                <a:cs typeface="Arial" pitchFamily="34" charset="0"/>
              </a:rPr>
              <a:t>EAS, además confirman que se está </a:t>
            </a:r>
            <a:r>
              <a:rPr lang="es-CO" altLang="es-CO" sz="1200" dirty="0">
                <a:solidFill>
                  <a:prstClr val="black"/>
                </a:solidFill>
                <a:latin typeface="Arial" pitchFamily="34" charset="0"/>
                <a:ea typeface="Geneva"/>
                <a:cs typeface="Arial" pitchFamily="34" charset="0"/>
              </a:rPr>
              <a:t>permitiendo la retroalimentación de aquellas inquietudes, quejas reclamos y sugerencias que presenta la ciudadanía, a través de los diferentes canales de atención al ciudadano. </a:t>
            </a:r>
          </a:p>
          <a:p>
            <a:pPr indent="-182563" algn="just" fontAlgn="base">
              <a:spcBef>
                <a:spcPct val="0"/>
              </a:spcBef>
              <a:spcAft>
                <a:spcPct val="0"/>
              </a:spcAft>
              <a:buFont typeface="Calibri" pitchFamily="34" charset="0"/>
              <a:buAutoNum type="arabicPeriod"/>
            </a:pPr>
            <a:endParaRPr lang="es-CO"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La Regional Amazonas Hizo entrega de la encuesta de evaluación de la meta de RPC y MP y se rescata que:</a:t>
            </a:r>
          </a:p>
          <a:p>
            <a:pPr algn="just" fontAlgn="base">
              <a:spcBef>
                <a:spcPct val="0"/>
              </a:spcBef>
              <a:spcAft>
                <a:spcPct val="0"/>
              </a:spcAft>
            </a:pPr>
            <a:r>
              <a:rPr lang="es-CO" altLang="es-CO" sz="1200" dirty="0" smtClean="0">
                <a:solidFill>
                  <a:prstClr val="black"/>
                </a:solidFill>
                <a:latin typeface="Arial" pitchFamily="34" charset="0"/>
                <a:ea typeface="Geneva"/>
                <a:cs typeface="Arial" pitchFamily="34" charset="0"/>
              </a:rPr>
              <a:t> Se </a:t>
            </a:r>
            <a:r>
              <a:rPr lang="es-CO" altLang="es-CO" sz="1200" dirty="0">
                <a:solidFill>
                  <a:prstClr val="black"/>
                </a:solidFill>
                <a:latin typeface="Arial" pitchFamily="34" charset="0"/>
                <a:ea typeface="Geneva"/>
                <a:cs typeface="Arial" pitchFamily="34" charset="0"/>
              </a:rPr>
              <a:t>identificaron  las debilidades de la EAS para la adecuada operación de los programas y </a:t>
            </a:r>
            <a:r>
              <a:rPr lang="es-CO" altLang="es-CO" sz="1200" dirty="0" smtClean="0">
                <a:solidFill>
                  <a:prstClr val="black"/>
                </a:solidFill>
                <a:latin typeface="Arial" pitchFamily="34" charset="0"/>
                <a:ea typeface="Geneva"/>
                <a:cs typeface="Arial" pitchFamily="34" charset="0"/>
              </a:rPr>
              <a:t>se establecieron  </a:t>
            </a:r>
            <a:r>
              <a:rPr lang="es-CO" altLang="es-CO" sz="1200" dirty="0">
                <a:solidFill>
                  <a:prstClr val="black"/>
                </a:solidFill>
                <a:latin typeface="Arial" pitchFamily="34" charset="0"/>
                <a:ea typeface="Geneva"/>
                <a:cs typeface="Arial" pitchFamily="34" charset="0"/>
              </a:rPr>
              <a:t>objetivos para apoyarlos en el </a:t>
            </a:r>
            <a:r>
              <a:rPr lang="es-CO" altLang="es-CO" sz="1200" dirty="0" smtClean="0">
                <a:solidFill>
                  <a:prstClr val="black"/>
                </a:solidFill>
                <a:latin typeface="Arial" pitchFamily="34" charset="0"/>
                <a:ea typeface="Geneva"/>
                <a:cs typeface="Arial" pitchFamily="34" charset="0"/>
              </a:rPr>
              <a:t>proceso,  confirman que  </a:t>
            </a:r>
            <a:r>
              <a:rPr lang="es-CO" altLang="es-CO" sz="1200" dirty="0">
                <a:solidFill>
                  <a:prstClr val="black"/>
                </a:solidFill>
                <a:latin typeface="Arial" pitchFamily="34" charset="0"/>
                <a:ea typeface="Geneva"/>
                <a:cs typeface="Arial" pitchFamily="34" charset="0"/>
              </a:rPr>
              <a:t>recibieron los apoyos logísticos adecuados para el desarrollo de la </a:t>
            </a:r>
            <a:r>
              <a:rPr lang="es-CO" altLang="es-CO" sz="1200" dirty="0" smtClean="0">
                <a:solidFill>
                  <a:prstClr val="black"/>
                </a:solidFill>
                <a:latin typeface="Arial" pitchFamily="34" charset="0"/>
                <a:ea typeface="Geneva"/>
                <a:cs typeface="Arial" pitchFamily="34" charset="0"/>
              </a:rPr>
              <a:t>MP y el evento de RPC.</a:t>
            </a:r>
          </a:p>
          <a:p>
            <a:pPr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algn="just" fontAlgn="base">
              <a:spcBef>
                <a:spcPct val="0"/>
              </a:spcBef>
              <a:spcAft>
                <a:spcPct val="0"/>
              </a:spcAft>
            </a:pPr>
            <a:endParaRPr lang="es-CO" sz="1200"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200" dirty="0">
                <a:solidFill>
                  <a:prstClr val="black"/>
                </a:solidFill>
                <a:latin typeface="Arial" pitchFamily="34" charset="0"/>
                <a:ea typeface="Geneva" charset="0"/>
                <a:cs typeface="Arial" pitchFamily="34" charset="0"/>
              </a:rPr>
              <a:t>  </a:t>
            </a:r>
            <a:endParaRPr lang="es-CO" sz="1200" b="1"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200" b="1" dirty="0">
                <a:solidFill>
                  <a:prstClr val="black"/>
                </a:solidFill>
                <a:latin typeface="Arial" pitchFamily="34" charset="0"/>
                <a:ea typeface="Geneva" charset="0"/>
                <a:cs typeface="Arial" pitchFamily="34" charset="0"/>
              </a:rPr>
              <a:t>        </a:t>
            </a:r>
          </a:p>
        </p:txBody>
      </p:sp>
    </p:spTree>
    <p:extLst>
      <p:ext uri="{BB962C8B-B14F-4D97-AF65-F5344CB8AC3E}">
        <p14:creationId xmlns:p14="http://schemas.microsoft.com/office/powerpoint/2010/main" val="3946575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13897" y="1392072"/>
            <a:ext cx="8488907" cy="3293209"/>
          </a:xfrm>
          <a:prstGeom prst="rect">
            <a:avLst/>
          </a:prstGeom>
          <a:noFill/>
        </p:spPr>
        <p:txBody>
          <a:bodyPr wrap="square" rtlCol="0">
            <a:spAutoFit/>
          </a:bodyPr>
          <a:lstStyle/>
          <a:p>
            <a:pPr algn="just">
              <a:spcAft>
                <a:spcPts val="600"/>
              </a:spcAft>
            </a:pPr>
            <a:r>
              <a:rPr lang="es-CO" sz="1400" dirty="0">
                <a:latin typeface="Arial" pitchFamily="34" charset="0"/>
                <a:cs typeface="Arial" pitchFamily="34" charset="0"/>
              </a:rPr>
              <a:t>De los  temas y problemas  que la Regional Amazonas </a:t>
            </a:r>
            <a:r>
              <a:rPr lang="es-CO" sz="1400" dirty="0" smtClean="0">
                <a:latin typeface="Arial" pitchFamily="34" charset="0"/>
                <a:cs typeface="Arial" pitchFamily="34" charset="0"/>
              </a:rPr>
              <a:t>debió hacer  énfasis durante el 2015 para </a:t>
            </a:r>
            <a:r>
              <a:rPr lang="es-CO" sz="1400" dirty="0">
                <a:latin typeface="Arial" pitchFamily="34" charset="0"/>
                <a:cs typeface="Arial" pitchFamily="34" charset="0"/>
              </a:rPr>
              <a:t>procesos de cualificación  de programas y servicios  se destacan los siguientes:</a:t>
            </a:r>
          </a:p>
          <a:p>
            <a:pPr marL="285750" indent="-285750" algn="just">
              <a:spcAft>
                <a:spcPts val="600"/>
              </a:spcAft>
              <a:buFont typeface="Arial" panose="020B0604020202020204" pitchFamily="34" charset="0"/>
              <a:buChar char="•"/>
            </a:pPr>
            <a:endParaRPr lang="es-CO" sz="1400" dirty="0">
              <a:latin typeface="Arial" pitchFamily="34" charset="0"/>
              <a:cs typeface="Arial" pitchFamily="34" charset="0"/>
            </a:endParaRPr>
          </a:p>
          <a:p>
            <a:pPr algn="just">
              <a:spcAft>
                <a:spcPts val="600"/>
              </a:spcAft>
            </a:pPr>
            <a:r>
              <a:rPr lang="es-CO" sz="1400" dirty="0" smtClean="0">
                <a:latin typeface="Arial" pitchFamily="34" charset="0"/>
                <a:cs typeface="Arial" pitchFamily="34" charset="0"/>
              </a:rPr>
              <a:t>PROTECCIÓN </a:t>
            </a:r>
            <a:endParaRPr lang="es-CO" sz="1400" dirty="0">
              <a:latin typeface="Arial" pitchFamily="34" charset="0"/>
              <a:cs typeface="Arial" pitchFamily="34" charset="0"/>
            </a:endParaRPr>
          </a:p>
          <a:p>
            <a:pPr marL="285750" indent="-285750" algn="just">
              <a:spcAft>
                <a:spcPts val="600"/>
              </a:spcAft>
              <a:buFont typeface="Arial" panose="020B0604020202020204" pitchFamily="34" charset="0"/>
              <a:buChar char="•"/>
            </a:pPr>
            <a:r>
              <a:rPr lang="es-CO" sz="1400" dirty="0">
                <a:latin typeface="Arial" pitchFamily="34" charset="0"/>
                <a:cs typeface="Arial" pitchFamily="34" charset="0"/>
              </a:rPr>
              <a:t>Verificar que se reporte  los casos de vulneración, inobservancia y/o amenaza de los derechos de los NNA, por parte de las instituciones del corregimiento de la Pedrera.</a:t>
            </a:r>
          </a:p>
          <a:p>
            <a:pPr marL="285750" indent="-285750" algn="just">
              <a:spcAft>
                <a:spcPts val="600"/>
              </a:spcAft>
              <a:buFont typeface="Arial" panose="020B0604020202020204" pitchFamily="34" charset="0"/>
              <a:buChar char="•"/>
            </a:pPr>
            <a:endParaRPr lang="es-CO" sz="1400" dirty="0">
              <a:latin typeface="Arial" pitchFamily="34" charset="0"/>
              <a:cs typeface="Arial" pitchFamily="34" charset="0"/>
            </a:endParaRPr>
          </a:p>
          <a:p>
            <a:pPr algn="just">
              <a:spcAft>
                <a:spcPts val="600"/>
              </a:spcAft>
            </a:pPr>
            <a:r>
              <a:rPr lang="es-CO" sz="1400" dirty="0" smtClean="0">
                <a:latin typeface="Arial" pitchFamily="34" charset="0"/>
                <a:cs typeface="Arial" pitchFamily="34" charset="0"/>
              </a:rPr>
              <a:t>ATENCIÓN </a:t>
            </a:r>
            <a:r>
              <a:rPr lang="es-CO" sz="1400" dirty="0">
                <a:latin typeface="Arial" pitchFamily="34" charset="0"/>
                <a:cs typeface="Arial" pitchFamily="34" charset="0"/>
              </a:rPr>
              <a:t>DIFERENCIAL  A LA POBLACION INDIGENA</a:t>
            </a:r>
          </a:p>
          <a:p>
            <a:pPr marL="285750" indent="-285750" algn="just">
              <a:spcAft>
                <a:spcPts val="600"/>
              </a:spcAft>
              <a:buFont typeface="Arial" panose="020B0604020202020204" pitchFamily="34" charset="0"/>
              <a:buChar char="•"/>
            </a:pPr>
            <a:endParaRPr lang="es-CO" sz="1400" dirty="0">
              <a:latin typeface="Arial" pitchFamily="34" charset="0"/>
              <a:cs typeface="Arial" pitchFamily="34" charset="0"/>
            </a:endParaRPr>
          </a:p>
          <a:p>
            <a:pPr marL="285750" indent="-285750" algn="just">
              <a:spcAft>
                <a:spcPts val="600"/>
              </a:spcAft>
              <a:buFont typeface="Arial" panose="020B0604020202020204" pitchFamily="34" charset="0"/>
              <a:buChar char="•"/>
            </a:pPr>
            <a:r>
              <a:rPr lang="es-CO" sz="1400" dirty="0">
                <a:latin typeface="Arial" pitchFamily="34" charset="0"/>
                <a:cs typeface="Arial" pitchFamily="34" charset="0"/>
              </a:rPr>
              <a:t>Responder a las necesidades de la comunidades indígenas para que puedan participar en el desarrollo del proceso de mesas publicas facilitando  los tiempos de desplazamiento.</a:t>
            </a:r>
          </a:p>
          <a:p>
            <a:pPr marL="285750" indent="-285750" algn="just">
              <a:spcAft>
                <a:spcPts val="600"/>
              </a:spcAft>
              <a:buFont typeface="Arial" panose="020B0604020202020204" pitchFamily="34" charset="0"/>
              <a:buChar char="•"/>
            </a:pPr>
            <a:r>
              <a:rPr lang="es-CO" sz="1400" dirty="0">
                <a:latin typeface="Arial" pitchFamily="34" charset="0"/>
                <a:cs typeface="Arial" pitchFamily="34" charset="0"/>
              </a:rPr>
              <a:t>Verificar que se realice la mesa publica con curacas y autoridades indígenas</a:t>
            </a:r>
            <a:endParaRPr lang="es-CO" sz="1400" dirty="0"/>
          </a:p>
        </p:txBody>
      </p:sp>
      <p:sp>
        <p:nvSpPr>
          <p:cNvPr id="3" name="2 CuadroTexto"/>
          <p:cNvSpPr txBox="1"/>
          <p:nvPr/>
        </p:nvSpPr>
        <p:spPr>
          <a:xfrm>
            <a:off x="0" y="177421"/>
            <a:ext cx="6987654" cy="646331"/>
          </a:xfrm>
          <a:prstGeom prst="rect">
            <a:avLst/>
          </a:prstGeom>
          <a:noFill/>
        </p:spPr>
        <p:txBody>
          <a:bodyPr wrap="square" rtlCol="0">
            <a:spAutoFit/>
          </a:bodyPr>
          <a:lstStyle/>
          <a:p>
            <a:r>
              <a:rPr lang="es-CO" b="1" dirty="0" smtClean="0">
                <a:solidFill>
                  <a:schemeClr val="bg1"/>
                </a:solidFill>
                <a:latin typeface="Arial" pitchFamily="34" charset="0"/>
                <a:cs typeface="Arial" pitchFamily="34" charset="0"/>
              </a:rPr>
              <a:t>A  la Regional  AMAZONAS le correspondió  para el 2015 enfatizar en los siguientes aspectos : </a:t>
            </a:r>
            <a:endParaRPr lang="es-CO" dirty="0">
              <a:solidFill>
                <a:schemeClr val="bg1"/>
              </a:solidFill>
            </a:endParaRPr>
          </a:p>
        </p:txBody>
      </p:sp>
    </p:spTree>
    <p:extLst>
      <p:ext uri="{BB962C8B-B14F-4D97-AF65-F5344CB8AC3E}">
        <p14:creationId xmlns:p14="http://schemas.microsoft.com/office/powerpoint/2010/main" val="7605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267173" y="4840027"/>
            <a:ext cx="5847023"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lnSpc>
                <a:spcPct val="80000"/>
              </a:lnSpc>
            </a:pPr>
            <a:r>
              <a:rPr lang="es-CO" sz="3600" dirty="0">
                <a:solidFill>
                  <a:srgbClr val="595959"/>
                </a:solidFill>
              </a:rPr>
              <a:t>Compromisos de </a:t>
            </a:r>
            <a:r>
              <a:rPr lang="es-CO" sz="3600" dirty="0" smtClean="0">
                <a:solidFill>
                  <a:srgbClr val="595959"/>
                </a:solidFill>
              </a:rPr>
              <a:t>la </a:t>
            </a:r>
            <a:r>
              <a:rPr lang="es-CO" sz="3600" dirty="0" smtClean="0">
                <a:solidFill>
                  <a:srgbClr val="595959"/>
                </a:solidFill>
              </a:rPr>
              <a:t>MP y RPC  </a:t>
            </a:r>
            <a:r>
              <a:rPr lang="es-CO" sz="3600" dirty="0" smtClean="0">
                <a:solidFill>
                  <a:srgbClr val="595959"/>
                </a:solidFill>
              </a:rPr>
              <a:t>de la Regional AMAZONAS 2015 </a:t>
            </a:r>
            <a:endParaRPr lang="es-ES" sz="3600" dirty="0">
              <a:solidFill>
                <a:srgbClr val="595959"/>
              </a:solidFill>
            </a:endParaRPr>
          </a:p>
        </p:txBody>
      </p:sp>
    </p:spTree>
    <p:extLst>
      <p:ext uri="{BB962C8B-B14F-4D97-AF65-F5344CB8AC3E}">
        <p14:creationId xmlns:p14="http://schemas.microsoft.com/office/powerpoint/2010/main" val="173155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0" y="87312"/>
            <a:ext cx="70447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rPr>
              <a:t>Compromisos adquiridos en la </a:t>
            </a:r>
          </a:p>
          <a:p>
            <a:r>
              <a:rPr lang="es-ES" b="1" dirty="0" smtClean="0">
                <a:solidFill>
                  <a:schemeClr val="bg1"/>
                </a:solidFill>
              </a:rPr>
              <a:t>MP del </a:t>
            </a:r>
            <a:r>
              <a:rPr lang="es-CO" b="1" dirty="0" smtClean="0">
                <a:solidFill>
                  <a:schemeClr val="bg1"/>
                </a:solidFill>
              </a:rPr>
              <a:t>de Leticia </a:t>
            </a:r>
            <a:r>
              <a:rPr lang="es-ES" b="1" dirty="0" smtClean="0">
                <a:solidFill>
                  <a:schemeClr val="bg1"/>
                </a:solidFill>
              </a:rPr>
              <a:t>durante el 2015  </a:t>
            </a:r>
            <a:endParaRPr lang="es-ES" b="1" dirty="0">
              <a:solidFill>
                <a:schemeClr val="bg1"/>
              </a:solidFill>
            </a:endParaRPr>
          </a:p>
        </p:txBody>
      </p:sp>
      <p:sp>
        <p:nvSpPr>
          <p:cNvPr id="2" name="1 CuadroTexto"/>
          <p:cNvSpPr txBox="1"/>
          <p:nvPr/>
        </p:nvSpPr>
        <p:spPr>
          <a:xfrm>
            <a:off x="191069" y="1269242"/>
            <a:ext cx="8639032" cy="4662815"/>
          </a:xfrm>
          <a:prstGeom prst="rect">
            <a:avLst/>
          </a:prstGeom>
          <a:noFill/>
        </p:spPr>
        <p:txBody>
          <a:bodyPr wrap="square" rtlCol="0">
            <a:spAutoFit/>
          </a:bodyPr>
          <a:lstStyle/>
          <a:p>
            <a:r>
              <a:rPr lang="es-CO" b="1" u="sng" dirty="0" smtClean="0"/>
              <a:t>De la MP  del Municipio de  Leticia  </a:t>
            </a:r>
            <a:r>
              <a:rPr lang="es-CO" dirty="0" smtClean="0"/>
              <a:t>realizada el 28 de agosto  de 2015 se sugirió  </a:t>
            </a:r>
            <a:r>
              <a:rPr lang="es-CO" dirty="0"/>
              <a:t>hacer seguimiento  a  los </a:t>
            </a:r>
            <a:r>
              <a:rPr lang="es-CO" dirty="0" smtClean="0"/>
              <a:t>siguientes compromisos:</a:t>
            </a:r>
          </a:p>
          <a:p>
            <a:endParaRPr lang="es-CO" dirty="0"/>
          </a:p>
          <a:p>
            <a:pPr marL="285750" lvl="0" indent="-285750">
              <a:buFont typeface="Arial" panose="020B0604020202020204" pitchFamily="34" charset="0"/>
              <a:buChar char="•"/>
            </a:pPr>
            <a:r>
              <a:rPr lang="es-CO" dirty="0" smtClean="0"/>
              <a:t>Realizar </a:t>
            </a:r>
            <a:r>
              <a:rPr lang="es-CO" dirty="0"/>
              <a:t>mayor difusión de los programas de ICBF, utilizar estrategias visuales, auditivas y ferias de servicios.</a:t>
            </a:r>
          </a:p>
          <a:p>
            <a:pPr marL="285750" lvl="0" indent="-285750">
              <a:buFont typeface="Arial" panose="020B0604020202020204" pitchFamily="34" charset="0"/>
              <a:buChar char="•"/>
            </a:pPr>
            <a:r>
              <a:rPr lang="es-CO" dirty="0"/>
              <a:t>Generar un espacio con las EAS para identificar las dificultad frente a la presencia de un beneficiario en varios programas y las dificultades con el cargue máximo al aplicativo CUENTAME.</a:t>
            </a:r>
          </a:p>
          <a:p>
            <a:r>
              <a:rPr lang="es-CO" b="1" dirty="0"/>
              <a:t> </a:t>
            </a:r>
            <a:endParaRPr lang="es-CO" dirty="0"/>
          </a:p>
          <a:p>
            <a:r>
              <a:rPr lang="es-CO" b="1" dirty="0"/>
              <a:t>De las preguntas de la comunidad sugiero brindar respuesta a las siguientes:</a:t>
            </a:r>
            <a:endParaRPr lang="es-CO" dirty="0"/>
          </a:p>
          <a:p>
            <a:r>
              <a:rPr lang="es-CO" b="1" dirty="0"/>
              <a:t> </a:t>
            </a:r>
            <a:endParaRPr lang="es-CO" dirty="0"/>
          </a:p>
          <a:p>
            <a:pPr marL="285750" lvl="0" indent="-285750">
              <a:buFont typeface="Arial" panose="020B0604020202020204" pitchFamily="34" charset="0"/>
              <a:buChar char="•"/>
            </a:pPr>
            <a:r>
              <a:rPr lang="es-CO" dirty="0"/>
              <a:t>Generar estrategias para fortalecer la participación comunitaria y el control, social.</a:t>
            </a:r>
          </a:p>
          <a:p>
            <a:pPr marL="285750" lvl="0" indent="-285750">
              <a:buFont typeface="Arial" panose="020B0604020202020204" pitchFamily="34" charset="0"/>
              <a:buChar char="•"/>
            </a:pPr>
            <a:r>
              <a:rPr lang="es-CO" dirty="0"/>
              <a:t>Realizar mayor intervención a  los programas y mejorar la infraestructura de los mismos con el apoyo de las alcaldías.  </a:t>
            </a:r>
          </a:p>
          <a:p>
            <a:pPr marL="285750" indent="-285750">
              <a:lnSpc>
                <a:spcPct val="150000"/>
              </a:lnSpc>
              <a:buFont typeface="Arial" panose="020B0604020202020204" pitchFamily="34" charset="0"/>
              <a:buChar char="•"/>
            </a:pPr>
            <a:endParaRPr lang="es-CO" dirty="0" smtClean="0"/>
          </a:p>
          <a:p>
            <a:endParaRPr lang="es-CO" dirty="0"/>
          </a:p>
        </p:txBody>
      </p:sp>
    </p:spTree>
    <p:extLst>
      <p:ext uri="{BB962C8B-B14F-4D97-AF65-F5344CB8AC3E}">
        <p14:creationId xmlns:p14="http://schemas.microsoft.com/office/powerpoint/2010/main" val="435979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80030" y="315289"/>
            <a:ext cx="4572000" cy="369332"/>
          </a:xfrm>
          <a:prstGeom prst="rect">
            <a:avLst/>
          </a:prstGeom>
        </p:spPr>
        <p:txBody>
          <a:bodyPr>
            <a:spAutoFit/>
          </a:bodyPr>
          <a:lstStyle/>
          <a:p>
            <a:r>
              <a:rPr lang="es-ES" b="1" dirty="0">
                <a:solidFill>
                  <a:schemeClr val="bg1"/>
                </a:solidFill>
              </a:rPr>
              <a:t>Compromisos adquiridos en </a:t>
            </a:r>
            <a:r>
              <a:rPr lang="es-CO" b="1" dirty="0" smtClean="0">
                <a:solidFill>
                  <a:schemeClr val="bg1"/>
                </a:solidFill>
              </a:rPr>
              <a:t>la RPC </a:t>
            </a:r>
            <a:r>
              <a:rPr lang="es-ES" b="1" dirty="0" smtClean="0">
                <a:solidFill>
                  <a:schemeClr val="bg1"/>
                </a:solidFill>
              </a:rPr>
              <a:t> </a:t>
            </a:r>
            <a:r>
              <a:rPr lang="es-ES" b="1" dirty="0">
                <a:solidFill>
                  <a:schemeClr val="bg1"/>
                </a:solidFill>
              </a:rPr>
              <a:t>el 2015  </a:t>
            </a:r>
            <a:endParaRPr lang="es-ES" b="1" dirty="0">
              <a:solidFill>
                <a:schemeClr val="bg1"/>
              </a:solidFill>
            </a:endParaRPr>
          </a:p>
        </p:txBody>
      </p:sp>
      <p:sp>
        <p:nvSpPr>
          <p:cNvPr id="3" name="2 CuadroTexto"/>
          <p:cNvSpPr txBox="1"/>
          <p:nvPr/>
        </p:nvSpPr>
        <p:spPr>
          <a:xfrm>
            <a:off x="341194" y="1228299"/>
            <a:ext cx="8243248" cy="5262979"/>
          </a:xfrm>
          <a:prstGeom prst="rect">
            <a:avLst/>
          </a:prstGeom>
          <a:noFill/>
        </p:spPr>
        <p:txBody>
          <a:bodyPr wrap="square" rtlCol="0">
            <a:spAutoFit/>
          </a:bodyPr>
          <a:lstStyle/>
          <a:p>
            <a:pPr lvl="0"/>
            <a:r>
              <a:rPr lang="es-CO" sz="1600" dirty="0" smtClean="0"/>
              <a:t>Del evento de RPC realizado el 30 de noviembre  quedaron los siguientes compromisos:</a:t>
            </a:r>
          </a:p>
          <a:p>
            <a:pPr marL="285750" lvl="0" indent="-285750">
              <a:buFont typeface="Arial" panose="020B0604020202020204" pitchFamily="34" charset="0"/>
              <a:buChar char="•"/>
            </a:pPr>
            <a:endParaRPr lang="es-CO" sz="1600" dirty="0" smtClean="0"/>
          </a:p>
          <a:p>
            <a:pPr marL="285750" lvl="0" indent="-285750">
              <a:buFont typeface="Arial" panose="020B0604020202020204" pitchFamily="34" charset="0"/>
              <a:buChar char="•"/>
            </a:pPr>
            <a:r>
              <a:rPr lang="es-CO" sz="1600" dirty="0" smtClean="0"/>
              <a:t>Verificar </a:t>
            </a:r>
            <a:r>
              <a:rPr lang="es-CO" sz="1600" dirty="0"/>
              <a:t>que se haga la reunión con equipos de Defensoría, para identificar las dificultades con la disponibilidad de los equipos para atender los casos que se presentan los fines de semana.</a:t>
            </a:r>
          </a:p>
          <a:p>
            <a:pPr marL="285750" lvl="0" indent="-285750">
              <a:buFont typeface="Arial" panose="020B0604020202020204" pitchFamily="34" charset="0"/>
              <a:buChar char="•"/>
            </a:pPr>
            <a:r>
              <a:rPr lang="es-CO" sz="1600" dirty="0"/>
              <a:t>Verificar que se haga la  reunión con las madres sustitutas para identificar dificultades.</a:t>
            </a:r>
          </a:p>
          <a:p>
            <a:pPr marL="285750" lvl="0" indent="-285750">
              <a:buFont typeface="Arial" panose="020B0604020202020204" pitchFamily="34" charset="0"/>
              <a:buChar char="•"/>
            </a:pPr>
            <a:r>
              <a:rPr lang="es-CO" sz="1600" dirty="0"/>
              <a:t>Verificar que se solicite ingreso al DPS Programa Más Familias en Acción a niños o niñas que tienen  la medida de hogar gestor. </a:t>
            </a:r>
          </a:p>
          <a:p>
            <a:pPr marL="285750" lvl="0" indent="-285750">
              <a:buFont typeface="Arial" panose="020B0604020202020204" pitchFamily="34" charset="0"/>
              <a:buChar char="•"/>
            </a:pPr>
            <a:r>
              <a:rPr lang="es-CO" sz="1600" dirty="0"/>
              <a:t>Verificar que se trabaje con educación para que se logre vincular al  sistema educativo a  los niños, niñas y adolescentes beneficiarios de Hogar Gestor.</a:t>
            </a:r>
          </a:p>
          <a:p>
            <a:pPr marL="285750" lvl="0" indent="-285750">
              <a:buFont typeface="Arial" panose="020B0604020202020204" pitchFamily="34" charset="0"/>
              <a:buChar char="•"/>
            </a:pPr>
            <a:r>
              <a:rPr lang="es-CO" sz="1600" dirty="0"/>
              <a:t>Verificar que se realice la reunión con los beneficiarios Hogar Gestor y equipos de protección.</a:t>
            </a:r>
          </a:p>
          <a:p>
            <a:pPr marL="285750" lvl="0" indent="-285750">
              <a:buFont typeface="Arial" panose="020B0604020202020204" pitchFamily="34" charset="0"/>
              <a:buChar char="•"/>
            </a:pPr>
            <a:r>
              <a:rPr lang="es-CO" sz="1600" dirty="0"/>
              <a:t>Verificar que se trabaje programas de prevención  del consumo de SPA y lograr que  se fortalezca este este proceso con la junta de acción comunal teniendo en cuenta barrios  de alto nivel de vulnerabilidad. </a:t>
            </a:r>
          </a:p>
          <a:p>
            <a:pPr marL="285750" lvl="0" indent="-285750">
              <a:buFont typeface="Arial" panose="020B0604020202020204" pitchFamily="34" charset="0"/>
              <a:buChar char="•"/>
            </a:pPr>
            <a:r>
              <a:rPr lang="es-CO" sz="1600" dirty="0"/>
              <a:t>Verificar que se realice el plan asistencia técnica para la vigencia 2016, e  incluir las Instituciones educativas los procesos de restablecimientos de derechos.</a:t>
            </a:r>
          </a:p>
          <a:p>
            <a:pPr marL="285750" lvl="0" indent="-285750">
              <a:buFont typeface="Arial" panose="020B0604020202020204" pitchFamily="34" charset="0"/>
              <a:buChar char="•"/>
            </a:pPr>
            <a:r>
              <a:rPr lang="es-CO" sz="1600" dirty="0"/>
              <a:t>Fortalecer términos legales y de capacitación de los operadores en términos de primera infancia.</a:t>
            </a:r>
          </a:p>
          <a:p>
            <a:pPr marL="285750" lvl="0" indent="-285750">
              <a:buFont typeface="Arial" panose="020B0604020202020204" pitchFamily="34" charset="0"/>
              <a:buChar char="•"/>
            </a:pPr>
            <a:r>
              <a:rPr lang="es-CO" sz="1600" dirty="0"/>
              <a:t>Reunión con el representante de la comunidad afrocolombiana en Amazonas para incluirlos en los CDI y demás programas.</a:t>
            </a:r>
          </a:p>
          <a:p>
            <a:pPr marL="285750" indent="-285750">
              <a:buFont typeface="Arial" panose="020B0604020202020204" pitchFamily="34" charset="0"/>
              <a:buChar char="•"/>
            </a:pPr>
            <a:endParaRPr lang="es-CO" sz="1600" dirty="0"/>
          </a:p>
        </p:txBody>
      </p:sp>
    </p:spTree>
    <p:extLst>
      <p:ext uri="{BB962C8B-B14F-4D97-AF65-F5344CB8AC3E}">
        <p14:creationId xmlns:p14="http://schemas.microsoft.com/office/powerpoint/2010/main" val="40304871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00250" y="1109220"/>
            <a:ext cx="8297839" cy="4801314"/>
          </a:xfrm>
          <a:prstGeom prst="rect">
            <a:avLst/>
          </a:prstGeom>
        </p:spPr>
        <p:txBody>
          <a:bodyPr wrap="square">
            <a:spAutoFit/>
          </a:bodyPr>
          <a:lstStyle/>
          <a:p>
            <a:pPr marL="285750" lvl="0" indent="-285750">
              <a:buFont typeface="Arial" panose="020B0604020202020204" pitchFamily="34" charset="0"/>
              <a:buChar char="•"/>
            </a:pPr>
            <a:r>
              <a:rPr lang="es-CO" dirty="0" smtClean="0"/>
              <a:t>Se </a:t>
            </a:r>
            <a:r>
              <a:rPr lang="es-CO" dirty="0"/>
              <a:t>dio  respuesta clara y concreta a las inquietudes de la ciudadanía sobre el  servicio público de bienestar familiar. </a:t>
            </a:r>
          </a:p>
          <a:p>
            <a:pPr marL="285750" lvl="0" indent="-285750">
              <a:buFont typeface="Arial" panose="020B0604020202020204" pitchFamily="34" charset="0"/>
              <a:buChar char="•"/>
            </a:pPr>
            <a:r>
              <a:rPr lang="es-CO" dirty="0"/>
              <a:t>Se identificaron  las debilidades de la EAS para la adecuada operación de los programas y establecer objetivos para apoyarlos en el proceso.</a:t>
            </a:r>
          </a:p>
          <a:p>
            <a:pPr marL="285750" lvl="0" indent="-285750">
              <a:buFont typeface="Arial" panose="020B0604020202020204" pitchFamily="34" charset="0"/>
              <a:buChar char="•"/>
            </a:pPr>
            <a:r>
              <a:rPr lang="es-CO" dirty="0"/>
              <a:t>Se recibieron los apoyos logísticos adecuados para el desarrollo de la MP.</a:t>
            </a:r>
          </a:p>
          <a:p>
            <a:pPr marL="285750" lvl="0" indent="-285750">
              <a:buFont typeface="Arial" panose="020B0604020202020204" pitchFamily="34" charset="0"/>
              <a:buChar char="•"/>
            </a:pPr>
            <a:r>
              <a:rPr lang="es-CO" dirty="0"/>
              <a:t>Se dio respuesta al 100%  de las inquietudes surgidas en la MP.</a:t>
            </a:r>
          </a:p>
          <a:p>
            <a:pPr marL="285750" lvl="0" indent="-285750">
              <a:buFont typeface="Arial" panose="020B0604020202020204" pitchFamily="34" charset="0"/>
              <a:buChar char="•"/>
            </a:pPr>
            <a:r>
              <a:rPr lang="es-CO" dirty="0"/>
              <a:t>Se cumplió con el objetivo de brindar asistencia técnica a las EAS.</a:t>
            </a:r>
          </a:p>
          <a:p>
            <a:pPr marL="285750" lvl="0" indent="-285750">
              <a:buFont typeface="Arial" panose="020B0604020202020204" pitchFamily="34" charset="0"/>
              <a:buChar char="•"/>
            </a:pPr>
            <a:r>
              <a:rPr lang="es-CO" dirty="0"/>
              <a:t>Se está permitiendo la retroalimentación de aquellas inquietudes, quejas reclamos y sugerencias que presenta la ciudadanía, a través de los diferentes canales de atención al ciudadano.</a:t>
            </a:r>
          </a:p>
          <a:p>
            <a:r>
              <a:rPr lang="es-CO" dirty="0"/>
              <a:t> </a:t>
            </a:r>
          </a:p>
          <a:p>
            <a:r>
              <a:rPr lang="es-CO" b="1" dirty="0"/>
              <a:t>Dificultades : </a:t>
            </a:r>
            <a:endParaRPr lang="es-CO" dirty="0"/>
          </a:p>
          <a:p>
            <a:pPr marL="285750" lvl="0" indent="-285750">
              <a:buFont typeface="Arial" panose="020B0604020202020204" pitchFamily="34" charset="0"/>
              <a:buChar char="•"/>
            </a:pPr>
            <a:r>
              <a:rPr lang="es-CO" dirty="0"/>
              <a:t>Poca acogida y participación de las entidades del SNBF al evento. Se sugiere diseñar estrategias para promover dentro de las convocatorias mayores incentivos que permitan contar con más actores del SNBF en estos procesos.  </a:t>
            </a:r>
          </a:p>
          <a:p>
            <a:pPr marL="285750" lvl="0" indent="-285750">
              <a:buFont typeface="Arial" panose="020B0604020202020204" pitchFamily="34" charset="0"/>
              <a:buChar char="•"/>
            </a:pPr>
            <a:r>
              <a:rPr lang="es-CO" dirty="0"/>
              <a:t>Se percibió pasividad de los encargados para solucionar pequeños inconvenientes ocurridos con la prestación del servicio. </a:t>
            </a:r>
          </a:p>
        </p:txBody>
      </p:sp>
      <p:sp>
        <p:nvSpPr>
          <p:cNvPr id="3" name="2 Rectángulo"/>
          <p:cNvSpPr/>
          <p:nvPr/>
        </p:nvSpPr>
        <p:spPr>
          <a:xfrm>
            <a:off x="715280" y="280472"/>
            <a:ext cx="3369449" cy="369332"/>
          </a:xfrm>
          <a:prstGeom prst="rect">
            <a:avLst/>
          </a:prstGeom>
        </p:spPr>
        <p:txBody>
          <a:bodyPr wrap="none">
            <a:spAutoFit/>
          </a:bodyPr>
          <a:lstStyle/>
          <a:p>
            <a:pPr lvl="0"/>
            <a:r>
              <a:rPr lang="es-CO" b="1" dirty="0" smtClean="0">
                <a:solidFill>
                  <a:schemeClr val="bg1"/>
                </a:solidFill>
              </a:rPr>
              <a:t>Logros de esta MP en Amazonas :</a:t>
            </a:r>
            <a:endParaRPr lang="es-CO" dirty="0">
              <a:solidFill>
                <a:schemeClr val="bg1"/>
              </a:solidFill>
            </a:endParaRPr>
          </a:p>
        </p:txBody>
      </p:sp>
    </p:spTree>
    <p:extLst>
      <p:ext uri="{BB962C8B-B14F-4D97-AF65-F5344CB8AC3E}">
        <p14:creationId xmlns:p14="http://schemas.microsoft.com/office/powerpoint/2010/main" val="2694948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63773" y="248726"/>
            <a:ext cx="7072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b="1" dirty="0" smtClean="0">
                <a:solidFill>
                  <a:schemeClr val="bg1"/>
                </a:solidFill>
              </a:rPr>
              <a:t>Proyecciones de la Regional  AMAZONAS  </a:t>
            </a:r>
            <a:r>
              <a:rPr lang="es-ES" b="1" dirty="0" smtClean="0">
                <a:solidFill>
                  <a:schemeClr val="bg1"/>
                </a:solidFill>
              </a:rPr>
              <a:t>2016  </a:t>
            </a:r>
            <a:endParaRPr lang="es-ES" b="1" dirty="0">
              <a:solidFill>
                <a:schemeClr val="bg1"/>
              </a:solidFill>
            </a:endParaRPr>
          </a:p>
        </p:txBody>
      </p:sp>
      <p:sp>
        <p:nvSpPr>
          <p:cNvPr id="4" name="3 CuadroTexto"/>
          <p:cNvSpPr txBox="1"/>
          <p:nvPr/>
        </p:nvSpPr>
        <p:spPr>
          <a:xfrm>
            <a:off x="477672" y="1419367"/>
            <a:ext cx="7902053" cy="4585871"/>
          </a:xfrm>
          <a:prstGeom prst="rect">
            <a:avLst/>
          </a:prstGeom>
          <a:noFill/>
        </p:spPr>
        <p:txBody>
          <a:bodyPr wrap="square" rtlCol="0">
            <a:spAutoFit/>
          </a:bodyPr>
          <a:lstStyle/>
          <a:p>
            <a:pPr marL="285750" indent="-285750">
              <a:spcBef>
                <a:spcPts val="600"/>
              </a:spcBef>
              <a:spcAft>
                <a:spcPts val="600"/>
              </a:spcAft>
              <a:buFont typeface="Arial" panose="020B0604020202020204" pitchFamily="34" charset="0"/>
              <a:buChar char="•"/>
            </a:pPr>
            <a:r>
              <a:rPr lang="es-CO" dirty="0" smtClean="0"/>
              <a:t>Buscar alternativas para que haya mayor  </a:t>
            </a:r>
            <a:r>
              <a:rPr lang="es-CO" dirty="0"/>
              <a:t>acogida y participación de las entidades del </a:t>
            </a:r>
            <a:r>
              <a:rPr lang="es-CO" dirty="0" smtClean="0"/>
              <a:t>SNBF en este proceso de transparencia institucional.</a:t>
            </a:r>
          </a:p>
          <a:p>
            <a:pPr marL="285750" indent="-285750">
              <a:spcBef>
                <a:spcPts val="600"/>
              </a:spcBef>
              <a:spcAft>
                <a:spcPts val="600"/>
              </a:spcAft>
              <a:buFont typeface="Arial" panose="020B0604020202020204" pitchFamily="34" charset="0"/>
              <a:buChar char="•"/>
            </a:pPr>
            <a:r>
              <a:rPr lang="es-CO" dirty="0" smtClean="0"/>
              <a:t>Dentro </a:t>
            </a:r>
            <a:r>
              <a:rPr lang="es-CO" dirty="0"/>
              <a:t>del apoyo logístico diseñar  material publicitario </a:t>
            </a:r>
            <a:r>
              <a:rPr lang="es-CO" dirty="0" smtClean="0"/>
              <a:t>para asegurar </a:t>
            </a:r>
            <a:r>
              <a:rPr lang="es-CO" dirty="0"/>
              <a:t>la </a:t>
            </a:r>
            <a:r>
              <a:rPr lang="es-CO" dirty="0" smtClean="0"/>
              <a:t>participación de los distintos actores, tanto en la MP como en Rendición de cuentas.</a:t>
            </a:r>
          </a:p>
          <a:p>
            <a:pPr marL="285750" indent="-285750">
              <a:spcBef>
                <a:spcPts val="600"/>
              </a:spcBef>
              <a:spcAft>
                <a:spcPts val="600"/>
              </a:spcAft>
              <a:buFont typeface="Arial" panose="020B0604020202020204" pitchFamily="34" charset="0"/>
              <a:buChar char="•"/>
            </a:pPr>
            <a:r>
              <a:rPr lang="es-CO" dirty="0" smtClean="0"/>
              <a:t>Desarrollar </a:t>
            </a:r>
            <a:r>
              <a:rPr lang="es-CO" dirty="0"/>
              <a:t>las MP  en espacios más abiertos que permitan mayor participación a las comunidades</a:t>
            </a:r>
            <a:r>
              <a:rPr lang="es-CO" dirty="0" smtClean="0"/>
              <a:t>.</a:t>
            </a:r>
          </a:p>
          <a:p>
            <a:pPr marL="285750" indent="-285750">
              <a:spcBef>
                <a:spcPts val="600"/>
              </a:spcBef>
              <a:spcAft>
                <a:spcPts val="600"/>
              </a:spcAft>
              <a:buFont typeface="Arial" panose="020B0604020202020204" pitchFamily="34" charset="0"/>
              <a:buChar char="•"/>
            </a:pPr>
            <a:r>
              <a:rPr lang="es-CO" dirty="0" smtClean="0"/>
              <a:t>Realizar </a:t>
            </a:r>
            <a:r>
              <a:rPr lang="es-CO" dirty="0"/>
              <a:t>MP para Niños, niñas y adolescentes  para  sus voces y ante todo desarrollar  metodologías acordes y diferenciales a estos grupos </a:t>
            </a:r>
            <a:r>
              <a:rPr lang="es-CO" dirty="0" smtClean="0"/>
              <a:t>etarios.</a:t>
            </a:r>
          </a:p>
          <a:p>
            <a:pPr marL="285750" lvl="0" indent="-285750">
              <a:buFont typeface="Arial" panose="020B0604020202020204" pitchFamily="34" charset="0"/>
              <a:buChar char="•"/>
            </a:pPr>
            <a:r>
              <a:rPr lang="es-CO" dirty="0"/>
              <a:t>Generar estrategias para fortalecer la participación comunitaria y el control, social.</a:t>
            </a:r>
          </a:p>
          <a:p>
            <a:pPr marL="285750" lvl="0" indent="-285750">
              <a:buFont typeface="Arial" panose="020B0604020202020204" pitchFamily="34" charset="0"/>
              <a:buChar char="•"/>
            </a:pPr>
            <a:r>
              <a:rPr lang="es-CO" dirty="0"/>
              <a:t>Realizar mayor intervención a  los programas y mejorar la infraestructura de los mismos con el apoyo de </a:t>
            </a:r>
            <a:r>
              <a:rPr lang="es-CO" dirty="0" smtClean="0"/>
              <a:t>la alcaldía. </a:t>
            </a:r>
            <a:r>
              <a:rPr lang="es-CO" dirty="0"/>
              <a:t> </a:t>
            </a:r>
          </a:p>
          <a:p>
            <a:pPr marL="285750" indent="-285750">
              <a:spcBef>
                <a:spcPts val="600"/>
              </a:spcBef>
              <a:spcAft>
                <a:spcPts val="600"/>
              </a:spcAft>
              <a:buFont typeface="Arial" panose="020B0604020202020204" pitchFamily="34" charset="0"/>
              <a:buChar char="•"/>
            </a:pPr>
            <a:endParaRPr lang="es-CO" dirty="0" smtClean="0"/>
          </a:p>
        </p:txBody>
      </p:sp>
    </p:spTree>
    <p:extLst>
      <p:ext uri="{BB962C8B-B14F-4D97-AF65-F5344CB8AC3E}">
        <p14:creationId xmlns:p14="http://schemas.microsoft.com/office/powerpoint/2010/main" val="3472829841"/>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248</TotalTime>
  <Words>659</Words>
  <Application>Microsoft Office PowerPoint</Application>
  <PresentationFormat>Presentación en pantalla (4:3)</PresentationFormat>
  <Paragraphs>75</Paragraphs>
  <Slides>8</Slides>
  <Notes>0</Notes>
  <HiddenSlides>0</HiddenSlides>
  <MMClips>0</MMClips>
  <ScaleCrop>false</ScaleCrop>
  <HeadingPairs>
    <vt:vector size="4" baseType="variant">
      <vt:variant>
        <vt:lpstr>Tema</vt:lpstr>
      </vt:variant>
      <vt:variant>
        <vt:i4>2</vt:i4>
      </vt:variant>
      <vt:variant>
        <vt:lpstr>Títulos de diapositiva</vt:lpstr>
      </vt:variant>
      <vt:variant>
        <vt:i4>8</vt:i4>
      </vt:variant>
    </vt:vector>
  </HeadingPairs>
  <TitlesOfParts>
    <vt:vector size="10" baseType="lpstr">
      <vt:lpstr>Tema de Office</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Luis Angel Mora Fuentes</cp:lastModifiedBy>
  <cp:revision>28</cp:revision>
  <dcterms:created xsi:type="dcterms:W3CDTF">2015-01-29T14:27:26Z</dcterms:created>
  <dcterms:modified xsi:type="dcterms:W3CDTF">2015-12-15T19:51:42Z</dcterms:modified>
</cp:coreProperties>
</file>