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7"/>
  </p:notesMasterIdLst>
  <p:sldIdLst>
    <p:sldId id="358" r:id="rId3"/>
    <p:sldId id="377" r:id="rId4"/>
    <p:sldId id="376" r:id="rId5"/>
    <p:sldId id="378" r:id="rId6"/>
    <p:sldId id="339" r:id="rId7"/>
    <p:sldId id="397" r:id="rId8"/>
    <p:sldId id="341" r:id="rId9"/>
    <p:sldId id="362" r:id="rId10"/>
    <p:sldId id="383" r:id="rId11"/>
    <p:sldId id="384" r:id="rId12"/>
    <p:sldId id="363" r:id="rId13"/>
    <p:sldId id="348" r:id="rId14"/>
    <p:sldId id="375" r:id="rId15"/>
    <p:sldId id="398" r:id="rId16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B539"/>
    <a:srgbClr val="1B9C6A"/>
    <a:srgbClr val="1E8AA8"/>
    <a:srgbClr val="4BB3AB"/>
    <a:srgbClr val="F68121"/>
    <a:srgbClr val="F20C75"/>
    <a:srgbClr val="F13430"/>
    <a:srgbClr val="E6821D"/>
    <a:srgbClr val="1E8F81"/>
    <a:srgbClr val="1973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359" autoAdjust="0"/>
    <p:restoredTop sz="75623" autoAdjust="0"/>
  </p:normalViewPr>
  <p:slideViewPr>
    <p:cSldViewPr snapToGrid="0">
      <p:cViewPr varScale="1">
        <p:scale>
          <a:sx n="84" d="100"/>
          <a:sy n="84" d="100"/>
        </p:scale>
        <p:origin x="60" y="6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E5FEAA-91B1-4774-8ED1-C6D8AE01834C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585EC-500B-44AE-9C25-4A4CEDD5002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85725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84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239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994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824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616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3200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576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374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7387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2063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415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025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091484" y="478419"/>
            <a:ext cx="6858000" cy="1685232"/>
          </a:xfrm>
        </p:spPr>
        <p:txBody>
          <a:bodyPr/>
          <a:lstStyle/>
          <a:p>
            <a:r>
              <a:rPr lang="es-CO" sz="3200" dirty="0" smtClean="0">
                <a:latin typeface="Arial Black" pitchFamily="34" charset="0"/>
              </a:rPr>
              <a:t>MODALIDAD RECUPERACION </a:t>
            </a:r>
            <a:r>
              <a:rPr lang="es-CO" sz="3200" dirty="0">
                <a:latin typeface="Arial Black" pitchFamily="34" charset="0"/>
              </a:rPr>
              <a:t>NUTRICIONAL </a:t>
            </a:r>
            <a:r>
              <a:rPr lang="es-CO" sz="3200" dirty="0" smtClean="0">
                <a:latin typeface="Arial Black" pitchFamily="34" charset="0"/>
              </a:rPr>
              <a:t> </a:t>
            </a:r>
            <a:endParaRPr lang="es-CO" sz="3200" dirty="0">
              <a:latin typeface="Arial Black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859666" y="2430060"/>
            <a:ext cx="6858000" cy="699506"/>
          </a:xfrm>
        </p:spPr>
        <p:txBody>
          <a:bodyPr/>
          <a:lstStyle/>
          <a:p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COMITÉ  TECNICO  OPERATIVO  BAJO BAUDO 2017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422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48520"/>
          </a:xfrm>
        </p:spPr>
        <p:txBody>
          <a:bodyPr/>
          <a:lstStyle/>
          <a:p>
            <a:r>
              <a:rPr lang="es-CO" dirty="0"/>
              <a:t> </a:t>
            </a:r>
            <a:r>
              <a:rPr lang="es-CO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GENERALIDADES</a:t>
            </a:r>
            <a:endParaRPr lang="es-CO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48202" y="1233197"/>
            <a:ext cx="78867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Duración de la atención</a:t>
            </a:r>
          </a:p>
          <a:p>
            <a:pPr marL="0" indent="0" algn="just">
              <a:buNone/>
            </a:pPr>
            <a:r>
              <a:rPr lang="es-CO" sz="1800" dirty="0">
                <a:latin typeface="Arial" pitchFamily="34" charset="0"/>
                <a:cs typeface="Arial" pitchFamily="34" charset="0"/>
              </a:rPr>
              <a:t>La atención inicia durante la gestación y continúa hasta que la niña o niño cumplan 2 años de edad.  </a:t>
            </a:r>
            <a:endParaRPr lang="es-CO" sz="1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s-C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Equipo </a:t>
            </a:r>
            <a:r>
              <a:rPr lang="es-CO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interdisciplinario: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s-CO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Coordinador </a:t>
            </a:r>
            <a:endParaRPr lang="es-CO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s-CO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Nutricionista dietista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s-CO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Profesional  en pedagogía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s-CO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Trabajo Social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s-CO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auxiliar de </a:t>
            </a:r>
            <a:r>
              <a:rPr lang="es-CO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enfermeria</a:t>
            </a:r>
            <a:endParaRPr lang="es-CO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s-CO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gestor comunitario y apoyo administrativo.</a:t>
            </a:r>
          </a:p>
          <a:p>
            <a:pPr marL="0" indent="0" algn="just">
              <a:buNone/>
            </a:pPr>
            <a:endParaRPr lang="es-CO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s-CO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9260" y="2331720"/>
            <a:ext cx="3451860" cy="3657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7632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GENERALIDADES</a:t>
            </a:r>
            <a:endParaRPr lang="es-CO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220962"/>
            <a:ext cx="7886700" cy="293955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s-CO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Focalización </a:t>
            </a:r>
            <a:r>
              <a:rPr lang="es-C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y búsqueda </a:t>
            </a:r>
            <a:r>
              <a:rPr lang="es-CO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activa</a:t>
            </a:r>
          </a:p>
          <a:p>
            <a:pPr algn="just">
              <a:buFont typeface="Wingdings" pitchFamily="2" charset="2"/>
              <a:buChar char="q"/>
            </a:pPr>
            <a:r>
              <a:rPr lang="es-CO" sz="2000" dirty="0" smtClean="0">
                <a:latin typeface="Arial" pitchFamily="34" charset="0"/>
                <a:cs typeface="Arial" pitchFamily="34" charset="0"/>
              </a:rPr>
              <a:t>Permite </a:t>
            </a:r>
            <a:r>
              <a:rPr lang="es-CO" sz="2000" dirty="0">
                <a:latin typeface="Arial" pitchFamily="34" charset="0"/>
                <a:cs typeface="Arial" pitchFamily="34" charset="0"/>
              </a:rPr>
              <a:t>identificar los territorios vulnerables en donde se debe llevar a cabo la búsqueda activa, proceso en donde el equipo debe desplazarse a dichas zonas, con el fin de identificar la población que </a:t>
            </a:r>
            <a:r>
              <a:rPr lang="es-CO" sz="2000" dirty="0" smtClean="0">
                <a:latin typeface="Arial" pitchFamily="34" charset="0"/>
                <a:cs typeface="Arial" pitchFamily="34" charset="0"/>
              </a:rPr>
              <a:t>.tiene </a:t>
            </a:r>
            <a:r>
              <a:rPr lang="es-CO" sz="2000" dirty="0">
                <a:latin typeface="Arial" pitchFamily="34" charset="0"/>
                <a:cs typeface="Arial" pitchFamily="34" charset="0"/>
              </a:rPr>
              <a:t>mayor necesidad de </a:t>
            </a:r>
            <a:r>
              <a:rPr lang="es-CO" sz="2000" dirty="0" smtClean="0">
                <a:latin typeface="Arial" pitchFamily="34" charset="0"/>
                <a:cs typeface="Arial" pitchFamily="34" charset="0"/>
              </a:rPr>
              <a:t>atención.</a:t>
            </a:r>
          </a:p>
          <a:p>
            <a:pPr algn="just">
              <a:buFont typeface="Wingdings" pitchFamily="2" charset="2"/>
              <a:buChar char="q"/>
            </a:pPr>
            <a:r>
              <a:rPr lang="es-CO" sz="2000" dirty="0">
                <a:latin typeface="Arial" pitchFamily="34" charset="0"/>
                <a:cs typeface="Arial" pitchFamily="34" charset="0"/>
              </a:rPr>
              <a:t>Para este proceso el equipo debe coordinar con el referente regional o zonal del ICBF, así como con las demás instituciones del Sistema Nacional de Bienestar Familiar, especialmente con el sector salud, </a:t>
            </a:r>
            <a:r>
              <a:rPr lang="es-CO" sz="2000" dirty="0" err="1">
                <a:latin typeface="Arial" pitchFamily="34" charset="0"/>
                <a:cs typeface="Arial" pitchFamily="34" charset="0"/>
              </a:rPr>
              <a:t>ONG´s</a:t>
            </a:r>
            <a:r>
              <a:rPr lang="es-CO" sz="2000" dirty="0">
                <a:latin typeface="Arial" pitchFamily="34" charset="0"/>
                <a:cs typeface="Arial" pitchFamily="34" charset="0"/>
              </a:rPr>
              <a:t>, organizaciones comunitarias entre otras.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0690" y="4160520"/>
            <a:ext cx="3257550" cy="234314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35348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8" t="26103" r="25898" b="2095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139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010" y="182245"/>
            <a:ext cx="7886700" cy="1325563"/>
          </a:xfrm>
        </p:spPr>
        <p:txBody>
          <a:bodyPr/>
          <a:lstStyle/>
          <a:p>
            <a:r>
              <a:rPr lang="es-CO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MODALIDAD 1000 DIAS PARA CAMBIAR EL MUNDO.</a:t>
            </a:r>
            <a:endParaRPr lang="es-CO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265113" y="1185863"/>
            <a:ext cx="8878887" cy="435133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endParaRPr lang="es-CO" dirty="0"/>
          </a:p>
          <a:p>
            <a:pPr>
              <a:buFont typeface="Wingdings" panose="05000000000000000000" pitchFamily="2" charset="2"/>
              <a:buChar char="q"/>
            </a:pPr>
            <a:endParaRPr lang="es-CO" dirty="0"/>
          </a:p>
        </p:txBody>
      </p:sp>
      <p:graphicFrame>
        <p:nvGraphicFramePr>
          <p:cNvPr id="5" name="4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3828455"/>
              </p:ext>
            </p:extLst>
          </p:nvPr>
        </p:nvGraphicFramePr>
        <p:xfrm>
          <a:off x="465273" y="1413590"/>
          <a:ext cx="7993064" cy="3555522"/>
        </p:xfrm>
        <a:graphic>
          <a:graphicData uri="http://schemas.openxmlformats.org/drawingml/2006/table">
            <a:tbl>
              <a:tblPr firstRow="1" bandRow="1"/>
              <a:tblGrid>
                <a:gridCol w="1998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82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03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1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7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dirty="0" smtClean="0"/>
                        <a:t>FORMA DE ATENCION</a:t>
                      </a:r>
                      <a:endParaRPr lang="es-CO" sz="1100" dirty="0" smtClean="0"/>
                    </a:p>
                    <a:p>
                      <a:pPr algn="ctr"/>
                      <a:endParaRPr lang="es-CO" sz="1100" dirty="0"/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dirty="0" smtClean="0"/>
                        <a:t>NUMERO</a:t>
                      </a:r>
                      <a:endParaRPr lang="es-CO" sz="1100" dirty="0"/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dirty="0" smtClean="0"/>
                        <a:t>NUMEROS DE CUPOS</a:t>
                      </a:r>
                      <a:endParaRPr lang="es-CO" sz="1100" dirty="0" smtClean="0"/>
                    </a:p>
                    <a:p>
                      <a:pPr algn="ctr"/>
                      <a:endParaRPr lang="es-CO" sz="1100" dirty="0"/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-MX" sz="1100" dirty="0" smtClean="0"/>
                        <a:t>OBSERVACION </a:t>
                      </a:r>
                      <a:endParaRPr lang="es-CO" sz="1100" dirty="0"/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7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600" b="1" dirty="0" smtClean="0"/>
                        <a:t>1000</a:t>
                      </a:r>
                      <a:r>
                        <a:rPr lang="es-CO" sz="1600" b="1" baseline="0" dirty="0" smtClean="0"/>
                        <a:t> DIAS PARA CAMBIAR EL MUNDO</a:t>
                      </a:r>
                      <a:endParaRPr lang="es-CO" sz="1600" b="1" dirty="0"/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600" b="1" dirty="0" smtClean="0"/>
                        <a:t> N° CTO : 131</a:t>
                      </a:r>
                      <a:endParaRPr lang="es-CO" sz="1600" b="1" dirty="0"/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600" b="1" dirty="0" smtClean="0"/>
                        <a:t>80</a:t>
                      </a:r>
                      <a:endParaRPr lang="es-CO" sz="1600" b="1" dirty="0"/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row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s-CO" sz="1400" b="1" dirty="0" smtClean="0"/>
                        <a:t>1 UDS</a:t>
                      </a:r>
                      <a:r>
                        <a:rPr lang="es-CO" sz="1400" b="1" baseline="0" dirty="0" smtClean="0"/>
                        <a:t>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s-CO" sz="1400" b="1" baseline="0" dirty="0" smtClean="0"/>
                        <a:t>Se ejecuta en las siguientes comunidades: Siviru, </a:t>
                      </a:r>
                      <a:r>
                        <a:rPr lang="es-CO" sz="1400" b="1" baseline="0" dirty="0" err="1" smtClean="0"/>
                        <a:t>Pomeño,Guineal</a:t>
                      </a:r>
                      <a:r>
                        <a:rPr lang="es-CO" sz="1400" b="1" baseline="0" dirty="0" smtClean="0"/>
                        <a:t>, Puerto </a:t>
                      </a:r>
                      <a:r>
                        <a:rPr lang="es-CO" sz="1400" b="1" baseline="0" dirty="0" err="1" smtClean="0"/>
                        <a:t>Bolivar</a:t>
                      </a:r>
                      <a:r>
                        <a:rPr lang="es-CO" sz="1400" b="1" baseline="0" dirty="0" smtClean="0"/>
                        <a:t>, </a:t>
                      </a:r>
                      <a:r>
                        <a:rPr lang="es-CO" sz="1400" b="1" baseline="0" dirty="0" err="1" smtClean="0"/>
                        <a:t>Machedo</a:t>
                      </a:r>
                      <a:r>
                        <a:rPr lang="es-CO" sz="1400" b="1" baseline="0" dirty="0" smtClean="0"/>
                        <a:t>, Buena Vista, Puerto </a:t>
                      </a:r>
                      <a:r>
                        <a:rPr lang="es-CO" sz="1400" b="1" baseline="0" dirty="0" err="1" smtClean="0"/>
                        <a:t>Chicliliano</a:t>
                      </a:r>
                      <a:r>
                        <a:rPr lang="es-CO" sz="1400" b="1" baseline="0" dirty="0" smtClean="0"/>
                        <a:t>, Puerto Piña, </a:t>
                      </a:r>
                      <a:r>
                        <a:rPr lang="es-CO" sz="1400" b="1" baseline="0" dirty="0" err="1" smtClean="0"/>
                        <a:t>Union</a:t>
                      </a:r>
                      <a:r>
                        <a:rPr lang="es-CO" sz="1400" b="1" baseline="0" dirty="0" smtClean="0"/>
                        <a:t> Pitalito, Rio </a:t>
                      </a:r>
                      <a:r>
                        <a:rPr lang="es-CO" sz="1400" b="1" baseline="0" dirty="0" err="1" smtClean="0"/>
                        <a:t>Orpua</a:t>
                      </a:r>
                      <a:r>
                        <a:rPr lang="es-CO" sz="1400" b="1" baseline="0" dirty="0" smtClean="0"/>
                        <a:t>, Playa Linda, Pie de </a:t>
                      </a:r>
                      <a:r>
                        <a:rPr lang="es-CO" sz="1400" b="1" baseline="0" dirty="0" err="1" smtClean="0"/>
                        <a:t>Ocampado</a:t>
                      </a:r>
                      <a:r>
                        <a:rPr lang="es-CO" sz="1400" b="1" baseline="0" dirty="0" smtClean="0"/>
                        <a:t>, </a:t>
                      </a:r>
                      <a:r>
                        <a:rPr lang="es-CO" sz="1400" b="1" baseline="0" dirty="0" err="1" smtClean="0"/>
                        <a:t>Playita,Puerto</a:t>
                      </a:r>
                      <a:r>
                        <a:rPr lang="es-CO" sz="1400" b="1" baseline="0" dirty="0" smtClean="0"/>
                        <a:t> </a:t>
                      </a:r>
                      <a:r>
                        <a:rPr lang="es-CO" sz="1400" b="1" baseline="0" dirty="0" err="1" smtClean="0"/>
                        <a:t>Galbe</a:t>
                      </a:r>
                      <a:r>
                        <a:rPr lang="es-CO" sz="1400" b="1" baseline="0" dirty="0" smtClean="0"/>
                        <a:t>, Rio Siviru, Playa Bonita, Rio Ordo.</a:t>
                      </a:r>
                      <a:endParaRPr lang="es-CO" sz="1400" b="1" dirty="0"/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7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600" b="1" dirty="0" smtClean="0"/>
                        <a:t>VALOR DEL CONTRATO </a:t>
                      </a:r>
                      <a:endParaRPr lang="es-CO" sz="1600" b="1" dirty="0"/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600" b="1" dirty="0" smtClean="0"/>
                        <a:t>481.743.667</a:t>
                      </a:r>
                      <a:endParaRPr lang="es-CO" sz="1600" b="1" dirty="0"/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600" b="1" dirty="0"/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600" b="1" dirty="0"/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7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MX" sz="1600" b="1" dirty="0" smtClean="0"/>
                        <a:t>VALOR EJECUTADO A LA FECHA</a:t>
                      </a:r>
                      <a:endParaRPr lang="es-CO" sz="1600" b="1" dirty="0"/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600" b="1" dirty="0" smtClean="0">
                          <a:solidFill>
                            <a:schemeClr val="tx1"/>
                          </a:solidFill>
                        </a:rPr>
                        <a:t>$42.122.109</a:t>
                      </a:r>
                      <a:endParaRPr lang="es-CO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600" b="1" dirty="0"/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600" b="1" dirty="0"/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7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MX" sz="1600" b="1" dirty="0" smtClean="0"/>
                        <a:t>NOMBRE</a:t>
                      </a:r>
                      <a:r>
                        <a:rPr lang="es-MX" sz="1600" b="1" baseline="0" dirty="0" smtClean="0"/>
                        <a:t> DE LA ENTIDAD</a:t>
                      </a:r>
                      <a:endParaRPr lang="es-CO" sz="1600" b="1" dirty="0"/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MX" sz="1600" b="1" dirty="0" smtClean="0"/>
                        <a:t>SAN</a:t>
                      </a:r>
                      <a:r>
                        <a:rPr lang="es-MX" sz="1600" b="1" baseline="0" dirty="0" smtClean="0"/>
                        <a:t> FRANCISCO DE ASIS </a:t>
                      </a:r>
                      <a:endParaRPr lang="es-CO" sz="1600" b="1" dirty="0"/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600" b="1" dirty="0"/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600" b="1" dirty="0"/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MX" sz="1600" b="1" dirty="0" smtClean="0"/>
                        <a:t>REPRESENTANTE</a:t>
                      </a:r>
                      <a:r>
                        <a:rPr lang="es-MX" sz="1600" b="1" baseline="0" dirty="0" smtClean="0"/>
                        <a:t> LEGAL</a:t>
                      </a:r>
                      <a:endParaRPr lang="es-CO" sz="1600" b="1" dirty="0"/>
                    </a:p>
                  </a:txBody>
                  <a:tcPr marL="91442" marR="91442" marT="45719" marB="45719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CO" sz="1600" b="1" dirty="0" smtClean="0"/>
                        <a:t>JOSE</a:t>
                      </a:r>
                      <a:r>
                        <a:rPr lang="es-CO" sz="1600" b="1" baseline="0" dirty="0" smtClean="0"/>
                        <a:t> ARIEL PALACIOS ROMAÑA</a:t>
                      </a:r>
                      <a:endParaRPr lang="es-CO" sz="1600" b="1" dirty="0"/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600" b="1" dirty="0"/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s-CO" sz="1600" b="1" dirty="0"/>
                    </a:p>
                  </a:txBody>
                  <a:tcPr marL="91442" marR="91442" marT="45719" marB="45719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213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102" y="1346336"/>
            <a:ext cx="4011516" cy="272514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4965" y="2674620"/>
            <a:ext cx="3426249" cy="376219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6972" y="1488909"/>
            <a:ext cx="1767993" cy="75597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6083" y="5686937"/>
            <a:ext cx="2694666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149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Descripción de la modalidad </a:t>
            </a:r>
            <a:endParaRPr lang="es-CO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70456" y="1365161"/>
            <a:ext cx="4225344" cy="2548471"/>
          </a:xfrm>
        </p:spPr>
        <p:txBody>
          <a:bodyPr/>
          <a:lstStyle/>
          <a:p>
            <a:pPr marL="0" indent="0" algn="just">
              <a:buNone/>
            </a:pPr>
            <a:r>
              <a:rPr lang="es-CO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Objetivo general </a:t>
            </a:r>
          </a:p>
          <a:p>
            <a:pPr algn="just">
              <a:buFont typeface="Wingdings" pitchFamily="2" charset="2"/>
              <a:buChar char="q"/>
            </a:pPr>
            <a:r>
              <a:rPr lang="es-CO" sz="1600" dirty="0" smtClean="0">
                <a:latin typeface="Arial" pitchFamily="34" charset="0"/>
                <a:cs typeface="Arial" pitchFamily="34" charset="0"/>
              </a:rPr>
              <a:t>Contribuir </a:t>
            </a:r>
            <a:r>
              <a:rPr lang="es-CO" sz="1600" dirty="0">
                <a:latin typeface="Arial" pitchFamily="34" charset="0"/>
                <a:cs typeface="Arial" pitchFamily="34" charset="0"/>
              </a:rPr>
              <a:t>a la recuperación de las niñas y los niños menores de 5 años con desnutrición aguda través de la modalidad de Centros de Recuperación Nutricional, con la participación activa de la familia y la comunidad y la articulación de las Instituciones del Sistema Nacional de Bienestar Familiar. </a:t>
            </a:r>
            <a:endParaRPr lang="es-CO" sz="16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es-CO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68193"/>
            <a:ext cx="4225344" cy="2527735"/>
          </a:xfrm>
        </p:spPr>
        <p:txBody>
          <a:bodyPr/>
          <a:lstStyle/>
          <a:p>
            <a:pPr marL="0" lvl="0" indent="0" algn="just">
              <a:buNone/>
            </a:pPr>
            <a:endParaRPr lang="es-CO" sz="16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>
              <a:buNone/>
            </a:pPr>
            <a:r>
              <a:rPr lang="es-CO" sz="16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Población sujeto de atención </a:t>
            </a:r>
          </a:p>
          <a:p>
            <a:pPr marL="0" indent="0">
              <a:buNone/>
            </a:pPr>
            <a:r>
              <a:rPr lang="es-CO" sz="1600" dirty="0">
                <a:latin typeface="Arial" pitchFamily="34" charset="0"/>
                <a:cs typeface="Arial" pitchFamily="34" charset="0"/>
              </a:rPr>
              <a:t> Niñas y niños menores de 5 años con desnutrición aguda moderada o desnutrición aguda severa, es decir, con indicador peso para la talla &lt;-2 DE sin patologías agregadas, clínicamente estables, con prueba de apetito </a:t>
            </a:r>
            <a:r>
              <a:rPr lang="es-CO" sz="1600" dirty="0" smtClean="0">
                <a:latin typeface="Arial" pitchFamily="34" charset="0"/>
                <a:cs typeface="Arial" pitchFamily="34" charset="0"/>
              </a:rPr>
              <a:t>positiva, </a:t>
            </a:r>
            <a:r>
              <a:rPr lang="es-CO" sz="1600" dirty="0">
                <a:latin typeface="Arial" pitchFamily="34" charset="0"/>
                <a:cs typeface="Arial" pitchFamily="34" charset="0"/>
              </a:rPr>
              <a:t>alerta y consciente.   </a:t>
            </a:r>
          </a:p>
          <a:p>
            <a:pPr marL="0" indent="0">
              <a:buNone/>
            </a:pPr>
            <a:r>
              <a:rPr lang="es-CO" sz="16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4263" y="3876276"/>
            <a:ext cx="3803073" cy="24454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896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61"/>
          <p:cNvSpPr txBox="1">
            <a:spLocks noChangeArrowheads="1"/>
          </p:cNvSpPr>
          <p:nvPr/>
        </p:nvSpPr>
        <p:spPr bwMode="auto">
          <a:xfrm>
            <a:off x="464192" y="2255848"/>
            <a:ext cx="804134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s-CO" altLang="es-CO" sz="1400" dirty="0"/>
              <a:t>	</a:t>
            </a:r>
          </a:p>
        </p:txBody>
      </p:sp>
      <p:sp>
        <p:nvSpPr>
          <p:cNvPr id="2" name="Rectángulo 1"/>
          <p:cNvSpPr/>
          <p:nvPr/>
        </p:nvSpPr>
        <p:spPr>
          <a:xfrm>
            <a:off x="1627094" y="4061012"/>
            <a:ext cx="6040890" cy="3496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1325563"/>
          </a:xfrm>
        </p:spPr>
        <p:txBody>
          <a:bodyPr/>
          <a:lstStyle/>
          <a:p>
            <a:pPr algn="ctr"/>
            <a:r>
              <a:rPr lang="es-CO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Descripción de la modalidad </a:t>
            </a:r>
            <a:endParaRPr lang="es-CO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Marcador de contenido 10"/>
          <p:cNvSpPr>
            <a:spLocks noGrp="1"/>
          </p:cNvSpPr>
          <p:nvPr>
            <p:ph idx="1"/>
          </p:nvPr>
        </p:nvSpPr>
        <p:spPr>
          <a:xfrm>
            <a:off x="1" y="1149401"/>
            <a:ext cx="8971258" cy="2160727"/>
          </a:xfrm>
        </p:spPr>
        <p:txBody>
          <a:bodyPr/>
          <a:lstStyle/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s-CO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Tiempo de </a:t>
            </a:r>
            <a:r>
              <a:rPr lang="es-CO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funcionamiento</a:t>
            </a: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s-CO" sz="1400" dirty="0">
                <a:latin typeface="Arial" pitchFamily="34" charset="0"/>
                <a:cs typeface="Arial" pitchFamily="34" charset="0"/>
              </a:rPr>
              <a:t>Los CRN deben operar los 12 meses del año.  Los meses de funcionamiento anual, dependerán de la fecha de inicio de </a:t>
            </a:r>
            <a:r>
              <a:rPr lang="es-CO" sz="1400" dirty="0" smtClean="0">
                <a:latin typeface="Arial" pitchFamily="34" charset="0"/>
                <a:cs typeface="Arial" pitchFamily="34" charset="0"/>
              </a:rPr>
              <a:t>contrato</a:t>
            </a: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s-CO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Número </a:t>
            </a:r>
            <a:r>
              <a:rPr lang="es-CO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 </a:t>
            </a:r>
            <a:r>
              <a:rPr lang="es-CO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Usuarios</a:t>
            </a: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s-CO" sz="1400" dirty="0">
                <a:latin typeface="Arial" pitchFamily="34" charset="0"/>
                <a:cs typeface="Arial" pitchFamily="34" charset="0"/>
              </a:rPr>
              <a:t>Los CRN atienden 180 beneficiarios al año; sin embargo, se podrá presentar variaciones de cobertura dependiendo de las condiciones particulares de cada uno de los CRN y las necesidades del </a:t>
            </a:r>
            <a:r>
              <a:rPr lang="es-CO" sz="1400" dirty="0" smtClean="0">
                <a:latin typeface="Arial" pitchFamily="34" charset="0"/>
                <a:cs typeface="Arial" pitchFamily="34" charset="0"/>
              </a:rPr>
              <a:t>territorio</a:t>
            </a:r>
            <a:r>
              <a:rPr lang="es-CO" sz="1400" dirty="0" smtClean="0">
                <a:latin typeface="Arial" pitchFamily="34" charset="0"/>
                <a:cs typeface="Arial" pitchFamily="34" charset="0"/>
              </a:rPr>
              <a:t>.</a:t>
            </a:r>
            <a:endParaRPr lang="es-CO" sz="1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1210" y="3493910"/>
            <a:ext cx="3700593" cy="26393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7611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Descripción de la modalidad </a:t>
            </a:r>
            <a:endParaRPr lang="es-CO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s-CO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Focalización</a:t>
            </a:r>
          </a:p>
          <a:p>
            <a:pPr algn="just">
              <a:buFont typeface="Wingdings" pitchFamily="2" charset="2"/>
              <a:buChar char="q"/>
            </a:pPr>
            <a:r>
              <a:rPr lang="es-CO" sz="2000" dirty="0">
                <a:latin typeface="Arial" pitchFamily="34" charset="0"/>
                <a:cs typeface="Arial" pitchFamily="34" charset="0"/>
              </a:rPr>
              <a:t>Coordinación con las entidades que ejecuten programas de atención a población vulnerable como ONG y organismos internacionales, para la identificación y remisión de población a la modalidad. </a:t>
            </a:r>
            <a:endParaRPr lang="es-CO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s-CO" sz="2000" dirty="0" smtClean="0">
                <a:latin typeface="Arial" pitchFamily="34" charset="0"/>
                <a:cs typeface="Arial" pitchFamily="34" charset="0"/>
              </a:rPr>
              <a:t>Identificación </a:t>
            </a:r>
            <a:r>
              <a:rPr lang="es-CO" sz="2000" dirty="0">
                <a:latin typeface="Arial" pitchFamily="34" charset="0"/>
                <a:cs typeface="Arial" pitchFamily="34" charset="0"/>
              </a:rPr>
              <a:t>de niñas y niños con desnutrición, desde las comunidades y sus líderes previamente capacitados. </a:t>
            </a:r>
            <a:endParaRPr lang="es-CO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s-CO" sz="2000" dirty="0" smtClean="0">
                <a:latin typeface="Arial" pitchFamily="34" charset="0"/>
                <a:cs typeface="Arial" pitchFamily="34" charset="0"/>
              </a:rPr>
              <a:t>Búsqueda </a:t>
            </a:r>
            <a:r>
              <a:rPr lang="es-CO" sz="2000" dirty="0">
                <a:latin typeface="Arial" pitchFamily="34" charset="0"/>
                <a:cs typeface="Arial" pitchFamily="34" charset="0"/>
              </a:rPr>
              <a:t>activa para identificación de casos por el equipo interdisciplinario de la Entidad Administradora de Servicio del ICBF. </a:t>
            </a:r>
            <a:endParaRPr lang="es-CO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s-CO" sz="2000" dirty="0" smtClean="0">
                <a:latin typeface="Arial" pitchFamily="34" charset="0"/>
                <a:cs typeface="Arial" pitchFamily="34" charset="0"/>
              </a:rPr>
              <a:t>Remisión </a:t>
            </a:r>
            <a:r>
              <a:rPr lang="es-CO" sz="2000" dirty="0">
                <a:latin typeface="Arial" pitchFamily="34" charset="0"/>
                <a:cs typeface="Arial" pitchFamily="34" charset="0"/>
              </a:rPr>
              <a:t>de casos identificados por el ICBF a través de comisarías de familia, defensorías de familia, unidades móviles, centros zonales y entidades administradoras de servicio de otras modalidades de atención.</a:t>
            </a:r>
          </a:p>
        </p:txBody>
      </p:sp>
    </p:spTree>
    <p:extLst>
      <p:ext uri="{BB962C8B-B14F-4D97-AF65-F5344CB8AC3E}">
        <p14:creationId xmlns:p14="http://schemas.microsoft.com/office/powerpoint/2010/main" val="284814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79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just"/>
            <a:r>
              <a:rPr lang="es-ES" altLang="es-CO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/>
            </a:r>
            <a:br>
              <a:rPr lang="es-ES" altLang="es-CO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CO" altLang="es-CO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COMPONENTES PARA LA PRESTACIÓN DEL SERVICIO</a:t>
            </a:r>
            <a:r>
              <a:rPr lang="es-ES" altLang="es-CO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/>
            </a:r>
            <a:br>
              <a:rPr lang="es-ES" altLang="es-CO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ES" altLang="es-CO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/>
            </a:r>
            <a:br>
              <a:rPr lang="es-ES" altLang="es-CO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ES" altLang="es-CO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/>
            </a:r>
            <a:br>
              <a:rPr lang="es-ES" altLang="es-CO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</a:br>
            <a:endParaRPr lang="es-ES" altLang="es-CO" sz="1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>
          <a:xfrm>
            <a:off x="628650" y="1617807"/>
            <a:ext cx="78867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s-CO" sz="2400" b="1" dirty="0" smtClean="0">
                <a:latin typeface="Arial" panose="020B0604020202020204" pitchFamily="34" charset="0"/>
                <a:ea typeface="+mj-ea"/>
                <a:cs typeface="Arial" pitchFamily="34" charset="0"/>
              </a:rPr>
              <a:t>GESTIÓN SOCIAL Y FAMILIAR </a:t>
            </a:r>
            <a:endParaRPr lang="es-CO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s-CO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ATENCION MEDICA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CO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ATENCION NUTRICIONAL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CO" sz="2400" b="1" dirty="0" smtClean="0">
                <a:solidFill>
                  <a:prstClr val="white"/>
                </a:solidFill>
                <a:latin typeface="Arial" pitchFamily="34" charset="0"/>
                <a:ea typeface="+mj-ea"/>
                <a:cs typeface="Arial" pitchFamily="34" charset="0"/>
              </a:rPr>
              <a:t>Gestión </a:t>
            </a:r>
            <a:r>
              <a:rPr lang="es-CO" sz="2400" b="1" dirty="0">
                <a:solidFill>
                  <a:prstClr val="white"/>
                </a:solidFill>
                <a:latin typeface="Arial" pitchFamily="34" charset="0"/>
                <a:ea typeface="+mj-ea"/>
                <a:cs typeface="Arial" pitchFamily="34" charset="0"/>
              </a:rPr>
              <a:t>social y familiar </a:t>
            </a:r>
            <a:endParaRPr lang="es-CO" sz="2400" b="1" dirty="0" smtClean="0">
              <a:solidFill>
                <a:prstClr val="white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endParaRPr lang="es-CO" dirty="0" smtClean="0"/>
          </a:p>
          <a:p>
            <a:r>
              <a:rPr lang="es-CO" sz="3200" dirty="0">
                <a:solidFill>
                  <a:prstClr val="white"/>
                </a:solidFill>
                <a:latin typeface="Arial" pitchFamily="34" charset="0"/>
                <a:ea typeface="+mj-ea"/>
                <a:cs typeface="Arial" pitchFamily="34" charset="0"/>
              </a:rPr>
              <a:t>Gestión social y familiar </a:t>
            </a:r>
            <a:endParaRPr lang="es-CO" dirty="0" smtClean="0"/>
          </a:p>
          <a:p>
            <a:r>
              <a:rPr lang="es-CO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Gestión social y familiar </a:t>
            </a:r>
            <a:endParaRPr lang="es-CO" dirty="0" smtClean="0"/>
          </a:p>
          <a:p>
            <a:endParaRPr lang="es-CO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9721" y="2743200"/>
            <a:ext cx="3155351" cy="332509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44020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55" t="30699" r="25691" b="1066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398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53788" y="94130"/>
            <a:ext cx="795048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CO" altLang="es-CO" sz="1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•	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0747" y="1926395"/>
            <a:ext cx="7886700" cy="1325563"/>
          </a:xfrm>
        </p:spPr>
        <p:txBody>
          <a:bodyPr/>
          <a:lstStyle/>
          <a:p>
            <a:pPr algn="ctr"/>
            <a:r>
              <a:rPr lang="es-C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MODALIDAD  1.000 DÍAS PARA CAMBIAR EL MUNDO  </a:t>
            </a:r>
            <a:endParaRPr lang="es-CO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9590" y="3251957"/>
            <a:ext cx="3584865" cy="30657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9003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39368"/>
            <a:ext cx="8103870" cy="1325563"/>
          </a:xfrm>
        </p:spPr>
        <p:txBody>
          <a:bodyPr/>
          <a:lstStyle/>
          <a:p>
            <a:pPr algn="ctr"/>
            <a:r>
              <a:rPr lang="es-CO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GENERALIDADES</a:t>
            </a:r>
            <a:endParaRPr lang="es-CO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823648"/>
          </a:xfrm>
        </p:spPr>
        <p:txBody>
          <a:bodyPr/>
          <a:lstStyle/>
          <a:p>
            <a:pPr marL="0" indent="0" algn="just">
              <a:buNone/>
            </a:pPr>
            <a:r>
              <a:rPr lang="es-CO" b="1" dirty="0">
                <a:latin typeface="Arial" pitchFamily="34" charset="0"/>
                <a:cs typeface="Arial" pitchFamily="34" charset="0"/>
              </a:rPr>
              <a:t>Objetivo general</a:t>
            </a:r>
          </a:p>
          <a:p>
            <a:pPr marL="0" indent="0" algn="just">
              <a:buNone/>
            </a:pPr>
            <a:r>
              <a:rPr lang="es-CO" dirty="0" smtClean="0"/>
              <a:t>Contribuir </a:t>
            </a:r>
            <a:r>
              <a:rPr lang="es-CO" dirty="0"/>
              <a:t>al desarrollo integral de las niñas y los niños en los primeros 1.000 días de vida a través de acciones en alimentación y nutrición, enmarcadas en su entorno familiar, para favorecer el desarrollo de sus capacidades que permita el ejercicio y disfrute de sus derechos.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530" y="4309110"/>
            <a:ext cx="3131820" cy="21829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999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84126"/>
          </a:xfrm>
        </p:spPr>
        <p:txBody>
          <a:bodyPr/>
          <a:lstStyle/>
          <a:p>
            <a:r>
              <a:rPr lang="es-CO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GENERALIDADES</a:t>
            </a:r>
            <a:endParaRPr lang="es-CO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15772" y="1284712"/>
            <a:ext cx="7886700" cy="4755480"/>
          </a:xfrm>
        </p:spPr>
        <p:txBody>
          <a:bodyPr/>
          <a:lstStyle/>
          <a:p>
            <a:pPr marL="0" indent="0" algn="just">
              <a:buNone/>
            </a:pPr>
            <a:r>
              <a:rPr lang="es-C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Población sujeto de atención</a:t>
            </a:r>
          </a:p>
          <a:p>
            <a:pPr algn="just">
              <a:buFont typeface="Wingdings" pitchFamily="2" charset="2"/>
              <a:buChar char="q"/>
            </a:pPr>
            <a:r>
              <a:rPr lang="es-CO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CO" sz="2000" dirty="0">
                <a:latin typeface="Arial" pitchFamily="34" charset="0"/>
                <a:cs typeface="Arial" pitchFamily="34" charset="0"/>
              </a:rPr>
              <a:t>Mujeres gestantes en bajo peso para la edad </a:t>
            </a:r>
            <a:r>
              <a:rPr lang="es-CO" sz="2000" dirty="0" smtClean="0">
                <a:latin typeface="Arial" pitchFamily="34" charset="0"/>
                <a:cs typeface="Arial" pitchFamily="34" charset="0"/>
              </a:rPr>
              <a:t>gestacional</a:t>
            </a:r>
          </a:p>
          <a:p>
            <a:pPr algn="just">
              <a:buFont typeface="Wingdings" pitchFamily="2" charset="2"/>
              <a:buChar char="q"/>
            </a:pPr>
            <a:r>
              <a:rPr lang="es-CO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s-CO" sz="2000" dirty="0" smtClean="0">
                <a:latin typeface="Arial" pitchFamily="34" charset="0"/>
                <a:cs typeface="Arial" pitchFamily="34" charset="0"/>
              </a:rPr>
              <a:t>Niñas </a:t>
            </a:r>
            <a:r>
              <a:rPr lang="es-CO" sz="2000" dirty="0">
                <a:latin typeface="Arial" pitchFamily="34" charset="0"/>
                <a:cs typeface="Arial" pitchFamily="34" charset="0"/>
              </a:rPr>
              <a:t>y niños nacidos de mujeres gestantes beneficiarias de la </a:t>
            </a:r>
            <a:r>
              <a:rPr lang="es-CO" sz="2000" dirty="0" smtClean="0">
                <a:latin typeface="Arial" pitchFamily="34" charset="0"/>
                <a:cs typeface="Arial" pitchFamily="34" charset="0"/>
              </a:rPr>
              <a:t>modalidad</a:t>
            </a:r>
          </a:p>
          <a:p>
            <a:pPr algn="just">
              <a:buFont typeface="Wingdings" pitchFamily="2" charset="2"/>
              <a:buChar char="q"/>
            </a:pPr>
            <a:r>
              <a:rPr lang="es-CO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s-CO" sz="2000" dirty="0" smtClean="0">
                <a:latin typeface="Arial" pitchFamily="34" charset="0"/>
                <a:cs typeface="Arial" pitchFamily="34" charset="0"/>
              </a:rPr>
              <a:t>Niñas </a:t>
            </a:r>
            <a:r>
              <a:rPr lang="es-CO" sz="2000" dirty="0">
                <a:latin typeface="Arial" pitchFamily="34" charset="0"/>
                <a:cs typeface="Arial" pitchFamily="34" charset="0"/>
              </a:rPr>
              <a:t>y niños menores de 2 años con diagnóstico de desnutrición </a:t>
            </a:r>
            <a:r>
              <a:rPr lang="es-CO" sz="2000" dirty="0" smtClean="0">
                <a:latin typeface="Arial" pitchFamily="34" charset="0"/>
                <a:cs typeface="Arial" pitchFamily="34" charset="0"/>
              </a:rPr>
              <a:t>aguda </a:t>
            </a:r>
            <a:r>
              <a:rPr lang="es-CO" sz="2000" dirty="0">
                <a:latin typeface="Arial" pitchFamily="34" charset="0"/>
                <a:cs typeface="Arial" pitchFamily="34" charset="0"/>
              </a:rPr>
              <a:t>o riesgo de desnutrición </a:t>
            </a:r>
            <a:r>
              <a:rPr lang="es-CO" sz="2000" dirty="0" smtClean="0">
                <a:latin typeface="Arial" pitchFamily="34" charset="0"/>
                <a:cs typeface="Arial" pitchFamily="34" charset="0"/>
              </a:rPr>
              <a:t>aguda</a:t>
            </a:r>
          </a:p>
          <a:p>
            <a:pPr algn="just">
              <a:buFont typeface="Wingdings" pitchFamily="2" charset="2"/>
              <a:buChar char="q"/>
            </a:pPr>
            <a:r>
              <a:rPr lang="es-CO" sz="2000" dirty="0" smtClean="0">
                <a:latin typeface="Arial" pitchFamily="34" charset="0"/>
                <a:cs typeface="Arial" pitchFamily="34" charset="0"/>
              </a:rPr>
              <a:t> Niñas </a:t>
            </a:r>
            <a:r>
              <a:rPr lang="es-CO" sz="2000" dirty="0">
                <a:latin typeface="Arial" pitchFamily="34" charset="0"/>
                <a:cs typeface="Arial" pitchFamily="34" charset="0"/>
              </a:rPr>
              <a:t>y niños menores de 5 años egresados de los Centros de Recuperación </a:t>
            </a:r>
            <a:r>
              <a:rPr lang="es-CO" sz="2000" dirty="0" smtClean="0">
                <a:latin typeface="Arial" pitchFamily="34" charset="0"/>
                <a:cs typeface="Arial" pitchFamily="34" charset="0"/>
              </a:rPr>
              <a:t>Nutricional.</a:t>
            </a:r>
          </a:p>
          <a:p>
            <a:pPr marL="0" indent="0" algn="just">
              <a:buNone/>
            </a:pPr>
            <a:r>
              <a:rPr lang="es-C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Tiempo de funcionamiento  </a:t>
            </a:r>
          </a:p>
          <a:p>
            <a:pPr marL="0" indent="0" algn="just">
              <a:buNone/>
            </a:pPr>
            <a:r>
              <a:rPr lang="es-CO" sz="2000" dirty="0">
                <a:latin typeface="Arial" pitchFamily="34" charset="0"/>
                <a:cs typeface="Arial" pitchFamily="34" charset="0"/>
              </a:rPr>
              <a:t> La modalidad funciona todo el año, con atención durante 365 </a:t>
            </a:r>
            <a:r>
              <a:rPr lang="es-CO" sz="2000" dirty="0" smtClean="0">
                <a:latin typeface="Arial" pitchFamily="34" charset="0"/>
                <a:cs typeface="Arial" pitchFamily="34" charset="0"/>
              </a:rPr>
              <a:t>días.</a:t>
            </a:r>
          </a:p>
          <a:p>
            <a:pPr marL="0" indent="0" algn="just">
              <a:buNone/>
            </a:pPr>
            <a:r>
              <a:rPr lang="es-C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Número de </a:t>
            </a:r>
            <a:r>
              <a:rPr lang="es-CO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usuarios</a:t>
            </a:r>
          </a:p>
          <a:p>
            <a:pPr marL="0" indent="0" algn="just">
              <a:buNone/>
            </a:pPr>
            <a:r>
              <a:rPr lang="es-CO" sz="2000" dirty="0">
                <a:latin typeface="Arial" pitchFamily="34" charset="0"/>
                <a:cs typeface="Arial" pitchFamily="34" charset="0"/>
              </a:rPr>
              <a:t>La modalidad funciona a través de la conformación de Unidades de Servicio UDS, cada una tiene la capacidad de atender 160 beneficiarios con un equipo interdisciplinario</a:t>
            </a:r>
            <a:r>
              <a:rPr lang="es-C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6276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2451</TotalTime>
  <Words>725</Words>
  <Application>Microsoft Office PowerPoint</Application>
  <PresentationFormat>Presentación en pantalla (4:3)</PresentationFormat>
  <Paragraphs>81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14</vt:i4>
      </vt:variant>
    </vt:vector>
  </HeadingPairs>
  <TitlesOfParts>
    <vt:vector size="22" baseType="lpstr">
      <vt:lpstr>MS PGothic</vt:lpstr>
      <vt:lpstr>Arial</vt:lpstr>
      <vt:lpstr>Arial Black</vt:lpstr>
      <vt:lpstr>Calibri</vt:lpstr>
      <vt:lpstr>Calibri Light</vt:lpstr>
      <vt:lpstr>Wingdings</vt:lpstr>
      <vt:lpstr>Diseño personalizado</vt:lpstr>
      <vt:lpstr>1_Diseño personalizado</vt:lpstr>
      <vt:lpstr>MODALIDAD RECUPERACION NUTRICIONAL  </vt:lpstr>
      <vt:lpstr>Descripción de la modalidad </vt:lpstr>
      <vt:lpstr>Descripción de la modalidad </vt:lpstr>
      <vt:lpstr>Descripción de la modalidad </vt:lpstr>
      <vt:lpstr> COMPONENTES PARA LA PRESTACIÓN DEL SERVICIO   </vt:lpstr>
      <vt:lpstr>Presentación de PowerPoint</vt:lpstr>
      <vt:lpstr>MODALIDAD  1.000 DÍAS PARA CAMBIAR EL MUNDO  </vt:lpstr>
      <vt:lpstr>GENERALIDADES</vt:lpstr>
      <vt:lpstr>GENERALIDADES</vt:lpstr>
      <vt:lpstr> GENERALIDADES</vt:lpstr>
      <vt:lpstr>GENERALIDADES</vt:lpstr>
      <vt:lpstr>Presentación de PowerPoint</vt:lpstr>
      <vt:lpstr>MODALIDAD 1000 DIAS PARA CAMBIAR EL MUNDO.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Yasira Baldrich Palacios</cp:lastModifiedBy>
  <cp:revision>205</cp:revision>
  <dcterms:created xsi:type="dcterms:W3CDTF">2015-01-29T14:27:26Z</dcterms:created>
  <dcterms:modified xsi:type="dcterms:W3CDTF">2017-07-25T20:11:05Z</dcterms:modified>
</cp:coreProperties>
</file>