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8" r:id="rId3"/>
  </p:sldMasterIdLst>
  <p:notesMasterIdLst>
    <p:notesMasterId r:id="rId46"/>
  </p:notesMasterIdLst>
  <p:handoutMasterIdLst>
    <p:handoutMasterId r:id="rId47"/>
  </p:handoutMasterIdLst>
  <p:sldIdLst>
    <p:sldId id="358" r:id="rId4"/>
    <p:sldId id="368" r:id="rId5"/>
    <p:sldId id="369" r:id="rId6"/>
    <p:sldId id="404" r:id="rId7"/>
    <p:sldId id="363" r:id="rId8"/>
    <p:sldId id="340" r:id="rId9"/>
    <p:sldId id="371" r:id="rId10"/>
    <p:sldId id="372" r:id="rId11"/>
    <p:sldId id="373" r:id="rId12"/>
    <p:sldId id="375" r:id="rId13"/>
    <p:sldId id="377" r:id="rId14"/>
    <p:sldId id="378" r:id="rId15"/>
    <p:sldId id="379" r:id="rId16"/>
    <p:sldId id="380" r:id="rId17"/>
    <p:sldId id="381" r:id="rId18"/>
    <p:sldId id="382" r:id="rId19"/>
    <p:sldId id="383" r:id="rId20"/>
    <p:sldId id="384" r:id="rId21"/>
    <p:sldId id="409" r:id="rId22"/>
    <p:sldId id="362" r:id="rId23"/>
    <p:sldId id="400" r:id="rId24"/>
    <p:sldId id="403" r:id="rId25"/>
    <p:sldId id="405" r:id="rId26"/>
    <p:sldId id="406" r:id="rId27"/>
    <p:sldId id="402" r:id="rId28"/>
    <p:sldId id="387" r:id="rId29"/>
    <p:sldId id="388" r:id="rId30"/>
    <p:sldId id="389" r:id="rId31"/>
    <p:sldId id="390" r:id="rId32"/>
    <p:sldId id="392" r:id="rId33"/>
    <p:sldId id="410" r:id="rId34"/>
    <p:sldId id="393" r:id="rId35"/>
    <p:sldId id="394" r:id="rId36"/>
    <p:sldId id="395" r:id="rId37"/>
    <p:sldId id="396" r:id="rId38"/>
    <p:sldId id="397" r:id="rId39"/>
    <p:sldId id="399" r:id="rId40"/>
    <p:sldId id="407" r:id="rId41"/>
    <p:sldId id="385" r:id="rId42"/>
    <p:sldId id="346" r:id="rId43"/>
    <p:sldId id="398" r:id="rId44"/>
    <p:sldId id="408" r:id="rId45"/>
  </p:sldIdLst>
  <p:sldSz cx="9144000" cy="6858000" type="screen4x3"/>
  <p:notesSz cx="7010400"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1B9C6A"/>
    <a:srgbClr val="1E8AA8"/>
    <a:srgbClr val="4BB3AB"/>
    <a:srgbClr val="F68121"/>
    <a:srgbClr val="F20C75"/>
    <a:srgbClr val="F13430"/>
    <a:srgbClr val="E6821D"/>
    <a:srgbClr val="1E8F81"/>
    <a:srgbClr val="197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60"/>
  </p:normalViewPr>
  <p:slideViewPr>
    <p:cSldViewPr snapToGrid="0">
      <p:cViewPr varScale="1">
        <p:scale>
          <a:sx n="71" d="100"/>
          <a:sy n="71" d="100"/>
        </p:scale>
        <p:origin x="1218"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B6C127-C4DE-4047-9355-7AAD051931E5}" type="doc">
      <dgm:prSet loTypeId="urn:microsoft.com/office/officeart/2005/8/layout/chevron2" loCatId="list" qsTypeId="urn:microsoft.com/office/officeart/2005/8/quickstyle/simple1" qsCatId="simple" csTypeId="urn:microsoft.com/office/officeart/2005/8/colors/accent3_4" csCatId="accent3" phldr="1"/>
      <dgm:spPr/>
      <dgm:t>
        <a:bodyPr/>
        <a:lstStyle/>
        <a:p>
          <a:endParaRPr lang="es-CO"/>
        </a:p>
      </dgm:t>
    </dgm:pt>
    <dgm:pt modelId="{34F0821A-78BA-4272-9E09-52967C5C593F}">
      <dgm:prSet phldrT="[Texto]" custT="1"/>
      <dgm:spPr>
        <a:ln>
          <a:solidFill>
            <a:schemeClr val="accent6">
              <a:lumMod val="75000"/>
            </a:schemeClr>
          </a:solidFill>
        </a:ln>
      </dgm:spPr>
      <dgm:t>
        <a:bodyPr/>
        <a:lstStyle/>
        <a:p>
          <a:pPr algn="just"/>
          <a:r>
            <a:rPr lang="es-CO" sz="2400" dirty="0">
              <a:latin typeface="Calibri" panose="020F0502020204030204" pitchFamily="34" charset="0"/>
              <a:cs typeface="Calibri" panose="020F0502020204030204" pitchFamily="34" charset="0"/>
            </a:rPr>
            <a:t>Ampliar cobertura y mejorar calidad en la atención integral a la primera infancia. </a:t>
          </a:r>
        </a:p>
      </dgm:t>
    </dgm:pt>
    <dgm:pt modelId="{35D024B5-21F3-497C-8F75-093A4CBE650D}" type="parTrans" cxnId="{A4FDF000-A831-4039-96EA-EEA5DB77217E}">
      <dgm:prSet/>
      <dgm:spPr/>
      <dgm:t>
        <a:bodyPr/>
        <a:lstStyle/>
        <a:p>
          <a:endParaRPr lang="es-CO" sz="2400">
            <a:latin typeface="Calibri" panose="020F0502020204030204" pitchFamily="34" charset="0"/>
            <a:cs typeface="Calibri" panose="020F0502020204030204" pitchFamily="34" charset="0"/>
          </a:endParaRPr>
        </a:p>
      </dgm:t>
    </dgm:pt>
    <dgm:pt modelId="{9FD5C8D3-79DF-46E7-B4CE-9E45CDA0AD1D}" type="sibTrans" cxnId="{A4FDF000-A831-4039-96EA-EEA5DB77217E}">
      <dgm:prSet/>
      <dgm:spPr/>
      <dgm:t>
        <a:bodyPr/>
        <a:lstStyle/>
        <a:p>
          <a:endParaRPr lang="es-CO" sz="2400">
            <a:latin typeface="Calibri" panose="020F0502020204030204" pitchFamily="34" charset="0"/>
            <a:cs typeface="Calibri" panose="020F0502020204030204" pitchFamily="34" charset="0"/>
          </a:endParaRPr>
        </a:p>
      </dgm:t>
    </dgm:pt>
    <dgm:pt modelId="{795BCB09-C09A-4430-8606-DE5BFFA64CA8}">
      <dgm:prSet phldrT="[Texto]" custT="1"/>
      <dgm:spPr>
        <a:solidFill>
          <a:schemeClr val="accent6">
            <a:lumMod val="40000"/>
            <a:lumOff val="60000"/>
          </a:schemeClr>
        </a:solidFill>
        <a:ln>
          <a:solidFill>
            <a:schemeClr val="accent6">
              <a:lumMod val="75000"/>
            </a:schemeClr>
          </a:solidFill>
        </a:ln>
      </dgm:spPr>
      <dgm:t>
        <a:bodyPr/>
        <a:lstStyle/>
        <a:p>
          <a:r>
            <a:rPr lang="es-CO" sz="2400" dirty="0">
              <a:latin typeface="Calibri" panose="020F0502020204030204" pitchFamily="34" charset="0"/>
              <a:cs typeface="Calibri" panose="020F0502020204030204" pitchFamily="34" charset="0"/>
            </a:rPr>
            <a:t>2</a:t>
          </a:r>
        </a:p>
      </dgm:t>
    </dgm:pt>
    <dgm:pt modelId="{642ECA4C-21DE-4953-9ADB-72224AEC4818}" type="parTrans" cxnId="{32F49241-62D2-47D7-BCEC-C2515E384F46}">
      <dgm:prSet/>
      <dgm:spPr/>
      <dgm:t>
        <a:bodyPr/>
        <a:lstStyle/>
        <a:p>
          <a:endParaRPr lang="es-CO" sz="2400">
            <a:latin typeface="Calibri" panose="020F0502020204030204" pitchFamily="34" charset="0"/>
            <a:cs typeface="Calibri" panose="020F0502020204030204" pitchFamily="34" charset="0"/>
          </a:endParaRPr>
        </a:p>
      </dgm:t>
    </dgm:pt>
    <dgm:pt modelId="{AACB3D7D-F1EC-46DB-85C2-794ECB98FBEC}" type="sibTrans" cxnId="{32F49241-62D2-47D7-BCEC-C2515E384F46}">
      <dgm:prSet/>
      <dgm:spPr/>
      <dgm:t>
        <a:bodyPr/>
        <a:lstStyle/>
        <a:p>
          <a:endParaRPr lang="es-CO" sz="2400">
            <a:latin typeface="Calibri" panose="020F0502020204030204" pitchFamily="34" charset="0"/>
            <a:cs typeface="Calibri" panose="020F0502020204030204" pitchFamily="34" charset="0"/>
          </a:endParaRPr>
        </a:p>
      </dgm:t>
    </dgm:pt>
    <dgm:pt modelId="{75AE6620-74D4-4034-9CCC-EDBC9F6FC587}">
      <dgm:prSet phldrT="[Texto]" custT="1"/>
      <dgm:spPr>
        <a:ln>
          <a:solidFill>
            <a:schemeClr val="accent6">
              <a:lumMod val="75000"/>
            </a:schemeClr>
          </a:solidFill>
        </a:ln>
      </dgm:spPr>
      <dgm:t>
        <a:bodyPr/>
        <a:lstStyle/>
        <a:p>
          <a:pPr algn="just"/>
          <a:r>
            <a:rPr lang="es-CO" sz="2400" dirty="0">
              <a:latin typeface="Calibri" panose="020F0502020204030204" pitchFamily="34" charset="0"/>
              <a:cs typeface="Calibri" panose="020F0502020204030204" pitchFamily="34" charset="0"/>
            </a:rPr>
            <a:t>Promover los Derechos de los niños, niñas y adolescentes y prevenir los riesgos o amenazas de vulneración de los mismos. </a:t>
          </a:r>
        </a:p>
      </dgm:t>
    </dgm:pt>
    <dgm:pt modelId="{EA04EE97-EC03-4890-B161-80B1CA9D98D7}" type="parTrans" cxnId="{1BC10DC1-55B8-4DAF-9484-C73B9463F2E9}">
      <dgm:prSet/>
      <dgm:spPr/>
      <dgm:t>
        <a:bodyPr/>
        <a:lstStyle/>
        <a:p>
          <a:endParaRPr lang="es-CO" sz="2400">
            <a:latin typeface="Calibri" panose="020F0502020204030204" pitchFamily="34" charset="0"/>
            <a:cs typeface="Calibri" panose="020F0502020204030204" pitchFamily="34" charset="0"/>
          </a:endParaRPr>
        </a:p>
      </dgm:t>
    </dgm:pt>
    <dgm:pt modelId="{EA2025FF-6F73-4214-ABEF-E920EB57F377}" type="sibTrans" cxnId="{1BC10DC1-55B8-4DAF-9484-C73B9463F2E9}">
      <dgm:prSet/>
      <dgm:spPr/>
      <dgm:t>
        <a:bodyPr/>
        <a:lstStyle/>
        <a:p>
          <a:endParaRPr lang="es-CO" sz="2400">
            <a:latin typeface="Calibri" panose="020F0502020204030204" pitchFamily="34" charset="0"/>
            <a:cs typeface="Calibri" panose="020F0502020204030204" pitchFamily="34" charset="0"/>
          </a:endParaRPr>
        </a:p>
      </dgm:t>
    </dgm:pt>
    <dgm:pt modelId="{AEEB8ACE-C706-4A7E-B149-03EFF93304B5}">
      <dgm:prSet phldrT="[Texto]" custT="1"/>
      <dgm:spPr>
        <a:solidFill>
          <a:schemeClr val="accent6">
            <a:lumMod val="40000"/>
            <a:lumOff val="60000"/>
          </a:schemeClr>
        </a:solidFill>
        <a:ln>
          <a:solidFill>
            <a:schemeClr val="accent6">
              <a:lumMod val="75000"/>
            </a:schemeClr>
          </a:solidFill>
        </a:ln>
      </dgm:spPr>
      <dgm:t>
        <a:bodyPr/>
        <a:lstStyle/>
        <a:p>
          <a:r>
            <a:rPr lang="es-CO" sz="2400" dirty="0">
              <a:latin typeface="Calibri" panose="020F0502020204030204" pitchFamily="34" charset="0"/>
              <a:cs typeface="Calibri" panose="020F0502020204030204" pitchFamily="34" charset="0"/>
            </a:rPr>
            <a:t>3</a:t>
          </a:r>
        </a:p>
      </dgm:t>
    </dgm:pt>
    <dgm:pt modelId="{B8368B45-FB43-424C-ACF2-D886987B18CF}" type="parTrans" cxnId="{133F2650-B1AE-4A8F-953B-BF9FFB7E2D9E}">
      <dgm:prSet/>
      <dgm:spPr/>
      <dgm:t>
        <a:bodyPr/>
        <a:lstStyle/>
        <a:p>
          <a:endParaRPr lang="es-CO" sz="2400">
            <a:latin typeface="Calibri" panose="020F0502020204030204" pitchFamily="34" charset="0"/>
            <a:cs typeface="Calibri" panose="020F0502020204030204" pitchFamily="34" charset="0"/>
          </a:endParaRPr>
        </a:p>
      </dgm:t>
    </dgm:pt>
    <dgm:pt modelId="{BD140F04-BEE7-4292-B82A-5FAD8B5417F4}" type="sibTrans" cxnId="{133F2650-B1AE-4A8F-953B-BF9FFB7E2D9E}">
      <dgm:prSet/>
      <dgm:spPr/>
      <dgm:t>
        <a:bodyPr/>
        <a:lstStyle/>
        <a:p>
          <a:endParaRPr lang="es-CO" sz="2400">
            <a:latin typeface="Calibri" panose="020F0502020204030204" pitchFamily="34" charset="0"/>
            <a:cs typeface="Calibri" panose="020F0502020204030204" pitchFamily="34" charset="0"/>
          </a:endParaRPr>
        </a:p>
      </dgm:t>
    </dgm:pt>
    <dgm:pt modelId="{7B358ED4-F034-4AFB-8ED0-7A538E849BC6}">
      <dgm:prSet phldrT="[Texto]" custT="1"/>
      <dgm:spPr>
        <a:ln>
          <a:solidFill>
            <a:schemeClr val="accent6">
              <a:lumMod val="75000"/>
            </a:schemeClr>
          </a:solidFill>
        </a:ln>
      </dgm:spPr>
      <dgm:t>
        <a:bodyPr/>
        <a:lstStyle/>
        <a:p>
          <a:pPr algn="just"/>
          <a:r>
            <a:rPr lang="es-CO" sz="2400" dirty="0">
              <a:latin typeface="Calibri" panose="020F0502020204030204" pitchFamily="34" charset="0"/>
              <a:cs typeface="Calibri" panose="020F0502020204030204" pitchFamily="34" charset="0"/>
            </a:rPr>
            <a:t>Fortalecer con las familias y comunidades las capacidades para promover su desarrollo, fortalecer sus vínculos de cuidado mutuo y prevenir la violencia intrafamiliar y de género.</a:t>
          </a:r>
        </a:p>
      </dgm:t>
    </dgm:pt>
    <dgm:pt modelId="{42A1352D-4800-4A17-BF53-D7667A0DFA42}" type="parTrans" cxnId="{4E2378C7-AC58-4C60-9198-CB661D01C74F}">
      <dgm:prSet/>
      <dgm:spPr/>
      <dgm:t>
        <a:bodyPr/>
        <a:lstStyle/>
        <a:p>
          <a:endParaRPr lang="es-CO" sz="2400">
            <a:latin typeface="Calibri" panose="020F0502020204030204" pitchFamily="34" charset="0"/>
            <a:cs typeface="Calibri" panose="020F0502020204030204" pitchFamily="34" charset="0"/>
          </a:endParaRPr>
        </a:p>
      </dgm:t>
    </dgm:pt>
    <dgm:pt modelId="{B6DE1D6B-AA0F-4879-BEC4-7A5AFA5134C2}" type="sibTrans" cxnId="{4E2378C7-AC58-4C60-9198-CB661D01C74F}">
      <dgm:prSet/>
      <dgm:spPr/>
      <dgm:t>
        <a:bodyPr/>
        <a:lstStyle/>
        <a:p>
          <a:endParaRPr lang="es-CO" sz="2400">
            <a:latin typeface="Calibri" panose="020F0502020204030204" pitchFamily="34" charset="0"/>
            <a:cs typeface="Calibri" panose="020F0502020204030204" pitchFamily="34" charset="0"/>
          </a:endParaRPr>
        </a:p>
      </dgm:t>
    </dgm:pt>
    <dgm:pt modelId="{A4505B93-B9FA-4366-B060-0C620EF55A37}">
      <dgm:prSet custT="1"/>
      <dgm:spPr>
        <a:solidFill>
          <a:schemeClr val="accent6">
            <a:lumMod val="40000"/>
            <a:lumOff val="60000"/>
          </a:schemeClr>
        </a:solidFill>
        <a:ln>
          <a:solidFill>
            <a:schemeClr val="accent6">
              <a:lumMod val="75000"/>
            </a:schemeClr>
          </a:solidFill>
        </a:ln>
      </dgm:spPr>
      <dgm:t>
        <a:bodyPr/>
        <a:lstStyle/>
        <a:p>
          <a:r>
            <a:rPr lang="es-CO" sz="2400" dirty="0">
              <a:latin typeface="Calibri" panose="020F0502020204030204" pitchFamily="34" charset="0"/>
              <a:cs typeface="Calibri" panose="020F0502020204030204" pitchFamily="34" charset="0"/>
            </a:rPr>
            <a:t>4</a:t>
          </a:r>
        </a:p>
      </dgm:t>
    </dgm:pt>
    <dgm:pt modelId="{36D28019-2088-4A6E-B61E-33EB7142DF46}" type="parTrans" cxnId="{56CA347F-D1EA-42E6-9B88-6093FE59BB45}">
      <dgm:prSet/>
      <dgm:spPr/>
      <dgm:t>
        <a:bodyPr/>
        <a:lstStyle/>
        <a:p>
          <a:endParaRPr lang="es-CO" sz="2400">
            <a:latin typeface="Calibri" panose="020F0502020204030204" pitchFamily="34" charset="0"/>
            <a:cs typeface="Calibri" panose="020F0502020204030204" pitchFamily="34" charset="0"/>
          </a:endParaRPr>
        </a:p>
      </dgm:t>
    </dgm:pt>
    <dgm:pt modelId="{84CAB4A9-DA47-4A45-AEB8-C818161EF6F0}" type="sibTrans" cxnId="{56CA347F-D1EA-42E6-9B88-6093FE59BB45}">
      <dgm:prSet/>
      <dgm:spPr/>
      <dgm:t>
        <a:bodyPr/>
        <a:lstStyle/>
        <a:p>
          <a:endParaRPr lang="es-CO" sz="2400">
            <a:latin typeface="Calibri" panose="020F0502020204030204" pitchFamily="34" charset="0"/>
            <a:cs typeface="Calibri" panose="020F0502020204030204" pitchFamily="34" charset="0"/>
          </a:endParaRPr>
        </a:p>
      </dgm:t>
    </dgm:pt>
    <dgm:pt modelId="{531689C9-A714-4FE0-8F03-CA4AC6EB5B15}">
      <dgm:prSet phldrT="[Texto]" custT="1"/>
      <dgm:spPr>
        <a:solidFill>
          <a:schemeClr val="accent6">
            <a:lumMod val="40000"/>
            <a:lumOff val="60000"/>
          </a:schemeClr>
        </a:solidFill>
        <a:ln>
          <a:solidFill>
            <a:schemeClr val="accent6">
              <a:lumMod val="75000"/>
            </a:schemeClr>
          </a:solidFill>
        </a:ln>
      </dgm:spPr>
      <dgm:t>
        <a:bodyPr/>
        <a:lstStyle/>
        <a:p>
          <a:r>
            <a:rPr lang="es-CO" sz="2400" dirty="0">
              <a:latin typeface="Calibri" panose="020F0502020204030204" pitchFamily="34" charset="0"/>
              <a:cs typeface="Calibri" panose="020F0502020204030204" pitchFamily="34" charset="0"/>
            </a:rPr>
            <a:t>1</a:t>
          </a:r>
        </a:p>
      </dgm:t>
    </dgm:pt>
    <dgm:pt modelId="{966077E1-3ABF-40DB-8612-E35F5FE26E33}" type="sibTrans" cxnId="{8A0C5254-D160-4BAD-8FAB-1731C3AD40B3}">
      <dgm:prSet/>
      <dgm:spPr/>
      <dgm:t>
        <a:bodyPr/>
        <a:lstStyle/>
        <a:p>
          <a:endParaRPr lang="es-CO" sz="2400">
            <a:latin typeface="Calibri" panose="020F0502020204030204" pitchFamily="34" charset="0"/>
            <a:cs typeface="Calibri" panose="020F0502020204030204" pitchFamily="34" charset="0"/>
          </a:endParaRPr>
        </a:p>
      </dgm:t>
    </dgm:pt>
    <dgm:pt modelId="{866EF82C-D0D2-4572-91EC-FE498B9E849A}" type="parTrans" cxnId="{8A0C5254-D160-4BAD-8FAB-1731C3AD40B3}">
      <dgm:prSet/>
      <dgm:spPr/>
      <dgm:t>
        <a:bodyPr/>
        <a:lstStyle/>
        <a:p>
          <a:endParaRPr lang="es-CO" sz="2400">
            <a:latin typeface="Calibri" panose="020F0502020204030204" pitchFamily="34" charset="0"/>
            <a:cs typeface="Calibri" panose="020F0502020204030204" pitchFamily="34" charset="0"/>
          </a:endParaRPr>
        </a:p>
      </dgm:t>
    </dgm:pt>
    <dgm:pt modelId="{FEE3D930-623F-44C9-9482-6385E62AD1B7}">
      <dgm:prSet custT="1"/>
      <dgm:spPr>
        <a:ln>
          <a:solidFill>
            <a:schemeClr val="accent6">
              <a:lumMod val="75000"/>
            </a:schemeClr>
          </a:solidFill>
        </a:ln>
      </dgm:spPr>
      <dgm:t>
        <a:bodyPr/>
        <a:lstStyle/>
        <a:p>
          <a:pPr algn="just"/>
          <a:r>
            <a:rPr lang="es-CO" sz="2400" dirty="0">
              <a:latin typeface="Calibri" panose="020F0502020204030204" pitchFamily="34" charset="0"/>
              <a:cs typeface="Calibri" panose="020F0502020204030204" pitchFamily="34" charset="0"/>
            </a:rPr>
            <a:t>Promover la seguridad alimentaria y nutricional en el desarrollo de la primera infancia, los niños, niñas y adolescente y la familia</a:t>
          </a:r>
        </a:p>
      </dgm:t>
    </dgm:pt>
    <dgm:pt modelId="{3B73128D-4FE4-4670-AD6B-EA8DD694E2A3}" type="parTrans" cxnId="{E9ADA63C-A746-487C-8978-04DDEBB85A21}">
      <dgm:prSet/>
      <dgm:spPr/>
      <dgm:t>
        <a:bodyPr/>
        <a:lstStyle/>
        <a:p>
          <a:endParaRPr lang="es-CO" sz="2400">
            <a:latin typeface="Calibri" panose="020F0502020204030204" pitchFamily="34" charset="0"/>
            <a:cs typeface="Calibri" panose="020F0502020204030204" pitchFamily="34" charset="0"/>
          </a:endParaRPr>
        </a:p>
      </dgm:t>
    </dgm:pt>
    <dgm:pt modelId="{C2B413FA-7671-46D1-A03D-F7D1D787BB86}" type="sibTrans" cxnId="{E9ADA63C-A746-487C-8978-04DDEBB85A21}">
      <dgm:prSet/>
      <dgm:spPr/>
      <dgm:t>
        <a:bodyPr/>
        <a:lstStyle/>
        <a:p>
          <a:endParaRPr lang="es-CO" sz="2400">
            <a:latin typeface="Calibri" panose="020F0502020204030204" pitchFamily="34" charset="0"/>
            <a:cs typeface="Calibri" panose="020F0502020204030204" pitchFamily="34" charset="0"/>
          </a:endParaRPr>
        </a:p>
      </dgm:t>
    </dgm:pt>
    <dgm:pt modelId="{4D40AD58-C129-431E-9071-9C3D66167C85}" type="pres">
      <dgm:prSet presAssocID="{20B6C127-C4DE-4047-9355-7AAD051931E5}" presName="linearFlow" presStyleCnt="0">
        <dgm:presLayoutVars>
          <dgm:dir/>
          <dgm:animLvl val="lvl"/>
          <dgm:resizeHandles val="exact"/>
        </dgm:presLayoutVars>
      </dgm:prSet>
      <dgm:spPr/>
      <dgm:t>
        <a:bodyPr/>
        <a:lstStyle/>
        <a:p>
          <a:endParaRPr lang="es-CO"/>
        </a:p>
      </dgm:t>
    </dgm:pt>
    <dgm:pt modelId="{36B9A661-6600-486E-BA43-5FEFA433458B}" type="pres">
      <dgm:prSet presAssocID="{531689C9-A714-4FE0-8F03-CA4AC6EB5B15}" presName="composite" presStyleCnt="0"/>
      <dgm:spPr/>
    </dgm:pt>
    <dgm:pt modelId="{E57BE259-F7A0-406B-A6D7-3334708AAA0F}" type="pres">
      <dgm:prSet presAssocID="{531689C9-A714-4FE0-8F03-CA4AC6EB5B15}" presName="parentText" presStyleLbl="alignNode1" presStyleIdx="0" presStyleCnt="4">
        <dgm:presLayoutVars>
          <dgm:chMax val="1"/>
          <dgm:bulletEnabled val="1"/>
        </dgm:presLayoutVars>
      </dgm:prSet>
      <dgm:spPr/>
      <dgm:t>
        <a:bodyPr/>
        <a:lstStyle/>
        <a:p>
          <a:endParaRPr lang="es-CO"/>
        </a:p>
      </dgm:t>
    </dgm:pt>
    <dgm:pt modelId="{BBDFE9EE-245B-4F11-B19B-F8F884B3BB49}" type="pres">
      <dgm:prSet presAssocID="{531689C9-A714-4FE0-8F03-CA4AC6EB5B15}" presName="descendantText" presStyleLbl="alignAcc1" presStyleIdx="0" presStyleCnt="4">
        <dgm:presLayoutVars>
          <dgm:bulletEnabled val="1"/>
        </dgm:presLayoutVars>
      </dgm:prSet>
      <dgm:spPr/>
      <dgm:t>
        <a:bodyPr/>
        <a:lstStyle/>
        <a:p>
          <a:endParaRPr lang="es-CO"/>
        </a:p>
      </dgm:t>
    </dgm:pt>
    <dgm:pt modelId="{125F46C4-4ED1-4F60-AD11-048DCC457FE8}" type="pres">
      <dgm:prSet presAssocID="{966077E1-3ABF-40DB-8612-E35F5FE26E33}" presName="sp" presStyleCnt="0"/>
      <dgm:spPr/>
    </dgm:pt>
    <dgm:pt modelId="{A5C9CE97-5D46-415F-AB08-8DEB15B1D0DB}" type="pres">
      <dgm:prSet presAssocID="{795BCB09-C09A-4430-8606-DE5BFFA64CA8}" presName="composite" presStyleCnt="0"/>
      <dgm:spPr/>
    </dgm:pt>
    <dgm:pt modelId="{71983F0D-2A82-4569-B52F-736D2F9C296E}" type="pres">
      <dgm:prSet presAssocID="{795BCB09-C09A-4430-8606-DE5BFFA64CA8}" presName="parentText" presStyleLbl="alignNode1" presStyleIdx="1" presStyleCnt="4">
        <dgm:presLayoutVars>
          <dgm:chMax val="1"/>
          <dgm:bulletEnabled val="1"/>
        </dgm:presLayoutVars>
      </dgm:prSet>
      <dgm:spPr/>
      <dgm:t>
        <a:bodyPr/>
        <a:lstStyle/>
        <a:p>
          <a:endParaRPr lang="es-CO"/>
        </a:p>
      </dgm:t>
    </dgm:pt>
    <dgm:pt modelId="{BCAA1D4E-7673-47F6-BDB5-650C55388D2C}" type="pres">
      <dgm:prSet presAssocID="{795BCB09-C09A-4430-8606-DE5BFFA64CA8}" presName="descendantText" presStyleLbl="alignAcc1" presStyleIdx="1" presStyleCnt="4" custScaleY="127889">
        <dgm:presLayoutVars>
          <dgm:bulletEnabled val="1"/>
        </dgm:presLayoutVars>
      </dgm:prSet>
      <dgm:spPr/>
      <dgm:t>
        <a:bodyPr/>
        <a:lstStyle/>
        <a:p>
          <a:endParaRPr lang="es-CO"/>
        </a:p>
      </dgm:t>
    </dgm:pt>
    <dgm:pt modelId="{C4A81743-C45A-4EC4-892A-9502A7576815}" type="pres">
      <dgm:prSet presAssocID="{AACB3D7D-F1EC-46DB-85C2-794ECB98FBEC}" presName="sp" presStyleCnt="0"/>
      <dgm:spPr/>
    </dgm:pt>
    <dgm:pt modelId="{2825794E-1C54-4EF0-BB3D-7976DF6AC275}" type="pres">
      <dgm:prSet presAssocID="{AEEB8ACE-C706-4A7E-B149-03EFF93304B5}" presName="composite" presStyleCnt="0"/>
      <dgm:spPr/>
    </dgm:pt>
    <dgm:pt modelId="{F299D9B8-B967-4260-929D-613238F88B59}" type="pres">
      <dgm:prSet presAssocID="{AEEB8ACE-C706-4A7E-B149-03EFF93304B5}" presName="parentText" presStyleLbl="alignNode1" presStyleIdx="2" presStyleCnt="4">
        <dgm:presLayoutVars>
          <dgm:chMax val="1"/>
          <dgm:bulletEnabled val="1"/>
        </dgm:presLayoutVars>
      </dgm:prSet>
      <dgm:spPr/>
      <dgm:t>
        <a:bodyPr/>
        <a:lstStyle/>
        <a:p>
          <a:endParaRPr lang="es-CO"/>
        </a:p>
      </dgm:t>
    </dgm:pt>
    <dgm:pt modelId="{29B6DBD6-F8E0-4D6B-95AC-35896C0C9CB3}" type="pres">
      <dgm:prSet presAssocID="{AEEB8ACE-C706-4A7E-B149-03EFF93304B5}" presName="descendantText" presStyleLbl="alignAcc1" presStyleIdx="2" presStyleCnt="4" custScaleY="160077">
        <dgm:presLayoutVars>
          <dgm:bulletEnabled val="1"/>
        </dgm:presLayoutVars>
      </dgm:prSet>
      <dgm:spPr/>
      <dgm:t>
        <a:bodyPr/>
        <a:lstStyle/>
        <a:p>
          <a:endParaRPr lang="es-CO"/>
        </a:p>
      </dgm:t>
    </dgm:pt>
    <dgm:pt modelId="{CA4A0F66-1BA4-4E8D-AB60-313353E53C77}" type="pres">
      <dgm:prSet presAssocID="{BD140F04-BEE7-4292-B82A-5FAD8B5417F4}" presName="sp" presStyleCnt="0"/>
      <dgm:spPr/>
    </dgm:pt>
    <dgm:pt modelId="{7B4D7684-E115-4047-8F31-DFE8151C7AEF}" type="pres">
      <dgm:prSet presAssocID="{A4505B93-B9FA-4366-B060-0C620EF55A37}" presName="composite" presStyleCnt="0"/>
      <dgm:spPr/>
    </dgm:pt>
    <dgm:pt modelId="{9A70B93C-5433-4EAB-99ED-DA2899C26DCE}" type="pres">
      <dgm:prSet presAssocID="{A4505B93-B9FA-4366-B060-0C620EF55A37}" presName="parentText" presStyleLbl="alignNode1" presStyleIdx="3" presStyleCnt="4">
        <dgm:presLayoutVars>
          <dgm:chMax val="1"/>
          <dgm:bulletEnabled val="1"/>
        </dgm:presLayoutVars>
      </dgm:prSet>
      <dgm:spPr/>
      <dgm:t>
        <a:bodyPr/>
        <a:lstStyle/>
        <a:p>
          <a:endParaRPr lang="es-CO"/>
        </a:p>
      </dgm:t>
    </dgm:pt>
    <dgm:pt modelId="{7BD6B2EF-C737-4C7F-B3AB-901D54DCFF32}" type="pres">
      <dgm:prSet presAssocID="{A4505B93-B9FA-4366-B060-0C620EF55A37}" presName="descendantText" presStyleLbl="alignAcc1" presStyleIdx="3" presStyleCnt="4" custScaleY="154157" custLinFactNeighborX="279" custLinFactNeighborY="5638">
        <dgm:presLayoutVars>
          <dgm:bulletEnabled val="1"/>
        </dgm:presLayoutVars>
      </dgm:prSet>
      <dgm:spPr/>
      <dgm:t>
        <a:bodyPr/>
        <a:lstStyle/>
        <a:p>
          <a:endParaRPr lang="es-CO"/>
        </a:p>
      </dgm:t>
    </dgm:pt>
  </dgm:ptLst>
  <dgm:cxnLst>
    <dgm:cxn modelId="{B75C5DA5-3704-491C-A34C-CDBBC9D43044}" type="presOf" srcId="{20B6C127-C4DE-4047-9355-7AAD051931E5}" destId="{4D40AD58-C129-431E-9071-9C3D66167C85}" srcOrd="0" destOrd="0" presId="urn:microsoft.com/office/officeart/2005/8/layout/chevron2"/>
    <dgm:cxn modelId="{FC23F8B4-B5AC-4B8F-8AA2-4D8038A27910}" type="presOf" srcId="{A4505B93-B9FA-4366-B060-0C620EF55A37}" destId="{9A70B93C-5433-4EAB-99ED-DA2899C26DCE}" srcOrd="0" destOrd="0" presId="urn:microsoft.com/office/officeart/2005/8/layout/chevron2"/>
    <dgm:cxn modelId="{C822BD29-DBA5-4BDC-9350-40D0686514AE}" type="presOf" srcId="{AEEB8ACE-C706-4A7E-B149-03EFF93304B5}" destId="{F299D9B8-B967-4260-929D-613238F88B59}" srcOrd="0" destOrd="0" presId="urn:microsoft.com/office/officeart/2005/8/layout/chevron2"/>
    <dgm:cxn modelId="{32F49241-62D2-47D7-BCEC-C2515E384F46}" srcId="{20B6C127-C4DE-4047-9355-7AAD051931E5}" destId="{795BCB09-C09A-4430-8606-DE5BFFA64CA8}" srcOrd="1" destOrd="0" parTransId="{642ECA4C-21DE-4953-9ADB-72224AEC4818}" sibTransId="{AACB3D7D-F1EC-46DB-85C2-794ECB98FBEC}"/>
    <dgm:cxn modelId="{56CA347F-D1EA-42E6-9B88-6093FE59BB45}" srcId="{20B6C127-C4DE-4047-9355-7AAD051931E5}" destId="{A4505B93-B9FA-4366-B060-0C620EF55A37}" srcOrd="3" destOrd="0" parTransId="{36D28019-2088-4A6E-B61E-33EB7142DF46}" sibTransId="{84CAB4A9-DA47-4A45-AEB8-C818161EF6F0}"/>
    <dgm:cxn modelId="{A8C1DF57-5719-4454-8787-DCBB6EBCE26F}" type="presOf" srcId="{34F0821A-78BA-4272-9E09-52967C5C593F}" destId="{BBDFE9EE-245B-4F11-B19B-F8F884B3BB49}" srcOrd="0" destOrd="0" presId="urn:microsoft.com/office/officeart/2005/8/layout/chevron2"/>
    <dgm:cxn modelId="{17B123FA-9D97-4CBE-91C2-461C541F2C05}" type="presOf" srcId="{FEE3D930-623F-44C9-9482-6385E62AD1B7}" destId="{7BD6B2EF-C737-4C7F-B3AB-901D54DCFF32}" srcOrd="0" destOrd="0" presId="urn:microsoft.com/office/officeart/2005/8/layout/chevron2"/>
    <dgm:cxn modelId="{DE05FAA6-41CA-433F-92DC-A9496AA30370}" type="presOf" srcId="{75AE6620-74D4-4034-9CCC-EDBC9F6FC587}" destId="{BCAA1D4E-7673-47F6-BDB5-650C55388D2C}" srcOrd="0" destOrd="0" presId="urn:microsoft.com/office/officeart/2005/8/layout/chevron2"/>
    <dgm:cxn modelId="{77D00615-309E-4EDE-A4D8-5410329CE4FB}" type="presOf" srcId="{531689C9-A714-4FE0-8F03-CA4AC6EB5B15}" destId="{E57BE259-F7A0-406B-A6D7-3334708AAA0F}" srcOrd="0" destOrd="0" presId="urn:microsoft.com/office/officeart/2005/8/layout/chevron2"/>
    <dgm:cxn modelId="{133F2650-B1AE-4A8F-953B-BF9FFB7E2D9E}" srcId="{20B6C127-C4DE-4047-9355-7AAD051931E5}" destId="{AEEB8ACE-C706-4A7E-B149-03EFF93304B5}" srcOrd="2" destOrd="0" parTransId="{B8368B45-FB43-424C-ACF2-D886987B18CF}" sibTransId="{BD140F04-BEE7-4292-B82A-5FAD8B5417F4}"/>
    <dgm:cxn modelId="{E9ADA63C-A746-487C-8978-04DDEBB85A21}" srcId="{A4505B93-B9FA-4366-B060-0C620EF55A37}" destId="{FEE3D930-623F-44C9-9482-6385E62AD1B7}" srcOrd="0" destOrd="0" parTransId="{3B73128D-4FE4-4670-AD6B-EA8DD694E2A3}" sibTransId="{C2B413FA-7671-46D1-A03D-F7D1D787BB86}"/>
    <dgm:cxn modelId="{DB86885A-87FE-4960-8B49-7ACCEBCD3C7C}" type="presOf" srcId="{7B358ED4-F034-4AFB-8ED0-7A538E849BC6}" destId="{29B6DBD6-F8E0-4D6B-95AC-35896C0C9CB3}" srcOrd="0" destOrd="0" presId="urn:microsoft.com/office/officeart/2005/8/layout/chevron2"/>
    <dgm:cxn modelId="{8A0C5254-D160-4BAD-8FAB-1731C3AD40B3}" srcId="{20B6C127-C4DE-4047-9355-7AAD051931E5}" destId="{531689C9-A714-4FE0-8F03-CA4AC6EB5B15}" srcOrd="0" destOrd="0" parTransId="{866EF82C-D0D2-4572-91EC-FE498B9E849A}" sibTransId="{966077E1-3ABF-40DB-8612-E35F5FE26E33}"/>
    <dgm:cxn modelId="{4E2378C7-AC58-4C60-9198-CB661D01C74F}" srcId="{AEEB8ACE-C706-4A7E-B149-03EFF93304B5}" destId="{7B358ED4-F034-4AFB-8ED0-7A538E849BC6}" srcOrd="0" destOrd="0" parTransId="{42A1352D-4800-4A17-BF53-D7667A0DFA42}" sibTransId="{B6DE1D6B-AA0F-4879-BEC4-7A5AFA5134C2}"/>
    <dgm:cxn modelId="{8E9E670D-8AF4-4969-B224-C65FA8A155A0}" type="presOf" srcId="{795BCB09-C09A-4430-8606-DE5BFFA64CA8}" destId="{71983F0D-2A82-4569-B52F-736D2F9C296E}" srcOrd="0" destOrd="0" presId="urn:microsoft.com/office/officeart/2005/8/layout/chevron2"/>
    <dgm:cxn modelId="{1BC10DC1-55B8-4DAF-9484-C73B9463F2E9}" srcId="{795BCB09-C09A-4430-8606-DE5BFFA64CA8}" destId="{75AE6620-74D4-4034-9CCC-EDBC9F6FC587}" srcOrd="0" destOrd="0" parTransId="{EA04EE97-EC03-4890-B161-80B1CA9D98D7}" sibTransId="{EA2025FF-6F73-4214-ABEF-E920EB57F377}"/>
    <dgm:cxn modelId="{A4FDF000-A831-4039-96EA-EEA5DB77217E}" srcId="{531689C9-A714-4FE0-8F03-CA4AC6EB5B15}" destId="{34F0821A-78BA-4272-9E09-52967C5C593F}" srcOrd="0" destOrd="0" parTransId="{35D024B5-21F3-497C-8F75-093A4CBE650D}" sibTransId="{9FD5C8D3-79DF-46E7-B4CE-9E45CDA0AD1D}"/>
    <dgm:cxn modelId="{E68D6C10-58F7-4DC5-9055-B50D0B2501FC}" type="presParOf" srcId="{4D40AD58-C129-431E-9071-9C3D66167C85}" destId="{36B9A661-6600-486E-BA43-5FEFA433458B}" srcOrd="0" destOrd="0" presId="urn:microsoft.com/office/officeart/2005/8/layout/chevron2"/>
    <dgm:cxn modelId="{AF5D3638-EA1F-47B1-8885-5A552C5CBB1B}" type="presParOf" srcId="{36B9A661-6600-486E-BA43-5FEFA433458B}" destId="{E57BE259-F7A0-406B-A6D7-3334708AAA0F}" srcOrd="0" destOrd="0" presId="urn:microsoft.com/office/officeart/2005/8/layout/chevron2"/>
    <dgm:cxn modelId="{5260C085-0FF4-4AD2-90BD-3CDEFE3DACD5}" type="presParOf" srcId="{36B9A661-6600-486E-BA43-5FEFA433458B}" destId="{BBDFE9EE-245B-4F11-B19B-F8F884B3BB49}" srcOrd="1" destOrd="0" presId="urn:microsoft.com/office/officeart/2005/8/layout/chevron2"/>
    <dgm:cxn modelId="{F1C6D098-B91C-4074-BDB1-A9C0185D622C}" type="presParOf" srcId="{4D40AD58-C129-431E-9071-9C3D66167C85}" destId="{125F46C4-4ED1-4F60-AD11-048DCC457FE8}" srcOrd="1" destOrd="0" presId="urn:microsoft.com/office/officeart/2005/8/layout/chevron2"/>
    <dgm:cxn modelId="{B94E0D36-0538-48F4-B910-B249AC321B67}" type="presParOf" srcId="{4D40AD58-C129-431E-9071-9C3D66167C85}" destId="{A5C9CE97-5D46-415F-AB08-8DEB15B1D0DB}" srcOrd="2" destOrd="0" presId="urn:microsoft.com/office/officeart/2005/8/layout/chevron2"/>
    <dgm:cxn modelId="{0434D8BB-C085-4C80-8E22-0FBD1E8981D2}" type="presParOf" srcId="{A5C9CE97-5D46-415F-AB08-8DEB15B1D0DB}" destId="{71983F0D-2A82-4569-B52F-736D2F9C296E}" srcOrd="0" destOrd="0" presId="urn:microsoft.com/office/officeart/2005/8/layout/chevron2"/>
    <dgm:cxn modelId="{E9B19778-7343-41CC-B242-397168D394DA}" type="presParOf" srcId="{A5C9CE97-5D46-415F-AB08-8DEB15B1D0DB}" destId="{BCAA1D4E-7673-47F6-BDB5-650C55388D2C}" srcOrd="1" destOrd="0" presId="urn:microsoft.com/office/officeart/2005/8/layout/chevron2"/>
    <dgm:cxn modelId="{5CD17DF8-7BD1-491C-82E3-453FFC5ACFD7}" type="presParOf" srcId="{4D40AD58-C129-431E-9071-9C3D66167C85}" destId="{C4A81743-C45A-4EC4-892A-9502A7576815}" srcOrd="3" destOrd="0" presId="urn:microsoft.com/office/officeart/2005/8/layout/chevron2"/>
    <dgm:cxn modelId="{92C1A0AB-3525-4548-9FD7-5DEC16B8D6C2}" type="presParOf" srcId="{4D40AD58-C129-431E-9071-9C3D66167C85}" destId="{2825794E-1C54-4EF0-BB3D-7976DF6AC275}" srcOrd="4" destOrd="0" presId="urn:microsoft.com/office/officeart/2005/8/layout/chevron2"/>
    <dgm:cxn modelId="{51DD954E-6820-4245-AE40-148134FC7482}" type="presParOf" srcId="{2825794E-1C54-4EF0-BB3D-7976DF6AC275}" destId="{F299D9B8-B967-4260-929D-613238F88B59}" srcOrd="0" destOrd="0" presId="urn:microsoft.com/office/officeart/2005/8/layout/chevron2"/>
    <dgm:cxn modelId="{D13CBCD1-8606-4F0D-A222-4473B216BE59}" type="presParOf" srcId="{2825794E-1C54-4EF0-BB3D-7976DF6AC275}" destId="{29B6DBD6-F8E0-4D6B-95AC-35896C0C9CB3}" srcOrd="1" destOrd="0" presId="urn:microsoft.com/office/officeart/2005/8/layout/chevron2"/>
    <dgm:cxn modelId="{AFC490F0-C9BC-49EF-A6B7-ACA30A28914E}" type="presParOf" srcId="{4D40AD58-C129-431E-9071-9C3D66167C85}" destId="{CA4A0F66-1BA4-4E8D-AB60-313353E53C77}" srcOrd="5" destOrd="0" presId="urn:microsoft.com/office/officeart/2005/8/layout/chevron2"/>
    <dgm:cxn modelId="{7CC167C2-A4B4-4AB0-85A5-23FCC27E5544}" type="presParOf" srcId="{4D40AD58-C129-431E-9071-9C3D66167C85}" destId="{7B4D7684-E115-4047-8F31-DFE8151C7AEF}" srcOrd="6" destOrd="0" presId="urn:microsoft.com/office/officeart/2005/8/layout/chevron2"/>
    <dgm:cxn modelId="{EE5D5C9F-44A5-4234-8E47-4E08EC04540A}" type="presParOf" srcId="{7B4D7684-E115-4047-8F31-DFE8151C7AEF}" destId="{9A70B93C-5433-4EAB-99ED-DA2899C26DCE}" srcOrd="0" destOrd="0" presId="urn:microsoft.com/office/officeart/2005/8/layout/chevron2"/>
    <dgm:cxn modelId="{9BE9CC75-459C-44BD-B432-F0AC92D48C43}" type="presParOf" srcId="{7B4D7684-E115-4047-8F31-DFE8151C7AEF}" destId="{7BD6B2EF-C737-4C7F-B3AB-901D54DCFF3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B6C127-C4DE-4047-9355-7AAD051931E5}" type="doc">
      <dgm:prSet loTypeId="urn:microsoft.com/office/officeart/2005/8/layout/chevron2" loCatId="list" qsTypeId="urn:microsoft.com/office/officeart/2005/8/quickstyle/simple1" qsCatId="simple" csTypeId="urn:microsoft.com/office/officeart/2005/8/colors/accent3_4" csCatId="accent3" phldr="1"/>
      <dgm:spPr/>
      <dgm:t>
        <a:bodyPr/>
        <a:lstStyle/>
        <a:p>
          <a:endParaRPr lang="es-CO"/>
        </a:p>
      </dgm:t>
    </dgm:pt>
    <dgm:pt modelId="{34F0821A-78BA-4272-9E09-52967C5C593F}">
      <dgm:prSet phldrT="[Texto]" custT="1"/>
      <dgm:spPr>
        <a:ln>
          <a:solidFill>
            <a:schemeClr val="accent6">
              <a:lumMod val="75000"/>
            </a:schemeClr>
          </a:solidFill>
        </a:ln>
      </dgm:spPr>
      <dgm:t>
        <a:bodyPr/>
        <a:lstStyle/>
        <a:p>
          <a:pPr algn="just"/>
          <a:r>
            <a:rPr lang="es-CO" sz="2400" dirty="0">
              <a:latin typeface="Calibri" panose="020F0502020204030204" pitchFamily="34" charset="0"/>
              <a:cs typeface="Calibri" panose="020F0502020204030204" pitchFamily="34" charset="0"/>
            </a:rPr>
            <a:t>Garantizar la protección integral de los niños, niñas y adolescentes en coordinación con las instancias del Sistema Nacional de Bienestar Familiar.</a:t>
          </a:r>
        </a:p>
      </dgm:t>
    </dgm:pt>
    <dgm:pt modelId="{35D024B5-21F3-497C-8F75-093A4CBE650D}" type="parTrans" cxnId="{A4FDF000-A831-4039-96EA-EEA5DB77217E}">
      <dgm:prSet/>
      <dgm:spPr/>
      <dgm:t>
        <a:bodyPr/>
        <a:lstStyle/>
        <a:p>
          <a:endParaRPr lang="es-CO" sz="2400">
            <a:latin typeface="Calibri" panose="020F0502020204030204" pitchFamily="34" charset="0"/>
            <a:cs typeface="Calibri" panose="020F0502020204030204" pitchFamily="34" charset="0"/>
          </a:endParaRPr>
        </a:p>
      </dgm:t>
    </dgm:pt>
    <dgm:pt modelId="{9FD5C8D3-79DF-46E7-B4CE-9E45CDA0AD1D}" type="sibTrans" cxnId="{A4FDF000-A831-4039-96EA-EEA5DB77217E}">
      <dgm:prSet/>
      <dgm:spPr/>
      <dgm:t>
        <a:bodyPr/>
        <a:lstStyle/>
        <a:p>
          <a:endParaRPr lang="es-CO" sz="2400">
            <a:latin typeface="Calibri" panose="020F0502020204030204" pitchFamily="34" charset="0"/>
            <a:cs typeface="Calibri" panose="020F0502020204030204" pitchFamily="34" charset="0"/>
          </a:endParaRPr>
        </a:p>
      </dgm:t>
    </dgm:pt>
    <dgm:pt modelId="{795BCB09-C09A-4430-8606-DE5BFFA64CA8}">
      <dgm:prSet phldrT="[Texto]" custT="1"/>
      <dgm:spPr>
        <a:solidFill>
          <a:schemeClr val="accent6">
            <a:lumMod val="40000"/>
            <a:lumOff val="60000"/>
          </a:schemeClr>
        </a:solidFill>
        <a:ln>
          <a:solidFill>
            <a:schemeClr val="accent6">
              <a:lumMod val="75000"/>
            </a:schemeClr>
          </a:solidFill>
        </a:ln>
      </dgm:spPr>
      <dgm:t>
        <a:bodyPr/>
        <a:lstStyle/>
        <a:p>
          <a:r>
            <a:rPr lang="es-CO" sz="2400" dirty="0">
              <a:latin typeface="Calibri" panose="020F0502020204030204" pitchFamily="34" charset="0"/>
              <a:cs typeface="Calibri" panose="020F0502020204030204" pitchFamily="34" charset="0"/>
            </a:rPr>
            <a:t>6</a:t>
          </a:r>
        </a:p>
      </dgm:t>
    </dgm:pt>
    <dgm:pt modelId="{642ECA4C-21DE-4953-9ADB-72224AEC4818}" type="parTrans" cxnId="{32F49241-62D2-47D7-BCEC-C2515E384F46}">
      <dgm:prSet/>
      <dgm:spPr/>
      <dgm:t>
        <a:bodyPr/>
        <a:lstStyle/>
        <a:p>
          <a:endParaRPr lang="es-CO" sz="2400">
            <a:latin typeface="Calibri" panose="020F0502020204030204" pitchFamily="34" charset="0"/>
            <a:cs typeface="Calibri" panose="020F0502020204030204" pitchFamily="34" charset="0"/>
          </a:endParaRPr>
        </a:p>
      </dgm:t>
    </dgm:pt>
    <dgm:pt modelId="{AACB3D7D-F1EC-46DB-85C2-794ECB98FBEC}" type="sibTrans" cxnId="{32F49241-62D2-47D7-BCEC-C2515E384F46}">
      <dgm:prSet/>
      <dgm:spPr/>
      <dgm:t>
        <a:bodyPr/>
        <a:lstStyle/>
        <a:p>
          <a:endParaRPr lang="es-CO" sz="2400">
            <a:latin typeface="Calibri" panose="020F0502020204030204" pitchFamily="34" charset="0"/>
            <a:cs typeface="Calibri" panose="020F0502020204030204" pitchFamily="34" charset="0"/>
          </a:endParaRPr>
        </a:p>
      </dgm:t>
    </dgm:pt>
    <dgm:pt modelId="{75AE6620-74D4-4034-9CCC-EDBC9F6FC587}">
      <dgm:prSet phldrT="[Texto]" custT="1"/>
      <dgm:spPr>
        <a:ln>
          <a:solidFill>
            <a:schemeClr val="accent6">
              <a:lumMod val="75000"/>
            </a:schemeClr>
          </a:solidFill>
        </a:ln>
      </dgm:spPr>
      <dgm:t>
        <a:bodyPr/>
        <a:lstStyle/>
        <a:p>
          <a:pPr algn="just"/>
          <a:r>
            <a:rPr lang="es-CO" sz="2400" dirty="0">
              <a:latin typeface="Calibri" panose="020F0502020204030204" pitchFamily="34" charset="0"/>
              <a:cs typeface="Calibri" panose="020F0502020204030204" pitchFamily="34" charset="0"/>
            </a:rPr>
            <a:t>Lograr una adecuada y eficiente gestión institucional a través de la articulación entre servidores, áreas y niveles territoriales; el apoyo administrativo a los procesos misionales, la apropiación de una cultura de la evaluación y la optimización del uso de los recursos. </a:t>
          </a:r>
        </a:p>
      </dgm:t>
    </dgm:pt>
    <dgm:pt modelId="{EA04EE97-EC03-4890-B161-80B1CA9D98D7}" type="parTrans" cxnId="{1BC10DC1-55B8-4DAF-9484-C73B9463F2E9}">
      <dgm:prSet/>
      <dgm:spPr/>
      <dgm:t>
        <a:bodyPr/>
        <a:lstStyle/>
        <a:p>
          <a:endParaRPr lang="es-CO" sz="2400">
            <a:latin typeface="Calibri" panose="020F0502020204030204" pitchFamily="34" charset="0"/>
            <a:cs typeface="Calibri" panose="020F0502020204030204" pitchFamily="34" charset="0"/>
          </a:endParaRPr>
        </a:p>
      </dgm:t>
    </dgm:pt>
    <dgm:pt modelId="{EA2025FF-6F73-4214-ABEF-E920EB57F377}" type="sibTrans" cxnId="{1BC10DC1-55B8-4DAF-9484-C73B9463F2E9}">
      <dgm:prSet/>
      <dgm:spPr/>
      <dgm:t>
        <a:bodyPr/>
        <a:lstStyle/>
        <a:p>
          <a:endParaRPr lang="es-CO" sz="2400">
            <a:latin typeface="Calibri" panose="020F0502020204030204" pitchFamily="34" charset="0"/>
            <a:cs typeface="Calibri" panose="020F0502020204030204" pitchFamily="34" charset="0"/>
          </a:endParaRPr>
        </a:p>
      </dgm:t>
    </dgm:pt>
    <dgm:pt modelId="{531689C9-A714-4FE0-8F03-CA4AC6EB5B15}">
      <dgm:prSet phldrT="[Texto]" custT="1"/>
      <dgm:spPr>
        <a:solidFill>
          <a:schemeClr val="accent6">
            <a:lumMod val="40000"/>
            <a:lumOff val="60000"/>
          </a:schemeClr>
        </a:solidFill>
        <a:ln>
          <a:solidFill>
            <a:schemeClr val="accent6">
              <a:lumMod val="75000"/>
            </a:schemeClr>
          </a:solidFill>
        </a:ln>
      </dgm:spPr>
      <dgm:t>
        <a:bodyPr/>
        <a:lstStyle/>
        <a:p>
          <a:r>
            <a:rPr lang="es-CO" sz="2400" dirty="0">
              <a:latin typeface="Calibri" panose="020F0502020204030204" pitchFamily="34" charset="0"/>
              <a:cs typeface="Calibri" panose="020F0502020204030204" pitchFamily="34" charset="0"/>
            </a:rPr>
            <a:t>5</a:t>
          </a:r>
        </a:p>
      </dgm:t>
    </dgm:pt>
    <dgm:pt modelId="{966077E1-3ABF-40DB-8612-E35F5FE26E33}" type="sibTrans" cxnId="{8A0C5254-D160-4BAD-8FAB-1731C3AD40B3}">
      <dgm:prSet/>
      <dgm:spPr/>
      <dgm:t>
        <a:bodyPr/>
        <a:lstStyle/>
        <a:p>
          <a:endParaRPr lang="es-CO" sz="2400">
            <a:latin typeface="Calibri" panose="020F0502020204030204" pitchFamily="34" charset="0"/>
            <a:cs typeface="Calibri" panose="020F0502020204030204" pitchFamily="34" charset="0"/>
          </a:endParaRPr>
        </a:p>
      </dgm:t>
    </dgm:pt>
    <dgm:pt modelId="{866EF82C-D0D2-4572-91EC-FE498B9E849A}" type="parTrans" cxnId="{8A0C5254-D160-4BAD-8FAB-1731C3AD40B3}">
      <dgm:prSet/>
      <dgm:spPr/>
      <dgm:t>
        <a:bodyPr/>
        <a:lstStyle/>
        <a:p>
          <a:endParaRPr lang="es-CO" sz="2400">
            <a:latin typeface="Calibri" panose="020F0502020204030204" pitchFamily="34" charset="0"/>
            <a:cs typeface="Calibri" panose="020F0502020204030204" pitchFamily="34" charset="0"/>
          </a:endParaRPr>
        </a:p>
      </dgm:t>
    </dgm:pt>
    <dgm:pt modelId="{4D40AD58-C129-431E-9071-9C3D66167C85}" type="pres">
      <dgm:prSet presAssocID="{20B6C127-C4DE-4047-9355-7AAD051931E5}" presName="linearFlow" presStyleCnt="0">
        <dgm:presLayoutVars>
          <dgm:dir/>
          <dgm:animLvl val="lvl"/>
          <dgm:resizeHandles val="exact"/>
        </dgm:presLayoutVars>
      </dgm:prSet>
      <dgm:spPr/>
      <dgm:t>
        <a:bodyPr/>
        <a:lstStyle/>
        <a:p>
          <a:endParaRPr lang="es-CO"/>
        </a:p>
      </dgm:t>
    </dgm:pt>
    <dgm:pt modelId="{36B9A661-6600-486E-BA43-5FEFA433458B}" type="pres">
      <dgm:prSet presAssocID="{531689C9-A714-4FE0-8F03-CA4AC6EB5B15}" presName="composite" presStyleCnt="0"/>
      <dgm:spPr/>
    </dgm:pt>
    <dgm:pt modelId="{E57BE259-F7A0-406B-A6D7-3334708AAA0F}" type="pres">
      <dgm:prSet presAssocID="{531689C9-A714-4FE0-8F03-CA4AC6EB5B15}" presName="parentText" presStyleLbl="alignNode1" presStyleIdx="0" presStyleCnt="2">
        <dgm:presLayoutVars>
          <dgm:chMax val="1"/>
          <dgm:bulletEnabled val="1"/>
        </dgm:presLayoutVars>
      </dgm:prSet>
      <dgm:spPr/>
      <dgm:t>
        <a:bodyPr/>
        <a:lstStyle/>
        <a:p>
          <a:endParaRPr lang="es-CO"/>
        </a:p>
      </dgm:t>
    </dgm:pt>
    <dgm:pt modelId="{BBDFE9EE-245B-4F11-B19B-F8F884B3BB49}" type="pres">
      <dgm:prSet presAssocID="{531689C9-A714-4FE0-8F03-CA4AC6EB5B15}" presName="descendantText" presStyleLbl="alignAcc1" presStyleIdx="0" presStyleCnt="2">
        <dgm:presLayoutVars>
          <dgm:bulletEnabled val="1"/>
        </dgm:presLayoutVars>
      </dgm:prSet>
      <dgm:spPr/>
      <dgm:t>
        <a:bodyPr/>
        <a:lstStyle/>
        <a:p>
          <a:endParaRPr lang="es-CO"/>
        </a:p>
      </dgm:t>
    </dgm:pt>
    <dgm:pt modelId="{125F46C4-4ED1-4F60-AD11-048DCC457FE8}" type="pres">
      <dgm:prSet presAssocID="{966077E1-3ABF-40DB-8612-E35F5FE26E33}" presName="sp" presStyleCnt="0"/>
      <dgm:spPr/>
    </dgm:pt>
    <dgm:pt modelId="{A5C9CE97-5D46-415F-AB08-8DEB15B1D0DB}" type="pres">
      <dgm:prSet presAssocID="{795BCB09-C09A-4430-8606-DE5BFFA64CA8}" presName="composite" presStyleCnt="0"/>
      <dgm:spPr/>
    </dgm:pt>
    <dgm:pt modelId="{71983F0D-2A82-4569-B52F-736D2F9C296E}" type="pres">
      <dgm:prSet presAssocID="{795BCB09-C09A-4430-8606-DE5BFFA64CA8}" presName="parentText" presStyleLbl="alignNode1" presStyleIdx="1" presStyleCnt="2">
        <dgm:presLayoutVars>
          <dgm:chMax val="1"/>
          <dgm:bulletEnabled val="1"/>
        </dgm:presLayoutVars>
      </dgm:prSet>
      <dgm:spPr/>
      <dgm:t>
        <a:bodyPr/>
        <a:lstStyle/>
        <a:p>
          <a:endParaRPr lang="es-CO"/>
        </a:p>
      </dgm:t>
    </dgm:pt>
    <dgm:pt modelId="{BCAA1D4E-7673-47F6-BDB5-650C55388D2C}" type="pres">
      <dgm:prSet presAssocID="{795BCB09-C09A-4430-8606-DE5BFFA64CA8}" presName="descendantText" presStyleLbl="alignAcc1" presStyleIdx="1" presStyleCnt="2" custScaleY="176447">
        <dgm:presLayoutVars>
          <dgm:bulletEnabled val="1"/>
        </dgm:presLayoutVars>
      </dgm:prSet>
      <dgm:spPr/>
      <dgm:t>
        <a:bodyPr/>
        <a:lstStyle/>
        <a:p>
          <a:endParaRPr lang="es-CO"/>
        </a:p>
      </dgm:t>
    </dgm:pt>
  </dgm:ptLst>
  <dgm:cxnLst>
    <dgm:cxn modelId="{22CC7263-46F0-4971-A711-48F538A1B7E8}" type="presOf" srcId="{75AE6620-74D4-4034-9CCC-EDBC9F6FC587}" destId="{BCAA1D4E-7673-47F6-BDB5-650C55388D2C}" srcOrd="0" destOrd="0" presId="urn:microsoft.com/office/officeart/2005/8/layout/chevron2"/>
    <dgm:cxn modelId="{3A40E1E0-427B-4F2A-ADA4-82BF8C91961F}" type="presOf" srcId="{531689C9-A714-4FE0-8F03-CA4AC6EB5B15}" destId="{E57BE259-F7A0-406B-A6D7-3334708AAA0F}" srcOrd="0" destOrd="0" presId="urn:microsoft.com/office/officeart/2005/8/layout/chevron2"/>
    <dgm:cxn modelId="{D2C9EFB8-823F-4C8C-B358-3A3BA4989611}" type="presOf" srcId="{20B6C127-C4DE-4047-9355-7AAD051931E5}" destId="{4D40AD58-C129-431E-9071-9C3D66167C85}" srcOrd="0" destOrd="0" presId="urn:microsoft.com/office/officeart/2005/8/layout/chevron2"/>
    <dgm:cxn modelId="{8A0C5254-D160-4BAD-8FAB-1731C3AD40B3}" srcId="{20B6C127-C4DE-4047-9355-7AAD051931E5}" destId="{531689C9-A714-4FE0-8F03-CA4AC6EB5B15}" srcOrd="0" destOrd="0" parTransId="{866EF82C-D0D2-4572-91EC-FE498B9E849A}" sibTransId="{966077E1-3ABF-40DB-8612-E35F5FE26E33}"/>
    <dgm:cxn modelId="{1BC10DC1-55B8-4DAF-9484-C73B9463F2E9}" srcId="{795BCB09-C09A-4430-8606-DE5BFFA64CA8}" destId="{75AE6620-74D4-4034-9CCC-EDBC9F6FC587}" srcOrd="0" destOrd="0" parTransId="{EA04EE97-EC03-4890-B161-80B1CA9D98D7}" sibTransId="{EA2025FF-6F73-4214-ABEF-E920EB57F377}"/>
    <dgm:cxn modelId="{920C3F6A-6E25-423E-A3F7-E56E59FA9804}" type="presOf" srcId="{795BCB09-C09A-4430-8606-DE5BFFA64CA8}" destId="{71983F0D-2A82-4569-B52F-736D2F9C296E}" srcOrd="0" destOrd="0" presId="urn:microsoft.com/office/officeart/2005/8/layout/chevron2"/>
    <dgm:cxn modelId="{A4FDF000-A831-4039-96EA-EEA5DB77217E}" srcId="{531689C9-A714-4FE0-8F03-CA4AC6EB5B15}" destId="{34F0821A-78BA-4272-9E09-52967C5C593F}" srcOrd="0" destOrd="0" parTransId="{35D024B5-21F3-497C-8F75-093A4CBE650D}" sibTransId="{9FD5C8D3-79DF-46E7-B4CE-9E45CDA0AD1D}"/>
    <dgm:cxn modelId="{32F49241-62D2-47D7-BCEC-C2515E384F46}" srcId="{20B6C127-C4DE-4047-9355-7AAD051931E5}" destId="{795BCB09-C09A-4430-8606-DE5BFFA64CA8}" srcOrd="1" destOrd="0" parTransId="{642ECA4C-21DE-4953-9ADB-72224AEC4818}" sibTransId="{AACB3D7D-F1EC-46DB-85C2-794ECB98FBEC}"/>
    <dgm:cxn modelId="{A4636368-F6EB-47EE-8FFA-65D83E48E290}" type="presOf" srcId="{34F0821A-78BA-4272-9E09-52967C5C593F}" destId="{BBDFE9EE-245B-4F11-B19B-F8F884B3BB49}" srcOrd="0" destOrd="0" presId="urn:microsoft.com/office/officeart/2005/8/layout/chevron2"/>
    <dgm:cxn modelId="{18D3AD73-E524-442F-86F9-F228287F0B6D}" type="presParOf" srcId="{4D40AD58-C129-431E-9071-9C3D66167C85}" destId="{36B9A661-6600-486E-BA43-5FEFA433458B}" srcOrd="0" destOrd="0" presId="urn:microsoft.com/office/officeart/2005/8/layout/chevron2"/>
    <dgm:cxn modelId="{EA424E9C-37D2-413D-A3EE-F0400D76E57E}" type="presParOf" srcId="{36B9A661-6600-486E-BA43-5FEFA433458B}" destId="{E57BE259-F7A0-406B-A6D7-3334708AAA0F}" srcOrd="0" destOrd="0" presId="urn:microsoft.com/office/officeart/2005/8/layout/chevron2"/>
    <dgm:cxn modelId="{E2ECA344-1EBA-4617-9BE1-394B90C4F0F1}" type="presParOf" srcId="{36B9A661-6600-486E-BA43-5FEFA433458B}" destId="{BBDFE9EE-245B-4F11-B19B-F8F884B3BB49}" srcOrd="1" destOrd="0" presId="urn:microsoft.com/office/officeart/2005/8/layout/chevron2"/>
    <dgm:cxn modelId="{69A04F55-FC60-4708-B500-7BFC7C0F4177}" type="presParOf" srcId="{4D40AD58-C129-431E-9071-9C3D66167C85}" destId="{125F46C4-4ED1-4F60-AD11-048DCC457FE8}" srcOrd="1" destOrd="0" presId="urn:microsoft.com/office/officeart/2005/8/layout/chevron2"/>
    <dgm:cxn modelId="{6713BDBD-ED7B-426B-9E40-A9AD2C87B636}" type="presParOf" srcId="{4D40AD58-C129-431E-9071-9C3D66167C85}" destId="{A5C9CE97-5D46-415F-AB08-8DEB15B1D0DB}" srcOrd="2" destOrd="0" presId="urn:microsoft.com/office/officeart/2005/8/layout/chevron2"/>
    <dgm:cxn modelId="{F4B82E9D-DEA4-442D-9891-A68FF98AC234}" type="presParOf" srcId="{A5C9CE97-5D46-415F-AB08-8DEB15B1D0DB}" destId="{71983F0D-2A82-4569-B52F-736D2F9C296E}" srcOrd="0" destOrd="0" presId="urn:microsoft.com/office/officeart/2005/8/layout/chevron2"/>
    <dgm:cxn modelId="{02CA733F-C3F7-416B-8632-D806975FB533}" type="presParOf" srcId="{A5C9CE97-5D46-415F-AB08-8DEB15B1D0DB}" destId="{BCAA1D4E-7673-47F6-BDB5-650C55388D2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D87A24-D583-408F-9906-1AF538AC3C62}" type="doc">
      <dgm:prSet loTypeId="urn:microsoft.com/office/officeart/2005/8/layout/bProcess3" loCatId="process" qsTypeId="urn:microsoft.com/office/officeart/2005/8/quickstyle/simple1" qsCatId="simple" csTypeId="urn:microsoft.com/office/officeart/2005/8/colors/accent3_1" csCatId="accent3" phldr="1"/>
      <dgm:spPr/>
      <dgm:t>
        <a:bodyPr/>
        <a:lstStyle/>
        <a:p>
          <a:endParaRPr lang="es-CO"/>
        </a:p>
      </dgm:t>
    </dgm:pt>
    <dgm:pt modelId="{FB440909-2F1D-4CE0-A918-9D207AB2D585}">
      <dgm:prSet phldrT="[Texto]"/>
      <dgm:spPr/>
      <dgm:t>
        <a:bodyPr/>
        <a:lstStyle/>
        <a:p>
          <a:pPr algn="l"/>
          <a:r>
            <a:rPr lang="es-CO" dirty="0"/>
            <a:t>Desde la gestación Niños y Niñas hasta los 5 años de edad</a:t>
          </a:r>
        </a:p>
      </dgm:t>
    </dgm:pt>
    <dgm:pt modelId="{CC566FF6-87DA-432B-A3E3-06A41B97D709}" type="parTrans" cxnId="{2DBE7C12-0FB4-43F6-BE18-32F8EFACB553}">
      <dgm:prSet/>
      <dgm:spPr/>
      <dgm:t>
        <a:bodyPr/>
        <a:lstStyle/>
        <a:p>
          <a:endParaRPr lang="es-CO"/>
        </a:p>
      </dgm:t>
    </dgm:pt>
    <dgm:pt modelId="{07196447-968D-4DFB-B0A9-1B0207030B57}" type="sibTrans" cxnId="{2DBE7C12-0FB4-43F6-BE18-32F8EFACB553}">
      <dgm:prSet/>
      <dgm:spPr/>
      <dgm:t>
        <a:bodyPr/>
        <a:lstStyle/>
        <a:p>
          <a:endParaRPr lang="es-CO" dirty="0"/>
        </a:p>
      </dgm:t>
    </dgm:pt>
    <dgm:pt modelId="{90A0B46A-9E1D-4A88-BDEB-881924FCE68D}">
      <dgm:prSet phldrT="[Texto]"/>
      <dgm:spPr/>
      <dgm:t>
        <a:bodyPr/>
        <a:lstStyle/>
        <a:p>
          <a:r>
            <a:rPr lang="es-CO" dirty="0"/>
            <a:t>Familias Victimas del Conflicto</a:t>
          </a:r>
        </a:p>
      </dgm:t>
    </dgm:pt>
    <dgm:pt modelId="{8ED55934-31ED-49DC-8B8E-E82E4D7DC1EE}" type="parTrans" cxnId="{1117C1CC-3581-407B-9780-68C6D4D265F4}">
      <dgm:prSet/>
      <dgm:spPr/>
      <dgm:t>
        <a:bodyPr/>
        <a:lstStyle/>
        <a:p>
          <a:endParaRPr lang="es-CO"/>
        </a:p>
      </dgm:t>
    </dgm:pt>
    <dgm:pt modelId="{03914A72-BCF4-40B6-9086-5D44AEC21F71}" type="sibTrans" cxnId="{1117C1CC-3581-407B-9780-68C6D4D265F4}">
      <dgm:prSet/>
      <dgm:spPr/>
      <dgm:t>
        <a:bodyPr/>
        <a:lstStyle/>
        <a:p>
          <a:endParaRPr lang="es-CO" dirty="0"/>
        </a:p>
      </dgm:t>
    </dgm:pt>
    <dgm:pt modelId="{12B3C503-0398-46F3-8408-C8633DE4E72C}">
      <dgm:prSet phldrT="[Texto]"/>
      <dgm:spPr/>
      <dgm:t>
        <a:bodyPr/>
        <a:lstStyle/>
        <a:p>
          <a:r>
            <a:rPr lang="es-CO" dirty="0"/>
            <a:t>Familias Red Unidos</a:t>
          </a:r>
        </a:p>
      </dgm:t>
    </dgm:pt>
    <dgm:pt modelId="{3BF7F568-CC70-49ED-822C-055EEFE79E60}" type="parTrans" cxnId="{B4B9C19E-F166-4D55-BADB-1B119D06B6A5}">
      <dgm:prSet/>
      <dgm:spPr/>
      <dgm:t>
        <a:bodyPr/>
        <a:lstStyle/>
        <a:p>
          <a:endParaRPr lang="es-CO"/>
        </a:p>
      </dgm:t>
    </dgm:pt>
    <dgm:pt modelId="{89DB4DC1-683F-42D7-BDD4-EEAE97C3A871}" type="sibTrans" cxnId="{B4B9C19E-F166-4D55-BADB-1B119D06B6A5}">
      <dgm:prSet/>
      <dgm:spPr/>
      <dgm:t>
        <a:bodyPr/>
        <a:lstStyle/>
        <a:p>
          <a:endParaRPr lang="es-CO" dirty="0"/>
        </a:p>
      </dgm:t>
    </dgm:pt>
    <dgm:pt modelId="{33237B64-99BB-431F-859C-8DDEA27E9E39}">
      <dgm:prSet phldrT="[Texto]"/>
      <dgm:spPr/>
      <dgm:t>
        <a:bodyPr/>
        <a:lstStyle/>
        <a:p>
          <a:r>
            <a:rPr lang="es-CO" dirty="0"/>
            <a:t>Familias del SISBEN  con puntaje inferior a Z urbana: 56,32  z rural: 40,75</a:t>
          </a:r>
        </a:p>
      </dgm:t>
    </dgm:pt>
    <dgm:pt modelId="{54200798-5861-4573-B8D9-2C91C2050C0A}" type="parTrans" cxnId="{AE9C61F5-553A-4047-B512-A72FC57C9254}">
      <dgm:prSet/>
      <dgm:spPr/>
      <dgm:t>
        <a:bodyPr/>
        <a:lstStyle/>
        <a:p>
          <a:endParaRPr lang="es-CO"/>
        </a:p>
      </dgm:t>
    </dgm:pt>
    <dgm:pt modelId="{4B292B5A-86FD-4CBC-AC40-515D277D55B9}" type="sibTrans" cxnId="{AE9C61F5-553A-4047-B512-A72FC57C9254}">
      <dgm:prSet/>
      <dgm:spPr/>
      <dgm:t>
        <a:bodyPr/>
        <a:lstStyle/>
        <a:p>
          <a:endParaRPr lang="es-CO" dirty="0"/>
        </a:p>
      </dgm:t>
    </dgm:pt>
    <dgm:pt modelId="{A724A47A-055B-4E3A-AC49-D700674E3CB5}">
      <dgm:prSet phldrT="[Texto]"/>
      <dgm:spPr/>
      <dgm:t>
        <a:bodyPr/>
        <a:lstStyle/>
        <a:p>
          <a:r>
            <a:rPr lang="es-CO" dirty="0"/>
            <a:t>Familias en restablecimiento de derechos por ICBF</a:t>
          </a:r>
        </a:p>
      </dgm:t>
    </dgm:pt>
    <dgm:pt modelId="{839A800B-98F0-47B3-B491-70B633EDCEF2}" type="parTrans" cxnId="{F08C9249-111D-43CE-9D1C-C38820884FFA}">
      <dgm:prSet/>
      <dgm:spPr/>
      <dgm:t>
        <a:bodyPr/>
        <a:lstStyle/>
        <a:p>
          <a:endParaRPr lang="es-CO"/>
        </a:p>
      </dgm:t>
    </dgm:pt>
    <dgm:pt modelId="{2DF7D9FA-F4E1-495C-9740-FB2D01B10EBC}" type="sibTrans" cxnId="{F08C9249-111D-43CE-9D1C-C38820884FFA}">
      <dgm:prSet/>
      <dgm:spPr/>
      <dgm:t>
        <a:bodyPr/>
        <a:lstStyle/>
        <a:p>
          <a:endParaRPr lang="es-CO"/>
        </a:p>
      </dgm:t>
    </dgm:pt>
    <dgm:pt modelId="{0074B6CA-804D-41FF-9585-F3161C867434}" type="pres">
      <dgm:prSet presAssocID="{8CD87A24-D583-408F-9906-1AF538AC3C62}" presName="Name0" presStyleCnt="0">
        <dgm:presLayoutVars>
          <dgm:dir/>
          <dgm:resizeHandles val="exact"/>
        </dgm:presLayoutVars>
      </dgm:prSet>
      <dgm:spPr/>
      <dgm:t>
        <a:bodyPr/>
        <a:lstStyle/>
        <a:p>
          <a:endParaRPr lang="es-CO"/>
        </a:p>
      </dgm:t>
    </dgm:pt>
    <dgm:pt modelId="{09258C0E-5472-4EE7-A5EE-B5638659AE47}" type="pres">
      <dgm:prSet presAssocID="{FB440909-2F1D-4CE0-A918-9D207AB2D585}" presName="node" presStyleLbl="node1" presStyleIdx="0" presStyleCnt="5">
        <dgm:presLayoutVars>
          <dgm:bulletEnabled val="1"/>
        </dgm:presLayoutVars>
      </dgm:prSet>
      <dgm:spPr/>
      <dgm:t>
        <a:bodyPr/>
        <a:lstStyle/>
        <a:p>
          <a:endParaRPr lang="es-CO"/>
        </a:p>
      </dgm:t>
    </dgm:pt>
    <dgm:pt modelId="{98F3B80F-CFEA-4C8B-9105-56B20B91AB1B}" type="pres">
      <dgm:prSet presAssocID="{07196447-968D-4DFB-B0A9-1B0207030B57}" presName="sibTrans" presStyleLbl="sibTrans1D1" presStyleIdx="0" presStyleCnt="4"/>
      <dgm:spPr/>
      <dgm:t>
        <a:bodyPr/>
        <a:lstStyle/>
        <a:p>
          <a:endParaRPr lang="es-CO"/>
        </a:p>
      </dgm:t>
    </dgm:pt>
    <dgm:pt modelId="{5CE83B07-B819-4204-9AC3-0BF09C25FF66}" type="pres">
      <dgm:prSet presAssocID="{07196447-968D-4DFB-B0A9-1B0207030B57}" presName="connectorText" presStyleLbl="sibTrans1D1" presStyleIdx="0" presStyleCnt="4"/>
      <dgm:spPr/>
      <dgm:t>
        <a:bodyPr/>
        <a:lstStyle/>
        <a:p>
          <a:endParaRPr lang="es-CO"/>
        </a:p>
      </dgm:t>
    </dgm:pt>
    <dgm:pt modelId="{D8D42C10-C79E-4B48-B6E8-7472EA3C85ED}" type="pres">
      <dgm:prSet presAssocID="{90A0B46A-9E1D-4A88-BDEB-881924FCE68D}" presName="node" presStyleLbl="node1" presStyleIdx="1" presStyleCnt="5">
        <dgm:presLayoutVars>
          <dgm:bulletEnabled val="1"/>
        </dgm:presLayoutVars>
      </dgm:prSet>
      <dgm:spPr/>
      <dgm:t>
        <a:bodyPr/>
        <a:lstStyle/>
        <a:p>
          <a:endParaRPr lang="es-CO"/>
        </a:p>
      </dgm:t>
    </dgm:pt>
    <dgm:pt modelId="{3671ACFD-ED7B-40EE-B1BE-AEAB9944C9A4}" type="pres">
      <dgm:prSet presAssocID="{03914A72-BCF4-40B6-9086-5D44AEC21F71}" presName="sibTrans" presStyleLbl="sibTrans1D1" presStyleIdx="1" presStyleCnt="4"/>
      <dgm:spPr/>
      <dgm:t>
        <a:bodyPr/>
        <a:lstStyle/>
        <a:p>
          <a:endParaRPr lang="es-CO"/>
        </a:p>
      </dgm:t>
    </dgm:pt>
    <dgm:pt modelId="{1BE7995A-5956-4304-AE91-EEF52A18343C}" type="pres">
      <dgm:prSet presAssocID="{03914A72-BCF4-40B6-9086-5D44AEC21F71}" presName="connectorText" presStyleLbl="sibTrans1D1" presStyleIdx="1" presStyleCnt="4"/>
      <dgm:spPr/>
      <dgm:t>
        <a:bodyPr/>
        <a:lstStyle/>
        <a:p>
          <a:endParaRPr lang="es-CO"/>
        </a:p>
      </dgm:t>
    </dgm:pt>
    <dgm:pt modelId="{06286FB5-E9CB-4E83-A7D7-C13C9EED23F5}" type="pres">
      <dgm:prSet presAssocID="{12B3C503-0398-46F3-8408-C8633DE4E72C}" presName="node" presStyleLbl="node1" presStyleIdx="2" presStyleCnt="5">
        <dgm:presLayoutVars>
          <dgm:bulletEnabled val="1"/>
        </dgm:presLayoutVars>
      </dgm:prSet>
      <dgm:spPr/>
      <dgm:t>
        <a:bodyPr/>
        <a:lstStyle/>
        <a:p>
          <a:endParaRPr lang="es-CO"/>
        </a:p>
      </dgm:t>
    </dgm:pt>
    <dgm:pt modelId="{39126D59-BD3D-4D93-ADF6-A4FCECAC4F3C}" type="pres">
      <dgm:prSet presAssocID="{89DB4DC1-683F-42D7-BDD4-EEAE97C3A871}" presName="sibTrans" presStyleLbl="sibTrans1D1" presStyleIdx="2" presStyleCnt="4"/>
      <dgm:spPr/>
      <dgm:t>
        <a:bodyPr/>
        <a:lstStyle/>
        <a:p>
          <a:endParaRPr lang="es-CO"/>
        </a:p>
      </dgm:t>
    </dgm:pt>
    <dgm:pt modelId="{2B9BF459-0A62-4C53-83E0-412D0678F924}" type="pres">
      <dgm:prSet presAssocID="{89DB4DC1-683F-42D7-BDD4-EEAE97C3A871}" presName="connectorText" presStyleLbl="sibTrans1D1" presStyleIdx="2" presStyleCnt="4"/>
      <dgm:spPr/>
      <dgm:t>
        <a:bodyPr/>
        <a:lstStyle/>
        <a:p>
          <a:endParaRPr lang="es-CO"/>
        </a:p>
      </dgm:t>
    </dgm:pt>
    <dgm:pt modelId="{A4D6D23A-4945-436D-AEC0-FFCD7CD8E900}" type="pres">
      <dgm:prSet presAssocID="{33237B64-99BB-431F-859C-8DDEA27E9E39}" presName="node" presStyleLbl="node1" presStyleIdx="3" presStyleCnt="5">
        <dgm:presLayoutVars>
          <dgm:bulletEnabled val="1"/>
        </dgm:presLayoutVars>
      </dgm:prSet>
      <dgm:spPr/>
      <dgm:t>
        <a:bodyPr/>
        <a:lstStyle/>
        <a:p>
          <a:endParaRPr lang="es-CO"/>
        </a:p>
      </dgm:t>
    </dgm:pt>
    <dgm:pt modelId="{CEC6DCCD-047B-4C05-A6AE-AE08E62733F2}" type="pres">
      <dgm:prSet presAssocID="{4B292B5A-86FD-4CBC-AC40-515D277D55B9}" presName="sibTrans" presStyleLbl="sibTrans1D1" presStyleIdx="3" presStyleCnt="4"/>
      <dgm:spPr/>
      <dgm:t>
        <a:bodyPr/>
        <a:lstStyle/>
        <a:p>
          <a:endParaRPr lang="es-CO"/>
        </a:p>
      </dgm:t>
    </dgm:pt>
    <dgm:pt modelId="{B24889C9-3D7E-4931-8CEF-D61E463E6808}" type="pres">
      <dgm:prSet presAssocID="{4B292B5A-86FD-4CBC-AC40-515D277D55B9}" presName="connectorText" presStyleLbl="sibTrans1D1" presStyleIdx="3" presStyleCnt="4"/>
      <dgm:spPr/>
      <dgm:t>
        <a:bodyPr/>
        <a:lstStyle/>
        <a:p>
          <a:endParaRPr lang="es-CO"/>
        </a:p>
      </dgm:t>
    </dgm:pt>
    <dgm:pt modelId="{C185E28D-4F5A-43CC-AFFB-842401473193}" type="pres">
      <dgm:prSet presAssocID="{A724A47A-055B-4E3A-AC49-D700674E3CB5}" presName="node" presStyleLbl="node1" presStyleIdx="4" presStyleCnt="5">
        <dgm:presLayoutVars>
          <dgm:bulletEnabled val="1"/>
        </dgm:presLayoutVars>
      </dgm:prSet>
      <dgm:spPr/>
      <dgm:t>
        <a:bodyPr/>
        <a:lstStyle/>
        <a:p>
          <a:endParaRPr lang="es-CO"/>
        </a:p>
      </dgm:t>
    </dgm:pt>
  </dgm:ptLst>
  <dgm:cxnLst>
    <dgm:cxn modelId="{FB53C74A-259B-4F62-B336-53712E97BFAF}" type="presOf" srcId="{A724A47A-055B-4E3A-AC49-D700674E3CB5}" destId="{C185E28D-4F5A-43CC-AFFB-842401473193}" srcOrd="0" destOrd="0" presId="urn:microsoft.com/office/officeart/2005/8/layout/bProcess3"/>
    <dgm:cxn modelId="{22D2FE2F-F1CB-45E8-BC2D-72D763BA864E}" type="presOf" srcId="{07196447-968D-4DFB-B0A9-1B0207030B57}" destId="{5CE83B07-B819-4204-9AC3-0BF09C25FF66}" srcOrd="1" destOrd="0" presId="urn:microsoft.com/office/officeart/2005/8/layout/bProcess3"/>
    <dgm:cxn modelId="{CF8C3019-27C9-464E-8F30-8E0EA34C1073}" type="presOf" srcId="{FB440909-2F1D-4CE0-A918-9D207AB2D585}" destId="{09258C0E-5472-4EE7-A5EE-B5638659AE47}" srcOrd="0" destOrd="0" presId="urn:microsoft.com/office/officeart/2005/8/layout/bProcess3"/>
    <dgm:cxn modelId="{B4B9C19E-F166-4D55-BADB-1B119D06B6A5}" srcId="{8CD87A24-D583-408F-9906-1AF538AC3C62}" destId="{12B3C503-0398-46F3-8408-C8633DE4E72C}" srcOrd="2" destOrd="0" parTransId="{3BF7F568-CC70-49ED-822C-055EEFE79E60}" sibTransId="{89DB4DC1-683F-42D7-BDD4-EEAE97C3A871}"/>
    <dgm:cxn modelId="{B17A2C5E-C13D-4925-AF94-36143CAB055E}" type="presOf" srcId="{03914A72-BCF4-40B6-9086-5D44AEC21F71}" destId="{3671ACFD-ED7B-40EE-B1BE-AEAB9944C9A4}" srcOrd="0" destOrd="0" presId="urn:microsoft.com/office/officeart/2005/8/layout/bProcess3"/>
    <dgm:cxn modelId="{AE9C61F5-553A-4047-B512-A72FC57C9254}" srcId="{8CD87A24-D583-408F-9906-1AF538AC3C62}" destId="{33237B64-99BB-431F-859C-8DDEA27E9E39}" srcOrd="3" destOrd="0" parTransId="{54200798-5861-4573-B8D9-2C91C2050C0A}" sibTransId="{4B292B5A-86FD-4CBC-AC40-515D277D55B9}"/>
    <dgm:cxn modelId="{B85EEBB4-BB8E-4DCC-B478-FCE2EB0F34C8}" type="presOf" srcId="{90A0B46A-9E1D-4A88-BDEB-881924FCE68D}" destId="{D8D42C10-C79E-4B48-B6E8-7472EA3C85ED}" srcOrd="0" destOrd="0" presId="urn:microsoft.com/office/officeart/2005/8/layout/bProcess3"/>
    <dgm:cxn modelId="{9283E92D-4199-4599-A2E7-966AD29932F0}" type="presOf" srcId="{33237B64-99BB-431F-859C-8DDEA27E9E39}" destId="{A4D6D23A-4945-436D-AEC0-FFCD7CD8E900}" srcOrd="0" destOrd="0" presId="urn:microsoft.com/office/officeart/2005/8/layout/bProcess3"/>
    <dgm:cxn modelId="{0E6FF603-7EA6-46F2-9E52-43432BD7F4BA}" type="presOf" srcId="{89DB4DC1-683F-42D7-BDD4-EEAE97C3A871}" destId="{2B9BF459-0A62-4C53-83E0-412D0678F924}" srcOrd="1" destOrd="0" presId="urn:microsoft.com/office/officeart/2005/8/layout/bProcess3"/>
    <dgm:cxn modelId="{1117C1CC-3581-407B-9780-68C6D4D265F4}" srcId="{8CD87A24-D583-408F-9906-1AF538AC3C62}" destId="{90A0B46A-9E1D-4A88-BDEB-881924FCE68D}" srcOrd="1" destOrd="0" parTransId="{8ED55934-31ED-49DC-8B8E-E82E4D7DC1EE}" sibTransId="{03914A72-BCF4-40B6-9086-5D44AEC21F71}"/>
    <dgm:cxn modelId="{F08C9249-111D-43CE-9D1C-C38820884FFA}" srcId="{8CD87A24-D583-408F-9906-1AF538AC3C62}" destId="{A724A47A-055B-4E3A-AC49-D700674E3CB5}" srcOrd="4" destOrd="0" parTransId="{839A800B-98F0-47B3-B491-70B633EDCEF2}" sibTransId="{2DF7D9FA-F4E1-495C-9740-FB2D01B10EBC}"/>
    <dgm:cxn modelId="{3093692E-BCD3-41F0-A42F-F01181593784}" type="presOf" srcId="{89DB4DC1-683F-42D7-BDD4-EEAE97C3A871}" destId="{39126D59-BD3D-4D93-ADF6-A4FCECAC4F3C}" srcOrd="0" destOrd="0" presId="urn:microsoft.com/office/officeart/2005/8/layout/bProcess3"/>
    <dgm:cxn modelId="{3297CEF2-6E6D-4FF6-8C56-71AB02DEA152}" type="presOf" srcId="{07196447-968D-4DFB-B0A9-1B0207030B57}" destId="{98F3B80F-CFEA-4C8B-9105-56B20B91AB1B}" srcOrd="0" destOrd="0" presId="urn:microsoft.com/office/officeart/2005/8/layout/bProcess3"/>
    <dgm:cxn modelId="{3C0054AB-6BCE-47DC-A1C8-F600761431B3}" type="presOf" srcId="{12B3C503-0398-46F3-8408-C8633DE4E72C}" destId="{06286FB5-E9CB-4E83-A7D7-C13C9EED23F5}" srcOrd="0" destOrd="0" presId="urn:microsoft.com/office/officeart/2005/8/layout/bProcess3"/>
    <dgm:cxn modelId="{2DBE7C12-0FB4-43F6-BE18-32F8EFACB553}" srcId="{8CD87A24-D583-408F-9906-1AF538AC3C62}" destId="{FB440909-2F1D-4CE0-A918-9D207AB2D585}" srcOrd="0" destOrd="0" parTransId="{CC566FF6-87DA-432B-A3E3-06A41B97D709}" sibTransId="{07196447-968D-4DFB-B0A9-1B0207030B57}"/>
    <dgm:cxn modelId="{B1D87DEA-B38D-40B4-8A2C-F05D6ED4719E}" type="presOf" srcId="{4B292B5A-86FD-4CBC-AC40-515D277D55B9}" destId="{CEC6DCCD-047B-4C05-A6AE-AE08E62733F2}" srcOrd="0" destOrd="0" presId="urn:microsoft.com/office/officeart/2005/8/layout/bProcess3"/>
    <dgm:cxn modelId="{106EA2AF-64EC-439B-8294-76C796536475}" type="presOf" srcId="{8CD87A24-D583-408F-9906-1AF538AC3C62}" destId="{0074B6CA-804D-41FF-9585-F3161C867434}" srcOrd="0" destOrd="0" presId="urn:microsoft.com/office/officeart/2005/8/layout/bProcess3"/>
    <dgm:cxn modelId="{8227FE8A-35B3-4504-9056-422C4A7C74C1}" type="presOf" srcId="{03914A72-BCF4-40B6-9086-5D44AEC21F71}" destId="{1BE7995A-5956-4304-AE91-EEF52A18343C}" srcOrd="1" destOrd="0" presId="urn:microsoft.com/office/officeart/2005/8/layout/bProcess3"/>
    <dgm:cxn modelId="{CB2AC6BF-861D-4E91-B871-FFDE8A725244}" type="presOf" srcId="{4B292B5A-86FD-4CBC-AC40-515D277D55B9}" destId="{B24889C9-3D7E-4931-8CEF-D61E463E6808}" srcOrd="1" destOrd="0" presId="urn:microsoft.com/office/officeart/2005/8/layout/bProcess3"/>
    <dgm:cxn modelId="{5DFE0306-FA8C-41ED-B97A-38C4176FA8E2}" type="presParOf" srcId="{0074B6CA-804D-41FF-9585-F3161C867434}" destId="{09258C0E-5472-4EE7-A5EE-B5638659AE47}" srcOrd="0" destOrd="0" presId="urn:microsoft.com/office/officeart/2005/8/layout/bProcess3"/>
    <dgm:cxn modelId="{7CCF0691-2D8F-4E61-97CC-A3BFE2758E1A}" type="presParOf" srcId="{0074B6CA-804D-41FF-9585-F3161C867434}" destId="{98F3B80F-CFEA-4C8B-9105-56B20B91AB1B}" srcOrd="1" destOrd="0" presId="urn:microsoft.com/office/officeart/2005/8/layout/bProcess3"/>
    <dgm:cxn modelId="{912DA789-FA1F-4B9E-AC2C-BEDFF0615C2B}" type="presParOf" srcId="{98F3B80F-CFEA-4C8B-9105-56B20B91AB1B}" destId="{5CE83B07-B819-4204-9AC3-0BF09C25FF66}" srcOrd="0" destOrd="0" presId="urn:microsoft.com/office/officeart/2005/8/layout/bProcess3"/>
    <dgm:cxn modelId="{FE9BF9B9-0E78-4B6C-B921-B68B9A5A731A}" type="presParOf" srcId="{0074B6CA-804D-41FF-9585-F3161C867434}" destId="{D8D42C10-C79E-4B48-B6E8-7472EA3C85ED}" srcOrd="2" destOrd="0" presId="urn:microsoft.com/office/officeart/2005/8/layout/bProcess3"/>
    <dgm:cxn modelId="{C55D2EEE-256C-498D-B6FE-28EA8DD8A239}" type="presParOf" srcId="{0074B6CA-804D-41FF-9585-F3161C867434}" destId="{3671ACFD-ED7B-40EE-B1BE-AEAB9944C9A4}" srcOrd="3" destOrd="0" presId="urn:microsoft.com/office/officeart/2005/8/layout/bProcess3"/>
    <dgm:cxn modelId="{53578F12-6764-46F6-8441-E7D2764BB23C}" type="presParOf" srcId="{3671ACFD-ED7B-40EE-B1BE-AEAB9944C9A4}" destId="{1BE7995A-5956-4304-AE91-EEF52A18343C}" srcOrd="0" destOrd="0" presId="urn:microsoft.com/office/officeart/2005/8/layout/bProcess3"/>
    <dgm:cxn modelId="{992695FA-B439-476B-BEE4-8CD85AC9FEF2}" type="presParOf" srcId="{0074B6CA-804D-41FF-9585-F3161C867434}" destId="{06286FB5-E9CB-4E83-A7D7-C13C9EED23F5}" srcOrd="4" destOrd="0" presId="urn:microsoft.com/office/officeart/2005/8/layout/bProcess3"/>
    <dgm:cxn modelId="{64029285-8126-49C9-B689-2335588908CC}" type="presParOf" srcId="{0074B6CA-804D-41FF-9585-F3161C867434}" destId="{39126D59-BD3D-4D93-ADF6-A4FCECAC4F3C}" srcOrd="5" destOrd="0" presId="urn:microsoft.com/office/officeart/2005/8/layout/bProcess3"/>
    <dgm:cxn modelId="{1EFDDFD9-916A-4A66-9C84-6803068F5A9B}" type="presParOf" srcId="{39126D59-BD3D-4D93-ADF6-A4FCECAC4F3C}" destId="{2B9BF459-0A62-4C53-83E0-412D0678F924}" srcOrd="0" destOrd="0" presId="urn:microsoft.com/office/officeart/2005/8/layout/bProcess3"/>
    <dgm:cxn modelId="{14FF7A6D-E46E-4CAC-91BF-FAD205EE62A5}" type="presParOf" srcId="{0074B6CA-804D-41FF-9585-F3161C867434}" destId="{A4D6D23A-4945-436D-AEC0-FFCD7CD8E900}" srcOrd="6" destOrd="0" presId="urn:microsoft.com/office/officeart/2005/8/layout/bProcess3"/>
    <dgm:cxn modelId="{0BD4514B-CC9B-4D65-9CB3-33B3E8045FB8}" type="presParOf" srcId="{0074B6CA-804D-41FF-9585-F3161C867434}" destId="{CEC6DCCD-047B-4C05-A6AE-AE08E62733F2}" srcOrd="7" destOrd="0" presId="urn:microsoft.com/office/officeart/2005/8/layout/bProcess3"/>
    <dgm:cxn modelId="{B056824C-EBA7-4688-A065-5BAA8C16B275}" type="presParOf" srcId="{CEC6DCCD-047B-4C05-A6AE-AE08E62733F2}" destId="{B24889C9-3D7E-4931-8CEF-D61E463E6808}" srcOrd="0" destOrd="0" presId="urn:microsoft.com/office/officeart/2005/8/layout/bProcess3"/>
    <dgm:cxn modelId="{0287DB07-D506-4669-98B1-94620AE02E77}" type="presParOf" srcId="{0074B6CA-804D-41FF-9585-F3161C867434}" destId="{C185E28D-4F5A-43CC-AFFB-842401473193}" srcOrd="8" destOrd="0" presId="urn:microsoft.com/office/officeart/2005/8/layout/bProcess3"/>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E2C9436-37A8-45FE-9057-F4A88E079932}" type="datetimeFigureOut">
              <a:rPr lang="es-CO" smtClean="0"/>
              <a:t>20/06/2017</a:t>
            </a:fld>
            <a:endParaRPr lang="es-CO"/>
          </a:p>
        </p:txBody>
      </p:sp>
      <p:sp>
        <p:nvSpPr>
          <p:cNvPr id="4" name="Marcador de pie de página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ED264E3-795F-42BD-8F00-144A6F338377}" type="slidenum">
              <a:rPr lang="es-CO" smtClean="0"/>
              <a:t>‹Nº›</a:t>
            </a:fld>
            <a:endParaRPr lang="es-CO"/>
          </a:p>
        </p:txBody>
      </p:sp>
    </p:spTree>
    <p:extLst>
      <p:ext uri="{BB962C8B-B14F-4D97-AF65-F5344CB8AC3E}">
        <p14:creationId xmlns:p14="http://schemas.microsoft.com/office/powerpoint/2010/main" val="4248913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CO"/>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4E5FEAA-91B1-4774-8ED1-C6D8AE01834C}" type="datetimeFigureOut">
              <a:rPr lang="es-CO" smtClean="0"/>
              <a:t>20/06/2017</a:t>
            </a:fld>
            <a:endParaRPr lang="es-CO"/>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s-CO"/>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05585EC-500B-44AE-9C25-4A4CEDD5002E}" type="slidenum">
              <a:rPr lang="es-CO" smtClean="0"/>
              <a:t>‹Nº›</a:t>
            </a:fld>
            <a:endParaRPr lang="es-CO"/>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dirty="0"/>
          </a:p>
        </p:txBody>
      </p:sp>
      <p:sp>
        <p:nvSpPr>
          <p:cNvPr id="3482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6A580E-24BC-41FB-B83F-5D5B5D220982}" type="slidenum">
              <a:rPr lang="es-ES" altLang="es-CO">
                <a:latin typeface="Arial" panose="020B0604020202020204" pitchFamily="34" charset="0"/>
              </a:rPr>
              <a:pPr>
                <a:spcBef>
                  <a:spcPct val="0"/>
                </a:spcBef>
              </a:pPr>
              <a:t>10</a:t>
            </a:fld>
            <a:endParaRPr lang="es-ES" altLang="es-CO" dirty="0">
              <a:latin typeface="Arial" panose="020B0604020202020204" pitchFamily="34" charset="0"/>
            </a:endParaRPr>
          </a:p>
        </p:txBody>
      </p:sp>
    </p:spTree>
    <p:extLst>
      <p:ext uri="{BB962C8B-B14F-4D97-AF65-F5344CB8AC3E}">
        <p14:creationId xmlns:p14="http://schemas.microsoft.com/office/powerpoint/2010/main" val="2095855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Marcador de imagen de diapositiva"/>
          <p:cNvSpPr>
            <a:spLocks noGrp="1" noRot="1" noChangeAspect="1" noTextEdit="1"/>
          </p:cNvSpPr>
          <p:nvPr>
            <p:ph type="sldImg"/>
          </p:nvPr>
        </p:nvSpPr>
        <p:spPr bwMode="auto">
          <a:xfrm>
            <a:off x="12065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s-CO" dirty="0"/>
          </a:p>
        </p:txBody>
      </p:sp>
      <p:sp>
        <p:nvSpPr>
          <p:cNvPr id="3789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955319-1C6E-48B6-A309-183F6267F5D4}" type="slidenum">
              <a:rPr lang="es-CO" altLang="es-CO">
                <a:latin typeface="Arial" panose="020B0604020202020204" pitchFamily="34" charset="0"/>
              </a:rPr>
              <a:pPr>
                <a:spcBef>
                  <a:spcPct val="0"/>
                </a:spcBef>
              </a:pPr>
              <a:t>13</a:t>
            </a:fld>
            <a:endParaRPr lang="es-CO" altLang="es-CO" dirty="0">
              <a:latin typeface="Arial" panose="020B0604020202020204" pitchFamily="34" charset="0"/>
            </a:endParaRPr>
          </a:p>
        </p:txBody>
      </p:sp>
    </p:spTree>
    <p:extLst>
      <p:ext uri="{BB962C8B-B14F-4D97-AF65-F5344CB8AC3E}">
        <p14:creationId xmlns:p14="http://schemas.microsoft.com/office/powerpoint/2010/main" val="3242898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20/06/2017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457142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1300792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688803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2721622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93402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6941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0341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6689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5823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25981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81517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20/06/2017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20/06/2017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8586745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5.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Estrategia%20De%20Cero%20a%20Siempre%20(bajaryoutube.com).mp4"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336176" y="273151"/>
            <a:ext cx="8202705"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4800" b="1" dirty="0">
                <a:solidFill>
                  <a:prstClr val="white"/>
                </a:solidFill>
              </a:rPr>
              <a:t>INFORME</a:t>
            </a:r>
          </a:p>
          <a:p>
            <a:pPr algn="ctr"/>
            <a:r>
              <a:rPr lang="es-CO" sz="4800" b="1" dirty="0">
                <a:solidFill>
                  <a:prstClr val="white"/>
                </a:solidFill>
              </a:rPr>
              <a:t>DE GESTIÓN MESA PÚBLICA</a:t>
            </a:r>
          </a:p>
          <a:p>
            <a:pPr algn="ctr"/>
            <a:r>
              <a:rPr lang="es-CO" sz="4000" b="1" i="1" dirty="0">
                <a:solidFill>
                  <a:prstClr val="white"/>
                </a:solidFill>
              </a:rPr>
              <a:t>“PRIMERA INFANCIA ”</a:t>
            </a:r>
          </a:p>
          <a:p>
            <a:pPr algn="ctr"/>
            <a:endParaRPr lang="es-CO" sz="3600" b="1" dirty="0">
              <a:solidFill>
                <a:prstClr val="white"/>
              </a:solidFill>
            </a:endParaRPr>
          </a:p>
          <a:p>
            <a:pPr algn="ctr"/>
            <a:r>
              <a:rPr lang="es-ES" sz="3600" b="1" dirty="0">
                <a:solidFill>
                  <a:schemeClr val="bg1"/>
                </a:solidFill>
              </a:rPr>
              <a:t>CENTRO ZONAL CHOCONTÁ </a:t>
            </a:r>
          </a:p>
          <a:p>
            <a:pPr algn="ctr"/>
            <a:r>
              <a:rPr lang="es-CO" sz="3600" b="1">
                <a:solidFill>
                  <a:schemeClr val="bg1"/>
                </a:solidFill>
              </a:rPr>
              <a:t>Julio </a:t>
            </a:r>
            <a:r>
              <a:rPr lang="es-CO" sz="3600" b="1" smtClean="0">
                <a:solidFill>
                  <a:schemeClr val="bg1"/>
                </a:solidFill>
              </a:rPr>
              <a:t>13 </a:t>
            </a:r>
            <a:r>
              <a:rPr lang="es-CO" sz="3600" b="1" dirty="0">
                <a:solidFill>
                  <a:schemeClr val="bg1"/>
                </a:solidFill>
              </a:rPr>
              <a:t>de 2017</a:t>
            </a:r>
            <a:endParaRPr lang="en-US" sz="3600" b="1" dirty="0">
              <a:solidFill>
                <a:prstClr val="white"/>
              </a:solidFill>
            </a:endParaRPr>
          </a:p>
          <a:p>
            <a:pPr algn="ctr"/>
            <a:endParaRPr lang="es-CO" sz="4800" b="1" dirty="0">
              <a:solidFill>
                <a:prstClr val="white"/>
              </a:solidFill>
            </a:endParaRPr>
          </a:p>
        </p:txBody>
      </p:sp>
    </p:spTree>
    <p:extLst>
      <p:ext uri="{BB962C8B-B14F-4D97-AF65-F5344CB8AC3E}">
        <p14:creationId xmlns:p14="http://schemas.microsoft.com/office/powerpoint/2010/main" val="330422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1403"/>
          <p:cNvSpPr>
            <a:spLocks noChangeShapeType="1"/>
          </p:cNvSpPr>
          <p:nvPr/>
        </p:nvSpPr>
        <p:spPr bwMode="auto">
          <a:xfrm>
            <a:off x="4378325" y="871538"/>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CO" dirty="0"/>
          </a:p>
        </p:txBody>
      </p:sp>
      <p:sp>
        <p:nvSpPr>
          <p:cNvPr id="16387" name="Line 2398"/>
          <p:cNvSpPr>
            <a:spLocks noChangeShapeType="1"/>
          </p:cNvSpPr>
          <p:nvPr/>
        </p:nvSpPr>
        <p:spPr bwMode="auto">
          <a:xfrm>
            <a:off x="4403725" y="10668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CO" dirty="0"/>
          </a:p>
        </p:txBody>
      </p:sp>
      <p:sp>
        <p:nvSpPr>
          <p:cNvPr id="33798" name="Text Box 11"/>
          <p:cNvSpPr txBox="1">
            <a:spLocks noChangeArrowheads="1"/>
          </p:cNvSpPr>
          <p:nvPr/>
        </p:nvSpPr>
        <p:spPr bwMode="auto">
          <a:xfrm>
            <a:off x="406400" y="1392702"/>
            <a:ext cx="8203028" cy="1200329"/>
          </a:xfrm>
          <a:prstGeom prst="rect">
            <a:avLst/>
          </a:prstGeom>
          <a:noFill/>
          <a:ln w="9525">
            <a:noFill/>
            <a:miter lim="800000"/>
            <a:headEnd/>
            <a:tailEnd/>
          </a:ln>
        </p:spPr>
        <p:txBody>
          <a:bodyPr wrap="square">
            <a:spAutoFit/>
          </a:bodyPr>
          <a:lstStyle/>
          <a:p>
            <a:pPr algn="just" eaLnBrk="1" hangingPunct="1">
              <a:spcBef>
                <a:spcPct val="50000"/>
              </a:spcBef>
              <a:defRPr/>
            </a:pPr>
            <a:r>
              <a:rPr lang="es-ES" sz="2400" dirty="0">
                <a:latin typeface="Calibri" panose="020F0502020204030204" pitchFamily="34" charset="0"/>
                <a:ea typeface="MS PGothic" pitchFamily="34" charset="-128"/>
                <a:cs typeface="Calibri" panose="020F0502020204030204" pitchFamily="34" charset="0"/>
              </a:rPr>
              <a:t>Producir un alimento de alto valor nutricional, de fácil preparación y bajo costo, que se distribuya gratuitamente como complemento nutricional a la población más vulnerable</a:t>
            </a:r>
            <a:r>
              <a:rPr lang="es-ES" sz="2400" dirty="0">
                <a:effectLst>
                  <a:outerShdw blurRad="38100" dist="38100" dir="2700000" algn="tl">
                    <a:srgbClr val="000000">
                      <a:alpha val="43137"/>
                    </a:srgbClr>
                  </a:outerShdw>
                </a:effectLst>
                <a:latin typeface="Calibri" panose="020F0502020204030204" pitchFamily="34" charset="0"/>
                <a:ea typeface="MS PGothic" pitchFamily="34" charset="-128"/>
                <a:cs typeface="Calibri" panose="020F0502020204030204" pitchFamily="34" charset="0"/>
              </a:rPr>
              <a:t>.</a:t>
            </a:r>
          </a:p>
        </p:txBody>
      </p:sp>
      <p:sp>
        <p:nvSpPr>
          <p:cNvPr id="33799" name="Text Box 22"/>
          <p:cNvSpPr txBox="1">
            <a:spLocks noChangeArrowheads="1"/>
          </p:cNvSpPr>
          <p:nvPr/>
        </p:nvSpPr>
        <p:spPr bwMode="auto">
          <a:xfrm>
            <a:off x="3947275" y="3024544"/>
            <a:ext cx="2000264" cy="584775"/>
          </a:xfrm>
          <a:prstGeom prst="rect">
            <a:avLst/>
          </a:prstGeom>
          <a:solidFill>
            <a:srgbClr val="669900"/>
          </a:solidFill>
          <a:ln>
            <a:headEnd/>
            <a:tailEnd/>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defRPr/>
            </a:pPr>
            <a:r>
              <a:rPr lang="es-ES" sz="1600" b="1" dirty="0">
                <a:solidFill>
                  <a:schemeClr val="tx1"/>
                </a:solidFill>
              </a:rPr>
              <a:t>Instituto Colombiano </a:t>
            </a:r>
            <a:br>
              <a:rPr lang="es-ES" sz="1600" b="1" dirty="0">
                <a:solidFill>
                  <a:schemeClr val="tx1"/>
                </a:solidFill>
              </a:rPr>
            </a:br>
            <a:r>
              <a:rPr lang="es-ES" sz="1600" b="1" dirty="0">
                <a:solidFill>
                  <a:schemeClr val="tx1"/>
                </a:solidFill>
              </a:rPr>
              <a:t>de Bienestar Familiar</a:t>
            </a:r>
          </a:p>
        </p:txBody>
      </p:sp>
      <p:sp>
        <p:nvSpPr>
          <p:cNvPr id="33800" name="Text Box 23"/>
          <p:cNvSpPr txBox="1">
            <a:spLocks noChangeArrowheads="1"/>
          </p:cNvSpPr>
          <p:nvPr/>
        </p:nvSpPr>
        <p:spPr bwMode="auto">
          <a:xfrm>
            <a:off x="6377744" y="4195414"/>
            <a:ext cx="1711635" cy="338554"/>
          </a:xfrm>
          <a:prstGeom prst="rect">
            <a:avLst/>
          </a:prstGeom>
          <a:solidFill>
            <a:srgbClr val="99CC00"/>
          </a:solidFill>
          <a:ln>
            <a:headEnd/>
            <a:tailEnd/>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defRPr/>
            </a:pPr>
            <a:r>
              <a:rPr lang="es-ES" sz="1600" b="1" dirty="0">
                <a:solidFill>
                  <a:schemeClr val="tx1"/>
                </a:solidFill>
              </a:rPr>
              <a:t>Interventoría</a:t>
            </a:r>
          </a:p>
        </p:txBody>
      </p:sp>
      <p:sp>
        <p:nvSpPr>
          <p:cNvPr id="33801" name="Text Box 24"/>
          <p:cNvSpPr txBox="1">
            <a:spLocks noChangeArrowheads="1"/>
          </p:cNvSpPr>
          <p:nvPr/>
        </p:nvSpPr>
        <p:spPr bwMode="auto">
          <a:xfrm>
            <a:off x="4018713" y="4955241"/>
            <a:ext cx="1857388" cy="800219"/>
          </a:xfrm>
          <a:prstGeom prst="rect">
            <a:avLst/>
          </a:prstGeom>
          <a:solidFill>
            <a:srgbClr val="99CC00"/>
          </a:solidFill>
          <a:ln>
            <a:headEnd/>
            <a:tailEnd/>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defRPr/>
            </a:pPr>
            <a:r>
              <a:rPr lang="es-ES" sz="1600" b="1" dirty="0">
                <a:solidFill>
                  <a:schemeClr val="tx1"/>
                </a:solidFill>
              </a:rPr>
              <a:t>Concesionario</a:t>
            </a:r>
          </a:p>
          <a:p>
            <a:pPr algn="ctr" eaLnBrk="1" hangingPunct="1">
              <a:spcBef>
                <a:spcPct val="50000"/>
              </a:spcBef>
              <a:defRPr/>
            </a:pPr>
            <a:endParaRPr lang="es-ES" sz="2000" b="1" dirty="0"/>
          </a:p>
        </p:txBody>
      </p:sp>
      <p:sp>
        <p:nvSpPr>
          <p:cNvPr id="16398" name="Line 30"/>
          <p:cNvSpPr>
            <a:spLocks noChangeShapeType="1"/>
          </p:cNvSpPr>
          <p:nvPr/>
        </p:nvSpPr>
        <p:spPr bwMode="auto">
          <a:xfrm flipH="1">
            <a:off x="4948994" y="4364691"/>
            <a:ext cx="1428750" cy="0"/>
          </a:xfrm>
          <a:prstGeom prst="line">
            <a:avLst/>
          </a:prstGeom>
          <a:noFill/>
          <a:ln w="9525">
            <a:solidFill>
              <a:srgbClr val="008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s-CO" sz="2000" dirty="0"/>
          </a:p>
        </p:txBody>
      </p:sp>
      <p:cxnSp>
        <p:nvCxnSpPr>
          <p:cNvPr id="21" name="20 Conector recto de flecha"/>
          <p:cNvCxnSpPr/>
          <p:nvPr/>
        </p:nvCxnSpPr>
        <p:spPr>
          <a:xfrm rot="5400000">
            <a:off x="4290976" y="4297222"/>
            <a:ext cx="1314450" cy="1587"/>
          </a:xfrm>
          <a:prstGeom prst="straightConnector1">
            <a:avLst/>
          </a:prstGeom>
          <a:ln>
            <a:solidFill>
              <a:srgbClr val="008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400" name="Picture 23" descr="INDUSTRIAS DEL MAIZ"/>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67236"/>
          <a:stretch>
            <a:fillRect/>
          </a:stretch>
        </p:blipFill>
        <p:spPr bwMode="auto">
          <a:xfrm>
            <a:off x="4020307" y="5193366"/>
            <a:ext cx="1785937" cy="4572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20" descr="E:\mis documentos1\2009\Imagenes\IMG_79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144" y="3566179"/>
            <a:ext cx="2166938" cy="1625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16 CuadroTexto"/>
          <p:cNvSpPr txBox="1"/>
          <p:nvPr/>
        </p:nvSpPr>
        <p:spPr>
          <a:xfrm>
            <a:off x="406400" y="183707"/>
            <a:ext cx="6077243" cy="646331"/>
          </a:xfrm>
          <a:prstGeom prst="rect">
            <a:avLst/>
          </a:prstGeom>
          <a:noFill/>
        </p:spPr>
        <p:txBody>
          <a:bodyPr wrap="square">
            <a:spAutoFit/>
          </a:bodyPr>
          <a:lstStyle/>
          <a:p>
            <a:pPr>
              <a:defRPr/>
            </a:pPr>
            <a:r>
              <a:rPr lang="es-CO" sz="3600" b="1" dirty="0">
                <a:solidFill>
                  <a:schemeClr val="bg1"/>
                </a:solidFill>
                <a:latin typeface="Calibri" panose="020F0502020204030204" pitchFamily="34" charset="0"/>
                <a:cs typeface="Calibri" panose="020F0502020204030204" pitchFamily="34" charset="0"/>
              </a:rPr>
              <a:t>OBJETIVO</a:t>
            </a:r>
            <a:endParaRPr lang="es-ES" sz="3600" dirty="0">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6760359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p:cNvSpPr>
            <a:spLocks noGrp="1"/>
          </p:cNvSpPr>
          <p:nvPr>
            <p:ph type="title"/>
          </p:nvPr>
        </p:nvSpPr>
        <p:spPr>
          <a:xfrm>
            <a:off x="366419" y="252270"/>
            <a:ext cx="5359131" cy="564759"/>
          </a:xfrm>
        </p:spPr>
        <p:txBody>
          <a:bodyPr anchor="t">
            <a:noAutofit/>
          </a:bodyPr>
          <a:lstStyle/>
          <a:p>
            <a:pPr>
              <a:defRPr/>
            </a:pPr>
            <a:r>
              <a:rPr lang="es-ES" sz="3600" b="1" dirty="0">
                <a:solidFill>
                  <a:schemeClr val="bg1"/>
                </a:solidFill>
                <a:latin typeface="Calibri" panose="020F0502020204030204" pitchFamily="34" charset="0"/>
                <a:ea typeface="+mn-ea"/>
                <a:cs typeface="Calibri" panose="020F0502020204030204" pitchFamily="34" charset="0"/>
              </a:rPr>
              <a:t>CONTROLES EXISTENTES</a:t>
            </a:r>
          </a:p>
        </p:txBody>
      </p:sp>
      <p:sp>
        <p:nvSpPr>
          <p:cNvPr id="9" name="Rectangle 3"/>
          <p:cNvSpPr txBox="1">
            <a:spLocks noChangeArrowheads="1"/>
          </p:cNvSpPr>
          <p:nvPr/>
        </p:nvSpPr>
        <p:spPr bwMode="auto">
          <a:xfrm>
            <a:off x="366419" y="1424361"/>
            <a:ext cx="8199438" cy="4983162"/>
          </a:xfrm>
          <a:prstGeom prst="rect">
            <a:avLst/>
          </a:prstGeom>
          <a:noFill/>
          <a:ln w="9525">
            <a:noFill/>
            <a:miter lim="800000"/>
            <a:headEnd/>
            <a:tailEnd/>
          </a:ln>
        </p:spPr>
        <p:txBody>
          <a:bodyPr/>
          <a:lstStyle/>
          <a:p>
            <a:pPr marL="1338263" lvl="2" indent="-171450" eaLnBrk="1" hangingPunct="1">
              <a:buFont typeface="Arial" pitchFamily="34" charset="0"/>
              <a:buChar char="•"/>
              <a:defRPr/>
            </a:pPr>
            <a:endParaRPr lang="es-ES" sz="2600" dirty="0">
              <a:ea typeface="MS PGothic" pitchFamily="34" charset="-128"/>
            </a:endParaRPr>
          </a:p>
          <a:p>
            <a:pPr marL="423863" indent="-171450" algn="just" eaLnBrk="1" hangingPunct="1">
              <a:buFont typeface="Arial" pitchFamily="34" charset="0"/>
              <a:buChar char="•"/>
              <a:defRPr/>
            </a:pPr>
            <a:r>
              <a:rPr lang="es-ES" sz="2600" dirty="0">
                <a:ea typeface="MS PGothic" pitchFamily="34" charset="-128"/>
                <a:cs typeface="Arial" charset="0"/>
              </a:rPr>
              <a:t>La Bienestarina es un bien del estado y su uso inadecuado puede acarrear hasta consecuencias penales.</a:t>
            </a:r>
          </a:p>
          <a:p>
            <a:pPr marL="423863" indent="-171450" algn="just" eaLnBrk="1" hangingPunct="1">
              <a:buFont typeface="Arial" pitchFamily="34" charset="0"/>
              <a:buChar char="•"/>
              <a:defRPr/>
            </a:pPr>
            <a:endParaRPr lang="es-ES" sz="2600" dirty="0">
              <a:ea typeface="MS PGothic" pitchFamily="34" charset="-128"/>
              <a:cs typeface="Arial" charset="0"/>
            </a:endParaRPr>
          </a:p>
          <a:p>
            <a:pPr marL="423863" indent="-171450" algn="just" eaLnBrk="1" hangingPunct="1">
              <a:buFont typeface="Arial" pitchFamily="34" charset="0"/>
              <a:buChar char="•"/>
              <a:defRPr/>
            </a:pPr>
            <a:r>
              <a:rPr lang="es-ES" sz="2600" dirty="0">
                <a:ea typeface="MS PGothic" pitchFamily="34" charset="-128"/>
                <a:cs typeface="Arial" charset="0"/>
              </a:rPr>
              <a:t>Desarrollo de veedurías ciudadanas para la retroalimentación del funcionamiento del proceso de distribución de la Bienestarina.</a:t>
            </a:r>
          </a:p>
          <a:p>
            <a:pPr marL="423863" indent="-171450" algn="just" eaLnBrk="1" hangingPunct="1">
              <a:buFont typeface="Arial" pitchFamily="34" charset="0"/>
              <a:buChar char="•"/>
              <a:defRPr/>
            </a:pPr>
            <a:endParaRPr lang="es-ES" sz="2600" dirty="0">
              <a:ea typeface="MS PGothic" pitchFamily="34" charset="-128"/>
              <a:cs typeface="Arial" charset="0"/>
            </a:endParaRPr>
          </a:p>
          <a:p>
            <a:pPr marL="423863" indent="-171450" algn="just" eaLnBrk="1" hangingPunct="1">
              <a:buFont typeface="Arial" pitchFamily="34" charset="0"/>
              <a:buChar char="•"/>
              <a:defRPr/>
            </a:pPr>
            <a:r>
              <a:rPr lang="es-ES" sz="2600" dirty="0">
                <a:ea typeface="MS PGothic" pitchFamily="34" charset="-128"/>
                <a:cs typeface="Arial" charset="0"/>
              </a:rPr>
              <a:t>Visitas por parte de la Interventoría para realizar seguimiento a los  puntos de distribución.</a:t>
            </a:r>
          </a:p>
          <a:p>
            <a:pPr marL="423863" indent="-171450" algn="just" eaLnBrk="1" hangingPunct="1">
              <a:buFont typeface="Arial" pitchFamily="34" charset="0"/>
              <a:buChar char="•"/>
              <a:defRPr/>
            </a:pPr>
            <a:endParaRPr lang="es-ES" sz="2600" dirty="0">
              <a:ea typeface="MS PGothic" pitchFamily="34" charset="-128"/>
              <a:cs typeface="Arial" charset="0"/>
            </a:endParaRPr>
          </a:p>
          <a:p>
            <a:pPr marL="423863" indent="-171450" algn="just" eaLnBrk="1" hangingPunct="1">
              <a:buFont typeface="Arial" pitchFamily="34" charset="0"/>
              <a:buChar char="•"/>
              <a:defRPr/>
            </a:pPr>
            <a:endParaRPr lang="es-ES" sz="2600" dirty="0">
              <a:ea typeface="MS PGothic" pitchFamily="34" charset="-128"/>
              <a:cs typeface="Arial" charset="0"/>
            </a:endParaRPr>
          </a:p>
          <a:p>
            <a:pPr marL="1338263" lvl="2" indent="-171450" algn="just" eaLnBrk="1" hangingPunct="1">
              <a:buFont typeface="Arial" pitchFamily="34" charset="0"/>
              <a:buChar char="•"/>
              <a:defRPr/>
            </a:pPr>
            <a:endParaRPr lang="es-ES" sz="2600" dirty="0">
              <a:ea typeface="MS PGothic" pitchFamily="34" charset="-128"/>
              <a:cs typeface="Arial" charset="0"/>
            </a:endParaRPr>
          </a:p>
          <a:p>
            <a:pPr marL="1338263" lvl="2" indent="-171450" eaLnBrk="1" hangingPunct="1">
              <a:defRPr/>
            </a:pPr>
            <a:endParaRPr lang="es-ES" sz="2600" dirty="0">
              <a:latin typeface="Arial Narrow" pitchFamily="34" charset="0"/>
              <a:ea typeface="MS PGothic" pitchFamily="34" charset="-128"/>
            </a:endParaRPr>
          </a:p>
          <a:p>
            <a:pPr marL="1338263" lvl="2" indent="-171450" eaLnBrk="1" hangingPunct="1">
              <a:buFont typeface="Arial" pitchFamily="34" charset="0"/>
              <a:buChar char="•"/>
              <a:defRPr/>
            </a:pPr>
            <a:endParaRPr lang="es-ES" sz="2600" dirty="0">
              <a:latin typeface="Arial Narrow" pitchFamily="34" charset="0"/>
              <a:ea typeface="MS PGothic" pitchFamily="34" charset="-128"/>
            </a:endParaRPr>
          </a:p>
          <a:p>
            <a:pPr marL="1338263" lvl="2" indent="-171450" eaLnBrk="1" hangingPunct="1">
              <a:defRPr/>
            </a:pPr>
            <a:endParaRPr lang="es-ES" sz="2600" dirty="0">
              <a:ea typeface="MS PGothic" pitchFamily="34" charset="-128"/>
            </a:endParaRPr>
          </a:p>
          <a:p>
            <a:pPr marL="1338263" lvl="2" indent="-171450" eaLnBrk="1" hangingPunct="1">
              <a:defRPr/>
            </a:pPr>
            <a:endParaRPr lang="es-ES" sz="2600" dirty="0">
              <a:ea typeface="MS PGothic" pitchFamily="34" charset="-128"/>
            </a:endParaRPr>
          </a:p>
          <a:p>
            <a:pPr algn="ctr" eaLnBrk="1" hangingPunct="1">
              <a:defRPr/>
            </a:pPr>
            <a:endParaRPr lang="es-ES" sz="2600" kern="0" dirty="0">
              <a:ea typeface="MS PGothic" pitchFamily="34" charset="-128"/>
            </a:endParaRPr>
          </a:p>
        </p:txBody>
      </p:sp>
    </p:spTree>
    <p:extLst>
      <p:ext uri="{BB962C8B-B14F-4D97-AF65-F5344CB8AC3E}">
        <p14:creationId xmlns:p14="http://schemas.microsoft.com/office/powerpoint/2010/main" val="1980273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92636" y="1111904"/>
            <a:ext cx="8255000" cy="5481637"/>
          </a:xfrm>
          <a:prstGeom prst="rect">
            <a:avLst/>
          </a:prstGeom>
          <a:noFill/>
          <a:ln w="9525">
            <a:noFill/>
            <a:miter lim="800000"/>
            <a:headEnd/>
            <a:tailEnd/>
          </a:ln>
        </p:spPr>
        <p:txBody>
          <a:bodyPr/>
          <a:lstStyle/>
          <a:p>
            <a:pPr marL="1338263" lvl="2" indent="-171450" eaLnBrk="1" hangingPunct="1">
              <a:defRPr/>
            </a:pPr>
            <a:endParaRPr lang="es-ES" sz="2600" dirty="0">
              <a:ea typeface="MS PGothic" pitchFamily="34" charset="-128"/>
            </a:endParaRPr>
          </a:p>
          <a:p>
            <a:pPr marL="881063" lvl="1" indent="-171450" algn="just" eaLnBrk="1" hangingPunct="1">
              <a:buFont typeface="Arial" pitchFamily="34" charset="0"/>
              <a:buChar char="•"/>
              <a:defRPr/>
            </a:pPr>
            <a:r>
              <a:rPr lang="es-ES" sz="2600" dirty="0">
                <a:ea typeface="MS PGothic" pitchFamily="34" charset="-128"/>
                <a:cs typeface="Arial" charset="0"/>
              </a:rPr>
              <a:t>Sistema de alertas ante hallazgos relevantes resultado de las visitas de la Interventoria.</a:t>
            </a:r>
          </a:p>
          <a:p>
            <a:pPr marL="881063" lvl="1" indent="-171450" algn="just" eaLnBrk="1" hangingPunct="1">
              <a:buFont typeface="Arial" pitchFamily="34" charset="0"/>
              <a:buChar char="•"/>
              <a:defRPr/>
            </a:pPr>
            <a:endParaRPr lang="es-ES" sz="2600" dirty="0">
              <a:ea typeface="MS PGothic" pitchFamily="34" charset="-128"/>
              <a:cs typeface="Arial" charset="0"/>
            </a:endParaRPr>
          </a:p>
          <a:p>
            <a:pPr marL="881063" lvl="1" indent="-171450" algn="just" eaLnBrk="1" hangingPunct="1">
              <a:buFont typeface="Arial" pitchFamily="34" charset="0"/>
              <a:buChar char="•"/>
              <a:defRPr/>
            </a:pPr>
            <a:r>
              <a:rPr lang="es-ES" sz="2600" dirty="0">
                <a:ea typeface="MS PGothic" pitchFamily="34" charset="-128"/>
                <a:cs typeface="Arial" charset="0"/>
              </a:rPr>
              <a:t>Procedimiento de programación y distribución definiendo roles y responsabilidades de los diferentes actores, desde la producción hasta el consumo del producto.</a:t>
            </a:r>
          </a:p>
          <a:p>
            <a:pPr marL="881063" lvl="1" indent="-171450" algn="just" eaLnBrk="1" hangingPunct="1">
              <a:buFont typeface="Arial" pitchFamily="34" charset="0"/>
              <a:buChar char="•"/>
              <a:defRPr/>
            </a:pPr>
            <a:endParaRPr lang="es-ES" sz="2600" dirty="0">
              <a:ea typeface="MS PGothic" pitchFamily="34" charset="-128"/>
              <a:cs typeface="Arial" charset="0"/>
            </a:endParaRPr>
          </a:p>
          <a:p>
            <a:pPr marL="881063" lvl="1" indent="-171450" algn="just" eaLnBrk="1" hangingPunct="1">
              <a:buFont typeface="Arial" pitchFamily="34" charset="0"/>
              <a:buChar char="•"/>
              <a:defRPr/>
            </a:pPr>
            <a:r>
              <a:rPr lang="es-ES" sz="2600" dirty="0">
                <a:ea typeface="MS PGothic" pitchFamily="34" charset="-128"/>
                <a:cs typeface="Arial" charset="0"/>
              </a:rPr>
              <a:t>Revisión y seguimiento al 100% de los despachos y entregas mensuales  del producto, para garantizar la oportunidad y cumplimiento del destino.  </a:t>
            </a:r>
          </a:p>
          <a:p>
            <a:pPr marL="1338263" lvl="2" indent="-171450" eaLnBrk="1" hangingPunct="1">
              <a:buFont typeface="Arial" pitchFamily="34" charset="0"/>
              <a:buChar char="•"/>
              <a:defRPr/>
            </a:pPr>
            <a:endParaRPr lang="es-ES" sz="2600" dirty="0">
              <a:latin typeface="Arial Narrow" pitchFamily="34" charset="0"/>
              <a:ea typeface="MS PGothic" pitchFamily="34" charset="-128"/>
            </a:endParaRPr>
          </a:p>
          <a:p>
            <a:pPr algn="ctr" eaLnBrk="1" hangingPunct="1">
              <a:defRPr/>
            </a:pPr>
            <a:endParaRPr lang="es-ES" sz="2600" kern="0" dirty="0">
              <a:latin typeface="Arial Narrow" pitchFamily="34" charset="0"/>
              <a:ea typeface="MS PGothic" pitchFamily="34" charset="-128"/>
            </a:endParaRPr>
          </a:p>
        </p:txBody>
      </p:sp>
      <p:sp>
        <p:nvSpPr>
          <p:cNvPr id="4" name="1 Título"/>
          <p:cNvSpPr>
            <a:spLocks noGrp="1"/>
          </p:cNvSpPr>
          <p:nvPr>
            <p:ph type="title"/>
          </p:nvPr>
        </p:nvSpPr>
        <p:spPr>
          <a:xfrm>
            <a:off x="366419" y="252270"/>
            <a:ext cx="5359131" cy="564759"/>
          </a:xfrm>
        </p:spPr>
        <p:txBody>
          <a:bodyPr anchor="t">
            <a:noAutofit/>
          </a:bodyPr>
          <a:lstStyle/>
          <a:p>
            <a:pPr>
              <a:defRPr/>
            </a:pPr>
            <a:r>
              <a:rPr lang="es-ES" sz="3600" b="1" dirty="0">
                <a:solidFill>
                  <a:schemeClr val="bg1"/>
                </a:solidFill>
                <a:latin typeface="Calibri" panose="020F0502020204030204" pitchFamily="34" charset="0"/>
                <a:ea typeface="+mn-ea"/>
                <a:cs typeface="Calibri" panose="020F0502020204030204" pitchFamily="34" charset="0"/>
              </a:rPr>
              <a:t>CONTROLES EXISTENTES</a:t>
            </a:r>
          </a:p>
        </p:txBody>
      </p:sp>
    </p:spTree>
    <p:extLst>
      <p:ext uri="{BB962C8B-B14F-4D97-AF65-F5344CB8AC3E}">
        <p14:creationId xmlns:p14="http://schemas.microsoft.com/office/powerpoint/2010/main" val="17872204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Rectángulo"/>
          <p:cNvSpPr>
            <a:spLocks noChangeArrowheads="1"/>
          </p:cNvSpPr>
          <p:nvPr/>
        </p:nvSpPr>
        <p:spPr bwMode="auto">
          <a:xfrm>
            <a:off x="271792" y="-102456"/>
            <a:ext cx="6933394" cy="1200329"/>
          </a:xfrm>
          <a:prstGeom prst="rect">
            <a:avLst/>
          </a:prstGeom>
          <a:noFill/>
          <a:ln w="9525">
            <a:noFill/>
            <a:miter lim="800000"/>
            <a:headEnd/>
            <a:tailEnd/>
          </a:ln>
        </p:spPr>
        <p:txBody>
          <a:bodyPr wrap="square">
            <a:spAutoFit/>
          </a:bodyPr>
          <a:lstStyle/>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REQUISITOS DE ALMACENAMIENTO</a:t>
            </a:r>
          </a:p>
        </p:txBody>
      </p:sp>
      <p:sp>
        <p:nvSpPr>
          <p:cNvPr id="3" name="2 Elipse">
            <a:hlinkClick r:id="rId3" action="ppaction://hlinksldjump"/>
          </p:cNvPr>
          <p:cNvSpPr/>
          <p:nvPr/>
        </p:nvSpPr>
        <p:spPr>
          <a:xfrm>
            <a:off x="8001000" y="5791200"/>
            <a:ext cx="7620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dirty="0"/>
          </a:p>
        </p:txBody>
      </p:sp>
      <p:sp>
        <p:nvSpPr>
          <p:cNvPr id="5" name="4 CuadroTexto"/>
          <p:cNvSpPr txBox="1"/>
          <p:nvPr/>
        </p:nvSpPr>
        <p:spPr>
          <a:xfrm>
            <a:off x="303543" y="1395967"/>
            <a:ext cx="2344737" cy="2554545"/>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Sitio cerrado, dotado de ventanas y puertas que permitan la ventilación e impidan la entrada de insectos y otros animales</a:t>
            </a:r>
            <a:r>
              <a:rPr lang="es-CO" sz="2000" dirty="0">
                <a:solidFill>
                  <a:schemeClr val="tx1"/>
                </a:solidFill>
              </a:rPr>
              <a:t>.</a:t>
            </a:r>
          </a:p>
        </p:txBody>
      </p:sp>
      <p:sp>
        <p:nvSpPr>
          <p:cNvPr id="9" name="8 CuadroTexto"/>
          <p:cNvSpPr txBox="1"/>
          <p:nvPr/>
        </p:nvSpPr>
        <p:spPr>
          <a:xfrm>
            <a:off x="6327122" y="1395967"/>
            <a:ext cx="2354262" cy="2554545"/>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Cubierta y muros en buen estado de aseo y mantenimiento que impidan el ingreso de agua y estén libres de filtraciones y humedades</a:t>
            </a:r>
            <a:r>
              <a:rPr lang="es-CO" sz="2000" dirty="0">
                <a:solidFill>
                  <a:schemeClr val="tx1"/>
                </a:solidFill>
              </a:rPr>
              <a:t>.</a:t>
            </a:r>
          </a:p>
        </p:txBody>
      </p:sp>
      <p:sp>
        <p:nvSpPr>
          <p:cNvPr id="10" name="9 CuadroTexto"/>
          <p:cNvSpPr txBox="1"/>
          <p:nvPr/>
        </p:nvSpPr>
        <p:spPr>
          <a:xfrm>
            <a:off x="271792" y="4362438"/>
            <a:ext cx="2376488" cy="1015663"/>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Pisos nivelados en orden y en buen estado de aseo.</a:t>
            </a:r>
          </a:p>
        </p:txBody>
      </p:sp>
      <p:sp>
        <p:nvSpPr>
          <p:cNvPr id="11" name="10 CuadroTexto"/>
          <p:cNvSpPr txBox="1"/>
          <p:nvPr/>
        </p:nvSpPr>
        <p:spPr>
          <a:xfrm>
            <a:off x="6327123" y="4054662"/>
            <a:ext cx="2354261" cy="132343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just" eaLnBrk="1" hangingPunct="1">
              <a:defRPr/>
            </a:pPr>
            <a:r>
              <a:rPr lang="es-CO" sz="2000" dirty="0">
                <a:solidFill>
                  <a:schemeClr val="tx1"/>
                </a:solidFill>
                <a:cs typeface="Arial" charset="0"/>
              </a:rPr>
              <a:t>Drenajes de pisos provistos de rejillas y sifones para permitir el lavado.</a:t>
            </a:r>
          </a:p>
        </p:txBody>
      </p:sp>
      <p:sp>
        <p:nvSpPr>
          <p:cNvPr id="12" name="11 CuadroTexto"/>
          <p:cNvSpPr txBox="1"/>
          <p:nvPr/>
        </p:nvSpPr>
        <p:spPr>
          <a:xfrm>
            <a:off x="1527456" y="5540514"/>
            <a:ext cx="5836024" cy="70788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ctr" eaLnBrk="1" hangingPunct="1">
              <a:defRPr/>
            </a:pPr>
            <a:r>
              <a:rPr lang="es-CO" sz="2000" dirty="0">
                <a:solidFill>
                  <a:schemeClr val="tx1"/>
                </a:solidFill>
                <a:cs typeface="Arial" charset="0"/>
              </a:rPr>
              <a:t>Cielo raso (si aplica) libre de humedades y que impida el ingreso de animales.</a:t>
            </a:r>
          </a:p>
        </p:txBody>
      </p:sp>
      <p:pic>
        <p:nvPicPr>
          <p:cNvPr id="22537" name="Picture 10" descr="C:\Documents and Settings\Adriana.Espitia\Mis documentos\Mis imágenes\2011-11-11 001\IMG_017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7043" y="2214750"/>
            <a:ext cx="2736850" cy="25923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3923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Rectángulo"/>
          <p:cNvSpPr>
            <a:spLocks noChangeArrowheads="1"/>
          </p:cNvSpPr>
          <p:nvPr/>
        </p:nvSpPr>
        <p:spPr bwMode="auto">
          <a:xfrm>
            <a:off x="228600" y="113370"/>
            <a:ext cx="6358597" cy="646331"/>
          </a:xfrm>
          <a:prstGeom prst="rect">
            <a:avLst/>
          </a:prstGeom>
          <a:noFill/>
          <a:ln w="9525">
            <a:noFill/>
            <a:miter lim="800000"/>
            <a:headEnd/>
            <a:tailEnd/>
          </a:ln>
        </p:spPr>
        <p:txBody>
          <a:bodyPr wrap="square">
            <a:spAutoFit/>
          </a:bodyPr>
          <a:lstStyle/>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ALMACENAMIENTO</a:t>
            </a:r>
          </a:p>
        </p:txBody>
      </p:sp>
      <p:sp>
        <p:nvSpPr>
          <p:cNvPr id="3" name="2 Elipse">
            <a:hlinkClick r:id="rId2" action="ppaction://hlinksldjump"/>
          </p:cNvPr>
          <p:cNvSpPr/>
          <p:nvPr/>
        </p:nvSpPr>
        <p:spPr>
          <a:xfrm>
            <a:off x="8001000" y="5791200"/>
            <a:ext cx="7620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dirty="0"/>
          </a:p>
        </p:txBody>
      </p:sp>
      <p:sp>
        <p:nvSpPr>
          <p:cNvPr id="7" name="6 CuadroTexto"/>
          <p:cNvSpPr txBox="1"/>
          <p:nvPr/>
        </p:nvSpPr>
        <p:spPr>
          <a:xfrm>
            <a:off x="228600" y="3761861"/>
            <a:ext cx="4991100" cy="224676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b="1" dirty="0">
                <a:solidFill>
                  <a:schemeClr val="tx1"/>
                </a:solidFill>
                <a:cs typeface="Arial" charset="0"/>
              </a:rPr>
              <a:t>Cuidados:</a:t>
            </a:r>
          </a:p>
          <a:p>
            <a:pPr algn="just" eaLnBrk="1" hangingPunct="1">
              <a:defRPr/>
            </a:pPr>
            <a:endParaRPr lang="es-CO" sz="2000" b="1" dirty="0">
              <a:solidFill>
                <a:schemeClr val="tx1"/>
              </a:solidFill>
              <a:cs typeface="Arial" charset="0"/>
            </a:endParaRPr>
          </a:p>
          <a:p>
            <a:pPr algn="just" eaLnBrk="1" hangingPunct="1">
              <a:buFont typeface="Arial" pitchFamily="34" charset="0"/>
              <a:buChar char="•"/>
              <a:defRPr/>
            </a:pPr>
            <a:r>
              <a:rPr lang="es-CO" sz="2000" dirty="0">
                <a:solidFill>
                  <a:schemeClr val="tx1"/>
                </a:solidFill>
                <a:cs typeface="Arial" charset="0"/>
              </a:rPr>
              <a:t>No se puede almacenar con otros productos.</a:t>
            </a:r>
          </a:p>
          <a:p>
            <a:pPr algn="just" eaLnBrk="1" hangingPunct="1">
              <a:buFont typeface="Arial" pitchFamily="34" charset="0"/>
              <a:buChar char="•"/>
              <a:defRPr/>
            </a:pPr>
            <a:r>
              <a:rPr lang="es-CO" sz="2000" dirty="0">
                <a:solidFill>
                  <a:schemeClr val="tx1"/>
                </a:solidFill>
                <a:cs typeface="Arial" charset="0"/>
              </a:rPr>
              <a:t>Almacenar por lotes y fechas de vencimiento.</a:t>
            </a:r>
          </a:p>
          <a:p>
            <a:pPr algn="just" eaLnBrk="1" hangingPunct="1">
              <a:buFont typeface="Arial" pitchFamily="34" charset="0"/>
              <a:buChar char="•"/>
              <a:defRPr/>
            </a:pPr>
            <a:r>
              <a:rPr lang="es-CO" sz="2000" dirty="0">
                <a:solidFill>
                  <a:schemeClr val="tx1"/>
                </a:solidFill>
                <a:cs typeface="Arial" charset="0"/>
              </a:rPr>
              <a:t>Realizar aseo diariamente en el </a:t>
            </a:r>
            <a:br>
              <a:rPr lang="es-CO" sz="2000" dirty="0">
                <a:solidFill>
                  <a:schemeClr val="tx1"/>
                </a:solidFill>
                <a:cs typeface="Arial" charset="0"/>
              </a:rPr>
            </a:br>
            <a:r>
              <a:rPr lang="es-CO" sz="2000" dirty="0">
                <a:solidFill>
                  <a:schemeClr val="tx1"/>
                </a:solidFill>
                <a:cs typeface="Arial" charset="0"/>
              </a:rPr>
              <a:t>lugar donde se almacena.</a:t>
            </a:r>
          </a:p>
          <a:p>
            <a:pPr algn="just" eaLnBrk="1" hangingPunct="1">
              <a:buFont typeface="Arial" pitchFamily="34" charset="0"/>
              <a:buChar char="•"/>
              <a:defRPr/>
            </a:pPr>
            <a:r>
              <a:rPr lang="es-CO" sz="2000" dirty="0">
                <a:solidFill>
                  <a:schemeClr val="tx1"/>
                </a:solidFill>
                <a:cs typeface="Arial" charset="0"/>
              </a:rPr>
              <a:t>Realizar fumigaciones periódicamente.</a:t>
            </a:r>
          </a:p>
        </p:txBody>
      </p:sp>
      <p:sp>
        <p:nvSpPr>
          <p:cNvPr id="8" name="7 CuadroTexto"/>
          <p:cNvSpPr txBox="1"/>
          <p:nvPr/>
        </p:nvSpPr>
        <p:spPr>
          <a:xfrm>
            <a:off x="228600" y="1456671"/>
            <a:ext cx="4648200" cy="1938992"/>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defRPr/>
            </a:pPr>
            <a:r>
              <a:rPr lang="es-CO" sz="2000" b="1" dirty="0">
                <a:solidFill>
                  <a:schemeClr val="tx1"/>
                </a:solidFill>
                <a:cs typeface="Arial" charset="0"/>
              </a:rPr>
              <a:t>Formas de Almacenamiento:</a:t>
            </a:r>
          </a:p>
          <a:p>
            <a:pPr>
              <a:defRPr/>
            </a:pPr>
            <a:endParaRPr lang="es-CO" sz="2000" b="1" dirty="0">
              <a:solidFill>
                <a:schemeClr val="tx1"/>
              </a:solidFill>
              <a:cs typeface="Arial" charset="0"/>
            </a:endParaRPr>
          </a:p>
          <a:p>
            <a:pPr algn="just" eaLnBrk="1" hangingPunct="1">
              <a:defRPr/>
            </a:pPr>
            <a:r>
              <a:rPr lang="es-CO" sz="2000" dirty="0">
                <a:solidFill>
                  <a:schemeClr val="tx1"/>
                </a:solidFill>
                <a:cs typeface="Arial" charset="0"/>
              </a:rPr>
              <a:t>Estibas, separadas del suelo a 10 cm </a:t>
            </a:r>
            <a:br>
              <a:rPr lang="es-CO" sz="2000" dirty="0">
                <a:solidFill>
                  <a:schemeClr val="tx1"/>
                </a:solidFill>
                <a:cs typeface="Arial" charset="0"/>
              </a:rPr>
            </a:br>
            <a:r>
              <a:rPr lang="es-CO" sz="2000" dirty="0">
                <a:solidFill>
                  <a:schemeClr val="tx1"/>
                </a:solidFill>
                <a:cs typeface="Arial" charset="0"/>
              </a:rPr>
              <a:t>y de la pared a 20 cm, apilado cruzado.</a:t>
            </a:r>
          </a:p>
          <a:p>
            <a:pPr algn="just" eaLnBrk="1" hangingPunct="1">
              <a:defRPr/>
            </a:pPr>
            <a:r>
              <a:rPr lang="es-CO" sz="2000" dirty="0">
                <a:solidFill>
                  <a:schemeClr val="tx1"/>
                </a:solidFill>
                <a:cs typeface="Arial" charset="0"/>
              </a:rPr>
              <a:t>Recipientes plásticos con tapa.</a:t>
            </a:r>
          </a:p>
          <a:p>
            <a:pPr algn="just" eaLnBrk="1" hangingPunct="1">
              <a:defRPr/>
            </a:pPr>
            <a:r>
              <a:rPr lang="es-CO" sz="2000" dirty="0">
                <a:solidFill>
                  <a:schemeClr val="tx1"/>
                </a:solidFill>
                <a:cs typeface="Arial" charset="0"/>
              </a:rPr>
              <a:t>Repisas, muebles, alacenas</a:t>
            </a:r>
          </a:p>
        </p:txBody>
      </p:sp>
      <p:pic>
        <p:nvPicPr>
          <p:cNvPr id="12" name="11 Imagen" descr="IMG_4796.JPG"/>
          <p:cNvPicPr>
            <a:picLocks noChangeAspect="1"/>
          </p:cNvPicPr>
          <p:nvPr/>
        </p:nvPicPr>
        <p:blipFill>
          <a:blip r:embed="rId3"/>
          <a:srcRect l="30000" r="15833"/>
          <a:stretch>
            <a:fillRect/>
          </a:stretch>
        </p:blipFill>
        <p:spPr>
          <a:xfrm>
            <a:off x="7524750" y="1456671"/>
            <a:ext cx="1223963" cy="1938992"/>
          </a:xfrm>
          <a:prstGeom prst="rect">
            <a:avLst/>
          </a:prstGeom>
          <a:ln>
            <a:noFill/>
          </a:ln>
          <a:effectLst>
            <a:outerShdw blurRad="50800" dist="38100" dir="2700000" algn="tl" rotWithShape="0">
              <a:prstClr val="black">
                <a:alpha val="40000"/>
              </a:prstClr>
            </a:outerShdw>
          </a:effectLst>
        </p:spPr>
      </p:pic>
      <p:pic>
        <p:nvPicPr>
          <p:cNvPr id="23559" name="8 Ima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1456671"/>
            <a:ext cx="2232025" cy="190089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 descr="C:\Documents and Settings\Adriana.Espitia\Mis documentos\Mis imágenes\2012-05-11 001\IMG_078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1812" y="3761861"/>
            <a:ext cx="2770188" cy="224676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2674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C:\Users\PAVILION\AppData\Local\Microsoft\Windows\Temporary Internet Files\Content.IE5\P5LUCXDI\MPj04311550000[1].jpg"/>
          <p:cNvPicPr>
            <a:picLocks noChangeAspect="1" noChangeArrowheads="1"/>
          </p:cNvPicPr>
          <p:nvPr/>
        </p:nvPicPr>
        <p:blipFill>
          <a:blip r:embed="rId2"/>
          <a:srcRect/>
          <a:stretch>
            <a:fillRect/>
          </a:stretch>
        </p:blipFill>
        <p:spPr bwMode="auto">
          <a:xfrm>
            <a:off x="3056305" y="3030755"/>
            <a:ext cx="2862001" cy="190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6386" name="1 Rectángulo"/>
          <p:cNvSpPr>
            <a:spLocks noChangeArrowheads="1"/>
          </p:cNvSpPr>
          <p:nvPr/>
        </p:nvSpPr>
        <p:spPr bwMode="auto">
          <a:xfrm>
            <a:off x="144463" y="-72944"/>
            <a:ext cx="9906001" cy="1200329"/>
          </a:xfrm>
          <a:prstGeom prst="rect">
            <a:avLst/>
          </a:prstGeom>
          <a:noFill/>
          <a:ln w="9525">
            <a:noFill/>
            <a:miter lim="800000"/>
            <a:headEnd/>
            <a:tailEnd/>
          </a:ln>
        </p:spPr>
        <p:txBody>
          <a:bodyPr>
            <a:spAutoFit/>
          </a:bodyPr>
          <a:lstStyle/>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ROTACIÓN Y CONTROL DE</a:t>
            </a:r>
          </a:p>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EXISTENCIAS </a:t>
            </a:r>
          </a:p>
        </p:txBody>
      </p:sp>
      <p:sp>
        <p:nvSpPr>
          <p:cNvPr id="3" name="2 Elipse">
            <a:hlinkClick r:id="rId3" action="ppaction://hlinksldjump"/>
          </p:cNvPr>
          <p:cNvSpPr/>
          <p:nvPr/>
        </p:nvSpPr>
        <p:spPr>
          <a:xfrm>
            <a:off x="8001000" y="5791200"/>
            <a:ext cx="7620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dirty="0"/>
          </a:p>
        </p:txBody>
      </p:sp>
      <p:sp>
        <p:nvSpPr>
          <p:cNvPr id="5" name="4 CuadroTexto"/>
          <p:cNvSpPr txBox="1"/>
          <p:nvPr/>
        </p:nvSpPr>
        <p:spPr>
          <a:xfrm>
            <a:off x="144463" y="4251529"/>
            <a:ext cx="3132137" cy="163121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just" eaLnBrk="1" hangingPunct="1">
              <a:defRPr/>
            </a:pPr>
            <a:r>
              <a:rPr lang="es-CO" sz="2000" dirty="0">
                <a:solidFill>
                  <a:schemeClr val="tx1"/>
                </a:solidFill>
                <a:cs typeface="Arial" charset="0"/>
              </a:rPr>
              <a:t>Todo punto de distribución debe tener inventario detallado de Bienestarina® preparada y/o distribuida según el caso.</a:t>
            </a:r>
          </a:p>
        </p:txBody>
      </p:sp>
      <p:sp>
        <p:nvSpPr>
          <p:cNvPr id="9" name="8 CuadroTexto"/>
          <p:cNvSpPr txBox="1"/>
          <p:nvPr/>
        </p:nvSpPr>
        <p:spPr>
          <a:xfrm>
            <a:off x="5570538" y="1471211"/>
            <a:ext cx="3419475" cy="224676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Distribuir y/o utilizar la Bienestarina® en las cantidades y oportunidades de acuerdo al lineamiento y  fecha de vencimiento.</a:t>
            </a:r>
          </a:p>
          <a:p>
            <a:pPr algn="just" eaLnBrk="1" hangingPunct="1">
              <a:defRPr/>
            </a:pPr>
            <a:r>
              <a:rPr lang="es-CO" sz="2000" dirty="0">
                <a:solidFill>
                  <a:schemeClr val="tx1"/>
                </a:solidFill>
                <a:cs typeface="Arial" charset="0"/>
              </a:rPr>
              <a:t>Almacenar la Bienestarina®   organizada por lotes.</a:t>
            </a:r>
          </a:p>
        </p:txBody>
      </p:sp>
      <p:sp>
        <p:nvSpPr>
          <p:cNvPr id="10" name="9 CuadroTexto"/>
          <p:cNvSpPr txBox="1"/>
          <p:nvPr/>
        </p:nvSpPr>
        <p:spPr>
          <a:xfrm>
            <a:off x="144463" y="1471211"/>
            <a:ext cx="3132137" cy="224676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Nunca debe existir más de un bulto de un mismo producto abierto a la vez y en el caso de consumo, no debe  existir  más de un kilo abierto a la vez, garantizando su cierre.</a:t>
            </a:r>
          </a:p>
        </p:txBody>
      </p:sp>
      <p:sp>
        <p:nvSpPr>
          <p:cNvPr id="11" name="10 CuadroTexto"/>
          <p:cNvSpPr txBox="1"/>
          <p:nvPr/>
        </p:nvSpPr>
        <p:spPr>
          <a:xfrm>
            <a:off x="5570537" y="4251529"/>
            <a:ext cx="3419475" cy="163121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just" eaLnBrk="1" hangingPunct="1">
              <a:defRPr/>
            </a:pPr>
            <a:r>
              <a:rPr lang="es-CO" sz="2000" dirty="0">
                <a:solidFill>
                  <a:schemeClr val="tx1"/>
                </a:solidFill>
                <a:cs typeface="Arial" charset="0"/>
              </a:rPr>
              <a:t>Confrontar la información relacionada en el kardex contra el inventario físico, por lo menos una vez al mes.</a:t>
            </a:r>
          </a:p>
          <a:p>
            <a:pPr algn="just" eaLnBrk="1" hangingPunct="1">
              <a:defRPr/>
            </a:pPr>
            <a:endParaRPr lang="es-CO" sz="2000" dirty="0">
              <a:solidFill>
                <a:schemeClr val="tx1"/>
              </a:solidFill>
              <a:cs typeface="Arial" charset="0"/>
            </a:endParaRPr>
          </a:p>
        </p:txBody>
      </p:sp>
    </p:spTree>
    <p:extLst>
      <p:ext uri="{BB962C8B-B14F-4D97-AF65-F5344CB8AC3E}">
        <p14:creationId xmlns:p14="http://schemas.microsoft.com/office/powerpoint/2010/main" val="31962002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323850" y="3162251"/>
            <a:ext cx="8528050" cy="70788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Informar oportunamente al Centro Zonal  acerca de faltas de entrega o exceso de producto en el punto y sus posibles causas. </a:t>
            </a:r>
          </a:p>
        </p:txBody>
      </p:sp>
      <p:sp>
        <p:nvSpPr>
          <p:cNvPr id="7" name="6 CuadroTexto"/>
          <p:cNvSpPr txBox="1"/>
          <p:nvPr/>
        </p:nvSpPr>
        <p:spPr>
          <a:xfrm>
            <a:off x="323850" y="2245623"/>
            <a:ext cx="8507413" cy="70788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Enviar mensualmente a los Centros Zonales un Informe detallado acerca de los  formatos de entrega, e informe de las novedades que se presenten.</a:t>
            </a:r>
          </a:p>
        </p:txBody>
      </p:sp>
      <p:sp>
        <p:nvSpPr>
          <p:cNvPr id="22" name="21 CuadroTexto"/>
          <p:cNvSpPr txBox="1"/>
          <p:nvPr/>
        </p:nvSpPr>
        <p:spPr>
          <a:xfrm>
            <a:off x="323850" y="4078879"/>
            <a:ext cx="8523288" cy="70788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Atender las visitas de funcionarios del ICBF y la Interventoria; suministrar información y presentar los documentos soportes.  </a:t>
            </a:r>
          </a:p>
        </p:txBody>
      </p:sp>
      <p:sp>
        <p:nvSpPr>
          <p:cNvPr id="23" name="1 Rectángulo"/>
          <p:cNvSpPr>
            <a:spLocks noChangeArrowheads="1"/>
          </p:cNvSpPr>
          <p:nvPr/>
        </p:nvSpPr>
        <p:spPr bwMode="auto">
          <a:xfrm>
            <a:off x="323850" y="-117555"/>
            <a:ext cx="8245475" cy="1200329"/>
          </a:xfrm>
          <a:prstGeom prst="rect">
            <a:avLst/>
          </a:prstGeom>
          <a:noFill/>
          <a:ln w="9525">
            <a:noFill/>
            <a:miter lim="800000"/>
            <a:headEnd/>
            <a:tailEnd/>
          </a:ln>
        </p:spPr>
        <p:txBody>
          <a:bodyPr>
            <a:spAutoFit/>
          </a:bodyPr>
          <a:lstStyle/>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RESPONSABILIDADES DE </a:t>
            </a:r>
          </a:p>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LOS PUNTOS DE ENTREGA</a:t>
            </a:r>
          </a:p>
        </p:txBody>
      </p:sp>
      <p:sp>
        <p:nvSpPr>
          <p:cNvPr id="12" name="11 CuadroTexto"/>
          <p:cNvSpPr txBox="1"/>
          <p:nvPr/>
        </p:nvSpPr>
        <p:spPr>
          <a:xfrm>
            <a:off x="323850" y="4995507"/>
            <a:ext cx="8528050" cy="1015663"/>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Diligenciar completamente las actas de entrega de Bienestarina, fecha, firma y escribir anotaciones por inconsistencias en la entrega o alguna queja o sugerencia. </a:t>
            </a:r>
          </a:p>
        </p:txBody>
      </p:sp>
      <p:sp>
        <p:nvSpPr>
          <p:cNvPr id="13" name="12 CuadroTexto"/>
          <p:cNvSpPr txBox="1"/>
          <p:nvPr/>
        </p:nvSpPr>
        <p:spPr>
          <a:xfrm>
            <a:off x="323850" y="1328995"/>
            <a:ext cx="8507413" cy="70788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ES" sz="2000" dirty="0">
                <a:solidFill>
                  <a:schemeClr val="tx1"/>
                </a:solidFill>
                <a:cs typeface="Arial" charset="0"/>
              </a:rPr>
              <a:t>Entregar la Bienestarina mensual correspondiente a cada modalidad durante la vigencia</a:t>
            </a:r>
            <a:r>
              <a:rPr lang="es-CO" sz="2000" dirty="0">
                <a:solidFill>
                  <a:schemeClr val="tx1"/>
                </a:solidFill>
                <a:cs typeface="Arial" charset="0"/>
              </a:rPr>
              <a:t>.</a:t>
            </a:r>
          </a:p>
        </p:txBody>
      </p:sp>
    </p:spTree>
    <p:extLst>
      <p:ext uri="{BB962C8B-B14F-4D97-AF65-F5344CB8AC3E}">
        <p14:creationId xmlns:p14="http://schemas.microsoft.com/office/powerpoint/2010/main" val="301864842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357188" y="2377957"/>
            <a:ext cx="8478837" cy="92333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dirty="0">
                <a:solidFill>
                  <a:schemeClr val="tx1"/>
                </a:solidFill>
                <a:cs typeface="Arial" charset="0"/>
              </a:rPr>
              <a:t>Difundir entre las Unidades ejecutoras y los beneficiarios los conocimientos adquiridos sobre el producto, su utilización, conservación y manipulación para promover  su utilización correcta.</a:t>
            </a:r>
          </a:p>
        </p:txBody>
      </p:sp>
      <p:sp>
        <p:nvSpPr>
          <p:cNvPr id="27" name="26 CuadroTexto"/>
          <p:cNvSpPr txBox="1"/>
          <p:nvPr/>
        </p:nvSpPr>
        <p:spPr>
          <a:xfrm>
            <a:off x="360363" y="4240098"/>
            <a:ext cx="8497887" cy="646331"/>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marL="342900" indent="-342900" eaLnBrk="1" hangingPunct="1">
              <a:defRPr/>
            </a:pPr>
            <a:r>
              <a:rPr lang="es-ES" dirty="0">
                <a:solidFill>
                  <a:schemeClr val="tx1"/>
                </a:solidFill>
                <a:cs typeface="Arial" charset="0"/>
              </a:rPr>
              <a:t>Suministrar la Bienestarina en forma adecuada y no darle otro uso diferente al que se le</a:t>
            </a:r>
          </a:p>
          <a:p>
            <a:pPr marL="342900" indent="-342900" eaLnBrk="1" hangingPunct="1">
              <a:defRPr/>
            </a:pPr>
            <a:r>
              <a:rPr lang="es-ES" dirty="0">
                <a:solidFill>
                  <a:schemeClr val="tx1"/>
                </a:solidFill>
                <a:cs typeface="Arial" charset="0"/>
              </a:rPr>
              <a:t>tiene contemplado en los lineamientos técnicos.</a:t>
            </a:r>
          </a:p>
        </p:txBody>
      </p:sp>
      <p:sp>
        <p:nvSpPr>
          <p:cNvPr id="32" name="31 CuadroTexto"/>
          <p:cNvSpPr txBox="1"/>
          <p:nvPr/>
        </p:nvSpPr>
        <p:spPr>
          <a:xfrm>
            <a:off x="360363" y="3447527"/>
            <a:ext cx="8497887" cy="646331"/>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dirty="0">
                <a:solidFill>
                  <a:schemeClr val="tx1"/>
                </a:solidFill>
                <a:cs typeface="Arial" charset="0"/>
              </a:rPr>
              <a:t>Abstenerse de entregar  el producto a personas no autorizadas por las unidades ejecutoras o a personas que no sean beneficiarios de los programas</a:t>
            </a:r>
          </a:p>
        </p:txBody>
      </p:sp>
      <p:sp>
        <p:nvSpPr>
          <p:cNvPr id="7" name="6 CuadroTexto"/>
          <p:cNvSpPr txBox="1"/>
          <p:nvPr/>
        </p:nvSpPr>
        <p:spPr>
          <a:xfrm>
            <a:off x="357188" y="5032669"/>
            <a:ext cx="8478837" cy="92333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dirty="0">
                <a:solidFill>
                  <a:schemeClr val="tx1"/>
                </a:solidFill>
                <a:cs typeface="Arial" charset="0"/>
              </a:rPr>
              <a:t>Recibir la Bienestarina  verificando los datos del acta de entrega frente al producto recibido (No de Lote, Fecha de Vencimiento, fecha de producción cantidades y fecha de entregas.</a:t>
            </a:r>
          </a:p>
        </p:txBody>
      </p:sp>
      <p:sp>
        <p:nvSpPr>
          <p:cNvPr id="9" name="8 CuadroTexto"/>
          <p:cNvSpPr txBox="1"/>
          <p:nvPr/>
        </p:nvSpPr>
        <p:spPr>
          <a:xfrm>
            <a:off x="357188" y="1312963"/>
            <a:ext cx="8456612" cy="92333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dirty="0">
                <a:solidFill>
                  <a:schemeClr val="tx1"/>
                </a:solidFill>
                <a:cs typeface="Arial" charset="0"/>
              </a:rPr>
              <a:t>Archivar y mantener  disponibles en el punto de entrega , las actas de entrega (detallado y consolidado) y los formatos de control (Control de existencia kardex, entrega a beneficiarios, entrega a unidades ejecutoras).</a:t>
            </a:r>
          </a:p>
        </p:txBody>
      </p:sp>
      <p:sp>
        <p:nvSpPr>
          <p:cNvPr id="10" name="1 Rectángulo"/>
          <p:cNvSpPr>
            <a:spLocks noChangeArrowheads="1"/>
          </p:cNvSpPr>
          <p:nvPr/>
        </p:nvSpPr>
        <p:spPr bwMode="auto">
          <a:xfrm>
            <a:off x="323850" y="-117555"/>
            <a:ext cx="8245475" cy="1200329"/>
          </a:xfrm>
          <a:prstGeom prst="rect">
            <a:avLst/>
          </a:prstGeom>
          <a:noFill/>
          <a:ln w="9525">
            <a:noFill/>
            <a:miter lim="800000"/>
            <a:headEnd/>
            <a:tailEnd/>
          </a:ln>
        </p:spPr>
        <p:txBody>
          <a:bodyPr>
            <a:spAutoFit/>
          </a:bodyPr>
          <a:lstStyle/>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RESPONSABILIDADES DE </a:t>
            </a:r>
          </a:p>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LOS PUNTOS DE ENTREGA</a:t>
            </a:r>
          </a:p>
        </p:txBody>
      </p:sp>
    </p:spTree>
    <p:extLst>
      <p:ext uri="{BB962C8B-B14F-4D97-AF65-F5344CB8AC3E}">
        <p14:creationId xmlns:p14="http://schemas.microsoft.com/office/powerpoint/2010/main" val="229892503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Rectángulo"/>
          <p:cNvSpPr>
            <a:spLocks noChangeArrowheads="1"/>
          </p:cNvSpPr>
          <p:nvPr/>
        </p:nvSpPr>
        <p:spPr bwMode="auto">
          <a:xfrm>
            <a:off x="248858" y="297346"/>
            <a:ext cx="9144000" cy="646331"/>
          </a:xfrm>
          <a:prstGeom prst="rect">
            <a:avLst/>
          </a:prstGeom>
          <a:noFill/>
          <a:ln w="9525">
            <a:noFill/>
            <a:miter lim="800000"/>
            <a:headEnd/>
            <a:tailEnd/>
          </a:ln>
        </p:spPr>
        <p:txBody>
          <a:bodyPr>
            <a:spAutoFit/>
          </a:bodyPr>
          <a:lstStyle/>
          <a:p>
            <a:pPr eaLnBrk="1" hangingPunct="1">
              <a:defRPr/>
            </a:pPr>
            <a:r>
              <a:rPr lang="es-CO" sz="3600" b="1" dirty="0">
                <a:solidFill>
                  <a:schemeClr val="bg1"/>
                </a:solidFill>
                <a:latin typeface="Calibri" panose="020F0502020204030204" pitchFamily="34" charset="0"/>
                <a:ea typeface="MS PGothic" pitchFamily="34" charset="-128"/>
                <a:cs typeface="Calibri" panose="020F0502020204030204" pitchFamily="34" charset="0"/>
              </a:rPr>
              <a:t>FORMATOS DE CONTROL</a:t>
            </a:r>
          </a:p>
        </p:txBody>
      </p:sp>
      <p:sp>
        <p:nvSpPr>
          <p:cNvPr id="3" name="2 Elipse">
            <a:hlinkClick r:id="" action="ppaction://noaction"/>
          </p:cNvPr>
          <p:cNvSpPr/>
          <p:nvPr/>
        </p:nvSpPr>
        <p:spPr>
          <a:xfrm>
            <a:off x="8001000" y="5791200"/>
            <a:ext cx="7620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dirty="0"/>
          </a:p>
        </p:txBody>
      </p:sp>
      <p:sp>
        <p:nvSpPr>
          <p:cNvPr id="5" name="4 CuadroTexto"/>
          <p:cNvSpPr txBox="1"/>
          <p:nvPr/>
        </p:nvSpPr>
        <p:spPr>
          <a:xfrm>
            <a:off x="248858" y="1445961"/>
            <a:ext cx="4513262" cy="1015663"/>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FORMATO DE CONTROL DE EXISTENCIAS KARDEX: Controla el inventario en las unidades ejecutoras.</a:t>
            </a:r>
          </a:p>
        </p:txBody>
      </p:sp>
      <p:sp>
        <p:nvSpPr>
          <p:cNvPr id="8" name="7 CuadroTexto"/>
          <p:cNvSpPr txBox="1"/>
          <p:nvPr/>
        </p:nvSpPr>
        <p:spPr>
          <a:xfrm>
            <a:off x="3937581" y="4556712"/>
            <a:ext cx="4567237" cy="132343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FORMATO DE ENTREGA A UNIDADES EJECUTORAS:  Se debe tener el registro por escrito de las entregas a las demás unidades (Hogares, Asociaciones </a:t>
            </a:r>
            <a:r>
              <a:rPr lang="es-CO" sz="2000">
                <a:solidFill>
                  <a:schemeClr val="tx1"/>
                </a:solidFill>
                <a:cs typeface="Arial" charset="0"/>
              </a:rPr>
              <a:t>etc.)</a:t>
            </a:r>
            <a:endParaRPr lang="es-CO" sz="2000" dirty="0">
              <a:solidFill>
                <a:schemeClr val="tx1"/>
              </a:solidFill>
              <a:cs typeface="Arial" charset="0"/>
            </a:endParaRPr>
          </a:p>
        </p:txBody>
      </p:sp>
      <p:sp>
        <p:nvSpPr>
          <p:cNvPr id="9" name="8 CuadroTexto"/>
          <p:cNvSpPr txBox="1"/>
          <p:nvPr/>
        </p:nvSpPr>
        <p:spPr>
          <a:xfrm>
            <a:off x="1754965" y="2693560"/>
            <a:ext cx="4538662" cy="163121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a:spAutoFit/>
          </a:bodyPr>
          <a:lstStyle/>
          <a:p>
            <a:pPr algn="just" eaLnBrk="1" hangingPunct="1">
              <a:defRPr/>
            </a:pPr>
            <a:r>
              <a:rPr lang="es-CO" sz="2000" dirty="0">
                <a:solidFill>
                  <a:schemeClr val="tx1"/>
                </a:solidFill>
                <a:cs typeface="Arial" charset="0"/>
              </a:rPr>
              <a:t>FORMATO DE ENTREGA DE Bienestarina A BENEFICIARIOS: Seguimiento de entrega al kilo para la casa: Es indispensable tener el soporte por escrito de todas las entregas.</a:t>
            </a:r>
          </a:p>
        </p:txBody>
      </p:sp>
    </p:spTree>
    <p:extLst>
      <p:ext uri="{BB962C8B-B14F-4D97-AF65-F5344CB8AC3E}">
        <p14:creationId xmlns:p14="http://schemas.microsoft.com/office/powerpoint/2010/main" val="187382543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01336" y="109057"/>
            <a:ext cx="5771625" cy="954107"/>
          </a:xfrm>
          <a:prstGeom prst="rect">
            <a:avLst/>
          </a:prstGeom>
          <a:noFill/>
        </p:spPr>
        <p:txBody>
          <a:bodyPr wrap="square" rtlCol="0">
            <a:spAutoFit/>
          </a:bodyPr>
          <a:lstStyle/>
          <a:p>
            <a:r>
              <a:rPr lang="es-CO" sz="2800" b="1" dirty="0">
                <a:solidFill>
                  <a:schemeClr val="bg1"/>
                </a:solidFill>
              </a:rPr>
              <a:t>Complementación alimentaria con Bienestarina en primera infancia </a:t>
            </a:r>
          </a:p>
        </p:txBody>
      </p:sp>
      <p:graphicFrame>
        <p:nvGraphicFramePr>
          <p:cNvPr id="3" name="Tabla 2"/>
          <p:cNvGraphicFramePr>
            <a:graphicFrameLocks noGrp="1"/>
          </p:cNvGraphicFramePr>
          <p:nvPr>
            <p:extLst>
              <p:ext uri="{D42A27DB-BD31-4B8C-83A1-F6EECF244321}">
                <p14:modId xmlns:p14="http://schemas.microsoft.com/office/powerpoint/2010/main" val="1879609252"/>
              </p:ext>
            </p:extLst>
          </p:nvPr>
        </p:nvGraphicFramePr>
        <p:xfrm>
          <a:off x="604006" y="1397000"/>
          <a:ext cx="8103766" cy="4119880"/>
        </p:xfrm>
        <a:graphic>
          <a:graphicData uri="http://schemas.openxmlformats.org/drawingml/2006/table">
            <a:tbl>
              <a:tblPr firstRow="1" bandRow="1">
                <a:tableStyleId>{93296810-A885-4BE3-A3E7-6D5BEEA58F35}</a:tableStyleId>
              </a:tblPr>
              <a:tblGrid>
                <a:gridCol w="4051883">
                  <a:extLst>
                    <a:ext uri="{9D8B030D-6E8A-4147-A177-3AD203B41FA5}">
                      <a16:colId xmlns:a16="http://schemas.microsoft.com/office/drawing/2014/main" xmlns="" val="2887036365"/>
                    </a:ext>
                  </a:extLst>
                </a:gridCol>
                <a:gridCol w="4051883">
                  <a:extLst>
                    <a:ext uri="{9D8B030D-6E8A-4147-A177-3AD203B41FA5}">
                      <a16:colId xmlns:a16="http://schemas.microsoft.com/office/drawing/2014/main" xmlns="" val="629885848"/>
                    </a:ext>
                  </a:extLst>
                </a:gridCol>
              </a:tblGrid>
              <a:tr h="370840">
                <a:tc>
                  <a:txBody>
                    <a:bodyPr/>
                    <a:lstStyle/>
                    <a:p>
                      <a:r>
                        <a:rPr lang="es-CO" dirty="0"/>
                        <a:t>PROGRAMA</a:t>
                      </a:r>
                      <a:r>
                        <a:rPr lang="es-CO" baseline="0" dirty="0"/>
                        <a:t> </a:t>
                      </a:r>
                      <a:endParaRPr lang="es-CO" dirty="0"/>
                    </a:p>
                  </a:txBody>
                  <a:tcPr/>
                </a:tc>
                <a:tc>
                  <a:txBody>
                    <a:bodyPr/>
                    <a:lstStyle/>
                    <a:p>
                      <a:r>
                        <a:rPr lang="es-CO" dirty="0"/>
                        <a:t>CANTIDAD </a:t>
                      </a:r>
                    </a:p>
                  </a:txBody>
                  <a:tcPr/>
                </a:tc>
                <a:extLst>
                  <a:ext uri="{0D108BD9-81ED-4DB2-BD59-A6C34878D82A}">
                    <a16:rowId xmlns:a16="http://schemas.microsoft.com/office/drawing/2014/main" xmlns="" val="2099033217"/>
                  </a:ext>
                </a:extLst>
              </a:tr>
              <a:tr h="370840">
                <a:tc>
                  <a:txBody>
                    <a:bodyPr/>
                    <a:lstStyle/>
                    <a:p>
                      <a:pPr algn="l" fontAlgn="b"/>
                      <a:r>
                        <a:rPr lang="es-CO" sz="1600" b="0" i="0" u="none" strike="noStrike" dirty="0">
                          <a:effectLst/>
                          <a:latin typeface="Arial" panose="020B0604020202020204" pitchFamily="34" charset="0"/>
                          <a:cs typeface="Arial" panose="020B0604020202020204" pitchFamily="34" charset="0"/>
                        </a:rPr>
                        <a:t>Hogares Comunitarios FAMI</a:t>
                      </a:r>
                      <a:endParaRPr lang="es-CO" sz="1600" b="1" i="1"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r>
                        <a:rPr lang="es-CO" dirty="0"/>
                        <a:t>900 g /mes niños y niñas mayores de 1</a:t>
                      </a:r>
                      <a:r>
                        <a:rPr lang="es-CO" baseline="0" dirty="0"/>
                        <a:t> año </a:t>
                      </a:r>
                      <a:endParaRPr lang="es-CO" dirty="0"/>
                    </a:p>
                  </a:txBody>
                  <a:tcPr/>
                </a:tc>
                <a:extLst>
                  <a:ext uri="{0D108BD9-81ED-4DB2-BD59-A6C34878D82A}">
                    <a16:rowId xmlns:a16="http://schemas.microsoft.com/office/drawing/2014/main" xmlns="" val="123726562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baseline="0" dirty="0">
                          <a:solidFill>
                            <a:srgbClr val="000000"/>
                          </a:solidFill>
                          <a:latin typeface="Arial" panose="020B0604020202020204" pitchFamily="34" charset="0"/>
                          <a:cs typeface="Arial" panose="020B0604020202020204" pitchFamily="34" charset="0"/>
                        </a:rPr>
                        <a:t>Hogar Comunitario Grupal</a:t>
                      </a:r>
                      <a:endParaRPr lang="es-CO" sz="1600" b="1" i="1" u="none" strike="noStrike" baseline="0" dirty="0">
                        <a:solidFill>
                          <a:srgbClr val="000000"/>
                        </a:solidFill>
                        <a:latin typeface="Arial" panose="020B0604020202020204" pitchFamily="34" charset="0"/>
                        <a:cs typeface="Arial" panose="020B0604020202020204" pitchFamily="34" charset="0"/>
                      </a:endParaRPr>
                    </a:p>
                  </a:txBody>
                  <a:tcPr marL="9525" marR="9525" marT="9525" marB="0" anchor="ctr"/>
                </a:tc>
                <a:tc>
                  <a:txBody>
                    <a:bodyPr/>
                    <a:lstStyle/>
                    <a:p>
                      <a:r>
                        <a:rPr lang="es-CO" dirty="0"/>
                        <a:t>15 g/</a:t>
                      </a:r>
                      <a:r>
                        <a:rPr lang="es-CO" baseline="0" dirty="0"/>
                        <a:t> niño/día MINUTA </a:t>
                      </a:r>
                    </a:p>
                    <a:p>
                      <a:r>
                        <a:rPr lang="es-CO" baseline="0" dirty="0"/>
                        <a:t>1 Bolsa cada 2 meses </a:t>
                      </a:r>
                    </a:p>
                    <a:p>
                      <a:r>
                        <a:rPr lang="es-CO" baseline="0" dirty="0"/>
                        <a:t>1 bolsa con ración de vacaciones </a:t>
                      </a:r>
                      <a:endParaRPr lang="es-CO" dirty="0"/>
                    </a:p>
                  </a:txBody>
                  <a:tcPr/>
                </a:tc>
                <a:extLst>
                  <a:ext uri="{0D108BD9-81ED-4DB2-BD59-A6C34878D82A}">
                    <a16:rowId xmlns:a16="http://schemas.microsoft.com/office/drawing/2014/main" xmlns="" val="321375882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baseline="0" dirty="0">
                          <a:solidFill>
                            <a:srgbClr val="000000"/>
                          </a:solidFill>
                          <a:latin typeface="Arial" panose="020B0604020202020204" pitchFamily="34" charset="0"/>
                          <a:cs typeface="Arial" panose="020B0604020202020204" pitchFamily="34" charset="0"/>
                        </a:rPr>
                        <a:t>Hogar Comunitario tradicional</a:t>
                      </a:r>
                      <a:endParaRPr lang="es-CO" sz="1600" b="1" i="1" u="none" strike="noStrike" baseline="0" dirty="0">
                        <a:solidFill>
                          <a:srgbClr val="000000"/>
                        </a:solidFill>
                        <a:latin typeface="Arial" panose="020B0604020202020204" pitchFamily="34" charset="0"/>
                        <a:cs typeface="Arial" panose="020B0604020202020204" pitchFamily="34" charset="0"/>
                      </a:endParaRPr>
                    </a:p>
                  </a:txBody>
                  <a:tcPr marL="9525" marR="9525" marT="9525" marB="0" anchor="ctr"/>
                </a:tc>
                <a:tc>
                  <a:txBody>
                    <a:bodyPr/>
                    <a:lstStyle/>
                    <a:p>
                      <a:r>
                        <a:rPr lang="es-CO" dirty="0"/>
                        <a:t>15 g/</a:t>
                      </a:r>
                      <a:r>
                        <a:rPr lang="es-CO" baseline="0" dirty="0"/>
                        <a:t> niño/día MINUTA </a:t>
                      </a:r>
                    </a:p>
                    <a:p>
                      <a:r>
                        <a:rPr lang="es-CO" baseline="0" dirty="0"/>
                        <a:t>1 Bolsa cada 2 meses </a:t>
                      </a:r>
                    </a:p>
                    <a:p>
                      <a:r>
                        <a:rPr lang="es-CO" baseline="0" dirty="0"/>
                        <a:t>1 bolsa con ración de vacaciones </a:t>
                      </a:r>
                      <a:endParaRPr lang="es-CO" dirty="0"/>
                    </a:p>
                  </a:txBody>
                  <a:tcPr/>
                </a:tc>
                <a:extLst>
                  <a:ext uri="{0D108BD9-81ED-4DB2-BD59-A6C34878D82A}">
                    <a16:rowId xmlns:a16="http://schemas.microsoft.com/office/drawing/2014/main" xmlns="" val="2504161125"/>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dirty="0">
                          <a:effectLst/>
                          <a:latin typeface="Arial" panose="020B0604020202020204" pitchFamily="34" charset="0"/>
                          <a:cs typeface="Arial" panose="020B0604020202020204" pitchFamily="34" charset="0"/>
                        </a:rPr>
                        <a:t>Centro de Desarrollo Integral Institucional</a:t>
                      </a:r>
                      <a:endParaRPr lang="es-CO" sz="1600" b="1" i="1"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r>
                        <a:rPr lang="es-CO" dirty="0"/>
                        <a:t>15 g/</a:t>
                      </a:r>
                      <a:r>
                        <a:rPr lang="es-CO" baseline="0" dirty="0"/>
                        <a:t> niño/día MINUTA </a:t>
                      </a:r>
                    </a:p>
                    <a:p>
                      <a:r>
                        <a:rPr lang="es-CO" baseline="0" dirty="0"/>
                        <a:t>1 Bolsa cada 2 meses </a:t>
                      </a:r>
                    </a:p>
                  </a:txBody>
                  <a:tcPr/>
                </a:tc>
                <a:extLst>
                  <a:ext uri="{0D108BD9-81ED-4DB2-BD59-A6C34878D82A}">
                    <a16:rowId xmlns:a16="http://schemas.microsoft.com/office/drawing/2014/main" xmlns="" val="693681925"/>
                  </a:ext>
                </a:extLst>
              </a:tr>
              <a:tr h="370840">
                <a:tc>
                  <a:txBody>
                    <a:bodyPr/>
                    <a:lstStyle/>
                    <a:p>
                      <a:pPr algn="l"/>
                      <a:r>
                        <a:rPr lang="es-CO" sz="1600" b="0" i="0" u="none" strike="noStrike" baseline="0" dirty="0">
                          <a:solidFill>
                            <a:srgbClr val="000000"/>
                          </a:solidFill>
                          <a:latin typeface="Arial" panose="020B0604020202020204" pitchFamily="34" charset="0"/>
                          <a:cs typeface="Arial" panose="020B0604020202020204" pitchFamily="34" charset="0"/>
                        </a:rPr>
                        <a:t>Desarrollo infantil en medio familiar</a:t>
                      </a:r>
                      <a:endParaRPr lang="es-CO" sz="1600" b="1" i="1" u="none" strike="noStrike" baseline="0" dirty="0">
                        <a:solidFill>
                          <a:srgbClr val="000000"/>
                        </a:solidFill>
                        <a:latin typeface="Arial" panose="020B0604020202020204" pitchFamily="34" charset="0"/>
                        <a:cs typeface="Arial" panose="020B0604020202020204" pitchFamily="34" charset="0"/>
                      </a:endParaRPr>
                    </a:p>
                  </a:txBody>
                  <a:tcPr anchor="ctr"/>
                </a:tc>
                <a:tc>
                  <a:txBody>
                    <a:bodyPr/>
                    <a:lstStyle/>
                    <a:p>
                      <a:r>
                        <a:rPr lang="es-CO" dirty="0"/>
                        <a:t>Gestantes y lactantes 1 bolsa mensual</a:t>
                      </a:r>
                    </a:p>
                    <a:p>
                      <a:r>
                        <a:rPr lang="es-CO" dirty="0"/>
                        <a:t>Niños</a:t>
                      </a:r>
                      <a:r>
                        <a:rPr lang="es-CO" baseline="0" dirty="0"/>
                        <a:t> y niñas 1 bolsa cada 2 meses</a:t>
                      </a:r>
                      <a:endParaRPr lang="es-CO" dirty="0"/>
                    </a:p>
                  </a:txBody>
                  <a:tcPr/>
                </a:tc>
                <a:extLst>
                  <a:ext uri="{0D108BD9-81ED-4DB2-BD59-A6C34878D82A}">
                    <a16:rowId xmlns:a16="http://schemas.microsoft.com/office/drawing/2014/main" xmlns="" val="2708879281"/>
                  </a:ext>
                </a:extLst>
              </a:tr>
            </a:tbl>
          </a:graphicData>
        </a:graphic>
      </p:graphicFrame>
    </p:spTree>
    <p:extLst>
      <p:ext uri="{BB962C8B-B14F-4D97-AF65-F5344CB8AC3E}">
        <p14:creationId xmlns:p14="http://schemas.microsoft.com/office/powerpoint/2010/main" val="146377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0322" y="1"/>
            <a:ext cx="5856954" cy="996777"/>
          </a:xfrm>
        </p:spPr>
        <p:txBody>
          <a:bodyPr anchor="ctr"/>
          <a:lstStyle/>
          <a:p>
            <a:pPr>
              <a:defRPr/>
            </a:pPr>
            <a:r>
              <a:rPr lang="es-ES" sz="3600" b="1" dirty="0">
                <a:solidFill>
                  <a:schemeClr val="bg1"/>
                </a:solidFill>
                <a:latin typeface="Calibri" panose="020F0502020204030204" pitchFamily="34" charset="0"/>
                <a:ea typeface="MS PGothic" panose="020B0600070205080204" pitchFamily="34" charset="-128"/>
                <a:cs typeface="+mn-cs"/>
              </a:rPr>
              <a:t>INSTITUTO COLOMBIANO </a:t>
            </a:r>
            <a:br>
              <a:rPr lang="es-ES" sz="3600" b="1" dirty="0">
                <a:solidFill>
                  <a:schemeClr val="bg1"/>
                </a:solidFill>
                <a:latin typeface="Calibri" panose="020F0502020204030204" pitchFamily="34" charset="0"/>
                <a:ea typeface="MS PGothic" panose="020B0600070205080204" pitchFamily="34" charset="-128"/>
                <a:cs typeface="+mn-cs"/>
              </a:rPr>
            </a:br>
            <a:r>
              <a:rPr lang="es-ES" sz="3600" b="1" dirty="0">
                <a:solidFill>
                  <a:schemeClr val="bg1"/>
                </a:solidFill>
                <a:latin typeface="Calibri" panose="020F0502020204030204" pitchFamily="34" charset="0"/>
                <a:ea typeface="MS PGothic" panose="020B0600070205080204" pitchFamily="34" charset="-128"/>
                <a:cs typeface="+mn-cs"/>
              </a:rPr>
              <a:t>DE BIENESTAR FAMILIAR</a:t>
            </a:r>
            <a:endParaRPr lang="es-CO" dirty="0"/>
          </a:p>
        </p:txBody>
      </p:sp>
      <p:graphicFrame>
        <p:nvGraphicFramePr>
          <p:cNvPr id="5" name="Tabla 4"/>
          <p:cNvGraphicFramePr>
            <a:graphicFrameLocks noGrp="1"/>
          </p:cNvGraphicFramePr>
          <p:nvPr>
            <p:extLst/>
          </p:nvPr>
        </p:nvGraphicFramePr>
        <p:xfrm>
          <a:off x="255371" y="1383957"/>
          <a:ext cx="4085968" cy="2773680"/>
        </p:xfrm>
        <a:graphic>
          <a:graphicData uri="http://schemas.openxmlformats.org/drawingml/2006/table">
            <a:tbl>
              <a:tblPr firstRow="1" bandRow="1">
                <a:tableStyleId>{5C22544A-7EE6-4342-B048-85BDC9FD1C3A}</a:tableStyleId>
              </a:tblPr>
              <a:tblGrid>
                <a:gridCol w="4085968">
                  <a:extLst>
                    <a:ext uri="{9D8B030D-6E8A-4147-A177-3AD203B41FA5}">
                      <a16:colId xmlns:a16="http://schemas.microsoft.com/office/drawing/2014/main" xmlns="" val="20000"/>
                    </a:ext>
                  </a:extLst>
                </a:gridCol>
              </a:tblGrid>
              <a:tr h="2092411">
                <a:tc>
                  <a:txBody>
                    <a:bodyPr/>
                    <a:lstStyle/>
                    <a:p>
                      <a:pPr algn="ctr"/>
                      <a:r>
                        <a:rPr lang="es-CO" sz="3200" b="1" u="sng" dirty="0">
                          <a:solidFill>
                            <a:schemeClr val="tx1"/>
                          </a:solidFill>
                        </a:rPr>
                        <a:t>Misión</a:t>
                      </a:r>
                    </a:p>
                    <a:p>
                      <a:pPr algn="ctr"/>
                      <a:r>
                        <a:rPr lang="es-CO" sz="2400" b="0" dirty="0">
                          <a:solidFill>
                            <a:schemeClr val="tx1"/>
                          </a:solidFill>
                        </a:rPr>
                        <a:t>Trabajar con calidad y transparencia por el desarrollo y la protección integral de la primera infancia, la niñez, la adolescencia y el bienestar de las familias colombianas.</a:t>
                      </a:r>
                    </a:p>
                  </a:txBody>
                  <a:tcPr>
                    <a:solidFill>
                      <a:schemeClr val="accent6">
                        <a:lumMod val="20000"/>
                        <a:lumOff val="80000"/>
                      </a:schemeClr>
                    </a:solidFill>
                  </a:tcPr>
                </a:tc>
                <a:extLst>
                  <a:ext uri="{0D108BD9-81ED-4DB2-BD59-A6C34878D82A}">
                    <a16:rowId xmlns:a16="http://schemas.microsoft.com/office/drawing/2014/main" xmlns="" val="10000"/>
                  </a:ext>
                </a:extLst>
              </a:tr>
            </a:tbl>
          </a:graphicData>
        </a:graphic>
      </p:graphicFrame>
      <p:sp>
        <p:nvSpPr>
          <p:cNvPr id="8" name="Rectángulo 7"/>
          <p:cNvSpPr/>
          <p:nvPr/>
        </p:nvSpPr>
        <p:spPr>
          <a:xfrm>
            <a:off x="4419600" y="3252622"/>
            <a:ext cx="4572000" cy="2800767"/>
          </a:xfrm>
          <a:prstGeom prst="rect">
            <a:avLst/>
          </a:prstGeom>
          <a:solidFill>
            <a:schemeClr val="accent6">
              <a:lumMod val="20000"/>
              <a:lumOff val="80000"/>
            </a:schemeClr>
          </a:solidFill>
        </p:spPr>
        <p:txBody>
          <a:bodyPr>
            <a:spAutoFit/>
          </a:bodyPr>
          <a:lstStyle/>
          <a:p>
            <a:pPr lvl="0" algn="ctr"/>
            <a:r>
              <a:rPr lang="es-CO" sz="3200" b="1" u="sng" dirty="0"/>
              <a:t>Visión</a:t>
            </a:r>
            <a:r>
              <a:rPr lang="es-CO" sz="2400" b="1" dirty="0"/>
              <a:t/>
            </a:r>
            <a:br>
              <a:rPr lang="es-CO" sz="2400" b="1" dirty="0"/>
            </a:br>
            <a:r>
              <a:rPr lang="es-CO" sz="2400" dirty="0"/>
              <a:t>Cambiar el mundo de las nuevas generaciones y sus familias, siendo referente en estándares de calidad y contribuyendo a la construcción de una sociedad en paz, próspera y equitativa.</a:t>
            </a:r>
            <a:endParaRPr lang="es-CO" sz="2400" b="1" dirty="0"/>
          </a:p>
        </p:txBody>
      </p:sp>
      <p:pic>
        <p:nvPicPr>
          <p:cNvPr id="9"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1398" y="1202061"/>
            <a:ext cx="2280807" cy="214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480228">
            <a:off x="947030" y="4378090"/>
            <a:ext cx="2220913"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0360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38922" y="5421843"/>
            <a:ext cx="4913194"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3600" b="1" dirty="0">
                <a:solidFill>
                  <a:prstClr val="black"/>
                </a:solidFill>
              </a:rPr>
              <a:t>Primera Infancia</a:t>
            </a:r>
            <a:endParaRPr lang="es-ES" altLang="es-CO" sz="3600" b="1" dirty="0">
              <a:solidFill>
                <a:srgbClr val="000000"/>
              </a:solidFill>
            </a:endParaRPr>
          </a:p>
        </p:txBody>
      </p:sp>
      <p:cxnSp>
        <p:nvCxnSpPr>
          <p:cNvPr id="3" name="Conector recto 2"/>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1334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241160" y="1291105"/>
            <a:ext cx="7974106" cy="4785926"/>
          </a:xfrm>
          <a:prstGeom prst="rect">
            <a:avLst/>
          </a:prstGeom>
          <a:noFill/>
        </p:spPr>
        <p:txBody>
          <a:bodyPr wrap="square" rtlCol="0">
            <a:spAutoFit/>
          </a:bodyPr>
          <a:lstStyle/>
          <a:p>
            <a:pPr algn="ctr"/>
            <a:r>
              <a:rPr lang="es-CO" sz="2400" b="1" i="1" dirty="0">
                <a:solidFill>
                  <a:schemeClr val="tx1">
                    <a:lumMod val="85000"/>
                    <a:lumOff val="15000"/>
                  </a:schemeClr>
                </a:solidFill>
              </a:rPr>
              <a:t>GENERALIDADES Y POLÍTICAS</a:t>
            </a:r>
          </a:p>
          <a:p>
            <a:pPr algn="just"/>
            <a:endParaRPr lang="es-CO" sz="2000" dirty="0">
              <a:solidFill>
                <a:schemeClr val="tx1">
                  <a:lumMod val="85000"/>
                  <a:lumOff val="15000"/>
                </a:schemeClr>
              </a:solidFill>
            </a:endParaRPr>
          </a:p>
          <a:p>
            <a:pPr algn="just"/>
            <a:r>
              <a:rPr lang="es-CO" sz="2100" dirty="0">
                <a:solidFill>
                  <a:schemeClr val="tx1">
                    <a:lumMod val="85000"/>
                    <a:lumOff val="15000"/>
                  </a:schemeClr>
                </a:solidFill>
              </a:rPr>
              <a:t>Con la entrada en vigencia de la Constitución Política de 1991 se abrieron las puertas a una nueva visión sobre la infancia, adolescencia y juventud generándose un cambio sobre las políticas publicas enfocadas a los niños y niñas. </a:t>
            </a:r>
          </a:p>
          <a:p>
            <a:pPr algn="just"/>
            <a:endParaRPr lang="es-CO" sz="2100" dirty="0">
              <a:solidFill>
                <a:schemeClr val="tx1">
                  <a:lumMod val="85000"/>
                  <a:lumOff val="15000"/>
                </a:schemeClr>
              </a:solidFill>
            </a:endParaRPr>
          </a:p>
          <a:p>
            <a:pPr algn="just"/>
            <a:r>
              <a:rPr lang="es-CO" sz="2100" dirty="0">
                <a:solidFill>
                  <a:schemeClr val="tx1">
                    <a:lumMod val="85000"/>
                    <a:lumOff val="15000"/>
                  </a:schemeClr>
                </a:solidFill>
              </a:rPr>
              <a:t>La constitución Política de 1991 recoge plenamente el marco doctrinario de la convención de los derechos de los niños y niñas,  asimilado el concepto de los niños como </a:t>
            </a:r>
            <a:r>
              <a:rPr lang="es-CO" sz="2100" b="1" u="sng" dirty="0">
                <a:solidFill>
                  <a:schemeClr val="tx1">
                    <a:lumMod val="85000"/>
                    <a:lumOff val="15000"/>
                  </a:schemeClr>
                </a:solidFill>
              </a:rPr>
              <a:t>sujetos de derechos </a:t>
            </a:r>
            <a:r>
              <a:rPr lang="es-CO" sz="2100" dirty="0">
                <a:solidFill>
                  <a:schemeClr val="tx1">
                    <a:lumMod val="85000"/>
                    <a:lumOff val="15000"/>
                  </a:schemeClr>
                </a:solidFill>
              </a:rPr>
              <a:t>dejando atrás el concepto de que solo eran menores.</a:t>
            </a:r>
          </a:p>
          <a:p>
            <a:pPr algn="just"/>
            <a:endParaRPr lang="es-CO" dirty="0">
              <a:solidFill>
                <a:schemeClr val="tx1">
                  <a:lumMod val="85000"/>
                  <a:lumOff val="15000"/>
                </a:schemeClr>
              </a:solidFill>
            </a:endParaRPr>
          </a:p>
          <a:p>
            <a:pPr algn="just"/>
            <a:endParaRPr lang="es-CO" sz="1200" dirty="0">
              <a:solidFill>
                <a:schemeClr val="tx1">
                  <a:lumMod val="85000"/>
                  <a:lumOff val="15000"/>
                </a:schemeClr>
              </a:solidFill>
            </a:endParaRPr>
          </a:p>
          <a:p>
            <a:pPr algn="ctr"/>
            <a:endParaRPr lang="es-CO" sz="2400" b="1" dirty="0">
              <a:solidFill>
                <a:srgbClr val="62B543"/>
              </a:solidFill>
            </a:endParaRPr>
          </a:p>
          <a:p>
            <a:pPr algn="ctr"/>
            <a:endParaRPr lang="es-CO" dirty="0"/>
          </a:p>
        </p:txBody>
      </p:sp>
    </p:spTree>
    <p:extLst>
      <p:ext uri="{BB962C8B-B14F-4D97-AF65-F5344CB8AC3E}">
        <p14:creationId xmlns:p14="http://schemas.microsoft.com/office/powerpoint/2010/main" val="1392119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241160" y="1291105"/>
            <a:ext cx="7974106" cy="4985980"/>
          </a:xfrm>
          <a:prstGeom prst="rect">
            <a:avLst/>
          </a:prstGeom>
          <a:noFill/>
        </p:spPr>
        <p:txBody>
          <a:bodyPr wrap="square" rtlCol="0">
            <a:spAutoFit/>
          </a:bodyPr>
          <a:lstStyle/>
          <a:p>
            <a:pPr algn="ctr"/>
            <a:r>
              <a:rPr lang="es-CO" sz="2400" b="1" i="1" dirty="0">
                <a:solidFill>
                  <a:schemeClr val="tx1">
                    <a:lumMod val="85000"/>
                    <a:lumOff val="15000"/>
                  </a:schemeClr>
                </a:solidFill>
              </a:rPr>
              <a:t>GENERALIDADES Y POLÍTICAS</a:t>
            </a:r>
          </a:p>
          <a:p>
            <a:pPr algn="just"/>
            <a:endParaRPr lang="es-CO" sz="2000" dirty="0">
              <a:solidFill>
                <a:schemeClr val="tx1">
                  <a:lumMod val="85000"/>
                  <a:lumOff val="15000"/>
                </a:schemeClr>
              </a:solidFill>
            </a:endParaRPr>
          </a:p>
          <a:p>
            <a:pPr algn="just"/>
            <a:endParaRPr lang="es-CO" sz="2000" dirty="0">
              <a:solidFill>
                <a:schemeClr val="tx1">
                  <a:lumMod val="85000"/>
                  <a:lumOff val="15000"/>
                </a:schemeClr>
              </a:solidFill>
            </a:endParaRPr>
          </a:p>
          <a:p>
            <a:pPr algn="just"/>
            <a:r>
              <a:rPr lang="es-CO" sz="2000" dirty="0">
                <a:solidFill>
                  <a:schemeClr val="tx1">
                    <a:lumMod val="85000"/>
                    <a:lumOff val="15000"/>
                  </a:schemeClr>
                </a:solidFill>
              </a:rPr>
              <a:t>A raíz de la descentralización los entes territoriales adquieren cada día mayores responsabilidades en el cumplimiento de las obligaciones del Estado frente a los niños, los Departamentos y Municipios cada día obtienen mayor autonomía para diseñar sus políticas publicas y destinar inversión para mejorar la calidad de vida de los niños y niñas, por lo tanto los planes de desarrollo territoriales junto con la política publica de infancia y adolescencia, son la herramienta mediante la cual se direccionan las estrategias, políticas y recursos para alcanzar estos objetivos junto con las demás instituciones encargadas de la atención integral de los niños y niñas como el ICBF .</a:t>
            </a:r>
          </a:p>
          <a:p>
            <a:pPr algn="just"/>
            <a:endParaRPr lang="es-CO" sz="1200" dirty="0">
              <a:solidFill>
                <a:schemeClr val="tx1">
                  <a:lumMod val="85000"/>
                  <a:lumOff val="15000"/>
                </a:schemeClr>
              </a:solidFill>
            </a:endParaRPr>
          </a:p>
          <a:p>
            <a:pPr algn="ctr"/>
            <a:endParaRPr lang="es-CO" sz="2400" b="1" dirty="0">
              <a:solidFill>
                <a:srgbClr val="62B543"/>
              </a:solidFill>
            </a:endParaRPr>
          </a:p>
          <a:p>
            <a:pPr algn="ctr"/>
            <a:endParaRPr lang="es-CO" dirty="0"/>
          </a:p>
        </p:txBody>
      </p:sp>
    </p:spTree>
    <p:extLst>
      <p:ext uri="{BB962C8B-B14F-4D97-AF65-F5344CB8AC3E}">
        <p14:creationId xmlns:p14="http://schemas.microsoft.com/office/powerpoint/2010/main" val="3974948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9557" y="9015"/>
            <a:ext cx="6005384" cy="1145060"/>
          </a:xfrm>
        </p:spPr>
        <p:txBody>
          <a:bodyPr/>
          <a:lstStyle/>
          <a:p>
            <a:pPr>
              <a:defRPr/>
            </a:pPr>
            <a: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t>ATENCION INTEGRAL </a:t>
            </a:r>
            <a:b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br>
            <a: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t>A LA PRIMERA INFANCIA</a:t>
            </a:r>
          </a:p>
        </p:txBody>
      </p:sp>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3" name="Marcador de contenido 2"/>
          <p:cNvSpPr>
            <a:spLocks noGrp="1"/>
          </p:cNvSpPr>
          <p:nvPr>
            <p:ph idx="1"/>
          </p:nvPr>
        </p:nvSpPr>
        <p:spPr>
          <a:xfrm>
            <a:off x="645126" y="1692275"/>
            <a:ext cx="7886700" cy="4351338"/>
          </a:xfrm>
        </p:spPr>
        <p:txBody>
          <a:bodyPr/>
          <a:lstStyle/>
          <a:p>
            <a:pPr marL="0" indent="0" algn="just">
              <a:buNone/>
            </a:pPr>
            <a:endParaRPr lang="es-CO" dirty="0">
              <a:latin typeface="Calibri" panose="020F0502020204030204" pitchFamily="34" charset="0"/>
              <a:cs typeface="Calibri" panose="020F0502020204030204" pitchFamily="34" charset="0"/>
            </a:endParaRPr>
          </a:p>
          <a:p>
            <a:pPr marL="0" indent="0" algn="just">
              <a:buNone/>
            </a:pPr>
            <a:r>
              <a:rPr lang="es-CO" dirty="0">
                <a:latin typeface="Calibri" panose="020F0502020204030204" pitchFamily="34" charset="0"/>
                <a:cs typeface="Calibri" panose="020F0502020204030204" pitchFamily="34" charset="0"/>
              </a:rPr>
              <a:t>La ley 1098 de 2006 – Código de la Infancia y la Adolescencia, establece que la atención integral  es un derecho de todos los niños y niñas en la primera infancia.  En este sentido, son derechos de  la  primera infancia la educación inicial, la salud, la nutrición, la protección contra los peligros físicos  y el  registro civil.</a:t>
            </a:r>
          </a:p>
        </p:txBody>
      </p:sp>
      <p:pic>
        <p:nvPicPr>
          <p:cNvPr id="5" name="Picture 4"/>
          <p:cNvPicPr>
            <a:picLocks noChangeAspect="1" noChangeArrowheads="1"/>
          </p:cNvPicPr>
          <p:nvPr/>
        </p:nvPicPr>
        <p:blipFill>
          <a:blip r:embed="rId2" cstate="print"/>
          <a:srcRect/>
          <a:stretch>
            <a:fillRect/>
          </a:stretch>
        </p:blipFill>
        <p:spPr bwMode="auto">
          <a:xfrm>
            <a:off x="6308683" y="4854704"/>
            <a:ext cx="792162" cy="1046162"/>
          </a:xfrm>
          <a:prstGeom prst="rect">
            <a:avLst/>
          </a:prstGeom>
          <a:solidFill>
            <a:srgbClr val="70BF51"/>
          </a:solid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182020" y="5183703"/>
            <a:ext cx="792163" cy="1050925"/>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8053730" y="5126038"/>
            <a:ext cx="684212" cy="917575"/>
          </a:xfrm>
          <a:prstGeom prst="rect">
            <a:avLst/>
          </a:prstGeom>
          <a:solidFill>
            <a:srgbClr val="70BF51"/>
          </a:solidFill>
          <a:ln w="9525">
            <a:noFill/>
            <a:miter lim="800000"/>
            <a:headEnd/>
            <a:tailEnd/>
          </a:ln>
        </p:spPr>
      </p:pic>
    </p:spTree>
    <p:extLst>
      <p:ext uri="{BB962C8B-B14F-4D97-AF65-F5344CB8AC3E}">
        <p14:creationId xmlns:p14="http://schemas.microsoft.com/office/powerpoint/2010/main" val="966151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3" name="Marcador de contenido 2"/>
          <p:cNvSpPr>
            <a:spLocks noGrp="1"/>
          </p:cNvSpPr>
          <p:nvPr>
            <p:ph idx="1"/>
          </p:nvPr>
        </p:nvSpPr>
        <p:spPr>
          <a:xfrm>
            <a:off x="645126" y="1821172"/>
            <a:ext cx="7886700" cy="4351338"/>
          </a:xfrm>
        </p:spPr>
        <p:txBody>
          <a:bodyPr/>
          <a:lstStyle/>
          <a:p>
            <a:pPr marL="0" indent="0">
              <a:buNone/>
            </a:pPr>
            <a:r>
              <a:rPr lang="es-CO" b="1" dirty="0"/>
              <a:t>OBJETIVO: </a:t>
            </a:r>
          </a:p>
          <a:p>
            <a:pPr marL="0" indent="0" algn="just">
              <a:buNone/>
            </a:pPr>
            <a:r>
              <a:rPr lang="es-CO" dirty="0"/>
              <a:t>Articular políticas y líneas de Acción para la Atención Integral a los niños y niñas menores de 5 años en los territorios, diseñando e implementando programas, lineamientos, estándares y rutas que incidan en la garantía de los derechos de la PI de acuerdo a las características socioculturales del país y la normatividad vigente en corresponsabilidad con la familia, la comunidad y el SNBF. </a:t>
            </a:r>
          </a:p>
          <a:p>
            <a:endParaRPr lang="es-CO" dirty="0"/>
          </a:p>
        </p:txBody>
      </p:sp>
      <p:sp>
        <p:nvSpPr>
          <p:cNvPr id="6" name="Título 1"/>
          <p:cNvSpPr>
            <a:spLocks noGrp="1"/>
          </p:cNvSpPr>
          <p:nvPr>
            <p:ph type="title"/>
          </p:nvPr>
        </p:nvSpPr>
        <p:spPr>
          <a:xfrm>
            <a:off x="469557" y="9015"/>
            <a:ext cx="6005384" cy="1145060"/>
          </a:xfrm>
        </p:spPr>
        <p:txBody>
          <a:bodyPr/>
          <a:lstStyle/>
          <a:p>
            <a:pPr>
              <a:defRPr/>
            </a:pPr>
            <a: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t>ATENCION INTEGRAL </a:t>
            </a:r>
            <a:b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br>
            <a: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t>A LA PRIMERA INFANCIA</a:t>
            </a:r>
          </a:p>
        </p:txBody>
      </p:sp>
    </p:spTree>
    <p:extLst>
      <p:ext uri="{BB962C8B-B14F-4D97-AF65-F5344CB8AC3E}">
        <p14:creationId xmlns:p14="http://schemas.microsoft.com/office/powerpoint/2010/main" val="1863495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pic>
        <p:nvPicPr>
          <p:cNvPr id="7" name="Marcador de contenido 6"/>
          <p:cNvPicPr>
            <a:picLocks noGrp="1" noChangeAspect="1"/>
          </p:cNvPicPr>
          <p:nvPr>
            <p:ph idx="1"/>
          </p:nvPr>
        </p:nvPicPr>
        <p:blipFill>
          <a:blip r:embed="rId2"/>
          <a:stretch>
            <a:fillRect/>
          </a:stretch>
        </p:blipFill>
        <p:spPr>
          <a:xfrm>
            <a:off x="726211" y="1294084"/>
            <a:ext cx="3060457" cy="1956986"/>
          </a:xfrm>
          <a:prstGeom prst="rect">
            <a:avLst/>
          </a:prstGeom>
          <a:ln>
            <a:noFill/>
          </a:ln>
          <a:effectLst>
            <a:outerShdw blurRad="190500" algn="tl" rotWithShape="0">
              <a:srgbClr val="000000">
                <a:alpha val="70000"/>
              </a:srgbClr>
            </a:outerShdw>
          </a:effectLst>
        </p:spPr>
      </p:pic>
      <p:sp>
        <p:nvSpPr>
          <p:cNvPr id="6" name="Rectángulo 5"/>
          <p:cNvSpPr/>
          <p:nvPr/>
        </p:nvSpPr>
        <p:spPr>
          <a:xfrm>
            <a:off x="4135395" y="1642584"/>
            <a:ext cx="4572000" cy="1200329"/>
          </a:xfrm>
          <a:prstGeom prst="rect">
            <a:avLst/>
          </a:prstGeom>
        </p:spPr>
        <p:txBody>
          <a:bodyPr>
            <a:spAutoFit/>
          </a:bodyPr>
          <a:lstStyle/>
          <a:p>
            <a:pPr algn="r"/>
            <a:r>
              <a:rPr lang="es-CO" b="1" i="1" dirty="0"/>
              <a:t>LEY 1804 DE 2016</a:t>
            </a:r>
          </a:p>
          <a:p>
            <a:pPr algn="r"/>
            <a:r>
              <a:rPr lang="es-CO" b="1" i="1" dirty="0"/>
              <a:t>POLITICA DE ESTADO PARA EL DESARROLLO INTEGRAL DE LA PRIMERA INFANCIA DE CERO A SIEMPRE</a:t>
            </a:r>
          </a:p>
        </p:txBody>
      </p:sp>
      <p:sp>
        <p:nvSpPr>
          <p:cNvPr id="8" name="Rectángulo 7"/>
          <p:cNvSpPr/>
          <p:nvPr/>
        </p:nvSpPr>
        <p:spPr>
          <a:xfrm>
            <a:off x="1041009" y="3380259"/>
            <a:ext cx="6554277" cy="2862322"/>
          </a:xfrm>
          <a:prstGeom prst="rect">
            <a:avLst/>
          </a:prstGeom>
        </p:spPr>
        <p:txBody>
          <a:bodyPr wrap="square">
            <a:spAutoFit/>
          </a:bodyPr>
          <a:lstStyle/>
          <a:p>
            <a:pPr algn="just">
              <a:defRPr/>
            </a:pPr>
            <a:r>
              <a:rPr lang="es-CO" sz="2400" dirty="0">
                <a:latin typeface="Calibri" panose="020F0502020204030204" pitchFamily="34" charset="0"/>
                <a:cs typeface="Calibri" panose="020F0502020204030204" pitchFamily="34" charset="0"/>
              </a:rPr>
              <a:t>Dirigida a promover y  garantizar el Desarrollo Infantil Temprano de los   niños y   niñas en Primera Infancia, a través de un trabajo    unificado e intersectorial, el cual, desde una   perspectiva  de derechos, articula todos los planes, programas y   acciones que desarrolla el País y con gratuidad.</a:t>
            </a:r>
            <a:r>
              <a:rPr lang="es-CO" sz="2400" dirty="0">
                <a:latin typeface="Arial Narrow" panose="020B0606020202030204" pitchFamily="34" charset="0"/>
              </a:rPr>
              <a:t>  </a:t>
            </a:r>
            <a:r>
              <a:rPr lang="es-CO" dirty="0">
                <a:latin typeface="Arial Narrow" panose="020B0606020202030204" pitchFamily="34" charset="0"/>
              </a:rPr>
              <a:t>												</a:t>
            </a:r>
            <a:r>
              <a:rPr lang="es-CO" b="1" dirty="0">
                <a:effectLst>
                  <a:outerShdw blurRad="38100" dist="38100" dir="2700000" algn="tl">
                    <a:srgbClr val="000000">
                      <a:alpha val="43137"/>
                    </a:srgbClr>
                  </a:outerShdw>
                </a:effectLst>
                <a:latin typeface="Arial Narrow" panose="020B0606020202030204" pitchFamily="34" charset="0"/>
                <a:hlinkClick r:id="rId3" action="ppaction://hlinkfile"/>
              </a:rPr>
              <a:t>video</a:t>
            </a:r>
            <a:endParaRPr lang="es-CO" b="1" dirty="0">
              <a:effectLst>
                <a:outerShdw blurRad="38100" dist="38100" dir="2700000" algn="tl">
                  <a:srgbClr val="000000">
                    <a:alpha val="43137"/>
                  </a:srgbClr>
                </a:outerShdw>
              </a:effectLst>
              <a:latin typeface="Arial Narrow" panose="020B0606020202030204" pitchFamily="34" charset="0"/>
            </a:endParaRPr>
          </a:p>
        </p:txBody>
      </p:sp>
      <p:sp>
        <p:nvSpPr>
          <p:cNvPr id="9" name="Título 1"/>
          <p:cNvSpPr>
            <a:spLocks noGrp="1"/>
          </p:cNvSpPr>
          <p:nvPr>
            <p:ph type="title"/>
          </p:nvPr>
        </p:nvSpPr>
        <p:spPr>
          <a:xfrm>
            <a:off x="469557" y="9015"/>
            <a:ext cx="6005384" cy="1145060"/>
          </a:xfrm>
        </p:spPr>
        <p:txBody>
          <a:bodyPr/>
          <a:lstStyle/>
          <a:p>
            <a:pPr>
              <a:defRPr/>
            </a:pPr>
            <a: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t>ATENCION INTEGRAL </a:t>
            </a:r>
            <a:b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br>
            <a:r>
              <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rPr>
              <a:t>A LA PRIMERA INFANCIA</a:t>
            </a:r>
          </a:p>
        </p:txBody>
      </p:sp>
    </p:spTree>
    <p:extLst>
      <p:ext uri="{BB962C8B-B14F-4D97-AF65-F5344CB8AC3E}">
        <p14:creationId xmlns:p14="http://schemas.microsoft.com/office/powerpoint/2010/main" val="2088915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6828" y="98127"/>
            <a:ext cx="6005384" cy="832022"/>
          </a:xfrm>
        </p:spPr>
        <p:txBody>
          <a:bodyPr anchor="ctr"/>
          <a:lstStyle/>
          <a:p>
            <a:pPr algn="ctr">
              <a:defRPr/>
            </a:pPr>
            <a:r>
              <a:rPr lang="es-CO" sz="3600" dirty="0">
                <a:solidFill>
                  <a:schemeClr val="bg1"/>
                </a:solidFill>
                <a:latin typeface="Calibri" panose="020F0502020204030204" pitchFamily="34" charset="0"/>
                <a:cs typeface="Calibri" panose="020F0502020204030204" pitchFamily="34" charset="0"/>
              </a:rPr>
              <a:t>FOCALIZACION BENEFICIARIOS</a:t>
            </a:r>
            <a:endParaRPr lang="es-ES" sz="3600" dirty="0">
              <a:ln w="9525">
                <a:solidFill>
                  <a:schemeClr val="bg1"/>
                </a:solidFill>
                <a:prstDash val="solid"/>
              </a:ln>
              <a:solidFill>
                <a:schemeClr val="bg1"/>
              </a:solidFill>
              <a:latin typeface="Calibri" panose="020F0502020204030204" pitchFamily="34" charset="0"/>
              <a:cs typeface="Calibri" panose="020F0502020204030204" pitchFamily="34" charset="0"/>
            </a:endParaRPr>
          </a:p>
        </p:txBody>
      </p:sp>
      <p:sp>
        <p:nvSpPr>
          <p:cNvPr id="4" name="Rectángulo 3"/>
          <p:cNvSpPr/>
          <p:nvPr/>
        </p:nvSpPr>
        <p:spPr>
          <a:xfrm>
            <a:off x="469558" y="1313633"/>
            <a:ext cx="8237838" cy="276999"/>
          </a:xfrm>
          <a:prstGeom prst="rect">
            <a:avLst/>
          </a:prstGeom>
        </p:spPr>
        <p:txBody>
          <a:bodyPr wrap="square">
            <a:spAutoFit/>
          </a:bodyPr>
          <a:lstStyle/>
          <a:p>
            <a:pPr algn="just"/>
            <a:endParaRPr lang="es-CO" sz="1200" dirty="0">
              <a:solidFill>
                <a:srgbClr val="000000"/>
              </a:solidFill>
              <a:latin typeface="Calibri" panose="020F0502020204030204" pitchFamily="34" charset="0"/>
              <a:cs typeface="Calibri" panose="020F0502020204030204" pitchFamily="34" charset="0"/>
            </a:endParaRPr>
          </a:p>
        </p:txBody>
      </p:sp>
      <p:graphicFrame>
        <p:nvGraphicFramePr>
          <p:cNvPr id="5" name="3 Marcador de contenido"/>
          <p:cNvGraphicFramePr>
            <a:graphicFrameLocks noGrp="1"/>
          </p:cNvGraphicFramePr>
          <p:nvPr>
            <p:ph idx="4294967295"/>
            <p:extLst/>
          </p:nvPr>
        </p:nvGraphicFramePr>
        <p:xfrm>
          <a:off x="296562" y="1358456"/>
          <a:ext cx="8574494" cy="4596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a:stretch>
            <a:fillRect/>
          </a:stretch>
        </p:blipFill>
        <p:spPr>
          <a:xfrm>
            <a:off x="6413916" y="3950199"/>
            <a:ext cx="2211102" cy="1472382"/>
          </a:xfrm>
          <a:prstGeom prst="rect">
            <a:avLst/>
          </a:prstGeom>
        </p:spPr>
      </p:pic>
    </p:spTree>
    <p:extLst>
      <p:ext uri="{BB962C8B-B14F-4D97-AF65-F5344CB8AC3E}">
        <p14:creationId xmlns:p14="http://schemas.microsoft.com/office/powerpoint/2010/main" val="929462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9558" y="107092"/>
            <a:ext cx="6005384" cy="832022"/>
          </a:xfrm>
        </p:spPr>
        <p:txBody>
          <a:bodyPr anchor="ctr"/>
          <a:lstStyle/>
          <a:p>
            <a:pPr>
              <a:defRPr/>
            </a:pPr>
            <a:r>
              <a:rPr lang="es-CO" sz="3600" dirty="0">
                <a:solidFill>
                  <a:schemeClr val="bg1"/>
                </a:solidFill>
                <a:latin typeface="Calibri" panose="020F0502020204030204" pitchFamily="34" charset="0"/>
                <a:cs typeface="Calibri" panose="020F0502020204030204" pitchFamily="34" charset="0"/>
              </a:rPr>
              <a:t>FORMAS DE ATENCIÓN</a:t>
            </a:r>
          </a:p>
        </p:txBody>
      </p:sp>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7" name="Rectángulo 6"/>
          <p:cNvSpPr/>
          <p:nvPr/>
        </p:nvSpPr>
        <p:spPr>
          <a:xfrm>
            <a:off x="205706" y="1429550"/>
            <a:ext cx="7716341" cy="1692771"/>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s-ES" sz="2800" b="1" dirty="0">
                <a:ln/>
              </a:rPr>
              <a:t>MODALIDAD COMUNITARIA - HOGARES COMUNITARIOS DE BIENESTAR</a:t>
            </a:r>
          </a:p>
          <a:p>
            <a:pPr lvl="1" algn="ctr">
              <a:defRPr/>
            </a:pPr>
            <a:r>
              <a:rPr lang="es-CO" sz="2400" b="1" dirty="0">
                <a:ln/>
                <a:solidFill>
                  <a:schemeClr val="accent1">
                    <a:lumMod val="75000"/>
                  </a:schemeClr>
                </a:solidFill>
              </a:rPr>
              <a:t>Hogar Comunitario de Bienestar – Agrupados –Tradicionales</a:t>
            </a:r>
          </a:p>
        </p:txBody>
      </p:sp>
      <p:sp>
        <p:nvSpPr>
          <p:cNvPr id="6" name="Rectángulo 5"/>
          <p:cNvSpPr/>
          <p:nvPr/>
        </p:nvSpPr>
        <p:spPr>
          <a:xfrm>
            <a:off x="1045634" y="3448955"/>
            <a:ext cx="6876413" cy="1261884"/>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sz="2800" b="1" dirty="0">
                <a:ln/>
              </a:rPr>
              <a:t>MODALIDAD FAMILIAR </a:t>
            </a:r>
          </a:p>
          <a:p>
            <a:pPr algn="ctr"/>
            <a:r>
              <a:rPr lang="es-CO" sz="2400" b="1" dirty="0">
                <a:ln/>
                <a:solidFill>
                  <a:schemeClr val="accent1">
                    <a:lumMod val="75000"/>
                  </a:schemeClr>
                </a:solidFill>
              </a:rPr>
              <a:t>Desarrollo Infantil en Medio Familiar</a:t>
            </a:r>
          </a:p>
          <a:p>
            <a:pPr algn="ctr"/>
            <a:r>
              <a:rPr lang="es-CO" sz="2400" b="1" dirty="0">
                <a:ln/>
                <a:solidFill>
                  <a:schemeClr val="accent1">
                    <a:lumMod val="75000"/>
                  </a:schemeClr>
                </a:solidFill>
              </a:rPr>
              <a:t>Hogar Comunitario de Bienestar – FAMI</a:t>
            </a:r>
          </a:p>
        </p:txBody>
      </p:sp>
      <p:sp>
        <p:nvSpPr>
          <p:cNvPr id="8" name="Rectángulo 7"/>
          <p:cNvSpPr/>
          <p:nvPr/>
        </p:nvSpPr>
        <p:spPr>
          <a:xfrm>
            <a:off x="2055100" y="5037473"/>
            <a:ext cx="6876413" cy="954107"/>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s-ES" sz="2800" b="1" dirty="0">
                <a:ln/>
              </a:rPr>
              <a:t>MODALIDAD INSTITUCIONAL </a:t>
            </a:r>
          </a:p>
          <a:p>
            <a:pPr marL="457200" indent="-457200" algn="ctr">
              <a:defRPr/>
            </a:pPr>
            <a:r>
              <a:rPr lang="es-CO" sz="2800" b="1" dirty="0">
                <a:ln/>
                <a:solidFill>
                  <a:schemeClr val="accent1">
                    <a:lumMod val="75000"/>
                  </a:schemeClr>
                </a:solidFill>
              </a:rPr>
              <a:t>Centros de Desarrollo Infantil – CDI</a:t>
            </a:r>
            <a:endParaRPr lang="es-ES" sz="2800" b="1" dirty="0">
              <a:ln/>
              <a:solidFill>
                <a:schemeClr val="accent1">
                  <a:lumMod val="75000"/>
                </a:schemeClr>
              </a:solidFill>
            </a:endParaRPr>
          </a:p>
        </p:txBody>
      </p:sp>
    </p:spTree>
    <p:extLst>
      <p:ext uri="{BB962C8B-B14F-4D97-AF65-F5344CB8AC3E}">
        <p14:creationId xmlns:p14="http://schemas.microsoft.com/office/powerpoint/2010/main" val="3111013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3022" y="1232948"/>
            <a:ext cx="2561968" cy="2137053"/>
          </a:xfrm>
          <a:prstGeom prst="rect">
            <a:avLst/>
          </a:prstGeom>
          <a:ln>
            <a:noFill/>
          </a:ln>
          <a:effectLst>
            <a:outerShdw blurRad="292100" dist="139700" dir="2700000" algn="tl" rotWithShape="0">
              <a:srgbClr val="333333">
                <a:alpha val="65000"/>
              </a:srgbClr>
            </a:outerShdw>
          </a:effectLst>
        </p:spPr>
      </p:pic>
      <p:sp>
        <p:nvSpPr>
          <p:cNvPr id="2" name="Título 1"/>
          <p:cNvSpPr>
            <a:spLocks noGrp="1"/>
          </p:cNvSpPr>
          <p:nvPr>
            <p:ph type="title"/>
          </p:nvPr>
        </p:nvSpPr>
        <p:spPr>
          <a:xfrm>
            <a:off x="189470" y="24731"/>
            <a:ext cx="6072982" cy="832022"/>
          </a:xfrm>
        </p:spPr>
        <p:txBody>
          <a:bodyPr anchor="ctr"/>
          <a:lstStyle/>
          <a:p>
            <a:pPr marL="457200" lvl="1" algn="ctr">
              <a:defRPr/>
            </a:pPr>
            <a:r>
              <a:rPr lang="es-CO" sz="3600" b="1" dirty="0">
                <a:ln/>
                <a:solidFill>
                  <a:schemeClr val="bg1"/>
                </a:solidFill>
                <a:effectLst>
                  <a:outerShdw blurRad="38100" dist="19050" dir="2700000" algn="tl" rotWithShape="0">
                    <a:schemeClr val="dk1">
                      <a:lumMod val="50000"/>
                      <a:alpha val="40000"/>
                    </a:schemeClr>
                  </a:outerShdw>
                </a:effectLst>
                <a:latin typeface="Calibri" panose="020F0502020204030204" pitchFamily="34" charset="0"/>
                <a:cs typeface="Calibri" panose="020F0502020204030204" pitchFamily="34" charset="0"/>
              </a:rPr>
              <a:t>MODALIDAD COMUNITARIA </a:t>
            </a:r>
          </a:p>
        </p:txBody>
      </p:sp>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6" name="Rectángulo 5"/>
          <p:cNvSpPr/>
          <p:nvPr/>
        </p:nvSpPr>
        <p:spPr>
          <a:xfrm>
            <a:off x="189470" y="3617614"/>
            <a:ext cx="8798011" cy="3046988"/>
          </a:xfrm>
          <a:prstGeom prst="rect">
            <a:avLst/>
          </a:prstGeom>
        </p:spPr>
        <p:txBody>
          <a:bodyPr wrap="square">
            <a:spAutoFit/>
          </a:bodyPr>
          <a:lstStyle/>
          <a:p>
            <a:pPr algn="just"/>
            <a:r>
              <a:rPr lang="es-CO" sz="2400" dirty="0"/>
              <a:t>En 1986, el Consejo Nacional de Política Económica y Social (CONPES) aprobó el proyecto Hogares Comunitarios de Bienestar (HCB), como una estrategia de desarrollo humano y una nueva concepción de atención, para cubrir la población infantil más pobre de zonas urbanas y núcleos rurales del país, buscando desde sus inicios la democratización de los programas para la infancia, el aumento de las coberturas y la participación de las familias y la comunidad. </a:t>
            </a:r>
          </a:p>
          <a:p>
            <a:pPr algn="just"/>
            <a:endParaRPr lang="es-CO" sz="2400" dirty="0"/>
          </a:p>
        </p:txBody>
      </p:sp>
    </p:spTree>
    <p:extLst>
      <p:ext uri="{BB962C8B-B14F-4D97-AF65-F5344CB8AC3E}">
        <p14:creationId xmlns:p14="http://schemas.microsoft.com/office/powerpoint/2010/main" val="738152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3" name="Rectángulo 2"/>
          <p:cNvSpPr/>
          <p:nvPr/>
        </p:nvSpPr>
        <p:spPr>
          <a:xfrm>
            <a:off x="156520" y="1528785"/>
            <a:ext cx="8798011" cy="4524315"/>
          </a:xfrm>
          <a:prstGeom prst="rect">
            <a:avLst/>
          </a:prstGeom>
        </p:spPr>
        <p:txBody>
          <a:bodyPr wrap="square">
            <a:spAutoFit/>
          </a:bodyPr>
          <a:lstStyle/>
          <a:p>
            <a:pPr algn="just"/>
            <a:r>
              <a:rPr lang="es-CO" sz="2400" dirty="0"/>
              <a:t>Con esta modalidad, el ICBF fortalece la responsabilidad, deberes y obligaciones de la familia, y en especial de los padres, en la protección, formación y cuidado de sus hijos, así como en la participación y autogestión comunitaria, para la garantía de los derechos de los niños y niñas, orientando los recursos y trabajo solidario en beneficio del desarrollo integral de los mismos. </a:t>
            </a:r>
          </a:p>
          <a:p>
            <a:pPr algn="just"/>
            <a:endParaRPr lang="es-CO" sz="2400" dirty="0"/>
          </a:p>
          <a:p>
            <a:pPr algn="just"/>
            <a:r>
              <a:rPr lang="es-CO" sz="2400" dirty="0"/>
              <a:t>El ICBF subsidia en corresponsabilidad, con la familia y la sociedad, y utilizando un alto porcentaje de recursos locales, la atención de las necesidades básicas de afecto, nutrición, salud, protección y desarrollo psicosocial de los niños y niñas en la primera infancia, focalizando los recursos en la población de mayor vulnerabilidad.</a:t>
            </a:r>
          </a:p>
        </p:txBody>
      </p:sp>
      <p:sp>
        <p:nvSpPr>
          <p:cNvPr id="6" name="Título 1"/>
          <p:cNvSpPr>
            <a:spLocks noGrp="1"/>
          </p:cNvSpPr>
          <p:nvPr>
            <p:ph type="title"/>
          </p:nvPr>
        </p:nvSpPr>
        <p:spPr>
          <a:xfrm>
            <a:off x="189470" y="24731"/>
            <a:ext cx="6072982" cy="832022"/>
          </a:xfrm>
        </p:spPr>
        <p:txBody>
          <a:bodyPr anchor="ctr"/>
          <a:lstStyle/>
          <a:p>
            <a:pPr marL="457200" lvl="1" algn="ctr">
              <a:defRPr/>
            </a:pPr>
            <a:r>
              <a:rPr lang="es-CO" sz="3600" b="1" dirty="0">
                <a:ln/>
                <a:solidFill>
                  <a:schemeClr val="bg1"/>
                </a:solidFill>
                <a:effectLst>
                  <a:outerShdw blurRad="38100" dist="19050" dir="2700000" algn="tl" rotWithShape="0">
                    <a:schemeClr val="dk1">
                      <a:lumMod val="50000"/>
                      <a:alpha val="40000"/>
                    </a:schemeClr>
                  </a:outerShdw>
                </a:effectLst>
                <a:latin typeface="Calibri" panose="020F0502020204030204" pitchFamily="34" charset="0"/>
                <a:cs typeface="Calibri" panose="020F0502020204030204" pitchFamily="34" charset="0"/>
              </a:rPr>
              <a:t>MODALIDAD COMUNITARIA </a:t>
            </a:r>
          </a:p>
        </p:txBody>
      </p:sp>
    </p:spTree>
    <p:extLst>
      <p:ext uri="{BB962C8B-B14F-4D97-AF65-F5344CB8AC3E}">
        <p14:creationId xmlns:p14="http://schemas.microsoft.com/office/powerpoint/2010/main" val="573183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9557" y="172995"/>
            <a:ext cx="8045793" cy="1145060"/>
          </a:xfrm>
        </p:spPr>
        <p:txBody>
          <a:bodyPr/>
          <a:lstStyle/>
          <a:p>
            <a:r>
              <a:rPr lang="es-CO" sz="3600" b="1" dirty="0">
                <a:solidFill>
                  <a:schemeClr val="bg1"/>
                </a:solidFill>
                <a:latin typeface="Calibri" panose="020F0502020204030204" pitchFamily="34" charset="0"/>
                <a:cs typeface="Calibri" panose="020F0502020204030204" pitchFamily="34" charset="0"/>
              </a:rPr>
              <a:t>OBJETIVOS INSTITUCIONALES</a:t>
            </a:r>
            <a:endParaRPr lang="es-CO" b="1" dirty="0">
              <a:solidFill>
                <a:schemeClr val="bg1"/>
              </a:solidFill>
              <a:latin typeface="Calibri" panose="020F0502020204030204" pitchFamily="34" charset="0"/>
              <a:cs typeface="Calibri" panose="020F0502020204030204" pitchFamily="34" charset="0"/>
            </a:endParaRPr>
          </a:p>
        </p:txBody>
      </p:sp>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graphicFrame>
        <p:nvGraphicFramePr>
          <p:cNvPr id="5" name="5 Marcador de contenido"/>
          <p:cNvGraphicFramePr>
            <a:graphicFrameLocks noGrp="1"/>
          </p:cNvGraphicFramePr>
          <p:nvPr>
            <p:ph idx="1"/>
            <p:extLst/>
          </p:nvPr>
        </p:nvGraphicFramePr>
        <p:xfrm>
          <a:off x="457200" y="1340768"/>
          <a:ext cx="8229600" cy="51012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9377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50" y="1340576"/>
            <a:ext cx="7886700" cy="4683987"/>
          </a:xfrm>
        </p:spPr>
        <p:txBody>
          <a:bodyPr/>
          <a:lstStyle/>
          <a:p>
            <a:pPr marL="0" indent="0" algn="just">
              <a:buNone/>
            </a:pPr>
            <a:r>
              <a:rPr lang="es-CO" dirty="0"/>
              <a:t>Esta modalidad, agrupa entre dos a siete Hogares Comunitarios de Bienestar, su conformación depende de la capacidad instalada de la infraestructura, y opera de acuerdo a las normas, lineamientos y circulares que el ICBF expide para la Modalidad de Hogares Comunitarios de Bienestar</a:t>
            </a:r>
          </a:p>
          <a:p>
            <a:pPr marL="0" indent="0" algn="just">
              <a:buNone/>
            </a:pPr>
            <a:endParaRPr lang="es-CO" dirty="0"/>
          </a:p>
        </p:txBody>
      </p:sp>
      <p:sp>
        <p:nvSpPr>
          <p:cNvPr id="7" name="Título 1"/>
          <p:cNvSpPr>
            <a:spLocks noGrp="1"/>
          </p:cNvSpPr>
          <p:nvPr>
            <p:ph type="title"/>
          </p:nvPr>
        </p:nvSpPr>
        <p:spPr>
          <a:xfrm>
            <a:off x="323850" y="0"/>
            <a:ext cx="7886700" cy="1325563"/>
          </a:xfrm>
        </p:spPr>
        <p:txBody>
          <a:bodyPr/>
          <a:lstStyle/>
          <a:p>
            <a:r>
              <a:rPr lang="es-CO" sz="3600" dirty="0">
                <a:solidFill>
                  <a:schemeClr val="bg1"/>
                </a:solidFill>
                <a:latin typeface="Calibri" panose="020F0502020204030204" pitchFamily="34" charset="0"/>
                <a:cs typeface="Calibri" panose="020F0502020204030204" pitchFamily="34" charset="0"/>
              </a:rPr>
              <a:t>Hogar Comunitario de Bienestar – </a:t>
            </a:r>
            <a:br>
              <a:rPr lang="es-CO" sz="3600" dirty="0">
                <a:solidFill>
                  <a:schemeClr val="bg1"/>
                </a:solidFill>
                <a:latin typeface="Calibri" panose="020F0502020204030204" pitchFamily="34" charset="0"/>
                <a:cs typeface="Calibri" panose="020F0502020204030204" pitchFamily="34" charset="0"/>
              </a:rPr>
            </a:br>
            <a:r>
              <a:rPr lang="es-CO" sz="3600" dirty="0">
                <a:solidFill>
                  <a:schemeClr val="bg1"/>
                </a:solidFill>
                <a:latin typeface="Calibri" panose="020F0502020204030204" pitchFamily="34" charset="0"/>
                <a:cs typeface="Calibri" panose="020F0502020204030204" pitchFamily="34" charset="0"/>
              </a:rPr>
              <a:t>Agrupados</a:t>
            </a:r>
            <a:r>
              <a:rPr lang="es-CO" sz="3600" dirty="0">
                <a:latin typeface="Calibri" panose="020F0502020204030204" pitchFamily="34" charset="0"/>
                <a:cs typeface="Calibri" panose="020F0502020204030204" pitchFamily="34" charset="0"/>
              </a:rPr>
              <a:t/>
            </a:r>
            <a:br>
              <a:rPr lang="es-CO" sz="3600" dirty="0">
                <a:latin typeface="Calibri" panose="020F0502020204030204" pitchFamily="34" charset="0"/>
                <a:cs typeface="Calibri" panose="020F0502020204030204" pitchFamily="34" charset="0"/>
              </a:rPr>
            </a:br>
            <a:r>
              <a:rPr lang="es-CO" sz="3600" dirty="0">
                <a:latin typeface="Calibri" panose="020F0502020204030204" pitchFamily="34" charset="0"/>
                <a:cs typeface="Calibri" panose="020F0502020204030204" pitchFamily="34" charset="0"/>
              </a:rPr>
              <a:t/>
            </a:r>
            <a:br>
              <a:rPr lang="es-CO" sz="3600" dirty="0">
                <a:latin typeface="Calibri" panose="020F0502020204030204" pitchFamily="34" charset="0"/>
                <a:cs typeface="Calibri" panose="020F0502020204030204" pitchFamily="34" charset="0"/>
              </a:rPr>
            </a:br>
            <a:endParaRPr lang="es-CO" sz="3600" dirty="0">
              <a:latin typeface="Calibri" panose="020F0502020204030204" pitchFamily="34" charset="0"/>
              <a:cs typeface="Calibri" panose="020F0502020204030204" pitchFamily="34"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023" y="3796147"/>
            <a:ext cx="3797643" cy="2522987"/>
          </a:xfrm>
          <a:prstGeom prst="rect">
            <a:avLst/>
          </a:prstGeom>
        </p:spPr>
      </p:pic>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4432" y="3832019"/>
            <a:ext cx="3316152" cy="2487115"/>
          </a:xfrm>
          <a:prstGeom prst="rect">
            <a:avLst/>
          </a:prstGeom>
        </p:spPr>
      </p:pic>
    </p:spTree>
    <p:extLst>
      <p:ext uri="{BB962C8B-B14F-4D97-AF65-F5344CB8AC3E}">
        <p14:creationId xmlns:p14="http://schemas.microsoft.com/office/powerpoint/2010/main" val="2886758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9868" y="-79492"/>
            <a:ext cx="7886700" cy="1325563"/>
          </a:xfrm>
        </p:spPr>
        <p:txBody>
          <a:bodyPr/>
          <a:lstStyle/>
          <a:p>
            <a:r>
              <a:rPr lang="es-CO" dirty="0">
                <a:solidFill>
                  <a:schemeClr val="bg1"/>
                </a:solidFill>
                <a:latin typeface="Calibri" panose="020F0502020204030204" pitchFamily="34" charset="0"/>
                <a:cs typeface="Calibri" panose="020F0502020204030204" pitchFamily="34" charset="0"/>
              </a:rPr>
              <a:t>Hogar Comunitario de Bienestar – </a:t>
            </a:r>
            <a:br>
              <a:rPr lang="es-CO" dirty="0">
                <a:solidFill>
                  <a:schemeClr val="bg1"/>
                </a:solidFill>
                <a:latin typeface="Calibri" panose="020F0502020204030204" pitchFamily="34" charset="0"/>
                <a:cs typeface="Calibri" panose="020F0502020204030204" pitchFamily="34" charset="0"/>
              </a:rPr>
            </a:br>
            <a:r>
              <a:rPr lang="es-CO" dirty="0">
                <a:solidFill>
                  <a:schemeClr val="bg1"/>
                </a:solidFill>
                <a:latin typeface="Calibri" panose="020F0502020204030204" pitchFamily="34" charset="0"/>
                <a:cs typeface="Calibri" panose="020F0502020204030204" pitchFamily="34" charset="0"/>
              </a:rPr>
              <a:t>Tradicionales. </a:t>
            </a:r>
            <a:endParaRPr lang="es-CO" dirty="0"/>
          </a:p>
        </p:txBody>
      </p:sp>
      <p:sp>
        <p:nvSpPr>
          <p:cNvPr id="3" name="Marcador de contenido 2"/>
          <p:cNvSpPr>
            <a:spLocks noGrp="1"/>
          </p:cNvSpPr>
          <p:nvPr>
            <p:ph idx="1"/>
          </p:nvPr>
        </p:nvSpPr>
        <p:spPr>
          <a:xfrm>
            <a:off x="561538" y="1355842"/>
            <a:ext cx="5671482" cy="4351338"/>
          </a:xfrm>
        </p:spPr>
        <p:txBody>
          <a:bodyPr/>
          <a:lstStyle/>
          <a:p>
            <a:r>
              <a:rPr lang="es-CO" sz="2000" dirty="0"/>
              <a:t>Esta modalidad, propicia el desarrollo y cuidado de los niños menores de 5 años en condiciones de vulnerabilidad, a través de acciones que promueven el ejercicio de sus derechos, con la participación activa y organizada de la familia, la comunidad y las entidades territoriales.</a:t>
            </a:r>
          </a:p>
          <a:p>
            <a:r>
              <a:rPr lang="es-CO" sz="2000" dirty="0"/>
              <a:t>En esta modalidad, la atención, el cuidado, la protección, la salud, la nutrición y el desarrollo psicosocial se brinda a través de las madres comunitarias, quienes atienden en 2 veredas (Soatama y Saucio) un promedio de 14 niños y niñas de su entorno, durante 200 días al año, en jornadas de 8 horas o en media jornada.</a:t>
            </a:r>
          </a:p>
        </p:txBody>
      </p:sp>
      <p:pic>
        <p:nvPicPr>
          <p:cNvPr id="4" name="Imagen 3"/>
          <p:cNvPicPr>
            <a:picLocks noChangeAspect="1"/>
          </p:cNvPicPr>
          <p:nvPr/>
        </p:nvPicPr>
        <p:blipFill>
          <a:blip r:embed="rId2"/>
          <a:stretch>
            <a:fillRect/>
          </a:stretch>
        </p:blipFill>
        <p:spPr>
          <a:xfrm>
            <a:off x="6165908" y="2543175"/>
            <a:ext cx="2113240" cy="1771650"/>
          </a:xfrm>
          <a:prstGeom prst="rect">
            <a:avLst/>
          </a:prstGeom>
        </p:spPr>
      </p:pic>
    </p:spTree>
    <p:extLst>
      <p:ext uri="{BB962C8B-B14F-4D97-AF65-F5344CB8AC3E}">
        <p14:creationId xmlns:p14="http://schemas.microsoft.com/office/powerpoint/2010/main" val="205985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87868"/>
            <a:ext cx="6005384" cy="832022"/>
          </a:xfrm>
        </p:spPr>
        <p:txBody>
          <a:bodyPr/>
          <a:lstStyle/>
          <a:p>
            <a:pPr marL="457200" lvl="1" algn="just">
              <a:defRPr/>
            </a:pPr>
            <a:r>
              <a:rPr lang="es-CO" sz="3600" b="1" dirty="0">
                <a:ln/>
                <a:solidFill>
                  <a:schemeClr val="bg1"/>
                </a:solidFill>
                <a:effectLst>
                  <a:outerShdw blurRad="38100" dist="19050" dir="2700000" algn="tl" rotWithShape="0">
                    <a:schemeClr val="dk1">
                      <a:lumMod val="50000"/>
                      <a:alpha val="40000"/>
                    </a:schemeClr>
                  </a:outerShdw>
                </a:effectLst>
                <a:latin typeface="Calibri" panose="020F0502020204030204" pitchFamily="34" charset="0"/>
                <a:cs typeface="Calibri" panose="020F0502020204030204" pitchFamily="34" charset="0"/>
              </a:rPr>
              <a:t>MODALIDAD FAMILIAR</a:t>
            </a:r>
          </a:p>
        </p:txBody>
      </p:sp>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5" name="Rectángulo 4"/>
          <p:cNvSpPr/>
          <p:nvPr/>
        </p:nvSpPr>
        <p:spPr>
          <a:xfrm>
            <a:off x="358342" y="2730032"/>
            <a:ext cx="8460259" cy="2400657"/>
          </a:xfrm>
          <a:prstGeom prst="rect">
            <a:avLst/>
          </a:prstGeom>
        </p:spPr>
        <p:txBody>
          <a:bodyPr wrap="square">
            <a:spAutoFit/>
          </a:bodyPr>
          <a:lstStyle/>
          <a:p>
            <a:pPr algn="just"/>
            <a:r>
              <a:rPr lang="es-CO" sz="2600" dirty="0"/>
              <a:t>Estas modalidades reconocen el lugar protagónico que tienen las familias en el cuidado, crianza, educación y desarrollo de los niños y niñas desde la gestación a menores de 5 años, lo que las convierte en el más cercano escenario de corresponsabilidad. </a:t>
            </a:r>
          </a:p>
          <a:p>
            <a:pPr algn="just"/>
            <a:endParaRPr lang="es-CO" sz="2000" dirty="0"/>
          </a:p>
        </p:txBody>
      </p:sp>
      <p:pic>
        <p:nvPicPr>
          <p:cNvPr id="7" name="Picture 4" descr="C:\Users\FAMILIA BAQUERO\Documents\FUNDACION 2015 ENERO\AGOSTO\FOTOS\fotos 2\DSC0098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1397" y="1182455"/>
            <a:ext cx="1814147" cy="14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649" y="4451623"/>
            <a:ext cx="2434147" cy="1825610"/>
          </a:xfrm>
          <a:prstGeom prst="rect">
            <a:avLst/>
          </a:prstGeom>
          <a:ln>
            <a:noFill/>
          </a:ln>
          <a:effectLst>
            <a:softEdge rad="112500"/>
          </a:effectLst>
        </p:spPr>
      </p:pic>
    </p:spTree>
    <p:extLst>
      <p:ext uri="{BB962C8B-B14F-4D97-AF65-F5344CB8AC3E}">
        <p14:creationId xmlns:p14="http://schemas.microsoft.com/office/powerpoint/2010/main" val="168568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5" name="Rectángulo 4"/>
          <p:cNvSpPr/>
          <p:nvPr/>
        </p:nvSpPr>
        <p:spPr>
          <a:xfrm>
            <a:off x="247136" y="1153956"/>
            <a:ext cx="8654817" cy="5262979"/>
          </a:xfrm>
          <a:prstGeom prst="rect">
            <a:avLst/>
          </a:prstGeom>
        </p:spPr>
        <p:txBody>
          <a:bodyPr wrap="square">
            <a:spAutoFit/>
          </a:bodyPr>
          <a:lstStyle/>
          <a:p>
            <a:pPr algn="just"/>
            <a:r>
              <a:rPr lang="es-CO" sz="2400" dirty="0"/>
              <a:t>Están dirigidas a mujeres gestantes, en periodo de lactancia, niños y niñas menores de 5 años o hasta su ingreso al grado transición, cuyas familias y cuidadores requieren apoyo para fortalecer sus procesos de cuidado y crianza en el hogar. Dado que busca fortalecer el vínculo afectivo de los niños y niñas con sus familias, prioriza el acceso de niños y niñas menores de 2 años. </a:t>
            </a:r>
          </a:p>
          <a:p>
            <a:pPr algn="just"/>
            <a:r>
              <a:rPr lang="es-CO" sz="2400" dirty="0"/>
              <a:t/>
            </a:r>
            <a:br>
              <a:rPr lang="es-CO" sz="2400" dirty="0"/>
            </a:br>
            <a:r>
              <a:rPr lang="es-CO" sz="2400" dirty="0"/>
              <a:t>Se desarrollan a través de procesos de formación y acompañamiento a familias y cuidadores, con el propósito de fortalecer sus habilidades de cuidado, crianza y construcción conjunta de herramientas para la promoción armónica e integral del desarrollo. Por tanto, se implementa a través de encuentros educativos grupales con las mujeres gestantes, lactantes, los niños, niñas y sus cuidadores, y encuentros en el hogar.</a:t>
            </a:r>
            <a:endParaRPr lang="es-CO" sz="2400" dirty="0">
              <a:effectLst/>
            </a:endParaRPr>
          </a:p>
        </p:txBody>
      </p:sp>
      <p:sp>
        <p:nvSpPr>
          <p:cNvPr id="6" name="Título 1"/>
          <p:cNvSpPr>
            <a:spLocks noGrp="1"/>
          </p:cNvSpPr>
          <p:nvPr>
            <p:ph type="title"/>
          </p:nvPr>
        </p:nvSpPr>
        <p:spPr>
          <a:xfrm>
            <a:off x="0" y="187868"/>
            <a:ext cx="6005384" cy="832022"/>
          </a:xfrm>
        </p:spPr>
        <p:txBody>
          <a:bodyPr/>
          <a:lstStyle/>
          <a:p>
            <a:pPr marL="457200" lvl="1" algn="just">
              <a:defRPr/>
            </a:pPr>
            <a:r>
              <a:rPr lang="es-CO" sz="3600" b="1" dirty="0">
                <a:ln/>
                <a:solidFill>
                  <a:schemeClr val="bg1"/>
                </a:solidFill>
                <a:effectLst>
                  <a:outerShdw blurRad="38100" dist="19050" dir="2700000" algn="tl" rotWithShape="0">
                    <a:schemeClr val="dk1">
                      <a:lumMod val="50000"/>
                      <a:alpha val="40000"/>
                    </a:schemeClr>
                  </a:outerShdw>
                </a:effectLst>
                <a:latin typeface="Calibri" panose="020F0502020204030204" pitchFamily="34" charset="0"/>
                <a:cs typeface="Calibri" panose="020F0502020204030204" pitchFamily="34" charset="0"/>
              </a:rPr>
              <a:t>MODALIDAD FAMILIAR</a:t>
            </a:r>
          </a:p>
        </p:txBody>
      </p:sp>
    </p:spTree>
    <p:extLst>
      <p:ext uri="{BB962C8B-B14F-4D97-AF65-F5344CB8AC3E}">
        <p14:creationId xmlns:p14="http://schemas.microsoft.com/office/powerpoint/2010/main" val="1023767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642" y="0"/>
            <a:ext cx="7886700" cy="1325563"/>
          </a:xfrm>
        </p:spPr>
        <p:txBody>
          <a:bodyPr/>
          <a:lstStyle/>
          <a:p>
            <a:r>
              <a:rPr lang="es-CO" sz="3600" dirty="0">
                <a:solidFill>
                  <a:schemeClr val="bg1"/>
                </a:solidFill>
                <a:latin typeface="Calibri" panose="020F0502020204030204" pitchFamily="34" charset="0"/>
                <a:cs typeface="Calibri" panose="020F0502020204030204" pitchFamily="34" charset="0"/>
              </a:rPr>
              <a:t>Desarrollo Infantil en Medio</a:t>
            </a:r>
            <a:br>
              <a:rPr lang="es-CO" sz="3600" dirty="0">
                <a:solidFill>
                  <a:schemeClr val="bg1"/>
                </a:solidFill>
                <a:latin typeface="Calibri" panose="020F0502020204030204" pitchFamily="34" charset="0"/>
                <a:cs typeface="Calibri" panose="020F0502020204030204" pitchFamily="34" charset="0"/>
              </a:rPr>
            </a:br>
            <a:r>
              <a:rPr lang="es-CO" sz="3600" dirty="0">
                <a:solidFill>
                  <a:schemeClr val="bg1"/>
                </a:solidFill>
                <a:latin typeface="Calibri" panose="020F0502020204030204" pitchFamily="34" charset="0"/>
                <a:cs typeface="Calibri" panose="020F0502020204030204" pitchFamily="34" charset="0"/>
              </a:rPr>
              <a:t>Familiar</a:t>
            </a:r>
            <a:r>
              <a:rPr lang="es-CO" sz="3600" dirty="0">
                <a:latin typeface="Calibri" panose="020F0502020204030204" pitchFamily="34" charset="0"/>
                <a:cs typeface="Calibri" panose="020F0502020204030204" pitchFamily="34" charset="0"/>
              </a:rPr>
              <a:t/>
            </a:r>
            <a:br>
              <a:rPr lang="es-CO" sz="3600" dirty="0">
                <a:latin typeface="Calibri" panose="020F0502020204030204" pitchFamily="34" charset="0"/>
                <a:cs typeface="Calibri" panose="020F0502020204030204" pitchFamily="34" charset="0"/>
              </a:rPr>
            </a:br>
            <a:endParaRPr lang="es-CO" sz="3600" dirty="0">
              <a:latin typeface="Calibri" panose="020F0502020204030204" pitchFamily="34" charset="0"/>
              <a:cs typeface="Calibri" panose="020F0502020204030204" pitchFamily="34" charset="0"/>
            </a:endParaRPr>
          </a:p>
        </p:txBody>
      </p:sp>
      <p:sp>
        <p:nvSpPr>
          <p:cNvPr id="4" name="Rectángulo 3"/>
          <p:cNvSpPr/>
          <p:nvPr/>
        </p:nvSpPr>
        <p:spPr>
          <a:xfrm>
            <a:off x="222422" y="1135941"/>
            <a:ext cx="8666205" cy="5324535"/>
          </a:xfrm>
          <a:prstGeom prst="rect">
            <a:avLst/>
          </a:prstGeom>
        </p:spPr>
        <p:txBody>
          <a:bodyPr wrap="square">
            <a:spAutoFit/>
          </a:bodyPr>
          <a:lstStyle/>
          <a:p>
            <a:pPr algn="just"/>
            <a:r>
              <a:rPr lang="es-CO" sz="2000" dirty="0"/>
              <a:t>Esta modalidad atiende a hijos de familias vulnerables, menores de 5 años, de zonas rurales y urbanas marginales gratuitamente durante 11 meses del año. Atención prioritaria a niños menores de 2 años, mujeres gestantes y madres lactantes. </a:t>
            </a:r>
          </a:p>
          <a:p>
            <a:pPr algn="just"/>
            <a:endParaRPr lang="es-CO" sz="2000" dirty="0"/>
          </a:p>
          <a:p>
            <a:pPr algn="just"/>
            <a:r>
              <a:rPr lang="es-CO" sz="2000" dirty="0"/>
              <a:t>Desarrolla acciones en los componentes de familia, salud y nutrición, pedagógico, talento humano, ambientes educativos y protectores, administración y gestión.</a:t>
            </a:r>
          </a:p>
          <a:p>
            <a:pPr algn="just"/>
            <a:r>
              <a:rPr lang="es-CO" sz="2000" dirty="0"/>
              <a:t/>
            </a:r>
            <a:br>
              <a:rPr lang="es-CO" sz="2000" dirty="0"/>
            </a:br>
            <a:r>
              <a:rPr lang="es-CO" sz="2000" dirty="0"/>
              <a:t>Así mismo, realiza encuentros educativos grupales una vez a la semana en lugares disponibles y concertados con la comunidad y un encuentro educativo en el hogar una vez al mes.</a:t>
            </a:r>
          </a:p>
          <a:p>
            <a:pPr algn="just"/>
            <a:r>
              <a:rPr lang="es-CO" sz="2000" dirty="0"/>
              <a:t/>
            </a:r>
            <a:br>
              <a:rPr lang="es-CO" sz="2000" dirty="0"/>
            </a:br>
            <a:r>
              <a:rPr lang="es-CO" sz="2000" dirty="0"/>
              <a:t>A través de esta modalidad, el ICBF suministra el 70% del requerimiento nutricional diario, mediante la entrega de un refrigerio semanal y un paquete alimentario mensual para llevar a casa calculado para 5 días de la semana. Cuenta con equipo psicosocial y un profesional de la salud, Docentes, y auxiliares pedagógicos.</a:t>
            </a:r>
            <a:endParaRPr lang="es-CO" sz="2000" dirty="0">
              <a:effectLst/>
            </a:endParaRPr>
          </a:p>
        </p:txBody>
      </p:sp>
    </p:spTree>
    <p:extLst>
      <p:ext uri="{BB962C8B-B14F-4D97-AF65-F5344CB8AC3E}">
        <p14:creationId xmlns:p14="http://schemas.microsoft.com/office/powerpoint/2010/main" val="1376165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1535" y="0"/>
            <a:ext cx="7886700" cy="1325563"/>
          </a:xfrm>
        </p:spPr>
        <p:txBody>
          <a:bodyPr/>
          <a:lstStyle/>
          <a:p>
            <a:r>
              <a:rPr lang="es-CO" sz="3600" dirty="0">
                <a:solidFill>
                  <a:schemeClr val="bg1"/>
                </a:solidFill>
                <a:latin typeface="Calibri" panose="020F0502020204030204" pitchFamily="34" charset="0"/>
                <a:cs typeface="Calibri" panose="020F0502020204030204" pitchFamily="34" charset="0"/>
              </a:rPr>
              <a:t>Hogar Comunitario de Bienestar – </a:t>
            </a:r>
            <a:br>
              <a:rPr lang="es-CO" sz="3600" dirty="0">
                <a:solidFill>
                  <a:schemeClr val="bg1"/>
                </a:solidFill>
                <a:latin typeface="Calibri" panose="020F0502020204030204" pitchFamily="34" charset="0"/>
                <a:cs typeface="Calibri" panose="020F0502020204030204" pitchFamily="34" charset="0"/>
              </a:rPr>
            </a:br>
            <a:r>
              <a:rPr lang="es-CO" sz="3600" dirty="0">
                <a:solidFill>
                  <a:schemeClr val="bg1"/>
                </a:solidFill>
                <a:latin typeface="Calibri" panose="020F0502020204030204" pitchFamily="34" charset="0"/>
                <a:cs typeface="Calibri" panose="020F0502020204030204" pitchFamily="34" charset="0"/>
              </a:rPr>
              <a:t>FAMI</a:t>
            </a:r>
            <a:br>
              <a:rPr lang="es-CO" sz="3600" dirty="0">
                <a:solidFill>
                  <a:schemeClr val="bg1"/>
                </a:solidFill>
                <a:latin typeface="Calibri" panose="020F0502020204030204" pitchFamily="34" charset="0"/>
                <a:cs typeface="Calibri" panose="020F0502020204030204" pitchFamily="34" charset="0"/>
              </a:rPr>
            </a:br>
            <a:r>
              <a:rPr lang="es-CO" sz="3600" dirty="0">
                <a:solidFill>
                  <a:schemeClr val="bg1"/>
                </a:solidFill>
                <a:latin typeface="Calibri" panose="020F0502020204030204" pitchFamily="34" charset="0"/>
                <a:cs typeface="Calibri" panose="020F0502020204030204" pitchFamily="34" charset="0"/>
              </a:rPr>
              <a:t/>
            </a:r>
            <a:br>
              <a:rPr lang="es-CO" sz="3600" dirty="0">
                <a:solidFill>
                  <a:schemeClr val="bg1"/>
                </a:solidFill>
                <a:latin typeface="Calibri" panose="020F0502020204030204" pitchFamily="34" charset="0"/>
                <a:cs typeface="Calibri" panose="020F0502020204030204" pitchFamily="34" charset="0"/>
              </a:rPr>
            </a:br>
            <a:r>
              <a:rPr lang="es-CO" sz="3600" dirty="0">
                <a:latin typeface="Calibri" panose="020F0502020204030204" pitchFamily="34" charset="0"/>
                <a:cs typeface="Calibri" panose="020F0502020204030204" pitchFamily="34" charset="0"/>
              </a:rPr>
              <a:t/>
            </a:r>
            <a:br>
              <a:rPr lang="es-CO" sz="3600" dirty="0">
                <a:latin typeface="Calibri" panose="020F0502020204030204" pitchFamily="34" charset="0"/>
                <a:cs typeface="Calibri" panose="020F0502020204030204" pitchFamily="34" charset="0"/>
              </a:rPr>
            </a:br>
            <a:endParaRPr lang="es-CO" sz="3600" dirty="0">
              <a:latin typeface="Calibri" panose="020F0502020204030204" pitchFamily="34" charset="0"/>
              <a:cs typeface="Calibri" panose="020F0502020204030204" pitchFamily="34" charset="0"/>
            </a:endParaRPr>
          </a:p>
        </p:txBody>
      </p:sp>
      <p:sp>
        <p:nvSpPr>
          <p:cNvPr id="5" name="Rectángulo 4"/>
          <p:cNvSpPr/>
          <p:nvPr/>
        </p:nvSpPr>
        <p:spPr>
          <a:xfrm>
            <a:off x="140042" y="2761251"/>
            <a:ext cx="8509687" cy="4524315"/>
          </a:xfrm>
          <a:prstGeom prst="rect">
            <a:avLst/>
          </a:prstGeom>
        </p:spPr>
        <p:txBody>
          <a:bodyPr wrap="square">
            <a:spAutoFit/>
          </a:bodyPr>
          <a:lstStyle/>
          <a:p>
            <a:pPr algn="just"/>
            <a:r>
              <a:rPr lang="es-CO" sz="2400" dirty="0"/>
              <a:t>Esta modalidad está dirigida a niños y niñas desde su gestación hasta los 2 años y mujeres en periodo de gestación o lactancia y/o al cuidador, para que participen en la crianza de los niños y niñas.</a:t>
            </a:r>
          </a:p>
          <a:p>
            <a:pPr algn="just"/>
            <a:r>
              <a:rPr lang="es-CO" sz="2400" dirty="0"/>
              <a:t/>
            </a:r>
            <a:br>
              <a:rPr lang="es-CO" sz="2400" dirty="0"/>
            </a:br>
            <a:r>
              <a:rPr lang="es-CO" sz="2400" dirty="0"/>
              <a:t>La atención la brindan la madres comunitarias-FAMI, a través de encuentros grupales y visitas en el hogar. En esta modalidad se atienden entre 12 y 15 familias, durante 11 meses del año. El horario se define de acuerdo con las necesidades de las familias, en sesiones educativas grupales y visitas domiciliarias durante 80 horas mensuales.</a:t>
            </a:r>
          </a:p>
          <a:p>
            <a:pPr algn="just"/>
            <a:r>
              <a:rPr lang="es-CO" sz="2400" dirty="0"/>
              <a:t/>
            </a:r>
            <a:br>
              <a:rPr lang="es-CO" sz="2400" dirty="0"/>
            </a:br>
            <a:endParaRPr lang="es-CO" sz="2400" dirty="0">
              <a:effectLst/>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23967" y="1154874"/>
            <a:ext cx="2141836" cy="1606377"/>
          </a:xfrm>
          <a:prstGeom prst="rect">
            <a:avLst/>
          </a:prstGeom>
        </p:spPr>
      </p:pic>
    </p:spTree>
    <p:extLst>
      <p:ext uri="{BB962C8B-B14F-4D97-AF65-F5344CB8AC3E}">
        <p14:creationId xmlns:p14="http://schemas.microsoft.com/office/powerpoint/2010/main" val="974291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02796" y="1689360"/>
            <a:ext cx="8509687" cy="4154984"/>
          </a:xfrm>
          <a:prstGeom prst="rect">
            <a:avLst/>
          </a:prstGeom>
        </p:spPr>
        <p:txBody>
          <a:bodyPr wrap="square">
            <a:spAutoFit/>
          </a:bodyPr>
          <a:lstStyle/>
          <a:p>
            <a:pPr algn="just"/>
            <a:endParaRPr lang="es-CO" sz="2400" dirty="0"/>
          </a:p>
          <a:p>
            <a:pPr algn="just"/>
            <a:r>
              <a:rPr lang="es-CO" sz="2400" dirty="0"/>
              <a:t>Mediante esta modalidad el ICBF aporta el 20% del requerimiento nutricional, teniendo como referencia la recomendación de calorías y nutrientes para la población colombiana.</a:t>
            </a:r>
          </a:p>
          <a:p>
            <a:pPr algn="just"/>
            <a:r>
              <a:rPr lang="es-CO" sz="2400" dirty="0"/>
              <a:t/>
            </a:r>
            <a:br>
              <a:rPr lang="es-CO" sz="2400" dirty="0"/>
            </a:br>
            <a:r>
              <a:rPr lang="es-CO" sz="2400" dirty="0"/>
              <a:t>Los HCB- FAMI atienden familias en desarrollo. El grupo familiar participa y acompaña el proceso de desarrollo armónico de sus miembros, a través de la cualificación de las relaciones intrafamiliares y el fortalecimiento de vínculos afectivos desde la gestación. El programa vincula además a otros adultos para que participen de la crianza de los niños.</a:t>
            </a:r>
            <a:endParaRPr lang="es-CO" sz="2400" dirty="0">
              <a:effectLst/>
            </a:endParaRPr>
          </a:p>
        </p:txBody>
      </p:sp>
      <p:sp>
        <p:nvSpPr>
          <p:cNvPr id="6" name="Título 1"/>
          <p:cNvSpPr>
            <a:spLocks noGrp="1"/>
          </p:cNvSpPr>
          <p:nvPr>
            <p:ph type="title"/>
          </p:nvPr>
        </p:nvSpPr>
        <p:spPr>
          <a:xfrm>
            <a:off x="451535" y="0"/>
            <a:ext cx="7886700" cy="1325563"/>
          </a:xfrm>
        </p:spPr>
        <p:txBody>
          <a:bodyPr/>
          <a:lstStyle/>
          <a:p>
            <a:r>
              <a:rPr lang="es-CO" sz="3600" dirty="0">
                <a:solidFill>
                  <a:schemeClr val="bg1"/>
                </a:solidFill>
                <a:latin typeface="Calibri" panose="020F0502020204030204" pitchFamily="34" charset="0"/>
                <a:cs typeface="Calibri" panose="020F0502020204030204" pitchFamily="34" charset="0"/>
              </a:rPr>
              <a:t>Hogar Comunitario de Bienestar – </a:t>
            </a:r>
            <a:br>
              <a:rPr lang="es-CO" sz="3600" dirty="0">
                <a:solidFill>
                  <a:schemeClr val="bg1"/>
                </a:solidFill>
                <a:latin typeface="Calibri" panose="020F0502020204030204" pitchFamily="34" charset="0"/>
                <a:cs typeface="Calibri" panose="020F0502020204030204" pitchFamily="34" charset="0"/>
              </a:rPr>
            </a:br>
            <a:r>
              <a:rPr lang="es-CO" sz="3600" dirty="0">
                <a:solidFill>
                  <a:schemeClr val="bg1"/>
                </a:solidFill>
                <a:latin typeface="Calibri" panose="020F0502020204030204" pitchFamily="34" charset="0"/>
                <a:cs typeface="Calibri" panose="020F0502020204030204" pitchFamily="34" charset="0"/>
              </a:rPr>
              <a:t>FAMI</a:t>
            </a:r>
            <a:br>
              <a:rPr lang="es-CO" sz="3600" dirty="0">
                <a:solidFill>
                  <a:schemeClr val="bg1"/>
                </a:solidFill>
                <a:latin typeface="Calibri" panose="020F0502020204030204" pitchFamily="34" charset="0"/>
                <a:cs typeface="Calibri" panose="020F0502020204030204" pitchFamily="34" charset="0"/>
              </a:rPr>
            </a:br>
            <a:r>
              <a:rPr lang="es-CO" sz="3600" dirty="0">
                <a:solidFill>
                  <a:schemeClr val="bg1"/>
                </a:solidFill>
                <a:latin typeface="Calibri" panose="020F0502020204030204" pitchFamily="34" charset="0"/>
                <a:cs typeface="Calibri" panose="020F0502020204030204" pitchFamily="34" charset="0"/>
              </a:rPr>
              <a:t/>
            </a:r>
            <a:br>
              <a:rPr lang="es-CO" sz="3600" dirty="0">
                <a:solidFill>
                  <a:schemeClr val="bg1"/>
                </a:solidFill>
                <a:latin typeface="Calibri" panose="020F0502020204030204" pitchFamily="34" charset="0"/>
                <a:cs typeface="Calibri" panose="020F0502020204030204" pitchFamily="34" charset="0"/>
              </a:rPr>
            </a:br>
            <a:r>
              <a:rPr lang="es-CO" sz="3600" dirty="0">
                <a:latin typeface="Calibri" panose="020F0502020204030204" pitchFamily="34" charset="0"/>
                <a:cs typeface="Calibri" panose="020F0502020204030204" pitchFamily="34" charset="0"/>
              </a:rPr>
              <a:t/>
            </a:r>
            <a:br>
              <a:rPr lang="es-CO" sz="3600" dirty="0">
                <a:latin typeface="Calibri" panose="020F0502020204030204" pitchFamily="34" charset="0"/>
                <a:cs typeface="Calibri" panose="020F0502020204030204" pitchFamily="34" charset="0"/>
              </a:rPr>
            </a:br>
            <a:endParaRPr lang="es-CO"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6042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53788" y="212075"/>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3557" name="Text Box 7"/>
          <p:cNvSpPr txBox="1">
            <a:spLocks noChangeArrowheads="1"/>
          </p:cNvSpPr>
          <p:nvPr/>
        </p:nvSpPr>
        <p:spPr bwMode="auto">
          <a:xfrm>
            <a:off x="786215" y="1236849"/>
            <a:ext cx="73564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CO" altLang="es-CO" sz="2000" b="1" dirty="0">
                <a:solidFill>
                  <a:srgbClr val="62B543"/>
                </a:solidFill>
                <a:latin typeface="+mn-lt"/>
              </a:rPr>
              <a:t>Población atendida  en Programas de Primera Infancia por el ICBF por  Centro Zonal en Municipio de Arbeláez</a:t>
            </a:r>
            <a:endParaRPr lang="es-ES" altLang="es-CO" sz="2000" b="1" dirty="0">
              <a:solidFill>
                <a:srgbClr val="62B543"/>
              </a:solidFill>
              <a:latin typeface="+mn-lt"/>
            </a:endParaRPr>
          </a:p>
        </p:txBody>
      </p:sp>
      <p:graphicFrame>
        <p:nvGraphicFramePr>
          <p:cNvPr id="8" name="Tabla 7"/>
          <p:cNvGraphicFramePr>
            <a:graphicFrameLocks noGrp="1"/>
          </p:cNvGraphicFramePr>
          <p:nvPr>
            <p:extLst>
              <p:ext uri="{D42A27DB-BD31-4B8C-83A1-F6EECF244321}">
                <p14:modId xmlns:p14="http://schemas.microsoft.com/office/powerpoint/2010/main" val="872137777"/>
              </p:ext>
            </p:extLst>
          </p:nvPr>
        </p:nvGraphicFramePr>
        <p:xfrm>
          <a:off x="465514" y="1944734"/>
          <a:ext cx="8013468" cy="3820621"/>
        </p:xfrm>
        <a:graphic>
          <a:graphicData uri="http://schemas.openxmlformats.org/drawingml/2006/table">
            <a:tbl>
              <a:tblPr firstRow="1" bandRow="1">
                <a:tableStyleId>{5C22544A-7EE6-4342-B048-85BDC9FD1C3A}</a:tableStyleId>
              </a:tblPr>
              <a:tblGrid>
                <a:gridCol w="4381162">
                  <a:extLst>
                    <a:ext uri="{9D8B030D-6E8A-4147-A177-3AD203B41FA5}">
                      <a16:colId xmlns:a16="http://schemas.microsoft.com/office/drawing/2014/main" xmlns="" val="20000"/>
                    </a:ext>
                  </a:extLst>
                </a:gridCol>
                <a:gridCol w="1893619">
                  <a:extLst>
                    <a:ext uri="{9D8B030D-6E8A-4147-A177-3AD203B41FA5}">
                      <a16:colId xmlns:a16="http://schemas.microsoft.com/office/drawing/2014/main" xmlns="" val="20002"/>
                    </a:ext>
                  </a:extLst>
                </a:gridCol>
                <a:gridCol w="1738687">
                  <a:extLst>
                    <a:ext uri="{9D8B030D-6E8A-4147-A177-3AD203B41FA5}">
                      <a16:colId xmlns:a16="http://schemas.microsoft.com/office/drawing/2014/main" xmlns="" val="20003"/>
                    </a:ext>
                  </a:extLst>
                </a:gridCol>
              </a:tblGrid>
              <a:tr h="431606">
                <a:tc rowSpan="2">
                  <a:txBody>
                    <a:bodyPr/>
                    <a:lstStyle/>
                    <a:p>
                      <a:pPr algn="ctr"/>
                      <a:endParaRPr lang="es-CO" sz="1600" b="1" dirty="0">
                        <a:solidFill>
                          <a:schemeClr val="bg1"/>
                        </a:solidFill>
                      </a:endParaRPr>
                    </a:p>
                    <a:p>
                      <a:pPr algn="ctr"/>
                      <a:r>
                        <a:rPr lang="es-CO" sz="1600" b="1" dirty="0">
                          <a:solidFill>
                            <a:schemeClr val="bg1"/>
                          </a:solidFill>
                        </a:rPr>
                        <a:t>Proyectos </a:t>
                      </a:r>
                    </a:p>
                  </a:txBody>
                  <a:tcPr>
                    <a:lnB w="6350" cap="flat" cmpd="sng" algn="ctr">
                      <a:solidFill>
                        <a:srgbClr val="62B543"/>
                      </a:solidFill>
                      <a:prstDash val="sysDot"/>
                      <a:round/>
                      <a:headEnd type="none" w="med" len="med"/>
                      <a:tailEnd type="none" w="med" len="med"/>
                    </a:lnB>
                    <a:solidFill>
                      <a:srgbClr val="62B543"/>
                    </a:solidFill>
                  </a:tcPr>
                </a:tc>
                <a:tc gridSpan="2">
                  <a:txBody>
                    <a:bodyPr/>
                    <a:lstStyle/>
                    <a:p>
                      <a:pPr algn="ctr"/>
                      <a:r>
                        <a:rPr lang="es-CO" sz="1600" dirty="0"/>
                        <a:t>Usuarios </a:t>
                      </a:r>
                    </a:p>
                  </a:txBody>
                  <a:tcPr>
                    <a:lnB w="19050" cap="flat" cmpd="sng" algn="ctr">
                      <a:solidFill>
                        <a:schemeClr val="bg1"/>
                      </a:solidFill>
                      <a:prstDash val="solid"/>
                      <a:round/>
                      <a:headEnd type="none" w="med" len="med"/>
                      <a:tailEnd type="none" w="med" len="med"/>
                    </a:lnB>
                    <a:solidFill>
                      <a:srgbClr val="62B543"/>
                    </a:solidFill>
                  </a:tcPr>
                </a:tc>
                <a:tc hMerge="1">
                  <a:txBody>
                    <a:bodyPr/>
                    <a:lstStyle/>
                    <a:p>
                      <a:endParaRPr lang="es-CO" dirty="0"/>
                    </a:p>
                  </a:txBody>
                  <a:tcPr/>
                </a:tc>
                <a:extLst>
                  <a:ext uri="{0D108BD9-81ED-4DB2-BD59-A6C34878D82A}">
                    <a16:rowId xmlns:a16="http://schemas.microsoft.com/office/drawing/2014/main" xmlns="" val="10000"/>
                  </a:ext>
                </a:extLst>
              </a:tr>
              <a:tr h="249414">
                <a:tc vMerge="1">
                  <a:txBody>
                    <a:bodyPr/>
                    <a:lstStyle/>
                    <a:p>
                      <a:endParaRPr lang="es-CO" dirty="0"/>
                    </a:p>
                  </a:txBody>
                  <a:tcPr/>
                </a:tc>
                <a:tc>
                  <a:txBody>
                    <a:bodyPr/>
                    <a:lstStyle/>
                    <a:p>
                      <a:pPr algn="ctr"/>
                      <a:r>
                        <a:rPr lang="es-CO" sz="1600" b="1" dirty="0">
                          <a:solidFill>
                            <a:schemeClr val="bg1"/>
                          </a:solidFill>
                        </a:rPr>
                        <a:t>2016 </a:t>
                      </a:r>
                    </a:p>
                  </a:txBody>
                  <a:tcPr>
                    <a:lnL w="952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600" b="1" dirty="0">
                          <a:solidFill>
                            <a:schemeClr val="bg1"/>
                          </a:solidFill>
                        </a:rPr>
                        <a:t>2017</a:t>
                      </a:r>
                    </a:p>
                  </a:txBody>
                  <a:tcPr>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xmlns="" val="10001"/>
                  </a:ext>
                </a:extLst>
              </a:tr>
              <a:tr h="325195">
                <a:tc>
                  <a:txBody>
                    <a:bodyPr/>
                    <a:lstStyle/>
                    <a:p>
                      <a:pPr algn="l" fontAlgn="b"/>
                      <a:r>
                        <a:rPr lang="es-CO" sz="1600" b="0" i="0" u="none" strike="noStrike" dirty="0">
                          <a:effectLst/>
                          <a:latin typeface="+mn-lt"/>
                          <a:cs typeface="Arial" panose="020B0604020202020204" pitchFamily="34" charset="0"/>
                        </a:rPr>
                        <a:t>Apoyo a la Primera Infancia  (0-6 Años)</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729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678</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2"/>
                  </a:ext>
                </a:extLst>
              </a:tr>
              <a:tr h="291918">
                <a:tc>
                  <a:txBody>
                    <a:bodyPr/>
                    <a:lstStyle/>
                    <a:p>
                      <a:pPr algn="l" fontAlgn="b"/>
                      <a:r>
                        <a:rPr lang="es-CO" sz="1600" b="0" i="0" u="none" strike="noStrike" dirty="0">
                          <a:effectLst/>
                          <a:latin typeface="+mn-lt"/>
                          <a:cs typeface="Arial" panose="020B0604020202020204" pitchFamily="34" charset="0"/>
                        </a:rPr>
                        <a:t>Hogares Comunitarios FAMI</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5"/>
                  </a:ext>
                </a:extLst>
              </a:tr>
              <a:tr h="36769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baseline="0" dirty="0">
                          <a:solidFill>
                            <a:srgbClr val="000000"/>
                          </a:solidFill>
                          <a:latin typeface="+mn-lt"/>
                          <a:cs typeface="Arial" panose="020B0604020202020204" pitchFamily="34" charset="0"/>
                        </a:rPr>
                        <a:t>Hogares Comunitarios agrupados, Institucional</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154</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154</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7"/>
                  </a:ext>
                </a:extLst>
              </a:tr>
              <a:tr h="285226">
                <a:tc>
                  <a:txBody>
                    <a:bodyPr/>
                    <a:lstStyle/>
                    <a:p>
                      <a:pPr algn="l" fontAlgn="b"/>
                      <a:r>
                        <a:rPr lang="es-CO" sz="1600" b="0" i="0" u="none" strike="noStrike" dirty="0">
                          <a:effectLst/>
                          <a:latin typeface="+mn-lt"/>
                          <a:cs typeface="Arial" panose="020B0604020202020204" pitchFamily="34" charset="0"/>
                        </a:rPr>
                        <a:t>Hogares</a:t>
                      </a:r>
                      <a:r>
                        <a:rPr lang="es-CO" sz="1600" b="0" i="0" u="none" strike="noStrike" baseline="0" dirty="0">
                          <a:effectLst/>
                          <a:latin typeface="+mn-lt"/>
                          <a:cs typeface="Arial" panose="020B0604020202020204" pitchFamily="34" charset="0"/>
                        </a:rPr>
                        <a:t> comunitarios – tradicional </a:t>
                      </a:r>
                      <a:endParaRPr lang="es-CO" sz="1600" b="0" i="0" u="none" strike="noStrike" dirty="0">
                        <a:effectLst/>
                        <a:latin typeface="+mn-lt"/>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dirty="0"/>
                        <a:t>42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dirty="0"/>
                        <a:t>42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62696227"/>
                  </a:ext>
                </a:extLst>
              </a:tr>
              <a:tr h="305359">
                <a:tc>
                  <a:txBody>
                    <a:bodyPr/>
                    <a:lstStyle/>
                    <a:p>
                      <a:pPr algn="l" fontAlgn="b"/>
                      <a:r>
                        <a:rPr lang="es-CO" sz="1600" b="0" i="0" u="none" strike="noStrike" dirty="0">
                          <a:effectLst/>
                          <a:latin typeface="+mn-lt"/>
                          <a:cs typeface="Arial" panose="020B0604020202020204" pitchFamily="34" charset="0"/>
                        </a:rPr>
                        <a:t>Centro de Desarrollo infantil</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100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61</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8"/>
                  </a:ext>
                </a:extLst>
              </a:tr>
              <a:tr h="372751">
                <a:tc>
                  <a:txBody>
                    <a:bodyPr/>
                    <a:lstStyle/>
                    <a:p>
                      <a:r>
                        <a:rPr lang="es-CO" sz="1600" b="0" i="0" u="none" strike="noStrike" baseline="0" dirty="0">
                          <a:solidFill>
                            <a:srgbClr val="000000"/>
                          </a:solidFill>
                          <a:latin typeface="+mn-lt"/>
                          <a:cs typeface="Arial" panose="020B0604020202020204" pitchFamily="34" charset="0"/>
                        </a:rPr>
                        <a:t>Desarrollo infantil en medio familiar</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409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409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10"/>
                  </a:ext>
                </a:extLst>
              </a:tr>
              <a:tr h="941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b="0" i="0" u="none" strike="noStrike" dirty="0">
                          <a:effectLst/>
                          <a:latin typeface="+mn-lt"/>
                          <a:cs typeface="Arial" panose="020B0604020202020204" pitchFamily="34" charset="0"/>
                        </a:rPr>
                        <a:t>No Total de Madres Comunitarias de todas las Modalidades </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600" dirty="0"/>
                        <a:t>15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731096714"/>
                  </a:ext>
                </a:extLst>
              </a:tr>
            </a:tbl>
          </a:graphicData>
        </a:graphic>
      </p:graphicFrame>
    </p:spTree>
    <p:extLst>
      <p:ext uri="{BB962C8B-B14F-4D97-AF65-F5344CB8AC3E}">
        <p14:creationId xmlns:p14="http://schemas.microsoft.com/office/powerpoint/2010/main" val="4112283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53788" y="212075"/>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3557" name="Text Box 7"/>
          <p:cNvSpPr txBox="1">
            <a:spLocks noChangeArrowheads="1"/>
          </p:cNvSpPr>
          <p:nvPr/>
        </p:nvSpPr>
        <p:spPr bwMode="auto">
          <a:xfrm>
            <a:off x="786215" y="1043902"/>
            <a:ext cx="73564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CO" altLang="es-CO" sz="2000" b="1" dirty="0">
                <a:solidFill>
                  <a:srgbClr val="62B543"/>
                </a:solidFill>
                <a:latin typeface="+mn-lt"/>
              </a:rPr>
              <a:t>Población atendida  en Programas de Primera Infancia por el ICBF</a:t>
            </a:r>
            <a:endParaRPr lang="es-ES" altLang="es-CO" sz="2000" b="1" dirty="0">
              <a:solidFill>
                <a:srgbClr val="62B543"/>
              </a:solidFill>
              <a:latin typeface="+mn-lt"/>
            </a:endParaRPr>
          </a:p>
        </p:txBody>
      </p:sp>
      <p:graphicFrame>
        <p:nvGraphicFramePr>
          <p:cNvPr id="8" name="Tabla 7"/>
          <p:cNvGraphicFramePr>
            <a:graphicFrameLocks noGrp="1"/>
          </p:cNvGraphicFramePr>
          <p:nvPr>
            <p:extLst>
              <p:ext uri="{D42A27DB-BD31-4B8C-83A1-F6EECF244321}">
                <p14:modId xmlns:p14="http://schemas.microsoft.com/office/powerpoint/2010/main" val="1741025614"/>
              </p:ext>
            </p:extLst>
          </p:nvPr>
        </p:nvGraphicFramePr>
        <p:xfrm>
          <a:off x="249533" y="1444012"/>
          <a:ext cx="8525351" cy="5090414"/>
        </p:xfrm>
        <a:graphic>
          <a:graphicData uri="http://schemas.openxmlformats.org/drawingml/2006/table">
            <a:tbl>
              <a:tblPr firstRow="1" bandRow="1">
                <a:tableStyleId>{5C22544A-7EE6-4342-B048-85BDC9FD1C3A}</a:tableStyleId>
              </a:tblPr>
              <a:tblGrid>
                <a:gridCol w="4997826">
                  <a:extLst>
                    <a:ext uri="{9D8B030D-6E8A-4147-A177-3AD203B41FA5}">
                      <a16:colId xmlns:a16="http://schemas.microsoft.com/office/drawing/2014/main" xmlns="" val="20000"/>
                    </a:ext>
                  </a:extLst>
                </a:gridCol>
                <a:gridCol w="1677774">
                  <a:extLst>
                    <a:ext uri="{9D8B030D-6E8A-4147-A177-3AD203B41FA5}">
                      <a16:colId xmlns:a16="http://schemas.microsoft.com/office/drawing/2014/main" xmlns="" val="20002"/>
                    </a:ext>
                  </a:extLst>
                </a:gridCol>
                <a:gridCol w="1849751">
                  <a:extLst>
                    <a:ext uri="{9D8B030D-6E8A-4147-A177-3AD203B41FA5}">
                      <a16:colId xmlns:a16="http://schemas.microsoft.com/office/drawing/2014/main" xmlns="" val="20003"/>
                    </a:ext>
                  </a:extLst>
                </a:gridCol>
              </a:tblGrid>
              <a:tr h="407973">
                <a:tc rowSpan="2">
                  <a:txBody>
                    <a:bodyPr/>
                    <a:lstStyle/>
                    <a:p>
                      <a:pPr algn="ctr"/>
                      <a:endParaRPr lang="es-CO" sz="1600" b="1" dirty="0">
                        <a:solidFill>
                          <a:schemeClr val="bg1"/>
                        </a:solidFill>
                      </a:endParaRPr>
                    </a:p>
                    <a:p>
                      <a:pPr algn="ctr"/>
                      <a:r>
                        <a:rPr lang="es-CO" sz="1600" b="1" dirty="0">
                          <a:solidFill>
                            <a:schemeClr val="bg1"/>
                          </a:solidFill>
                        </a:rPr>
                        <a:t>Proyectos </a:t>
                      </a:r>
                    </a:p>
                  </a:txBody>
                  <a:tcPr>
                    <a:lnB w="6350" cap="flat" cmpd="sng" algn="ctr">
                      <a:solidFill>
                        <a:srgbClr val="62B543"/>
                      </a:solidFill>
                      <a:prstDash val="sysDot"/>
                      <a:round/>
                      <a:headEnd type="none" w="med" len="med"/>
                      <a:tailEnd type="none" w="med" len="med"/>
                    </a:lnB>
                    <a:solidFill>
                      <a:srgbClr val="62B543"/>
                    </a:solidFill>
                  </a:tcPr>
                </a:tc>
                <a:tc gridSpan="2">
                  <a:txBody>
                    <a:bodyPr/>
                    <a:lstStyle/>
                    <a:p>
                      <a:pPr algn="ctr"/>
                      <a:r>
                        <a:rPr lang="es-CO" sz="1600" dirty="0"/>
                        <a:t>Usuarios y Presupuesto </a:t>
                      </a:r>
                    </a:p>
                  </a:txBody>
                  <a:tcPr>
                    <a:lnB w="19050" cap="flat" cmpd="sng" algn="ctr">
                      <a:solidFill>
                        <a:schemeClr val="bg1"/>
                      </a:solidFill>
                      <a:prstDash val="solid"/>
                      <a:round/>
                      <a:headEnd type="none" w="med" len="med"/>
                      <a:tailEnd type="none" w="med" len="med"/>
                    </a:lnB>
                    <a:solidFill>
                      <a:srgbClr val="62B543"/>
                    </a:solidFill>
                  </a:tcPr>
                </a:tc>
                <a:tc hMerge="1">
                  <a:txBody>
                    <a:bodyPr/>
                    <a:lstStyle/>
                    <a:p>
                      <a:endParaRPr lang="es-CO" dirty="0"/>
                    </a:p>
                  </a:txBody>
                  <a:tcPr/>
                </a:tc>
                <a:extLst>
                  <a:ext uri="{0D108BD9-81ED-4DB2-BD59-A6C34878D82A}">
                    <a16:rowId xmlns:a16="http://schemas.microsoft.com/office/drawing/2014/main" xmlns="" val="10000"/>
                  </a:ext>
                </a:extLst>
              </a:tr>
              <a:tr h="515389">
                <a:tc vMerge="1">
                  <a:txBody>
                    <a:bodyPr/>
                    <a:lstStyle/>
                    <a:p>
                      <a:endParaRPr lang="es-CO"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b="1" dirty="0">
                          <a:solidFill>
                            <a:schemeClr val="bg1"/>
                          </a:solidFill>
                        </a:rPr>
                        <a:t>Presupuesto</a:t>
                      </a:r>
                    </a:p>
                  </a:txBody>
                  <a:tcPr>
                    <a:lnL w="952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600" b="1" dirty="0">
                          <a:solidFill>
                            <a:schemeClr val="bg1"/>
                          </a:solidFill>
                        </a:rPr>
                        <a:t>Usuarios </a:t>
                      </a:r>
                    </a:p>
                  </a:txBody>
                  <a:tcPr>
                    <a:lnT w="19050" cap="flat" cmpd="sng" algn="ctr">
                      <a:solidFill>
                        <a:schemeClr val="bg1"/>
                      </a:solidFill>
                      <a:prstDash val="solid"/>
                      <a:round/>
                      <a:headEnd type="none" w="med" len="med"/>
                      <a:tailEnd type="none" w="med" len="med"/>
                    </a:lnT>
                    <a:lnB w="6350"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xmlns="" val="10001"/>
                  </a:ext>
                </a:extLst>
              </a:tr>
              <a:tr h="535217">
                <a:tc>
                  <a:txBody>
                    <a:bodyPr/>
                    <a:lstStyle/>
                    <a:p>
                      <a:pPr algn="l" fontAlgn="b"/>
                      <a:r>
                        <a:rPr lang="es-CO" sz="1600" b="1" i="0" u="none" strike="noStrike" dirty="0">
                          <a:effectLst/>
                          <a:latin typeface="Arial" panose="020B0604020202020204" pitchFamily="34" charset="0"/>
                          <a:cs typeface="Arial" panose="020B0604020202020204" pitchFamily="34" charset="0"/>
                        </a:rPr>
                        <a:t>Apoyo a la Primera Infancia  (0-6 Años)</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fontAlgn="b"/>
                      <a:r>
                        <a:rPr lang="es-CO" sz="1400" b="0" i="0" u="none" strike="noStrike" dirty="0">
                          <a:solidFill>
                            <a:srgbClr val="000000"/>
                          </a:solidFill>
                          <a:effectLst/>
                          <a:latin typeface="Calibri" panose="020F0502020204030204" pitchFamily="34" charset="0"/>
                        </a:rPr>
                        <a:t>     $ 1.465.800.235 </a:t>
                      </a:r>
                    </a:p>
                  </a:txBody>
                  <a:tcPr marL="9525" marR="9525" marT="9525" marB="0" anchor="b">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b="0" dirty="0">
                          <a:latin typeface="Arial" panose="020B0604020202020204" pitchFamily="34" charset="0"/>
                          <a:cs typeface="Arial" panose="020B0604020202020204" pitchFamily="34" charset="0"/>
                        </a:rPr>
                        <a:t>690</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2"/>
                  </a:ext>
                </a:extLst>
              </a:tr>
              <a:tr h="661157">
                <a:tc>
                  <a:txBody>
                    <a:bodyPr/>
                    <a:lstStyle/>
                    <a:p>
                      <a:pPr algn="l" fontAlgn="b"/>
                      <a:r>
                        <a:rPr lang="es-CO" sz="1600" b="0" i="0" u="none" strike="noStrike" dirty="0">
                          <a:effectLst/>
                          <a:latin typeface="Arial" panose="020B0604020202020204" pitchFamily="34" charset="0"/>
                          <a:cs typeface="Arial" panose="020B0604020202020204" pitchFamily="34" charset="0"/>
                        </a:rPr>
                        <a:t>Hogares Comunitarios FAMI </a:t>
                      </a:r>
                      <a:r>
                        <a:rPr lang="es-CO" sz="1600" b="1" i="1" u="none" strike="noStrike" dirty="0">
                          <a:effectLst/>
                          <a:latin typeface="Arial" panose="020B0604020202020204" pitchFamily="34" charset="0"/>
                          <a:cs typeface="Arial" panose="020B0604020202020204" pitchFamily="34" charset="0"/>
                        </a:rPr>
                        <a:t>(Fundacion Solidaria Creer</a:t>
                      </a:r>
                      <a:r>
                        <a:rPr lang="es-CO" sz="1600" b="1" i="1" u="none" strike="noStrike" baseline="0" dirty="0">
                          <a:effectLst/>
                          <a:latin typeface="Arial" panose="020B0604020202020204" pitchFamily="34" charset="0"/>
                          <a:cs typeface="Arial" panose="020B0604020202020204" pitchFamily="34" charset="0"/>
                        </a:rPr>
                        <a:t>)</a:t>
                      </a:r>
                      <a:endParaRPr lang="es-CO" sz="1600" b="1" i="1"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fontAlgn="ctr"/>
                      <a:r>
                        <a:rPr lang="es-CO" sz="1400" b="0" i="0" u="none" strike="noStrike" dirty="0">
                          <a:solidFill>
                            <a:srgbClr val="000000"/>
                          </a:solidFill>
                          <a:effectLst/>
                          <a:latin typeface="Calibri" panose="020F0502020204030204" pitchFamily="34" charset="0"/>
                        </a:rPr>
                        <a:t>           $ 13.500.595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b="0" dirty="0">
                          <a:latin typeface="Arial" panose="020B0604020202020204" pitchFamily="34" charset="0"/>
                          <a:cs typeface="Arial" panose="020B0604020202020204" pitchFamily="34" charset="0"/>
                        </a:rPr>
                        <a:t>12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5"/>
                  </a:ext>
                </a:extLst>
              </a:tr>
              <a:tr h="72658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baseline="0" dirty="0">
                          <a:solidFill>
                            <a:srgbClr val="000000"/>
                          </a:solidFill>
                          <a:latin typeface="Arial" panose="020B0604020202020204" pitchFamily="34" charset="0"/>
                          <a:cs typeface="Arial" panose="020B0604020202020204" pitchFamily="34" charset="0"/>
                        </a:rPr>
                        <a:t>Hogar Comunitario Grupal </a:t>
                      </a:r>
                      <a:r>
                        <a:rPr lang="es-CO" sz="1600" b="1" i="1" u="none" strike="noStrike" dirty="0">
                          <a:effectLst/>
                          <a:latin typeface="Arial" panose="020B0604020202020204" pitchFamily="34" charset="0"/>
                          <a:cs typeface="Arial" panose="020B0604020202020204" pitchFamily="34" charset="0"/>
                        </a:rPr>
                        <a:t>(Fundacion Solidaria Creer)</a:t>
                      </a:r>
                      <a:endParaRPr lang="es-CO" sz="1600" b="1" i="1" u="none" strike="noStrike" baseline="0" dirty="0">
                        <a:solidFill>
                          <a:srgbClr val="000000"/>
                        </a:solidFill>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fontAlgn="ctr"/>
                      <a:r>
                        <a:rPr lang="es-CO" sz="1400" b="0" i="0" u="none" strike="noStrike" dirty="0">
                          <a:solidFill>
                            <a:srgbClr val="000000"/>
                          </a:solidFill>
                          <a:effectLst/>
                          <a:latin typeface="Calibri" panose="020F0502020204030204" pitchFamily="34" charset="0"/>
                        </a:rPr>
                        <a:t>         $ 263.302.820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b="0" dirty="0">
                          <a:latin typeface="Arial" panose="020B0604020202020204" pitchFamily="34" charset="0"/>
                          <a:cs typeface="Arial" panose="020B0604020202020204" pitchFamily="34" charset="0"/>
                        </a:rPr>
                        <a:t>154</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7"/>
                  </a:ext>
                </a:extLst>
              </a:tr>
              <a:tr h="92393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baseline="0" dirty="0">
                          <a:solidFill>
                            <a:srgbClr val="000000"/>
                          </a:solidFill>
                          <a:latin typeface="Arial" panose="020B0604020202020204" pitchFamily="34" charset="0"/>
                          <a:cs typeface="Arial" panose="020B0604020202020204" pitchFamily="34" charset="0"/>
                        </a:rPr>
                        <a:t>Hogar Comunitario tradicional </a:t>
                      </a:r>
                      <a:r>
                        <a:rPr lang="es-CO" sz="1600" b="1" i="1" u="none" strike="noStrike" dirty="0">
                          <a:effectLst/>
                          <a:latin typeface="Arial" panose="020B0604020202020204" pitchFamily="34" charset="0"/>
                          <a:cs typeface="Arial" panose="020B0604020202020204" pitchFamily="34" charset="0"/>
                        </a:rPr>
                        <a:t>(Fundación Transgredir la Indiferencia)</a:t>
                      </a:r>
                      <a:endParaRPr lang="es-CO" sz="1600" b="1" i="1" u="none" strike="noStrike" baseline="0" dirty="0">
                        <a:solidFill>
                          <a:srgbClr val="000000"/>
                        </a:solidFill>
                        <a:latin typeface="Arial" panose="020B0604020202020204" pitchFamily="34" charset="0"/>
                        <a:cs typeface="Arial" panose="020B0604020202020204" pitchFamily="34" charset="0"/>
                      </a:endParaRPr>
                    </a:p>
                    <a:p>
                      <a:pPr algn="l" fontAlgn="b"/>
                      <a:endParaRPr lang="es-CO" sz="1600" b="1" i="1"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fontAlgn="ctr"/>
                      <a:r>
                        <a:rPr lang="es-CO" sz="1400" b="0" i="0" u="none" strike="noStrike" dirty="0">
                          <a:solidFill>
                            <a:srgbClr val="000000"/>
                          </a:solidFill>
                          <a:effectLst/>
                          <a:latin typeface="Calibri" panose="020F0502020204030204" pitchFamily="34" charset="0"/>
                        </a:rPr>
                        <a:t>          $ 68.288.094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b="0" dirty="0">
                          <a:latin typeface="Arial" panose="020B0604020202020204" pitchFamily="34" charset="0"/>
                          <a:cs typeface="Arial" panose="020B0604020202020204" pitchFamily="34" charset="0"/>
                        </a:rPr>
                        <a:t>42</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62696227"/>
                  </a:ext>
                </a:extLst>
              </a:tr>
              <a:tr h="69628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600" b="0" i="0" u="none" strike="noStrike" dirty="0">
                          <a:effectLst/>
                          <a:latin typeface="Arial" panose="020B0604020202020204" pitchFamily="34" charset="0"/>
                          <a:cs typeface="Arial" panose="020B0604020202020204" pitchFamily="34" charset="0"/>
                        </a:rPr>
                        <a:t>Centro de Desarrollo Integral Institucional</a:t>
                      </a:r>
                      <a:r>
                        <a:rPr lang="es-CO" sz="1600" b="0" i="0" u="none" strike="noStrike" baseline="0" dirty="0">
                          <a:effectLst/>
                          <a:latin typeface="Arial" panose="020B0604020202020204" pitchFamily="34" charset="0"/>
                          <a:cs typeface="Arial" panose="020B0604020202020204" pitchFamily="34" charset="0"/>
                        </a:rPr>
                        <a:t> </a:t>
                      </a:r>
                      <a:r>
                        <a:rPr lang="es-CO" sz="1600" b="1" i="1" u="none" strike="noStrike" baseline="0" dirty="0">
                          <a:effectLst/>
                          <a:latin typeface="Arial" panose="020B0604020202020204" pitchFamily="34" charset="0"/>
                          <a:cs typeface="Arial" panose="020B0604020202020204" pitchFamily="34" charset="0"/>
                        </a:rPr>
                        <a:t>(</a:t>
                      </a:r>
                      <a:r>
                        <a:rPr lang="es-CO" sz="1600" b="1" i="1" u="none" strike="noStrike" dirty="0">
                          <a:effectLst/>
                          <a:latin typeface="Arial" panose="020B0604020202020204" pitchFamily="34" charset="0"/>
                          <a:cs typeface="Arial" panose="020B0604020202020204" pitchFamily="34" charset="0"/>
                        </a:rPr>
                        <a:t>Fundacion Solidaria Creer)</a:t>
                      </a:r>
                    </a:p>
                    <a:p>
                      <a:pPr algn="l" fontAlgn="b"/>
                      <a:endParaRPr lang="es-CO" sz="1600" b="1" i="1" u="none" strike="noStrike" dirty="0">
                        <a:effectLst/>
                        <a:latin typeface="Arial" panose="020B0604020202020204" pitchFamily="34" charset="0"/>
                        <a:cs typeface="Arial" panose="020B0604020202020204" pitchFamily="34" charset="0"/>
                      </a:endParaRP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0" i="0" u="none" strike="noStrike" dirty="0">
                          <a:solidFill>
                            <a:srgbClr val="000000"/>
                          </a:solidFill>
                          <a:effectLst/>
                          <a:latin typeface="Calibri" panose="020F0502020204030204" pitchFamily="34" charset="0"/>
                        </a:rPr>
                        <a:t>$       180.450.017 </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b="0" dirty="0">
                          <a:latin typeface="Arial" panose="020B0604020202020204" pitchFamily="34" charset="0"/>
                          <a:cs typeface="Arial" panose="020B0604020202020204" pitchFamily="34" charset="0"/>
                        </a:rPr>
                        <a:t>61</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8"/>
                  </a:ext>
                </a:extLst>
              </a:tr>
              <a:tr h="567730">
                <a:tc>
                  <a:txBody>
                    <a:bodyPr/>
                    <a:lstStyle/>
                    <a:p>
                      <a:pPr algn="l"/>
                      <a:r>
                        <a:rPr lang="es-CO" sz="1600" b="0" i="0" u="none" strike="noStrike" baseline="0" dirty="0">
                          <a:solidFill>
                            <a:srgbClr val="000000"/>
                          </a:solidFill>
                          <a:latin typeface="Arial" panose="020B0604020202020204" pitchFamily="34" charset="0"/>
                          <a:cs typeface="Arial" panose="020B0604020202020204" pitchFamily="34" charset="0"/>
                        </a:rPr>
                        <a:t>Desarrollo infantil en medio familiar </a:t>
                      </a:r>
                      <a:r>
                        <a:rPr lang="es-CO" sz="1600" b="1" i="1" u="none" strike="noStrike" baseline="0" dirty="0">
                          <a:solidFill>
                            <a:srgbClr val="000000"/>
                          </a:solidFill>
                          <a:latin typeface="Arial" panose="020B0604020202020204" pitchFamily="34" charset="0"/>
                          <a:cs typeface="Arial" panose="020B0604020202020204" pitchFamily="34" charset="0"/>
                        </a:rPr>
                        <a:t>(Asociación Crecer y Vivir)</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fontAlgn="ctr"/>
                      <a:r>
                        <a:rPr lang="es-CO" sz="1400" b="0" i="0" u="none" strike="noStrike" dirty="0">
                          <a:solidFill>
                            <a:srgbClr val="000000"/>
                          </a:solidFill>
                          <a:effectLst/>
                          <a:latin typeface="Calibri" panose="020F0502020204030204" pitchFamily="34" charset="0"/>
                        </a:rPr>
                        <a:t>$         940.258.709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400" b="0" dirty="0">
                          <a:latin typeface="Arial" panose="020B0604020202020204" pitchFamily="34" charset="0"/>
                          <a:cs typeface="Arial" panose="020B0604020202020204" pitchFamily="34" charset="0"/>
                        </a:rPr>
                        <a:t>409</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48480105"/>
                  </a:ext>
                </a:extLst>
              </a:tr>
            </a:tbl>
          </a:graphicData>
        </a:graphic>
      </p:graphicFrame>
    </p:spTree>
    <p:extLst>
      <p:ext uri="{BB962C8B-B14F-4D97-AF65-F5344CB8AC3E}">
        <p14:creationId xmlns:p14="http://schemas.microsoft.com/office/powerpoint/2010/main" val="1203235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 Box 5"/>
          <p:cNvSpPr txBox="1">
            <a:spLocks noChangeArrowheads="1"/>
          </p:cNvSpPr>
          <p:nvPr/>
        </p:nvSpPr>
        <p:spPr bwMode="auto">
          <a:xfrm>
            <a:off x="53788" y="94130"/>
            <a:ext cx="79504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Presupuesto Año 2017: </a:t>
            </a:r>
          </a:p>
          <a:p>
            <a:pPr eaLnBrk="1" hangingPunct="1">
              <a:spcBef>
                <a:spcPct val="0"/>
              </a:spcBef>
              <a:buFontTx/>
              <a:buNone/>
            </a:pPr>
            <a:endParaRPr lang="es-CO" altLang="es-CO" sz="1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13370" name="Group 58"/>
          <p:cNvGraphicFramePr>
            <a:graphicFrameLocks noGrp="1"/>
          </p:cNvGraphicFramePr>
          <p:nvPr>
            <p:extLst>
              <p:ext uri="{D42A27DB-BD31-4B8C-83A1-F6EECF244321}">
                <p14:modId xmlns:p14="http://schemas.microsoft.com/office/powerpoint/2010/main" val="4032567122"/>
              </p:ext>
            </p:extLst>
          </p:nvPr>
        </p:nvGraphicFramePr>
        <p:xfrm>
          <a:off x="2237064" y="2239471"/>
          <a:ext cx="4275972" cy="820738"/>
        </p:xfrm>
        <a:graphic>
          <a:graphicData uri="http://schemas.openxmlformats.org/drawingml/2006/table">
            <a:tbl>
              <a:tblPr/>
              <a:tblGrid>
                <a:gridCol w="1542519">
                  <a:extLst>
                    <a:ext uri="{9D8B030D-6E8A-4147-A177-3AD203B41FA5}">
                      <a16:colId xmlns:a16="http://schemas.microsoft.com/office/drawing/2014/main" xmlns="" val="20000"/>
                    </a:ext>
                  </a:extLst>
                </a:gridCol>
                <a:gridCol w="2733453">
                  <a:extLst>
                    <a:ext uri="{9D8B030D-6E8A-4147-A177-3AD203B41FA5}">
                      <a16:colId xmlns:a16="http://schemas.microsoft.com/office/drawing/2014/main" xmlns="" val="20001"/>
                    </a:ext>
                  </a:extLst>
                </a:gridCol>
              </a:tblGrid>
              <a:tr h="409575">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Vigencia </a:t>
                      </a:r>
                      <a:endParaRPr kumimoji="0" lang="es-ES" sz="1600" b="1" i="0" u="none" strike="noStrike" cap="none" normalizeH="0" baseline="0" dirty="0">
                        <a:ln>
                          <a:noFill/>
                        </a:ln>
                        <a:solidFill>
                          <a:schemeClr val="bg1"/>
                        </a:solidFill>
                        <a:effectLst/>
                        <a:latin typeface="Arial" charset="0"/>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bg1"/>
                          </a:solidFill>
                          <a:effectLst/>
                          <a:latin typeface="Arial" charset="0"/>
                          <a:cs typeface="Arial" charset="0"/>
                        </a:rPr>
                        <a:t>Presupuesto</a:t>
                      </a:r>
                      <a:endParaRPr kumimoji="0" lang="es-ES" sz="20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xmlns="" val="10000"/>
                  </a:ext>
                </a:extLst>
              </a:tr>
              <a:tr h="411163">
                <a:tc vMerge="1">
                  <a:txBody>
                    <a:bodyPr/>
                    <a:lstStyle/>
                    <a:p>
                      <a:endParaRPr lang="es-CO"/>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Inversión</a:t>
                      </a:r>
                      <a:endParaRPr kumimoji="0" lang="es-ES" sz="16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xmlns="" val="10001"/>
                  </a:ext>
                </a:extLst>
              </a:tr>
            </a:tbl>
          </a:graphicData>
        </a:graphic>
      </p:graphicFrame>
      <p:graphicFrame>
        <p:nvGraphicFramePr>
          <p:cNvPr id="13371" name="Group 59"/>
          <p:cNvGraphicFramePr>
            <a:graphicFrameLocks noGrp="1"/>
          </p:cNvGraphicFramePr>
          <p:nvPr>
            <p:extLst>
              <p:ext uri="{D42A27DB-BD31-4B8C-83A1-F6EECF244321}">
                <p14:modId xmlns:p14="http://schemas.microsoft.com/office/powerpoint/2010/main" val="1510257228"/>
              </p:ext>
            </p:extLst>
          </p:nvPr>
        </p:nvGraphicFramePr>
        <p:xfrm>
          <a:off x="2227212" y="3083073"/>
          <a:ext cx="4238625" cy="1920240"/>
        </p:xfrm>
        <a:graphic>
          <a:graphicData uri="http://schemas.openxmlformats.org/drawingml/2006/table">
            <a:tbl>
              <a:tblPr/>
              <a:tblGrid>
                <a:gridCol w="1482725">
                  <a:extLst>
                    <a:ext uri="{9D8B030D-6E8A-4147-A177-3AD203B41FA5}">
                      <a16:colId xmlns:a16="http://schemas.microsoft.com/office/drawing/2014/main" xmlns="" val="20000"/>
                    </a:ext>
                  </a:extLst>
                </a:gridCol>
                <a:gridCol w="2755900">
                  <a:extLst>
                    <a:ext uri="{9D8B030D-6E8A-4147-A177-3AD203B41FA5}">
                      <a16:colId xmlns:a16="http://schemas.microsoft.com/office/drawing/2014/main" xmlns="" val="20002"/>
                    </a:ext>
                  </a:extLst>
                </a:gridCol>
              </a:tblGrid>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Arial" charset="0"/>
                        </a:rPr>
                        <a:t>2016</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ctr"/>
                      <a:r>
                        <a:rPr lang="es-CO" sz="2000" b="1" i="0" u="none" strike="noStrike" dirty="0">
                          <a:solidFill>
                            <a:srgbClr val="000000"/>
                          </a:solidFill>
                          <a:effectLst/>
                          <a:latin typeface="Calibri" panose="020F0502020204030204" pitchFamily="34" charset="0"/>
                        </a:rPr>
                        <a:t> $  1.408.136.292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0"/>
                  </a:ext>
                </a:extLst>
              </a:tr>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Arial" charset="0"/>
                        </a:rPr>
                        <a:t>2017</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b"/>
                      <a:r>
                        <a:rPr lang="es-CO" sz="2000" b="1" i="0" u="none" strike="noStrike" dirty="0">
                          <a:solidFill>
                            <a:srgbClr val="000000"/>
                          </a:solidFill>
                          <a:effectLst/>
                          <a:latin typeface="Calibri" panose="020F0502020204030204" pitchFamily="34" charset="0"/>
                        </a:rPr>
                        <a:t>   $  1.465.800.235 </a:t>
                      </a:r>
                    </a:p>
                  </a:txBody>
                  <a:tcPr marL="9525" marR="9525" marT="9525" marB="0" anchor="b">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1"/>
                  </a:ext>
                </a:extLst>
              </a:tr>
              <a:tr h="7016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tx1"/>
                          </a:solidFill>
                          <a:effectLst/>
                          <a:latin typeface="+mn-lt"/>
                          <a:cs typeface="Times New Roman" pitchFamily="18" charset="0"/>
                        </a:rPr>
                        <a:t>VARIACIÓN</a:t>
                      </a:r>
                      <a:endParaRPr kumimoji="0" lang="es-ES" sz="2000" b="0" i="0"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s-CO" sz="2000" b="1" i="1" u="none" strike="noStrike" cap="none" normalizeH="0" baseline="0" dirty="0">
                        <a:ln>
                          <a:noFill/>
                        </a:ln>
                        <a:solidFill>
                          <a:schemeClr val="tx1"/>
                        </a:solidFill>
                        <a:effectLst/>
                        <a:latin typeface="+mn-lt"/>
                      </a:endParaRPr>
                    </a:p>
                    <a:p>
                      <a:pPr marL="0" marR="0" lvl="0" indent="0" algn="ctr" defTabSz="914400" rtl="0" eaLnBrk="1" fontAlgn="b" latinLnBrk="0" hangingPunct="1">
                        <a:lnSpc>
                          <a:spcPct val="100000"/>
                        </a:lnSpc>
                        <a:spcBef>
                          <a:spcPct val="0"/>
                        </a:spcBef>
                        <a:spcAft>
                          <a:spcPct val="0"/>
                        </a:spcAft>
                        <a:buClrTx/>
                        <a:buSzTx/>
                        <a:buFontTx/>
                        <a:buNone/>
                        <a:tabLst/>
                      </a:pPr>
                      <a:r>
                        <a:rPr kumimoji="0" lang="es-CO" sz="2000" b="1" i="1" u="none" strike="noStrike" cap="none" normalizeH="0" baseline="0" dirty="0">
                          <a:ln>
                            <a:noFill/>
                          </a:ln>
                          <a:solidFill>
                            <a:schemeClr val="tx1"/>
                          </a:solidFill>
                          <a:effectLst/>
                          <a:latin typeface="+mn-lt"/>
                        </a:rPr>
                        <a:t>$57.663.943</a:t>
                      </a:r>
                    </a:p>
                    <a:p>
                      <a:pPr marL="0" marR="0" lvl="0" indent="0" algn="ctr" defTabSz="914400" rtl="0" eaLnBrk="1" fontAlgn="b" latinLnBrk="0" hangingPunct="1">
                        <a:lnSpc>
                          <a:spcPct val="100000"/>
                        </a:lnSpc>
                        <a:spcBef>
                          <a:spcPct val="0"/>
                        </a:spcBef>
                        <a:spcAft>
                          <a:spcPct val="0"/>
                        </a:spcAft>
                        <a:buClrTx/>
                        <a:buSzTx/>
                        <a:buFontTx/>
                        <a:buNone/>
                        <a:tabLst/>
                      </a:pPr>
                      <a:endParaRPr kumimoji="0" lang="es-CO" sz="2000" b="1" i="1"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589261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69557" y="2126314"/>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graphicFrame>
        <p:nvGraphicFramePr>
          <p:cNvPr id="5" name="5 Marcador de contenido"/>
          <p:cNvGraphicFramePr>
            <a:graphicFrameLocks noGrp="1"/>
          </p:cNvGraphicFramePr>
          <p:nvPr>
            <p:ph idx="1"/>
            <p:extLst/>
          </p:nvPr>
        </p:nvGraphicFramePr>
        <p:xfrm>
          <a:off x="377653" y="1828801"/>
          <a:ext cx="8229600" cy="3730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ítulo 1"/>
          <p:cNvSpPr>
            <a:spLocks noGrp="1"/>
          </p:cNvSpPr>
          <p:nvPr>
            <p:ph type="title"/>
          </p:nvPr>
        </p:nvSpPr>
        <p:spPr>
          <a:xfrm>
            <a:off x="469557" y="172995"/>
            <a:ext cx="8045793" cy="1145060"/>
          </a:xfrm>
        </p:spPr>
        <p:txBody>
          <a:bodyPr/>
          <a:lstStyle/>
          <a:p>
            <a:r>
              <a:rPr lang="es-CO" sz="3600" b="1" dirty="0">
                <a:solidFill>
                  <a:schemeClr val="bg1"/>
                </a:solidFill>
                <a:latin typeface="Calibri" panose="020F0502020204030204" pitchFamily="34" charset="0"/>
                <a:cs typeface="Calibri" panose="020F0502020204030204" pitchFamily="34" charset="0"/>
              </a:rPr>
              <a:t>OBJETIVOS INSTITUCIONALES</a:t>
            </a:r>
            <a:endParaRPr lang="es-CO"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3706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658095971"/>
              </p:ext>
            </p:extLst>
          </p:nvPr>
        </p:nvGraphicFramePr>
        <p:xfrm>
          <a:off x="166008" y="1081114"/>
          <a:ext cx="8390966" cy="5436919"/>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xmlns="" val="20000"/>
                    </a:ext>
                  </a:extLst>
                </a:gridCol>
                <a:gridCol w="4222375">
                  <a:extLst>
                    <a:ext uri="{9D8B030D-6E8A-4147-A177-3AD203B41FA5}">
                      <a16:colId xmlns:a16="http://schemas.microsoft.com/office/drawing/2014/main" xmlns="" val="20001"/>
                    </a:ext>
                  </a:extLst>
                </a:gridCol>
              </a:tblGrid>
              <a:tr h="407719">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xmlns="" val="10000"/>
                  </a:ext>
                </a:extLst>
              </a:tr>
              <a:tr h="4380930">
                <a:tc>
                  <a:txBody>
                    <a:bodyPr/>
                    <a:lstStyle/>
                    <a:p>
                      <a:endParaRPr lang="es-CO" dirty="0"/>
                    </a:p>
                    <a:p>
                      <a:pPr algn="just"/>
                      <a:r>
                        <a:rPr lang="es-ES" sz="1800" kern="1200" dirty="0">
                          <a:solidFill>
                            <a:schemeClr val="dk1"/>
                          </a:solidFill>
                          <a:effectLst/>
                          <a:latin typeface="+mn-lt"/>
                          <a:ea typeface="+mn-ea"/>
                          <a:cs typeface="+mn-cs"/>
                        </a:rPr>
                        <a:t>Los Programas de primera infancia han logrado posicionarse en la población, del municipio, alcanzando coberturas completas</a:t>
                      </a:r>
                      <a:r>
                        <a:rPr lang="es-ES" sz="1800" kern="1200" baseline="0" dirty="0">
                          <a:solidFill>
                            <a:schemeClr val="dk1"/>
                          </a:solidFill>
                          <a:effectLst/>
                          <a:latin typeface="+mn-lt"/>
                          <a:ea typeface="+mn-ea"/>
                          <a:cs typeface="+mn-cs"/>
                        </a:rPr>
                        <a:t>  de las programadas </a:t>
                      </a:r>
                      <a:r>
                        <a:rPr lang="es-ES" sz="1800" kern="1200" dirty="0">
                          <a:solidFill>
                            <a:schemeClr val="dk1"/>
                          </a:solidFill>
                          <a:effectLst/>
                          <a:latin typeface="+mn-lt"/>
                          <a:ea typeface="+mn-ea"/>
                          <a:cs typeface="+mn-cs"/>
                        </a:rPr>
                        <a:t>en la vigencia 2016 y 2017.</a:t>
                      </a:r>
                    </a:p>
                    <a:p>
                      <a:pPr algn="just"/>
                      <a:endParaRPr lang="es-ES" sz="1800" kern="1200" dirty="0">
                        <a:solidFill>
                          <a:schemeClr val="dk1"/>
                        </a:solidFill>
                        <a:effectLst/>
                        <a:latin typeface="+mn-lt"/>
                        <a:ea typeface="+mn-ea"/>
                        <a:cs typeface="+mn-cs"/>
                      </a:endParaRPr>
                    </a:p>
                    <a:p>
                      <a:pPr algn="just"/>
                      <a:r>
                        <a:rPr lang="es-ES" sz="1800" kern="1200" dirty="0">
                          <a:solidFill>
                            <a:schemeClr val="dk1"/>
                          </a:solidFill>
                          <a:effectLst/>
                          <a:latin typeface="+mn-lt"/>
                          <a:ea typeface="+mn-ea"/>
                          <a:cs typeface="+mn-cs"/>
                        </a:rPr>
                        <a:t>El ICBF, a fortalecido</a:t>
                      </a:r>
                      <a:r>
                        <a:rPr lang="es-ES" sz="1800" kern="1200" baseline="0" dirty="0">
                          <a:solidFill>
                            <a:schemeClr val="dk1"/>
                          </a:solidFill>
                          <a:effectLst/>
                          <a:latin typeface="+mn-lt"/>
                          <a:ea typeface="+mn-ea"/>
                          <a:cs typeface="+mn-cs"/>
                        </a:rPr>
                        <a:t> el </a:t>
                      </a:r>
                      <a:r>
                        <a:rPr lang="es-ES" sz="1800" kern="1200" dirty="0">
                          <a:solidFill>
                            <a:schemeClr val="dk1"/>
                          </a:solidFill>
                          <a:effectLst/>
                          <a:latin typeface="+mn-lt"/>
                          <a:ea typeface="+mn-ea"/>
                          <a:cs typeface="+mn-cs"/>
                        </a:rPr>
                        <a:t>sistema de supervisión, </a:t>
                      </a:r>
                      <a:r>
                        <a:rPr lang="es-CO" sz="1800" kern="1200" dirty="0">
                          <a:solidFill>
                            <a:schemeClr val="dk1"/>
                          </a:solidFill>
                          <a:effectLst/>
                          <a:latin typeface="+mn-lt"/>
                          <a:ea typeface="+mn-ea"/>
                          <a:cs typeface="+mn-cs"/>
                        </a:rPr>
                        <a:t>mediante</a:t>
                      </a:r>
                      <a:r>
                        <a:rPr lang="es-CO" sz="1800" kern="1200" baseline="0" dirty="0">
                          <a:solidFill>
                            <a:schemeClr val="dk1"/>
                          </a:solidFill>
                          <a:effectLst/>
                          <a:latin typeface="+mn-lt"/>
                          <a:ea typeface="+mn-ea"/>
                          <a:cs typeface="+mn-cs"/>
                        </a:rPr>
                        <a:t> visitas de seguimiento al </a:t>
                      </a:r>
                      <a:r>
                        <a:rPr lang="es-CO" sz="1800" kern="1200" dirty="0">
                          <a:solidFill>
                            <a:schemeClr val="dk1"/>
                          </a:solidFill>
                          <a:effectLst/>
                          <a:latin typeface="+mn-lt"/>
                          <a:ea typeface="+mn-ea"/>
                          <a:cs typeface="+mn-cs"/>
                        </a:rPr>
                        <a:t> 100% de las unidades en la vigencia 2016 y al 43% en</a:t>
                      </a:r>
                      <a:r>
                        <a:rPr lang="es-CO" sz="1800" kern="1200" baseline="0" dirty="0">
                          <a:solidFill>
                            <a:schemeClr val="dk1"/>
                          </a:solidFill>
                          <a:effectLst/>
                          <a:latin typeface="+mn-lt"/>
                          <a:ea typeface="+mn-ea"/>
                          <a:cs typeface="+mn-cs"/>
                        </a:rPr>
                        <a:t> lo que va corrido del 2017. permitiendo mejorar la calidad y oportunidad del servicio </a:t>
                      </a:r>
                      <a:endParaRPr lang="es-CO" sz="1800" kern="1200" dirty="0">
                        <a:solidFill>
                          <a:schemeClr val="dk1"/>
                        </a:solidFill>
                        <a:effectLst/>
                        <a:latin typeface="+mn-lt"/>
                        <a:ea typeface="+mn-ea"/>
                        <a:cs typeface="+mn-cs"/>
                      </a:endParaRPr>
                    </a:p>
                    <a:p>
                      <a:r>
                        <a:rPr lang="es-ES" sz="1800" kern="1200" dirty="0">
                          <a:solidFill>
                            <a:schemeClr val="dk1"/>
                          </a:solidFill>
                          <a:effectLst/>
                          <a:latin typeface="+mn-lt"/>
                          <a:ea typeface="+mn-ea"/>
                          <a:cs typeface="+mn-cs"/>
                        </a:rPr>
                        <a:t>  </a:t>
                      </a:r>
                      <a:endParaRPr lang="es-CO" sz="1800" kern="1200" dirty="0">
                        <a:solidFill>
                          <a:schemeClr val="dk1"/>
                        </a:solidFill>
                        <a:effectLst/>
                        <a:latin typeface="+mn-lt"/>
                        <a:ea typeface="+mn-ea"/>
                        <a:cs typeface="+mn-cs"/>
                      </a:endParaRPr>
                    </a:p>
                    <a:p>
                      <a:pPr marL="0" indent="0" algn="just">
                        <a:buFont typeface="Wingdings" panose="05000000000000000000" pitchFamily="2" charset="2"/>
                        <a:buNone/>
                      </a:pPr>
                      <a:r>
                        <a:rPr lang="es-CO" dirty="0"/>
                        <a:t>Participación de los padres y/o  acudientes en el proceso de control social de los programas</a:t>
                      </a:r>
                    </a:p>
                    <a:p>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p>
                      <a:pPr algn="just"/>
                      <a:r>
                        <a:rPr lang="es-CO" dirty="0"/>
                        <a:t>En las visitas de supervisión</a:t>
                      </a:r>
                      <a:r>
                        <a:rPr lang="es-CO" baseline="0" dirty="0"/>
                        <a:t> se a identificado situaciones relacionadas con la falta de adecuación de la  infraestructura en las que se presta los servicios a la primera infancia las cuales no ha sido posible solucionar.</a:t>
                      </a:r>
                    </a:p>
                    <a:p>
                      <a:pPr algn="just"/>
                      <a:endParaRPr lang="es-CO" baseline="0" dirty="0"/>
                    </a:p>
                    <a:p>
                      <a:pPr algn="just"/>
                      <a:r>
                        <a:rPr lang="es-CO" baseline="0" dirty="0"/>
                        <a:t>Para la vigencia 2017 el ICBF disminuyo los cupos en las unidades integrales de atención de los niños que transitaban al sistema educativo. </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7913797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6" name="Tabla 5"/>
          <p:cNvGraphicFramePr>
            <a:graphicFrameLocks noGrp="1"/>
          </p:cNvGraphicFramePr>
          <p:nvPr>
            <p:extLst>
              <p:ext uri="{D42A27DB-BD31-4B8C-83A1-F6EECF244321}">
                <p14:modId xmlns:p14="http://schemas.microsoft.com/office/powerpoint/2010/main" val="2350283876"/>
              </p:ext>
            </p:extLst>
          </p:nvPr>
        </p:nvGraphicFramePr>
        <p:xfrm>
          <a:off x="295102" y="1299162"/>
          <a:ext cx="8356003" cy="5120640"/>
        </p:xfrm>
        <a:graphic>
          <a:graphicData uri="http://schemas.openxmlformats.org/drawingml/2006/table">
            <a:tbl>
              <a:tblPr firstRow="1" bandRow="1">
                <a:tableStyleId>{5C22544A-7EE6-4342-B048-85BDC9FD1C3A}</a:tableStyleId>
              </a:tblPr>
              <a:tblGrid>
                <a:gridCol w="8356003">
                  <a:extLst>
                    <a:ext uri="{9D8B030D-6E8A-4147-A177-3AD203B41FA5}">
                      <a16:colId xmlns:a16="http://schemas.microsoft.com/office/drawing/2014/main" xmlns="" val="20000"/>
                    </a:ext>
                  </a:extLst>
                </a:gridCol>
              </a:tblGrid>
              <a:tr h="341262">
                <a:tc>
                  <a:txBody>
                    <a:bodyPr/>
                    <a:lstStyle/>
                    <a:p>
                      <a:pPr algn="ctr"/>
                      <a:r>
                        <a:rPr lang="es-CO" sz="2400"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xmlns="" val="10000"/>
                  </a:ext>
                </a:extLst>
              </a:tr>
              <a:tr h="4311490">
                <a:tc>
                  <a:txBody>
                    <a:bodyPr/>
                    <a:lstStyle/>
                    <a:p>
                      <a:endParaRPr lang="es-CO" sz="2000" dirty="0"/>
                    </a:p>
                    <a:p>
                      <a:pPr algn="just"/>
                      <a:r>
                        <a:rPr lang="es-ES" sz="2000" kern="1200" dirty="0">
                          <a:solidFill>
                            <a:schemeClr val="dk1"/>
                          </a:solidFill>
                          <a:effectLst/>
                          <a:latin typeface="+mn-lt"/>
                          <a:ea typeface="+mn-ea"/>
                          <a:cs typeface="+mn-cs"/>
                        </a:rPr>
                        <a:t>Se</a:t>
                      </a:r>
                      <a:r>
                        <a:rPr lang="es-ES" sz="2000" kern="1200" baseline="0" dirty="0">
                          <a:solidFill>
                            <a:schemeClr val="dk1"/>
                          </a:solidFill>
                          <a:effectLst/>
                          <a:latin typeface="+mn-lt"/>
                          <a:ea typeface="+mn-ea"/>
                          <a:cs typeface="+mn-cs"/>
                        </a:rPr>
                        <a:t> han </a:t>
                      </a:r>
                      <a:r>
                        <a:rPr lang="es-ES" sz="2000" kern="1200" dirty="0">
                          <a:solidFill>
                            <a:schemeClr val="dk1"/>
                          </a:solidFill>
                          <a:effectLst/>
                          <a:latin typeface="+mn-lt"/>
                          <a:ea typeface="+mn-ea"/>
                          <a:cs typeface="+mn-cs"/>
                        </a:rPr>
                        <a:t>adelantado gestiones para la adecuación de infraestructura en general en todos los municipios de influencia del centro zonal, en todas las modalidades de atención con el fin de mejorar la calidad y oportunidad en la prestación del servicio. </a:t>
                      </a:r>
                    </a:p>
                    <a:p>
                      <a:pPr algn="just"/>
                      <a:endParaRPr lang="es-ES" sz="20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2000" kern="1200" dirty="0">
                          <a:solidFill>
                            <a:schemeClr val="dk1"/>
                          </a:solidFill>
                          <a:effectLst/>
                          <a:latin typeface="+mn-lt"/>
                          <a:ea typeface="+mn-ea"/>
                          <a:cs typeface="+mn-cs"/>
                        </a:rPr>
                        <a:t>Se</a:t>
                      </a:r>
                      <a:r>
                        <a:rPr lang="es-ES" sz="2000" kern="1200" baseline="0" dirty="0">
                          <a:solidFill>
                            <a:schemeClr val="dk1"/>
                          </a:solidFill>
                          <a:effectLst/>
                          <a:latin typeface="+mn-lt"/>
                          <a:ea typeface="+mn-ea"/>
                          <a:cs typeface="+mn-cs"/>
                        </a:rPr>
                        <a:t> esta </a:t>
                      </a:r>
                      <a:r>
                        <a:rPr lang="es-ES" sz="2000" kern="1200" dirty="0">
                          <a:solidFill>
                            <a:schemeClr val="dk1"/>
                          </a:solidFill>
                          <a:effectLst/>
                          <a:latin typeface="+mn-lt"/>
                          <a:ea typeface="+mn-ea"/>
                          <a:cs typeface="+mn-cs"/>
                        </a:rPr>
                        <a:t>gestionando el aumento de cobertura, principalmente en la modalidad familiar,</a:t>
                      </a:r>
                      <a:r>
                        <a:rPr lang="es-ES" sz="2000" kern="1200" baseline="0" dirty="0">
                          <a:solidFill>
                            <a:schemeClr val="dk1"/>
                          </a:solidFill>
                          <a:effectLst/>
                          <a:latin typeface="+mn-lt"/>
                          <a:ea typeface="+mn-ea"/>
                          <a:cs typeface="+mn-cs"/>
                        </a:rPr>
                        <a:t> con el fin de suplir los cupos de los niños y niñas de la modalidad que transitaron al sistema educativo.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kern="1200" baseline="0" dirty="0">
                        <a:solidFill>
                          <a:schemeClr val="dk1"/>
                        </a:solidFill>
                        <a:effectLst/>
                        <a:latin typeface="+mn-lt"/>
                        <a:ea typeface="+mn-ea"/>
                        <a:cs typeface="+mn-cs"/>
                      </a:endParaRPr>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14624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50" y="1326861"/>
            <a:ext cx="7886700" cy="4351338"/>
          </a:xfrm>
        </p:spPr>
        <p:txBody>
          <a:bodyPr/>
          <a:lstStyle/>
          <a:p>
            <a:pPr marL="0" indent="0" algn="ctr">
              <a:buNone/>
            </a:pPr>
            <a:endParaRPr lang="es-CO" sz="8500" b="1" i="1" dirty="0">
              <a:solidFill>
                <a:srgbClr val="00B050"/>
              </a:solidFill>
            </a:endParaRPr>
          </a:p>
          <a:p>
            <a:pPr marL="0" indent="0" algn="ctr">
              <a:buNone/>
            </a:pPr>
            <a:r>
              <a:rPr lang="es-CO" sz="8500" b="1" i="1" dirty="0">
                <a:solidFill>
                  <a:srgbClr val="00B050"/>
                </a:solidFill>
              </a:rPr>
              <a:t>MUCHAS GRACIAS!!!</a:t>
            </a:r>
          </a:p>
        </p:txBody>
      </p:sp>
    </p:spTree>
    <p:extLst>
      <p:ext uri="{BB962C8B-B14F-4D97-AF65-F5344CB8AC3E}">
        <p14:creationId xmlns:p14="http://schemas.microsoft.com/office/powerpoint/2010/main" val="3371985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7155" name="Group 3"/>
          <p:cNvGraphicFramePr>
            <a:graphicFrameLocks noGrp="1"/>
          </p:cNvGraphicFramePr>
          <p:nvPr>
            <p:extLst>
              <p:ext uri="{D42A27DB-BD31-4B8C-83A1-F6EECF244321}">
                <p14:modId xmlns:p14="http://schemas.microsoft.com/office/powerpoint/2010/main" val="2218047696"/>
              </p:ext>
            </p:extLst>
          </p:nvPr>
        </p:nvGraphicFramePr>
        <p:xfrm>
          <a:off x="2887957" y="4698236"/>
          <a:ext cx="5411097" cy="1310704"/>
        </p:xfrm>
        <a:graphic>
          <a:graphicData uri="http://schemas.openxmlformats.org/drawingml/2006/table">
            <a:tbl>
              <a:tblPr/>
              <a:tblGrid>
                <a:gridCol w="4288693">
                  <a:extLst>
                    <a:ext uri="{9D8B030D-6E8A-4147-A177-3AD203B41FA5}">
                      <a16:colId xmlns:a16="http://schemas.microsoft.com/office/drawing/2014/main" xmlns="" val="20000"/>
                    </a:ext>
                  </a:extLst>
                </a:gridCol>
                <a:gridCol w="1122404">
                  <a:extLst>
                    <a:ext uri="{9D8B030D-6E8A-4147-A177-3AD203B41FA5}">
                      <a16:colId xmlns:a16="http://schemas.microsoft.com/office/drawing/2014/main" xmlns="" val="20001"/>
                    </a:ext>
                  </a:extLst>
                </a:gridCol>
              </a:tblGrid>
              <a:tr h="213396">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1" i="0" u="none" strike="noStrike" cap="none" normalizeH="0" baseline="0" dirty="0">
                          <a:ln>
                            <a:noFill/>
                          </a:ln>
                          <a:solidFill>
                            <a:schemeClr val="bg1"/>
                          </a:solidFill>
                          <a:effectLst/>
                          <a:latin typeface="Arial" charset="0"/>
                          <a:cs typeface="Arial" charset="0"/>
                        </a:rPr>
                        <a:t>ICBF- Datos Generales</a:t>
                      </a:r>
                      <a:endParaRPr kumimoji="0" lang="es-ES" sz="1400" b="0" i="0" u="none" strike="noStrike" cap="none" normalizeH="0" baseline="0" dirty="0">
                        <a:ln>
                          <a:noFill/>
                        </a:ln>
                        <a:solidFill>
                          <a:schemeClr val="bg1"/>
                        </a:solidFill>
                        <a:effectLst/>
                        <a:latin typeface="Arial Black" pitchFamily="34" charset="0"/>
                      </a:endParaRPr>
                    </a:p>
                  </a:txBody>
                  <a:tcPr marT="45728" marB="45728"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3175" cap="flat" cmpd="sng" algn="ctr">
                      <a:no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a16="http://schemas.microsoft.com/office/drawing/2014/main" xmlns="" val="10000"/>
                  </a:ext>
                </a:extLst>
              </a:tr>
              <a:tr h="21339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No de Municipios</a:t>
                      </a:r>
                      <a:endParaRPr kumimoji="0" lang="es-ES" sz="16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116</a:t>
                      </a: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1"/>
                  </a:ext>
                </a:extLst>
              </a:tr>
              <a:tr h="24451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No de Centros Zonales</a:t>
                      </a:r>
                      <a:endParaRPr kumimoji="0" lang="es-ES" sz="16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13</a:t>
                      </a: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2"/>
                  </a:ext>
                </a:extLst>
              </a:tr>
              <a:tr h="244516">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charset="0"/>
                        </a:rPr>
                        <a:t>Centros Zonales  Mixtos</a:t>
                      </a:r>
                      <a:endParaRPr kumimoji="0" lang="es-ES" sz="16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rPr>
                        <a:t>13</a:t>
                      </a: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4"/>
                  </a:ext>
                </a:extLst>
              </a:tr>
            </a:tbl>
          </a:graphicData>
        </a:graphic>
      </p:graphicFrame>
      <p:graphicFrame>
        <p:nvGraphicFramePr>
          <p:cNvPr id="177248" name="Group 96"/>
          <p:cNvGraphicFramePr>
            <a:graphicFrameLocks noGrp="1"/>
          </p:cNvGraphicFramePr>
          <p:nvPr>
            <p:extLst>
              <p:ext uri="{D42A27DB-BD31-4B8C-83A1-F6EECF244321}">
                <p14:modId xmlns:p14="http://schemas.microsoft.com/office/powerpoint/2010/main" val="311073962"/>
              </p:ext>
            </p:extLst>
          </p:nvPr>
        </p:nvGraphicFramePr>
        <p:xfrm>
          <a:off x="3009664" y="1321247"/>
          <a:ext cx="5289390" cy="2485982"/>
        </p:xfrm>
        <a:graphic>
          <a:graphicData uri="http://schemas.openxmlformats.org/drawingml/2006/table">
            <a:tbl>
              <a:tblPr/>
              <a:tblGrid>
                <a:gridCol w="3360856">
                  <a:extLst>
                    <a:ext uri="{9D8B030D-6E8A-4147-A177-3AD203B41FA5}">
                      <a16:colId xmlns:a16="http://schemas.microsoft.com/office/drawing/2014/main" xmlns="" val="20000"/>
                    </a:ext>
                  </a:extLst>
                </a:gridCol>
                <a:gridCol w="1126127">
                  <a:extLst>
                    <a:ext uri="{9D8B030D-6E8A-4147-A177-3AD203B41FA5}">
                      <a16:colId xmlns:a16="http://schemas.microsoft.com/office/drawing/2014/main" xmlns="" val="20001"/>
                    </a:ext>
                  </a:extLst>
                </a:gridCol>
                <a:gridCol w="802407">
                  <a:extLst>
                    <a:ext uri="{9D8B030D-6E8A-4147-A177-3AD203B41FA5}">
                      <a16:colId xmlns:a16="http://schemas.microsoft.com/office/drawing/2014/main" xmlns="" val="20002"/>
                    </a:ext>
                  </a:extLst>
                </a:gridCol>
              </a:tblGrid>
              <a:tr h="397742">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Datos Generales Departamento  </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Total </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a:t>
                      </a:r>
                      <a:endParaRPr kumimoji="0" lang="es-ES" sz="1600" b="0" i="0" u="none" strike="noStrike" cap="none" normalizeH="0" baseline="0" dirty="0">
                        <a:ln>
                          <a:noFill/>
                        </a:ln>
                        <a:solidFill>
                          <a:schemeClr val="bg1"/>
                        </a:solidFill>
                        <a:effectLst/>
                        <a:latin typeface="+mn-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xmlns="" val="10000"/>
                  </a:ext>
                </a:extLst>
              </a:tr>
              <a:tr h="49727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Población Total del Departamento</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2.680.041 habitantes</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6350"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1"/>
                  </a:ext>
                </a:extLst>
              </a:tr>
              <a:tr h="39774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Población Total Menor de 18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965,490</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32,33% </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2"/>
                  </a:ext>
                </a:extLst>
              </a:tr>
              <a:tr h="39774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Niños y Niñas de 0 A 6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289.890</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CO" sz="1200" kern="1200" dirty="0">
                          <a:solidFill>
                            <a:schemeClr val="tx1"/>
                          </a:solidFill>
                          <a:effectLst/>
                          <a:latin typeface="Arial" panose="020B0604020202020204" pitchFamily="34" charset="0"/>
                          <a:ea typeface="+mn-ea"/>
                          <a:cs typeface="Arial" panose="020B0604020202020204" pitchFamily="34" charset="0"/>
                        </a:rPr>
                        <a:t>10,82%</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3"/>
                  </a:ext>
                </a:extLst>
              </a:tr>
              <a:tr h="39774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Niños y Niñas de 7 A 11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287.882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10,74%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4"/>
                  </a:ext>
                </a:extLst>
              </a:tr>
              <a:tr h="39774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n-lt"/>
                          <a:cs typeface="Arial" panose="020B0604020202020204" pitchFamily="34" charset="0"/>
                        </a:rPr>
                        <a:t>Adolescentes de 12 A 17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387.718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lang="es-ES" sz="1200" kern="1200" dirty="0">
                          <a:solidFill>
                            <a:schemeClr val="tx1"/>
                          </a:solidFill>
                          <a:effectLst/>
                          <a:latin typeface="Arial" panose="020B0604020202020204" pitchFamily="34" charset="0"/>
                          <a:ea typeface="+mn-ea"/>
                          <a:cs typeface="Arial" panose="020B0604020202020204" pitchFamily="34" charset="0"/>
                        </a:rPr>
                        <a:t>10,77% </a:t>
                      </a:r>
                      <a:endParaRPr kumimoji="0" lang="es-CO"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5"/>
                  </a:ext>
                </a:extLst>
              </a:tr>
            </a:tbl>
          </a:graphicData>
        </a:graphic>
      </p:graphicFrame>
      <p:sp>
        <p:nvSpPr>
          <p:cNvPr id="16479" name="Rectangle 2"/>
          <p:cNvSpPr>
            <a:spLocks noGrp="1" noChangeArrowheads="1"/>
          </p:cNvSpPr>
          <p:nvPr>
            <p:ph type="title" idx="4294967295"/>
          </p:nvPr>
        </p:nvSpPr>
        <p:spPr>
          <a:xfrm>
            <a:off x="53788" y="257634"/>
            <a:ext cx="6833814" cy="455059"/>
          </a:xfrm>
          <a:prstGeom prst="rect">
            <a:avLst/>
          </a:prstGeo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del Departamento y la Regional</a:t>
            </a:r>
          </a:p>
        </p:txBody>
      </p:sp>
      <p:graphicFrame>
        <p:nvGraphicFramePr>
          <p:cNvPr id="4" name="Tabla 3"/>
          <p:cNvGraphicFramePr>
            <a:graphicFrameLocks noGrp="1"/>
          </p:cNvGraphicFramePr>
          <p:nvPr>
            <p:extLst/>
          </p:nvPr>
        </p:nvGraphicFramePr>
        <p:xfrm>
          <a:off x="239338" y="1264211"/>
          <a:ext cx="2396285" cy="2407644"/>
        </p:xfrm>
        <a:graphic>
          <a:graphicData uri="http://schemas.openxmlformats.org/drawingml/2006/table">
            <a:tbl>
              <a:tblPr firstRow="1" bandRow="1">
                <a:tableStyleId>{5C22544A-7EE6-4342-B048-85BDC9FD1C3A}</a:tableStyleId>
              </a:tblPr>
              <a:tblGrid>
                <a:gridCol w="2396285">
                  <a:extLst>
                    <a:ext uri="{9D8B030D-6E8A-4147-A177-3AD203B41FA5}">
                      <a16:colId xmlns:a16="http://schemas.microsoft.com/office/drawing/2014/main" xmlns="" val="20000"/>
                    </a:ext>
                  </a:extLst>
                </a:gridCol>
              </a:tblGrid>
              <a:tr h="609920">
                <a:tc>
                  <a:txBody>
                    <a:bodyPr/>
                    <a:lstStyle/>
                    <a:p>
                      <a:pPr algn="ctr"/>
                      <a:r>
                        <a:rPr kumimoji="0" lang="es-CO" sz="2000" b="1" i="0" u="none" strike="noStrike" kern="1200" cap="none" normalizeH="0" baseline="0" dirty="0">
                          <a:ln>
                            <a:noFill/>
                          </a:ln>
                          <a:solidFill>
                            <a:schemeClr val="bg1"/>
                          </a:solidFill>
                          <a:effectLst/>
                          <a:latin typeface="+mn-lt"/>
                          <a:ea typeface="+mn-ea"/>
                          <a:cs typeface="Arial" panose="020B0604020202020204" pitchFamily="34" charset="0"/>
                        </a:rPr>
                        <a:t>Mapa</a:t>
                      </a:r>
                    </a:p>
                  </a:txBody>
                  <a:tcPr anchor="ctr">
                    <a:solidFill>
                      <a:srgbClr val="62B543"/>
                    </a:solidFill>
                  </a:tcPr>
                </a:tc>
                <a:extLst>
                  <a:ext uri="{0D108BD9-81ED-4DB2-BD59-A6C34878D82A}">
                    <a16:rowId xmlns:a16="http://schemas.microsoft.com/office/drawing/2014/main" xmlns="" val="10000"/>
                  </a:ext>
                </a:extLst>
              </a:tr>
              <a:tr h="1797724">
                <a:tc>
                  <a:txBody>
                    <a:bodyPr/>
                    <a:lstStyle/>
                    <a:p>
                      <a:endParaRPr lang="es-CO" dirty="0"/>
                    </a:p>
                  </a:txBody>
                  <a:tcPr>
                    <a:solidFill>
                      <a:srgbClr val="F6F8FC"/>
                    </a:solidFill>
                  </a:tcPr>
                </a:tc>
                <a:extLst>
                  <a:ext uri="{0D108BD9-81ED-4DB2-BD59-A6C34878D82A}">
                    <a16:rowId xmlns:a16="http://schemas.microsoft.com/office/drawing/2014/main" xmlns="" val="10001"/>
                  </a:ext>
                </a:extLst>
              </a:tr>
            </a:tbl>
          </a:graphicData>
        </a:graphic>
      </p:graphicFrame>
      <p:sp>
        <p:nvSpPr>
          <p:cNvPr id="2" name="CuadroTexto 1"/>
          <p:cNvSpPr txBox="1"/>
          <p:nvPr/>
        </p:nvSpPr>
        <p:spPr>
          <a:xfrm>
            <a:off x="4911634" y="3671855"/>
            <a:ext cx="2468880" cy="430887"/>
          </a:xfrm>
          <a:prstGeom prst="rect">
            <a:avLst/>
          </a:prstGeom>
          <a:noFill/>
        </p:spPr>
        <p:txBody>
          <a:bodyPr wrap="square" rtlCol="0">
            <a:spAutoFit/>
          </a:bodyPr>
          <a:lstStyle/>
          <a:p>
            <a:endParaRPr lang="es-CO" sz="1100" dirty="0"/>
          </a:p>
          <a:p>
            <a:r>
              <a:rPr lang="es-CO" sz="1100" dirty="0" err="1"/>
              <a:t>Dane</a:t>
            </a:r>
            <a:r>
              <a:rPr lang="es-CO" sz="1100" dirty="0"/>
              <a:t>: 2015</a:t>
            </a:r>
            <a:endParaRPr lang="en-US" sz="1100" dirty="0"/>
          </a:p>
        </p:txBody>
      </p:sp>
      <p:pic>
        <p:nvPicPr>
          <p:cNvPr id="3" name="Imagen 2"/>
          <p:cNvPicPr>
            <a:picLocks noChangeAspect="1"/>
          </p:cNvPicPr>
          <p:nvPr/>
        </p:nvPicPr>
        <p:blipFill>
          <a:blip r:embed="rId2"/>
          <a:stretch>
            <a:fillRect/>
          </a:stretch>
        </p:blipFill>
        <p:spPr>
          <a:xfrm>
            <a:off x="53788" y="1972490"/>
            <a:ext cx="2834169" cy="2725746"/>
          </a:xfrm>
          <a:prstGeom prst="rect">
            <a:avLst/>
          </a:prstGeom>
        </p:spPr>
      </p:pic>
    </p:spTree>
    <p:extLst>
      <p:ext uri="{BB962C8B-B14F-4D97-AF65-F5344CB8AC3E}">
        <p14:creationId xmlns:p14="http://schemas.microsoft.com/office/powerpoint/2010/main" val="2339939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35" name="Group 143"/>
          <p:cNvGraphicFramePr>
            <a:graphicFrameLocks noGrp="1"/>
          </p:cNvGraphicFramePr>
          <p:nvPr>
            <p:ph idx="1"/>
            <p:extLst>
              <p:ext uri="{D42A27DB-BD31-4B8C-83A1-F6EECF244321}">
                <p14:modId xmlns:p14="http://schemas.microsoft.com/office/powerpoint/2010/main" val="3584665131"/>
              </p:ext>
            </p:extLst>
          </p:nvPr>
        </p:nvGraphicFramePr>
        <p:xfrm>
          <a:off x="457200" y="1662545"/>
          <a:ext cx="8484143" cy="3412794"/>
        </p:xfrm>
        <a:graphic>
          <a:graphicData uri="http://schemas.openxmlformats.org/drawingml/2006/table">
            <a:tbl>
              <a:tblPr/>
              <a:tblGrid>
                <a:gridCol w="4947499">
                  <a:extLst>
                    <a:ext uri="{9D8B030D-6E8A-4147-A177-3AD203B41FA5}">
                      <a16:colId xmlns:a16="http://schemas.microsoft.com/office/drawing/2014/main" xmlns="" val="20000"/>
                    </a:ext>
                  </a:extLst>
                </a:gridCol>
                <a:gridCol w="3536644">
                  <a:extLst>
                    <a:ext uri="{9D8B030D-6E8A-4147-A177-3AD203B41FA5}">
                      <a16:colId xmlns:a16="http://schemas.microsoft.com/office/drawing/2014/main" xmlns="" val="20001"/>
                    </a:ext>
                  </a:extLst>
                </a:gridCol>
              </a:tblGrid>
              <a:tr h="54723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bg1"/>
                          </a:solidFill>
                          <a:effectLst/>
                          <a:latin typeface="+mn-lt"/>
                          <a:cs typeface="Arial" panose="020B0604020202020204" pitchFamily="34" charset="0"/>
                        </a:rPr>
                        <a:t>Nombre  del CZ </a:t>
                      </a: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bg1"/>
                          </a:solidFill>
                          <a:effectLst/>
                          <a:latin typeface="+mn-lt"/>
                          <a:cs typeface="Arial" panose="020B0604020202020204" pitchFamily="34" charset="0"/>
                        </a:rPr>
                        <a:t>Centro Zonal Chocontá </a:t>
                      </a: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xmlns="" val="10000"/>
                  </a:ext>
                </a:extLst>
              </a:tr>
              <a:tr h="14952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mn-lt"/>
                          <a:cs typeface="Arial" panose="020B0604020202020204" pitchFamily="34" charset="0"/>
                        </a:rPr>
                        <a:t>Municipios de influencia, </a:t>
                      </a:r>
                      <a:r>
                        <a:rPr kumimoji="0" lang="es-CO" sz="1800" b="1" i="0" u="none" strike="noStrike" cap="none" normalizeH="0" baseline="0" dirty="0">
                          <a:ln>
                            <a:noFill/>
                          </a:ln>
                          <a:solidFill>
                            <a:schemeClr val="tx1"/>
                          </a:solidFill>
                          <a:effectLst/>
                          <a:latin typeface="+mn-lt"/>
                          <a:cs typeface="Arial" panose="020B0604020202020204" pitchFamily="34" charset="0"/>
                        </a:rPr>
                        <a:t>Chocontá; Guatavita, Machetá, Manta, Sesquilé, Suesca, Tibirita, Villapinzón.</a:t>
                      </a:r>
                      <a:endParaRPr kumimoji="0" lang="es-ES" sz="1800" b="1" i="0" u="none" strike="noStrike" cap="none" normalizeH="0" baseline="0" dirty="0">
                        <a:ln>
                          <a:noFill/>
                        </a:ln>
                        <a:solidFill>
                          <a:schemeClr val="tx1"/>
                        </a:solidFill>
                        <a:effectLst/>
                        <a:latin typeface="+mn-lt"/>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8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rgbClr val="000000"/>
                          </a:solidFill>
                          <a:effectLst/>
                          <a:latin typeface="+mn-lt"/>
                          <a:cs typeface="Arial" panose="020B0604020202020204" pitchFamily="34" charset="0"/>
                        </a:rPr>
                        <a:t>8</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01"/>
                  </a:ext>
                </a:extLst>
              </a:tr>
              <a:tr h="8230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mn-lt"/>
                          <a:cs typeface="Arial" panose="020B0604020202020204" pitchFamily="34" charset="0"/>
                        </a:rPr>
                        <a:t>Población usuarios atendidos en primera infancia  por   ICBF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000" b="0" i="0" u="none" strike="noStrike" cap="none" normalizeH="0" baseline="0" dirty="0">
                          <a:ln>
                            <a:noFill/>
                          </a:ln>
                          <a:solidFill>
                            <a:srgbClr val="000000"/>
                          </a:solidFill>
                          <a:effectLst/>
                          <a:latin typeface="+mn-lt"/>
                          <a:cs typeface="Arial" panose="020B0604020202020204" pitchFamily="34" charset="0"/>
                        </a:rPr>
                        <a:t>2735</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2689530558"/>
                  </a:ext>
                </a:extLst>
              </a:tr>
              <a:tr h="547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800" b="1" i="0" u="none" strike="noStrike" cap="none" normalizeH="0" baseline="0" dirty="0">
                          <a:ln>
                            <a:noFill/>
                          </a:ln>
                          <a:solidFill>
                            <a:schemeClr val="tx1"/>
                          </a:solidFill>
                          <a:effectLst/>
                          <a:latin typeface="+mn-lt"/>
                          <a:cs typeface="Arial" panose="020B0604020202020204" pitchFamily="34" charset="0"/>
                        </a:rPr>
                        <a:t>Presupuesto  inversión ICBF</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s-CO" sz="2000" b="0" i="0" u="none" strike="noStrike" cap="none" normalizeH="0" baseline="0" dirty="0">
                        <a:ln>
                          <a:noFill/>
                        </a:ln>
                        <a:solidFill>
                          <a:srgbClr val="000000"/>
                        </a:solidFill>
                        <a:effectLst/>
                        <a:latin typeface="+mn-lt"/>
                        <a:cs typeface="Arial" panose="020B0604020202020204" pitchFamily="34" charset="0"/>
                      </a:endParaRPr>
                    </a:p>
                  </a:txBody>
                  <a:tcPr marL="0" marR="18000" marT="18002" marB="0"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xmlns="" val="10010"/>
                  </a:ext>
                </a:extLst>
              </a:tr>
            </a:tbl>
          </a:graphicData>
        </a:graphic>
      </p:graphicFrame>
      <p:sp>
        <p:nvSpPr>
          <p:cNvPr id="17450" name="Rectangle 2"/>
          <p:cNvSpPr>
            <a:spLocks noGrp="1" noChangeArrowheads="1"/>
          </p:cNvSpPr>
          <p:nvPr>
            <p:ph type="title"/>
          </p:nvPr>
        </p:nvSpPr>
        <p:spPr>
          <a:xfrm>
            <a:off x="40341" y="59392"/>
            <a:ext cx="8229600" cy="828114"/>
          </a:xfr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Centro Zonal Chocontá: </a:t>
            </a:r>
          </a:p>
        </p:txBody>
      </p:sp>
    </p:spTree>
    <p:extLst>
      <p:ext uri="{BB962C8B-B14F-4D97-AF65-F5344CB8AC3E}">
        <p14:creationId xmlns:p14="http://schemas.microsoft.com/office/powerpoint/2010/main" val="2826248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9557" y="107092"/>
            <a:ext cx="8045793" cy="1145060"/>
          </a:xfrm>
        </p:spPr>
        <p:txBody>
          <a:bodyPr/>
          <a:lstStyle/>
          <a:p>
            <a:r>
              <a:rPr lang="es-CO" sz="3600" b="1" dirty="0">
                <a:solidFill>
                  <a:schemeClr val="bg1"/>
                </a:solidFill>
                <a:latin typeface="Calibri" panose="020F0502020204030204" pitchFamily="34" charset="0"/>
                <a:cs typeface="Calibri" panose="020F0502020204030204" pitchFamily="34" charset="0"/>
              </a:rPr>
              <a:t>MARCO NORMATIVO </a:t>
            </a:r>
            <a:endParaRPr lang="es-CO" b="1" dirty="0">
              <a:solidFill>
                <a:schemeClr val="bg1"/>
              </a:solidFill>
              <a:latin typeface="Calibri" panose="020F0502020204030204" pitchFamily="34" charset="0"/>
              <a:cs typeface="Calibri" panose="020F0502020204030204" pitchFamily="34" charset="0"/>
            </a:endParaRPr>
          </a:p>
        </p:txBody>
      </p:sp>
      <p:sp>
        <p:nvSpPr>
          <p:cNvPr id="4" name="Rectángulo 3"/>
          <p:cNvSpPr/>
          <p:nvPr/>
        </p:nvSpPr>
        <p:spPr>
          <a:xfrm>
            <a:off x="469557" y="1528785"/>
            <a:ext cx="8237838" cy="584775"/>
          </a:xfrm>
          <a:prstGeom prst="rect">
            <a:avLst/>
          </a:prstGeom>
        </p:spPr>
        <p:txBody>
          <a:bodyPr wrap="square">
            <a:spAutoFit/>
          </a:bodyPr>
          <a:lstStyle/>
          <a:p>
            <a:pPr algn="just"/>
            <a:endParaRPr lang="es-CO" sz="3200" dirty="0">
              <a:solidFill>
                <a:srgbClr val="000000"/>
              </a:solidFill>
              <a:latin typeface="Arial Narrow" panose="020B0606020202030204" pitchFamily="34" charset="0"/>
              <a:cs typeface="Arial" panose="020B0604020202020204" pitchFamily="34" charset="0"/>
            </a:endParaRPr>
          </a:p>
        </p:txBody>
      </p:sp>
      <p:sp>
        <p:nvSpPr>
          <p:cNvPr id="3" name="Marcador de contenido 2"/>
          <p:cNvSpPr>
            <a:spLocks noGrp="1"/>
          </p:cNvSpPr>
          <p:nvPr>
            <p:ph idx="1"/>
          </p:nvPr>
        </p:nvSpPr>
        <p:spPr>
          <a:xfrm>
            <a:off x="628650" y="1351005"/>
            <a:ext cx="7886700" cy="4825958"/>
          </a:xfrm>
        </p:spPr>
        <p:txBody>
          <a:bodyPr/>
          <a:lstStyle/>
          <a:p>
            <a:pPr algn="just">
              <a:buNone/>
            </a:pPr>
            <a:r>
              <a:rPr lang="es-MX" sz="2400" dirty="0">
                <a:latin typeface="Calibri" panose="020F0502020204030204" pitchFamily="34" charset="0"/>
                <a:cs typeface="Calibri" panose="020F0502020204030204" pitchFamily="34" charset="0"/>
              </a:rPr>
              <a:t>Las mesas públicas tienen como objetivo garantizar ante la sociedad civil, la comunidad y los entes del Estado, la transparencia en la gestión y la efectividad de la misma, propiciando la participación de todos los actores involucrados. Se encuentran contextualizadas en el marco de la </a:t>
            </a:r>
            <a:r>
              <a:rPr lang="es-MX" sz="2400" b="1" dirty="0">
                <a:solidFill>
                  <a:srgbClr val="00B050"/>
                </a:solidFill>
                <a:latin typeface="Calibri" panose="020F0502020204030204" pitchFamily="34" charset="0"/>
                <a:cs typeface="Calibri" panose="020F0502020204030204" pitchFamily="34" charset="0"/>
              </a:rPr>
              <a:t>Ley 489 de 1998</a:t>
            </a:r>
            <a:r>
              <a:rPr lang="es-CO" sz="2400" b="1" dirty="0">
                <a:solidFill>
                  <a:srgbClr val="00B050"/>
                </a:solidFill>
                <a:latin typeface="Calibri" panose="020F0502020204030204" pitchFamily="34" charset="0"/>
                <a:cs typeface="Calibri" panose="020F0502020204030204" pitchFamily="34" charset="0"/>
              </a:rPr>
              <a:t> </a:t>
            </a:r>
            <a:r>
              <a:rPr lang="es-CO" sz="2400" dirty="0">
                <a:latin typeface="Calibri" panose="020F0502020204030204" pitchFamily="34" charset="0"/>
                <a:cs typeface="Calibri" panose="020F0502020204030204" pitchFamily="34" charset="0"/>
              </a:rPr>
              <a:t>y su </a:t>
            </a:r>
            <a:r>
              <a:rPr lang="es-CO" sz="2400" b="1" dirty="0">
                <a:solidFill>
                  <a:srgbClr val="00B050"/>
                </a:solidFill>
                <a:latin typeface="Calibri" panose="020F0502020204030204" pitchFamily="34" charset="0"/>
                <a:cs typeface="Calibri" panose="020F0502020204030204" pitchFamily="34" charset="0"/>
              </a:rPr>
              <a:t>Decreto reglamentario 2740 de 2001</a:t>
            </a:r>
            <a:r>
              <a:rPr lang="es-CO" sz="2400" dirty="0">
                <a:latin typeface="Calibri" panose="020F0502020204030204" pitchFamily="34" charset="0"/>
                <a:cs typeface="Calibri" panose="020F0502020204030204" pitchFamily="34" charset="0"/>
              </a:rPr>
              <a:t>, en concordancia con:</a:t>
            </a:r>
          </a:p>
          <a:p>
            <a:pPr algn="just"/>
            <a:r>
              <a:rPr lang="es-CO" sz="2300" b="1" dirty="0">
                <a:solidFill>
                  <a:srgbClr val="00B050"/>
                </a:solidFill>
                <a:latin typeface="Calibri" panose="020F0502020204030204" pitchFamily="34" charset="0"/>
                <a:cs typeface="Calibri" panose="020F0502020204030204" pitchFamily="34" charset="0"/>
              </a:rPr>
              <a:t>Ley 134 de 1994 </a:t>
            </a:r>
            <a:r>
              <a:rPr lang="es-CO" sz="2300" dirty="0">
                <a:latin typeface="Calibri" panose="020F0502020204030204" pitchFamily="34" charset="0"/>
                <a:cs typeface="Calibri" panose="020F0502020204030204" pitchFamily="34" charset="0"/>
              </a:rPr>
              <a:t>- Participación democrática.</a:t>
            </a:r>
          </a:p>
          <a:p>
            <a:pPr algn="just"/>
            <a:r>
              <a:rPr lang="es-CO" sz="2300" b="1" dirty="0">
                <a:solidFill>
                  <a:srgbClr val="00B050"/>
                </a:solidFill>
                <a:latin typeface="Calibri" panose="020F0502020204030204" pitchFamily="34" charset="0"/>
                <a:cs typeface="Calibri" panose="020F0502020204030204" pitchFamily="34" charset="0"/>
              </a:rPr>
              <a:t>Ley 1098 de 2006 </a:t>
            </a:r>
            <a:r>
              <a:rPr lang="es-CO" sz="2300" dirty="0">
                <a:latin typeface="Calibri" panose="020F0502020204030204" pitchFamily="34" charset="0"/>
                <a:cs typeface="Calibri" panose="020F0502020204030204" pitchFamily="34" charset="0"/>
              </a:rPr>
              <a:t>- Código de Infancia y Adolescencia.</a:t>
            </a:r>
          </a:p>
          <a:p>
            <a:pPr algn="just"/>
            <a:r>
              <a:rPr lang="es-CO" sz="2300" b="1" dirty="0">
                <a:solidFill>
                  <a:srgbClr val="00B050"/>
                </a:solidFill>
                <a:latin typeface="Calibri" panose="020F0502020204030204" pitchFamily="34" charset="0"/>
                <a:cs typeface="Calibri" panose="020F0502020204030204" pitchFamily="34" charset="0"/>
              </a:rPr>
              <a:t>Ley 951 de 2005 </a:t>
            </a:r>
            <a:r>
              <a:rPr lang="es-CO" sz="2300" dirty="0">
                <a:latin typeface="Calibri" panose="020F0502020204030204" pitchFamily="34" charset="0"/>
                <a:cs typeface="Calibri" panose="020F0502020204030204" pitchFamily="34" charset="0"/>
              </a:rPr>
              <a:t>- Obligaciones de los servidores públicos.</a:t>
            </a:r>
          </a:p>
          <a:p>
            <a:pPr algn="just"/>
            <a:r>
              <a:rPr lang="es-CO" sz="2300" b="1" dirty="0">
                <a:solidFill>
                  <a:srgbClr val="00B050"/>
                </a:solidFill>
                <a:latin typeface="Calibri" panose="020F0502020204030204" pitchFamily="34" charset="0"/>
                <a:cs typeface="Calibri" panose="020F0502020204030204" pitchFamily="34" charset="0"/>
              </a:rPr>
              <a:t>Documento CONPES 3654 de 2010 </a:t>
            </a:r>
            <a:r>
              <a:rPr lang="es-CO" sz="2300" dirty="0">
                <a:latin typeface="Calibri" panose="020F0502020204030204" pitchFamily="34" charset="0"/>
                <a:cs typeface="Calibri" panose="020F0502020204030204" pitchFamily="34" charset="0"/>
              </a:rPr>
              <a:t>– Política de Rendición de Cuentas.</a:t>
            </a:r>
          </a:p>
          <a:p>
            <a:pPr algn="just"/>
            <a:r>
              <a:rPr lang="es-CO" sz="2300" b="1" dirty="0">
                <a:solidFill>
                  <a:srgbClr val="00B050"/>
                </a:solidFill>
                <a:latin typeface="Calibri" panose="020F0502020204030204" pitchFamily="34" charset="0"/>
                <a:cs typeface="Calibri" panose="020F0502020204030204" pitchFamily="34" charset="0"/>
              </a:rPr>
              <a:t>Manual Único de Rendición de Cuentas </a:t>
            </a:r>
            <a:r>
              <a:rPr lang="es-CO" sz="2300" dirty="0">
                <a:latin typeface="Calibri" panose="020F0502020204030204" pitchFamily="34" charset="0"/>
                <a:cs typeface="Calibri" panose="020F0502020204030204" pitchFamily="34" charset="0"/>
              </a:rPr>
              <a:t>- Agosto de 2015.</a:t>
            </a:r>
          </a:p>
          <a:p>
            <a:pPr algn="just"/>
            <a:endParaRPr lang="es-CO" sz="2600" dirty="0">
              <a:latin typeface="Calibri" panose="020F0502020204030204" pitchFamily="34" charset="0"/>
              <a:cs typeface="Calibri" panose="020F0502020204030204" pitchFamily="34" charset="0"/>
            </a:endParaRPr>
          </a:p>
          <a:p>
            <a:endParaRPr lang="es-CO" dirty="0"/>
          </a:p>
        </p:txBody>
      </p:sp>
    </p:spTree>
    <p:extLst>
      <p:ext uri="{BB962C8B-B14F-4D97-AF65-F5344CB8AC3E}">
        <p14:creationId xmlns:p14="http://schemas.microsoft.com/office/powerpoint/2010/main" val="2493326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63798" t="12819" r="6983" b="23722"/>
          <a:stretch/>
        </p:blipFill>
        <p:spPr>
          <a:xfrm>
            <a:off x="2600683" y="1046205"/>
            <a:ext cx="2859299" cy="496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Rectángulo 3"/>
          <p:cNvSpPr/>
          <p:nvPr/>
        </p:nvSpPr>
        <p:spPr>
          <a:xfrm>
            <a:off x="2536218" y="124616"/>
            <a:ext cx="3276218" cy="707886"/>
          </a:xfrm>
          <a:prstGeom prst="rect">
            <a:avLst/>
          </a:prstGeom>
        </p:spPr>
        <p:txBody>
          <a:bodyPr wrap="none">
            <a:spAutoFit/>
          </a:bodyPr>
          <a:lstStyle/>
          <a:p>
            <a:r>
              <a:rPr lang="es-CO" sz="4000" b="1" dirty="0">
                <a:solidFill>
                  <a:schemeClr val="bg1"/>
                </a:solidFill>
                <a:latin typeface="Calibri" panose="020F0502020204030204" pitchFamily="34" charset="0"/>
                <a:cs typeface="Calibri" panose="020F0502020204030204" pitchFamily="34" charset="0"/>
              </a:rPr>
              <a:t>BIENESTARINA</a:t>
            </a:r>
            <a:endParaRPr lang="es-CO"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1141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241558"/>
            <a:ext cx="7886700" cy="538372"/>
          </a:xfrm>
        </p:spPr>
        <p:txBody>
          <a:bodyPr anchor="ctr"/>
          <a:lstStyle/>
          <a:p>
            <a:r>
              <a:rPr lang="es-CO" sz="3600" b="1" dirty="0">
                <a:solidFill>
                  <a:schemeClr val="bg1"/>
                </a:solidFill>
                <a:latin typeface="Calibri" panose="020F0502020204030204" pitchFamily="34" charset="0"/>
                <a:cs typeface="Calibri" panose="020F0502020204030204" pitchFamily="34" charset="0"/>
              </a:rPr>
              <a:t>BIENESTARINA </a:t>
            </a:r>
            <a:endParaRPr lang="es-CO" sz="3600" dirty="0">
              <a:latin typeface="Calibri" panose="020F0502020204030204" pitchFamily="34" charset="0"/>
              <a:cs typeface="Calibri" panose="020F0502020204030204" pitchFamily="34" charset="0"/>
            </a:endParaRPr>
          </a:p>
        </p:txBody>
      </p:sp>
      <p:sp>
        <p:nvSpPr>
          <p:cNvPr id="3" name="Marcador de contenido 2"/>
          <p:cNvSpPr>
            <a:spLocks noGrp="1"/>
          </p:cNvSpPr>
          <p:nvPr>
            <p:ph idx="1"/>
          </p:nvPr>
        </p:nvSpPr>
        <p:spPr/>
        <p:txBody>
          <a:bodyPr/>
          <a:lstStyle/>
          <a:p>
            <a:pPr algn="just"/>
            <a:r>
              <a:rPr lang="es-ES" dirty="0">
                <a:ea typeface="MS PGothic" pitchFamily="34" charset="-128"/>
                <a:cs typeface="Arial" charset="0"/>
              </a:rPr>
              <a:t>La Bienestarina es una Mezcla vegetal en forma de harina (harina de trigo, harina de soya y fécula de maíz), adicionada con leche en polvo entera, enriquecida con vitaminas (A,B,C, ácido fólico) y minerales( hierro, calcio, fósforo y Zinc).</a:t>
            </a:r>
          </a:p>
          <a:p>
            <a:pPr marL="0" indent="0">
              <a:buNone/>
            </a:pPr>
            <a:endParaRPr lang="es-CO"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2445" y="3949311"/>
            <a:ext cx="1859110" cy="1800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058" y="3949311"/>
            <a:ext cx="1792892" cy="1800000"/>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4050" y="3949311"/>
            <a:ext cx="1895248" cy="1800000"/>
          </a:xfrm>
          <a:prstGeom prst="rect">
            <a:avLst/>
          </a:prstGeom>
        </p:spPr>
      </p:pic>
    </p:spTree>
    <p:extLst>
      <p:ext uri="{BB962C8B-B14F-4D97-AF65-F5344CB8AC3E}">
        <p14:creationId xmlns:p14="http://schemas.microsoft.com/office/powerpoint/2010/main" val="16441367"/>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8604</TotalTime>
  <Words>2903</Words>
  <Application>Microsoft Office PowerPoint</Application>
  <PresentationFormat>Presentación en pantalla (4:3)</PresentationFormat>
  <Paragraphs>318</Paragraphs>
  <Slides>42</Slides>
  <Notes>2</Notes>
  <HiddenSlides>0</HiddenSlides>
  <MMClips>0</MMClips>
  <ScaleCrop>false</ScaleCrop>
  <HeadingPairs>
    <vt:vector size="6" baseType="variant">
      <vt:variant>
        <vt:lpstr>Fuentes usadas</vt:lpstr>
      </vt:variant>
      <vt:variant>
        <vt:i4>8</vt:i4>
      </vt:variant>
      <vt:variant>
        <vt:lpstr>Tema</vt:lpstr>
      </vt:variant>
      <vt:variant>
        <vt:i4>3</vt:i4>
      </vt:variant>
      <vt:variant>
        <vt:lpstr>Títulos de diapositiva</vt:lpstr>
      </vt:variant>
      <vt:variant>
        <vt:i4>42</vt:i4>
      </vt:variant>
    </vt:vector>
  </HeadingPairs>
  <TitlesOfParts>
    <vt:vector size="53" baseType="lpstr">
      <vt:lpstr>MS PGothic</vt:lpstr>
      <vt:lpstr>Arial</vt:lpstr>
      <vt:lpstr>Arial Black</vt:lpstr>
      <vt:lpstr>Arial Narrow</vt:lpstr>
      <vt:lpstr>Calibri</vt:lpstr>
      <vt:lpstr>Calibri Light</vt:lpstr>
      <vt:lpstr>Times New Roman</vt:lpstr>
      <vt:lpstr>Wingdings</vt:lpstr>
      <vt:lpstr>Diseño personalizado</vt:lpstr>
      <vt:lpstr>1_Diseño personalizado</vt:lpstr>
      <vt:lpstr>1_Tema de Office</vt:lpstr>
      <vt:lpstr>Presentación de PowerPoint</vt:lpstr>
      <vt:lpstr>INSTITUTO COLOMBIANO  DE BIENESTAR FAMILIAR</vt:lpstr>
      <vt:lpstr>OBJETIVOS INSTITUCIONALES</vt:lpstr>
      <vt:lpstr>OBJETIVOS INSTITUCIONALES</vt:lpstr>
      <vt:lpstr>Información del Departamento y la Regional</vt:lpstr>
      <vt:lpstr>Información Centro Zonal Chocontá: </vt:lpstr>
      <vt:lpstr>MARCO NORMATIVO </vt:lpstr>
      <vt:lpstr>Presentación de PowerPoint</vt:lpstr>
      <vt:lpstr>BIENESTARINA </vt:lpstr>
      <vt:lpstr>Presentación de PowerPoint</vt:lpstr>
      <vt:lpstr>CONTROLES EXISTENTES</vt:lpstr>
      <vt:lpstr>CONTROLES EXISTENTES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ATENCION INTEGRAL  A LA PRIMERA INFANCIA</vt:lpstr>
      <vt:lpstr>ATENCION INTEGRAL  A LA PRIMERA INFANCIA</vt:lpstr>
      <vt:lpstr>ATENCION INTEGRAL  A LA PRIMERA INFANCIA</vt:lpstr>
      <vt:lpstr>FOCALIZACION BENEFICIARIOS</vt:lpstr>
      <vt:lpstr>FORMAS DE ATENCIÓN</vt:lpstr>
      <vt:lpstr>MODALIDAD COMUNITARIA </vt:lpstr>
      <vt:lpstr>MODALIDAD COMUNITARIA </vt:lpstr>
      <vt:lpstr>Hogar Comunitario de Bienestar –  Agrupados  </vt:lpstr>
      <vt:lpstr>Hogar Comunitario de Bienestar –  Tradicionales. </vt:lpstr>
      <vt:lpstr>MODALIDAD FAMILIAR</vt:lpstr>
      <vt:lpstr>MODALIDAD FAMILIAR</vt:lpstr>
      <vt:lpstr>Desarrollo Infantil en Medio Familiar </vt:lpstr>
      <vt:lpstr>Hogar Comunitario de Bienestar –  FAMI   </vt:lpstr>
      <vt:lpstr>Hogar Comunitario de Bienestar –  FAMI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Sandra Milena Cadavid Ariza</cp:lastModifiedBy>
  <cp:revision>125</cp:revision>
  <cp:lastPrinted>2017-05-18T18:37:56Z</cp:lastPrinted>
  <dcterms:created xsi:type="dcterms:W3CDTF">2015-01-29T14:27:26Z</dcterms:created>
  <dcterms:modified xsi:type="dcterms:W3CDTF">2017-06-20T15:18:22Z</dcterms:modified>
</cp:coreProperties>
</file>