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38.jpg" ContentType="image/jp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2" r:id="rId3"/>
    <p:sldMasterId id="2147483756" r:id="rId4"/>
    <p:sldMasterId id="2147483768" r:id="rId5"/>
  </p:sldMasterIdLst>
  <p:notesMasterIdLst>
    <p:notesMasterId r:id="rId34"/>
  </p:notesMasterIdLst>
  <p:sldIdLst>
    <p:sldId id="358" r:id="rId6"/>
    <p:sldId id="443" r:id="rId7"/>
    <p:sldId id="442" r:id="rId8"/>
    <p:sldId id="439" r:id="rId9"/>
    <p:sldId id="436" r:id="rId10"/>
    <p:sldId id="432" r:id="rId11"/>
    <p:sldId id="433" r:id="rId12"/>
    <p:sldId id="455" r:id="rId13"/>
    <p:sldId id="460" r:id="rId14"/>
    <p:sldId id="462" r:id="rId15"/>
    <p:sldId id="457" r:id="rId16"/>
    <p:sldId id="459" r:id="rId17"/>
    <p:sldId id="458" r:id="rId18"/>
    <p:sldId id="461" r:id="rId19"/>
    <p:sldId id="407" r:id="rId20"/>
    <p:sldId id="363" r:id="rId21"/>
    <p:sldId id="447" r:id="rId22"/>
    <p:sldId id="448" r:id="rId23"/>
    <p:sldId id="446" r:id="rId24"/>
    <p:sldId id="449" r:id="rId25"/>
    <p:sldId id="452" r:id="rId26"/>
    <p:sldId id="380" r:id="rId27"/>
    <p:sldId id="410" r:id="rId28"/>
    <p:sldId id="395" r:id="rId29"/>
    <p:sldId id="451" r:id="rId30"/>
    <p:sldId id="463" r:id="rId31"/>
    <p:sldId id="464" r:id="rId32"/>
    <p:sldId id="396" r:id="rId3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1B9C6A"/>
    <a:srgbClr val="1E8AA8"/>
    <a:srgbClr val="4BB3AB"/>
    <a:srgbClr val="F68121"/>
    <a:srgbClr val="F20C75"/>
    <a:srgbClr val="F13430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>
        <p:scale>
          <a:sx n="60" d="100"/>
          <a:sy n="60" d="100"/>
        </p:scale>
        <p:origin x="774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710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EBBD3-BD87-49CD-A97A-7D8A4DBFB8A9}" type="slidenum">
              <a: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8800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36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53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5208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70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134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402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42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855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80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3654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302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524BEC2-198C-49EE-8584-541AAD1702F1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A2B9292C-D0D6-4965-BEE3-D629A967862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121152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26C580B-2FFC-4DB4-B048-C41CC581A13F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E4F135AE-1CCF-445D-B146-5BEA30B4C3D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219731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8B1CBFD-778C-4D02-899B-B658476A8ACB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7FBA32F1-E7C1-48C3-ABDD-5493BC29A5BA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51867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BE19F2E-2F95-465D-A41B-32CE47129B00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CD0D73C2-FF5A-43EF-BF3D-3D9032C5537C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6502838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F947D63-B5DE-4226-9B4D-16F0BD8AF21C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25722EFC-9180-4B3E-B9A4-0429C317668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121807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2AD6734-10B4-4ED1-AE84-47E418BE6D38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FD5F1AAE-D655-428A-9ECE-EA8AED4FE0D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20946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64CBE61-499A-43EB-A974-3804212185E5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E7E2FD2B-50DA-4754-9291-5C3F642EECC6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368274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D13093C-8DD5-4A4B-A547-03718C2E85C9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37F15C77-D8D3-4CD9-9901-630F71A95372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5890830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65DB34D-02F5-444C-B3FA-907A8CF3E842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A734658F-906D-4AD1-B563-4E7E8287BB7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539214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A600AB12-72F9-4A49-898F-9860E83CB221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9432BAC1-E92C-44F2-83C0-B2F2DF066D91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6692624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BAAE031-0C8D-4878-9B6C-17380E9EED6C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hangingPunct="0">
              <a:defRPr/>
            </a:lvl1pPr>
          </a:lstStyle>
          <a:p>
            <a:fld id="{896B4AD5-DAE8-4CE0-A0BD-71C63D610DF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096732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5DF893DC-2493-41A5-AF49-49DCE1B396DC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13C3154D-2DA0-4D5E-AF6A-D1065A9C07DC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6999029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714F417-EEC9-41CF-81FB-38ED9AC67812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B1FE579C-E8A8-4CC7-9653-64DD02E54A0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900949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359F9F8F-8D90-4C98-85BB-2B18FCD7B946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B218E8BE-F9DE-4FC2-8794-071B37E56E90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7448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874A6C11-24BA-4FCC-A50D-F398673D210B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3A0ED329-F945-40EC-A3FC-01EB46DFB9B3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1981741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D426C8D-C50C-4BDE-98E4-F67AFFB42964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F04FA43F-98A7-43FD-85D0-21E13304E3A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50470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E16E8268-1643-4719-960C-EF4143181657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457BB48D-2687-4FED-B4A5-46C8BC52D7D3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7202584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C8A6D055-8A27-4F12-83F4-43493F9D7DE4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0231E5BA-A176-480B-91B6-491A1F0FB7A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7162792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AB2C41A-5119-456C-97DF-2B47EEB0855A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C1F947FC-D89B-4760-887A-3E4E732980A4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7226069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7350E78-9CE3-4FA1-B806-D37962E4358E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AE6237B8-ADF0-4203-A95B-D94E4954674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134712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FCDBB08-AF34-41BC-96DC-11A8C0449BBD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9F864438-6BEA-434F-B61E-FC5533EF186E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1416330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50D9427-A23B-4BD9-80E5-4952B9311C95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D734CF9B-44F7-4028-85A4-D72B7367A4D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55694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230E2BF8-D0D4-4CDC-949B-375143C3654A}" type="datetimeFigureOut">
              <a:rPr lang="es-CO"/>
              <a:pPr>
                <a:defRPr/>
              </a:pPr>
              <a:t>22/08/2017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B564039-11E6-4FA7-B0F1-5AEE997CE1F7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86897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30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atencionalciudadano@icbf.gov.co" TargetMode="External"/><Relationship Id="rId2" Type="http://schemas.openxmlformats.org/officeDocument/2006/relationships/hyperlink" Target="http://www.icbf.gov.co/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321341"/>
            <a:ext cx="820270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CO" sz="4800" b="1" dirty="0">
              <a:solidFill>
                <a:prstClr val="white"/>
              </a:solidFill>
            </a:endParaRPr>
          </a:p>
          <a:p>
            <a:pPr algn="ctr"/>
            <a:r>
              <a:rPr lang="es-CO" sz="4400" b="1" dirty="0">
                <a:solidFill>
                  <a:prstClr val="white"/>
                </a:solidFill>
              </a:rPr>
              <a:t>Mesa Pública</a:t>
            </a:r>
          </a:p>
          <a:p>
            <a:pPr algn="ctr"/>
            <a:r>
              <a:rPr lang="es-CO" sz="4400" b="1" dirty="0">
                <a:solidFill>
                  <a:prstClr val="white"/>
                </a:solidFill>
              </a:rPr>
              <a:t> Tema: MALTRATO INFANTIL </a:t>
            </a:r>
          </a:p>
          <a:p>
            <a:pPr algn="ctr"/>
            <a:r>
              <a:rPr lang="es-CO" sz="4400" b="1" dirty="0">
                <a:solidFill>
                  <a:prstClr val="white"/>
                </a:solidFill>
              </a:rPr>
              <a:t>Centro Zonal Sabanalarga</a:t>
            </a:r>
          </a:p>
          <a:p>
            <a:pPr algn="ctr"/>
            <a:r>
              <a:rPr lang="es-CO" sz="4400" b="1" dirty="0">
                <a:solidFill>
                  <a:prstClr val="white"/>
                </a:solidFill>
              </a:rPr>
              <a:t>Sabanalarga, agosto 2017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7025"/>
            <a:ext cx="9144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641754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sz="3400" b="1" dirty="0"/>
              <a:t>METAS SOCIALES Y FINANCIERAS </a:t>
            </a:r>
          </a:p>
          <a:p>
            <a:r>
              <a:rPr lang="es-CO" sz="3400" b="1" dirty="0"/>
              <a:t>SABANALARGA 2017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8107363" y="5222875"/>
            <a:ext cx="1036637" cy="1454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21509" name="Agrupar 1"/>
          <p:cNvGrpSpPr>
            <a:grpSpLocks/>
          </p:cNvGrpSpPr>
          <p:nvPr/>
        </p:nvGrpSpPr>
        <p:grpSpPr bwMode="auto">
          <a:xfrm>
            <a:off x="6713538" y="5222875"/>
            <a:ext cx="1916112" cy="1025525"/>
            <a:chOff x="5585124" y="5200272"/>
            <a:chExt cx="2586349" cy="1384554"/>
          </a:xfrm>
        </p:grpSpPr>
        <p:pic>
          <p:nvPicPr>
            <p:cNvPr id="21512" name="Imagen 6" descr="Captura de pantalla 2012-10-25 a la(s) 13.37.14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2604" y="5222621"/>
              <a:ext cx="1128869" cy="1342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Imagen 7" descr="Captura de pantalla 2012-10-25 a la(s) 13.37.05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5124" y="5200272"/>
              <a:ext cx="1145170" cy="1384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2" name="Conector recto 11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511" name="Imagen 3" descr="Captura de pantalla 2012-10-25 a la(s) 13.50.3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3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153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26512" y="45827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25" y="3813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86" y="0"/>
            <a:ext cx="735400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3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Arial" pitchFamily="34" charset="0"/>
              </a:rPr>
              <a:t>Mesa Pública Malambo – C.Z. Sabanalarga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3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Arial" pitchFamily="34" charset="0"/>
              </a:rPr>
              <a:t>Oferta Institucional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655608" y="1224951"/>
            <a:ext cx="7556739" cy="836931"/>
          </a:xfrm>
          <a:prstGeom prst="roundRect">
            <a:avLst/>
          </a:prstGeom>
          <a:solidFill>
            <a:srgbClr val="9FC9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redondeado 10"/>
          <p:cNvSpPr/>
          <p:nvPr/>
        </p:nvSpPr>
        <p:spPr>
          <a:xfrm>
            <a:off x="1164565" y="1362974"/>
            <a:ext cx="6538823" cy="934038"/>
          </a:xfrm>
          <a:prstGeom prst="roundRect">
            <a:avLst/>
          </a:prstGeom>
          <a:solidFill>
            <a:srgbClr val="81CF9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1250342" y="1391362"/>
            <a:ext cx="6962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Niñez y Adolescencia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753163" y="607658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1200" b="1" dirty="0">
                <a:latin typeface="Agency FB" panose="020B0503020202020204" pitchFamily="34" charset="0"/>
              </a:rPr>
              <a:t>Fuente: Metas Sociales y Financieras - corte, julio 2017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0AC971-6CB4-45C6-8F44-F8FC64F93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428" y="3459644"/>
            <a:ext cx="7020949" cy="245997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E64772F-322F-4ABD-BCE3-E35C385D9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428" y="2452779"/>
            <a:ext cx="7020949" cy="84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30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26512" y="45827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25" y="3813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86" y="0"/>
            <a:ext cx="735400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3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Arial" pitchFamily="34" charset="0"/>
              </a:rPr>
              <a:t>Mesa Pública Malambo – C.Z. Sabanalarga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3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Arial" pitchFamily="34" charset="0"/>
              </a:rPr>
              <a:t>Oferta Institucional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655608" y="1224951"/>
            <a:ext cx="7556739" cy="836931"/>
          </a:xfrm>
          <a:prstGeom prst="roundRect">
            <a:avLst/>
          </a:prstGeom>
          <a:solidFill>
            <a:srgbClr val="9FC9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redondeado 10"/>
          <p:cNvSpPr/>
          <p:nvPr/>
        </p:nvSpPr>
        <p:spPr>
          <a:xfrm>
            <a:off x="1164565" y="1362974"/>
            <a:ext cx="6538823" cy="934038"/>
          </a:xfrm>
          <a:prstGeom prst="roundRect">
            <a:avLst/>
          </a:prstGeom>
          <a:solidFill>
            <a:srgbClr val="81CF9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952974" y="1471561"/>
            <a:ext cx="6962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Familia y Comunidades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540512" y="555455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1200" b="1" dirty="0">
                <a:latin typeface="Agency FB" panose="020B0503020202020204" pitchFamily="34" charset="0"/>
              </a:rPr>
              <a:t>Fuente: Metas Sociales y Financieras - corte, julio 2017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3280E62-67AF-402E-AD25-4D02C9ED7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03" y="2343751"/>
            <a:ext cx="7817344" cy="316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2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26512" y="45827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25" y="3813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86" y="0"/>
            <a:ext cx="735400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3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Arial" pitchFamily="34" charset="0"/>
              </a:rPr>
              <a:t>Mesa Pública Malambo – C.Z. Sabanalarga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3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Arial" pitchFamily="34" charset="0"/>
              </a:rPr>
              <a:t>Oferta Institucional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655608" y="1224951"/>
            <a:ext cx="7556739" cy="836931"/>
          </a:xfrm>
          <a:prstGeom prst="roundRect">
            <a:avLst/>
          </a:prstGeom>
          <a:solidFill>
            <a:srgbClr val="9FC9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redondeado 10"/>
          <p:cNvSpPr/>
          <p:nvPr/>
        </p:nvSpPr>
        <p:spPr>
          <a:xfrm>
            <a:off x="1164565" y="1362974"/>
            <a:ext cx="6538823" cy="934038"/>
          </a:xfrm>
          <a:prstGeom prst="roundRect">
            <a:avLst/>
          </a:prstGeom>
          <a:solidFill>
            <a:srgbClr val="81CF9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1080012" y="1322161"/>
            <a:ext cx="6962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Nutrición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540512" y="5560355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1200" b="1" dirty="0">
                <a:latin typeface="Agency FB" panose="020B0503020202020204" pitchFamily="34" charset="0"/>
              </a:rPr>
              <a:t>Fuente: Metas Sociales y Financieras - corte, julio 2017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CD8124-2665-4CE3-8967-D36D9E666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86" y="2275570"/>
            <a:ext cx="8522579" cy="93656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D125E7B-485A-462D-8599-8162E7EFB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86" y="3238235"/>
            <a:ext cx="8492734" cy="2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18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6586"/>
            <a:ext cx="7886700" cy="708301"/>
          </a:xfrm>
        </p:spPr>
        <p:txBody>
          <a:bodyPr/>
          <a:lstStyle/>
          <a:p>
            <a:r>
              <a:rPr lang="es-CO" dirty="0"/>
              <a:t>MALTRATO INFANTIL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2509" y="1958405"/>
            <a:ext cx="8326582" cy="3140068"/>
          </a:xfrm>
          <a:ln w="38100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Se entiende por maltrato infantil toda forma de perjuicio, castigo, humillación o abuso físico o psicológico, descuido, omisión o trato negligente, malos tratos o explotación sexual, incluidos los actos sexuales abusivos y la violación y en general toda forma de violencia o agresión sobre el niño, la niña o el adolescente por parte de sus padres, representantes legales o cualquier otra persona.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923775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1" name="CuadroTexto 9"/>
          <p:cNvSpPr txBox="1">
            <a:spLocks noChangeArrowheads="1"/>
          </p:cNvSpPr>
          <p:nvPr/>
        </p:nvSpPr>
        <p:spPr bwMode="auto">
          <a:xfrm>
            <a:off x="118947" y="194623"/>
            <a:ext cx="61926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	MAGNITUD DEL PROBLEMA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1191895"/>
            <a:ext cx="7673835" cy="830997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Independientemente de las secuelas f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sicas que desencadena directamente la agresi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ó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 producida por el abuso f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sico o sexual, todos los subtipos de maltrato dan lugar a diversos trastornos.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Las consecuencias m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30303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 frecuentes que podemos encontrar son:</a:t>
            </a:r>
            <a:endParaRPr kumimoji="0" lang="es-CO" altLang="es-CO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997514"/>
              </p:ext>
            </p:extLst>
          </p:nvPr>
        </p:nvGraphicFramePr>
        <p:xfrm>
          <a:off x="457200" y="2173358"/>
          <a:ext cx="7096539" cy="4305672"/>
        </p:xfrm>
        <a:graphic>
          <a:graphicData uri="http://schemas.openxmlformats.org/drawingml/2006/table">
            <a:tbl>
              <a:tblPr firstRow="1" firstCol="1" bandRow="1"/>
              <a:tblGrid>
                <a:gridCol w="1302268">
                  <a:extLst>
                    <a:ext uri="{9D8B030D-6E8A-4147-A177-3AD203B41FA5}">
                      <a16:colId xmlns:a16="http://schemas.microsoft.com/office/drawing/2014/main" val="1262965507"/>
                    </a:ext>
                  </a:extLst>
                </a:gridCol>
                <a:gridCol w="1755590">
                  <a:extLst>
                    <a:ext uri="{9D8B030D-6E8A-4147-A177-3AD203B41FA5}">
                      <a16:colId xmlns:a16="http://schemas.microsoft.com/office/drawing/2014/main" val="3595061469"/>
                    </a:ext>
                  </a:extLst>
                </a:gridCol>
                <a:gridCol w="1623714">
                  <a:extLst>
                    <a:ext uri="{9D8B030D-6E8A-4147-A177-3AD203B41FA5}">
                      <a16:colId xmlns:a16="http://schemas.microsoft.com/office/drawing/2014/main" val="1643122676"/>
                    </a:ext>
                  </a:extLst>
                </a:gridCol>
                <a:gridCol w="2414967">
                  <a:extLst>
                    <a:ext uri="{9D8B030D-6E8A-4147-A177-3AD203B41FA5}">
                      <a16:colId xmlns:a16="http://schemas.microsoft.com/office/drawing/2014/main" val="3489554589"/>
                    </a:ext>
                  </a:extLst>
                </a:gridCol>
              </a:tblGrid>
              <a:tr h="43132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Aislamiento social.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Baja autoestima.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Desobediencia.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Cambios de humor bruscos.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227027"/>
                  </a:ext>
                </a:extLst>
              </a:tr>
              <a:tr h="61042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Agresividad.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Disminución en la capacidad de concentración.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Problemas con las drogas.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Impulsividad.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410850"/>
                  </a:ext>
                </a:extLst>
              </a:tr>
              <a:tr h="63399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Consumo de alcohol abusivo, dependencia.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Cambios de conducta.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Desajustes emocionales.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Miedo a la relación con las personas.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272252"/>
                  </a:ext>
                </a:extLst>
              </a:tr>
              <a:tr h="95062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Desórdenes de la conducta alimentaria.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Conductas alteradas.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Escolarización: bajo rendimiento, bajas expectativas escolares, absentismo.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Socialización (problemas de relación con iguales, de apego, de amistad, de cariño, de.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228733"/>
                  </a:ext>
                </a:extLst>
              </a:tr>
              <a:tr h="38317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Ansiedad.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Conductas destructivas.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Estrés postraumático.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Alteraciones del sueño.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957015"/>
                  </a:ext>
                </a:extLst>
              </a:tr>
              <a:tr h="61042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Problemas de aprendizaje.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Conductas delictivas.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Hiperactividad.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Sexualidad: conductas sexuales anormales, conductas sexuales agresivas.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133769"/>
                  </a:ext>
                </a:extLst>
              </a:tr>
              <a:tr h="4086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Disminución de la atención.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Depresión.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Hostilidad, agresividad.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Suicidio </a:t>
                      </a:r>
                    </a:p>
                  </a:txBody>
                  <a:tcPr marL="5496" marR="5496" marT="549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424359"/>
                  </a:ext>
                </a:extLst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40027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b="1" dirty="0">
                <a:solidFill>
                  <a:prstClr val="black"/>
                </a:solidFill>
              </a:rPr>
              <a:t>Prevención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367198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Título"/>
          <p:cNvSpPr>
            <a:spLocks noGrp="1"/>
          </p:cNvSpPr>
          <p:nvPr>
            <p:ph type="ctrTitle"/>
          </p:nvPr>
        </p:nvSpPr>
        <p:spPr>
          <a:xfrm>
            <a:off x="43423" y="156692"/>
            <a:ext cx="7217990" cy="588445"/>
          </a:xfrm>
        </p:spPr>
        <p:txBody>
          <a:bodyPr/>
          <a:lstStyle/>
          <a:p>
            <a:pPr algn="l"/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PREVENCIÓN</a:t>
            </a:r>
          </a:p>
        </p:txBody>
      </p:sp>
      <p:sp>
        <p:nvSpPr>
          <p:cNvPr id="5" name="Elipse 4"/>
          <p:cNvSpPr/>
          <p:nvPr/>
        </p:nvSpPr>
        <p:spPr>
          <a:xfrm>
            <a:off x="516835" y="1181676"/>
            <a:ext cx="7646504" cy="4516759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ASISTENCIA Y ASESORIA A LA NIÑEZ Y A</a:t>
            </a:r>
          </a:p>
          <a:p>
            <a:pPr algn="ctr"/>
            <a:r>
              <a:rPr lang="es-CO" dirty="0"/>
              <a:t>LA FAMILIA / ASISTENCIA Y ASESORIA A</a:t>
            </a:r>
          </a:p>
          <a:p>
            <a:pPr algn="ctr"/>
            <a:r>
              <a:rPr lang="es-CO" dirty="0"/>
              <a:t>LA FAMILIA CON MOVILIZACIÓN DEL</a:t>
            </a:r>
          </a:p>
          <a:p>
            <a:pPr algn="ctr"/>
            <a:r>
              <a:rPr lang="es-CO" dirty="0"/>
              <a:t>SNBF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428778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Título"/>
          <p:cNvSpPr>
            <a:spLocks noGrp="1"/>
          </p:cNvSpPr>
          <p:nvPr>
            <p:ph type="ctrTitle"/>
          </p:nvPr>
        </p:nvSpPr>
        <p:spPr>
          <a:xfrm>
            <a:off x="43423" y="156692"/>
            <a:ext cx="7217990" cy="588445"/>
          </a:xfrm>
        </p:spPr>
        <p:txBody>
          <a:bodyPr/>
          <a:lstStyle/>
          <a:p>
            <a:pPr algn="l"/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PREVENCIÓN DEL MALTRATO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4A940C-C40A-4A7B-AB40-0D2348DD1181}"/>
              </a:ext>
            </a:extLst>
          </p:cNvPr>
          <p:cNvSpPr txBox="1"/>
          <p:nvPr/>
        </p:nvSpPr>
        <p:spPr>
          <a:xfrm>
            <a:off x="304801" y="1184983"/>
            <a:ext cx="8055734" cy="4801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/>
              <a:t>¿QUÉ ES ASISTENCIA Y ASESORIA A LA NIÑEZ Y A LA FAMILIA / ASISTENCIA</a:t>
            </a:r>
          </a:p>
          <a:p>
            <a:r>
              <a:rPr lang="es-CO" dirty="0"/>
              <a:t>Y ASESORIA A LA FAMILIA CON MOVILIZACIÓN DEL SNBF?</a:t>
            </a:r>
          </a:p>
          <a:p>
            <a:r>
              <a:rPr lang="es-CO" dirty="0"/>
              <a:t>”</a:t>
            </a:r>
          </a:p>
          <a:p>
            <a:r>
              <a:rPr lang="es-CO" dirty="0"/>
              <a:t>Art. 27. “b) Asistencia y Asesoría a la Niñez y la Familia: es el servicio público</a:t>
            </a:r>
          </a:p>
          <a:p>
            <a:r>
              <a:rPr lang="es-CO" dirty="0"/>
              <a:t>que presta el ICBF a través de los EQUIPOS TÉCNICOS INTERDISCIPLINARIOS</a:t>
            </a:r>
          </a:p>
          <a:p>
            <a:r>
              <a:rPr lang="es-CO" dirty="0"/>
              <a:t>del Centro Zonal, dirigido a brindar atención, orientación y apoyo en las áreas</a:t>
            </a:r>
          </a:p>
          <a:p>
            <a:r>
              <a:rPr lang="es-CO" dirty="0"/>
              <a:t>psicológica, nutricional y social a los niños, niñas, adolescentes y sus familias,</a:t>
            </a:r>
          </a:p>
          <a:p>
            <a:r>
              <a:rPr lang="es-CO" dirty="0"/>
              <a:t>en procura de lograr una mayor vinculación del niño con su red familiar y su</a:t>
            </a:r>
          </a:p>
          <a:p>
            <a:r>
              <a:rPr lang="es-CO" dirty="0"/>
              <a:t>comunidad, CONTRIBUYENDO A RESTABLECER Y GARANTIZAR EL EJERCICIO DE</a:t>
            </a:r>
          </a:p>
          <a:p>
            <a:r>
              <a:rPr lang="es-CO" dirty="0"/>
              <a:t>SUS DERECHOS”</a:t>
            </a:r>
          </a:p>
          <a:p>
            <a:endParaRPr lang="es-CO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/>
              <a:t>Se presta a través de equipos interdisciplinarios </a:t>
            </a:r>
            <a:endParaRPr lang="es-CO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/>
              <a:t>Orientada a brindar atención, orientación y apoyo en: psicología, nutrición y/o trabajo social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/>
              <a:t>Dirigida a NNA y sus familias Busca lograr la mayor vinculación entre el NNA, su familia y la comunidad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1" dirty="0"/>
              <a:t>Contribuye a restablecer y garantizar el ejercicio de los derechos del NNA </a:t>
            </a:r>
            <a:endParaRPr lang="es-CO" dirty="0"/>
          </a:p>
        </p:txBody>
      </p:sp>
      <p:sp>
        <p:nvSpPr>
          <p:cNvPr id="5" name="CuadroTexto 4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977709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Título"/>
          <p:cNvSpPr>
            <a:spLocks noGrp="1"/>
          </p:cNvSpPr>
          <p:nvPr>
            <p:ph type="ctrTitle"/>
          </p:nvPr>
        </p:nvSpPr>
        <p:spPr>
          <a:xfrm>
            <a:off x="43423" y="156692"/>
            <a:ext cx="7217990" cy="588445"/>
          </a:xfrm>
        </p:spPr>
        <p:txBody>
          <a:bodyPr/>
          <a:lstStyle/>
          <a:p>
            <a:pPr algn="l"/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PREVENCIÓN DEL MALTRATO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6246813" y="2343232"/>
            <a:ext cx="2286000" cy="885663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MEDIDAS DE PREVENCIÓN Y PROTECCIÓN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2541142-E394-4B4D-8BFF-59C2178896D7}"/>
              </a:ext>
            </a:extLst>
          </p:cNvPr>
          <p:cNvSpPr/>
          <p:nvPr/>
        </p:nvSpPr>
        <p:spPr>
          <a:xfrm>
            <a:off x="6021582" y="3657600"/>
            <a:ext cx="2791113" cy="2079545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TOTAL DENUNCIAS RECIBIDAS = 269</a:t>
            </a:r>
          </a:p>
          <a:p>
            <a:pPr algn="ctr"/>
            <a:endParaRPr lang="es-CO" sz="1600" b="1" dirty="0">
              <a:solidFill>
                <a:schemeClr val="tx1"/>
              </a:solidFill>
            </a:endParaRPr>
          </a:p>
          <a:p>
            <a:pPr algn="ctr"/>
            <a:r>
              <a:rPr lang="es-CO" sz="1600" b="1" dirty="0">
                <a:solidFill>
                  <a:schemeClr val="tx1"/>
                </a:solidFill>
              </a:rPr>
              <a:t>TOTAL DENUNCIAS TRABAJADAS DESDE EL ICBF = 257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429C743-AF8E-4812-A195-62E6F0825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7761"/>
            <a:ext cx="6021582" cy="50513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37559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81040"/>
              </p:ext>
            </p:extLst>
          </p:nvPr>
        </p:nvGraphicFramePr>
        <p:xfrm>
          <a:off x="498764" y="4576618"/>
          <a:ext cx="7705725" cy="1493837"/>
        </p:xfrm>
        <a:graphic>
          <a:graphicData uri="http://schemas.openxmlformats.org/drawingml/2006/table">
            <a:tbl>
              <a:tblPr/>
              <a:tblGrid>
                <a:gridCol w="5115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9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3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DIRECTORA GENERAL DEL ICBF</a:t>
                      </a:r>
                    </a:p>
                  </a:txBody>
                  <a:tcPr marL="91432" marR="91432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KAREN ABUDINEN</a:t>
                      </a:r>
                    </a:p>
                  </a:txBody>
                  <a:tcPr marL="91432" marR="91432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DIRECTORA REGIONAL ATLANTICO ( E )</a:t>
                      </a:r>
                    </a:p>
                  </a:txBody>
                  <a:tcPr marL="91432" marR="91432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FRANCIA HELENA LÓPEZ </a:t>
                      </a:r>
                      <a:r>
                        <a:rPr kumimoji="0" lang="es-CO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LÓPEZ</a:t>
                      </a:r>
                      <a:endParaRPr kumimoji="0" lang="es-CO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2" marR="91432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COORDINADORA CENTRO ZONAL SABANAGRANDE</a:t>
                      </a:r>
                    </a:p>
                  </a:txBody>
                  <a:tcPr marL="91432" marR="91432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CO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STEPANOVA VIANA MORENO</a:t>
                      </a:r>
                    </a:p>
                  </a:txBody>
                  <a:tcPr marL="91432" marR="91432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98" y="1341967"/>
            <a:ext cx="4148667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62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b="1" dirty="0">
                <a:solidFill>
                  <a:prstClr val="black"/>
                </a:solidFill>
              </a:rPr>
              <a:t>Protección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71705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96" t="12800" r="29533" b="7583"/>
          <a:stretch/>
        </p:blipFill>
        <p:spPr>
          <a:xfrm>
            <a:off x="0" y="463639"/>
            <a:ext cx="9144000" cy="605580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853877" y="-49384"/>
            <a:ext cx="544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/>
              <a:t>RUTA DE ATENCIÓN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05280" y="6519446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596690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Título"/>
          <p:cNvSpPr>
            <a:spLocks noGrp="1"/>
          </p:cNvSpPr>
          <p:nvPr>
            <p:ph type="ctrTitle"/>
          </p:nvPr>
        </p:nvSpPr>
        <p:spPr>
          <a:xfrm>
            <a:off x="43423" y="118055"/>
            <a:ext cx="7217990" cy="588445"/>
          </a:xfrm>
        </p:spPr>
        <p:txBody>
          <a:bodyPr/>
          <a:lstStyle/>
          <a:p>
            <a:pPr algn="l"/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3194208" y="980739"/>
            <a:ext cx="2537686" cy="1007087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MALTRATO INFANTIL (CIFRAS)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20414B-FC5F-4EA7-B8D4-37A84A74D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22" y="2262065"/>
            <a:ext cx="6717657" cy="53156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394A501-B980-43B1-9A04-1B0D9AD91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452" y="3021473"/>
            <a:ext cx="4749196" cy="285927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AEB98C-81A8-4234-9EA9-ED2649A01187}"/>
              </a:ext>
            </a:extLst>
          </p:cNvPr>
          <p:cNvSpPr txBox="1"/>
          <p:nvPr/>
        </p:nvSpPr>
        <p:spPr>
          <a:xfrm>
            <a:off x="6837649" y="5765740"/>
            <a:ext cx="230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Fuente de información: </a:t>
            </a:r>
          </a:p>
          <a:p>
            <a:r>
              <a:rPr lang="es-CO" sz="1200" dirty="0"/>
              <a:t>Sistema de Información Misional - SIM</a:t>
            </a:r>
          </a:p>
        </p:txBody>
      </p:sp>
    </p:spTree>
    <p:extLst>
      <p:ext uri="{BB962C8B-B14F-4D97-AF65-F5344CB8AC3E}">
        <p14:creationId xmlns:p14="http://schemas.microsoft.com/office/powerpoint/2010/main" val="2823924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19" name="AutoShape 4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2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0" name="AutoShape 6" descr="data:image/jpeg;base64,/9j/4AAQSkZJRgABAQAAAQABAAD/2wCEAAkGBhAPEBAPDw8QDxAVEA8QEBAQEBAPDxAPFRAVFBQUFBUXGyYfFxkjGRQSHy8gIycpLCwsFR4xNTAqNSYrLCkBCQoKDgwOGg8PGiwkHyQsNSk1KS8sLCwsLC0qLCwsLCksKTIvLC8sLSksKSwpLCksLC8pLCwpLCwsKSwpLCwsLP/AABEIALwBDAMBIgACEQEDEQH/xAAbAAEAAgMBAQAAAAAAAAAAAAAABQYBAwQCB//EAEgQAAEDAgEHCAcFBAgHAAAAAAEAAgMEEQUGEiExQVFxEzJhgZGhsdEHIkJDUpLBFDNicoIVU9LhI0RUg5OisvAWJDRjc6PC/8QAGgEBAAMBAQEAAAAAAAAAAAAAAAMEBQIBBv/EADIRAAICAQIDBQcEAgMAAAAAAAABAgMRBCEFEjETFEFRoSIyUmFxgZFCseHwFdEGIzP/2gAMAwEAAhEDEQA/APuCIiAIiWQBERAEREAREQBERAEREAREQBERAEREAREQBERAEREAREQBERAEREAREQBERAEREAREQBERAEREAREQBLqIxzF3Q5rWAZzgTc6QBq1b1W566V/Pkcei5A7BoVmvTymslC/XQply4yy8OmaNbgOJAXj7ZH+8Z8zfNUNLKbufzKn+Ufw+v8H0BsgOog8CCvS+ehdMGJTM5sjh0E3HYVy9I/BnceKL9US8ooPCMfMjhHIAHHmuGgE21EbFOKrODg8M0qrY2x5ohERcEoREQBERAEREAREQBERAEREAREQBERAEREARFAZSY06B0cYeGZwcc4jcQLXOrWuoQc3hHqWSfRUY10jtPKvd+skeKy2slGqSQfqd5q13V+Z1yF4RVjCMoXGZkL3h+eSBqzwc0m+jhtVnVacHB4Zy1govpFmfHJTPYSPUladxs5hse1V2HKH42dbT9D5r6fiuEQ1TOTmZnDWDqc129p2FUyv9GrwSYJmuGxsoLXfM24PYFe098FFRlsfP67R3SsdkN0yNZjkJ1lw4tP0utgxaH94Ox3kuWfImuZ7jO6WPY763XI7JusH9Vm+QnwVtTg+jRmOu6PWD/DJQ4xCPbvwa4/RaZMfjHNa53UGjvUZUYPURi8sToxvkzYx/mIXI1oJtfrALvBRWamiv35pfcmq0mru/865P7MsGB4rJLWU4DQBylwwG2cQx2sr6VFWi4a9ro3HUHajwOor53k3NS0zxK5k8sgBzSWMjjZcWJAL7k2J0nsVnflpTuBa6KWx6GH/6WLqeI6ac/Zmj6jh/C9XVU+eDy3ksy1zuIa4tF3BpIG820BQlNljTWAcZAbAEuYdPToupKlxmCXQyZhO69ndh0qOOoqntGS/Janp7Ye9Fr7EC7H339Z72naM0CyyzKB97B7nHcQNParNJC13Oa135gD4rDKZjeaxreDQPBQ93nn3yryPzMUtQHtabjOLQS2+kG2kWW5eJIWu5wB8eormkn5L2s5u1pIL28N/Aq6iQ7EWgVsfxt7VsZK12pwPAgoD2iIgCIiAIiIAiIgCIiAIiIAovHMn4qxrRJnNc2+a9p0i+sEHQRoClEXqbTygUSb0eSg/0c7CPxNcw911rGQFSdc0VuMh+iv6KfvNnmdczKhR5HyUrmTxuZNIwk5hDowbgjQbnTpOtTMOU0B0SF0Lxocx7XXaeICllwYnhDJwCbskHMkboc07OI6FDKTk8s5MDKClPv4+1Dj9N+/j7VF0teGP5CtZHnexNmtLXjZc20ce2yk3R0g93CeETT9FyDy7KWlHvh1Nefoo/E8sYGxPMbznhpzSWENB3m6kLUw1QN6oWj6KNygqYXUtRGyNoc6GRrQAwEuzTYC3SuZqTg+XyPYSiprm6ZKbNKZHF7yXuPtO0ntXlQXJ1VO3OLXNZcCzrEAno2LZHj59pgPS027ivi7aLIv2uvzPtqb6pxzBpr5EyijW49Hta8dQP1Xr9txfj+X+ah5JeRNzIkEUa7HY9geeoD6ryzFZJCRDCXEC503sOAXqhI5lZCKzJ7Fvyex6WOWOJzy+Nz2szXG+aXGwLSdWkjQr6vi+EmoNXSula9rW1EJN2lrGgPFyfMr6+cShGuaP52+a+k4ZY+zanLofLcTlV2icMbo4cpsT+zxMcc7NdIGOLdYBa49epQsOLQP5srOBOaew2UxilbRzsMUjhKDpDWBznBw1FpbqKrkeQ/KOJZyjI7G3L5odfg3TbsWl20ei3+hldpHw3JMTN+JvzBapcQiZpdKwfqF+7So0+jqfZLD2PH0W+D0cv95UNA/Awk95ClOyxZOYuKhsmaS5rHBocdF7tvt024qYUfg2Cx0kZjjubnOc5xu5zrW4BSCAIiIAiIgCLRUVQZ0ncuR2Iu2ADvUE74QeGySNcpbokkUV9tf8AF3BBXP39wUXfIfM77CRKoo5mIuGsA9y2iuc42Yy56SAFNC+E9kziVco9TsXl8gbrIHE2XNyEjudJm9DB9V6bQsGkjOO9xupiMOxBmoXcfwglY+0SHmx26Xn6LgxDKOGAG1nW12IawHpd9BdQv7Vras2hYWs+KxY3zPWQpo0yay9kVLNXCL5Vu/JFiqKgs+9nZH0NHreajJ8agGi8sp6XZre/T3LzSZIE6Z5nOO1rPVH8+u6kpcOgpopJGRsGZG993DO5rSb9yPsoLLyzjm1E98KK/LK7iNc2VoaYWsF7h13F3UVpbikgaGiRwAFhbQbdJGkqvVOOyTOPJtL3H2j6x7NQC8tw6aT72Ugbgb9w0LAs4zPOKoJL57szpSsl1k/2JefEx7cg/U+5XHVZQMYw8k2OSTRmh3Klp06dRGy68RYPE3WC4/iOjsC644Wt5rWt4ABU5cU1Uv1/jYjUUnkpuL41JUOBe0R21xxmURk21ljnGx6QuISBXupoYpfvGNd0ket2jSoybJSE81z2dYcO8X71BO/tXzT6mxpeK26ePLHp5YKxnjettPA6VwZG0vcdTW6SeA2qZdkf8M3azyctZyPd+9Z8h81z7HmaS/5BZ4xXqYjyQr3aqSbraG/6iFKUXo4xBxuQyDpdKLjqZdWPIeoqIXinln5eMghgcDnRuAvYOJuW2B0divS1dPpKLY8ybLC4tZdH2Uio4JkSaY58sjqt1rZjnObG3g0k5x6T2Kcio6a9uRjY7c5gHZvUkvEkTXCzgCOlacKK4LCiijN875pLf6GI4Gt5rWt4ABbFy5jo+bd7fhPOHA7eC3xShwuDo7wdxUqSXQ8PaIi9AREQBERAEREBWsp658MsRbpBY64Oo2d46VxQ5QsPPa5vCzgrTW0Eczc2RocNmwg7wdigajIse7lI6Htv3iywNZpdV2jnVun4Gpp7qORRs2a8Ty3GoD7duLXD6LJxiD94Ox3kuN+R1QNTo3fqcPELVJkvUNaSWtNtPquzndQtpVLGsXWsksnp4R5lJv6HXJj0Q1ZzuDbeK24DizpqgNtmtzHm2sk3GsqNwvAuX98xpGtmaS8DgbK04VgUdNctu55Fi91r23AbArGjq1Vs4zlhRRxbdpuzfZvLZIucALnQNp6FV8axguY54uIc7k42NOa+okOy+xugknYAVK5RzFsDre0Q08NZ8FGVVK101FGeYGk22XOb/CR+or6yqOPaf9wfNaqxt8i+Xq8I14Jkxn5s9VZx1sjFwxg/CNg6dZ2nYrRHGGgBoAA1ACwC9BZUU5ub3LVVMalhfkLmxOPOhmbvikHawhdKw5twQdRFlG1lEr3R8PoMQfCA1ti3R6pGjqUrFjzDzmubw9Yea68fyDngc50DTNDckBumRg3Fu3iO5V+noHvdmhpBHOLgRm8enoXyFtM63iSMCcJQeJIn2YlCdUjeu7fFbmzsOp7TwcFDV+Dtjjz2ucSLXvax02uN2tRVlEcZLhnjeO0LyZmjW5o4uCqKWQZLS/EIhrkb1G/guWbHYxzQ5x+Ud/koBEGSxZO1s09bAGvEZvJm2F2t/o3abHXouvoX2Ks/tTOuIKnZB5NzcuyqkaY42BxbnCzpHOaW6AdlidPBfRlv6Cj/AKsyyt/No1dLX7GZZIrkK0apYXcWEeCGetbrihk/K8tPet9TjkEeh0gJ3N9c9yjpsr2DmRud+Yhvmp5zqr62NffP+yWUoR/V6nQcdcz76mlZ0gZ7e1bYcRhlOdDI3P2sPql/QQdvSoh+V0nsxMHEud5KLrcRMul0cTT8TGlrvHT1qtLXqHuy5vqsev8ABC9Uo9Hn7F7jkDhcdYOsHaCvaotLjk8Qs19xo5wzrLpGVVR/2z+j+aljxOlrfJ2tZX4lxRVNmV0u1kZ+YfVdEWWA9qE/pcD4hSx4hQ/E7WqqfiWRFEwZTU7tbnM/M027RcKShqGPF2Oa4b2kFWYWwn7rTJozjLozYiIpTsIi1T1DWC7jbdvPBAbV5c4DSSBx0KInxZ50N9Ub9blxPeTpJJPSboDfi9HC88pFII5hpBbezj021HpWyhxeQNtM0Odsc06+I38FxoolTGMudbfscKCUuZHTiVYJ2GMttpBve5BHUuad2fyR1OjtZw1m1tfZ3oinU2uh5KqEnlr+o7v2xJub2HzT9sSbm9h81wIuSQkBjL/hb3+a9DGjtYOolRywgJKXGTmnNZ61tGcfVv02VbqKSaR5c8hxJ0uztA8gFJLKrX6aN+0myKypWdQckaWZjWvkc52slkmbp/L5rkl9GNOebPM3jybvoF1LdFWPbqceB0jsK87nRjHKjnu9fwkSfRdH/aZP8NnmvTPRfDtqJTwaweasUGMbHt62+SkYpmvF2m4XncqPh/c87tV5FYg9HFG3nGaT8zw0f5QFMUOTlJAbxQRtd8RGc/5nXKkkUsKK4e7FEkaoR6I1zShjXOdqAJPAKlYljck5IuWs2MBto/FvKt2LA8hPbXyUtuOYbL5rQ4myUDSGv2tO/o3rM4nbOOIp7Mp6yclhI7ERFhmaEREAREQBERAF6jlc03aS07wSD3LyiJtdD3JP4XlQ5pDZ/Wbqz/aHHeFaWm+kL5pPO1gznGw7z0DeVf8ABJM6mp3b4Yz2sBW/w7UTszCW+DT0lsp5i/A7VAYhKXSOvsJaOgBT6oVfjXIVlRFJcx8pdpGksu1pPEaVrF4lkXiKVrwHNIc06iDcL2gMLKIgMLKIgMLKIgMLKIgCwsogCIiALZBO5hzmniNhHSta01dWyJpe82HeTuA2lAWqGUOaHDURde1W8MypiEEZdnF5aSWtGr1jYXOjctdRle4/dxAdLiXHsFlUs1lNezkQyvrj1ZYqtmdG8b2OHa0hfDIoybBoJOjUCfBfRDilXPoa556I22HaPNR2KUM1JGHugdmbSzNLWfmtzVkay3vGJQi8LxM/UT7XDinhEDTCraLgEgDU+2roubr3FlB8UfW0/Q+a558bkcCGgMB0aNJtxUcswpFiZjUJ1lzeLT9Lrc3EYT7xvWbeKrCwgyWwVcZ94z5m+az9pZ8bPmaqkiDJazWRjXIz5mrW7FIR7wHhc+AVYRBksEmOxDUHO6reK5JseeeY0N6T6x8lFIh4bJp3PN3OLj0/70L7Jk4f+Tpf/BF/oC+OU1M+V7Y42l73GzWjWT/vavtWE0hhghiJuWRsYSNRLWgFbHCovmk/A0dCnls618vyzbatm6eTP/qavqC+bZeQltWXEaHRxkHfYFp8FummQdNVviN43lp6NR4jUVMU2VbxokYHdLfVPZq8FAogLjBlFTv1uLDue0jvFwu6KoY/mPa78rgfBUBEB9DsiocVfK3myvHB7rdi6GY9UD3pPENPiEBdFlVBuUtR8TDxYPovYypn3R/KfNAWxFU/+KZ90fyu/iXk5T1H4B+jzKAtqyqa7KGoPvAODGj6LRJi07tcz+pxb4IC8PeBpJAG8mw71wz43Ts1yBx3Mu892hUtzy7SSTxJPisICw1eVZ1RMt+J+n/KPNQdTVPldnSOLj07B0DYtSIC75O5NctBFI6TNaRcBou62cRrKsVNk9Tx+xnne853dq7lpyR/6Kn/ACn/AFuUwq8dLVF83LuRKmCecHlrABYAAbhoCyQsorBKQOJZFUc5JMfJuPtRHMN+kc09irlb6MHjTDUNd0StLT8zb+C+goqtmkps3cSCenrn1R8lqMhK5nuQ8b45GHuNio+XJ6rZzqWcf3bj4BfaliyqS4XW+jZA9FDwbPhr6KVuuKQcY3jxC8fZ3/A75XL7ssWUf+KXxehx3FfF6HwxlFKdUUh4RvP0XVFk/Vv5tNOf7p48QvtSL1cKj4yZ6tDHzPktNkJXP9yIxvkkYO4EnuU3QejA6DUTgDa2Jtz8zvJX9FYhw6mPXcljpK113I7CMn6ekFoYw0kWLz60juLj4alIoivRiorEUWkklhBRuOYFHVx5j/VcLljxzmH6g7QpJF0enyjF8nKilJz2FzNkrNLDx+HrUWvtRChsQyQpJrkx8m4+1Ecw9Y1HsQHy5Fcaz0dPH3M7XdEjS0/M2/goepyQrI/cF43xlr+4G/cgIZFunopY+fHIz8zHN8QtN0AREQBERAERAUARdVPhc8n3cMr+EbrdtrKVpMh6yTnMbEN8jhfsbdAQC7sIwaWqfmRN0XGe8j1GDeT9NZVxw70fQssZ5HSn4W/0bPG57QrPTUrImhkbWsaNTWgADsQHiho2wxsiZzWNDRvNtp6TrXRZEQBERAEsiIBZERALIiIAiIgFkREAREQBERAEREAWFlEBhaJaCJ/Pijd+ZjXeIXQiAjn5O0jtdND1RtHgtJySoj/V2dRcPAqXRAQ//CFF/Z2/NJ/EvTclKIf1aPrzj4lSyICPjyfpW6qaH/DafELripY2cxjG/la1vgtqIAiIgCIiAIiIAiIgCIiAIiIAiIgCIiAIiIAiIgCIiAIiIBdLo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4800" y="-79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0421" name="CuadroTexto 9"/>
          <p:cNvSpPr txBox="1">
            <a:spLocks noChangeArrowheads="1"/>
          </p:cNvSpPr>
          <p:nvPr/>
        </p:nvSpPr>
        <p:spPr bwMode="auto">
          <a:xfrm>
            <a:off x="0" y="145647"/>
            <a:ext cx="61926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DETALLES DEL TOTAL DE DENUNCIAS CON PARD</a:t>
            </a:r>
            <a:endParaRPr kumimoji="0" lang="es-CO" altLang="es-E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A59019-6DA5-4692-BB9E-9CFCAA645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5781"/>
            <a:ext cx="9144000" cy="518588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41A89AA-EC4E-4042-81F4-A1CABE5B550A}"/>
              </a:ext>
            </a:extLst>
          </p:cNvPr>
          <p:cNvSpPr txBox="1"/>
          <p:nvPr/>
        </p:nvSpPr>
        <p:spPr>
          <a:xfrm>
            <a:off x="2345634" y="6202732"/>
            <a:ext cx="4452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Fuente de información: Sistema de Información Misional - SIM</a:t>
            </a:r>
          </a:p>
        </p:txBody>
      </p:sp>
    </p:spTree>
    <p:extLst>
      <p:ext uri="{BB962C8B-B14F-4D97-AF65-F5344CB8AC3E}">
        <p14:creationId xmlns:p14="http://schemas.microsoft.com/office/powerpoint/2010/main" val="3850658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568192"/>
              </p:ext>
            </p:extLst>
          </p:nvPr>
        </p:nvGraphicFramePr>
        <p:xfrm>
          <a:off x="0" y="1245704"/>
          <a:ext cx="9143999" cy="502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82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5347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0" y="42590"/>
            <a:ext cx="783235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Niños, niñas y adolescentes ubicados en la medida de Hogar sustituto.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C9B73E7-38FF-4F7A-85AC-C7C14E569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05" y="1486543"/>
            <a:ext cx="8047417" cy="454191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3531114-6737-4A4C-BCDF-17559F8A6BB7}"/>
              </a:ext>
            </a:extLst>
          </p:cNvPr>
          <p:cNvSpPr txBox="1"/>
          <p:nvPr/>
        </p:nvSpPr>
        <p:spPr>
          <a:xfrm>
            <a:off x="2345633" y="6010377"/>
            <a:ext cx="4452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Fuente de información: Sistema de Información Misional - SIM</a:t>
            </a:r>
          </a:p>
        </p:txBody>
      </p:sp>
    </p:spTree>
    <p:extLst>
      <p:ext uri="{BB962C8B-B14F-4D97-AF65-F5344CB8AC3E}">
        <p14:creationId xmlns:p14="http://schemas.microsoft.com/office/powerpoint/2010/main" val="3138877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424059"/>
              </p:ext>
            </p:extLst>
          </p:nvPr>
        </p:nvGraphicFramePr>
        <p:xfrm>
          <a:off x="0" y="1242919"/>
          <a:ext cx="9143999" cy="4708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569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807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0" y="42590"/>
            <a:ext cx="626225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Inversión ICBF C.Z. Sabanalarga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Niños, niñas y adolescentes ubicados en la medida de Hogar sustituto.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46AA2C-ABAA-4145-92ED-3F48C94EF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90" y="1448822"/>
            <a:ext cx="7968343" cy="426175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1DC9F0E-8E82-41B9-B55F-543BBB1DDFD0}"/>
              </a:ext>
            </a:extLst>
          </p:cNvPr>
          <p:cNvSpPr txBox="1"/>
          <p:nvPr/>
        </p:nvSpPr>
        <p:spPr>
          <a:xfrm>
            <a:off x="2345633" y="5967125"/>
            <a:ext cx="4452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Fuente de información: Sistema de Información Misional – SIM - Modulo de Metas sociales y financieras.</a:t>
            </a:r>
          </a:p>
        </p:txBody>
      </p:sp>
    </p:spTree>
    <p:extLst>
      <p:ext uri="{BB962C8B-B14F-4D97-AF65-F5344CB8AC3E}">
        <p14:creationId xmlns:p14="http://schemas.microsoft.com/office/powerpoint/2010/main" val="1840148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49949" y="14957"/>
            <a:ext cx="8644103" cy="615681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879"/>
            <a:r>
              <a:rPr lang="es-CO" sz="3200" spc="31" dirty="0">
                <a:solidFill>
                  <a:schemeClr val="bg1"/>
                </a:solidFill>
                <a:latin typeface="Arial Black" panose="020B0A04020102020204" pitchFamily="34" charset="0"/>
              </a:rPr>
              <a:t>Canales </a:t>
            </a:r>
            <a:r>
              <a:rPr lang="es-CO" sz="3200" spc="25" dirty="0">
                <a:solidFill>
                  <a:schemeClr val="bg1"/>
                </a:solidFill>
                <a:latin typeface="Arial Black" panose="020B0A04020102020204" pitchFamily="34" charset="0"/>
              </a:rPr>
              <a:t>de</a:t>
            </a:r>
            <a:r>
              <a:rPr lang="es-CO" sz="3200" spc="-465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s-CO" sz="3200" spc="15" dirty="0">
                <a:solidFill>
                  <a:schemeClr val="bg1"/>
                </a:solidFill>
                <a:latin typeface="Arial Black" panose="020B0A04020102020204" pitchFamily="34" charset="0"/>
              </a:rPr>
              <a:t>comunicación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249949" y="2069522"/>
            <a:ext cx="8430755" cy="34906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903" indent="-283204" algn="ctr">
              <a:buFont typeface="Segoe UI Symbol"/>
              <a:buChar char="✓"/>
              <a:tabLst>
                <a:tab pos="296538" algn="l"/>
              </a:tabLst>
            </a:pP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Pagina </a:t>
            </a: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web:</a:t>
            </a:r>
            <a:r>
              <a:rPr lang="es-CO" sz="2000" spc="2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-15" dirty="0">
                <a:latin typeface="Arial Black" panose="020B0A04020102020204" pitchFamily="34" charset="0"/>
                <a:cs typeface="Arial" panose="020B0604020202020204" pitchFamily="34" charset="0"/>
                <a:hlinkClick r:id="rId2"/>
              </a:rPr>
              <a:t>www.icbf.gov.co</a:t>
            </a:r>
          </a:p>
          <a:p>
            <a:pPr algn="ctr">
              <a:spcBef>
                <a:spcPts val="35"/>
              </a:spcBef>
              <a:buFont typeface="Segoe UI Symbol"/>
              <a:buChar char="✓"/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indent="-283204" algn="ctr">
              <a:buFont typeface="Segoe UI Symbol"/>
              <a:buChar char="✓"/>
              <a:tabLst>
                <a:tab pos="296538" algn="l"/>
              </a:tabLst>
            </a:pP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Correo </a:t>
            </a: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electrónico:</a:t>
            </a:r>
            <a:r>
              <a:rPr lang="es-CO" sz="2000" spc="204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-20" dirty="0">
                <a:latin typeface="Arial Black" panose="020B0A04020102020204" pitchFamily="34" charset="0"/>
                <a:cs typeface="Arial" panose="020B0604020202020204" pitchFamily="34" charset="0"/>
                <a:hlinkClick r:id="rId3"/>
              </a:rPr>
              <a:t>atencionalciudadano@icbf.gov.co</a:t>
            </a:r>
          </a:p>
          <a:p>
            <a:pPr algn="ctr">
              <a:spcBef>
                <a:spcPts val="35"/>
              </a:spcBef>
              <a:buFont typeface="Segoe UI Symbol"/>
              <a:buChar char="✓"/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indent="-283204" algn="ctr">
              <a:spcBef>
                <a:spcPts val="5"/>
              </a:spcBef>
              <a:buFont typeface="Segoe UI Symbol"/>
              <a:buChar char="✓"/>
              <a:tabLst>
                <a:tab pos="296538" algn="l"/>
              </a:tabLst>
            </a:pP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Línea</a:t>
            </a:r>
            <a:r>
              <a:rPr lang="es-CO" sz="2000" spc="-8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2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141</a:t>
            </a:r>
          </a:p>
          <a:p>
            <a:pPr marL="12699" indent="0" algn="ctr">
              <a:spcBef>
                <a:spcPts val="5"/>
              </a:spcBef>
              <a:buNone/>
              <a:tabLst>
                <a:tab pos="296538" algn="l"/>
              </a:tabLst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indent="-283204" algn="ctr">
              <a:buFont typeface="Segoe UI Symbol"/>
              <a:buChar char="✓"/>
              <a:tabLst>
                <a:tab pos="296538" algn="l"/>
              </a:tabLst>
            </a:pPr>
            <a:r>
              <a:rPr lang="es-CO" sz="2000" spc="-20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Tweets</a:t>
            </a:r>
            <a:r>
              <a:rPr lang="es-CO" sz="2000" spc="-2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través 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</a:t>
            </a:r>
            <a:r>
              <a:rPr lang="es-CO" sz="2000" spc="4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@</a:t>
            </a:r>
            <a:r>
              <a:rPr lang="es-CO" sz="2000" spc="-11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ICBFColombia</a:t>
            </a:r>
            <a:endParaRPr lang="es-CO" sz="2000" spc="-11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12699" indent="0" algn="ctr">
              <a:buNone/>
              <a:tabLst>
                <a:tab pos="296538" algn="l"/>
              </a:tabLst>
            </a:pPr>
            <a:endParaRPr lang="es-CO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95903" marR="5080" indent="-283204" algn="ctr">
              <a:buFont typeface="Segoe UI Symbol"/>
              <a:buChar char="✓"/>
              <a:tabLst>
                <a:tab pos="296538" algn="l"/>
                <a:tab pos="1302987" algn="l"/>
                <a:tab pos="2447229" algn="l"/>
                <a:tab pos="2858699" algn="l"/>
                <a:tab pos="3215560" algn="l"/>
                <a:tab pos="3847369" algn="l"/>
                <a:tab pos="4909063" algn="l"/>
              </a:tabLst>
            </a:pPr>
            <a:r>
              <a:rPr lang="es-CO" sz="2000" spc="-2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Atención	</a:t>
            </a: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presencial	</a:t>
            </a: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	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	</a:t>
            </a:r>
            <a:r>
              <a:rPr lang="es-CO" sz="2000" spc="-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Sede	</a:t>
            </a:r>
            <a:r>
              <a:rPr lang="es-CO" sz="2000" spc="-15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Regional,	</a:t>
            </a:r>
            <a:r>
              <a:rPr lang="es-CO" sz="2000" spc="-11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Cen</a:t>
            </a:r>
            <a:r>
              <a:rPr lang="es-CO" sz="2000" spc="-1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Zonales</a:t>
            </a:r>
            <a:endParaRPr lang="es-CO" sz="2000" spc="-20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35"/>
              </a:spcBef>
              <a:buNone/>
            </a:pP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831704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49949" y="14957"/>
            <a:ext cx="8644103" cy="788036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879"/>
            <a:r>
              <a:rPr lang="es-CO" spc="31"/>
              <a:t>Canales </a:t>
            </a:r>
            <a:r>
              <a:rPr lang="es-CO" spc="25"/>
              <a:t>de</a:t>
            </a:r>
            <a:r>
              <a:rPr lang="es-CO" spc="-465"/>
              <a:t> </a:t>
            </a:r>
            <a:r>
              <a:rPr lang="es-CO" spc="15"/>
              <a:t>comunicación</a:t>
            </a:r>
            <a:endParaRPr lang="es-CO" spc="15" dirty="0"/>
          </a:p>
        </p:txBody>
      </p:sp>
      <p:sp>
        <p:nvSpPr>
          <p:cNvPr id="3" name="object 3"/>
          <p:cNvSpPr/>
          <p:nvPr/>
        </p:nvSpPr>
        <p:spPr>
          <a:xfrm>
            <a:off x="5916167" y="2587751"/>
            <a:ext cx="2880360" cy="151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7749" y="1591055"/>
            <a:ext cx="5577839" cy="4306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uadroTexto 4"/>
          <p:cNvSpPr txBox="1"/>
          <p:nvPr/>
        </p:nvSpPr>
        <p:spPr>
          <a:xfrm>
            <a:off x="135467" y="6400800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623925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9" y="1277256"/>
            <a:ext cx="2872218" cy="510177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281714" y="2830286"/>
            <a:ext cx="4383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</a:rPr>
              <a:t>Gracias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514849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6319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Mesa Pública ICBF Centro Zonal Sabanalarga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-AGENDA-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569618"/>
              </p:ext>
            </p:extLst>
          </p:nvPr>
        </p:nvGraphicFramePr>
        <p:xfrm>
          <a:off x="195102" y="1860452"/>
          <a:ext cx="8587408" cy="348303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320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80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Fecha: 24 de agosto de 2017          Hora: 08:30</a:t>
                      </a:r>
                      <a:r>
                        <a:rPr lang="es-CO" sz="12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– 12:00 pm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Registro de Entrada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REFERENTE DE SNBF</a:t>
                      </a:r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0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Metodología de Trabajo       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PARTICIPATIVA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2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Saludo</a:t>
                      </a:r>
                      <a:r>
                        <a:rPr lang="es-CO" sz="12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bienvenida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STEPANOVA VIANA MORENO (COORDINADORA)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Instalación </a:t>
                      </a:r>
                      <a:r>
                        <a:rPr lang="es-CO" sz="12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 evento</a:t>
                      </a:r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Maltrato</a:t>
                      </a:r>
                      <a:r>
                        <a:rPr lang="es-CO" sz="12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Infantil</a:t>
                      </a:r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lang="es-CO" sz="12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Ruta de atención del maltrato</a:t>
                      </a:r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Carlos Llanos Barrios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Prevención del maltrato</a:t>
                      </a:r>
                      <a:r>
                        <a:rPr lang="es-CO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Infantil – Asistencia y Asesoría a la Familia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Malka Irina Ahumada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2238989311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CO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Índice estadístico de atención de casos de Maltrato Infantil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Alejandro Camargo Hernandez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Metas Sociales y Financiera</a:t>
                      </a:r>
                      <a:r>
                        <a:rPr lang="es-CO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del centro zonal Sabanalarga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Stepanova Viana Moreno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Socialización </a:t>
                      </a:r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preguntas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CO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80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Conclusiones y Evaluación del cierre de la jornada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9" marR="9479" marT="9479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STEPANOVA VIANA MORENO (COORDINADORA)</a:t>
                      </a:r>
                    </a:p>
                  </a:txBody>
                  <a:tcPr marL="9479" marR="9479" marT="9479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59615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 txBox="1">
            <a:spLocks/>
          </p:cNvSpPr>
          <p:nvPr/>
        </p:nvSpPr>
        <p:spPr>
          <a:xfrm>
            <a:off x="540328" y="2141973"/>
            <a:ext cx="7966363" cy="256857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Objetivo de la Mesa Pública</a:t>
            </a:r>
          </a:p>
          <a:p>
            <a:pPr marL="0" indent="0" algn="ctr">
              <a:buNone/>
            </a:pP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CO" sz="2600" dirty="0">
                <a:latin typeface="Arial" panose="020B0604020202020204" pitchFamily="34" charset="0"/>
                <a:cs typeface="Arial" panose="020B0604020202020204" pitchFamily="34" charset="0"/>
              </a:rPr>
              <a:t>Presentar gestión, avances, logros y dificultades relacionadas con la niñez y la adolescencia frente a un programa o servicio específico. 	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s-CO" sz="1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54812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9838"/>
            <a:ext cx="6539345" cy="681797"/>
          </a:xfrm>
        </p:spPr>
        <p:txBody>
          <a:bodyPr/>
          <a:lstStyle/>
          <a:p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Mesa Pública ICBF Centro Zonal Sabanalarga 2017 </a:t>
            </a:r>
            <a:br>
              <a:rPr lang="es-CO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</a:b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696277" y="2967335"/>
            <a:ext cx="5234609" cy="1200329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</a:rPr>
              <a:t>Promover los derechos de las niñas, los niños y adolescentes y prevenir los riesgos o amenazas de  vulneración</a:t>
            </a:r>
          </a:p>
        </p:txBody>
      </p:sp>
      <p:pic>
        <p:nvPicPr>
          <p:cNvPr id="12" name="Imagen 11" descr="C:\Users\Gina.Rodelo\AppData\Local\Microsoft\Windows\INetCache\Content.Word\IMG_20170630_0906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747" y="1215079"/>
            <a:ext cx="2394585" cy="156489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55" y="4542389"/>
            <a:ext cx="2394585" cy="15756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542389"/>
            <a:ext cx="2394585" cy="15756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640" y="4542389"/>
            <a:ext cx="2231136" cy="15756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96" y="1215079"/>
            <a:ext cx="2394585" cy="156489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9" name="CuadroTexto 8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05707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redondeado 1"/>
          <p:cNvSpPr/>
          <p:nvPr/>
        </p:nvSpPr>
        <p:spPr>
          <a:xfrm>
            <a:off x="165553" y="5696466"/>
            <a:ext cx="8929064" cy="116153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545159" y="5426177"/>
            <a:ext cx="7883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Trabajar con calidad y transparencia por el desarrollo integral de la primera infancia, la niñez, la adolescencia y el bienestar de las familias colombianas.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8" b="2261"/>
          <a:stretch/>
        </p:blipFill>
        <p:spPr>
          <a:xfrm>
            <a:off x="443634" y="365884"/>
            <a:ext cx="7984702" cy="5030487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545159" y="458575"/>
            <a:ext cx="1016148" cy="4967601"/>
            <a:chOff x="679847" y="606071"/>
            <a:chExt cx="1016148" cy="4967601"/>
          </a:xfrm>
        </p:grpSpPr>
        <p:sp>
          <p:nvSpPr>
            <p:cNvPr id="9" name="Rectángulo redondeado 8"/>
            <p:cNvSpPr/>
            <p:nvPr/>
          </p:nvSpPr>
          <p:spPr>
            <a:xfrm>
              <a:off x="679847" y="1051007"/>
              <a:ext cx="1014041" cy="4077730"/>
            </a:xfrm>
            <a:prstGeom prst="roundRect">
              <a:avLst/>
            </a:prstGeom>
            <a:solidFill>
              <a:schemeClr val="accent2">
                <a:lumMod val="75000"/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3" name="CuadroTexto 12"/>
            <p:cNvSpPr txBox="1"/>
            <p:nvPr/>
          </p:nvSpPr>
          <p:spPr>
            <a:xfrm rot="16200000">
              <a:off x="-1249471" y="2628207"/>
              <a:ext cx="49676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54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Arial Black" panose="020B0A04020102020204" pitchFamily="34" charset="0"/>
                </a:rPr>
                <a:t>MISIÓN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21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redondeado 1"/>
          <p:cNvSpPr/>
          <p:nvPr/>
        </p:nvSpPr>
        <p:spPr>
          <a:xfrm>
            <a:off x="166034" y="5696466"/>
            <a:ext cx="8929064" cy="116153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"/>
          <a:stretch/>
        </p:blipFill>
        <p:spPr>
          <a:xfrm>
            <a:off x="166034" y="132099"/>
            <a:ext cx="8514250" cy="5281034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166034" y="495529"/>
            <a:ext cx="1014041" cy="4001074"/>
            <a:chOff x="260461" y="1168062"/>
            <a:chExt cx="1014041" cy="4001074"/>
          </a:xfrm>
        </p:grpSpPr>
        <p:sp>
          <p:nvSpPr>
            <p:cNvPr id="9" name="Rectángulo redondeado 8"/>
            <p:cNvSpPr/>
            <p:nvPr/>
          </p:nvSpPr>
          <p:spPr>
            <a:xfrm>
              <a:off x="260461" y="1168063"/>
              <a:ext cx="1014041" cy="4001071"/>
            </a:xfrm>
            <a:prstGeom prst="roundRect">
              <a:avLst/>
            </a:prstGeom>
            <a:solidFill>
              <a:schemeClr val="accent2">
                <a:lumMod val="75000"/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3" name="CuadroTexto 12"/>
            <p:cNvSpPr txBox="1"/>
            <p:nvPr/>
          </p:nvSpPr>
          <p:spPr>
            <a:xfrm rot="16200000">
              <a:off x="-1278410" y="2706934"/>
              <a:ext cx="40010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54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Arial Black" panose="020B0A04020102020204" pitchFamily="34" charset="0"/>
                </a:rPr>
                <a:t>VISIÓN</a:t>
              </a:r>
            </a:p>
          </p:txBody>
        </p:sp>
      </p:grpSp>
      <p:sp>
        <p:nvSpPr>
          <p:cNvPr id="3" name="Rectángulo 2"/>
          <p:cNvSpPr/>
          <p:nvPr/>
        </p:nvSpPr>
        <p:spPr>
          <a:xfrm>
            <a:off x="322592" y="5409733"/>
            <a:ext cx="8523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Cambiar el mundo de las nuevas generaciones y sus familias, siendo referentes en estándares de calidad y contribuyendo a la construcción de una sociedad en paz, próspera y equitativa. </a:t>
            </a:r>
          </a:p>
        </p:txBody>
      </p:sp>
    </p:spTree>
    <p:extLst>
      <p:ext uri="{BB962C8B-B14F-4D97-AF65-F5344CB8AC3E}">
        <p14:creationId xmlns:p14="http://schemas.microsoft.com/office/powerpoint/2010/main" val="2119807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Organización Regional Atlántico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277378" y="1409845"/>
          <a:ext cx="2820988" cy="630236"/>
        </p:xfrm>
        <a:graphic>
          <a:graphicData uri="http://schemas.openxmlformats.org/drawingml/2006/table">
            <a:tbl>
              <a:tblPr/>
              <a:tblGrid>
                <a:gridCol w="2820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NORTE CENTRO HISTÓRICO</a:t>
                      </a:r>
                    </a:p>
                  </a:txBody>
                  <a:tcPr marL="9527" marR="9527" marT="950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Barranquilla: Norte Centro Histórico - Riomar</a:t>
                      </a:r>
                    </a:p>
                  </a:txBody>
                  <a:tcPr marL="9527" marR="9527" marT="950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Colombia</a:t>
                      </a:r>
                    </a:p>
                  </a:txBody>
                  <a:tcPr marL="9527" marR="9527" marT="950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265112" y="2536970"/>
          <a:ext cx="1219200" cy="1615209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BARANOA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Baranoa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Galapa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Juan de Acosta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Piojó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Polonuevo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Tubará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Usiacurí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239406"/>
              </p:ext>
            </p:extLst>
          </p:nvPr>
        </p:nvGraphicFramePr>
        <p:xfrm>
          <a:off x="374601" y="4735994"/>
          <a:ext cx="1266825" cy="1219200"/>
        </p:xfrm>
        <a:graphic>
          <a:graphicData uri="http://schemas.openxmlformats.org/drawingml/2006/table">
            <a:tbl>
              <a:tblPr/>
              <a:tblGrid>
                <a:gridCol w="126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SABANALARGA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Candelaria 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Luruaco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Manatí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Repelón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Sabanalarga</a:t>
                      </a:r>
                    </a:p>
                  </a:txBody>
                  <a:tcPr marL="9523" marR="9523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/>
          </p:nvPr>
        </p:nvGraphicFramePr>
        <p:xfrm>
          <a:off x="5364883" y="1432070"/>
          <a:ext cx="2768600" cy="419100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SUROCCIDENTE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Barranquilla: Suroccidente - Metropolitana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/>
          </p:nvPr>
        </p:nvGraphicFramePr>
        <p:xfrm>
          <a:off x="6076083" y="2211532"/>
          <a:ext cx="1590675" cy="419100"/>
        </p:xfrm>
        <a:graphic>
          <a:graphicData uri="http://schemas.openxmlformats.org/drawingml/2006/table">
            <a:tbl>
              <a:tblPr/>
              <a:tblGrid>
                <a:gridCol w="159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SURORIENTE</a:t>
                      </a:r>
                    </a:p>
                  </a:txBody>
                  <a:tcPr marL="9527" marR="9527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Barranquilla: Suroriente</a:t>
                      </a:r>
                    </a:p>
                  </a:txBody>
                  <a:tcPr marL="9527" marR="9527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/>
          </p:nvPr>
        </p:nvGraphicFramePr>
        <p:xfrm>
          <a:off x="6494174" y="3050378"/>
          <a:ext cx="1384300" cy="619125"/>
        </p:xfrm>
        <a:graphic>
          <a:graphicData uri="http://schemas.openxmlformats.org/drawingml/2006/table">
            <a:tbl>
              <a:tblPr/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HIPÓDROMO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Soledad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Malambo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6399501" y="4350043"/>
          <a:ext cx="1358900" cy="1619250"/>
        </p:xfrm>
        <a:graphic>
          <a:graphicData uri="http://schemas.openxmlformats.org/drawingml/2006/table">
            <a:tbl>
              <a:tblPr/>
              <a:tblGrid>
                <a:gridCol w="135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SABANAGRANDE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de la Cruz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Palmar de Varela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Ponedera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Sabanagrande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Lucía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Tomás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Suan</a:t>
                      </a:r>
                    </a:p>
                  </a:txBody>
                  <a:tcPr marL="9522" marR="9522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5" name="Object 19"/>
          <p:cNvGraphicFramePr>
            <a:graphicFrameLocks noChangeAspect="1"/>
          </p:cNvGraphicFramePr>
          <p:nvPr>
            <p:extLst/>
          </p:nvPr>
        </p:nvGraphicFramePr>
        <p:xfrm>
          <a:off x="3251273" y="1493187"/>
          <a:ext cx="15621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Imagen de mapa de bits" r:id="rId3" imgW="1400000" imgH="838095" progId="Paint.Picture">
                  <p:embed/>
                </p:oleObj>
              </mc:Choice>
              <mc:Fallback>
                <p:oleObj name="Imagen de mapa de bits" r:id="rId3" imgW="1400000" imgH="8380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73" y="1493187"/>
                        <a:ext cx="15621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>
            <p:extLst/>
          </p:nvPr>
        </p:nvGraphicFramePr>
        <p:xfrm>
          <a:off x="4813373" y="2002052"/>
          <a:ext cx="1236382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Imagen de mapa de bits" r:id="rId5" imgW="905001" imgH="666667" progId="Paint.Picture">
                  <p:embed/>
                </p:oleObj>
              </mc:Choice>
              <mc:Fallback>
                <p:oleObj name="Imagen de mapa de bits" r:id="rId5" imgW="905001" imgH="6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73" y="2002052"/>
                        <a:ext cx="1236382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8"/>
          <p:cNvGraphicFramePr>
            <a:graphicFrameLocks noChangeAspect="1"/>
          </p:cNvGraphicFramePr>
          <p:nvPr>
            <p:extLst/>
          </p:nvPr>
        </p:nvGraphicFramePr>
        <p:xfrm>
          <a:off x="4908483" y="2939253"/>
          <a:ext cx="104616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Imagen de mapa de bits" r:id="rId7" imgW="923810" imgH="733333" progId="Paint.Picture">
                  <p:embed/>
                </p:oleObj>
              </mc:Choice>
              <mc:Fallback>
                <p:oleObj name="Imagen de mapa de bits" r:id="rId7" imgW="923810" imgH="7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483" y="2939253"/>
                        <a:ext cx="1046162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7"/>
          <p:cNvGraphicFramePr>
            <a:graphicFrameLocks noChangeAspect="1"/>
          </p:cNvGraphicFramePr>
          <p:nvPr>
            <p:extLst/>
          </p:nvPr>
        </p:nvGraphicFramePr>
        <p:xfrm>
          <a:off x="4665951" y="3827531"/>
          <a:ext cx="1166812" cy="2468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Imagen de mapa de bits" r:id="rId9" imgW="1085714" imgH="1914286" progId="Paint.Picture">
                  <p:embed/>
                </p:oleObj>
              </mc:Choice>
              <mc:Fallback>
                <p:oleObj name="Imagen de mapa de bits" r:id="rId9" imgW="1085714" imgH="19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951" y="3827531"/>
                        <a:ext cx="1166812" cy="2468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"/>
          <p:cNvGraphicFramePr>
            <a:graphicFrameLocks noChangeAspect="1"/>
          </p:cNvGraphicFramePr>
          <p:nvPr>
            <p:extLst/>
          </p:nvPr>
        </p:nvGraphicFramePr>
        <p:xfrm>
          <a:off x="1874260" y="2413791"/>
          <a:ext cx="2709862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Imagen de mapa de bits" r:id="rId11" imgW="2400635" imgH="1676634" progId="Paint.Picture">
                  <p:embed/>
                </p:oleObj>
              </mc:Choice>
              <mc:Fallback>
                <p:oleObj name="Imagen de mapa de bits" r:id="rId11" imgW="2400635" imgH="167663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4260" y="2413791"/>
                        <a:ext cx="2709862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Imagen 11" descr="f:\Users\maria.rangel\Desktop\SABANALARG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99" r="52208" b="13036"/>
          <a:stretch>
            <a:fillRect/>
          </a:stretch>
        </p:blipFill>
        <p:spPr bwMode="auto">
          <a:xfrm>
            <a:off x="2236210" y="4322614"/>
            <a:ext cx="2347912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135467" y="6409267"/>
            <a:ext cx="138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668306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533" y="249382"/>
            <a:ext cx="5963612" cy="715617"/>
          </a:xfrm>
        </p:spPr>
        <p:txBody>
          <a:bodyPr/>
          <a:lstStyle/>
          <a:p>
            <a:r>
              <a:rPr lang="es-CO" sz="4000" b="1" dirty="0">
                <a:solidFill>
                  <a:schemeClr val="bg1"/>
                </a:solidFill>
              </a:rPr>
              <a:t>Centro Zonal Sabanalarga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8533" y="6400800"/>
            <a:ext cx="171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365" y="1313211"/>
            <a:ext cx="4481944" cy="336145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01781" y="4828917"/>
            <a:ext cx="9573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000000"/>
                </a:solidFill>
                <a:latin typeface="Arial" panose="020B0604020202020204" pitchFamily="34" charset="0"/>
              </a:rPr>
              <a:t>Dirección: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 Carrera 18 # 22 A - 14 Barrio Centro, Sabanalarga</a:t>
            </a:r>
            <a:br>
              <a:rPr lang="es-CO" dirty="0"/>
            </a:br>
            <a:r>
              <a:rPr lang="es-CO" b="1" dirty="0">
                <a:solidFill>
                  <a:srgbClr val="000000"/>
                </a:solidFill>
                <a:latin typeface="Arial" panose="020B0604020202020204" pitchFamily="34" charset="0"/>
              </a:rPr>
              <a:t>Teléfono: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 57(5) 385 30 84</a:t>
            </a:r>
            <a:br>
              <a:rPr lang="es-CO" dirty="0"/>
            </a:br>
            <a:r>
              <a:rPr lang="es-CO" b="1" dirty="0">
                <a:solidFill>
                  <a:srgbClr val="000000"/>
                </a:solidFill>
                <a:latin typeface="Arial" panose="020B0604020202020204" pitchFamily="34" charset="0"/>
              </a:rPr>
              <a:t>Ext: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 504002</a:t>
            </a:r>
            <a:br>
              <a:rPr lang="es-CO" dirty="0"/>
            </a:br>
            <a:r>
              <a:rPr lang="es-CO" b="1" dirty="0">
                <a:solidFill>
                  <a:srgbClr val="000000"/>
                </a:solidFill>
                <a:latin typeface="Arial" panose="020B0604020202020204" pitchFamily="34" charset="0"/>
              </a:rPr>
              <a:t>Horario de Atención: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 Lunes a Viernes de 8:00 a.m. a 5:00 p.m. (Jornada Continua)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0909673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3754</TotalTime>
  <Words>1037</Words>
  <Application>Microsoft Office PowerPoint</Application>
  <PresentationFormat>Presentación en pantalla (4:3)</PresentationFormat>
  <Paragraphs>222</Paragraphs>
  <Slides>28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43" baseType="lpstr">
      <vt:lpstr>MS PGothic</vt:lpstr>
      <vt:lpstr>Agency FB</vt:lpstr>
      <vt:lpstr>Arial</vt:lpstr>
      <vt:lpstr>Arial Black</vt:lpstr>
      <vt:lpstr>Calibri</vt:lpstr>
      <vt:lpstr>Calibri Light</vt:lpstr>
      <vt:lpstr>Segoe UI Symbol</vt:lpstr>
      <vt:lpstr>Times New Roman</vt:lpstr>
      <vt:lpstr>Wingdings</vt:lpstr>
      <vt:lpstr>Diseño personalizado</vt:lpstr>
      <vt:lpstr>1_Diseño personalizado</vt:lpstr>
      <vt:lpstr>2_Tema de Office</vt:lpstr>
      <vt:lpstr>4_Tema de Office</vt:lpstr>
      <vt:lpstr>2_Diseño personalizado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Mesa Pública ICBF Centro Zonal Sabanalarga 2017  </vt:lpstr>
      <vt:lpstr>Presentación de PowerPoint</vt:lpstr>
      <vt:lpstr>Presentación de PowerPoint</vt:lpstr>
      <vt:lpstr>Organización Regional Atlántico</vt:lpstr>
      <vt:lpstr>Centro Zonal Sabanalarga </vt:lpstr>
      <vt:lpstr>Presentación de PowerPoint</vt:lpstr>
      <vt:lpstr>Presentación de PowerPoint</vt:lpstr>
      <vt:lpstr>Presentación de PowerPoint</vt:lpstr>
      <vt:lpstr>Presentación de PowerPoint</vt:lpstr>
      <vt:lpstr>MALTRATO INFANTIL </vt:lpstr>
      <vt:lpstr>Presentación de PowerPoint</vt:lpstr>
      <vt:lpstr>Presentación de PowerPoint</vt:lpstr>
      <vt:lpstr>PREVENCIÓN</vt:lpstr>
      <vt:lpstr>PREVENCIÓN DEL MALTRATO</vt:lpstr>
      <vt:lpstr>PREVENCIÓN DEL MALTRATO</vt:lpstr>
      <vt:lpstr>Presentación de PowerPoint</vt:lpstr>
      <vt:lpstr>Presentación de PowerPoint</vt:lpstr>
      <vt:lpstr>Protección de Niños, Niñas y Adolescentes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Alejandro Antonio Camargo Hernandez</cp:lastModifiedBy>
  <cp:revision>318</cp:revision>
  <dcterms:created xsi:type="dcterms:W3CDTF">2015-01-29T14:27:26Z</dcterms:created>
  <dcterms:modified xsi:type="dcterms:W3CDTF">2017-08-22T21:52:33Z</dcterms:modified>
</cp:coreProperties>
</file>