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77" r:id="rId4"/>
    <p:sldId id="272" r:id="rId5"/>
    <p:sldId id="278" r:id="rId6"/>
    <p:sldId id="273" r:id="rId7"/>
    <p:sldId id="274" r:id="rId8"/>
    <p:sldId id="275" r:id="rId9"/>
    <p:sldId id="261" r:id="rId10"/>
    <p:sldId id="259" r:id="rId11"/>
    <p:sldId id="262" r:id="rId12"/>
    <p:sldId id="258" r:id="rId13"/>
    <p:sldId id="263" r:id="rId14"/>
    <p:sldId id="260" r:id="rId15"/>
    <p:sldId id="265" r:id="rId16"/>
    <p:sldId id="266" r:id="rId17"/>
    <p:sldId id="264" r:id="rId18"/>
    <p:sldId id="269" r:id="rId19"/>
    <p:sldId id="279" r:id="rId20"/>
    <p:sldId id="280" r:id="rId21"/>
    <p:sldId id="281" r:id="rId22"/>
    <p:sldId id="268" r:id="rId2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D4B041E9-1105-4B2C-96A7-69341B6B4DC1}">
          <p14:sldIdLst>
            <p14:sldId id="256"/>
            <p14:sldId id="277"/>
            <p14:sldId id="272"/>
            <p14:sldId id="278"/>
            <p14:sldId id="273"/>
            <p14:sldId id="274"/>
            <p14:sldId id="275"/>
            <p14:sldId id="261"/>
            <p14:sldId id="259"/>
          </p14:sldIdLst>
        </p14:section>
        <p14:section name="Sección sin título" id="{D3C4ED19-6112-4331-BE18-0462C75AE582}">
          <p14:sldIdLst>
            <p14:sldId id="262"/>
            <p14:sldId id="258"/>
            <p14:sldId id="263"/>
            <p14:sldId id="260"/>
            <p14:sldId id="265"/>
            <p14:sldId id="266"/>
            <p14:sldId id="264"/>
            <p14:sldId id="269"/>
            <p14:sldId id="279"/>
            <p14:sldId id="280"/>
            <p14:sldId id="281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B81E2A5-C630-4C76-BF67-179F798E6F6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B3F20A9-FA6F-4C60-A340-771CA0BF3B3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9173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C81D8F-9428-4D7E-A7D1-44A825B854E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7F1B0E9-61F9-4982-9AF6-C685E75F1C38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8372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DE0D19-0708-450E-8675-E5336A762D6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D4302AD-C47B-4116-BF24-9F1B9ECDC5EF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5992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1AD1051-1D13-4536-94EA-D2EA97665615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CAA1BE5-46B7-442F-BAEA-71D896E653E4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2956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26F9938-7A8A-46C6-9298-E4E39056480D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A4D8C10-62F8-40D2-94ED-610088A97EBE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4243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0F57C2A-3A1C-423B-B596-F7A8549E7C39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A1F76A4-7999-42EA-BEA1-970168AE847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1976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DF3DE3F-66C6-4C89-96FA-BA680CBEB8D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90C373F-9A43-49C1-93D6-D9F7C83959BC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2888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7CADF17-1BAE-4BC0-A80E-7069F428930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0226CA-F639-40D7-B7A4-B5ED3AC2F85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030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363EA43-BAF3-478C-9CF7-CFC74FF1EB05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1FEDA7D-FF53-4593-B7F5-641A88EEF39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2422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4608D6-2A54-4E8E-A679-C94A1EE3FE2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DDE7F19-2CC5-48B1-A456-85680D9758C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8989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C652F09-3144-4D24-B6A8-452954E4384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17/05/2016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4B6D697-6F81-448F-B1DF-A5F2B163D14C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5202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17/05/2016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19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cbf.gov.co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bf.gov.co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hyperlink" Target="mailto:marta.insignares@icbf.gov.co" TargetMode="External"/><Relationship Id="rId4" Type="http://schemas.openxmlformats.org/officeDocument/2006/relationships/hyperlink" Target="mailto:atencionalciudadano@icbf.gov.c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0" y="1641475"/>
            <a:ext cx="91440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4600" b="1" dirty="0">
                <a:solidFill>
                  <a:schemeClr val="bg1"/>
                </a:solidFill>
              </a:rPr>
              <a:t>MESA PÚBLICA PRIMERA INFANCIA</a:t>
            </a:r>
          </a:p>
          <a:p>
            <a:pPr algn="ctr"/>
            <a:endParaRPr lang="es-ES" sz="4600" b="1" dirty="0">
              <a:solidFill>
                <a:schemeClr val="bg1"/>
              </a:solidFill>
            </a:endParaRPr>
          </a:p>
          <a:p>
            <a:pPr algn="ctr"/>
            <a:r>
              <a:rPr lang="es-ES" sz="4600" b="1" dirty="0">
                <a:solidFill>
                  <a:schemeClr val="bg1"/>
                </a:solidFill>
              </a:rPr>
              <a:t>MUNICIPIO DE </a:t>
            </a:r>
            <a:r>
              <a:rPr lang="es-ES" sz="4600" b="1" dirty="0" smtClean="0">
                <a:solidFill>
                  <a:schemeClr val="bg1"/>
                </a:solidFill>
              </a:rPr>
              <a:t>SOLEDAD</a:t>
            </a:r>
            <a:endParaRPr lang="es-ES" sz="4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073650"/>
            <a:ext cx="4788189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600" b="1" dirty="0" smtClean="0">
                <a:solidFill>
                  <a:srgbClr val="595959"/>
                </a:solidFill>
              </a:rPr>
              <a:t>CENTRO ZONAL HIPÓDROMO</a:t>
            </a:r>
            <a:endParaRPr lang="es-ES" sz="3600" b="1" dirty="0">
              <a:solidFill>
                <a:srgbClr val="595959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17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89499" y="266607"/>
            <a:ext cx="56437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3200" b="1" dirty="0">
                <a:solidFill>
                  <a:schemeClr val="bg1"/>
                </a:solidFill>
              </a:rPr>
              <a:t>C</a:t>
            </a:r>
            <a:r>
              <a:rPr lang="es-ES" sz="3200" b="1" dirty="0" smtClean="0">
                <a:solidFill>
                  <a:schemeClr val="bg1"/>
                </a:solidFill>
              </a:rPr>
              <a:t>entro </a:t>
            </a:r>
            <a:r>
              <a:rPr lang="es-ES" sz="3200" b="1" dirty="0">
                <a:solidFill>
                  <a:schemeClr val="bg1"/>
                </a:solidFill>
              </a:rPr>
              <a:t>Z</a:t>
            </a:r>
            <a:r>
              <a:rPr lang="es-ES" sz="3200" b="1" dirty="0" smtClean="0">
                <a:solidFill>
                  <a:schemeClr val="bg1"/>
                </a:solidFill>
              </a:rPr>
              <a:t>onal </a:t>
            </a:r>
            <a:r>
              <a:rPr lang="es-ES" sz="3200" b="1" dirty="0">
                <a:solidFill>
                  <a:schemeClr val="bg1"/>
                </a:solidFill>
              </a:rPr>
              <a:t>H</a:t>
            </a:r>
            <a:r>
              <a:rPr lang="es-ES" sz="3200" b="1" dirty="0" smtClean="0">
                <a:solidFill>
                  <a:schemeClr val="bg1"/>
                </a:solidFill>
              </a:rPr>
              <a:t>ipódromo</a:t>
            </a:r>
            <a:endParaRPr lang="es-ES" sz="32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10" y="1290754"/>
            <a:ext cx="4010890" cy="4253314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507908"/>
              </p:ext>
            </p:extLst>
          </p:nvPr>
        </p:nvGraphicFramePr>
        <p:xfrm>
          <a:off x="4925292" y="1849581"/>
          <a:ext cx="3948544" cy="2786063"/>
        </p:xfrm>
        <a:graphic>
          <a:graphicData uri="http://schemas.openxmlformats.org/drawingml/2006/table">
            <a:tbl>
              <a:tblPr/>
              <a:tblGrid>
                <a:gridCol w="1737981"/>
                <a:gridCol w="2210563"/>
              </a:tblGrid>
              <a:tr h="22193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UBICACIÓN</a:t>
                      </a:r>
                      <a:endParaRPr kumimoji="0" lang="es-CO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Cra 30 N° 26-30 Barrio Hipódromo Soledad</a:t>
                      </a:r>
                    </a:p>
                    <a:p>
                      <a:pPr marL="457200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Teléfono: 3853084 </a:t>
                      </a:r>
                    </a:p>
                    <a:p>
                      <a:pPr marL="457200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Ext. 506003</a:t>
                      </a:r>
                    </a:p>
                    <a:p>
                      <a:pPr marL="457200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Línea gratuita nacional ICBF 018000918080</a:t>
                      </a:r>
                      <a:endParaRPr kumimoji="0" lang="es-CO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www.icbf.gov.co</a:t>
                      </a:r>
                      <a:r>
                        <a:rPr kumimoji="0" lang="es-C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s-CO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29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421843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600" b="1" dirty="0" smtClean="0">
                <a:solidFill>
                  <a:srgbClr val="595959"/>
                </a:solidFill>
              </a:rPr>
              <a:t>MUNICIPIO DE SOLEDAD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947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>
                <a:solidFill>
                  <a:schemeClr val="bg1"/>
                </a:solidFill>
              </a:rPr>
              <a:t>MUNICIPIO DE SOLEDAD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75410" y="1413164"/>
            <a:ext cx="73255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Población:  661.851 habitantes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Densidad:   6 893 hab./km²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Desplazados:  50 mil habitantes</a:t>
            </a:r>
          </a:p>
          <a:p>
            <a:pPr algn="just"/>
            <a:r>
              <a:rPr lang="es-CO" dirty="0"/>
              <a:t>Soledad  se encuentra entre las (5) cinco ciudades colombianas que han recibido el mayor volumen de población por desplazamiento o por migraciones internas.</a:t>
            </a:r>
          </a:p>
          <a:p>
            <a:pPr algn="just"/>
            <a:r>
              <a:rPr lang="es-CO" dirty="0"/>
              <a:t>78 % de la población se encuentra en estrato bajo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Problemáticas: Altos índices de criminalidad, accidentalidad,  problemas de movilidad, mototaxismo, desplazamiento, abuso sexual infantil, embarazos en adolescentes y violencia intrafamiliar.</a:t>
            </a:r>
          </a:p>
          <a:p>
            <a:pPr algn="just"/>
            <a:r>
              <a:rPr lang="es-CO" dirty="0"/>
              <a:t>Cifras de nacidos vivos de los hospitales del municipio: más de 200 al mes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8290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17550" y="5003800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>
                <a:solidFill>
                  <a:srgbClr val="595959"/>
                </a:solidFill>
              </a:rPr>
              <a:t>INFORME DE GESTION</a:t>
            </a:r>
            <a:endParaRPr lang="es-ES" sz="3600" dirty="0">
              <a:solidFill>
                <a:srgbClr val="595959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327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263993" y="69383"/>
            <a:ext cx="68373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sz="2800" b="1" dirty="0" smtClean="0">
                <a:solidFill>
                  <a:schemeClr val="bg1"/>
                </a:solidFill>
              </a:rPr>
              <a:t>Programación y Ejecución en Primera </a:t>
            </a:r>
            <a:r>
              <a:rPr lang="es-CO" sz="2800" b="1" dirty="0">
                <a:solidFill>
                  <a:schemeClr val="bg1"/>
                </a:solidFill>
              </a:rPr>
              <a:t>I</a:t>
            </a:r>
            <a:r>
              <a:rPr lang="es-CO" sz="2800" b="1" dirty="0" smtClean="0">
                <a:solidFill>
                  <a:schemeClr val="bg1"/>
                </a:solidFill>
              </a:rPr>
              <a:t>nfancia - </a:t>
            </a:r>
            <a:r>
              <a:rPr lang="es-CO" sz="2800" b="1" dirty="0">
                <a:solidFill>
                  <a:schemeClr val="bg1"/>
                </a:solidFill>
              </a:rPr>
              <a:t>M</a:t>
            </a:r>
            <a:r>
              <a:rPr lang="es-CO" sz="2800" b="1" dirty="0" smtClean="0">
                <a:solidFill>
                  <a:schemeClr val="bg1"/>
                </a:solidFill>
              </a:rPr>
              <a:t>unicipio de Soledad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91" y="1780106"/>
            <a:ext cx="8821882" cy="325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31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436417" y="207818"/>
            <a:ext cx="67994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4000" b="1" dirty="0">
                <a:solidFill>
                  <a:schemeClr val="bg1"/>
                </a:solidFill>
              </a:rPr>
              <a:t>A</a:t>
            </a:r>
            <a:r>
              <a:rPr lang="es-ES" sz="4000" b="1" dirty="0" smtClean="0">
                <a:solidFill>
                  <a:schemeClr val="bg1"/>
                </a:solidFill>
              </a:rPr>
              <a:t>vances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06951" y="1499755"/>
            <a:ext cx="76788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Mesas de trabajo con las Entidades Administradoras del Servicio para disminuir el porcentaje de concurrencias.</a:t>
            </a:r>
          </a:p>
          <a:p>
            <a:pPr algn="just"/>
            <a:endParaRPr lang="es-CO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Asistencia técnica en el componente de Salud y Nutrición a las EAS y AEC. </a:t>
            </a:r>
            <a:endParaRPr lang="es-CO" dirty="0"/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El equipo de supervisión de Primera Infancia ha realizado 10 visitas a unidades de servicio de Centro de Desarrollo Infantil, de 12 que habían sido programadas.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Instalación y operación  de Mesas de Primera Infancia con Plan de Acción aprobado por el Consejo de Política Social.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Ejecución del 100% de unidades, cupos y meta financiera de los diferentes programas de primera infancia programados.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8113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2" y="167996"/>
            <a:ext cx="59485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4000" b="1" dirty="0">
                <a:solidFill>
                  <a:schemeClr val="bg1"/>
                </a:solidFill>
              </a:rPr>
              <a:t>L</a:t>
            </a:r>
            <a:r>
              <a:rPr lang="es-ES" sz="4000" b="1" dirty="0" smtClean="0">
                <a:solidFill>
                  <a:schemeClr val="bg1"/>
                </a:solidFill>
              </a:rPr>
              <a:t>imitaciones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84094" y="1391975"/>
            <a:ext cx="79785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Retraso en el fortalecimiento institucional a las madres comunitarias y agentes </a:t>
            </a:r>
            <a:r>
              <a:rPr lang="es-CO" dirty="0"/>
              <a:t>e</a:t>
            </a:r>
            <a:r>
              <a:rPr lang="es-CO" dirty="0" smtClean="0"/>
              <a:t>ducativos  en los diferentes componentes que se manejan en Primera Infancia, debido al daño en el fluido eléctrico que se presentó en el Centro Zonal.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Concurrencias con los beneficiarios de Primera Infancia para el cumplimiento de la meta del 100% de beneficiarios con calidad.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Errores e información incompleta en el diligenciamiento de la información en el Cuéntame.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Programa de HCB Integrales pendiente por ejecutar, como atención integral.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/>
              <a:t>De los resultados de las visitas de supervisión, se observaron debilidades en los siguientes temas: Cumplimiento de cobertura, esquema de vacunación, crecimiento y desarrollo,  registro de información de tomas de salud y nutrición  en la ficha de caracterización y diligenciamiento del Registro de Asistencia Mensual - RAM.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uadroTexto 1"/>
          <p:cNvSpPr txBox="1">
            <a:spLocks noChangeArrowheads="1"/>
          </p:cNvSpPr>
          <p:nvPr/>
        </p:nvSpPr>
        <p:spPr bwMode="auto">
          <a:xfrm>
            <a:off x="393864" y="2337901"/>
            <a:ext cx="3916879" cy="286232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dirty="0" smtClean="0">
                <a:solidFill>
                  <a:prstClr val="black"/>
                </a:solidFill>
              </a:rPr>
              <a:t>     Dando </a:t>
            </a:r>
            <a:r>
              <a:rPr lang="es-CO" dirty="0">
                <a:solidFill>
                  <a:prstClr val="black"/>
                </a:solidFill>
              </a:rPr>
              <a:t>cumplimiento a lo establecido en la Ley 1474 del 12 de Julio de </a:t>
            </a:r>
            <a:r>
              <a:rPr lang="es-CO" dirty="0" smtClean="0">
                <a:solidFill>
                  <a:prstClr val="black"/>
                </a:solidFill>
              </a:rPr>
              <a:t>2011, </a:t>
            </a:r>
            <a:r>
              <a:rPr lang="es-CO" dirty="0">
                <a:solidFill>
                  <a:prstClr val="black"/>
                </a:solidFill>
              </a:rPr>
              <a:t>por la cual se dictan normas orientadas a</a:t>
            </a:r>
            <a:r>
              <a:rPr lang="es-CO" b="1" dirty="0">
                <a:solidFill>
                  <a:prstClr val="black"/>
                </a:solidFill>
              </a:rPr>
              <a:t> </a:t>
            </a:r>
            <a:r>
              <a:rPr lang="es-CO" dirty="0">
                <a:solidFill>
                  <a:prstClr val="black"/>
                </a:solidFill>
              </a:rPr>
              <a:t>fortalecer los mecanismos de prevención, investigación y sanción de actos de corrupción y la efectividad del control de la gestión pública, el ICBF se une al esfuerzo del Gobierno Nacional, comprometiéndose a:</a:t>
            </a:r>
          </a:p>
        </p:txBody>
      </p:sp>
      <p:sp>
        <p:nvSpPr>
          <p:cNvPr id="26629" name="Rectángulo 5"/>
          <p:cNvSpPr txBox="1">
            <a:spLocks/>
          </p:cNvSpPr>
          <p:nvPr/>
        </p:nvSpPr>
        <p:spPr bwMode="auto">
          <a:xfrm>
            <a:off x="65088" y="263525"/>
            <a:ext cx="6643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2800" b="1" smtClean="0">
                <a:solidFill>
                  <a:srgbClr val="FFFFFF"/>
                </a:solidFill>
              </a:rPr>
              <a:t>Estatuto Anticorrupción - Ley 1474 de 2011</a:t>
            </a:r>
            <a:endParaRPr lang="es-CO" altLang="es-CO" sz="2800" b="1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263647" y="1280576"/>
            <a:ext cx="3536302" cy="51635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 algn="just" defTabSz="457200" eaLnBrk="0" fontAlgn="base" hangingPunct="0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es-CO" sz="1400" dirty="0">
                <a:ln w="0"/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Conocer y aplicar la presente ley.</a:t>
            </a:r>
            <a:endParaRPr lang="es-CO" sz="1400" dirty="0">
              <a:ln w="0"/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 eaLnBrk="0" fontAlgn="base" hangingPunct="0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es-CO" sz="1400" dirty="0">
                <a:ln w="0"/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Atender las principales causas que generan corrupción.</a:t>
            </a:r>
            <a:endParaRPr lang="es-CO" sz="1400" dirty="0">
              <a:ln w="0"/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 eaLnBrk="0" fontAlgn="base" hangingPunct="0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es-CO" sz="1400" dirty="0">
                <a:ln w="0"/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Sensibilizar a los servidores públicos y a la comunidad sobre la presente ley.</a:t>
            </a:r>
            <a:endParaRPr lang="es-CO" sz="1400" dirty="0">
              <a:ln w="0"/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 eaLnBrk="0" fontAlgn="base" hangingPunct="0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es-CO" sz="1400" dirty="0">
                <a:ln w="0"/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Mejorar los niveles de transparencia en la gestión del servicio público de bienestar familiar.</a:t>
            </a:r>
            <a:endParaRPr lang="es-CO" sz="1400" dirty="0">
              <a:ln w="0"/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 eaLnBrk="0" fontAlgn="base" hangingPunct="0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es-CO" sz="1400" dirty="0">
                <a:ln w="0"/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Crear estrategias de fortalecimiento en los tres niveles del ICBF, formando a los distintos actores institucionales y sociales, brindando la información necesaria e involucrando a la ciudadanía en la toma de decisiones.</a:t>
            </a:r>
            <a:endParaRPr lang="es-CO" sz="1400" dirty="0">
              <a:ln w="0"/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 eaLnBrk="0" fontAlgn="base" hangingPunct="0">
              <a:lnSpc>
                <a:spcPct val="107000"/>
              </a:lnSpc>
              <a:spcBef>
                <a:spcPct val="0"/>
              </a:spcBef>
              <a:buFont typeface="Symbol" panose="05050102010706020507" pitchFamily="18" charset="2"/>
              <a:buChar char=""/>
              <a:defRPr/>
            </a:pPr>
            <a:r>
              <a:rPr lang="es-CO" sz="1400" dirty="0">
                <a:ln w="0"/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Atender los aspectos relevantes que atañen a la entidad frente a este proceso.</a:t>
            </a:r>
            <a:endParaRPr lang="es-CO" sz="1400" dirty="0">
              <a:ln w="0"/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defTabSz="457200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es-CO" sz="1400" dirty="0">
                <a:ln w="0"/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Ejercer los principios de transparencia, buen gobierno, calidad en la gestión, calidad en la información, y promoción de la participación y el diálogo de doble vía con la comunidad sujeto de nuestro quehacer misional. </a:t>
            </a:r>
            <a:endParaRPr lang="es-CO" sz="1400" dirty="0">
              <a:ln w="0"/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4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 txBox="1">
            <a:spLocks noChangeArrowheads="1"/>
          </p:cNvSpPr>
          <p:nvPr/>
        </p:nvSpPr>
        <p:spPr bwMode="auto">
          <a:xfrm>
            <a:off x="214313" y="36513"/>
            <a:ext cx="8715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4000" b="1" i="1" smtClean="0">
                <a:solidFill>
                  <a:srgbClr val="FFFFFF"/>
                </a:solidFill>
              </a:rPr>
              <a:t>Canales de comunicación</a:t>
            </a:r>
            <a:endParaRPr lang="es-ES" altLang="es-CO" sz="4000" b="1" i="1" smtClean="0">
              <a:solidFill>
                <a:srgbClr val="FFFFFF"/>
              </a:solidFill>
            </a:endParaRPr>
          </a:p>
        </p:txBody>
      </p:sp>
      <p:sp>
        <p:nvSpPr>
          <p:cNvPr id="13315" name="CuadroTexto 1"/>
          <p:cNvSpPr txBox="1">
            <a:spLocks noChangeArrowheads="1"/>
          </p:cNvSpPr>
          <p:nvPr/>
        </p:nvSpPr>
        <p:spPr bwMode="auto">
          <a:xfrm>
            <a:off x="477838" y="1323975"/>
            <a:ext cx="5800725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Pagina web: </a:t>
            </a:r>
            <a:r>
              <a:rPr lang="es-CO" b="1" i="1" dirty="0" smtClean="0">
                <a:solidFill>
                  <a:prstClr val="black"/>
                </a:solidFill>
                <a:hlinkClick r:id="rId3"/>
              </a:rPr>
              <a:t>www.icbf.gov.co</a:t>
            </a: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Correo electrónico: </a:t>
            </a:r>
            <a:r>
              <a:rPr lang="es-CO" b="1" i="1" dirty="0" smtClean="0">
                <a:solidFill>
                  <a:prstClr val="black"/>
                </a:solidFill>
                <a:hlinkClick r:id="rId4"/>
              </a:rPr>
              <a:t>atencionalciudadano@icbf.gov.co</a:t>
            </a: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CO" b="1" i="1" u="sng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Correo electrónico: </a:t>
            </a:r>
            <a:r>
              <a:rPr lang="es-CO" b="1" i="1" dirty="0" smtClean="0">
                <a:solidFill>
                  <a:prstClr val="black"/>
                </a:solidFill>
                <a:hlinkClick r:id="rId5"/>
              </a:rPr>
              <a:t>marta.insignares@icbf.gov.co</a:t>
            </a:r>
            <a:endParaRPr lang="es-CO" b="1" i="1" dirty="0" smtClean="0">
              <a:solidFill>
                <a:prstClr val="black"/>
              </a:solidFill>
            </a:endParaRPr>
          </a:p>
          <a:p>
            <a:pPr marL="0" indent="0" algn="just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Línea gratuita nacional 018000918080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Tweets a través de @ICBFColombia 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Atención presencial en la Sede Regional, Centros Zonales, CESPA y CAIVAS a través de nuestras Oficinas de Servicio y Atención.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Línea 106 para  escuchar la voz de los niños, niñas y adolescentes.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CO" b="1" i="1" dirty="0" smtClean="0">
              <a:solidFill>
                <a:prstClr val="black"/>
              </a:solidFill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CO" b="1" i="1" dirty="0" smtClean="0">
                <a:solidFill>
                  <a:prstClr val="black"/>
                </a:solidFill>
              </a:rPr>
              <a:t>Línea de prevención abuso sexual: 018000112440 </a:t>
            </a:r>
          </a:p>
        </p:txBody>
      </p:sp>
      <p:pic>
        <p:nvPicPr>
          <p:cNvPr id="27652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425" y="2590800"/>
            <a:ext cx="287655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55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426" y="221691"/>
            <a:ext cx="7886700" cy="632402"/>
          </a:xfrm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+mn-lt"/>
              </a:rPr>
              <a:t>A</a:t>
            </a:r>
            <a:r>
              <a:rPr lang="es-CO" b="1" dirty="0" smtClean="0">
                <a:solidFill>
                  <a:schemeClr val="bg1"/>
                </a:solidFill>
                <a:latin typeface="+mn-lt"/>
              </a:rPr>
              <a:t>genda</a:t>
            </a:r>
            <a:endParaRPr lang="es-CO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278081"/>
            <a:ext cx="7886700" cy="4898881"/>
          </a:xfrm>
        </p:spPr>
        <p:txBody>
          <a:bodyPr/>
          <a:lstStyle/>
          <a:p>
            <a:r>
              <a:rPr lang="es-CO" sz="2400" dirty="0" smtClean="0"/>
              <a:t>1. Bienvenida y actos protocolarios.</a:t>
            </a:r>
          </a:p>
          <a:p>
            <a:r>
              <a:rPr lang="es-CO" sz="2400" dirty="0" smtClean="0"/>
              <a:t>2. Instalación </a:t>
            </a:r>
            <a:r>
              <a:rPr lang="es-CO" sz="2400" dirty="0"/>
              <a:t>del </a:t>
            </a:r>
            <a:r>
              <a:rPr lang="es-CO" sz="2400" dirty="0" smtClean="0"/>
              <a:t>evento.</a:t>
            </a:r>
            <a:endParaRPr lang="es-CO" sz="2400" dirty="0"/>
          </a:p>
          <a:p>
            <a:r>
              <a:rPr lang="es-CO" sz="2400" dirty="0" smtClean="0"/>
              <a:t>3</a:t>
            </a:r>
            <a:r>
              <a:rPr lang="es-CO" sz="2400" dirty="0"/>
              <a:t>. Informe de Gestión primer </a:t>
            </a:r>
            <a:r>
              <a:rPr lang="es-CO" sz="2400" dirty="0" smtClean="0"/>
              <a:t>trimestre ICBF </a:t>
            </a:r>
            <a:r>
              <a:rPr lang="es-CO" sz="2400" dirty="0"/>
              <a:t>Centro Zonal </a:t>
            </a:r>
            <a:r>
              <a:rPr lang="es-CO" sz="2400" dirty="0" smtClean="0"/>
              <a:t> </a:t>
            </a:r>
            <a:r>
              <a:rPr lang="es-CO" sz="2400" dirty="0"/>
              <a:t>Hipódromo año </a:t>
            </a:r>
            <a:r>
              <a:rPr lang="es-CO" sz="2400" dirty="0" smtClean="0"/>
              <a:t>2016.</a:t>
            </a:r>
          </a:p>
          <a:p>
            <a:r>
              <a:rPr lang="es-CO" sz="2400" dirty="0" smtClean="0"/>
              <a:t>4. Avances </a:t>
            </a:r>
            <a:r>
              <a:rPr lang="es-CO" sz="2400" dirty="0"/>
              <a:t>y </a:t>
            </a:r>
            <a:r>
              <a:rPr lang="es-CO" sz="2400" dirty="0" smtClean="0"/>
              <a:t>limitaciones.</a:t>
            </a:r>
          </a:p>
          <a:p>
            <a:r>
              <a:rPr lang="es-CO" sz="2400" dirty="0" smtClean="0"/>
              <a:t>5. Canales de comunicación anticorrupción. </a:t>
            </a:r>
          </a:p>
          <a:p>
            <a:r>
              <a:rPr lang="es-CO" sz="2400" dirty="0" smtClean="0"/>
              <a:t>6. </a:t>
            </a:r>
            <a:r>
              <a:rPr lang="es-CO" sz="2400" dirty="0"/>
              <a:t>Intervención de los </a:t>
            </a:r>
            <a:r>
              <a:rPr lang="es-CO" sz="2400" dirty="0" smtClean="0"/>
              <a:t>ciudadanos.</a:t>
            </a:r>
            <a:endParaRPr lang="es-CO" sz="2400" dirty="0"/>
          </a:p>
          <a:p>
            <a:r>
              <a:rPr lang="es-CO" sz="2400" dirty="0" smtClean="0"/>
              <a:t>7. Compromisos.</a:t>
            </a:r>
            <a:endParaRPr lang="es-CO" sz="2400" dirty="0"/>
          </a:p>
          <a:p>
            <a:r>
              <a:rPr lang="es-CO" sz="2400" dirty="0" smtClean="0"/>
              <a:t>8. </a:t>
            </a:r>
            <a:r>
              <a:rPr lang="es-CO" sz="2400" dirty="0"/>
              <a:t>Evaluación y cierre del </a:t>
            </a:r>
            <a:r>
              <a:rPr lang="es-CO" sz="2400" dirty="0" smtClean="0"/>
              <a:t>evento.</a:t>
            </a:r>
            <a:endParaRPr lang="es-CO" sz="24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90360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 txBox="1">
            <a:spLocks noChangeArrowheads="1"/>
          </p:cNvSpPr>
          <p:nvPr/>
        </p:nvSpPr>
        <p:spPr bwMode="auto">
          <a:xfrm>
            <a:off x="214313" y="36513"/>
            <a:ext cx="8715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4000" b="1" i="1" smtClean="0">
                <a:solidFill>
                  <a:srgbClr val="FFFFFF"/>
                </a:solidFill>
              </a:rPr>
              <a:t>Canales de comunicación</a:t>
            </a:r>
            <a:endParaRPr lang="es-ES" altLang="es-CO" sz="4000" b="1" i="1" smtClean="0">
              <a:solidFill>
                <a:srgbClr val="FFFFFF"/>
              </a:solidFill>
            </a:endParaRPr>
          </a:p>
        </p:txBody>
      </p:sp>
      <p:pic>
        <p:nvPicPr>
          <p:cNvPr id="28675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289050"/>
            <a:ext cx="8267700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2224088" y="1814513"/>
            <a:ext cx="628650" cy="4238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02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14500" y="2202871"/>
            <a:ext cx="59539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</a:rPr>
              <a:t>GRACIAS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70" y="3490709"/>
            <a:ext cx="7620660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1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2238" y="107576"/>
            <a:ext cx="6790561" cy="897083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  <a:latin typeface="+mn-lt"/>
              </a:rPr>
              <a:t>I</a:t>
            </a:r>
            <a:r>
              <a:rPr lang="es-CO" sz="3200" b="1" dirty="0" smtClean="0">
                <a:solidFill>
                  <a:schemeClr val="bg1"/>
                </a:solidFill>
                <a:latin typeface="+mn-lt"/>
              </a:rPr>
              <a:t>nstituto </a:t>
            </a:r>
            <a:r>
              <a:rPr lang="es-CO" sz="3200" b="1" dirty="0">
                <a:solidFill>
                  <a:schemeClr val="bg1"/>
                </a:solidFill>
                <a:latin typeface="+mn-lt"/>
              </a:rPr>
              <a:t>C</a:t>
            </a:r>
            <a:r>
              <a:rPr lang="es-CO" sz="3200" b="1" dirty="0" smtClean="0">
                <a:solidFill>
                  <a:schemeClr val="bg1"/>
                </a:solidFill>
                <a:latin typeface="+mn-lt"/>
              </a:rPr>
              <a:t>olombiano de Bienestar </a:t>
            </a:r>
            <a:r>
              <a:rPr lang="es-CO" sz="3200" b="1" dirty="0">
                <a:solidFill>
                  <a:schemeClr val="bg1"/>
                </a:solidFill>
                <a:latin typeface="+mn-lt"/>
              </a:rPr>
              <a:t>F</a:t>
            </a:r>
            <a:r>
              <a:rPr lang="es-CO" sz="3200" b="1" dirty="0" smtClean="0">
                <a:solidFill>
                  <a:schemeClr val="bg1"/>
                </a:solidFill>
                <a:latin typeface="+mn-lt"/>
              </a:rPr>
              <a:t>amiliar</a:t>
            </a:r>
            <a:endParaRPr lang="es-CO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744943"/>
            <a:ext cx="7886700" cy="4351338"/>
          </a:xfrm>
        </p:spPr>
        <p:txBody>
          <a:bodyPr/>
          <a:lstStyle/>
          <a:p>
            <a:r>
              <a:rPr lang="es-CO" sz="2400" b="1" dirty="0"/>
              <a:t>MISION:</a:t>
            </a:r>
          </a:p>
          <a:p>
            <a:pPr marL="0" indent="0" algn="just">
              <a:buNone/>
            </a:pPr>
            <a:r>
              <a:rPr lang="es-CO" sz="2400" dirty="0"/>
              <a:t>Trabajamos por el desarrollo y la protección integral de la primera infancia, la niñez, la adolescencia y el bienestar de las familias en Colombia.</a:t>
            </a:r>
          </a:p>
          <a:p>
            <a:endParaRPr lang="es-CO" sz="2400" dirty="0"/>
          </a:p>
          <a:p>
            <a:endParaRPr lang="es-CO" sz="2400" dirty="0"/>
          </a:p>
          <a:p>
            <a:r>
              <a:rPr lang="es-CO" sz="2400" b="1" dirty="0"/>
              <a:t>VISION:</a:t>
            </a:r>
          </a:p>
          <a:p>
            <a:pPr marL="0" indent="0" algn="just">
              <a:buNone/>
            </a:pPr>
            <a:r>
              <a:rPr lang="es-CO" sz="2400" dirty="0"/>
              <a:t>Ser ejemplo mundial en la construcción de una sociedad prospera y equitativa a partir del desarrollo integral de las nuevas generaciones y sus familias.</a:t>
            </a:r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4062538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772" y="248585"/>
            <a:ext cx="5465619" cy="580448"/>
          </a:xfrm>
        </p:spPr>
        <p:txBody>
          <a:bodyPr/>
          <a:lstStyle/>
          <a:p>
            <a:r>
              <a:rPr lang="es-CO" sz="3200" b="1" dirty="0">
                <a:solidFill>
                  <a:schemeClr val="bg1"/>
                </a:solidFill>
                <a:latin typeface="+mn-lt"/>
              </a:rPr>
              <a:t>M</a:t>
            </a:r>
            <a:r>
              <a:rPr lang="es-CO" sz="3200" b="1" dirty="0" smtClean="0">
                <a:solidFill>
                  <a:schemeClr val="bg1"/>
                </a:solidFill>
                <a:latin typeface="+mn-lt"/>
              </a:rPr>
              <a:t>apa </a:t>
            </a:r>
            <a:r>
              <a:rPr lang="es-CO" sz="3200" b="1" dirty="0">
                <a:solidFill>
                  <a:schemeClr val="bg1"/>
                </a:solidFill>
                <a:latin typeface="+mn-lt"/>
              </a:rPr>
              <a:t>E</a:t>
            </a:r>
            <a:r>
              <a:rPr lang="es-CO" sz="3200" b="1" dirty="0" smtClean="0">
                <a:solidFill>
                  <a:schemeClr val="bg1"/>
                </a:solidFill>
                <a:latin typeface="+mn-lt"/>
              </a:rPr>
              <a:t>stratégico ICBF</a:t>
            </a:r>
            <a:endParaRPr lang="es-CO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727" y="1194956"/>
            <a:ext cx="8406246" cy="498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9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5215" y="194796"/>
            <a:ext cx="5720195" cy="632402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latin typeface="+mn-lt"/>
              </a:rPr>
              <a:t>Control </a:t>
            </a:r>
            <a:r>
              <a:rPr lang="es-CO" b="1" dirty="0">
                <a:solidFill>
                  <a:schemeClr val="bg1"/>
                </a:solidFill>
                <a:latin typeface="+mn-lt"/>
              </a:rPr>
              <a:t>S</a:t>
            </a:r>
            <a:r>
              <a:rPr lang="es-CO" b="1" dirty="0" smtClean="0">
                <a:solidFill>
                  <a:schemeClr val="bg1"/>
                </a:solidFill>
                <a:latin typeface="+mn-lt"/>
              </a:rPr>
              <a:t>ocial </a:t>
            </a:r>
            <a:endParaRPr lang="es-CO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590559" cy="3743902"/>
          </a:xfrm>
        </p:spPr>
        <p:txBody>
          <a:bodyPr/>
          <a:lstStyle/>
          <a:p>
            <a:pPr algn="just"/>
            <a:r>
              <a:rPr lang="es-CO" sz="2400" dirty="0"/>
              <a:t>Es el derecho y deber establecido en la Constitución Política que tiene todo ciudadano o grupo organizado para prevenir, racionalizar, proponer, acompañar,  vigilar y controlar la gestión pública, sus resultados, la prestación de los servicios públicos suministrados por el Estado y los particulares, los planes de desarrollo, garantizando que se encuentren al servicio de la comunidad.</a:t>
            </a:r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575835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4118" y="275479"/>
            <a:ext cx="8291232" cy="737534"/>
          </a:xfrm>
        </p:spPr>
        <p:txBody>
          <a:bodyPr/>
          <a:lstStyle/>
          <a:p>
            <a:r>
              <a:rPr lang="es-CO" sz="3600" b="1" dirty="0" smtClean="0">
                <a:solidFill>
                  <a:schemeClr val="bg1"/>
                </a:solidFill>
                <a:latin typeface="+mn-lt"/>
              </a:rPr>
              <a:t>Mesa </a:t>
            </a:r>
            <a:r>
              <a:rPr lang="es-CO" sz="3600" b="1" dirty="0">
                <a:solidFill>
                  <a:schemeClr val="bg1"/>
                </a:solidFill>
                <a:latin typeface="+mn-lt"/>
              </a:rPr>
              <a:t>P</a:t>
            </a:r>
            <a:r>
              <a:rPr lang="es-CO" sz="3600" b="1" dirty="0" smtClean="0">
                <a:solidFill>
                  <a:schemeClr val="bg1"/>
                </a:solidFill>
                <a:latin typeface="+mn-lt"/>
              </a:rPr>
              <a:t>ública Primera Infancia</a:t>
            </a:r>
            <a:endParaRPr lang="es-CO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O" dirty="0"/>
              <a:t>Línea de Acción de la Política de Evaluación del ICBF basada en el Principio de Responsabilidad Social y proceso permanente de Información Pública de resultados, enmarcado en la Ley 489/98  de la Gestión Pública Participativa.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80257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038" y="212725"/>
            <a:ext cx="7886700" cy="684357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  <a:latin typeface="+mn-lt"/>
              </a:rPr>
              <a:t>Corresponsabilidad</a:t>
            </a:r>
            <a:endParaRPr lang="es-CO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394012"/>
            <a:ext cx="7886700" cy="5033963"/>
          </a:xfrm>
        </p:spPr>
        <p:txBody>
          <a:bodyPr/>
          <a:lstStyle/>
          <a:p>
            <a:r>
              <a:rPr lang="es-CO" dirty="0"/>
              <a:t>Ente Territorial</a:t>
            </a:r>
          </a:p>
          <a:p>
            <a:endParaRPr lang="es-CO" dirty="0"/>
          </a:p>
          <a:p>
            <a:r>
              <a:rPr lang="es-CO" dirty="0"/>
              <a:t>Instituto Colombiano de Bienestar Familiar</a:t>
            </a:r>
          </a:p>
          <a:p>
            <a:endParaRPr lang="es-CO" dirty="0"/>
          </a:p>
          <a:p>
            <a:r>
              <a:rPr lang="es-CO" dirty="0"/>
              <a:t>Operadores del Servicio</a:t>
            </a:r>
          </a:p>
          <a:p>
            <a:endParaRPr lang="es-CO" dirty="0"/>
          </a:p>
          <a:p>
            <a:r>
              <a:rPr lang="es-CO" dirty="0"/>
              <a:t>Agentes Educativos y C</a:t>
            </a:r>
            <a:r>
              <a:rPr lang="es-CO" dirty="0" smtClean="0"/>
              <a:t>omunitarios</a:t>
            </a:r>
            <a:endParaRPr lang="es-CO" dirty="0"/>
          </a:p>
          <a:p>
            <a:endParaRPr lang="es-CO" dirty="0"/>
          </a:p>
          <a:p>
            <a:r>
              <a:rPr lang="es-CO" dirty="0"/>
              <a:t>Comunidad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273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42033" y="5432238"/>
            <a:ext cx="4658448" cy="5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4000" b="1" dirty="0" smtClean="0">
                <a:solidFill>
                  <a:srgbClr val="595959"/>
                </a:solidFill>
              </a:rPr>
              <a:t>OBJETIVOS</a:t>
            </a:r>
            <a:endParaRPr lang="es-ES" sz="4000" b="1" dirty="0">
              <a:solidFill>
                <a:srgbClr val="595959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8373" y="233082"/>
            <a:ext cx="5656262" cy="519953"/>
          </a:xfrm>
        </p:spPr>
        <p:txBody>
          <a:bodyPr/>
          <a:lstStyle/>
          <a:p>
            <a:r>
              <a:rPr lang="es-CO" sz="3600" b="1" dirty="0" smtClean="0">
                <a:solidFill>
                  <a:schemeClr val="bg1"/>
                </a:solidFill>
                <a:latin typeface="+mn-lt"/>
              </a:rPr>
              <a:t>Objetivos</a:t>
            </a:r>
            <a:endParaRPr lang="es-CO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Marcador de texto 3"/>
          <p:cNvSpPr>
            <a:spLocks noGrp="1"/>
          </p:cNvSpPr>
          <p:nvPr>
            <p:ph idx="1"/>
          </p:nvPr>
        </p:nvSpPr>
        <p:spPr>
          <a:xfrm>
            <a:off x="488373" y="1558433"/>
            <a:ext cx="8028565" cy="4499841"/>
          </a:xfrm>
        </p:spPr>
        <p:txBody>
          <a:bodyPr/>
          <a:lstStyle/>
          <a:p>
            <a:pPr algn="just"/>
            <a:r>
              <a:rPr lang="es-CO" sz="2400" dirty="0"/>
              <a:t>Discutir, reflexionar, evaluar y analizar los avances y dificultades en torno al desarrollo de los Programas de Primera Infancia</a:t>
            </a:r>
            <a:r>
              <a:rPr lang="es-CO" sz="2400" dirty="0" smtClean="0"/>
              <a:t>.</a:t>
            </a:r>
            <a:endParaRPr lang="es-CO" sz="2400" dirty="0"/>
          </a:p>
          <a:p>
            <a:pPr algn="just"/>
            <a:r>
              <a:rPr lang="es-CO" sz="2400" dirty="0"/>
              <a:t>Garantizar ante la sociedad civil, la comunidad y los entes del Estado, la transparencia en la gestión y la efectividad de la misma, propiciando la participación de todos los actores involucrados.</a:t>
            </a:r>
          </a:p>
          <a:p>
            <a:pPr algn="just"/>
            <a:r>
              <a:rPr lang="es-CO" sz="2400" dirty="0" smtClean="0"/>
              <a:t>Escuchar </a:t>
            </a:r>
            <a:r>
              <a:rPr lang="es-CO" sz="2400" dirty="0"/>
              <a:t>de los ciudadanos las posibles irregularidades y anomalías que se puedan presentar en la ejecución del programa, y en tal caso asumir el compromiso institucional de intervenir con oportunidad, imparcialidad y efectividad para mejorar la calidad del servicio.</a:t>
            </a:r>
          </a:p>
          <a:p>
            <a:endParaRPr lang="es-CO" sz="24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</TotalTime>
  <Words>1009</Words>
  <Application>Microsoft Office PowerPoint</Application>
  <PresentationFormat>Presentación en pantalla (4:3)</PresentationFormat>
  <Paragraphs>108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MS PGothic</vt:lpstr>
      <vt:lpstr>MS PGothic</vt:lpstr>
      <vt:lpstr>Arial</vt:lpstr>
      <vt:lpstr>Calibri</vt:lpstr>
      <vt:lpstr>Calibri Light</vt:lpstr>
      <vt:lpstr>Symbol</vt:lpstr>
      <vt:lpstr>Times New Roman</vt:lpstr>
      <vt:lpstr>Verdana</vt:lpstr>
      <vt:lpstr>Wingdings</vt:lpstr>
      <vt:lpstr>Diseño personalizado</vt:lpstr>
      <vt:lpstr>Tema de Office</vt:lpstr>
      <vt:lpstr>Presentación de PowerPoint</vt:lpstr>
      <vt:lpstr>Agenda</vt:lpstr>
      <vt:lpstr>Instituto Colombiano de Bienestar Familiar</vt:lpstr>
      <vt:lpstr>Mapa Estratégico ICBF</vt:lpstr>
      <vt:lpstr>Control Social </vt:lpstr>
      <vt:lpstr>Mesa Pública Primera Infancia</vt:lpstr>
      <vt:lpstr>Corresponsabilidad</vt:lpstr>
      <vt:lpstr>Presentación de PowerPoint</vt:lpstr>
      <vt:lpstr>Objetivos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Maria del Rosario Rangel Pedrozo</cp:lastModifiedBy>
  <cp:revision>56</cp:revision>
  <dcterms:created xsi:type="dcterms:W3CDTF">2015-01-29T14:27:26Z</dcterms:created>
  <dcterms:modified xsi:type="dcterms:W3CDTF">2016-05-17T21:02:10Z</dcterms:modified>
</cp:coreProperties>
</file>