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omments/comment1.xml" ContentType="application/vnd.openxmlformats-officedocument.presentationml.comment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omments/comment6.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20" r:id="rId3"/>
    <p:sldMasterId id="2147483732" r:id="rId4"/>
    <p:sldMasterId id="2147483744" r:id="rId5"/>
    <p:sldMasterId id="2147483756" r:id="rId6"/>
    <p:sldMasterId id="2147483780" r:id="rId7"/>
    <p:sldMasterId id="2147483792" r:id="rId8"/>
  </p:sldMasterIdLst>
  <p:notesMasterIdLst>
    <p:notesMasterId r:id="rId102"/>
  </p:notesMasterIdLst>
  <p:sldIdLst>
    <p:sldId id="358" r:id="rId9"/>
    <p:sldId id="413" r:id="rId10"/>
    <p:sldId id="509" r:id="rId11"/>
    <p:sldId id="414" r:id="rId12"/>
    <p:sldId id="415" r:id="rId13"/>
    <p:sldId id="483" r:id="rId14"/>
    <p:sldId id="671" r:id="rId15"/>
    <p:sldId id="672" r:id="rId16"/>
    <p:sldId id="566" r:id="rId17"/>
    <p:sldId id="565" r:id="rId18"/>
    <p:sldId id="568" r:id="rId19"/>
    <p:sldId id="573" r:id="rId20"/>
    <p:sldId id="673" r:id="rId21"/>
    <p:sldId id="572" r:id="rId22"/>
    <p:sldId id="567" r:id="rId23"/>
    <p:sldId id="418" r:id="rId24"/>
    <p:sldId id="439" r:id="rId25"/>
    <p:sldId id="611" r:id="rId26"/>
    <p:sldId id="612" r:id="rId27"/>
    <p:sldId id="613" r:id="rId28"/>
    <p:sldId id="614" r:id="rId29"/>
    <p:sldId id="615" r:id="rId30"/>
    <p:sldId id="616" r:id="rId31"/>
    <p:sldId id="617" r:id="rId32"/>
    <p:sldId id="618" r:id="rId33"/>
    <p:sldId id="619" r:id="rId34"/>
    <p:sldId id="620" r:id="rId35"/>
    <p:sldId id="621" r:id="rId36"/>
    <p:sldId id="622" r:id="rId37"/>
    <p:sldId id="623" r:id="rId38"/>
    <p:sldId id="624" r:id="rId39"/>
    <p:sldId id="625" r:id="rId40"/>
    <p:sldId id="626" r:id="rId41"/>
    <p:sldId id="627" r:id="rId42"/>
    <p:sldId id="628" r:id="rId43"/>
    <p:sldId id="629" r:id="rId44"/>
    <p:sldId id="630" r:id="rId45"/>
    <p:sldId id="631" r:id="rId46"/>
    <p:sldId id="632" r:id="rId47"/>
    <p:sldId id="633" r:id="rId48"/>
    <p:sldId id="634" r:id="rId49"/>
    <p:sldId id="635" r:id="rId50"/>
    <p:sldId id="636" r:id="rId51"/>
    <p:sldId id="637" r:id="rId52"/>
    <p:sldId id="638" r:id="rId53"/>
    <p:sldId id="639" r:id="rId54"/>
    <p:sldId id="640" r:id="rId55"/>
    <p:sldId id="641" r:id="rId56"/>
    <p:sldId id="642" r:id="rId57"/>
    <p:sldId id="643" r:id="rId58"/>
    <p:sldId id="644" r:id="rId59"/>
    <p:sldId id="645" r:id="rId60"/>
    <p:sldId id="646" r:id="rId61"/>
    <p:sldId id="647" r:id="rId62"/>
    <p:sldId id="648" r:id="rId63"/>
    <p:sldId id="649" r:id="rId64"/>
    <p:sldId id="382" r:id="rId65"/>
    <p:sldId id="452" r:id="rId66"/>
    <p:sldId id="453" r:id="rId67"/>
    <p:sldId id="458" r:id="rId68"/>
    <p:sldId id="459" r:id="rId69"/>
    <p:sldId id="460" r:id="rId70"/>
    <p:sldId id="461" r:id="rId71"/>
    <p:sldId id="462" r:id="rId72"/>
    <p:sldId id="393" r:id="rId73"/>
    <p:sldId id="463" r:id="rId74"/>
    <p:sldId id="464" r:id="rId75"/>
    <p:sldId id="465" r:id="rId76"/>
    <p:sldId id="466" r:id="rId77"/>
    <p:sldId id="467" r:id="rId78"/>
    <p:sldId id="468" r:id="rId79"/>
    <p:sldId id="476" r:id="rId80"/>
    <p:sldId id="469" r:id="rId81"/>
    <p:sldId id="472" r:id="rId82"/>
    <p:sldId id="473" r:id="rId83"/>
    <p:sldId id="474" r:id="rId84"/>
    <p:sldId id="475" r:id="rId85"/>
    <p:sldId id="506" r:id="rId86"/>
    <p:sldId id="507" r:id="rId87"/>
    <p:sldId id="508" r:id="rId88"/>
    <p:sldId id="371" r:id="rId89"/>
    <p:sldId id="477" r:id="rId90"/>
    <p:sldId id="478" r:id="rId91"/>
    <p:sldId id="479" r:id="rId92"/>
    <p:sldId id="480" r:id="rId93"/>
    <p:sldId id="412" r:id="rId94"/>
    <p:sldId id="650" r:id="rId95"/>
    <p:sldId id="651" r:id="rId96"/>
    <p:sldId id="652" r:id="rId97"/>
    <p:sldId id="653" r:id="rId98"/>
    <p:sldId id="668" r:id="rId99"/>
    <p:sldId id="665" r:id="rId100"/>
    <p:sldId id="655" r:id="rId101"/>
  </p:sldIdLst>
  <p:sldSz cx="9144000" cy="6858000" type="screen4x3"/>
  <p:notesSz cx="6797675" cy="992822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ul Andres Alvarez Gomez" initials="RAAG" lastIdx="13" clrIdx="0">
    <p:extLst>
      <p:ext uri="{19B8F6BF-5375-455C-9EA6-DF929625EA0E}">
        <p15:presenceInfo xmlns:p15="http://schemas.microsoft.com/office/powerpoint/2012/main" userId="S-1-5-21-982434693-219372449-2593624604-199641" providerId="AD"/>
      </p:ext>
    </p:extLst>
  </p:cmAuthor>
  <p:cmAuthor id="2" name="Maria Isabel Ruiz Fajardo" initials="MIRF" lastIdx="7" clrIdx="1">
    <p:extLst>
      <p:ext uri="{19B8F6BF-5375-455C-9EA6-DF929625EA0E}">
        <p15:presenceInfo xmlns:p15="http://schemas.microsoft.com/office/powerpoint/2012/main" userId="S-1-5-21-982434693-219372449-2593624604-1016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B3AB"/>
    <a:srgbClr val="1B9C6A"/>
    <a:srgbClr val="1E8AA8"/>
    <a:srgbClr val="F68121"/>
    <a:srgbClr val="F20C75"/>
    <a:srgbClr val="F13430"/>
    <a:srgbClr val="E6821D"/>
    <a:srgbClr val="1E8F81"/>
    <a:srgbClr val="197397"/>
    <a:srgbClr val="79B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660"/>
  </p:normalViewPr>
  <p:slideViewPr>
    <p:cSldViewPr snapToGrid="0">
      <p:cViewPr varScale="1">
        <p:scale>
          <a:sx n="72" d="100"/>
          <a:sy n="72" d="100"/>
        </p:scale>
        <p:origin x="41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07" Type="http://schemas.openxmlformats.org/officeDocument/2006/relationships/tableStyles" Target="tableStyles.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commentAuthors" Target="commentAuthor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6"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liliana:Documents:2017:ICBF-2017:VIGILANCIA%20NUTRICIONAL:BOYAC&#193;-4-Porcentaj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liliana:Library:Application%20Support:Microsoft:Office:Office%202011%20AutoRecovery:BOYAC&#193;-4-Porcentajes%20(versi&#243;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ndard"/>
        <c:varyColors val="0"/>
        <c:ser>
          <c:idx val="0"/>
          <c:order val="0"/>
          <c:tx>
            <c:strRef>
              <c:f>DATOS!$F$43</c:f>
              <c:strCache>
                <c:ptCount val="1"/>
                <c:pt idx="0">
                  <c:v>DNT GLOBAL</c:v>
                </c:pt>
              </c:strCache>
            </c:strRef>
          </c:tx>
          <c:spPr>
            <a:ln>
              <a:solidFill>
                <a:schemeClr val="accent3"/>
              </a:solidFill>
            </a:ln>
          </c:spPr>
          <c:marker>
            <c:symbol val="none"/>
          </c:marker>
          <c:dLbls>
            <c:dLbl>
              <c:idx val="0"/>
              <c:layout>
                <c:manualLayout>
                  <c:x val="-3.75818280067933E-2"/>
                  <c:y val="-2.7932960893854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4B4-4BC7-B63D-1B91AFC5766A}"/>
                </c:ext>
              </c:extLst>
            </c:dLbl>
            <c:dLbl>
              <c:idx val="1"/>
              <c:layout>
                <c:manualLayout>
                  <c:x val="1.63398692810457E-3"/>
                  <c:y val="-2.51396648044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B4-4BC7-B63D-1B91AFC5766A}"/>
                </c:ext>
              </c:extLst>
            </c:dLbl>
            <c:dLbl>
              <c:idx val="2"/>
              <c:layout>
                <c:manualLayout>
                  <c:x val="-3.1045751633986901E-2"/>
                  <c:y val="-2.513988474904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4B4-4BC7-B63D-1B91AFC5766A}"/>
                </c:ext>
              </c:extLst>
            </c:dLbl>
            <c:dLbl>
              <c:idx val="3"/>
              <c:layout>
                <c:manualLayout>
                  <c:x val="-1.63398692810457E-3"/>
                  <c:y val="-2.79329608938547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4B4-4BC7-B63D-1B91AFC5766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DATOS!$G$42:$J$42</c:f>
              <c:strCache>
                <c:ptCount val="4"/>
                <c:pt idx="0">
                  <c:v>TOMA 1 # DE NIÑOS (AS)</c:v>
                </c:pt>
                <c:pt idx="1">
                  <c:v>TOMA 2  # DE NIÑOS (AS)</c:v>
                </c:pt>
                <c:pt idx="2">
                  <c:v>TOMA 3 # DE NIÑOS (AS)</c:v>
                </c:pt>
                <c:pt idx="3">
                  <c:v>TOMA 4 # DE NIÑOS (AS)</c:v>
                </c:pt>
              </c:strCache>
            </c:strRef>
          </c:cat>
          <c:val>
            <c:numRef>
              <c:f>DATOS!$G$43:$J$43</c:f>
              <c:numCache>
                <c:formatCode>0%</c:formatCode>
                <c:ptCount val="4"/>
                <c:pt idx="0">
                  <c:v>2.19263899765074E-2</c:v>
                </c:pt>
                <c:pt idx="1">
                  <c:v>2.1110242376856901E-2</c:v>
                </c:pt>
                <c:pt idx="2">
                  <c:v>2.0664869721473501E-2</c:v>
                </c:pt>
                <c:pt idx="3">
                  <c:v>2.4024024024024E-2</c:v>
                </c:pt>
              </c:numCache>
            </c:numRef>
          </c:val>
          <c:smooth val="0"/>
          <c:extLst>
            <c:ext xmlns:c16="http://schemas.microsoft.com/office/drawing/2014/chart" uri="{C3380CC4-5D6E-409C-BE32-E72D297353CC}">
              <c16:uniqueId val="{00000004-A4B4-4BC7-B63D-1B91AFC5766A}"/>
            </c:ext>
          </c:extLst>
        </c:ser>
        <c:ser>
          <c:idx val="1"/>
          <c:order val="1"/>
          <c:tx>
            <c:strRef>
              <c:f>DATOS!$F$44</c:f>
              <c:strCache>
                <c:ptCount val="1"/>
                <c:pt idx="0">
                  <c:v>DNT GLOBAL SEVERA</c:v>
                </c:pt>
              </c:strCache>
            </c:strRef>
          </c:tx>
          <c:spPr>
            <a:ln>
              <a:solidFill>
                <a:schemeClr val="tx1"/>
              </a:solidFill>
            </a:ln>
          </c:spPr>
          <c:marker>
            <c:symbol val="none"/>
          </c:marker>
          <c:dLbls>
            <c:dLbl>
              <c:idx val="0"/>
              <c:layout>
                <c:manualLayout>
                  <c:x val="-4.9019607843137202E-3"/>
                  <c:y val="2.234636871508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4B4-4BC7-B63D-1B91AFC5766A}"/>
                </c:ext>
              </c:extLst>
            </c:dLbl>
            <c:dLbl>
              <c:idx val="1"/>
              <c:layout>
                <c:manualLayout>
                  <c:x val="-6.5359477124183E-3"/>
                  <c:y val="1.955307262569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4B4-4BC7-B63D-1B91AFC5766A}"/>
                </c:ext>
              </c:extLst>
            </c:dLbl>
            <c:dLbl>
              <c:idx val="2"/>
              <c:layout>
                <c:manualLayout>
                  <c:x val="-2.4509803921568599E-2"/>
                  <c:y val="1.3966480446927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4B4-4BC7-B63D-1B91AFC5766A}"/>
                </c:ext>
              </c:extLst>
            </c:dLbl>
            <c:dLbl>
              <c:idx val="3"/>
              <c:layout>
                <c:manualLayout>
                  <c:x val="-1.14379084967321E-2"/>
                  <c:y val="1.11731843575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4B4-4BC7-B63D-1B91AFC5766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DATOS!$G$42:$J$42</c:f>
              <c:strCache>
                <c:ptCount val="4"/>
                <c:pt idx="0">
                  <c:v>TOMA 1 # DE NIÑOS (AS)</c:v>
                </c:pt>
                <c:pt idx="1">
                  <c:v>TOMA 2  # DE NIÑOS (AS)</c:v>
                </c:pt>
                <c:pt idx="2">
                  <c:v>TOMA 3 # DE NIÑOS (AS)</c:v>
                </c:pt>
                <c:pt idx="3">
                  <c:v>TOMA 4 # DE NIÑOS (AS)</c:v>
                </c:pt>
              </c:strCache>
            </c:strRef>
          </c:cat>
          <c:val>
            <c:numRef>
              <c:f>DATOS!$G$44:$J$44</c:f>
              <c:numCache>
                <c:formatCode>0%</c:formatCode>
                <c:ptCount val="4"/>
                <c:pt idx="0">
                  <c:v>7.0477682067345299E-3</c:v>
                </c:pt>
                <c:pt idx="1">
                  <c:v>7.0367474589523001E-3</c:v>
                </c:pt>
                <c:pt idx="2">
                  <c:v>4.49236298292902E-3</c:v>
                </c:pt>
                <c:pt idx="3">
                  <c:v>5.0050050050049998E-3</c:v>
                </c:pt>
              </c:numCache>
            </c:numRef>
          </c:val>
          <c:smooth val="0"/>
          <c:extLst>
            <c:ext xmlns:c16="http://schemas.microsoft.com/office/drawing/2014/chart" uri="{C3380CC4-5D6E-409C-BE32-E72D297353CC}">
              <c16:uniqueId val="{00000009-A4B4-4BC7-B63D-1B91AFC5766A}"/>
            </c:ext>
          </c:extLst>
        </c:ser>
        <c:ser>
          <c:idx val="2"/>
          <c:order val="2"/>
          <c:tx>
            <c:strRef>
              <c:f>DATOS!$F$45</c:f>
              <c:strCache>
                <c:ptCount val="1"/>
                <c:pt idx="0">
                  <c:v>OBESIDAD</c:v>
                </c:pt>
              </c:strCache>
            </c:strRef>
          </c:tx>
          <c:spPr>
            <a:ln>
              <a:solidFill>
                <a:srgbClr val="FF0000"/>
              </a:solidFill>
            </a:ln>
          </c:spPr>
          <c:marker>
            <c:symbol val="none"/>
          </c:marker>
          <c:dLbls>
            <c:dLbl>
              <c:idx val="0"/>
              <c:layout>
                <c:manualLayout>
                  <c:x val="-8.1699346405228693E-3"/>
                  <c:y val="-2.7933400783002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4B4-4BC7-B63D-1B91AFC5766A}"/>
                </c:ext>
              </c:extLst>
            </c:dLbl>
            <c:dLbl>
              <c:idx val="1"/>
              <c:layout>
                <c:manualLayout>
                  <c:x val="-5.0653594771241803E-2"/>
                  <c:y val="-2.234636871508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4B4-4BC7-B63D-1B91AFC5766A}"/>
                </c:ext>
              </c:extLst>
            </c:dLbl>
            <c:dLbl>
              <c:idx val="2"/>
              <c:layout>
                <c:manualLayout>
                  <c:x val="-1.63398692810457E-3"/>
                  <c:y val="-3.6312849162011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4B4-4BC7-B63D-1B91AFC5766A}"/>
                </c:ext>
              </c:extLst>
            </c:dLbl>
            <c:dLbl>
              <c:idx val="3"/>
              <c:layout>
                <c:manualLayout>
                  <c:x val="0"/>
                  <c:y val="-1.675977653631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4B4-4BC7-B63D-1B91AFC5766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DATOS!$G$42:$J$42</c:f>
              <c:strCache>
                <c:ptCount val="4"/>
                <c:pt idx="0">
                  <c:v>TOMA 1 # DE NIÑOS (AS)</c:v>
                </c:pt>
                <c:pt idx="1">
                  <c:v>TOMA 2  # DE NIÑOS (AS)</c:v>
                </c:pt>
                <c:pt idx="2">
                  <c:v>TOMA 3 # DE NIÑOS (AS)</c:v>
                </c:pt>
                <c:pt idx="3">
                  <c:v>TOMA 4 # DE NIÑOS (AS)</c:v>
                </c:pt>
              </c:strCache>
            </c:strRef>
          </c:cat>
          <c:val>
            <c:numRef>
              <c:f>DATOS!$G$45:$J$45</c:f>
              <c:numCache>
                <c:formatCode>0%</c:formatCode>
                <c:ptCount val="4"/>
                <c:pt idx="0">
                  <c:v>2.7407987470634301E-2</c:v>
                </c:pt>
                <c:pt idx="1">
                  <c:v>2.8928850664581701E-2</c:v>
                </c:pt>
                <c:pt idx="2">
                  <c:v>2.4258760107816701E-2</c:v>
                </c:pt>
                <c:pt idx="3">
                  <c:v>3.8038038038038E-2</c:v>
                </c:pt>
              </c:numCache>
            </c:numRef>
          </c:val>
          <c:smooth val="0"/>
          <c:extLst>
            <c:ext xmlns:c16="http://schemas.microsoft.com/office/drawing/2014/chart" uri="{C3380CC4-5D6E-409C-BE32-E72D297353CC}">
              <c16:uniqueId val="{0000000E-A4B4-4BC7-B63D-1B91AFC5766A}"/>
            </c:ext>
          </c:extLst>
        </c:ser>
        <c:ser>
          <c:idx val="3"/>
          <c:order val="3"/>
          <c:tx>
            <c:strRef>
              <c:f>DATOS!$F$46</c:f>
              <c:strCache>
                <c:ptCount val="1"/>
                <c:pt idx="0">
                  <c:v>PESO ADECAUDO PARA LA EDAD</c:v>
                </c:pt>
              </c:strCache>
            </c:strRef>
          </c:tx>
          <c:spPr>
            <a:ln>
              <a:solidFill>
                <a:srgbClr val="00FF00"/>
              </a:solidFill>
            </a:ln>
          </c:spPr>
          <c:marker>
            <c:symbol val="none"/>
          </c:marker>
          <c:dLbls>
            <c:dLbl>
              <c:idx val="0"/>
              <c:layout>
                <c:manualLayout>
                  <c:x val="-5.0653594771241803E-2"/>
                  <c:y val="-2.79329608938547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4B4-4BC7-B63D-1B91AFC5766A}"/>
                </c:ext>
              </c:extLst>
            </c:dLbl>
            <c:dLbl>
              <c:idx val="1"/>
              <c:layout>
                <c:manualLayout>
                  <c:x val="-3.1045751633987002E-2"/>
                  <c:y val="1.117318435754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4B4-4BC7-B63D-1B91AFC5766A}"/>
                </c:ext>
              </c:extLst>
            </c:dLbl>
            <c:dLbl>
              <c:idx val="2"/>
              <c:layout>
                <c:manualLayout>
                  <c:x val="1.63398692810457E-3"/>
                  <c:y val="2.234636871508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4B4-4BC7-B63D-1B91AFC5766A}"/>
                </c:ext>
              </c:extLst>
            </c:dLbl>
            <c:dLbl>
              <c:idx val="3"/>
              <c:layout>
                <c:manualLayout>
                  <c:x val="0"/>
                  <c:y val="-1.1173184357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4B4-4BC7-B63D-1B91AFC5766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DATOS!$G$42:$J$42</c:f>
              <c:strCache>
                <c:ptCount val="4"/>
                <c:pt idx="0">
                  <c:v>TOMA 1 # DE NIÑOS (AS)</c:v>
                </c:pt>
                <c:pt idx="1">
                  <c:v>TOMA 2  # DE NIÑOS (AS)</c:v>
                </c:pt>
                <c:pt idx="2">
                  <c:v>TOMA 3 # DE NIÑOS (AS)</c:v>
                </c:pt>
                <c:pt idx="3">
                  <c:v>TOMA 4 # DE NIÑOS (AS)</c:v>
                </c:pt>
              </c:strCache>
            </c:strRef>
          </c:cat>
          <c:val>
            <c:numRef>
              <c:f>DATOS!$G$46:$J$46</c:f>
              <c:numCache>
                <c:formatCode>0%</c:formatCode>
                <c:ptCount val="4"/>
                <c:pt idx="0">
                  <c:v>0.71495693030540297</c:v>
                </c:pt>
                <c:pt idx="1">
                  <c:v>0.68725566849100905</c:v>
                </c:pt>
                <c:pt idx="2">
                  <c:v>0.72506738544474403</c:v>
                </c:pt>
                <c:pt idx="3">
                  <c:v>0.70270270270270296</c:v>
                </c:pt>
              </c:numCache>
            </c:numRef>
          </c:val>
          <c:smooth val="0"/>
          <c:extLst>
            <c:ext xmlns:c16="http://schemas.microsoft.com/office/drawing/2014/chart" uri="{C3380CC4-5D6E-409C-BE32-E72D297353CC}">
              <c16:uniqueId val="{00000013-A4B4-4BC7-B63D-1B91AFC5766A}"/>
            </c:ext>
          </c:extLst>
        </c:ser>
        <c:ser>
          <c:idx val="4"/>
          <c:order val="4"/>
          <c:tx>
            <c:strRef>
              <c:f>DATOS!$F$47</c:f>
              <c:strCache>
                <c:ptCount val="1"/>
                <c:pt idx="0">
                  <c:v>RIESGO DE PESO BAJO</c:v>
                </c:pt>
              </c:strCache>
            </c:strRef>
          </c:tx>
          <c:spPr>
            <a:ln>
              <a:solidFill>
                <a:srgbClr val="FFFF00"/>
              </a:solidFill>
            </a:ln>
          </c:spPr>
          <c:marker>
            <c:symbol val="none"/>
          </c:marker>
          <c:dLbls>
            <c:dLbl>
              <c:idx val="0"/>
              <c:layout>
                <c:manualLayout>
                  <c:x val="0"/>
                  <c:y val="-3.3519553072625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4B4-4BC7-B63D-1B91AFC5766A}"/>
                </c:ext>
              </c:extLst>
            </c:dLbl>
            <c:dLbl>
              <c:idx val="1"/>
              <c:layout>
                <c:manualLayout>
                  <c:x val="-2.61437908496732E-2"/>
                  <c:y val="-2.2346588659657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4B4-4BC7-B63D-1B91AFC5766A}"/>
                </c:ext>
              </c:extLst>
            </c:dLbl>
            <c:dLbl>
              <c:idx val="2"/>
              <c:layout>
                <c:manualLayout>
                  <c:x val="0"/>
                  <c:y val="-2.79329608938547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4B4-4BC7-B63D-1B91AFC5766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DATOS!$G$42:$J$42</c:f>
              <c:strCache>
                <c:ptCount val="4"/>
                <c:pt idx="0">
                  <c:v>TOMA 1 # DE NIÑOS (AS)</c:v>
                </c:pt>
                <c:pt idx="1">
                  <c:v>TOMA 2  # DE NIÑOS (AS)</c:v>
                </c:pt>
                <c:pt idx="2">
                  <c:v>TOMA 3 # DE NIÑOS (AS)</c:v>
                </c:pt>
                <c:pt idx="3">
                  <c:v>TOMA 4 # DE NIÑOS (AS)</c:v>
                </c:pt>
              </c:strCache>
            </c:strRef>
          </c:cat>
          <c:val>
            <c:numRef>
              <c:f>DATOS!$G$47:$J$47</c:f>
              <c:numCache>
                <c:formatCode>0%</c:formatCode>
                <c:ptCount val="4"/>
                <c:pt idx="0">
                  <c:v>0.14252153484729799</c:v>
                </c:pt>
                <c:pt idx="1">
                  <c:v>0.13917122752150099</c:v>
                </c:pt>
                <c:pt idx="2">
                  <c:v>0.109613656783468</c:v>
                </c:pt>
                <c:pt idx="3">
                  <c:v>0.119119119119119</c:v>
                </c:pt>
              </c:numCache>
            </c:numRef>
          </c:val>
          <c:smooth val="0"/>
          <c:extLst>
            <c:ext xmlns:c16="http://schemas.microsoft.com/office/drawing/2014/chart" uri="{C3380CC4-5D6E-409C-BE32-E72D297353CC}">
              <c16:uniqueId val="{00000017-A4B4-4BC7-B63D-1B91AFC5766A}"/>
            </c:ext>
          </c:extLst>
        </c:ser>
        <c:ser>
          <c:idx val="5"/>
          <c:order val="5"/>
          <c:tx>
            <c:strRef>
              <c:f>DATOS!$F$48</c:f>
              <c:strCache>
                <c:ptCount val="1"/>
                <c:pt idx="0">
                  <c:v>SOBREPESO</c:v>
                </c:pt>
              </c:strCache>
            </c:strRef>
          </c:tx>
          <c:spPr>
            <a:ln>
              <a:solidFill>
                <a:schemeClr val="accent2"/>
              </a:solidFill>
            </a:ln>
          </c:spPr>
          <c:marker>
            <c:symbol val="none"/>
          </c:marker>
          <c:cat>
            <c:strRef>
              <c:f>DATOS!$G$42:$J$42</c:f>
              <c:strCache>
                <c:ptCount val="4"/>
                <c:pt idx="0">
                  <c:v>TOMA 1 # DE NIÑOS (AS)</c:v>
                </c:pt>
                <c:pt idx="1">
                  <c:v>TOMA 2  # DE NIÑOS (AS)</c:v>
                </c:pt>
                <c:pt idx="2">
                  <c:v>TOMA 3 # DE NIÑOS (AS)</c:v>
                </c:pt>
                <c:pt idx="3">
                  <c:v>TOMA 4 # DE NIÑOS (AS)</c:v>
                </c:pt>
              </c:strCache>
            </c:strRef>
          </c:cat>
          <c:val>
            <c:numRef>
              <c:f>DATOS!$G$48:$J$48</c:f>
              <c:numCache>
                <c:formatCode>0%</c:formatCode>
                <c:ptCount val="4"/>
                <c:pt idx="0">
                  <c:v>8.6139389193422095E-2</c:v>
                </c:pt>
                <c:pt idx="1">
                  <c:v>0.116497263487099</c:v>
                </c:pt>
                <c:pt idx="2">
                  <c:v>0.115902964959569</c:v>
                </c:pt>
                <c:pt idx="3">
                  <c:v>0.11111111111111099</c:v>
                </c:pt>
              </c:numCache>
            </c:numRef>
          </c:val>
          <c:smooth val="0"/>
          <c:extLst>
            <c:ext xmlns:c16="http://schemas.microsoft.com/office/drawing/2014/chart" uri="{C3380CC4-5D6E-409C-BE32-E72D297353CC}">
              <c16:uniqueId val="{00000018-A4B4-4BC7-B63D-1B91AFC5766A}"/>
            </c:ext>
          </c:extLst>
        </c:ser>
        <c:dLbls>
          <c:showLegendKey val="0"/>
          <c:showVal val="0"/>
          <c:showCatName val="0"/>
          <c:showSerName val="0"/>
          <c:showPercent val="0"/>
          <c:showBubbleSize val="0"/>
        </c:dLbls>
        <c:smooth val="0"/>
        <c:axId val="-1084898960"/>
        <c:axId val="-1084897328"/>
      </c:lineChart>
      <c:catAx>
        <c:axId val="-1084898960"/>
        <c:scaling>
          <c:orientation val="minMax"/>
        </c:scaling>
        <c:delete val="0"/>
        <c:axPos val="b"/>
        <c:numFmt formatCode="General" sourceLinked="0"/>
        <c:majorTickMark val="out"/>
        <c:minorTickMark val="none"/>
        <c:tickLblPos val="nextTo"/>
        <c:crossAx val="-1084897328"/>
        <c:crosses val="autoZero"/>
        <c:auto val="1"/>
        <c:lblAlgn val="ctr"/>
        <c:lblOffset val="100"/>
        <c:noMultiLvlLbl val="0"/>
      </c:catAx>
      <c:valAx>
        <c:axId val="-1084897328"/>
        <c:scaling>
          <c:orientation val="minMax"/>
        </c:scaling>
        <c:delete val="0"/>
        <c:axPos val="l"/>
        <c:majorGridlines/>
        <c:numFmt formatCode="0%" sourceLinked="1"/>
        <c:majorTickMark val="out"/>
        <c:minorTickMark val="none"/>
        <c:tickLblPos val="nextTo"/>
        <c:crossAx val="-1084898960"/>
        <c:crosses val="autoZero"/>
        <c:crossBetween val="between"/>
      </c:valAx>
    </c:plotArea>
    <c:legend>
      <c:legendPos val="r"/>
      <c:legendEntry>
        <c:idx val="4"/>
        <c:delete val="1"/>
      </c:legendEntry>
      <c:layout>
        <c:manualLayout>
          <c:xMode val="edge"/>
          <c:yMode val="edge"/>
          <c:x val="0.64603623416064504"/>
          <c:y val="3.84028961445321E-2"/>
          <c:w val="0.33720808461619001"/>
          <c:h val="0.96062402680014303"/>
        </c:manualLayout>
      </c:layout>
      <c:overlay val="0"/>
    </c:legend>
    <c:plotVisOnly val="1"/>
    <c:dispBlanksAs val="gap"/>
    <c:showDLblsOverMax val="0"/>
  </c:chart>
  <c:spPr>
    <a:solidFill>
      <a:schemeClr val="accent6">
        <a:lumMod val="20000"/>
        <a:lumOff val="80000"/>
      </a:schemeClr>
    </a:solidFill>
  </c:spPr>
  <c:txPr>
    <a:bodyPr/>
    <a:lstStyle/>
    <a:p>
      <a:pPr>
        <a:defRPr sz="1000" baseline="0"/>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ndard"/>
        <c:varyColors val="0"/>
        <c:ser>
          <c:idx val="0"/>
          <c:order val="0"/>
          <c:tx>
            <c:strRef>
              <c:f>DATOS!$F$18</c:f>
              <c:strCache>
                <c:ptCount val="1"/>
                <c:pt idx="0">
                  <c:v>PESO ADECUADO PARA LA EDAD</c:v>
                </c:pt>
              </c:strCache>
            </c:strRef>
          </c:tx>
          <c:spPr>
            <a:ln>
              <a:solidFill>
                <a:srgbClr val="00FF00"/>
              </a:solidFill>
            </a:ln>
          </c:spPr>
          <c:marker>
            <c:symbol val="none"/>
          </c:marker>
          <c:dLbls>
            <c:dLbl>
              <c:idx val="0"/>
              <c:layout>
                <c:manualLayout>
                  <c:x val="3.26797385620915E-3"/>
                  <c:y val="2.51396648044692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08-48F2-8E6F-D654C088680C}"/>
                </c:ext>
              </c:extLst>
            </c:dLbl>
            <c:dLbl>
              <c:idx val="1"/>
              <c:layout>
                <c:manualLayout>
                  <c:x val="1.6339869281045099E-3"/>
                  <c:y val="2.234636871508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08-48F2-8E6F-D654C088680C}"/>
                </c:ext>
              </c:extLst>
            </c:dLbl>
            <c:dLbl>
              <c:idx val="2"/>
              <c:layout>
                <c:manualLayout>
                  <c:x val="0"/>
                  <c:y val="-1.39664804469273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08-48F2-8E6F-D654C088680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DATOS!$G$17:$J$17</c:f>
              <c:strCache>
                <c:ptCount val="4"/>
                <c:pt idx="0">
                  <c:v>TOMA 1 # DE NIÑOS (AS)</c:v>
                </c:pt>
                <c:pt idx="1">
                  <c:v>TOMA 2  # DE NIÑOS (AS)</c:v>
                </c:pt>
                <c:pt idx="2">
                  <c:v>TOMA 3 # DE NIÑOS (AS)</c:v>
                </c:pt>
                <c:pt idx="3">
                  <c:v>TOMA 4 # DE NIÑOS (AS)</c:v>
                </c:pt>
              </c:strCache>
            </c:strRef>
          </c:cat>
          <c:val>
            <c:numRef>
              <c:f>DATOS!$G$18:$J$18</c:f>
              <c:numCache>
                <c:formatCode>0%</c:formatCode>
                <c:ptCount val="4"/>
                <c:pt idx="0">
                  <c:v>0.64803236484001503</c:v>
                </c:pt>
                <c:pt idx="1">
                  <c:v>0.64647160068846798</c:v>
                </c:pt>
                <c:pt idx="2">
                  <c:v>0.62635557016102505</c:v>
                </c:pt>
                <c:pt idx="3">
                  <c:v>0.59629996696399101</c:v>
                </c:pt>
              </c:numCache>
            </c:numRef>
          </c:val>
          <c:smooth val="0"/>
          <c:extLst>
            <c:ext xmlns:c16="http://schemas.microsoft.com/office/drawing/2014/chart" uri="{C3380CC4-5D6E-409C-BE32-E72D297353CC}">
              <c16:uniqueId val="{00000003-BD08-48F2-8E6F-D654C088680C}"/>
            </c:ext>
          </c:extLst>
        </c:ser>
        <c:ser>
          <c:idx val="1"/>
          <c:order val="1"/>
          <c:tx>
            <c:strRef>
              <c:f>DATOS!$F$19</c:f>
              <c:strCache>
                <c:ptCount val="1"/>
                <c:pt idx="0">
                  <c:v>OBESIDAD</c:v>
                </c:pt>
              </c:strCache>
            </c:strRef>
          </c:tx>
          <c:spPr>
            <a:ln>
              <a:solidFill>
                <a:srgbClr val="FF0000"/>
              </a:solidFill>
            </a:ln>
          </c:spPr>
          <c:marker>
            <c:symbol val="none"/>
          </c:marker>
          <c:dLbls>
            <c:dLbl>
              <c:idx val="0"/>
              <c:layout>
                <c:manualLayout>
                  <c:x val="-4.9019607843137202E-3"/>
                  <c:y val="1.3966480446927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08-48F2-8E6F-D654C088680C}"/>
                </c:ext>
              </c:extLst>
            </c:dLbl>
            <c:dLbl>
              <c:idx val="1"/>
              <c:layout>
                <c:manualLayout>
                  <c:x val="0"/>
                  <c:y val="-1.11731843575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D08-48F2-8E6F-D654C088680C}"/>
                </c:ext>
              </c:extLst>
            </c:dLbl>
            <c:dLbl>
              <c:idx val="2"/>
              <c:layout>
                <c:manualLayout>
                  <c:x val="-2.94117647058823E-2"/>
                  <c:y val="-2.2346368715083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08-48F2-8E6F-D654C088680C}"/>
                </c:ext>
              </c:extLst>
            </c:dLbl>
            <c:dLbl>
              <c:idx val="3"/>
              <c:layout>
                <c:manualLayout>
                  <c:x val="-4.24836601307189E-2"/>
                  <c:y val="-1.675977653631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08-48F2-8E6F-D654C088680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DATOS!$G$17:$J$17</c:f>
              <c:strCache>
                <c:ptCount val="4"/>
                <c:pt idx="0">
                  <c:v>TOMA 1 # DE NIÑOS (AS)</c:v>
                </c:pt>
                <c:pt idx="1">
                  <c:v>TOMA 2  # DE NIÑOS (AS)</c:v>
                </c:pt>
                <c:pt idx="2">
                  <c:v>TOMA 3 # DE NIÑOS (AS)</c:v>
                </c:pt>
                <c:pt idx="3">
                  <c:v>TOMA 4 # DE NIÑOS (AS)</c:v>
                </c:pt>
              </c:strCache>
            </c:strRef>
          </c:cat>
          <c:val>
            <c:numRef>
              <c:f>DATOS!$G$19:$J$19</c:f>
              <c:numCache>
                <c:formatCode>0%</c:formatCode>
                <c:ptCount val="4"/>
                <c:pt idx="0">
                  <c:v>3.6778227289444597E-2</c:v>
                </c:pt>
                <c:pt idx="1">
                  <c:v>4.6471600688468097E-2</c:v>
                </c:pt>
                <c:pt idx="2">
                  <c:v>2.1360499507065402E-2</c:v>
                </c:pt>
                <c:pt idx="3">
                  <c:v>2.0812685827552E-2</c:v>
                </c:pt>
              </c:numCache>
            </c:numRef>
          </c:val>
          <c:smooth val="0"/>
          <c:extLst>
            <c:ext xmlns:c16="http://schemas.microsoft.com/office/drawing/2014/chart" uri="{C3380CC4-5D6E-409C-BE32-E72D297353CC}">
              <c16:uniqueId val="{00000008-BD08-48F2-8E6F-D654C088680C}"/>
            </c:ext>
          </c:extLst>
        </c:ser>
        <c:ser>
          <c:idx val="2"/>
          <c:order val="2"/>
          <c:tx>
            <c:strRef>
              <c:f>DATOS!$F$20</c:f>
              <c:strCache>
                <c:ptCount val="1"/>
                <c:pt idx="0">
                  <c:v>SOBREPESO</c:v>
                </c:pt>
              </c:strCache>
            </c:strRef>
          </c:tx>
          <c:spPr>
            <a:ln>
              <a:solidFill>
                <a:schemeClr val="accent2"/>
              </a:solidFill>
            </a:ln>
          </c:spPr>
          <c:marker>
            <c:symbol val="none"/>
          </c:marker>
          <c:dLbls>
            <c:dLbl>
              <c:idx val="0"/>
              <c:layout>
                <c:manualLayout>
                  <c:x val="4.9019607843137202E-3"/>
                  <c:y val="1.95530726256984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D08-48F2-8E6F-D654C088680C}"/>
                </c:ext>
              </c:extLst>
            </c:dLbl>
            <c:dLbl>
              <c:idx val="1"/>
              <c:layout>
                <c:manualLayout>
                  <c:x val="-3.2679738562091498E-2"/>
                  <c:y val="-2.79329608938547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D08-48F2-8E6F-D654C088680C}"/>
                </c:ext>
              </c:extLst>
            </c:dLbl>
            <c:dLbl>
              <c:idx val="2"/>
              <c:layout>
                <c:manualLayout>
                  <c:x val="1.63398692810457E-3"/>
                  <c:y val="1.675977653631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D08-48F2-8E6F-D654C088680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DATOS!$G$17:$J$17</c:f>
              <c:strCache>
                <c:ptCount val="4"/>
                <c:pt idx="0">
                  <c:v>TOMA 1 # DE NIÑOS (AS)</c:v>
                </c:pt>
                <c:pt idx="1">
                  <c:v>TOMA 2  # DE NIÑOS (AS)</c:v>
                </c:pt>
                <c:pt idx="2">
                  <c:v>TOMA 3 # DE NIÑOS (AS)</c:v>
                </c:pt>
                <c:pt idx="3">
                  <c:v>TOMA 4 # DE NIÑOS (AS)</c:v>
                </c:pt>
              </c:strCache>
            </c:strRef>
          </c:cat>
          <c:val>
            <c:numRef>
              <c:f>DATOS!$G$20:$J$20</c:f>
              <c:numCache>
                <c:formatCode>0%</c:formatCode>
                <c:ptCount val="4"/>
                <c:pt idx="0">
                  <c:v>0.10665685913938899</c:v>
                </c:pt>
                <c:pt idx="1">
                  <c:v>0.14113597246127399</c:v>
                </c:pt>
                <c:pt idx="2">
                  <c:v>6.2109760105159402E-2</c:v>
                </c:pt>
                <c:pt idx="3">
                  <c:v>9.0849025437727104E-2</c:v>
                </c:pt>
              </c:numCache>
            </c:numRef>
          </c:val>
          <c:smooth val="0"/>
          <c:extLst>
            <c:ext xmlns:c16="http://schemas.microsoft.com/office/drawing/2014/chart" uri="{C3380CC4-5D6E-409C-BE32-E72D297353CC}">
              <c16:uniqueId val="{0000000C-BD08-48F2-8E6F-D654C088680C}"/>
            </c:ext>
          </c:extLst>
        </c:ser>
        <c:ser>
          <c:idx val="3"/>
          <c:order val="3"/>
          <c:tx>
            <c:strRef>
              <c:f>DATOS!$F$21</c:f>
              <c:strCache>
                <c:ptCount val="1"/>
                <c:pt idx="0">
                  <c:v>DELGADEZ</c:v>
                </c:pt>
              </c:strCache>
            </c:strRef>
          </c:tx>
          <c:spPr>
            <a:ln>
              <a:solidFill>
                <a:srgbClr val="00FFFF"/>
              </a:solidFill>
            </a:ln>
          </c:spPr>
          <c:marker>
            <c:symbol val="none"/>
          </c:marker>
          <c:dLbls>
            <c:dLbl>
              <c:idx val="0"/>
              <c:layout>
                <c:manualLayout>
                  <c:x val="-5.0653594771241803E-2"/>
                  <c:y val="-2.79329608938547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D08-48F2-8E6F-D654C088680C}"/>
                </c:ext>
              </c:extLst>
            </c:dLbl>
            <c:dLbl>
              <c:idx val="1"/>
              <c:layout>
                <c:manualLayout>
                  <c:x val="-3.1045751633987002E-2"/>
                  <c:y val="1.117318435754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D08-48F2-8E6F-D654C088680C}"/>
                </c:ext>
              </c:extLst>
            </c:dLbl>
            <c:dLbl>
              <c:idx val="2"/>
              <c:layout>
                <c:manualLayout>
                  <c:x val="1.63398692810457E-3"/>
                  <c:y val="2.234636871508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D08-48F2-8E6F-D654C088680C}"/>
                </c:ext>
              </c:extLst>
            </c:dLbl>
            <c:dLbl>
              <c:idx val="3"/>
              <c:layout>
                <c:manualLayout>
                  <c:x val="0"/>
                  <c:y val="-1.1173184357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D08-48F2-8E6F-D654C088680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DATOS!$G$17:$J$17</c:f>
              <c:strCache>
                <c:ptCount val="4"/>
                <c:pt idx="0">
                  <c:v>TOMA 1 # DE NIÑOS (AS)</c:v>
                </c:pt>
                <c:pt idx="1">
                  <c:v>TOMA 2  # DE NIÑOS (AS)</c:v>
                </c:pt>
                <c:pt idx="2">
                  <c:v>TOMA 3 # DE NIÑOS (AS)</c:v>
                </c:pt>
                <c:pt idx="3">
                  <c:v>TOMA 4 # DE NIÑOS (AS)</c:v>
                </c:pt>
              </c:strCache>
            </c:strRef>
          </c:cat>
          <c:val>
            <c:numRef>
              <c:f>DATOS!$G$21:$J$21</c:f>
              <c:numCache>
                <c:formatCode>0%</c:formatCode>
                <c:ptCount val="4"/>
                <c:pt idx="0">
                  <c:v>4.7811695476277997E-2</c:v>
                </c:pt>
                <c:pt idx="1">
                  <c:v>2.6850258175559399E-2</c:v>
                </c:pt>
                <c:pt idx="2">
                  <c:v>1.21590535655603E-2</c:v>
                </c:pt>
                <c:pt idx="3">
                  <c:v>1.12322431450281E-2</c:v>
                </c:pt>
              </c:numCache>
            </c:numRef>
          </c:val>
          <c:smooth val="0"/>
          <c:extLst>
            <c:ext xmlns:c16="http://schemas.microsoft.com/office/drawing/2014/chart" uri="{C3380CC4-5D6E-409C-BE32-E72D297353CC}">
              <c16:uniqueId val="{00000011-BD08-48F2-8E6F-D654C088680C}"/>
            </c:ext>
          </c:extLst>
        </c:ser>
        <c:ser>
          <c:idx val="4"/>
          <c:order val="4"/>
          <c:tx>
            <c:strRef>
              <c:f>DATOS!$F$22</c:f>
              <c:strCache>
                <c:ptCount val="1"/>
                <c:pt idx="0">
                  <c:v>RIESGO DE DELGADEZ</c:v>
                </c:pt>
              </c:strCache>
            </c:strRef>
          </c:tx>
          <c:marker>
            <c:symbol val="none"/>
          </c:marker>
          <c:dLbls>
            <c:dLbl>
              <c:idx val="0"/>
              <c:layout>
                <c:manualLayout>
                  <c:x val="0"/>
                  <c:y val="-3.3519553072625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D08-48F2-8E6F-D654C088680C}"/>
                </c:ext>
              </c:extLst>
            </c:dLbl>
            <c:dLbl>
              <c:idx val="1"/>
              <c:layout>
                <c:manualLayout>
                  <c:x val="-2.61437908496732E-2"/>
                  <c:y val="-2.2346588659657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D08-48F2-8E6F-D654C088680C}"/>
                </c:ext>
              </c:extLst>
            </c:dLbl>
            <c:dLbl>
              <c:idx val="2"/>
              <c:layout>
                <c:manualLayout>
                  <c:x val="0"/>
                  <c:y val="-2.79329608938547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D08-48F2-8E6F-D654C088680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DATOS!$G$17:$J$17</c:f>
              <c:strCache>
                <c:ptCount val="4"/>
                <c:pt idx="0">
                  <c:v>TOMA 1 # DE NIÑOS (AS)</c:v>
                </c:pt>
                <c:pt idx="1">
                  <c:v>TOMA 2  # DE NIÑOS (AS)</c:v>
                </c:pt>
                <c:pt idx="2">
                  <c:v>TOMA 3 # DE NIÑOS (AS)</c:v>
                </c:pt>
                <c:pt idx="3">
                  <c:v>TOMA 4 # DE NIÑOS (AS)</c:v>
                </c:pt>
              </c:strCache>
            </c:strRef>
          </c:cat>
          <c:val>
            <c:numRef>
              <c:f>DATOS!$G$22:$J$22</c:f>
              <c:numCache>
                <c:formatCode>0%</c:formatCode>
                <c:ptCount val="4"/>
                <c:pt idx="0">
                  <c:v>0.108127988230967</c:v>
                </c:pt>
                <c:pt idx="1">
                  <c:v>7.6764199655765905E-2</c:v>
                </c:pt>
                <c:pt idx="2">
                  <c:v>6.4410121590535593E-2</c:v>
                </c:pt>
                <c:pt idx="3">
                  <c:v>5.4839775355137101E-2</c:v>
                </c:pt>
              </c:numCache>
            </c:numRef>
          </c:val>
          <c:smooth val="0"/>
          <c:extLst>
            <c:ext xmlns:c16="http://schemas.microsoft.com/office/drawing/2014/chart" uri="{C3380CC4-5D6E-409C-BE32-E72D297353CC}">
              <c16:uniqueId val="{00000015-BD08-48F2-8E6F-D654C088680C}"/>
            </c:ext>
          </c:extLst>
        </c:ser>
        <c:ser>
          <c:idx val="5"/>
          <c:order val="5"/>
          <c:tx>
            <c:strRef>
              <c:f>DATOS!$F$23</c:f>
              <c:strCache>
                <c:ptCount val="1"/>
                <c:pt idx="0">
                  <c:v>RIESGO DE SOBREPESO </c:v>
                </c:pt>
              </c:strCache>
            </c:strRef>
          </c:tx>
          <c:spPr>
            <a:ln>
              <a:solidFill>
                <a:srgbClr val="FFFF00"/>
              </a:solidFill>
            </a:ln>
          </c:spPr>
          <c:marker>
            <c:symbol val="none"/>
          </c:marker>
          <c:dLbls>
            <c:dLbl>
              <c:idx val="0"/>
              <c:layout>
                <c:manualLayout>
                  <c:x val="-5.0653594771241803E-2"/>
                  <c:y val="-3.3519553072625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D08-48F2-8E6F-D654C088680C}"/>
                </c:ext>
              </c:extLst>
            </c:dLbl>
            <c:dLbl>
              <c:idx val="1"/>
              <c:layout>
                <c:manualLayout>
                  <c:x val="2.4509803921568599E-2"/>
                  <c:y val="-3.35195530726258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D08-48F2-8E6F-D654C088680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DATOS!$G$17:$J$17</c:f>
              <c:strCache>
                <c:ptCount val="4"/>
                <c:pt idx="0">
                  <c:v>TOMA 1 # DE NIÑOS (AS)</c:v>
                </c:pt>
                <c:pt idx="1">
                  <c:v>TOMA 2  # DE NIÑOS (AS)</c:v>
                </c:pt>
                <c:pt idx="2">
                  <c:v>TOMA 3 # DE NIÑOS (AS)</c:v>
                </c:pt>
                <c:pt idx="3">
                  <c:v>TOMA 4 # DE NIÑOS (AS)</c:v>
                </c:pt>
              </c:strCache>
            </c:strRef>
          </c:cat>
          <c:val>
            <c:numRef>
              <c:f>DATOS!$G$23:$J$23</c:f>
              <c:numCache>
                <c:formatCode>0%</c:formatCode>
                <c:ptCount val="4"/>
                <c:pt idx="0">
                  <c:v>5.2592865023905797E-2</c:v>
                </c:pt>
                <c:pt idx="1">
                  <c:v>6.2306368330464698E-2</c:v>
                </c:pt>
                <c:pt idx="2">
                  <c:v>0.213604995070654</c:v>
                </c:pt>
                <c:pt idx="3">
                  <c:v>0.22596630327056499</c:v>
                </c:pt>
              </c:numCache>
            </c:numRef>
          </c:val>
          <c:smooth val="0"/>
          <c:extLst>
            <c:ext xmlns:c16="http://schemas.microsoft.com/office/drawing/2014/chart" uri="{C3380CC4-5D6E-409C-BE32-E72D297353CC}">
              <c16:uniqueId val="{00000018-BD08-48F2-8E6F-D654C088680C}"/>
            </c:ext>
          </c:extLst>
        </c:ser>
        <c:dLbls>
          <c:showLegendKey val="0"/>
          <c:showVal val="0"/>
          <c:showCatName val="0"/>
          <c:showSerName val="0"/>
          <c:showPercent val="0"/>
          <c:showBubbleSize val="0"/>
        </c:dLbls>
        <c:smooth val="0"/>
        <c:axId val="-1375883824"/>
        <c:axId val="-1375882736"/>
      </c:lineChart>
      <c:catAx>
        <c:axId val="-1375883824"/>
        <c:scaling>
          <c:orientation val="minMax"/>
        </c:scaling>
        <c:delete val="0"/>
        <c:axPos val="b"/>
        <c:numFmt formatCode="General" sourceLinked="0"/>
        <c:majorTickMark val="out"/>
        <c:minorTickMark val="none"/>
        <c:tickLblPos val="nextTo"/>
        <c:crossAx val="-1375882736"/>
        <c:crosses val="autoZero"/>
        <c:auto val="1"/>
        <c:lblAlgn val="ctr"/>
        <c:lblOffset val="100"/>
        <c:noMultiLvlLbl val="0"/>
      </c:catAx>
      <c:valAx>
        <c:axId val="-1375882736"/>
        <c:scaling>
          <c:orientation val="minMax"/>
        </c:scaling>
        <c:delete val="0"/>
        <c:axPos val="l"/>
        <c:majorGridlines/>
        <c:numFmt formatCode="0%" sourceLinked="1"/>
        <c:majorTickMark val="out"/>
        <c:minorTickMark val="none"/>
        <c:tickLblPos val="nextTo"/>
        <c:crossAx val="-1375883824"/>
        <c:crosses val="autoZero"/>
        <c:crossBetween val="between"/>
      </c:valAx>
    </c:plotArea>
    <c:legend>
      <c:legendPos val="r"/>
      <c:layout>
        <c:manualLayout>
          <c:xMode val="edge"/>
          <c:yMode val="edge"/>
          <c:x val="0.65341166448138799"/>
          <c:y val="8.8464698308706902E-2"/>
          <c:w val="0.328778896515941"/>
          <c:h val="0.91153530169129304"/>
        </c:manualLayout>
      </c:layout>
      <c:overlay val="0"/>
    </c:legend>
    <c:plotVisOnly val="1"/>
    <c:dispBlanksAs val="gap"/>
    <c:showDLblsOverMax val="0"/>
  </c:chart>
  <c:spPr>
    <a:solidFill>
      <a:schemeClr val="accent4">
        <a:lumMod val="20000"/>
        <a:lumOff val="80000"/>
      </a:schemeClr>
    </a:solidFill>
  </c:spPr>
  <c:txPr>
    <a:bodyPr/>
    <a:lstStyle/>
    <a:p>
      <a:pPr>
        <a:defRPr sz="1000" baseline="0"/>
      </a:pPr>
      <a:endParaRPr lang="es-CO"/>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7-06-21T13:22:09.999" idx="2">
    <p:pos x="5545" y="614"/>
    <p:text>Sugerimos reemplazar "otras estrategias" por el nombre de cada una de las estrategias con las que cuenta la Dirección.</p:text>
    <p:extLst mod="1">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7-06-23T12:37:38.270" idx="3">
    <p:pos x="10" y="10"/>
    <p:text>1. Por que tradicional tienen *?
2. Sugerimos que se incluya una columna de % ejecución. 
3. Si hay presupuesto programado también se puede pensar en cupos programados.</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7-06-22T10:43:51.632" idx="13">
    <p:pos x="3248" y="832"/>
    <p:text>Sugerimos la inclusión de esta diapositiva a fin de precisar cuales son las tematicas que tienen priorizadas la DNA para el desarrollo de su programa y las estrategias.</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17-06-22T10:43:51.632" idx="10">
    <p:pos x="3248" y="832"/>
    <p:text>Sugerimos la inclusión de esta diapositiva a fin de precisar cuales son las tematicas que tienen priorizadas la DNA para el desarrollo de su programa y las estrategias.</p:text>
  </p:cm>
</p:cmLst>
</file>

<file path=ppt/comments/comment5.xml><?xml version="1.0" encoding="utf-8"?>
<p:cmLst xmlns:a="http://schemas.openxmlformats.org/drawingml/2006/main" xmlns:r="http://schemas.openxmlformats.org/officeDocument/2006/relationships" xmlns:p="http://schemas.openxmlformats.org/presentationml/2006/main">
  <p:cm authorId="1" dt="2017-06-21T13:22:09.999" idx="2">
    <p:pos x="5545" y="614"/>
    <p:text>Sugerimos reemplazar "otras estrategias" por el nombre de cada una de las estrategias con las que cuenta la Dirección.</p:text>
    <p:extLst mod="1">
      <p:ext uri="{C676402C-5697-4E1C-873F-D02D1690AC5C}">
        <p15:threadingInfo xmlns:p15="http://schemas.microsoft.com/office/powerpoint/2012/main" timeZoneBias="300"/>
      </p:ext>
    </p:extLst>
  </p:cm>
  <p:cm authorId="1" dt="2017-06-22T10:28:48.669" idx="6">
    <p:pos x="1187" y="1440"/>
    <p:text>Sugerimos la inclusión de la palabra temática ya que la estrategia AMAS no cuenta con modalidades propiamente.</p:text>
    <p:extLst>
      <p:ext uri="{C676402C-5697-4E1C-873F-D02D1690AC5C}">
        <p15:threadingInfo xmlns:p15="http://schemas.microsoft.com/office/powerpoint/2012/main" timeZoneBias="300"/>
      </p:ext>
    </p:extLst>
  </p:cm>
  <p:cm authorId="2" dt="2017-06-23T12:43:12.523" idx="4">
    <p:pos x="3479" y="1573"/>
    <p:text>Esta información se puede inferir con las que dan cuenta de lo programado y ejecutado.</p:text>
    <p:extLst>
      <p:ext uri="{C676402C-5697-4E1C-873F-D02D1690AC5C}">
        <p15:threadingInfo xmlns:p15="http://schemas.microsoft.com/office/powerpoint/2012/main" timeZoneBias="300"/>
      </p:ext>
    </p:extLst>
  </p:cm>
  <p:cm authorId="2" dt="2017-06-23T12:44:40.503" idx="5">
    <p:pos x="3479" y="1709"/>
    <p:text>Se podría incluir una relacionada con el % de ejecución.</p:text>
    <p:extLst>
      <p:ext uri="{C676402C-5697-4E1C-873F-D02D1690AC5C}">
        <p15:threadingInfo xmlns:p15="http://schemas.microsoft.com/office/powerpoint/2012/main" timeZoneBias="300">
          <p15:parentCm authorId="2" idx="4"/>
        </p15:threadingInfo>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17-06-23T12:36:23.580" idx="2">
    <p:pos x="10" y="10"/>
    <p:text>En esta diapositiva que se quiere reflejar? 
Objetivos?
Datos de Atención ? Cupos y Presupuesto ?
Cobertura ?</p:text>
    <p:extLst>
      <p:ext uri="{C676402C-5697-4E1C-873F-D02D1690AC5C}">
        <p15:threadingInfo xmlns:p15="http://schemas.microsoft.com/office/powerpoint/2012/main" timeZoneBias="30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92859E-C9FC-420C-853E-705EE48E2F44}"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s-CO"/>
        </a:p>
      </dgm:t>
    </dgm:pt>
    <dgm:pt modelId="{042F8AD3-E47F-4A4E-A0CB-484099594E41}">
      <dgm:prSet phldrT="[Texto]"/>
      <dgm:spPr/>
      <dgm:t>
        <a:bodyPr/>
        <a:lstStyle/>
        <a:p>
          <a:r>
            <a:rPr lang="es-CO" dirty="0"/>
            <a:t>Mesas Públicas</a:t>
          </a:r>
        </a:p>
      </dgm:t>
    </dgm:pt>
    <dgm:pt modelId="{67D7178C-8B81-45A1-93E0-A139AAF6B713}" type="parTrans" cxnId="{3056EF7A-05F3-472F-A9CC-9172CC326648}">
      <dgm:prSet/>
      <dgm:spPr/>
      <dgm:t>
        <a:bodyPr/>
        <a:lstStyle/>
        <a:p>
          <a:endParaRPr lang="es-CO"/>
        </a:p>
      </dgm:t>
    </dgm:pt>
    <dgm:pt modelId="{6FE5615C-7FE1-453B-927B-8BA435980E86}" type="sibTrans" cxnId="{3056EF7A-05F3-472F-A9CC-9172CC326648}">
      <dgm:prSet/>
      <dgm:spPr/>
      <dgm:t>
        <a:bodyPr/>
        <a:lstStyle/>
        <a:p>
          <a:endParaRPr lang="es-CO"/>
        </a:p>
      </dgm:t>
    </dgm:pt>
    <dgm:pt modelId="{D4459C71-ED6A-4A58-9399-47464ADF85A5}">
      <dgm:prSet phldrT="[Texto]"/>
      <dgm:spPr/>
      <dgm:t>
        <a:bodyPr/>
        <a:lstStyle/>
        <a:p>
          <a:pPr algn="just"/>
          <a:r>
            <a:rPr kumimoji="0" lang="es-CO" b="0" i="0" u="none" strike="noStrike"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dirty="0"/>
        </a:p>
      </dgm:t>
    </dgm:pt>
    <dgm:pt modelId="{6EF8511E-69E4-417B-AA6B-3D1984A7231E}" type="parTrans" cxnId="{66906679-A6D9-406C-B68B-88AD3084D767}">
      <dgm:prSet/>
      <dgm:spPr/>
      <dgm:t>
        <a:bodyPr/>
        <a:lstStyle/>
        <a:p>
          <a:endParaRPr lang="es-CO"/>
        </a:p>
      </dgm:t>
    </dgm:pt>
    <dgm:pt modelId="{EB483167-2B72-4D4D-9065-5EA984E1E0C3}" type="sibTrans" cxnId="{66906679-A6D9-406C-B68B-88AD3084D767}">
      <dgm:prSet/>
      <dgm:spPr/>
      <dgm:t>
        <a:bodyPr/>
        <a:lstStyle/>
        <a:p>
          <a:endParaRPr lang="es-CO"/>
        </a:p>
      </dgm:t>
    </dgm:pt>
    <dgm:pt modelId="{6D467141-1106-40DF-94E2-2FB6A3ED5EAF}">
      <dgm:prSet phldrT="[Texto]"/>
      <dgm:spPr/>
      <dgm:t>
        <a:bodyPr/>
        <a:lstStyle/>
        <a:p>
          <a:r>
            <a:rPr kumimoji="0" lang="es-CO" b="0" i="0" u="none" strike="noStrike" cap="none" spc="0" normalizeH="0" baseline="0" noProof="0">
              <a:ln/>
              <a:effectLst/>
              <a:uLnTx/>
              <a:uFillTx/>
              <a:latin typeface="Calibri" panose="020F0502020204030204"/>
            </a:rPr>
            <a:t>Rendición de cuentas</a:t>
          </a:r>
          <a:endParaRPr lang="es-CO" dirty="0"/>
        </a:p>
      </dgm:t>
    </dgm:pt>
    <dgm:pt modelId="{A2886B52-C05F-4BE8-AC91-E4DCD8144384}" type="parTrans" cxnId="{32B9E67E-A786-41FA-96E4-2C6375293035}">
      <dgm:prSet/>
      <dgm:spPr/>
      <dgm:t>
        <a:bodyPr/>
        <a:lstStyle/>
        <a:p>
          <a:endParaRPr lang="es-CO"/>
        </a:p>
      </dgm:t>
    </dgm:pt>
    <dgm:pt modelId="{AEB6B3FE-19C5-476D-B073-2FE0FB377D72}" type="sibTrans" cxnId="{32B9E67E-A786-41FA-96E4-2C6375293035}">
      <dgm:prSet/>
      <dgm:spPr/>
      <dgm:t>
        <a:bodyPr/>
        <a:lstStyle/>
        <a:p>
          <a:endParaRPr lang="es-CO"/>
        </a:p>
      </dgm:t>
    </dgm:pt>
    <dgm:pt modelId="{43867BA5-524B-45B5-918A-0F02DD281F29}">
      <dgm:prSet phldrT="[Texto]"/>
      <dgm:spPr/>
      <dgm:t>
        <a:bodyPr/>
        <a:lstStyle/>
        <a:p>
          <a:pPr algn="just"/>
          <a:r>
            <a:rPr kumimoji="0" lang="es-CO" b="0" i="0" u="none" strike="noStrike"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algn="just"/>
          <a:r>
            <a:rPr kumimoji="0" lang="es-CO" b="0" i="0" u="none" strike="noStrike"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dirty="0"/>
        </a:p>
      </dgm:t>
    </dgm:pt>
    <dgm:pt modelId="{2465FAA5-44F0-4FAE-AD7C-2FFAB2EA1811}" type="parTrans" cxnId="{E8A8664A-32AC-4C62-951B-7D8DB1E9C1DE}">
      <dgm:prSet/>
      <dgm:spPr/>
      <dgm:t>
        <a:bodyPr/>
        <a:lstStyle/>
        <a:p>
          <a:endParaRPr lang="es-CO"/>
        </a:p>
      </dgm:t>
    </dgm:pt>
    <dgm:pt modelId="{D52E59F5-72F4-4D10-9627-AC8F85E8B7E7}" type="sibTrans" cxnId="{E8A8664A-32AC-4C62-951B-7D8DB1E9C1DE}">
      <dgm:prSet/>
      <dgm:spPr/>
      <dgm:t>
        <a:bodyPr/>
        <a:lstStyle/>
        <a:p>
          <a:endParaRPr lang="es-CO"/>
        </a:p>
      </dgm:t>
    </dgm:pt>
    <dgm:pt modelId="{80F22ADC-EB9A-4E9E-A4DB-1F35AF288927}" type="pres">
      <dgm:prSet presAssocID="{EA92859E-C9FC-420C-853E-705EE48E2F44}" presName="diagram" presStyleCnt="0">
        <dgm:presLayoutVars>
          <dgm:chPref val="1"/>
          <dgm:dir/>
          <dgm:animOne val="branch"/>
          <dgm:animLvl val="lvl"/>
          <dgm:resizeHandles/>
        </dgm:presLayoutVars>
      </dgm:prSet>
      <dgm:spPr/>
    </dgm:pt>
    <dgm:pt modelId="{B9C02546-0430-4A38-A765-3598A5C8A097}" type="pres">
      <dgm:prSet presAssocID="{042F8AD3-E47F-4A4E-A0CB-484099594E41}" presName="root" presStyleCnt="0"/>
      <dgm:spPr/>
    </dgm:pt>
    <dgm:pt modelId="{470CF6E2-4D2A-4625-8569-3135914A4463}" type="pres">
      <dgm:prSet presAssocID="{042F8AD3-E47F-4A4E-A0CB-484099594E41}" presName="rootComposite" presStyleCnt="0"/>
      <dgm:spPr/>
    </dgm:pt>
    <dgm:pt modelId="{D62CA2AA-BC9E-49F9-969C-A461938328C3}" type="pres">
      <dgm:prSet presAssocID="{042F8AD3-E47F-4A4E-A0CB-484099594E41}" presName="rootText" presStyleLbl="node1" presStyleIdx="0" presStyleCnt="2"/>
      <dgm:spPr/>
    </dgm:pt>
    <dgm:pt modelId="{E6C65DE1-D5C9-4635-A9DD-A28E3F088ED7}" type="pres">
      <dgm:prSet presAssocID="{042F8AD3-E47F-4A4E-A0CB-484099594E41}" presName="rootConnector" presStyleLbl="node1" presStyleIdx="0" presStyleCnt="2"/>
      <dgm:spPr/>
    </dgm:pt>
    <dgm:pt modelId="{36BB0930-EC86-48EF-B0D2-41E81C60DAAA}" type="pres">
      <dgm:prSet presAssocID="{042F8AD3-E47F-4A4E-A0CB-484099594E41}" presName="childShape" presStyleCnt="0"/>
      <dgm:spPr/>
    </dgm:pt>
    <dgm:pt modelId="{D0D749D8-71CA-453C-9085-F84956598CBC}" type="pres">
      <dgm:prSet presAssocID="{6EF8511E-69E4-417B-AA6B-3D1984A7231E}" presName="Name13" presStyleLbl="parChTrans1D2" presStyleIdx="0" presStyleCnt="2"/>
      <dgm:spPr/>
    </dgm:pt>
    <dgm:pt modelId="{646F2F68-C74C-4651-AA24-4A6003371C3A}" type="pres">
      <dgm:prSet presAssocID="{D4459C71-ED6A-4A58-9399-47464ADF85A5}" presName="childText" presStyleLbl="bgAcc1" presStyleIdx="0" presStyleCnt="2">
        <dgm:presLayoutVars>
          <dgm:bulletEnabled val="1"/>
        </dgm:presLayoutVars>
      </dgm:prSet>
      <dgm:spPr/>
    </dgm:pt>
    <dgm:pt modelId="{BB0B5038-654B-418D-97D6-C0350111A91B}" type="pres">
      <dgm:prSet presAssocID="{6D467141-1106-40DF-94E2-2FB6A3ED5EAF}" presName="root" presStyleCnt="0"/>
      <dgm:spPr/>
    </dgm:pt>
    <dgm:pt modelId="{FDE9839E-A263-4DF4-A17C-634810B51035}" type="pres">
      <dgm:prSet presAssocID="{6D467141-1106-40DF-94E2-2FB6A3ED5EAF}" presName="rootComposite" presStyleCnt="0"/>
      <dgm:spPr/>
    </dgm:pt>
    <dgm:pt modelId="{FF202AC1-2769-4584-8D9D-6AC6F99570C6}" type="pres">
      <dgm:prSet presAssocID="{6D467141-1106-40DF-94E2-2FB6A3ED5EAF}" presName="rootText" presStyleLbl="node1" presStyleIdx="1" presStyleCnt="2"/>
      <dgm:spPr/>
    </dgm:pt>
    <dgm:pt modelId="{AE6AF770-21AB-4C40-BDF1-9FC83C8D5E5A}" type="pres">
      <dgm:prSet presAssocID="{6D467141-1106-40DF-94E2-2FB6A3ED5EAF}" presName="rootConnector" presStyleLbl="node1" presStyleIdx="1" presStyleCnt="2"/>
      <dgm:spPr/>
    </dgm:pt>
    <dgm:pt modelId="{EBF19949-71C3-4691-B126-4DF09FAFC928}" type="pres">
      <dgm:prSet presAssocID="{6D467141-1106-40DF-94E2-2FB6A3ED5EAF}" presName="childShape" presStyleCnt="0"/>
      <dgm:spPr/>
    </dgm:pt>
    <dgm:pt modelId="{1EEEACB4-9DFC-4E22-8647-F7C5828C4B6F}" type="pres">
      <dgm:prSet presAssocID="{2465FAA5-44F0-4FAE-AD7C-2FFAB2EA1811}" presName="Name13" presStyleLbl="parChTrans1D2" presStyleIdx="1" presStyleCnt="2"/>
      <dgm:spPr/>
    </dgm:pt>
    <dgm:pt modelId="{FB42EB68-7D9D-4B39-89DA-056692B056E4}" type="pres">
      <dgm:prSet presAssocID="{43867BA5-524B-45B5-918A-0F02DD281F29}" presName="childText" presStyleLbl="bgAcc1" presStyleIdx="1" presStyleCnt="2">
        <dgm:presLayoutVars>
          <dgm:bulletEnabled val="1"/>
        </dgm:presLayoutVars>
      </dgm:prSet>
      <dgm:spPr/>
    </dgm:pt>
  </dgm:ptLst>
  <dgm:cxnLst>
    <dgm:cxn modelId="{3425ED11-10EF-4AB7-A4E8-680F6A066A20}" type="presOf" srcId="{EA92859E-C9FC-420C-853E-705EE48E2F44}" destId="{80F22ADC-EB9A-4E9E-A4DB-1F35AF288927}" srcOrd="0" destOrd="0" presId="urn:microsoft.com/office/officeart/2005/8/layout/hierarchy3"/>
    <dgm:cxn modelId="{F0DDAC42-16A4-4853-8472-B2A4DF918673}" type="presOf" srcId="{43867BA5-524B-45B5-918A-0F02DD281F29}" destId="{FB42EB68-7D9D-4B39-89DA-056692B056E4}" srcOrd="0" destOrd="0" presId="urn:microsoft.com/office/officeart/2005/8/layout/hierarchy3"/>
    <dgm:cxn modelId="{E8A8664A-32AC-4C62-951B-7D8DB1E9C1DE}" srcId="{6D467141-1106-40DF-94E2-2FB6A3ED5EAF}" destId="{43867BA5-524B-45B5-918A-0F02DD281F29}" srcOrd="0" destOrd="0" parTransId="{2465FAA5-44F0-4FAE-AD7C-2FFAB2EA1811}" sibTransId="{D52E59F5-72F4-4D10-9627-AC8F85E8B7E7}"/>
    <dgm:cxn modelId="{5D5EFA51-0561-4D81-ACBE-CED3F721B177}" type="presOf" srcId="{042F8AD3-E47F-4A4E-A0CB-484099594E41}" destId="{D62CA2AA-BC9E-49F9-969C-A461938328C3}" srcOrd="0" destOrd="0" presId="urn:microsoft.com/office/officeart/2005/8/layout/hierarchy3"/>
    <dgm:cxn modelId="{88030A79-9361-430D-A664-8139F3319A5F}" type="presOf" srcId="{6EF8511E-69E4-417B-AA6B-3D1984A7231E}" destId="{D0D749D8-71CA-453C-9085-F84956598CBC}" srcOrd="0" destOrd="0" presId="urn:microsoft.com/office/officeart/2005/8/layout/hierarchy3"/>
    <dgm:cxn modelId="{66906679-A6D9-406C-B68B-88AD3084D767}" srcId="{042F8AD3-E47F-4A4E-A0CB-484099594E41}" destId="{D4459C71-ED6A-4A58-9399-47464ADF85A5}" srcOrd="0" destOrd="0" parTransId="{6EF8511E-69E4-417B-AA6B-3D1984A7231E}" sibTransId="{EB483167-2B72-4D4D-9065-5EA984E1E0C3}"/>
    <dgm:cxn modelId="{3056EF7A-05F3-472F-A9CC-9172CC326648}" srcId="{EA92859E-C9FC-420C-853E-705EE48E2F44}" destId="{042F8AD3-E47F-4A4E-A0CB-484099594E41}" srcOrd="0" destOrd="0" parTransId="{67D7178C-8B81-45A1-93E0-A139AAF6B713}" sibTransId="{6FE5615C-7FE1-453B-927B-8BA435980E86}"/>
    <dgm:cxn modelId="{32B9E67E-A786-41FA-96E4-2C6375293035}" srcId="{EA92859E-C9FC-420C-853E-705EE48E2F44}" destId="{6D467141-1106-40DF-94E2-2FB6A3ED5EAF}" srcOrd="1" destOrd="0" parTransId="{A2886B52-C05F-4BE8-AC91-E4DCD8144384}" sibTransId="{AEB6B3FE-19C5-476D-B073-2FE0FB377D72}"/>
    <dgm:cxn modelId="{35701081-40ED-4C49-8017-5EAAA3CCE98A}" type="presOf" srcId="{6D467141-1106-40DF-94E2-2FB6A3ED5EAF}" destId="{AE6AF770-21AB-4C40-BDF1-9FC83C8D5E5A}" srcOrd="1" destOrd="0" presId="urn:microsoft.com/office/officeart/2005/8/layout/hierarchy3"/>
    <dgm:cxn modelId="{DE391291-F221-493B-8711-4A440E8B34C5}" type="presOf" srcId="{6D467141-1106-40DF-94E2-2FB6A3ED5EAF}" destId="{FF202AC1-2769-4584-8D9D-6AC6F99570C6}" srcOrd="0" destOrd="0" presId="urn:microsoft.com/office/officeart/2005/8/layout/hierarchy3"/>
    <dgm:cxn modelId="{1F36AAA7-7DDD-4417-9154-108D86D73AFB}" type="presOf" srcId="{042F8AD3-E47F-4A4E-A0CB-484099594E41}" destId="{E6C65DE1-D5C9-4635-A9DD-A28E3F088ED7}" srcOrd="1" destOrd="0" presId="urn:microsoft.com/office/officeart/2005/8/layout/hierarchy3"/>
    <dgm:cxn modelId="{0BC050B5-7975-48E6-B6A9-EC6FAEB0337C}" type="presOf" srcId="{2465FAA5-44F0-4FAE-AD7C-2FFAB2EA1811}" destId="{1EEEACB4-9DFC-4E22-8647-F7C5828C4B6F}" srcOrd="0" destOrd="0" presId="urn:microsoft.com/office/officeart/2005/8/layout/hierarchy3"/>
    <dgm:cxn modelId="{85018CBF-BBDE-426A-B835-3FF4F78023DC}" type="presOf" srcId="{D4459C71-ED6A-4A58-9399-47464ADF85A5}" destId="{646F2F68-C74C-4651-AA24-4A6003371C3A}" srcOrd="0" destOrd="0" presId="urn:microsoft.com/office/officeart/2005/8/layout/hierarchy3"/>
    <dgm:cxn modelId="{83BA96A2-B67A-4A79-B37E-5C55C0929942}" type="presParOf" srcId="{80F22ADC-EB9A-4E9E-A4DB-1F35AF288927}" destId="{B9C02546-0430-4A38-A765-3598A5C8A097}" srcOrd="0" destOrd="0" presId="urn:microsoft.com/office/officeart/2005/8/layout/hierarchy3"/>
    <dgm:cxn modelId="{A0750E7B-72B5-4AC8-9777-FCF83E81E4D6}" type="presParOf" srcId="{B9C02546-0430-4A38-A765-3598A5C8A097}" destId="{470CF6E2-4D2A-4625-8569-3135914A4463}" srcOrd="0" destOrd="0" presId="urn:microsoft.com/office/officeart/2005/8/layout/hierarchy3"/>
    <dgm:cxn modelId="{4F872771-4C73-41CE-AF26-5C43B4206DC3}" type="presParOf" srcId="{470CF6E2-4D2A-4625-8569-3135914A4463}" destId="{D62CA2AA-BC9E-49F9-969C-A461938328C3}" srcOrd="0" destOrd="0" presId="urn:microsoft.com/office/officeart/2005/8/layout/hierarchy3"/>
    <dgm:cxn modelId="{99BC2352-C30D-410D-839D-4FB909EE2CCD}" type="presParOf" srcId="{470CF6E2-4D2A-4625-8569-3135914A4463}" destId="{E6C65DE1-D5C9-4635-A9DD-A28E3F088ED7}" srcOrd="1" destOrd="0" presId="urn:microsoft.com/office/officeart/2005/8/layout/hierarchy3"/>
    <dgm:cxn modelId="{D267FA78-36FC-4E11-AFAB-2D8BCF322BCA}" type="presParOf" srcId="{B9C02546-0430-4A38-A765-3598A5C8A097}" destId="{36BB0930-EC86-48EF-B0D2-41E81C60DAAA}" srcOrd="1" destOrd="0" presId="urn:microsoft.com/office/officeart/2005/8/layout/hierarchy3"/>
    <dgm:cxn modelId="{A6B4C48D-E21E-4FED-B91C-7E3E2E1D5BC7}" type="presParOf" srcId="{36BB0930-EC86-48EF-B0D2-41E81C60DAAA}" destId="{D0D749D8-71CA-453C-9085-F84956598CBC}" srcOrd="0" destOrd="0" presId="urn:microsoft.com/office/officeart/2005/8/layout/hierarchy3"/>
    <dgm:cxn modelId="{4AC2AB79-E4E1-4B45-94D2-8FF6778D966D}" type="presParOf" srcId="{36BB0930-EC86-48EF-B0D2-41E81C60DAAA}" destId="{646F2F68-C74C-4651-AA24-4A6003371C3A}" srcOrd="1" destOrd="0" presId="urn:microsoft.com/office/officeart/2005/8/layout/hierarchy3"/>
    <dgm:cxn modelId="{CEA428D7-B324-4C4D-9AF9-50A9B7EC2F6F}" type="presParOf" srcId="{80F22ADC-EB9A-4E9E-A4DB-1F35AF288927}" destId="{BB0B5038-654B-418D-97D6-C0350111A91B}" srcOrd="1" destOrd="0" presId="urn:microsoft.com/office/officeart/2005/8/layout/hierarchy3"/>
    <dgm:cxn modelId="{360280C9-4C31-411F-B951-AACDC87D51BB}" type="presParOf" srcId="{BB0B5038-654B-418D-97D6-C0350111A91B}" destId="{FDE9839E-A263-4DF4-A17C-634810B51035}" srcOrd="0" destOrd="0" presId="urn:microsoft.com/office/officeart/2005/8/layout/hierarchy3"/>
    <dgm:cxn modelId="{4655177B-346B-4115-BFBD-A806C0E14BE4}" type="presParOf" srcId="{FDE9839E-A263-4DF4-A17C-634810B51035}" destId="{FF202AC1-2769-4584-8D9D-6AC6F99570C6}" srcOrd="0" destOrd="0" presId="urn:microsoft.com/office/officeart/2005/8/layout/hierarchy3"/>
    <dgm:cxn modelId="{B721DDF3-77C8-429A-AE46-0BED59A09C15}" type="presParOf" srcId="{FDE9839E-A263-4DF4-A17C-634810B51035}" destId="{AE6AF770-21AB-4C40-BDF1-9FC83C8D5E5A}" srcOrd="1" destOrd="0" presId="urn:microsoft.com/office/officeart/2005/8/layout/hierarchy3"/>
    <dgm:cxn modelId="{438B27B4-4691-4AE0-82DD-FB5253DC621B}" type="presParOf" srcId="{BB0B5038-654B-418D-97D6-C0350111A91B}" destId="{EBF19949-71C3-4691-B126-4DF09FAFC928}" srcOrd="1" destOrd="0" presId="urn:microsoft.com/office/officeart/2005/8/layout/hierarchy3"/>
    <dgm:cxn modelId="{DC2C42B4-9415-4AD2-80D9-AB89CF7C6CEB}" type="presParOf" srcId="{EBF19949-71C3-4691-B126-4DF09FAFC928}" destId="{1EEEACB4-9DFC-4E22-8647-F7C5828C4B6F}" srcOrd="0" destOrd="0" presId="urn:microsoft.com/office/officeart/2005/8/layout/hierarchy3"/>
    <dgm:cxn modelId="{64BEB763-901E-46A9-A4BC-15EB70F6FD51}" type="presParOf" srcId="{EBF19949-71C3-4691-B126-4DF09FAFC928}" destId="{FB42EB68-7D9D-4B39-89DA-056692B056E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A57676-3FE8-44B0-9AB2-9912F6D3961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s-CO"/>
        </a:p>
      </dgm:t>
    </dgm:pt>
    <dgm:pt modelId="{3795EE40-18D0-432F-AF60-337C947C5F48}">
      <dgm:prSet phldrT="[Texto]"/>
      <dgm:spPr/>
      <dgm:t>
        <a:bodyPr/>
        <a:lstStyle/>
        <a:p>
          <a:r>
            <a:rPr lang="es-CO" altLang="es-CO" dirty="0"/>
            <a:t>AAVN son complementos alimentarios de alto valor nutricional entregados a las poblaciones más vulnerables del país. </a:t>
          </a:r>
          <a:endParaRPr lang="es-CO" dirty="0"/>
        </a:p>
      </dgm:t>
    </dgm:pt>
    <dgm:pt modelId="{20A3B965-CEAC-4E84-B4B7-DD6DD370DB68}" type="parTrans" cxnId="{D3CBD723-47E9-40DB-825B-1FFEC5B7594C}">
      <dgm:prSet/>
      <dgm:spPr/>
      <dgm:t>
        <a:bodyPr/>
        <a:lstStyle/>
        <a:p>
          <a:endParaRPr lang="es-CO"/>
        </a:p>
      </dgm:t>
    </dgm:pt>
    <dgm:pt modelId="{50712520-25F3-4D2A-A421-BAD083B1EA42}" type="sibTrans" cxnId="{D3CBD723-47E9-40DB-825B-1FFEC5B7594C}">
      <dgm:prSet/>
      <dgm:spPr/>
      <dgm:t>
        <a:bodyPr/>
        <a:lstStyle/>
        <a:p>
          <a:endParaRPr lang="es-CO"/>
        </a:p>
      </dgm:t>
    </dgm:pt>
    <dgm:pt modelId="{E6B9D5B9-89C0-4ABE-B4C5-8FA5202DACDE}">
      <dgm:prSet phldrT="[Texto]"/>
      <dgm:spPr/>
      <dgm:t>
        <a:bodyPr/>
        <a:lstStyle/>
        <a:p>
          <a:r>
            <a:rPr lang="es-CO" altLang="es-CO" dirty="0"/>
            <a:t>Fácil preparación y distribuidos gratuitamente a través de programas del ICBF y convenios. </a:t>
          </a:r>
          <a:endParaRPr lang="es-CO" dirty="0"/>
        </a:p>
      </dgm:t>
    </dgm:pt>
    <dgm:pt modelId="{99B7F06D-1DF1-4303-91F9-741E8BA9D49D}" type="parTrans" cxnId="{3698FE1D-1DE0-427A-90F4-2C962C7E3C11}">
      <dgm:prSet/>
      <dgm:spPr/>
      <dgm:t>
        <a:bodyPr/>
        <a:lstStyle/>
        <a:p>
          <a:endParaRPr lang="es-CO"/>
        </a:p>
      </dgm:t>
    </dgm:pt>
    <dgm:pt modelId="{8A75C66E-593D-4503-92DB-9769C65D98D4}" type="sibTrans" cxnId="{3698FE1D-1DE0-427A-90F4-2C962C7E3C11}">
      <dgm:prSet/>
      <dgm:spPr/>
      <dgm:t>
        <a:bodyPr/>
        <a:lstStyle/>
        <a:p>
          <a:endParaRPr lang="es-CO"/>
        </a:p>
      </dgm:t>
    </dgm:pt>
    <dgm:pt modelId="{D4F5F532-C193-432A-82D7-3F070DC4B558}">
      <dgm:prSet phldrT="[Texto]"/>
      <dgm:spPr/>
      <dgm:t>
        <a:bodyPr/>
        <a:lstStyle/>
        <a:p>
          <a:r>
            <a:rPr lang="es-CO" dirty="0"/>
            <a:t>La fabricación, el procesamiento, envase, almacenamiento, transporte y distribución de AAVN cumplen con condiciones sanitarias y de calidad. </a:t>
          </a:r>
        </a:p>
      </dgm:t>
    </dgm:pt>
    <dgm:pt modelId="{4A803ED3-6B6F-43C3-9FAB-CE7C9B965F1F}" type="parTrans" cxnId="{74013576-B1B5-4887-AFC1-EB95F27C1CE8}">
      <dgm:prSet/>
      <dgm:spPr/>
      <dgm:t>
        <a:bodyPr/>
        <a:lstStyle/>
        <a:p>
          <a:endParaRPr lang="es-CO"/>
        </a:p>
      </dgm:t>
    </dgm:pt>
    <dgm:pt modelId="{91070C66-301C-42A9-A93D-3D92C5A3B2D1}" type="sibTrans" cxnId="{74013576-B1B5-4887-AFC1-EB95F27C1CE8}">
      <dgm:prSet/>
      <dgm:spPr/>
      <dgm:t>
        <a:bodyPr/>
        <a:lstStyle/>
        <a:p>
          <a:endParaRPr lang="es-CO"/>
        </a:p>
      </dgm:t>
    </dgm:pt>
    <dgm:pt modelId="{C60B6E14-D3E7-4278-BED9-05FAF5AF1AB8}">
      <dgm:prSet phldrT="[Texto]"/>
      <dgm:spPr/>
      <dgm:t>
        <a:bodyPr/>
        <a:lstStyle/>
        <a:p>
          <a:r>
            <a:rPr lang="es-CO" altLang="es-CO" dirty="0"/>
            <a:t>ICBF (Sede Nacional, Regional y Centro Zonal) e Interventoría realizan visitas de seguimiento a proveedores, plantas de producción, bodegas y puntos de entrega. </a:t>
          </a:r>
          <a:endParaRPr lang="es-CO" dirty="0"/>
        </a:p>
      </dgm:t>
    </dgm:pt>
    <dgm:pt modelId="{0BF833BB-C784-4DAC-B97C-0BD2A2D7D689}" type="parTrans" cxnId="{F9E87D34-6266-4EBC-BEAC-B591E1BE746B}">
      <dgm:prSet/>
      <dgm:spPr/>
      <dgm:t>
        <a:bodyPr/>
        <a:lstStyle/>
        <a:p>
          <a:endParaRPr lang="es-CO"/>
        </a:p>
      </dgm:t>
    </dgm:pt>
    <dgm:pt modelId="{72A357DE-DDB6-4FF0-B1A1-8912FB73DA51}" type="sibTrans" cxnId="{F9E87D34-6266-4EBC-BEAC-B591E1BE746B}">
      <dgm:prSet/>
      <dgm:spPr/>
      <dgm:t>
        <a:bodyPr/>
        <a:lstStyle/>
        <a:p>
          <a:endParaRPr lang="es-CO"/>
        </a:p>
      </dgm:t>
    </dgm:pt>
    <dgm:pt modelId="{E8C1BDF2-70A2-4ACC-AF33-D1377220E228}" type="pres">
      <dgm:prSet presAssocID="{9AA57676-3FE8-44B0-9AB2-9912F6D39616}" presName="diagram" presStyleCnt="0">
        <dgm:presLayoutVars>
          <dgm:dir/>
          <dgm:resizeHandles val="exact"/>
        </dgm:presLayoutVars>
      </dgm:prSet>
      <dgm:spPr/>
    </dgm:pt>
    <dgm:pt modelId="{14D812AD-BBDB-4656-AD7B-FD762BDC7EEF}" type="pres">
      <dgm:prSet presAssocID="{3795EE40-18D0-432F-AF60-337C947C5F48}" presName="node" presStyleLbl="node1" presStyleIdx="0" presStyleCnt="4">
        <dgm:presLayoutVars>
          <dgm:bulletEnabled val="1"/>
        </dgm:presLayoutVars>
      </dgm:prSet>
      <dgm:spPr/>
    </dgm:pt>
    <dgm:pt modelId="{CAA3C0D0-FF4B-4C2A-9380-F733D6F6C3B2}" type="pres">
      <dgm:prSet presAssocID="{50712520-25F3-4D2A-A421-BAD083B1EA42}" presName="sibTrans" presStyleCnt="0"/>
      <dgm:spPr/>
    </dgm:pt>
    <dgm:pt modelId="{207D34A0-68B9-40FE-BD0B-71BB6F65846D}" type="pres">
      <dgm:prSet presAssocID="{E6B9D5B9-89C0-4ABE-B4C5-8FA5202DACDE}" presName="node" presStyleLbl="node1" presStyleIdx="1" presStyleCnt="4">
        <dgm:presLayoutVars>
          <dgm:bulletEnabled val="1"/>
        </dgm:presLayoutVars>
      </dgm:prSet>
      <dgm:spPr/>
    </dgm:pt>
    <dgm:pt modelId="{280D7C90-4DFE-4EDC-A5FF-5D72CFC46874}" type="pres">
      <dgm:prSet presAssocID="{8A75C66E-593D-4503-92DB-9769C65D98D4}" presName="sibTrans" presStyleCnt="0"/>
      <dgm:spPr/>
    </dgm:pt>
    <dgm:pt modelId="{D4E8AC0F-87B5-4466-8AD5-7985B1AEAAF2}" type="pres">
      <dgm:prSet presAssocID="{D4F5F532-C193-432A-82D7-3F070DC4B558}" presName="node" presStyleLbl="node1" presStyleIdx="2" presStyleCnt="4">
        <dgm:presLayoutVars>
          <dgm:bulletEnabled val="1"/>
        </dgm:presLayoutVars>
      </dgm:prSet>
      <dgm:spPr/>
    </dgm:pt>
    <dgm:pt modelId="{E3A09FA2-861E-44BF-AAAB-C4A0E8C6D724}" type="pres">
      <dgm:prSet presAssocID="{91070C66-301C-42A9-A93D-3D92C5A3B2D1}" presName="sibTrans" presStyleCnt="0"/>
      <dgm:spPr/>
    </dgm:pt>
    <dgm:pt modelId="{E40E9F24-7743-43E8-AF28-AFB6203EA8F7}" type="pres">
      <dgm:prSet presAssocID="{C60B6E14-D3E7-4278-BED9-05FAF5AF1AB8}" presName="node" presStyleLbl="node1" presStyleIdx="3" presStyleCnt="4">
        <dgm:presLayoutVars>
          <dgm:bulletEnabled val="1"/>
        </dgm:presLayoutVars>
      </dgm:prSet>
      <dgm:spPr/>
    </dgm:pt>
  </dgm:ptLst>
  <dgm:cxnLst>
    <dgm:cxn modelId="{67C8AD02-8524-4AF6-88DE-27DE4EAD9D16}" type="presOf" srcId="{C60B6E14-D3E7-4278-BED9-05FAF5AF1AB8}" destId="{E40E9F24-7743-43E8-AF28-AFB6203EA8F7}" srcOrd="0" destOrd="0" presId="urn:microsoft.com/office/officeart/2005/8/layout/default"/>
    <dgm:cxn modelId="{AEBEF51B-AA6E-4DE4-8E07-D387ED4316FD}" type="presOf" srcId="{3795EE40-18D0-432F-AF60-337C947C5F48}" destId="{14D812AD-BBDB-4656-AD7B-FD762BDC7EEF}" srcOrd="0" destOrd="0" presId="urn:microsoft.com/office/officeart/2005/8/layout/default"/>
    <dgm:cxn modelId="{3698FE1D-1DE0-427A-90F4-2C962C7E3C11}" srcId="{9AA57676-3FE8-44B0-9AB2-9912F6D39616}" destId="{E6B9D5B9-89C0-4ABE-B4C5-8FA5202DACDE}" srcOrd="1" destOrd="0" parTransId="{99B7F06D-1DF1-4303-91F9-741E8BA9D49D}" sibTransId="{8A75C66E-593D-4503-92DB-9769C65D98D4}"/>
    <dgm:cxn modelId="{D3CBD723-47E9-40DB-825B-1FFEC5B7594C}" srcId="{9AA57676-3FE8-44B0-9AB2-9912F6D39616}" destId="{3795EE40-18D0-432F-AF60-337C947C5F48}" srcOrd="0" destOrd="0" parTransId="{20A3B965-CEAC-4E84-B4B7-DD6DD370DB68}" sibTransId="{50712520-25F3-4D2A-A421-BAD083B1EA42}"/>
    <dgm:cxn modelId="{F9E87D34-6266-4EBC-BEAC-B591E1BE746B}" srcId="{9AA57676-3FE8-44B0-9AB2-9912F6D39616}" destId="{C60B6E14-D3E7-4278-BED9-05FAF5AF1AB8}" srcOrd="3" destOrd="0" parTransId="{0BF833BB-C784-4DAC-B97C-0BD2A2D7D689}" sibTransId="{72A357DE-DDB6-4FF0-B1A1-8912FB73DA51}"/>
    <dgm:cxn modelId="{74013576-B1B5-4887-AFC1-EB95F27C1CE8}" srcId="{9AA57676-3FE8-44B0-9AB2-9912F6D39616}" destId="{D4F5F532-C193-432A-82D7-3F070DC4B558}" srcOrd="2" destOrd="0" parTransId="{4A803ED3-6B6F-43C3-9FAB-CE7C9B965F1F}" sibTransId="{91070C66-301C-42A9-A93D-3D92C5A3B2D1}"/>
    <dgm:cxn modelId="{3E9CF476-860F-4D8C-9637-FD3B467DB6ED}" type="presOf" srcId="{9AA57676-3FE8-44B0-9AB2-9912F6D39616}" destId="{E8C1BDF2-70A2-4ACC-AF33-D1377220E228}" srcOrd="0" destOrd="0" presId="urn:microsoft.com/office/officeart/2005/8/layout/default"/>
    <dgm:cxn modelId="{01EA727E-1199-4DAD-AA93-CEBB2F8AF1CA}" type="presOf" srcId="{D4F5F532-C193-432A-82D7-3F070DC4B558}" destId="{D4E8AC0F-87B5-4466-8AD5-7985B1AEAAF2}" srcOrd="0" destOrd="0" presId="urn:microsoft.com/office/officeart/2005/8/layout/default"/>
    <dgm:cxn modelId="{91C7EDA4-771E-4122-B43A-B01B440D5FD3}" type="presOf" srcId="{E6B9D5B9-89C0-4ABE-B4C5-8FA5202DACDE}" destId="{207D34A0-68B9-40FE-BD0B-71BB6F65846D}" srcOrd="0" destOrd="0" presId="urn:microsoft.com/office/officeart/2005/8/layout/default"/>
    <dgm:cxn modelId="{8C4C884E-7515-432E-83A8-154CC8C77C6B}" type="presParOf" srcId="{E8C1BDF2-70A2-4ACC-AF33-D1377220E228}" destId="{14D812AD-BBDB-4656-AD7B-FD762BDC7EEF}" srcOrd="0" destOrd="0" presId="urn:microsoft.com/office/officeart/2005/8/layout/default"/>
    <dgm:cxn modelId="{1080B87F-0367-47C8-89DF-EB795A5C2C23}" type="presParOf" srcId="{E8C1BDF2-70A2-4ACC-AF33-D1377220E228}" destId="{CAA3C0D0-FF4B-4C2A-9380-F733D6F6C3B2}" srcOrd="1" destOrd="0" presId="urn:microsoft.com/office/officeart/2005/8/layout/default"/>
    <dgm:cxn modelId="{50B32FF6-F21C-45DB-9DC7-0E7B0A837140}" type="presParOf" srcId="{E8C1BDF2-70A2-4ACC-AF33-D1377220E228}" destId="{207D34A0-68B9-40FE-BD0B-71BB6F65846D}" srcOrd="2" destOrd="0" presId="urn:microsoft.com/office/officeart/2005/8/layout/default"/>
    <dgm:cxn modelId="{21781AC2-B528-4895-AF64-3C8D9AB44282}" type="presParOf" srcId="{E8C1BDF2-70A2-4ACC-AF33-D1377220E228}" destId="{280D7C90-4DFE-4EDC-A5FF-5D72CFC46874}" srcOrd="3" destOrd="0" presId="urn:microsoft.com/office/officeart/2005/8/layout/default"/>
    <dgm:cxn modelId="{E2749625-D426-4709-880D-2B0C8B32D1F8}" type="presParOf" srcId="{E8C1BDF2-70A2-4ACC-AF33-D1377220E228}" destId="{D4E8AC0F-87B5-4466-8AD5-7985B1AEAAF2}" srcOrd="4" destOrd="0" presId="urn:microsoft.com/office/officeart/2005/8/layout/default"/>
    <dgm:cxn modelId="{5A47013A-F1FB-4B72-8455-DD7B23AB5300}" type="presParOf" srcId="{E8C1BDF2-70A2-4ACC-AF33-D1377220E228}" destId="{E3A09FA2-861E-44BF-AAAB-C4A0E8C6D724}" srcOrd="5" destOrd="0" presId="urn:microsoft.com/office/officeart/2005/8/layout/default"/>
    <dgm:cxn modelId="{F91AB98F-7766-4DAE-A253-0F7BC5A9E1D2}" type="presParOf" srcId="{E8C1BDF2-70A2-4ACC-AF33-D1377220E228}" destId="{E40E9F24-7743-43E8-AF28-AFB6203EA8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9B9B03D-E736-4907-AFB6-6133F499168B}"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es-CO"/>
        </a:p>
      </dgm:t>
    </dgm:pt>
    <dgm:pt modelId="{4AB99CAA-43AB-4A84-992C-321DD5F8B75C}">
      <dgm:prSet phldrT="[Texto]" custT="1"/>
      <dgm:spPr/>
      <dgm:t>
        <a:bodyPr/>
        <a:lstStyle/>
        <a:p>
          <a:r>
            <a:rPr lang="es-CO" sz="1800" dirty="0"/>
            <a:t>Alistamiento</a:t>
          </a:r>
        </a:p>
      </dgm:t>
    </dgm:pt>
    <dgm:pt modelId="{E28AC3E8-8FE7-44BF-A9E7-998AD325B854}" type="parTrans" cxnId="{3AD24D70-197E-442C-9149-EED31DCFFFCF}">
      <dgm:prSet/>
      <dgm:spPr/>
      <dgm:t>
        <a:bodyPr/>
        <a:lstStyle/>
        <a:p>
          <a:endParaRPr lang="es-CO" sz="1800"/>
        </a:p>
      </dgm:t>
    </dgm:pt>
    <dgm:pt modelId="{81FAB231-6EB5-4F6C-831D-C5B69F07E5A1}" type="sibTrans" cxnId="{3AD24D70-197E-442C-9149-EED31DCFFFCF}">
      <dgm:prSet custT="1"/>
      <dgm:spPr/>
      <dgm:t>
        <a:bodyPr/>
        <a:lstStyle/>
        <a:p>
          <a:endParaRPr lang="es-CO" sz="1800"/>
        </a:p>
      </dgm:t>
    </dgm:pt>
    <dgm:pt modelId="{81EE51D6-F5D4-473A-89EE-0149F01506B5}">
      <dgm:prSet phldrT="[Texto]" custT="1"/>
      <dgm:spPr/>
      <dgm:t>
        <a:bodyPr/>
        <a:lstStyle/>
        <a:p>
          <a:r>
            <a:rPr lang="es-CO" sz="1800" dirty="0"/>
            <a:t>Encuentros de sensibilización</a:t>
          </a:r>
        </a:p>
      </dgm:t>
    </dgm:pt>
    <dgm:pt modelId="{3138D5B2-A6B8-4AA8-9D33-1FF667A68BED}" type="parTrans" cxnId="{3F3F7F64-ADEC-4CEE-8CE2-C427D3077A63}">
      <dgm:prSet/>
      <dgm:spPr/>
      <dgm:t>
        <a:bodyPr/>
        <a:lstStyle/>
        <a:p>
          <a:endParaRPr lang="es-CO" sz="1800"/>
        </a:p>
      </dgm:t>
    </dgm:pt>
    <dgm:pt modelId="{C107C89A-E5ED-42D5-B093-A2C04188EF77}" type="sibTrans" cxnId="{3F3F7F64-ADEC-4CEE-8CE2-C427D3077A63}">
      <dgm:prSet/>
      <dgm:spPr/>
      <dgm:t>
        <a:bodyPr/>
        <a:lstStyle/>
        <a:p>
          <a:endParaRPr lang="es-CO" sz="1800"/>
        </a:p>
      </dgm:t>
    </dgm:pt>
    <dgm:pt modelId="{B9326813-4B33-48B5-96C5-D3D81617F0FE}">
      <dgm:prSet phldrT="[Texto]" custT="1"/>
      <dgm:spPr/>
      <dgm:t>
        <a:bodyPr/>
        <a:lstStyle/>
        <a:p>
          <a:r>
            <a:rPr lang="es-CO" sz="1800" dirty="0"/>
            <a:t>Implementación y Cierre </a:t>
          </a:r>
        </a:p>
      </dgm:t>
    </dgm:pt>
    <dgm:pt modelId="{83298C17-0305-4174-B1E1-226E49C86C60}" type="parTrans" cxnId="{0C264CD9-8669-4F1D-8635-8C158CD121EB}">
      <dgm:prSet/>
      <dgm:spPr/>
      <dgm:t>
        <a:bodyPr/>
        <a:lstStyle/>
        <a:p>
          <a:endParaRPr lang="es-CO" sz="1800"/>
        </a:p>
      </dgm:t>
    </dgm:pt>
    <dgm:pt modelId="{5D80A109-9F6B-470F-B2CA-E5BDA4AA7EE5}" type="sibTrans" cxnId="{0C264CD9-8669-4F1D-8635-8C158CD121EB}">
      <dgm:prSet/>
      <dgm:spPr/>
      <dgm:t>
        <a:bodyPr/>
        <a:lstStyle/>
        <a:p>
          <a:endParaRPr lang="es-CO" sz="1800"/>
        </a:p>
      </dgm:t>
    </dgm:pt>
    <dgm:pt modelId="{14974270-C800-49F5-8D6B-D7DADE461BB1}">
      <dgm:prSet phldrT="[Texto]" custT="1"/>
      <dgm:spPr/>
      <dgm:t>
        <a:bodyPr/>
        <a:lstStyle/>
        <a:p>
          <a:r>
            <a:rPr lang="es-CO" sz="1800" dirty="0"/>
            <a:t>Reuniones operativas</a:t>
          </a:r>
        </a:p>
      </dgm:t>
    </dgm:pt>
    <dgm:pt modelId="{C6D258EF-6F29-4F6E-900E-2DE71A5D6726}" type="parTrans" cxnId="{63BDA838-524A-4952-9525-7DCF6CA5859F}">
      <dgm:prSet/>
      <dgm:spPr/>
      <dgm:t>
        <a:bodyPr/>
        <a:lstStyle/>
        <a:p>
          <a:endParaRPr lang="es-CO" sz="1800"/>
        </a:p>
      </dgm:t>
    </dgm:pt>
    <dgm:pt modelId="{7CD19A12-7635-4982-8E13-174BFF86DD54}" type="sibTrans" cxnId="{63BDA838-524A-4952-9525-7DCF6CA5859F}">
      <dgm:prSet/>
      <dgm:spPr/>
      <dgm:t>
        <a:bodyPr/>
        <a:lstStyle/>
        <a:p>
          <a:endParaRPr lang="es-CO" sz="1800"/>
        </a:p>
      </dgm:t>
    </dgm:pt>
    <dgm:pt modelId="{22751D97-55F9-4AF6-8DDF-074D05B0001D}">
      <dgm:prSet phldrT="[Texto]" custT="1"/>
      <dgm:spPr/>
      <dgm:t>
        <a:bodyPr/>
        <a:lstStyle/>
        <a:p>
          <a:r>
            <a:rPr lang="es-CO" sz="1800" dirty="0"/>
            <a:t>Encuentro regional o zonal de cierre</a:t>
          </a:r>
        </a:p>
      </dgm:t>
    </dgm:pt>
    <dgm:pt modelId="{03E3EEED-8453-4B48-919B-4989BBA85616}" type="sibTrans" cxnId="{4AFA3039-9103-427F-8020-2C6507FB42BE}">
      <dgm:prSet/>
      <dgm:spPr/>
      <dgm:t>
        <a:bodyPr/>
        <a:lstStyle/>
        <a:p>
          <a:endParaRPr lang="es-CO"/>
        </a:p>
      </dgm:t>
    </dgm:pt>
    <dgm:pt modelId="{50D9651D-3E97-4FC3-B643-18EA8392AB87}" type="parTrans" cxnId="{4AFA3039-9103-427F-8020-2C6507FB42BE}">
      <dgm:prSet/>
      <dgm:spPr/>
      <dgm:t>
        <a:bodyPr/>
        <a:lstStyle/>
        <a:p>
          <a:endParaRPr lang="es-CO"/>
        </a:p>
      </dgm:t>
    </dgm:pt>
    <dgm:pt modelId="{C9D6B709-67B2-4BF2-A5FB-46EA9A54E766}">
      <dgm:prSet phldrT="[Texto]" custT="1"/>
      <dgm:spPr/>
      <dgm:t>
        <a:bodyPr/>
        <a:lstStyle/>
        <a:p>
          <a:r>
            <a:rPr lang="es-CO" sz="1800" dirty="0"/>
            <a:t>Activación </a:t>
          </a:r>
          <a:r>
            <a:rPr lang="es-ES" sz="1800" dirty="0"/>
            <a:t>de rutas de restablecimiento de derechos</a:t>
          </a:r>
          <a:endParaRPr lang="es-CO" sz="1800" dirty="0"/>
        </a:p>
      </dgm:t>
    </dgm:pt>
    <dgm:pt modelId="{1EF914FE-951E-49B6-A946-17D7F7691913}" type="sibTrans" cxnId="{DD5DBFB8-9C74-446A-943C-5B7B8095C9E2}">
      <dgm:prSet/>
      <dgm:spPr/>
      <dgm:t>
        <a:bodyPr/>
        <a:lstStyle/>
        <a:p>
          <a:endParaRPr lang="es-CO" sz="1800"/>
        </a:p>
      </dgm:t>
    </dgm:pt>
    <dgm:pt modelId="{DD9E1E5D-3F69-4A2D-8C8E-5CDD8CBF359E}" type="parTrans" cxnId="{DD5DBFB8-9C74-446A-943C-5B7B8095C9E2}">
      <dgm:prSet/>
      <dgm:spPr/>
      <dgm:t>
        <a:bodyPr/>
        <a:lstStyle/>
        <a:p>
          <a:endParaRPr lang="es-CO" sz="1800"/>
        </a:p>
      </dgm:t>
    </dgm:pt>
    <dgm:pt modelId="{3FA03682-4E84-40E3-AB89-E1CB751F6013}">
      <dgm:prSet phldrT="[Texto]" custT="1"/>
      <dgm:spPr/>
      <dgm:t>
        <a:bodyPr/>
        <a:lstStyle/>
        <a:p>
          <a:r>
            <a:rPr lang="es-CO" sz="1800" dirty="0"/>
            <a:t>Ejercicios Guardianes del Tesoro realizados por los NNA</a:t>
          </a:r>
        </a:p>
      </dgm:t>
    </dgm:pt>
    <dgm:pt modelId="{48FC53A8-EADC-4EBA-BE5D-62CC5B6391DC}" type="sibTrans" cxnId="{87723E0F-C1DF-4512-AFF1-452B59331A7F}">
      <dgm:prSet/>
      <dgm:spPr/>
      <dgm:t>
        <a:bodyPr/>
        <a:lstStyle/>
        <a:p>
          <a:endParaRPr lang="es-CO" sz="1800"/>
        </a:p>
      </dgm:t>
    </dgm:pt>
    <dgm:pt modelId="{FAB91634-65C5-4A94-9371-AD84A464CE13}" type="parTrans" cxnId="{87723E0F-C1DF-4512-AFF1-452B59331A7F}">
      <dgm:prSet/>
      <dgm:spPr/>
      <dgm:t>
        <a:bodyPr/>
        <a:lstStyle/>
        <a:p>
          <a:endParaRPr lang="es-CO" sz="1800"/>
        </a:p>
      </dgm:t>
    </dgm:pt>
    <dgm:pt modelId="{B34007CA-DBC0-463A-9053-BDBB7EC4B9D4}">
      <dgm:prSet phldrT="[Texto]" custT="1"/>
      <dgm:spPr/>
      <dgm:t>
        <a:bodyPr/>
        <a:lstStyle/>
        <a:p>
          <a:r>
            <a:rPr lang="es-CO" sz="1800" dirty="0"/>
            <a:t>Caracterización de la población</a:t>
          </a:r>
        </a:p>
      </dgm:t>
    </dgm:pt>
    <dgm:pt modelId="{7DAB8AC3-5356-4E3E-83DF-8761B3A3E10D}" type="sibTrans" cxnId="{8D1B9066-FECD-4C14-8F38-18E0592C533D}">
      <dgm:prSet/>
      <dgm:spPr/>
      <dgm:t>
        <a:bodyPr/>
        <a:lstStyle/>
        <a:p>
          <a:endParaRPr lang="es-CO" sz="1800"/>
        </a:p>
      </dgm:t>
    </dgm:pt>
    <dgm:pt modelId="{5D304BD2-3184-4CC3-84CF-0483DB7BB1C2}" type="parTrans" cxnId="{8D1B9066-FECD-4C14-8F38-18E0592C533D}">
      <dgm:prSet/>
      <dgm:spPr/>
      <dgm:t>
        <a:bodyPr/>
        <a:lstStyle/>
        <a:p>
          <a:endParaRPr lang="es-CO" sz="1800"/>
        </a:p>
      </dgm:t>
    </dgm:pt>
    <dgm:pt modelId="{A8AB930C-3A76-44F4-A799-D7D764C4D2BD}">
      <dgm:prSet phldrT="[Texto]" custT="1"/>
      <dgm:spPr/>
      <dgm:t>
        <a:bodyPr/>
        <a:lstStyle/>
        <a:p>
          <a:r>
            <a:rPr lang="es-CO" sz="1800" dirty="0"/>
            <a:t>Temática de profundización</a:t>
          </a:r>
        </a:p>
      </dgm:t>
    </dgm:pt>
    <dgm:pt modelId="{E7E69C48-E697-4F6C-88C7-28D2CD83FF1C}" type="sibTrans" cxnId="{A2C041C3-1355-4081-B4AE-1E826EB8CC93}">
      <dgm:prSet/>
      <dgm:spPr/>
      <dgm:t>
        <a:bodyPr/>
        <a:lstStyle/>
        <a:p>
          <a:endParaRPr lang="es-CO" sz="1800"/>
        </a:p>
      </dgm:t>
    </dgm:pt>
    <dgm:pt modelId="{ECEDDC2A-ADD8-41A8-9950-C6428B665248}" type="parTrans" cxnId="{A2C041C3-1355-4081-B4AE-1E826EB8CC93}">
      <dgm:prSet/>
      <dgm:spPr/>
      <dgm:t>
        <a:bodyPr/>
        <a:lstStyle/>
        <a:p>
          <a:endParaRPr lang="es-CO" sz="1800"/>
        </a:p>
      </dgm:t>
    </dgm:pt>
    <dgm:pt modelId="{838451B7-00B0-4352-AA02-327D6F335393}">
      <dgm:prSet phldrT="[Texto]" custT="1"/>
      <dgm:spPr/>
      <dgm:t>
        <a:bodyPr/>
        <a:lstStyle/>
        <a:p>
          <a:r>
            <a:rPr lang="es-CO" sz="1800" dirty="0"/>
            <a:t>Sesiones de Formación y nivelación: 5 módulos formativos en 7 sesiones</a:t>
          </a:r>
        </a:p>
      </dgm:t>
    </dgm:pt>
    <dgm:pt modelId="{7901B647-2F8A-4CEB-B1AD-3D55481259AE}" type="sibTrans" cxnId="{043BAE6E-E990-4409-89FB-EDDE0B3A4D86}">
      <dgm:prSet/>
      <dgm:spPr/>
      <dgm:t>
        <a:bodyPr/>
        <a:lstStyle/>
        <a:p>
          <a:endParaRPr lang="es-CO" sz="1800"/>
        </a:p>
      </dgm:t>
    </dgm:pt>
    <dgm:pt modelId="{414B2CF0-F649-48FD-8C08-CFFBF83F7AE9}" type="parTrans" cxnId="{043BAE6E-E990-4409-89FB-EDDE0B3A4D86}">
      <dgm:prSet/>
      <dgm:spPr/>
      <dgm:t>
        <a:bodyPr/>
        <a:lstStyle/>
        <a:p>
          <a:endParaRPr lang="es-CO" sz="1800"/>
        </a:p>
      </dgm:t>
    </dgm:pt>
    <dgm:pt modelId="{4E2DDCDE-CB6A-4F4B-AEA9-B538B3254256}">
      <dgm:prSet phldrT="[Texto]" custT="1"/>
      <dgm:spPr/>
      <dgm:t>
        <a:bodyPr/>
        <a:lstStyle/>
        <a:p>
          <a:r>
            <a:rPr lang="es-CO" sz="1800" dirty="0"/>
            <a:t>Entrega de Apoyo nutricional, Kit pedagógico</a:t>
          </a:r>
        </a:p>
      </dgm:t>
    </dgm:pt>
    <dgm:pt modelId="{29857F47-45AF-41FA-A889-A6F6ADAEC737}" type="parTrans" cxnId="{3A57D2F6-4D0F-413A-9F3F-7C9791BF133E}">
      <dgm:prSet/>
      <dgm:spPr/>
      <dgm:t>
        <a:bodyPr/>
        <a:lstStyle/>
        <a:p>
          <a:endParaRPr lang="es-CO"/>
        </a:p>
      </dgm:t>
    </dgm:pt>
    <dgm:pt modelId="{5C1FA12C-C4A0-4C15-A1B0-BB7947463813}" type="sibTrans" cxnId="{3A57D2F6-4D0F-413A-9F3F-7C9791BF133E}">
      <dgm:prSet/>
      <dgm:spPr/>
      <dgm:t>
        <a:bodyPr/>
        <a:lstStyle/>
        <a:p>
          <a:endParaRPr lang="es-CO"/>
        </a:p>
      </dgm:t>
    </dgm:pt>
    <dgm:pt modelId="{F5042515-6DC9-4A6D-8768-80E2EDCA5916}">
      <dgm:prSet phldrT="[Texto]" custT="1"/>
      <dgm:spPr/>
      <dgm:t>
        <a:bodyPr/>
        <a:lstStyle/>
        <a:p>
          <a:endParaRPr lang="es-CO" sz="1800" dirty="0"/>
        </a:p>
      </dgm:t>
    </dgm:pt>
    <dgm:pt modelId="{DE4D87B8-CD1D-47FC-8CDF-99C28A981883}" type="parTrans" cxnId="{125503BF-5A07-4D0E-B051-8264B2F9846A}">
      <dgm:prSet/>
      <dgm:spPr/>
      <dgm:t>
        <a:bodyPr/>
        <a:lstStyle/>
        <a:p>
          <a:endParaRPr lang="es-CO"/>
        </a:p>
      </dgm:t>
    </dgm:pt>
    <dgm:pt modelId="{97F20538-CF5A-4AA7-BE3D-F76D6BFD9BD0}" type="sibTrans" cxnId="{125503BF-5A07-4D0E-B051-8264B2F9846A}">
      <dgm:prSet/>
      <dgm:spPr/>
      <dgm:t>
        <a:bodyPr/>
        <a:lstStyle/>
        <a:p>
          <a:endParaRPr lang="es-CO"/>
        </a:p>
      </dgm:t>
    </dgm:pt>
    <dgm:pt modelId="{DF42238B-7B6E-4016-B338-05AAD89858A2}">
      <dgm:prSet phldrT="[Texto]" custT="1"/>
      <dgm:spPr/>
      <dgm:t>
        <a:bodyPr/>
        <a:lstStyle/>
        <a:p>
          <a:r>
            <a:rPr lang="es-CO" sz="1800" dirty="0"/>
            <a:t>Certificación de Formación</a:t>
          </a:r>
        </a:p>
      </dgm:t>
    </dgm:pt>
    <dgm:pt modelId="{04CE0ADF-93F6-4149-8B06-AB69EA5EBF7A}" type="parTrans" cxnId="{0136585C-34F7-4C77-8CC2-E97D777735EF}">
      <dgm:prSet/>
      <dgm:spPr/>
      <dgm:t>
        <a:bodyPr/>
        <a:lstStyle/>
        <a:p>
          <a:endParaRPr lang="es-CO"/>
        </a:p>
      </dgm:t>
    </dgm:pt>
    <dgm:pt modelId="{D651EFBB-3AE1-4708-9279-82844D9F280B}" type="sibTrans" cxnId="{0136585C-34F7-4C77-8CC2-E97D777735EF}">
      <dgm:prSet/>
      <dgm:spPr/>
      <dgm:t>
        <a:bodyPr/>
        <a:lstStyle/>
        <a:p>
          <a:endParaRPr lang="es-CO"/>
        </a:p>
      </dgm:t>
    </dgm:pt>
    <dgm:pt modelId="{4CA326ED-57FC-4275-90B2-3913182285F3}" type="pres">
      <dgm:prSet presAssocID="{39B9B03D-E736-4907-AFB6-6133F499168B}" presName="linearFlow" presStyleCnt="0">
        <dgm:presLayoutVars>
          <dgm:dir/>
          <dgm:animLvl val="lvl"/>
          <dgm:resizeHandles val="exact"/>
        </dgm:presLayoutVars>
      </dgm:prSet>
      <dgm:spPr/>
    </dgm:pt>
    <dgm:pt modelId="{1275E7A7-946B-4154-B386-149A70153DD9}" type="pres">
      <dgm:prSet presAssocID="{4AB99CAA-43AB-4A84-992C-321DD5F8B75C}" presName="composite" presStyleCnt="0"/>
      <dgm:spPr/>
    </dgm:pt>
    <dgm:pt modelId="{8E23C9C8-7B86-4C92-8DDC-FA679CC7DD92}" type="pres">
      <dgm:prSet presAssocID="{4AB99CAA-43AB-4A84-992C-321DD5F8B75C}" presName="parTx" presStyleLbl="node1" presStyleIdx="0" presStyleCnt="2">
        <dgm:presLayoutVars>
          <dgm:chMax val="0"/>
          <dgm:chPref val="0"/>
          <dgm:bulletEnabled val="1"/>
        </dgm:presLayoutVars>
      </dgm:prSet>
      <dgm:spPr/>
    </dgm:pt>
    <dgm:pt modelId="{5B1E9C0A-B470-4C4D-B3D8-771841E139EA}" type="pres">
      <dgm:prSet presAssocID="{4AB99CAA-43AB-4A84-992C-321DD5F8B75C}" presName="parSh" presStyleLbl="node1" presStyleIdx="0" presStyleCnt="2" custLinFactNeighborY="-2367"/>
      <dgm:spPr/>
    </dgm:pt>
    <dgm:pt modelId="{8674DF48-4893-4369-AEEA-9D0AA6A5525C}" type="pres">
      <dgm:prSet presAssocID="{4AB99CAA-43AB-4A84-992C-321DD5F8B75C}" presName="desTx" presStyleLbl="fgAcc1" presStyleIdx="0" presStyleCnt="2">
        <dgm:presLayoutVars>
          <dgm:bulletEnabled val="1"/>
        </dgm:presLayoutVars>
      </dgm:prSet>
      <dgm:spPr/>
    </dgm:pt>
    <dgm:pt modelId="{36914001-7452-4FB8-B754-E3AE7D3EC99B}" type="pres">
      <dgm:prSet presAssocID="{81FAB231-6EB5-4F6C-831D-C5B69F07E5A1}" presName="sibTrans" presStyleLbl="sibTrans2D1" presStyleIdx="0" presStyleCnt="1" custAng="214480" custLinFactNeighborX="15237" custLinFactNeighborY="31538"/>
      <dgm:spPr/>
    </dgm:pt>
    <dgm:pt modelId="{0C5165E3-5F37-4A74-825C-9E5B8F5846E4}" type="pres">
      <dgm:prSet presAssocID="{81FAB231-6EB5-4F6C-831D-C5B69F07E5A1}" presName="connTx" presStyleLbl="sibTrans2D1" presStyleIdx="0" presStyleCnt="1"/>
      <dgm:spPr/>
    </dgm:pt>
    <dgm:pt modelId="{B19CC9E8-0ED8-4BF2-A88A-B67015720F75}" type="pres">
      <dgm:prSet presAssocID="{B9326813-4B33-48B5-96C5-D3D81617F0FE}" presName="composite" presStyleCnt="0"/>
      <dgm:spPr/>
    </dgm:pt>
    <dgm:pt modelId="{CF2370E8-5CE3-4A9F-8FF8-626434E7AB46}" type="pres">
      <dgm:prSet presAssocID="{B9326813-4B33-48B5-96C5-D3D81617F0FE}" presName="parTx" presStyleLbl="node1" presStyleIdx="0" presStyleCnt="2">
        <dgm:presLayoutVars>
          <dgm:chMax val="0"/>
          <dgm:chPref val="0"/>
          <dgm:bulletEnabled val="1"/>
        </dgm:presLayoutVars>
      </dgm:prSet>
      <dgm:spPr/>
    </dgm:pt>
    <dgm:pt modelId="{54B2C3AF-C735-4252-A687-7436E788A02A}" type="pres">
      <dgm:prSet presAssocID="{B9326813-4B33-48B5-96C5-D3D81617F0FE}" presName="parSh" presStyleLbl="node1" presStyleIdx="1" presStyleCnt="2" custLinFactNeighborX="-5315" custLinFactNeighborY="2368"/>
      <dgm:spPr/>
    </dgm:pt>
    <dgm:pt modelId="{452790F4-FCB3-405F-B19A-33EC5B266642}" type="pres">
      <dgm:prSet presAssocID="{B9326813-4B33-48B5-96C5-D3D81617F0FE}" presName="desTx" presStyleLbl="fgAcc1" presStyleIdx="1" presStyleCnt="2" custScaleX="132075" custScaleY="101333" custLinFactNeighborX="3382" custLinFactNeighborY="6898">
        <dgm:presLayoutVars>
          <dgm:bulletEnabled val="1"/>
        </dgm:presLayoutVars>
      </dgm:prSet>
      <dgm:spPr/>
    </dgm:pt>
  </dgm:ptLst>
  <dgm:cxnLst>
    <dgm:cxn modelId="{87723E0F-C1DF-4512-AFF1-452B59331A7F}" srcId="{B9326813-4B33-48B5-96C5-D3D81617F0FE}" destId="{3FA03682-4E84-40E3-AB89-E1CB751F6013}" srcOrd="3" destOrd="0" parTransId="{FAB91634-65C5-4A94-9371-AD84A464CE13}" sibTransId="{48FC53A8-EADC-4EBA-BE5D-62CC5B6391DC}"/>
    <dgm:cxn modelId="{FF34CF15-57C1-443F-A8B6-35817A2BD730}" type="presOf" srcId="{B9326813-4B33-48B5-96C5-D3D81617F0FE}" destId="{CF2370E8-5CE3-4A9F-8FF8-626434E7AB46}" srcOrd="0" destOrd="0" presId="urn:microsoft.com/office/officeart/2005/8/layout/process3"/>
    <dgm:cxn modelId="{17B60016-8360-4FA0-A8DA-6D0767C40209}" type="presOf" srcId="{4AB99CAA-43AB-4A84-992C-321DD5F8B75C}" destId="{5B1E9C0A-B470-4C4D-B3D8-771841E139EA}" srcOrd="1" destOrd="0" presId="urn:microsoft.com/office/officeart/2005/8/layout/process3"/>
    <dgm:cxn modelId="{63BDA838-524A-4952-9525-7DCF6CA5859F}" srcId="{4AB99CAA-43AB-4A84-992C-321DD5F8B75C}" destId="{14974270-C800-49F5-8D6B-D7DADE461BB1}" srcOrd="1" destOrd="0" parTransId="{C6D258EF-6F29-4F6E-900E-2DE71A5D6726}" sibTransId="{7CD19A12-7635-4982-8E13-174BFF86DD54}"/>
    <dgm:cxn modelId="{4AFA3039-9103-427F-8020-2C6507FB42BE}" srcId="{B9326813-4B33-48B5-96C5-D3D81617F0FE}" destId="{22751D97-55F9-4AF6-8DDF-074D05B0001D}" srcOrd="5" destOrd="0" parTransId="{50D9651D-3E97-4FC3-B643-18EA8392AB87}" sibTransId="{03E3EEED-8453-4B48-919B-4989BBA85616}"/>
    <dgm:cxn modelId="{0136585C-34F7-4C77-8CC2-E97D777735EF}" srcId="{B9326813-4B33-48B5-96C5-D3D81617F0FE}" destId="{DF42238B-7B6E-4016-B338-05AAD89858A2}" srcOrd="7" destOrd="0" parTransId="{04CE0ADF-93F6-4149-8B06-AB69EA5EBF7A}" sibTransId="{D651EFBB-3AE1-4708-9279-82844D9F280B}"/>
    <dgm:cxn modelId="{E7D6F25E-7B50-4360-8A4C-3474F9AD0C30}" type="presOf" srcId="{14974270-C800-49F5-8D6B-D7DADE461BB1}" destId="{8674DF48-4893-4369-AEEA-9D0AA6A5525C}" srcOrd="0" destOrd="1" presId="urn:microsoft.com/office/officeart/2005/8/layout/process3"/>
    <dgm:cxn modelId="{3F3F7F64-ADEC-4CEE-8CE2-C427D3077A63}" srcId="{4AB99CAA-43AB-4A84-992C-321DD5F8B75C}" destId="{81EE51D6-F5D4-473A-89EE-0149F01506B5}" srcOrd="0" destOrd="0" parTransId="{3138D5B2-A6B8-4AA8-9D33-1FF667A68BED}" sibTransId="{C107C89A-E5ED-42D5-B093-A2C04188EF77}"/>
    <dgm:cxn modelId="{4E909964-8324-4858-940D-C9BC3CEF9C40}" type="presOf" srcId="{F5042515-6DC9-4A6D-8768-80E2EDCA5916}" destId="{452790F4-FCB3-405F-B19A-33EC5B266642}" srcOrd="0" destOrd="8" presId="urn:microsoft.com/office/officeart/2005/8/layout/process3"/>
    <dgm:cxn modelId="{E2D6C164-242C-40DB-8112-83A5EBFAB565}" type="presOf" srcId="{81FAB231-6EB5-4F6C-831D-C5B69F07E5A1}" destId="{36914001-7452-4FB8-B754-E3AE7D3EC99B}" srcOrd="0" destOrd="0" presId="urn:microsoft.com/office/officeart/2005/8/layout/process3"/>
    <dgm:cxn modelId="{8D1B9066-FECD-4C14-8F38-18E0592C533D}" srcId="{B9326813-4B33-48B5-96C5-D3D81617F0FE}" destId="{B34007CA-DBC0-463A-9053-BDBB7EC4B9D4}" srcOrd="2" destOrd="0" parTransId="{5D304BD2-3184-4CC3-84CF-0483DB7BB1C2}" sibTransId="{7DAB8AC3-5356-4E3E-83DF-8761B3A3E10D}"/>
    <dgm:cxn modelId="{A4219649-EC40-46EA-BDD0-7E99FD7E8322}" type="presOf" srcId="{39B9B03D-E736-4907-AFB6-6133F499168B}" destId="{4CA326ED-57FC-4275-90B2-3913182285F3}" srcOrd="0" destOrd="0" presId="urn:microsoft.com/office/officeart/2005/8/layout/process3"/>
    <dgm:cxn modelId="{E125406E-BCDA-479B-B2A6-824A272191E7}" type="presOf" srcId="{3FA03682-4E84-40E3-AB89-E1CB751F6013}" destId="{452790F4-FCB3-405F-B19A-33EC5B266642}" srcOrd="0" destOrd="3" presId="urn:microsoft.com/office/officeart/2005/8/layout/process3"/>
    <dgm:cxn modelId="{043BAE6E-E990-4409-89FB-EDDE0B3A4D86}" srcId="{B9326813-4B33-48B5-96C5-D3D81617F0FE}" destId="{838451B7-00B0-4352-AA02-327D6F335393}" srcOrd="0" destOrd="0" parTransId="{414B2CF0-F649-48FD-8C08-CFFBF83F7AE9}" sibTransId="{7901B647-2F8A-4CEB-B1AD-3D55481259AE}"/>
    <dgm:cxn modelId="{8F98F94F-987D-4323-8903-FC61754FD655}" type="presOf" srcId="{C9D6B709-67B2-4BF2-A5FB-46EA9A54E766}" destId="{452790F4-FCB3-405F-B19A-33EC5B266642}" srcOrd="0" destOrd="4" presId="urn:microsoft.com/office/officeart/2005/8/layout/process3"/>
    <dgm:cxn modelId="{3AD24D70-197E-442C-9149-EED31DCFFFCF}" srcId="{39B9B03D-E736-4907-AFB6-6133F499168B}" destId="{4AB99CAA-43AB-4A84-992C-321DD5F8B75C}" srcOrd="0" destOrd="0" parTransId="{E28AC3E8-8FE7-44BF-A9E7-998AD325B854}" sibTransId="{81FAB231-6EB5-4F6C-831D-C5B69F07E5A1}"/>
    <dgm:cxn modelId="{4ADC4A55-EDF9-43AA-904F-5859B702DFD5}" type="presOf" srcId="{B34007CA-DBC0-463A-9053-BDBB7EC4B9D4}" destId="{452790F4-FCB3-405F-B19A-33EC5B266642}" srcOrd="0" destOrd="2" presId="urn:microsoft.com/office/officeart/2005/8/layout/process3"/>
    <dgm:cxn modelId="{5B68627F-B216-40DE-B94C-63AEF393B655}" type="presOf" srcId="{81FAB231-6EB5-4F6C-831D-C5B69F07E5A1}" destId="{0C5165E3-5F37-4A74-825C-9E5B8F5846E4}" srcOrd="1" destOrd="0" presId="urn:microsoft.com/office/officeart/2005/8/layout/process3"/>
    <dgm:cxn modelId="{56D99680-882A-46F6-80FF-9F22702E013E}" type="presOf" srcId="{A8AB930C-3A76-44F4-A799-D7D764C4D2BD}" destId="{452790F4-FCB3-405F-B19A-33EC5B266642}" srcOrd="0" destOrd="1" presId="urn:microsoft.com/office/officeart/2005/8/layout/process3"/>
    <dgm:cxn modelId="{3FCF5096-2037-4D82-AB27-963AA47012C6}" type="presOf" srcId="{4AB99CAA-43AB-4A84-992C-321DD5F8B75C}" destId="{8E23C9C8-7B86-4C92-8DDC-FA679CC7DD92}" srcOrd="0" destOrd="0" presId="urn:microsoft.com/office/officeart/2005/8/layout/process3"/>
    <dgm:cxn modelId="{BEAA9697-EFF0-4C87-A39E-060D714325AD}" type="presOf" srcId="{838451B7-00B0-4352-AA02-327D6F335393}" destId="{452790F4-FCB3-405F-B19A-33EC5B266642}" srcOrd="0" destOrd="0" presId="urn:microsoft.com/office/officeart/2005/8/layout/process3"/>
    <dgm:cxn modelId="{DD5DBFB8-9C74-446A-943C-5B7B8095C9E2}" srcId="{B9326813-4B33-48B5-96C5-D3D81617F0FE}" destId="{C9D6B709-67B2-4BF2-A5FB-46EA9A54E766}" srcOrd="4" destOrd="0" parTransId="{DD9E1E5D-3F69-4A2D-8C8E-5CDD8CBF359E}" sibTransId="{1EF914FE-951E-49B6-A946-17D7F7691913}"/>
    <dgm:cxn modelId="{125503BF-5A07-4D0E-B051-8264B2F9846A}" srcId="{B9326813-4B33-48B5-96C5-D3D81617F0FE}" destId="{F5042515-6DC9-4A6D-8768-80E2EDCA5916}" srcOrd="8" destOrd="0" parTransId="{DE4D87B8-CD1D-47FC-8CDF-99C28A981883}" sibTransId="{97F20538-CF5A-4AA7-BE3D-F76D6BFD9BD0}"/>
    <dgm:cxn modelId="{D152BAC1-DD90-4E1C-9C40-68AD30B2A1EA}" type="presOf" srcId="{DF42238B-7B6E-4016-B338-05AAD89858A2}" destId="{452790F4-FCB3-405F-B19A-33EC5B266642}" srcOrd="0" destOrd="7" presId="urn:microsoft.com/office/officeart/2005/8/layout/process3"/>
    <dgm:cxn modelId="{A2C041C3-1355-4081-B4AE-1E826EB8CC93}" srcId="{B9326813-4B33-48B5-96C5-D3D81617F0FE}" destId="{A8AB930C-3A76-44F4-A799-D7D764C4D2BD}" srcOrd="1" destOrd="0" parTransId="{ECEDDC2A-ADD8-41A8-9950-C6428B665248}" sibTransId="{E7E69C48-E697-4F6C-88C7-28D2CD83FF1C}"/>
    <dgm:cxn modelId="{2791F3C8-0A2B-4B7C-94DC-E3ECE8650F14}" type="presOf" srcId="{22751D97-55F9-4AF6-8DDF-074D05B0001D}" destId="{452790F4-FCB3-405F-B19A-33EC5B266642}" srcOrd="0" destOrd="5" presId="urn:microsoft.com/office/officeart/2005/8/layout/process3"/>
    <dgm:cxn modelId="{416B03CB-4005-47D7-94D6-1310072EE027}" type="presOf" srcId="{4E2DDCDE-CB6A-4F4B-AEA9-B538B3254256}" destId="{452790F4-FCB3-405F-B19A-33EC5B266642}" srcOrd="0" destOrd="6" presId="urn:microsoft.com/office/officeart/2005/8/layout/process3"/>
    <dgm:cxn modelId="{0E8306D2-B113-45A2-B49B-7F43D17A3AD4}" type="presOf" srcId="{B9326813-4B33-48B5-96C5-D3D81617F0FE}" destId="{54B2C3AF-C735-4252-A687-7436E788A02A}" srcOrd="1" destOrd="0" presId="urn:microsoft.com/office/officeart/2005/8/layout/process3"/>
    <dgm:cxn modelId="{0C264CD9-8669-4F1D-8635-8C158CD121EB}" srcId="{39B9B03D-E736-4907-AFB6-6133F499168B}" destId="{B9326813-4B33-48B5-96C5-D3D81617F0FE}" srcOrd="1" destOrd="0" parTransId="{83298C17-0305-4174-B1E1-226E49C86C60}" sibTransId="{5D80A109-9F6B-470F-B2CA-E5BDA4AA7EE5}"/>
    <dgm:cxn modelId="{87BA4AE8-DDDA-483B-B889-7DDB2A250135}" type="presOf" srcId="{81EE51D6-F5D4-473A-89EE-0149F01506B5}" destId="{8674DF48-4893-4369-AEEA-9D0AA6A5525C}" srcOrd="0" destOrd="0" presId="urn:microsoft.com/office/officeart/2005/8/layout/process3"/>
    <dgm:cxn modelId="{3A57D2F6-4D0F-413A-9F3F-7C9791BF133E}" srcId="{B9326813-4B33-48B5-96C5-D3D81617F0FE}" destId="{4E2DDCDE-CB6A-4F4B-AEA9-B538B3254256}" srcOrd="6" destOrd="0" parTransId="{29857F47-45AF-41FA-A889-A6F6ADAEC737}" sibTransId="{5C1FA12C-C4A0-4C15-A1B0-BB7947463813}"/>
    <dgm:cxn modelId="{C2FBE022-43A8-4ED8-86E4-46FF7B7961BC}" type="presParOf" srcId="{4CA326ED-57FC-4275-90B2-3913182285F3}" destId="{1275E7A7-946B-4154-B386-149A70153DD9}" srcOrd="0" destOrd="0" presId="urn:microsoft.com/office/officeart/2005/8/layout/process3"/>
    <dgm:cxn modelId="{0B7DEE9F-43C5-4325-B98E-9A81955C9437}" type="presParOf" srcId="{1275E7A7-946B-4154-B386-149A70153DD9}" destId="{8E23C9C8-7B86-4C92-8DDC-FA679CC7DD92}" srcOrd="0" destOrd="0" presId="urn:microsoft.com/office/officeart/2005/8/layout/process3"/>
    <dgm:cxn modelId="{165A1569-8937-4079-AF57-688A5BFFE11D}" type="presParOf" srcId="{1275E7A7-946B-4154-B386-149A70153DD9}" destId="{5B1E9C0A-B470-4C4D-B3D8-771841E139EA}" srcOrd="1" destOrd="0" presId="urn:microsoft.com/office/officeart/2005/8/layout/process3"/>
    <dgm:cxn modelId="{3A47CAD3-A77D-43C0-8D32-9BDCED47E740}" type="presParOf" srcId="{1275E7A7-946B-4154-B386-149A70153DD9}" destId="{8674DF48-4893-4369-AEEA-9D0AA6A5525C}" srcOrd="2" destOrd="0" presId="urn:microsoft.com/office/officeart/2005/8/layout/process3"/>
    <dgm:cxn modelId="{19D342DD-6330-40BD-90D0-3163E5BFD00B}" type="presParOf" srcId="{4CA326ED-57FC-4275-90B2-3913182285F3}" destId="{36914001-7452-4FB8-B754-E3AE7D3EC99B}" srcOrd="1" destOrd="0" presId="urn:microsoft.com/office/officeart/2005/8/layout/process3"/>
    <dgm:cxn modelId="{10C3E6C3-D63D-4D76-A3CE-E2067C4F00C3}" type="presParOf" srcId="{36914001-7452-4FB8-B754-E3AE7D3EC99B}" destId="{0C5165E3-5F37-4A74-825C-9E5B8F5846E4}" srcOrd="0" destOrd="0" presId="urn:microsoft.com/office/officeart/2005/8/layout/process3"/>
    <dgm:cxn modelId="{95E8B3BB-F67D-4F28-A99A-652562197C2A}" type="presParOf" srcId="{4CA326ED-57FC-4275-90B2-3913182285F3}" destId="{B19CC9E8-0ED8-4BF2-A88A-B67015720F75}" srcOrd="2" destOrd="0" presId="urn:microsoft.com/office/officeart/2005/8/layout/process3"/>
    <dgm:cxn modelId="{8C182D84-BA48-42AC-A68D-A6E9898EBDB2}" type="presParOf" srcId="{B19CC9E8-0ED8-4BF2-A88A-B67015720F75}" destId="{CF2370E8-5CE3-4A9F-8FF8-626434E7AB46}" srcOrd="0" destOrd="0" presId="urn:microsoft.com/office/officeart/2005/8/layout/process3"/>
    <dgm:cxn modelId="{87380C26-EDDC-429B-B552-8A1B976A2A1B}" type="presParOf" srcId="{B19CC9E8-0ED8-4BF2-A88A-B67015720F75}" destId="{54B2C3AF-C735-4252-A687-7436E788A02A}" srcOrd="1" destOrd="0" presId="urn:microsoft.com/office/officeart/2005/8/layout/process3"/>
    <dgm:cxn modelId="{36802145-78C2-4247-8201-B77FDB048DF5}" type="presParOf" srcId="{B19CC9E8-0ED8-4BF2-A88A-B67015720F75}" destId="{452790F4-FCB3-405F-B19A-33EC5B266642}"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7EB6A78-3C76-42FB-8C7F-340E4CFCC197}" type="doc">
      <dgm:prSet loTypeId="urn:microsoft.com/office/officeart/2005/8/layout/hProcess7" loCatId="list" qsTypeId="urn:microsoft.com/office/officeart/2005/8/quickstyle/simple1" qsCatId="simple" csTypeId="urn:microsoft.com/office/officeart/2005/8/colors/accent6_1" csCatId="accent6" phldr="1"/>
      <dgm:spPr/>
      <dgm:t>
        <a:bodyPr/>
        <a:lstStyle/>
        <a:p>
          <a:endParaRPr lang="es-CO"/>
        </a:p>
      </dgm:t>
    </dgm:pt>
    <dgm:pt modelId="{CAF8AD68-B907-49A5-A3C2-25832C17ED97}">
      <dgm:prSet phldrT="[Texto]" custT="1"/>
      <dgm:spPr/>
      <dgm:t>
        <a:bodyPr/>
        <a:lstStyle/>
        <a:p>
          <a:r>
            <a:rPr lang="es-CO" sz="2400" b="1" dirty="0"/>
            <a:t>OBJETIVO</a:t>
          </a:r>
        </a:p>
      </dgm:t>
    </dgm:pt>
    <dgm:pt modelId="{A3D9909D-7F91-444D-9D04-58E834B7F569}" type="parTrans" cxnId="{C40E4768-BCB3-48E3-96E2-633127E7F8B6}">
      <dgm:prSet/>
      <dgm:spPr/>
      <dgm:t>
        <a:bodyPr/>
        <a:lstStyle/>
        <a:p>
          <a:endParaRPr lang="es-CO"/>
        </a:p>
      </dgm:t>
    </dgm:pt>
    <dgm:pt modelId="{F5F775C5-BD46-43D6-B07F-8142645BCBF3}" type="sibTrans" cxnId="{C40E4768-BCB3-48E3-96E2-633127E7F8B6}">
      <dgm:prSet/>
      <dgm:spPr/>
      <dgm:t>
        <a:bodyPr/>
        <a:lstStyle/>
        <a:p>
          <a:endParaRPr lang="es-CO"/>
        </a:p>
      </dgm:t>
    </dgm:pt>
    <dgm:pt modelId="{5A21546A-C2D0-4BDC-A293-A3284BDC822A}">
      <dgm:prSet phldrT="[Texto]" custT="1"/>
      <dgm:spPr/>
      <dgm:t>
        <a:bodyPr/>
        <a:lstStyle/>
        <a:p>
          <a:pPr algn="just"/>
          <a:r>
            <a:rPr lang="es-CO" sz="2000" dirty="0">
              <a:latin typeface="Agency FB" panose="020B0503020202020204" pitchFamily="34" charset="0"/>
            </a:rPr>
            <a:t>Potenciar capacidades individuales y colectivas con familias en situación de vulnerabilidad, a través de una intervención psicosocial que conlleva acciones de aprendizaje- educación, de facilitación  y de gestión de redes, para fomentar el desarrollo familiar y la convivencia armónica</a:t>
          </a:r>
        </a:p>
      </dgm:t>
    </dgm:pt>
    <dgm:pt modelId="{5E3B916B-3894-487A-AF59-24FD5DF085CC}" type="parTrans" cxnId="{98CBDA9E-282C-4A7D-A167-AA8F5DB1F8AA}">
      <dgm:prSet/>
      <dgm:spPr/>
      <dgm:t>
        <a:bodyPr/>
        <a:lstStyle/>
        <a:p>
          <a:endParaRPr lang="es-CO"/>
        </a:p>
      </dgm:t>
    </dgm:pt>
    <dgm:pt modelId="{231E6B73-80FD-4C62-A1BB-75D76C25F42B}" type="sibTrans" cxnId="{98CBDA9E-282C-4A7D-A167-AA8F5DB1F8AA}">
      <dgm:prSet/>
      <dgm:spPr/>
      <dgm:t>
        <a:bodyPr/>
        <a:lstStyle/>
        <a:p>
          <a:endParaRPr lang="es-CO"/>
        </a:p>
      </dgm:t>
    </dgm:pt>
    <dgm:pt modelId="{54695F7F-CE0F-4A4E-9695-FA50EDB5DD97}">
      <dgm:prSet phldrT="[Texto]" custT="1"/>
      <dgm:spPr/>
      <dgm:t>
        <a:bodyPr/>
        <a:lstStyle/>
        <a:p>
          <a:r>
            <a:rPr lang="es-CO" sz="2400" b="1" dirty="0"/>
            <a:t>POBLACION BENEFICIARIA </a:t>
          </a:r>
        </a:p>
      </dgm:t>
    </dgm:pt>
    <dgm:pt modelId="{1AF672A4-DE20-4DBB-A18A-C532D758C517}" type="parTrans" cxnId="{30329369-0DAD-47CD-A40B-7EE63C26393C}">
      <dgm:prSet/>
      <dgm:spPr/>
      <dgm:t>
        <a:bodyPr/>
        <a:lstStyle/>
        <a:p>
          <a:endParaRPr lang="es-CO"/>
        </a:p>
      </dgm:t>
    </dgm:pt>
    <dgm:pt modelId="{BC4E56B9-E656-4EAF-96D9-BD056B427D05}" type="sibTrans" cxnId="{30329369-0DAD-47CD-A40B-7EE63C26393C}">
      <dgm:prSet/>
      <dgm:spPr/>
      <dgm:t>
        <a:bodyPr/>
        <a:lstStyle/>
        <a:p>
          <a:endParaRPr lang="es-CO"/>
        </a:p>
      </dgm:t>
    </dgm:pt>
    <dgm:pt modelId="{BBF8175A-A57D-47C4-9BE5-65EDBE2B3BC2}">
      <dgm:prSet phldrT="[Texto]" custT="1"/>
      <dgm:spPr/>
      <dgm:t>
        <a:bodyPr/>
        <a:lstStyle/>
        <a:p>
          <a:endParaRPr lang="es-CO" sz="2000" dirty="0">
            <a:latin typeface="Agency FB" panose="020B0503020202020204" pitchFamily="34" charset="0"/>
          </a:endParaRPr>
        </a:p>
        <a:p>
          <a:endParaRPr lang="es-CO" sz="2000" dirty="0">
            <a:latin typeface="Agency FB" panose="020B0503020202020204" pitchFamily="34" charset="0"/>
          </a:endParaRPr>
        </a:p>
        <a:p>
          <a:r>
            <a:rPr lang="es-CO" sz="2000" b="1" dirty="0">
              <a:latin typeface="Agency FB" panose="020B0503020202020204" pitchFamily="34" charset="0"/>
            </a:rPr>
            <a:t>240 FAMILIAS </a:t>
          </a:r>
        </a:p>
        <a:p>
          <a:endParaRPr lang="es-CO" sz="2000" dirty="0">
            <a:latin typeface="Agency FB" panose="020B0503020202020204" pitchFamily="34" charset="0"/>
          </a:endParaRPr>
        </a:p>
        <a:p>
          <a:r>
            <a:rPr lang="es-CO" sz="2000" dirty="0">
              <a:latin typeface="Agency FB" panose="020B0503020202020204" pitchFamily="34" charset="0"/>
            </a:rPr>
            <a:t>RED UNIDOS </a:t>
          </a:r>
        </a:p>
        <a:p>
          <a:r>
            <a:rPr lang="es-CO" sz="2000" dirty="0">
              <a:latin typeface="Agency FB" panose="020B0503020202020204" pitchFamily="34" charset="0"/>
            </a:rPr>
            <a:t>PROTECCION NIÑEZ Y ADOLESCENCIA </a:t>
          </a:r>
        </a:p>
        <a:p>
          <a:r>
            <a:rPr lang="es-CO" sz="2000" dirty="0">
              <a:latin typeface="Agency FB" panose="020B0503020202020204" pitchFamily="34" charset="0"/>
            </a:rPr>
            <a:t>PRIMERA INFANCIA </a:t>
          </a:r>
        </a:p>
      </dgm:t>
    </dgm:pt>
    <dgm:pt modelId="{B8ABF909-27AD-43BA-9860-23239FCFEA9F}" type="parTrans" cxnId="{6990DEEF-49B3-4112-8032-601E990480FB}">
      <dgm:prSet/>
      <dgm:spPr/>
      <dgm:t>
        <a:bodyPr/>
        <a:lstStyle/>
        <a:p>
          <a:endParaRPr lang="es-CO"/>
        </a:p>
      </dgm:t>
    </dgm:pt>
    <dgm:pt modelId="{87D1399F-64BD-4F53-B02E-94980AE33E77}" type="sibTrans" cxnId="{6990DEEF-49B3-4112-8032-601E990480FB}">
      <dgm:prSet/>
      <dgm:spPr/>
      <dgm:t>
        <a:bodyPr/>
        <a:lstStyle/>
        <a:p>
          <a:endParaRPr lang="es-CO"/>
        </a:p>
      </dgm:t>
    </dgm:pt>
    <dgm:pt modelId="{9245F2CE-8BFD-4DA4-93EA-867678886219}">
      <dgm:prSet phldrT="[Texto]" custT="1"/>
      <dgm:spPr/>
      <dgm:t>
        <a:bodyPr/>
        <a:lstStyle/>
        <a:p>
          <a:r>
            <a:rPr lang="es-CO" sz="2000" b="1" dirty="0">
              <a:effectLst>
                <a:outerShdw blurRad="38100" dist="38100" dir="2700000" algn="tl">
                  <a:srgbClr val="000000">
                    <a:alpha val="43137"/>
                  </a:srgbClr>
                </a:outerShdw>
              </a:effectLst>
            </a:rPr>
            <a:t>PUNTOS DE ATENCIÓN </a:t>
          </a:r>
        </a:p>
      </dgm:t>
    </dgm:pt>
    <dgm:pt modelId="{80C44183-9EC6-4248-8845-814AAE904E26}" type="parTrans" cxnId="{1F2A26EE-9CA4-485E-8345-89C50C398884}">
      <dgm:prSet/>
      <dgm:spPr/>
      <dgm:t>
        <a:bodyPr/>
        <a:lstStyle/>
        <a:p>
          <a:endParaRPr lang="es-CO"/>
        </a:p>
      </dgm:t>
    </dgm:pt>
    <dgm:pt modelId="{9CD9EA2E-4B89-49BA-8E58-F7D3E417A922}" type="sibTrans" cxnId="{1F2A26EE-9CA4-485E-8345-89C50C398884}">
      <dgm:prSet/>
      <dgm:spPr/>
      <dgm:t>
        <a:bodyPr/>
        <a:lstStyle/>
        <a:p>
          <a:endParaRPr lang="es-CO"/>
        </a:p>
      </dgm:t>
    </dgm:pt>
    <dgm:pt modelId="{C972BA1C-D48C-4CE0-8414-82453DAC81D1}">
      <dgm:prSet phldrT="[Texto]"/>
      <dgm:spPr/>
      <dgm:t>
        <a:bodyPr/>
        <a:lstStyle/>
        <a:p>
          <a:r>
            <a:rPr lang="es-CO" dirty="0">
              <a:latin typeface="Agency FB" panose="020B0503020202020204" pitchFamily="34" charset="0"/>
            </a:rPr>
            <a:t>2 Encuentros grupales mensuales </a:t>
          </a:r>
        </a:p>
        <a:p>
          <a:r>
            <a:rPr lang="es-CO" dirty="0">
              <a:latin typeface="Agency FB" panose="020B0503020202020204" pitchFamily="34" charset="0"/>
            </a:rPr>
            <a:t>    - Salón comunal villa del rosario</a:t>
          </a:r>
        </a:p>
        <a:p>
          <a:r>
            <a:rPr lang="es-CO" dirty="0">
              <a:latin typeface="Agency FB" panose="020B0503020202020204" pitchFamily="34" charset="0"/>
            </a:rPr>
            <a:t>    - Casa de la cultura punto vive digital</a:t>
          </a:r>
        </a:p>
        <a:p>
          <a:r>
            <a:rPr lang="es-CO" dirty="0">
              <a:latin typeface="Agency FB" panose="020B0503020202020204" pitchFamily="34" charset="0"/>
            </a:rPr>
            <a:t>    - Salón comunal barrio primero Chiquinquirá</a:t>
          </a:r>
        </a:p>
        <a:p>
          <a:r>
            <a:rPr lang="es-CO" dirty="0">
              <a:latin typeface="Agency FB" panose="020B0503020202020204" pitchFamily="34" charset="0"/>
            </a:rPr>
            <a:t>Visita mensual al hogar</a:t>
          </a:r>
        </a:p>
        <a:p>
          <a:r>
            <a:rPr lang="es-CO" dirty="0"/>
            <a:t> </a:t>
          </a:r>
        </a:p>
        <a:p>
          <a:endParaRPr lang="es-CO" dirty="0"/>
        </a:p>
      </dgm:t>
    </dgm:pt>
    <dgm:pt modelId="{5FA3550A-B016-46E1-B24F-648066CAA1EA}" type="parTrans" cxnId="{E080A153-F1CA-42F6-B016-74B176DD8185}">
      <dgm:prSet/>
      <dgm:spPr/>
      <dgm:t>
        <a:bodyPr/>
        <a:lstStyle/>
        <a:p>
          <a:endParaRPr lang="es-CO"/>
        </a:p>
      </dgm:t>
    </dgm:pt>
    <dgm:pt modelId="{FDFCE133-6358-4C22-BFF9-69AA87A598C7}" type="sibTrans" cxnId="{E080A153-F1CA-42F6-B016-74B176DD8185}">
      <dgm:prSet/>
      <dgm:spPr/>
      <dgm:t>
        <a:bodyPr/>
        <a:lstStyle/>
        <a:p>
          <a:endParaRPr lang="es-CO"/>
        </a:p>
      </dgm:t>
    </dgm:pt>
    <dgm:pt modelId="{5832C065-0B50-4D09-87EA-417CFD94A5FE}" type="pres">
      <dgm:prSet presAssocID="{C7EB6A78-3C76-42FB-8C7F-340E4CFCC197}" presName="Name0" presStyleCnt="0">
        <dgm:presLayoutVars>
          <dgm:dir/>
          <dgm:animLvl val="lvl"/>
          <dgm:resizeHandles val="exact"/>
        </dgm:presLayoutVars>
      </dgm:prSet>
      <dgm:spPr/>
    </dgm:pt>
    <dgm:pt modelId="{650314B9-0017-4185-A786-0F4E72794FBF}" type="pres">
      <dgm:prSet presAssocID="{CAF8AD68-B907-49A5-A3C2-25832C17ED97}" presName="compositeNode" presStyleCnt="0">
        <dgm:presLayoutVars>
          <dgm:bulletEnabled val="1"/>
        </dgm:presLayoutVars>
      </dgm:prSet>
      <dgm:spPr/>
    </dgm:pt>
    <dgm:pt modelId="{5C365F04-52E4-4E84-A929-FE715AA75906}" type="pres">
      <dgm:prSet presAssocID="{CAF8AD68-B907-49A5-A3C2-25832C17ED97}" presName="bgRect" presStyleLbl="node1" presStyleIdx="0" presStyleCnt="3" custScaleY="142035"/>
      <dgm:spPr/>
    </dgm:pt>
    <dgm:pt modelId="{8DBCE261-049B-4A63-B910-8E265C2F049C}" type="pres">
      <dgm:prSet presAssocID="{CAF8AD68-B907-49A5-A3C2-25832C17ED97}" presName="parentNode" presStyleLbl="node1" presStyleIdx="0" presStyleCnt="3">
        <dgm:presLayoutVars>
          <dgm:chMax val="0"/>
          <dgm:bulletEnabled val="1"/>
        </dgm:presLayoutVars>
      </dgm:prSet>
      <dgm:spPr/>
    </dgm:pt>
    <dgm:pt modelId="{73A6BA14-F262-443D-BCE6-D9BCD131E02F}" type="pres">
      <dgm:prSet presAssocID="{CAF8AD68-B907-49A5-A3C2-25832C17ED97}" presName="childNode" presStyleLbl="node1" presStyleIdx="0" presStyleCnt="3">
        <dgm:presLayoutVars>
          <dgm:bulletEnabled val="1"/>
        </dgm:presLayoutVars>
      </dgm:prSet>
      <dgm:spPr/>
    </dgm:pt>
    <dgm:pt modelId="{220041D0-0BC5-441B-B942-00B48C62781D}" type="pres">
      <dgm:prSet presAssocID="{F5F775C5-BD46-43D6-B07F-8142645BCBF3}" presName="hSp" presStyleCnt="0"/>
      <dgm:spPr/>
    </dgm:pt>
    <dgm:pt modelId="{8526F70E-0012-4859-A1FA-EFBFC42B8C67}" type="pres">
      <dgm:prSet presAssocID="{F5F775C5-BD46-43D6-B07F-8142645BCBF3}" presName="vProcSp" presStyleCnt="0"/>
      <dgm:spPr/>
    </dgm:pt>
    <dgm:pt modelId="{3EC3CD48-31F7-4596-9C81-E604A636242E}" type="pres">
      <dgm:prSet presAssocID="{F5F775C5-BD46-43D6-B07F-8142645BCBF3}" presName="vSp1" presStyleCnt="0"/>
      <dgm:spPr/>
    </dgm:pt>
    <dgm:pt modelId="{DAAE007E-3AC7-44A9-B72C-35D9675CD875}" type="pres">
      <dgm:prSet presAssocID="{F5F775C5-BD46-43D6-B07F-8142645BCBF3}" presName="simulatedConn" presStyleLbl="solidFgAcc1" presStyleIdx="0" presStyleCnt="2"/>
      <dgm:spPr/>
    </dgm:pt>
    <dgm:pt modelId="{92B9DC77-D1C4-40AC-94C3-375C4466924A}" type="pres">
      <dgm:prSet presAssocID="{F5F775C5-BD46-43D6-B07F-8142645BCBF3}" presName="vSp2" presStyleCnt="0"/>
      <dgm:spPr/>
    </dgm:pt>
    <dgm:pt modelId="{FF77446D-83FF-4CE4-BBAC-D34A64C73F69}" type="pres">
      <dgm:prSet presAssocID="{F5F775C5-BD46-43D6-B07F-8142645BCBF3}" presName="sibTrans" presStyleCnt="0"/>
      <dgm:spPr/>
    </dgm:pt>
    <dgm:pt modelId="{059D89C3-837E-4517-9238-0351D5C4BF2F}" type="pres">
      <dgm:prSet presAssocID="{54695F7F-CE0F-4A4E-9695-FA50EDB5DD97}" presName="compositeNode" presStyleCnt="0">
        <dgm:presLayoutVars>
          <dgm:bulletEnabled val="1"/>
        </dgm:presLayoutVars>
      </dgm:prSet>
      <dgm:spPr/>
    </dgm:pt>
    <dgm:pt modelId="{CB52D333-35F2-48AE-8E44-FA83058A4C2F}" type="pres">
      <dgm:prSet presAssocID="{54695F7F-CE0F-4A4E-9695-FA50EDB5DD97}" presName="bgRect" presStyleLbl="node1" presStyleIdx="1" presStyleCnt="3" custScaleY="140480"/>
      <dgm:spPr/>
    </dgm:pt>
    <dgm:pt modelId="{81B73B9C-2360-4465-A24D-2BD9F02E3068}" type="pres">
      <dgm:prSet presAssocID="{54695F7F-CE0F-4A4E-9695-FA50EDB5DD97}" presName="parentNode" presStyleLbl="node1" presStyleIdx="1" presStyleCnt="3">
        <dgm:presLayoutVars>
          <dgm:chMax val="0"/>
          <dgm:bulletEnabled val="1"/>
        </dgm:presLayoutVars>
      </dgm:prSet>
      <dgm:spPr/>
    </dgm:pt>
    <dgm:pt modelId="{31D2D049-08E0-4379-94F7-6CF62565DD2F}" type="pres">
      <dgm:prSet presAssocID="{54695F7F-CE0F-4A4E-9695-FA50EDB5DD97}" presName="childNode" presStyleLbl="node1" presStyleIdx="1" presStyleCnt="3">
        <dgm:presLayoutVars>
          <dgm:bulletEnabled val="1"/>
        </dgm:presLayoutVars>
      </dgm:prSet>
      <dgm:spPr/>
    </dgm:pt>
    <dgm:pt modelId="{902F89F5-467E-485A-86F5-CC05841BE945}" type="pres">
      <dgm:prSet presAssocID="{BC4E56B9-E656-4EAF-96D9-BD056B427D05}" presName="hSp" presStyleCnt="0"/>
      <dgm:spPr/>
    </dgm:pt>
    <dgm:pt modelId="{8ABE6B34-9DCE-41B6-A90D-DB0C1A04461A}" type="pres">
      <dgm:prSet presAssocID="{BC4E56B9-E656-4EAF-96D9-BD056B427D05}" presName="vProcSp" presStyleCnt="0"/>
      <dgm:spPr/>
    </dgm:pt>
    <dgm:pt modelId="{310E45BF-B626-41E3-A644-091F8D8351A9}" type="pres">
      <dgm:prSet presAssocID="{BC4E56B9-E656-4EAF-96D9-BD056B427D05}" presName="vSp1" presStyleCnt="0"/>
      <dgm:spPr/>
    </dgm:pt>
    <dgm:pt modelId="{93155EC3-3A82-4B0E-963C-EFC53B932B5A}" type="pres">
      <dgm:prSet presAssocID="{BC4E56B9-E656-4EAF-96D9-BD056B427D05}" presName="simulatedConn" presStyleLbl="solidFgAcc1" presStyleIdx="1" presStyleCnt="2"/>
      <dgm:spPr/>
    </dgm:pt>
    <dgm:pt modelId="{0D788AB1-42F0-43E8-99B4-342A9CA3EEAF}" type="pres">
      <dgm:prSet presAssocID="{BC4E56B9-E656-4EAF-96D9-BD056B427D05}" presName="vSp2" presStyleCnt="0"/>
      <dgm:spPr/>
    </dgm:pt>
    <dgm:pt modelId="{A0B7A4A6-6569-4375-B254-0165917C21E9}" type="pres">
      <dgm:prSet presAssocID="{BC4E56B9-E656-4EAF-96D9-BD056B427D05}" presName="sibTrans" presStyleCnt="0"/>
      <dgm:spPr/>
    </dgm:pt>
    <dgm:pt modelId="{B5C9F804-6A52-4CBF-AC96-BB45AA9D18B3}" type="pres">
      <dgm:prSet presAssocID="{9245F2CE-8BFD-4DA4-93EA-867678886219}" presName="compositeNode" presStyleCnt="0">
        <dgm:presLayoutVars>
          <dgm:bulletEnabled val="1"/>
        </dgm:presLayoutVars>
      </dgm:prSet>
      <dgm:spPr/>
    </dgm:pt>
    <dgm:pt modelId="{74E2EAAA-13F0-45BD-8756-1C47ECC0E041}" type="pres">
      <dgm:prSet presAssocID="{9245F2CE-8BFD-4DA4-93EA-867678886219}" presName="bgRect" presStyleLbl="node1" presStyleIdx="2" presStyleCnt="3" custScaleY="141163" custLinFactNeighborX="-523" custLinFactNeighborY="1308"/>
      <dgm:spPr/>
    </dgm:pt>
    <dgm:pt modelId="{910D3D27-DC62-48DA-A22F-AD553F6B0371}" type="pres">
      <dgm:prSet presAssocID="{9245F2CE-8BFD-4DA4-93EA-867678886219}" presName="parentNode" presStyleLbl="node1" presStyleIdx="2" presStyleCnt="3">
        <dgm:presLayoutVars>
          <dgm:chMax val="0"/>
          <dgm:bulletEnabled val="1"/>
        </dgm:presLayoutVars>
      </dgm:prSet>
      <dgm:spPr/>
    </dgm:pt>
    <dgm:pt modelId="{CED76A24-F736-482E-AA3A-358921F0CC09}" type="pres">
      <dgm:prSet presAssocID="{9245F2CE-8BFD-4DA4-93EA-867678886219}" presName="childNode" presStyleLbl="node1" presStyleIdx="2" presStyleCnt="3">
        <dgm:presLayoutVars>
          <dgm:bulletEnabled val="1"/>
        </dgm:presLayoutVars>
      </dgm:prSet>
      <dgm:spPr/>
    </dgm:pt>
  </dgm:ptLst>
  <dgm:cxnLst>
    <dgm:cxn modelId="{B7432F09-6B65-4495-881C-D260B8932F85}" type="presOf" srcId="{5A21546A-C2D0-4BDC-A293-A3284BDC822A}" destId="{73A6BA14-F262-443D-BCE6-D9BCD131E02F}" srcOrd="0" destOrd="0" presId="urn:microsoft.com/office/officeart/2005/8/layout/hProcess7"/>
    <dgm:cxn modelId="{80F0381F-E662-470E-A6F5-1A454B2367DF}" type="presOf" srcId="{54695F7F-CE0F-4A4E-9695-FA50EDB5DD97}" destId="{81B73B9C-2360-4465-A24D-2BD9F02E3068}" srcOrd="1" destOrd="0" presId="urn:microsoft.com/office/officeart/2005/8/layout/hProcess7"/>
    <dgm:cxn modelId="{C253462F-DEE7-4C02-A8AD-2568E268B004}" type="presOf" srcId="{9245F2CE-8BFD-4DA4-93EA-867678886219}" destId="{74E2EAAA-13F0-45BD-8756-1C47ECC0E041}" srcOrd="0" destOrd="0" presId="urn:microsoft.com/office/officeart/2005/8/layout/hProcess7"/>
    <dgm:cxn modelId="{C40E4768-BCB3-48E3-96E2-633127E7F8B6}" srcId="{C7EB6A78-3C76-42FB-8C7F-340E4CFCC197}" destId="{CAF8AD68-B907-49A5-A3C2-25832C17ED97}" srcOrd="0" destOrd="0" parTransId="{A3D9909D-7F91-444D-9D04-58E834B7F569}" sibTransId="{F5F775C5-BD46-43D6-B07F-8142645BCBF3}"/>
    <dgm:cxn modelId="{30329369-0DAD-47CD-A40B-7EE63C26393C}" srcId="{C7EB6A78-3C76-42FB-8C7F-340E4CFCC197}" destId="{54695F7F-CE0F-4A4E-9695-FA50EDB5DD97}" srcOrd="1" destOrd="0" parTransId="{1AF672A4-DE20-4DBB-A18A-C532D758C517}" sibTransId="{BC4E56B9-E656-4EAF-96D9-BD056B427D05}"/>
    <dgm:cxn modelId="{AAF65470-8DAE-4068-BEA1-632FE2A4856C}" type="presOf" srcId="{54695F7F-CE0F-4A4E-9695-FA50EDB5DD97}" destId="{CB52D333-35F2-48AE-8E44-FA83058A4C2F}" srcOrd="0" destOrd="0" presId="urn:microsoft.com/office/officeart/2005/8/layout/hProcess7"/>
    <dgm:cxn modelId="{E080A153-F1CA-42F6-B016-74B176DD8185}" srcId="{9245F2CE-8BFD-4DA4-93EA-867678886219}" destId="{C972BA1C-D48C-4CE0-8414-82453DAC81D1}" srcOrd="0" destOrd="0" parTransId="{5FA3550A-B016-46E1-B24F-648066CAA1EA}" sibTransId="{FDFCE133-6358-4C22-BFF9-69AA87A598C7}"/>
    <dgm:cxn modelId="{B69AC481-3777-451C-B6C0-A622BCF05F5A}" type="presOf" srcId="{BBF8175A-A57D-47C4-9BE5-65EDBE2B3BC2}" destId="{31D2D049-08E0-4379-94F7-6CF62565DD2F}" srcOrd="0" destOrd="0" presId="urn:microsoft.com/office/officeart/2005/8/layout/hProcess7"/>
    <dgm:cxn modelId="{9A04E79C-4868-479F-BB96-93C1304811F3}" type="presOf" srcId="{C972BA1C-D48C-4CE0-8414-82453DAC81D1}" destId="{CED76A24-F736-482E-AA3A-358921F0CC09}" srcOrd="0" destOrd="0" presId="urn:microsoft.com/office/officeart/2005/8/layout/hProcess7"/>
    <dgm:cxn modelId="{98CBDA9E-282C-4A7D-A167-AA8F5DB1F8AA}" srcId="{CAF8AD68-B907-49A5-A3C2-25832C17ED97}" destId="{5A21546A-C2D0-4BDC-A293-A3284BDC822A}" srcOrd="0" destOrd="0" parTransId="{5E3B916B-3894-487A-AF59-24FD5DF085CC}" sibTransId="{231E6B73-80FD-4C62-A1BB-75D76C25F42B}"/>
    <dgm:cxn modelId="{C22BD1A2-7062-42B1-B83E-253320FCCFF9}" type="presOf" srcId="{9245F2CE-8BFD-4DA4-93EA-867678886219}" destId="{910D3D27-DC62-48DA-A22F-AD553F6B0371}" srcOrd="1" destOrd="0" presId="urn:microsoft.com/office/officeart/2005/8/layout/hProcess7"/>
    <dgm:cxn modelId="{25C402C1-CD3D-4941-BDA8-3E9B76C97A53}" type="presOf" srcId="{C7EB6A78-3C76-42FB-8C7F-340E4CFCC197}" destId="{5832C065-0B50-4D09-87EA-417CFD94A5FE}" srcOrd="0" destOrd="0" presId="urn:microsoft.com/office/officeart/2005/8/layout/hProcess7"/>
    <dgm:cxn modelId="{E5E671E0-3016-476E-AD47-F37B154A849B}" type="presOf" srcId="{CAF8AD68-B907-49A5-A3C2-25832C17ED97}" destId="{5C365F04-52E4-4E84-A929-FE715AA75906}" srcOrd="0" destOrd="0" presId="urn:microsoft.com/office/officeart/2005/8/layout/hProcess7"/>
    <dgm:cxn modelId="{9C979DE6-3F4C-47D8-B6E7-14143D8F1704}" type="presOf" srcId="{CAF8AD68-B907-49A5-A3C2-25832C17ED97}" destId="{8DBCE261-049B-4A63-B910-8E265C2F049C}" srcOrd="1" destOrd="0" presId="urn:microsoft.com/office/officeart/2005/8/layout/hProcess7"/>
    <dgm:cxn modelId="{1F2A26EE-9CA4-485E-8345-89C50C398884}" srcId="{C7EB6A78-3C76-42FB-8C7F-340E4CFCC197}" destId="{9245F2CE-8BFD-4DA4-93EA-867678886219}" srcOrd="2" destOrd="0" parTransId="{80C44183-9EC6-4248-8845-814AAE904E26}" sibTransId="{9CD9EA2E-4B89-49BA-8E58-F7D3E417A922}"/>
    <dgm:cxn modelId="{6990DEEF-49B3-4112-8032-601E990480FB}" srcId="{54695F7F-CE0F-4A4E-9695-FA50EDB5DD97}" destId="{BBF8175A-A57D-47C4-9BE5-65EDBE2B3BC2}" srcOrd="0" destOrd="0" parTransId="{B8ABF909-27AD-43BA-9860-23239FCFEA9F}" sibTransId="{87D1399F-64BD-4F53-B02E-94980AE33E77}"/>
    <dgm:cxn modelId="{AF9FD52F-06B6-434E-953F-17A2203AF9D2}" type="presParOf" srcId="{5832C065-0B50-4D09-87EA-417CFD94A5FE}" destId="{650314B9-0017-4185-A786-0F4E72794FBF}" srcOrd="0" destOrd="0" presId="urn:microsoft.com/office/officeart/2005/8/layout/hProcess7"/>
    <dgm:cxn modelId="{8A383A52-A5D9-48A4-97F7-F684DBC8F444}" type="presParOf" srcId="{650314B9-0017-4185-A786-0F4E72794FBF}" destId="{5C365F04-52E4-4E84-A929-FE715AA75906}" srcOrd="0" destOrd="0" presId="urn:microsoft.com/office/officeart/2005/8/layout/hProcess7"/>
    <dgm:cxn modelId="{9DB42826-B882-4178-A15F-53DD6DE8A533}" type="presParOf" srcId="{650314B9-0017-4185-A786-0F4E72794FBF}" destId="{8DBCE261-049B-4A63-B910-8E265C2F049C}" srcOrd="1" destOrd="0" presId="urn:microsoft.com/office/officeart/2005/8/layout/hProcess7"/>
    <dgm:cxn modelId="{20BC3F31-0213-41BF-B9D3-CA4B679C8F1C}" type="presParOf" srcId="{650314B9-0017-4185-A786-0F4E72794FBF}" destId="{73A6BA14-F262-443D-BCE6-D9BCD131E02F}" srcOrd="2" destOrd="0" presId="urn:microsoft.com/office/officeart/2005/8/layout/hProcess7"/>
    <dgm:cxn modelId="{0B57B664-4F39-4B5C-9243-528BA9E6A875}" type="presParOf" srcId="{5832C065-0B50-4D09-87EA-417CFD94A5FE}" destId="{220041D0-0BC5-441B-B942-00B48C62781D}" srcOrd="1" destOrd="0" presId="urn:microsoft.com/office/officeart/2005/8/layout/hProcess7"/>
    <dgm:cxn modelId="{3CB0D1A8-EBB3-4E1D-9D08-0507295E48F6}" type="presParOf" srcId="{5832C065-0B50-4D09-87EA-417CFD94A5FE}" destId="{8526F70E-0012-4859-A1FA-EFBFC42B8C67}" srcOrd="2" destOrd="0" presId="urn:microsoft.com/office/officeart/2005/8/layout/hProcess7"/>
    <dgm:cxn modelId="{61265BF4-12AE-43A1-831B-77239EF3D842}" type="presParOf" srcId="{8526F70E-0012-4859-A1FA-EFBFC42B8C67}" destId="{3EC3CD48-31F7-4596-9C81-E604A636242E}" srcOrd="0" destOrd="0" presId="urn:microsoft.com/office/officeart/2005/8/layout/hProcess7"/>
    <dgm:cxn modelId="{AFEA1EFA-CF98-4075-8079-46F1BCB4E41B}" type="presParOf" srcId="{8526F70E-0012-4859-A1FA-EFBFC42B8C67}" destId="{DAAE007E-3AC7-44A9-B72C-35D9675CD875}" srcOrd="1" destOrd="0" presId="urn:microsoft.com/office/officeart/2005/8/layout/hProcess7"/>
    <dgm:cxn modelId="{03821336-51EE-4070-BAC9-A7174273FC68}" type="presParOf" srcId="{8526F70E-0012-4859-A1FA-EFBFC42B8C67}" destId="{92B9DC77-D1C4-40AC-94C3-375C4466924A}" srcOrd="2" destOrd="0" presId="urn:microsoft.com/office/officeart/2005/8/layout/hProcess7"/>
    <dgm:cxn modelId="{7E41EB0F-61FC-4FC5-94C2-E73D02029490}" type="presParOf" srcId="{5832C065-0B50-4D09-87EA-417CFD94A5FE}" destId="{FF77446D-83FF-4CE4-BBAC-D34A64C73F69}" srcOrd="3" destOrd="0" presId="urn:microsoft.com/office/officeart/2005/8/layout/hProcess7"/>
    <dgm:cxn modelId="{C2E19F2E-DF46-4E4D-95D6-E2D479AF6451}" type="presParOf" srcId="{5832C065-0B50-4D09-87EA-417CFD94A5FE}" destId="{059D89C3-837E-4517-9238-0351D5C4BF2F}" srcOrd="4" destOrd="0" presId="urn:microsoft.com/office/officeart/2005/8/layout/hProcess7"/>
    <dgm:cxn modelId="{DC9E4F38-D6E4-468F-AE44-8068A9DCCE0D}" type="presParOf" srcId="{059D89C3-837E-4517-9238-0351D5C4BF2F}" destId="{CB52D333-35F2-48AE-8E44-FA83058A4C2F}" srcOrd="0" destOrd="0" presId="urn:microsoft.com/office/officeart/2005/8/layout/hProcess7"/>
    <dgm:cxn modelId="{6BC37DEC-564E-4926-8480-59A8C4EE5E53}" type="presParOf" srcId="{059D89C3-837E-4517-9238-0351D5C4BF2F}" destId="{81B73B9C-2360-4465-A24D-2BD9F02E3068}" srcOrd="1" destOrd="0" presId="urn:microsoft.com/office/officeart/2005/8/layout/hProcess7"/>
    <dgm:cxn modelId="{24463E9C-D654-47E6-A6CD-C8D007C7027B}" type="presParOf" srcId="{059D89C3-837E-4517-9238-0351D5C4BF2F}" destId="{31D2D049-08E0-4379-94F7-6CF62565DD2F}" srcOrd="2" destOrd="0" presId="urn:microsoft.com/office/officeart/2005/8/layout/hProcess7"/>
    <dgm:cxn modelId="{DB8F84C8-A283-4B07-A1D9-0E5E88469F09}" type="presParOf" srcId="{5832C065-0B50-4D09-87EA-417CFD94A5FE}" destId="{902F89F5-467E-485A-86F5-CC05841BE945}" srcOrd="5" destOrd="0" presId="urn:microsoft.com/office/officeart/2005/8/layout/hProcess7"/>
    <dgm:cxn modelId="{46EE1A5F-92AB-46F6-9C12-4C7836CC0C05}" type="presParOf" srcId="{5832C065-0B50-4D09-87EA-417CFD94A5FE}" destId="{8ABE6B34-9DCE-41B6-A90D-DB0C1A04461A}" srcOrd="6" destOrd="0" presId="urn:microsoft.com/office/officeart/2005/8/layout/hProcess7"/>
    <dgm:cxn modelId="{325DC49B-9E68-49D9-81FD-FD2CF10632AB}" type="presParOf" srcId="{8ABE6B34-9DCE-41B6-A90D-DB0C1A04461A}" destId="{310E45BF-B626-41E3-A644-091F8D8351A9}" srcOrd="0" destOrd="0" presId="urn:microsoft.com/office/officeart/2005/8/layout/hProcess7"/>
    <dgm:cxn modelId="{E288A6B8-0690-4FF6-BF18-9A165E6BDF33}" type="presParOf" srcId="{8ABE6B34-9DCE-41B6-A90D-DB0C1A04461A}" destId="{93155EC3-3A82-4B0E-963C-EFC53B932B5A}" srcOrd="1" destOrd="0" presId="urn:microsoft.com/office/officeart/2005/8/layout/hProcess7"/>
    <dgm:cxn modelId="{6F7FF283-3FA2-464C-9E64-3750089511F0}" type="presParOf" srcId="{8ABE6B34-9DCE-41B6-A90D-DB0C1A04461A}" destId="{0D788AB1-42F0-43E8-99B4-342A9CA3EEAF}" srcOrd="2" destOrd="0" presId="urn:microsoft.com/office/officeart/2005/8/layout/hProcess7"/>
    <dgm:cxn modelId="{327A9ED4-7F1B-4D08-B021-50B767DA1F88}" type="presParOf" srcId="{5832C065-0B50-4D09-87EA-417CFD94A5FE}" destId="{A0B7A4A6-6569-4375-B254-0165917C21E9}" srcOrd="7" destOrd="0" presId="urn:microsoft.com/office/officeart/2005/8/layout/hProcess7"/>
    <dgm:cxn modelId="{9D104F05-5E49-4316-A452-AE27469780A7}" type="presParOf" srcId="{5832C065-0B50-4D09-87EA-417CFD94A5FE}" destId="{B5C9F804-6A52-4CBF-AC96-BB45AA9D18B3}" srcOrd="8" destOrd="0" presId="urn:microsoft.com/office/officeart/2005/8/layout/hProcess7"/>
    <dgm:cxn modelId="{1FA21269-160A-4972-9EDB-8FDF365A7BA2}" type="presParOf" srcId="{B5C9F804-6A52-4CBF-AC96-BB45AA9D18B3}" destId="{74E2EAAA-13F0-45BD-8756-1C47ECC0E041}" srcOrd="0" destOrd="0" presId="urn:microsoft.com/office/officeart/2005/8/layout/hProcess7"/>
    <dgm:cxn modelId="{E2C9FBBC-B45A-4276-8D05-F2E50C68C690}" type="presParOf" srcId="{B5C9F804-6A52-4CBF-AC96-BB45AA9D18B3}" destId="{910D3D27-DC62-48DA-A22F-AD553F6B0371}" srcOrd="1" destOrd="0" presId="urn:microsoft.com/office/officeart/2005/8/layout/hProcess7"/>
    <dgm:cxn modelId="{AA88109B-29FA-4D5F-A6CD-14E5B1603896}" type="presParOf" srcId="{B5C9F804-6A52-4CBF-AC96-BB45AA9D18B3}" destId="{CED76A24-F736-482E-AA3A-358921F0CC0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3A603A4-2660-43AF-952A-BC33F1189F81}" type="doc">
      <dgm:prSet loTypeId="urn:microsoft.com/office/officeart/2005/8/layout/hierarchy2" loCatId="hierarchy" qsTypeId="urn:microsoft.com/office/officeart/2005/8/quickstyle/simple1" qsCatId="simple" csTypeId="urn:microsoft.com/office/officeart/2005/8/colors/accent6_1" csCatId="accent6" phldr="1"/>
      <dgm:spPr/>
      <dgm:t>
        <a:bodyPr/>
        <a:lstStyle/>
        <a:p>
          <a:endParaRPr lang="es-CO"/>
        </a:p>
      </dgm:t>
    </dgm:pt>
    <dgm:pt modelId="{C1B6CFF9-4356-45FE-9CE0-BAEA8CCBB6B6}">
      <dgm:prSet phldrT="[Texto]"/>
      <dgm:spPr/>
      <dgm:t>
        <a:bodyPr/>
        <a:lstStyle/>
        <a:p>
          <a:r>
            <a:rPr lang="es-CO" dirty="0"/>
            <a:t>MÓDULO II</a:t>
          </a:r>
        </a:p>
        <a:p>
          <a:r>
            <a:rPr lang="es-CO" b="1" dirty="0"/>
            <a:t>SEXUALIDAD PLACENTERA, RESPONSABLE Y SANA</a:t>
          </a:r>
        </a:p>
      </dgm:t>
    </dgm:pt>
    <dgm:pt modelId="{6F06998E-C2C2-43A1-BDE2-17367138E721}" type="parTrans" cxnId="{0A317317-06DB-43F6-9B78-EDBFA4DB6F12}">
      <dgm:prSet/>
      <dgm:spPr/>
      <dgm:t>
        <a:bodyPr/>
        <a:lstStyle/>
        <a:p>
          <a:endParaRPr lang="es-CO"/>
        </a:p>
      </dgm:t>
    </dgm:pt>
    <dgm:pt modelId="{9795497E-2B9F-4FFD-8579-737CB5A6EFA1}" type="sibTrans" cxnId="{0A317317-06DB-43F6-9B78-EDBFA4DB6F12}">
      <dgm:prSet/>
      <dgm:spPr/>
      <dgm:t>
        <a:bodyPr/>
        <a:lstStyle/>
        <a:p>
          <a:endParaRPr lang="es-CO"/>
        </a:p>
      </dgm:t>
    </dgm:pt>
    <dgm:pt modelId="{6206A923-CD1E-4BB3-A932-719A31714CF9}">
      <dgm:prSet phldrT="[Texto]"/>
      <dgm:spPr/>
      <dgm:t>
        <a:bodyPr/>
        <a:lstStyle/>
        <a:p>
          <a:r>
            <a:rPr lang="es-CO" dirty="0"/>
            <a:t>CONOCIMIENTO DERECHOS SEXUALES Y REPRODUCTIVOS </a:t>
          </a:r>
        </a:p>
      </dgm:t>
    </dgm:pt>
    <dgm:pt modelId="{E42DF152-B15F-4D07-BC3F-CB1BB6191635}" type="parTrans" cxnId="{F2F62006-D634-4DB4-9262-5960C8F0D3B9}">
      <dgm:prSet/>
      <dgm:spPr/>
      <dgm:t>
        <a:bodyPr/>
        <a:lstStyle/>
        <a:p>
          <a:endParaRPr lang="es-CO"/>
        </a:p>
      </dgm:t>
    </dgm:pt>
    <dgm:pt modelId="{D007440A-78E7-4B98-AAD3-A3AE0A570A1B}" type="sibTrans" cxnId="{F2F62006-D634-4DB4-9262-5960C8F0D3B9}">
      <dgm:prSet/>
      <dgm:spPr/>
      <dgm:t>
        <a:bodyPr/>
        <a:lstStyle/>
        <a:p>
          <a:endParaRPr lang="es-CO"/>
        </a:p>
      </dgm:t>
    </dgm:pt>
    <dgm:pt modelId="{A16EE66B-D6E3-482C-8951-3A8F8A6EE213}">
      <dgm:prSet phldrT="[Texto]"/>
      <dgm:spPr/>
      <dgm:t>
        <a:bodyPr/>
        <a:lstStyle/>
        <a:p>
          <a:r>
            <a:rPr lang="es-CO" dirty="0"/>
            <a:t> PLANIFICACIÓN FAMILIAR</a:t>
          </a:r>
        </a:p>
      </dgm:t>
    </dgm:pt>
    <dgm:pt modelId="{00E3B86C-7134-45EC-861E-CE36E9FEC91C}" type="parTrans" cxnId="{950308ED-335C-4059-B675-B7391110F50B}">
      <dgm:prSet/>
      <dgm:spPr/>
      <dgm:t>
        <a:bodyPr/>
        <a:lstStyle/>
        <a:p>
          <a:endParaRPr lang="es-CO"/>
        </a:p>
      </dgm:t>
    </dgm:pt>
    <dgm:pt modelId="{57C381F3-EE1E-4053-9BE7-3662838973AA}" type="sibTrans" cxnId="{950308ED-335C-4059-B675-B7391110F50B}">
      <dgm:prSet/>
      <dgm:spPr/>
      <dgm:t>
        <a:bodyPr/>
        <a:lstStyle/>
        <a:p>
          <a:endParaRPr lang="es-CO"/>
        </a:p>
      </dgm:t>
    </dgm:pt>
    <dgm:pt modelId="{751DF273-65C0-4E21-8D43-ACE534DB43CB}">
      <dgm:prSet phldrT="[Texto]"/>
      <dgm:spPr/>
      <dgm:t>
        <a:bodyPr/>
        <a:lstStyle/>
        <a:p>
          <a:r>
            <a:rPr lang="es-CO" dirty="0"/>
            <a:t>CONOCIMIENTO RIESGOS COMO ITS</a:t>
          </a:r>
        </a:p>
      </dgm:t>
    </dgm:pt>
    <dgm:pt modelId="{E92C2C84-8209-42FD-98F4-0946418DDC43}" type="parTrans" cxnId="{0FCA6283-F8BE-4C57-836D-C50548F7D44A}">
      <dgm:prSet/>
      <dgm:spPr/>
      <dgm:t>
        <a:bodyPr/>
        <a:lstStyle/>
        <a:p>
          <a:endParaRPr lang="es-CO"/>
        </a:p>
      </dgm:t>
    </dgm:pt>
    <dgm:pt modelId="{06B57114-382B-4AFA-92A8-3E02A1D8DD70}" type="sibTrans" cxnId="{0FCA6283-F8BE-4C57-836D-C50548F7D44A}">
      <dgm:prSet/>
      <dgm:spPr/>
      <dgm:t>
        <a:bodyPr/>
        <a:lstStyle/>
        <a:p>
          <a:endParaRPr lang="es-CO"/>
        </a:p>
      </dgm:t>
    </dgm:pt>
    <dgm:pt modelId="{B0C6ABE3-C7A6-4FC5-8609-F97F5EDF2925}">
      <dgm:prSet phldrT="[Texto]"/>
      <dgm:spPr/>
      <dgm:t>
        <a:bodyPr/>
        <a:lstStyle/>
        <a:p>
          <a:r>
            <a:rPr lang="es-CO" dirty="0"/>
            <a:t>RUTA DE ATENCIÓN ANTE DELITOS SEXUALES</a:t>
          </a:r>
        </a:p>
      </dgm:t>
    </dgm:pt>
    <dgm:pt modelId="{24705829-A9B9-42D5-96C9-49A4834891C7}" type="parTrans" cxnId="{70699C7E-028A-4384-939C-5373B3DFAADA}">
      <dgm:prSet/>
      <dgm:spPr/>
      <dgm:t>
        <a:bodyPr/>
        <a:lstStyle/>
        <a:p>
          <a:endParaRPr lang="es-CO"/>
        </a:p>
      </dgm:t>
    </dgm:pt>
    <dgm:pt modelId="{EDE73D74-6A8F-4901-A7FB-21BE5DCE65FD}" type="sibTrans" cxnId="{70699C7E-028A-4384-939C-5373B3DFAADA}">
      <dgm:prSet/>
      <dgm:spPr/>
      <dgm:t>
        <a:bodyPr/>
        <a:lstStyle/>
        <a:p>
          <a:endParaRPr lang="es-CO"/>
        </a:p>
      </dgm:t>
    </dgm:pt>
    <dgm:pt modelId="{846BC1BA-1124-4196-B7BD-8F577B7A26F6}">
      <dgm:prSet phldrT="[Texto]"/>
      <dgm:spPr/>
      <dgm:t>
        <a:bodyPr/>
        <a:lstStyle/>
        <a:p>
          <a:r>
            <a:rPr lang="es-CO" dirty="0"/>
            <a:t>CUIDADO MUTUO Y AUTOCUIDADO</a:t>
          </a:r>
        </a:p>
      </dgm:t>
    </dgm:pt>
    <dgm:pt modelId="{0C553186-28A1-4588-9BCA-55380574C539}" type="parTrans" cxnId="{B11EB8A0-9CE7-471B-8BCE-37D939722FAC}">
      <dgm:prSet/>
      <dgm:spPr/>
      <dgm:t>
        <a:bodyPr/>
        <a:lstStyle/>
        <a:p>
          <a:endParaRPr lang="es-CO"/>
        </a:p>
      </dgm:t>
    </dgm:pt>
    <dgm:pt modelId="{B731DC5F-97A0-405A-A4D0-E61D00F883B8}" type="sibTrans" cxnId="{B11EB8A0-9CE7-471B-8BCE-37D939722FAC}">
      <dgm:prSet/>
      <dgm:spPr/>
      <dgm:t>
        <a:bodyPr/>
        <a:lstStyle/>
        <a:p>
          <a:endParaRPr lang="es-CO"/>
        </a:p>
      </dgm:t>
    </dgm:pt>
    <dgm:pt modelId="{19D13F83-48A5-4482-84CE-4D97C4158AA5}" type="pres">
      <dgm:prSet presAssocID="{73A603A4-2660-43AF-952A-BC33F1189F81}" presName="diagram" presStyleCnt="0">
        <dgm:presLayoutVars>
          <dgm:chPref val="1"/>
          <dgm:dir/>
          <dgm:animOne val="branch"/>
          <dgm:animLvl val="lvl"/>
          <dgm:resizeHandles val="exact"/>
        </dgm:presLayoutVars>
      </dgm:prSet>
      <dgm:spPr/>
    </dgm:pt>
    <dgm:pt modelId="{B3194271-57A3-4C90-817B-327589269626}" type="pres">
      <dgm:prSet presAssocID="{C1B6CFF9-4356-45FE-9CE0-BAEA8CCBB6B6}" presName="root1" presStyleCnt="0"/>
      <dgm:spPr/>
    </dgm:pt>
    <dgm:pt modelId="{4C5B2E27-2EC7-400D-922D-AC9509E4E8A3}" type="pres">
      <dgm:prSet presAssocID="{C1B6CFF9-4356-45FE-9CE0-BAEA8CCBB6B6}" presName="LevelOneTextNode" presStyleLbl="node0" presStyleIdx="0" presStyleCnt="1" custScaleY="166282">
        <dgm:presLayoutVars>
          <dgm:chPref val="3"/>
        </dgm:presLayoutVars>
      </dgm:prSet>
      <dgm:spPr/>
    </dgm:pt>
    <dgm:pt modelId="{D7191C22-C45B-42CF-9D4C-7F1608E7ECB2}" type="pres">
      <dgm:prSet presAssocID="{C1B6CFF9-4356-45FE-9CE0-BAEA8CCBB6B6}" presName="level2hierChild" presStyleCnt="0"/>
      <dgm:spPr/>
    </dgm:pt>
    <dgm:pt modelId="{C90B0B47-B8EC-45B2-BB1F-1C8F4E5E4DDF}" type="pres">
      <dgm:prSet presAssocID="{E42DF152-B15F-4D07-BC3F-CB1BB6191635}" presName="conn2-1" presStyleLbl="parChTrans1D2" presStyleIdx="0" presStyleCnt="2"/>
      <dgm:spPr/>
    </dgm:pt>
    <dgm:pt modelId="{C8CEB389-AEBC-4394-9C20-CC13685F0494}" type="pres">
      <dgm:prSet presAssocID="{E42DF152-B15F-4D07-BC3F-CB1BB6191635}" presName="connTx" presStyleLbl="parChTrans1D2" presStyleIdx="0" presStyleCnt="2"/>
      <dgm:spPr/>
    </dgm:pt>
    <dgm:pt modelId="{AA4E6DE1-3C3C-43F6-89CA-EC0D470CF5E5}" type="pres">
      <dgm:prSet presAssocID="{6206A923-CD1E-4BB3-A932-719A31714CF9}" presName="root2" presStyleCnt="0"/>
      <dgm:spPr/>
    </dgm:pt>
    <dgm:pt modelId="{59D83397-D016-4613-93C5-D16B348F8E2C}" type="pres">
      <dgm:prSet presAssocID="{6206A923-CD1E-4BB3-A932-719A31714CF9}" presName="LevelTwoTextNode" presStyleLbl="node2" presStyleIdx="0" presStyleCnt="2">
        <dgm:presLayoutVars>
          <dgm:chPref val="3"/>
        </dgm:presLayoutVars>
      </dgm:prSet>
      <dgm:spPr/>
    </dgm:pt>
    <dgm:pt modelId="{FA2D35C1-EDC9-46B3-932C-8CEBFAC0B5AF}" type="pres">
      <dgm:prSet presAssocID="{6206A923-CD1E-4BB3-A932-719A31714CF9}" presName="level3hierChild" presStyleCnt="0"/>
      <dgm:spPr/>
    </dgm:pt>
    <dgm:pt modelId="{ECE977BC-8A1D-4EDB-BC6C-F933BC665F1F}" type="pres">
      <dgm:prSet presAssocID="{00E3B86C-7134-45EC-861E-CE36E9FEC91C}" presName="conn2-1" presStyleLbl="parChTrans1D3" presStyleIdx="0" presStyleCnt="3"/>
      <dgm:spPr/>
    </dgm:pt>
    <dgm:pt modelId="{484152DA-76AB-443C-B1B8-CB31A7F20696}" type="pres">
      <dgm:prSet presAssocID="{00E3B86C-7134-45EC-861E-CE36E9FEC91C}" presName="connTx" presStyleLbl="parChTrans1D3" presStyleIdx="0" presStyleCnt="3"/>
      <dgm:spPr/>
    </dgm:pt>
    <dgm:pt modelId="{4DE588B9-A179-4BD9-873E-678DBAE8C618}" type="pres">
      <dgm:prSet presAssocID="{A16EE66B-D6E3-482C-8951-3A8F8A6EE213}" presName="root2" presStyleCnt="0"/>
      <dgm:spPr/>
    </dgm:pt>
    <dgm:pt modelId="{EC8D8979-21F8-4F5C-A51E-63423F128BF7}" type="pres">
      <dgm:prSet presAssocID="{A16EE66B-D6E3-482C-8951-3A8F8A6EE213}" presName="LevelTwoTextNode" presStyleLbl="node3" presStyleIdx="0" presStyleCnt="3">
        <dgm:presLayoutVars>
          <dgm:chPref val="3"/>
        </dgm:presLayoutVars>
      </dgm:prSet>
      <dgm:spPr/>
    </dgm:pt>
    <dgm:pt modelId="{81520ADB-A59C-46E9-94A1-5EC07B67186A}" type="pres">
      <dgm:prSet presAssocID="{A16EE66B-D6E3-482C-8951-3A8F8A6EE213}" presName="level3hierChild" presStyleCnt="0"/>
      <dgm:spPr/>
    </dgm:pt>
    <dgm:pt modelId="{40E332B5-DBED-44E9-A831-CC694DBF53A2}" type="pres">
      <dgm:prSet presAssocID="{E92C2C84-8209-42FD-98F4-0946418DDC43}" presName="conn2-1" presStyleLbl="parChTrans1D3" presStyleIdx="1" presStyleCnt="3"/>
      <dgm:spPr/>
    </dgm:pt>
    <dgm:pt modelId="{D671A8BA-DD13-417A-B21F-5D65A3A7DF36}" type="pres">
      <dgm:prSet presAssocID="{E92C2C84-8209-42FD-98F4-0946418DDC43}" presName="connTx" presStyleLbl="parChTrans1D3" presStyleIdx="1" presStyleCnt="3"/>
      <dgm:spPr/>
    </dgm:pt>
    <dgm:pt modelId="{0FA71AC1-7D3B-4C98-BD22-B19C4F32DAEF}" type="pres">
      <dgm:prSet presAssocID="{751DF273-65C0-4E21-8D43-ACE534DB43CB}" presName="root2" presStyleCnt="0"/>
      <dgm:spPr/>
    </dgm:pt>
    <dgm:pt modelId="{D4B7D083-5817-4C8F-9A00-AE84F46F20B1}" type="pres">
      <dgm:prSet presAssocID="{751DF273-65C0-4E21-8D43-ACE534DB43CB}" presName="LevelTwoTextNode" presStyleLbl="node3" presStyleIdx="1" presStyleCnt="3">
        <dgm:presLayoutVars>
          <dgm:chPref val="3"/>
        </dgm:presLayoutVars>
      </dgm:prSet>
      <dgm:spPr/>
    </dgm:pt>
    <dgm:pt modelId="{1039C49D-C676-4CC6-8B6D-E24E7A83B723}" type="pres">
      <dgm:prSet presAssocID="{751DF273-65C0-4E21-8D43-ACE534DB43CB}" presName="level3hierChild" presStyleCnt="0"/>
      <dgm:spPr/>
    </dgm:pt>
    <dgm:pt modelId="{F310B401-CB1D-4BE9-A7C9-B659E55C6D38}" type="pres">
      <dgm:prSet presAssocID="{24705829-A9B9-42D5-96C9-49A4834891C7}" presName="conn2-1" presStyleLbl="parChTrans1D2" presStyleIdx="1" presStyleCnt="2"/>
      <dgm:spPr/>
    </dgm:pt>
    <dgm:pt modelId="{CD2608E1-546C-4C13-BEC0-C6DBC309A28A}" type="pres">
      <dgm:prSet presAssocID="{24705829-A9B9-42D5-96C9-49A4834891C7}" presName="connTx" presStyleLbl="parChTrans1D2" presStyleIdx="1" presStyleCnt="2"/>
      <dgm:spPr/>
    </dgm:pt>
    <dgm:pt modelId="{DE286600-542C-498C-BBE8-657F00526EF8}" type="pres">
      <dgm:prSet presAssocID="{B0C6ABE3-C7A6-4FC5-8609-F97F5EDF2925}" presName="root2" presStyleCnt="0"/>
      <dgm:spPr/>
    </dgm:pt>
    <dgm:pt modelId="{7BDEA4C3-C0E3-4461-B4CE-0B6803DCF3EC}" type="pres">
      <dgm:prSet presAssocID="{B0C6ABE3-C7A6-4FC5-8609-F97F5EDF2925}" presName="LevelTwoTextNode" presStyleLbl="node2" presStyleIdx="1" presStyleCnt="2">
        <dgm:presLayoutVars>
          <dgm:chPref val="3"/>
        </dgm:presLayoutVars>
      </dgm:prSet>
      <dgm:spPr/>
    </dgm:pt>
    <dgm:pt modelId="{6A0ABE6C-644A-406A-BE63-85106FC8C314}" type="pres">
      <dgm:prSet presAssocID="{B0C6ABE3-C7A6-4FC5-8609-F97F5EDF2925}" presName="level3hierChild" presStyleCnt="0"/>
      <dgm:spPr/>
    </dgm:pt>
    <dgm:pt modelId="{910D9785-01A6-419E-AC2B-74565314530B}" type="pres">
      <dgm:prSet presAssocID="{0C553186-28A1-4588-9BCA-55380574C539}" presName="conn2-1" presStyleLbl="parChTrans1D3" presStyleIdx="2" presStyleCnt="3"/>
      <dgm:spPr/>
    </dgm:pt>
    <dgm:pt modelId="{40E74598-9D79-4A7C-BF75-A915EF5EC847}" type="pres">
      <dgm:prSet presAssocID="{0C553186-28A1-4588-9BCA-55380574C539}" presName="connTx" presStyleLbl="parChTrans1D3" presStyleIdx="2" presStyleCnt="3"/>
      <dgm:spPr/>
    </dgm:pt>
    <dgm:pt modelId="{12D9897C-4802-42DA-927F-B9135CF3C44F}" type="pres">
      <dgm:prSet presAssocID="{846BC1BA-1124-4196-B7BD-8F577B7A26F6}" presName="root2" presStyleCnt="0"/>
      <dgm:spPr/>
    </dgm:pt>
    <dgm:pt modelId="{D4DBB053-2BF8-41D3-9C38-163A6483BC96}" type="pres">
      <dgm:prSet presAssocID="{846BC1BA-1124-4196-B7BD-8F577B7A26F6}" presName="LevelTwoTextNode" presStyleLbl="node3" presStyleIdx="2" presStyleCnt="3">
        <dgm:presLayoutVars>
          <dgm:chPref val="3"/>
        </dgm:presLayoutVars>
      </dgm:prSet>
      <dgm:spPr/>
    </dgm:pt>
    <dgm:pt modelId="{9F9ABEF3-F1C4-4B48-8639-9A6BEA03D1BA}" type="pres">
      <dgm:prSet presAssocID="{846BC1BA-1124-4196-B7BD-8F577B7A26F6}" presName="level3hierChild" presStyleCnt="0"/>
      <dgm:spPr/>
    </dgm:pt>
  </dgm:ptLst>
  <dgm:cxnLst>
    <dgm:cxn modelId="{D8FD4204-D252-46A7-91F2-51926A8522A6}" type="presOf" srcId="{0C553186-28A1-4588-9BCA-55380574C539}" destId="{910D9785-01A6-419E-AC2B-74565314530B}" srcOrd="0" destOrd="0" presId="urn:microsoft.com/office/officeart/2005/8/layout/hierarchy2"/>
    <dgm:cxn modelId="{F2F62006-D634-4DB4-9262-5960C8F0D3B9}" srcId="{C1B6CFF9-4356-45FE-9CE0-BAEA8CCBB6B6}" destId="{6206A923-CD1E-4BB3-A932-719A31714CF9}" srcOrd="0" destOrd="0" parTransId="{E42DF152-B15F-4D07-BC3F-CB1BB6191635}" sibTransId="{D007440A-78E7-4B98-AAD3-A3AE0A570A1B}"/>
    <dgm:cxn modelId="{0A133E07-3460-44B8-B651-876E1932B166}" type="presOf" srcId="{E92C2C84-8209-42FD-98F4-0946418DDC43}" destId="{D671A8BA-DD13-417A-B21F-5D65A3A7DF36}" srcOrd="1" destOrd="0" presId="urn:microsoft.com/office/officeart/2005/8/layout/hierarchy2"/>
    <dgm:cxn modelId="{BB7D100B-1477-489A-84D7-4722136F6C65}" type="presOf" srcId="{24705829-A9B9-42D5-96C9-49A4834891C7}" destId="{CD2608E1-546C-4C13-BEC0-C6DBC309A28A}" srcOrd="1" destOrd="0" presId="urn:microsoft.com/office/officeart/2005/8/layout/hierarchy2"/>
    <dgm:cxn modelId="{0A317317-06DB-43F6-9B78-EDBFA4DB6F12}" srcId="{73A603A4-2660-43AF-952A-BC33F1189F81}" destId="{C1B6CFF9-4356-45FE-9CE0-BAEA8CCBB6B6}" srcOrd="0" destOrd="0" parTransId="{6F06998E-C2C2-43A1-BDE2-17367138E721}" sibTransId="{9795497E-2B9F-4FFD-8579-737CB5A6EFA1}"/>
    <dgm:cxn modelId="{F65F2D21-408C-40FB-BF58-2541186EC132}" type="presOf" srcId="{73A603A4-2660-43AF-952A-BC33F1189F81}" destId="{19D13F83-48A5-4482-84CE-4D97C4158AA5}" srcOrd="0" destOrd="0" presId="urn:microsoft.com/office/officeart/2005/8/layout/hierarchy2"/>
    <dgm:cxn modelId="{3C606E2A-7FF3-4DBB-9E13-A1DAE64D9751}" type="presOf" srcId="{00E3B86C-7134-45EC-861E-CE36E9FEC91C}" destId="{ECE977BC-8A1D-4EDB-BC6C-F933BC665F1F}" srcOrd="0" destOrd="0" presId="urn:microsoft.com/office/officeart/2005/8/layout/hierarchy2"/>
    <dgm:cxn modelId="{B44D4C2F-903E-45CA-982D-BAABAE55D96B}" type="presOf" srcId="{E42DF152-B15F-4D07-BC3F-CB1BB6191635}" destId="{C90B0B47-B8EC-45B2-BB1F-1C8F4E5E4DDF}" srcOrd="0" destOrd="0" presId="urn:microsoft.com/office/officeart/2005/8/layout/hierarchy2"/>
    <dgm:cxn modelId="{7CFB7F3A-E910-4EA2-B3B9-E69108B2D329}" type="presOf" srcId="{A16EE66B-D6E3-482C-8951-3A8F8A6EE213}" destId="{EC8D8979-21F8-4F5C-A51E-63423F128BF7}" srcOrd="0" destOrd="0" presId="urn:microsoft.com/office/officeart/2005/8/layout/hierarchy2"/>
    <dgm:cxn modelId="{FB3AC33C-1685-486D-A821-64A2D862BA9A}" type="presOf" srcId="{751DF273-65C0-4E21-8D43-ACE534DB43CB}" destId="{D4B7D083-5817-4C8F-9A00-AE84F46F20B1}" srcOrd="0" destOrd="0" presId="urn:microsoft.com/office/officeart/2005/8/layout/hierarchy2"/>
    <dgm:cxn modelId="{55980646-24E2-4A45-A392-9FBE3463FF52}" type="presOf" srcId="{0C553186-28A1-4588-9BCA-55380574C539}" destId="{40E74598-9D79-4A7C-BF75-A915EF5EC847}" srcOrd="1" destOrd="0" presId="urn:microsoft.com/office/officeart/2005/8/layout/hierarchy2"/>
    <dgm:cxn modelId="{C233F377-2BB1-47D2-B30D-AC35BF208B47}" type="presOf" srcId="{E42DF152-B15F-4D07-BC3F-CB1BB6191635}" destId="{C8CEB389-AEBC-4394-9C20-CC13685F0494}" srcOrd="1" destOrd="0" presId="urn:microsoft.com/office/officeart/2005/8/layout/hierarchy2"/>
    <dgm:cxn modelId="{70699C7E-028A-4384-939C-5373B3DFAADA}" srcId="{C1B6CFF9-4356-45FE-9CE0-BAEA8CCBB6B6}" destId="{B0C6ABE3-C7A6-4FC5-8609-F97F5EDF2925}" srcOrd="1" destOrd="0" parTransId="{24705829-A9B9-42D5-96C9-49A4834891C7}" sibTransId="{EDE73D74-6A8F-4901-A7FB-21BE5DCE65FD}"/>
    <dgm:cxn modelId="{0FCA6283-F8BE-4C57-836D-C50548F7D44A}" srcId="{6206A923-CD1E-4BB3-A932-719A31714CF9}" destId="{751DF273-65C0-4E21-8D43-ACE534DB43CB}" srcOrd="1" destOrd="0" parTransId="{E92C2C84-8209-42FD-98F4-0946418DDC43}" sibTransId="{06B57114-382B-4AFA-92A8-3E02A1D8DD70}"/>
    <dgm:cxn modelId="{45F4E285-BD92-4A35-B399-45DB953BD55F}" type="presOf" srcId="{B0C6ABE3-C7A6-4FC5-8609-F97F5EDF2925}" destId="{7BDEA4C3-C0E3-4461-B4CE-0B6803DCF3EC}" srcOrd="0" destOrd="0" presId="urn:microsoft.com/office/officeart/2005/8/layout/hierarchy2"/>
    <dgm:cxn modelId="{2CB7D78E-7A01-436C-A827-DE3B83F476DF}" type="presOf" srcId="{E92C2C84-8209-42FD-98F4-0946418DDC43}" destId="{40E332B5-DBED-44E9-A831-CC694DBF53A2}" srcOrd="0" destOrd="0" presId="urn:microsoft.com/office/officeart/2005/8/layout/hierarchy2"/>
    <dgm:cxn modelId="{E1331E97-FA14-458B-8AD6-17BAFB5C2F80}" type="presOf" srcId="{C1B6CFF9-4356-45FE-9CE0-BAEA8CCBB6B6}" destId="{4C5B2E27-2EC7-400D-922D-AC9509E4E8A3}" srcOrd="0" destOrd="0" presId="urn:microsoft.com/office/officeart/2005/8/layout/hierarchy2"/>
    <dgm:cxn modelId="{B11EB8A0-9CE7-471B-8BCE-37D939722FAC}" srcId="{B0C6ABE3-C7A6-4FC5-8609-F97F5EDF2925}" destId="{846BC1BA-1124-4196-B7BD-8F577B7A26F6}" srcOrd="0" destOrd="0" parTransId="{0C553186-28A1-4588-9BCA-55380574C539}" sibTransId="{B731DC5F-97A0-405A-A4D0-E61D00F883B8}"/>
    <dgm:cxn modelId="{B16E5DA8-483B-4F36-AC5E-3D780565998F}" type="presOf" srcId="{846BC1BA-1124-4196-B7BD-8F577B7A26F6}" destId="{D4DBB053-2BF8-41D3-9C38-163A6483BC96}" srcOrd="0" destOrd="0" presId="urn:microsoft.com/office/officeart/2005/8/layout/hierarchy2"/>
    <dgm:cxn modelId="{63A170AE-15C0-4CBF-A91F-6EC5A8065E7A}" type="presOf" srcId="{00E3B86C-7134-45EC-861E-CE36E9FEC91C}" destId="{484152DA-76AB-443C-B1B8-CB31A7F20696}" srcOrd="1" destOrd="0" presId="urn:microsoft.com/office/officeart/2005/8/layout/hierarchy2"/>
    <dgm:cxn modelId="{B891B0DA-C838-4E9F-A3EA-9159E2437056}" type="presOf" srcId="{24705829-A9B9-42D5-96C9-49A4834891C7}" destId="{F310B401-CB1D-4BE9-A7C9-B659E55C6D38}" srcOrd="0" destOrd="0" presId="urn:microsoft.com/office/officeart/2005/8/layout/hierarchy2"/>
    <dgm:cxn modelId="{2804F9E4-C2FF-4A7E-84AF-B3E296AD6686}" type="presOf" srcId="{6206A923-CD1E-4BB3-A932-719A31714CF9}" destId="{59D83397-D016-4613-93C5-D16B348F8E2C}" srcOrd="0" destOrd="0" presId="urn:microsoft.com/office/officeart/2005/8/layout/hierarchy2"/>
    <dgm:cxn modelId="{950308ED-335C-4059-B675-B7391110F50B}" srcId="{6206A923-CD1E-4BB3-A932-719A31714CF9}" destId="{A16EE66B-D6E3-482C-8951-3A8F8A6EE213}" srcOrd="0" destOrd="0" parTransId="{00E3B86C-7134-45EC-861E-CE36E9FEC91C}" sibTransId="{57C381F3-EE1E-4053-9BE7-3662838973AA}"/>
    <dgm:cxn modelId="{824BB1A1-F659-4C5A-B6F2-10100AD0BD3C}" type="presParOf" srcId="{19D13F83-48A5-4482-84CE-4D97C4158AA5}" destId="{B3194271-57A3-4C90-817B-327589269626}" srcOrd="0" destOrd="0" presId="urn:microsoft.com/office/officeart/2005/8/layout/hierarchy2"/>
    <dgm:cxn modelId="{8076ABF6-DF39-4A7D-B8F9-BFD324B81526}" type="presParOf" srcId="{B3194271-57A3-4C90-817B-327589269626}" destId="{4C5B2E27-2EC7-400D-922D-AC9509E4E8A3}" srcOrd="0" destOrd="0" presId="urn:microsoft.com/office/officeart/2005/8/layout/hierarchy2"/>
    <dgm:cxn modelId="{2BA2F610-D78B-4DE7-85A5-1C96E98918FD}" type="presParOf" srcId="{B3194271-57A3-4C90-817B-327589269626}" destId="{D7191C22-C45B-42CF-9D4C-7F1608E7ECB2}" srcOrd="1" destOrd="0" presId="urn:microsoft.com/office/officeart/2005/8/layout/hierarchy2"/>
    <dgm:cxn modelId="{A19B2327-76D5-401E-866D-3E1D9F275130}" type="presParOf" srcId="{D7191C22-C45B-42CF-9D4C-7F1608E7ECB2}" destId="{C90B0B47-B8EC-45B2-BB1F-1C8F4E5E4DDF}" srcOrd="0" destOrd="0" presId="urn:microsoft.com/office/officeart/2005/8/layout/hierarchy2"/>
    <dgm:cxn modelId="{E8EBBD87-F0D0-4CA8-9837-3D73A9B380D2}" type="presParOf" srcId="{C90B0B47-B8EC-45B2-BB1F-1C8F4E5E4DDF}" destId="{C8CEB389-AEBC-4394-9C20-CC13685F0494}" srcOrd="0" destOrd="0" presId="urn:microsoft.com/office/officeart/2005/8/layout/hierarchy2"/>
    <dgm:cxn modelId="{A6D5C8D6-0D60-49F5-86C0-0460B9C66440}" type="presParOf" srcId="{D7191C22-C45B-42CF-9D4C-7F1608E7ECB2}" destId="{AA4E6DE1-3C3C-43F6-89CA-EC0D470CF5E5}" srcOrd="1" destOrd="0" presId="urn:microsoft.com/office/officeart/2005/8/layout/hierarchy2"/>
    <dgm:cxn modelId="{54834F8B-D1BC-4576-89F4-FA38C138095C}" type="presParOf" srcId="{AA4E6DE1-3C3C-43F6-89CA-EC0D470CF5E5}" destId="{59D83397-D016-4613-93C5-D16B348F8E2C}" srcOrd="0" destOrd="0" presId="urn:microsoft.com/office/officeart/2005/8/layout/hierarchy2"/>
    <dgm:cxn modelId="{441D74D7-FD01-4468-9D7A-0BA3C88B0A0D}" type="presParOf" srcId="{AA4E6DE1-3C3C-43F6-89CA-EC0D470CF5E5}" destId="{FA2D35C1-EDC9-46B3-932C-8CEBFAC0B5AF}" srcOrd="1" destOrd="0" presId="urn:microsoft.com/office/officeart/2005/8/layout/hierarchy2"/>
    <dgm:cxn modelId="{8F97DDF6-48D3-4D0A-B225-F3697AB18B8E}" type="presParOf" srcId="{FA2D35C1-EDC9-46B3-932C-8CEBFAC0B5AF}" destId="{ECE977BC-8A1D-4EDB-BC6C-F933BC665F1F}" srcOrd="0" destOrd="0" presId="urn:microsoft.com/office/officeart/2005/8/layout/hierarchy2"/>
    <dgm:cxn modelId="{46D3A07D-F7F3-4778-8483-05B60FDE8102}" type="presParOf" srcId="{ECE977BC-8A1D-4EDB-BC6C-F933BC665F1F}" destId="{484152DA-76AB-443C-B1B8-CB31A7F20696}" srcOrd="0" destOrd="0" presId="urn:microsoft.com/office/officeart/2005/8/layout/hierarchy2"/>
    <dgm:cxn modelId="{DB1BA615-57F3-4DBB-85C7-1C0F48F2B9AB}" type="presParOf" srcId="{FA2D35C1-EDC9-46B3-932C-8CEBFAC0B5AF}" destId="{4DE588B9-A179-4BD9-873E-678DBAE8C618}" srcOrd="1" destOrd="0" presId="urn:microsoft.com/office/officeart/2005/8/layout/hierarchy2"/>
    <dgm:cxn modelId="{1A41A317-D7F0-41CB-9F95-86CA63F8847A}" type="presParOf" srcId="{4DE588B9-A179-4BD9-873E-678DBAE8C618}" destId="{EC8D8979-21F8-4F5C-A51E-63423F128BF7}" srcOrd="0" destOrd="0" presId="urn:microsoft.com/office/officeart/2005/8/layout/hierarchy2"/>
    <dgm:cxn modelId="{314C1127-A63D-4876-9179-CE8084A7BE2E}" type="presParOf" srcId="{4DE588B9-A179-4BD9-873E-678DBAE8C618}" destId="{81520ADB-A59C-46E9-94A1-5EC07B67186A}" srcOrd="1" destOrd="0" presId="urn:microsoft.com/office/officeart/2005/8/layout/hierarchy2"/>
    <dgm:cxn modelId="{8DF4E669-1084-4E02-83CA-37E8825E6A8E}" type="presParOf" srcId="{FA2D35C1-EDC9-46B3-932C-8CEBFAC0B5AF}" destId="{40E332B5-DBED-44E9-A831-CC694DBF53A2}" srcOrd="2" destOrd="0" presId="urn:microsoft.com/office/officeart/2005/8/layout/hierarchy2"/>
    <dgm:cxn modelId="{33A2C536-8A30-4B9D-AC95-A3582771C79A}" type="presParOf" srcId="{40E332B5-DBED-44E9-A831-CC694DBF53A2}" destId="{D671A8BA-DD13-417A-B21F-5D65A3A7DF36}" srcOrd="0" destOrd="0" presId="urn:microsoft.com/office/officeart/2005/8/layout/hierarchy2"/>
    <dgm:cxn modelId="{4ED4EBFA-0937-4A4F-AD6B-542837C42295}" type="presParOf" srcId="{FA2D35C1-EDC9-46B3-932C-8CEBFAC0B5AF}" destId="{0FA71AC1-7D3B-4C98-BD22-B19C4F32DAEF}" srcOrd="3" destOrd="0" presId="urn:microsoft.com/office/officeart/2005/8/layout/hierarchy2"/>
    <dgm:cxn modelId="{72B90A2E-AE6A-4123-9704-194E8E61412D}" type="presParOf" srcId="{0FA71AC1-7D3B-4C98-BD22-B19C4F32DAEF}" destId="{D4B7D083-5817-4C8F-9A00-AE84F46F20B1}" srcOrd="0" destOrd="0" presId="urn:microsoft.com/office/officeart/2005/8/layout/hierarchy2"/>
    <dgm:cxn modelId="{02883B9C-0201-48B8-A9C7-D40B6F04F131}" type="presParOf" srcId="{0FA71AC1-7D3B-4C98-BD22-B19C4F32DAEF}" destId="{1039C49D-C676-4CC6-8B6D-E24E7A83B723}" srcOrd="1" destOrd="0" presId="urn:microsoft.com/office/officeart/2005/8/layout/hierarchy2"/>
    <dgm:cxn modelId="{0FEEF707-B009-4AD5-B8D5-557835BFAA0F}" type="presParOf" srcId="{D7191C22-C45B-42CF-9D4C-7F1608E7ECB2}" destId="{F310B401-CB1D-4BE9-A7C9-B659E55C6D38}" srcOrd="2" destOrd="0" presId="urn:microsoft.com/office/officeart/2005/8/layout/hierarchy2"/>
    <dgm:cxn modelId="{DC5BD27E-5F32-44E6-854A-DD8DF80A8C00}" type="presParOf" srcId="{F310B401-CB1D-4BE9-A7C9-B659E55C6D38}" destId="{CD2608E1-546C-4C13-BEC0-C6DBC309A28A}" srcOrd="0" destOrd="0" presId="urn:microsoft.com/office/officeart/2005/8/layout/hierarchy2"/>
    <dgm:cxn modelId="{0CD2D601-1DD3-4888-A713-1941EECD6B6D}" type="presParOf" srcId="{D7191C22-C45B-42CF-9D4C-7F1608E7ECB2}" destId="{DE286600-542C-498C-BBE8-657F00526EF8}" srcOrd="3" destOrd="0" presId="urn:microsoft.com/office/officeart/2005/8/layout/hierarchy2"/>
    <dgm:cxn modelId="{385E46FE-83AF-4FAF-B46C-B538E8BBCB6F}" type="presParOf" srcId="{DE286600-542C-498C-BBE8-657F00526EF8}" destId="{7BDEA4C3-C0E3-4461-B4CE-0B6803DCF3EC}" srcOrd="0" destOrd="0" presId="urn:microsoft.com/office/officeart/2005/8/layout/hierarchy2"/>
    <dgm:cxn modelId="{1F93EC34-7B1C-4F00-9FFA-AF05A0614114}" type="presParOf" srcId="{DE286600-542C-498C-BBE8-657F00526EF8}" destId="{6A0ABE6C-644A-406A-BE63-85106FC8C314}" srcOrd="1" destOrd="0" presId="urn:microsoft.com/office/officeart/2005/8/layout/hierarchy2"/>
    <dgm:cxn modelId="{F1886EF0-D5BE-497A-9F4A-0ECB31B07F2E}" type="presParOf" srcId="{6A0ABE6C-644A-406A-BE63-85106FC8C314}" destId="{910D9785-01A6-419E-AC2B-74565314530B}" srcOrd="0" destOrd="0" presId="urn:microsoft.com/office/officeart/2005/8/layout/hierarchy2"/>
    <dgm:cxn modelId="{FDEDE715-E2BA-4F9A-8C93-C6FDE23D0924}" type="presParOf" srcId="{910D9785-01A6-419E-AC2B-74565314530B}" destId="{40E74598-9D79-4A7C-BF75-A915EF5EC847}" srcOrd="0" destOrd="0" presId="urn:microsoft.com/office/officeart/2005/8/layout/hierarchy2"/>
    <dgm:cxn modelId="{87F69EB1-E337-441B-BD8D-3BC51B0C9DA8}" type="presParOf" srcId="{6A0ABE6C-644A-406A-BE63-85106FC8C314}" destId="{12D9897C-4802-42DA-927F-B9135CF3C44F}" srcOrd="1" destOrd="0" presId="urn:microsoft.com/office/officeart/2005/8/layout/hierarchy2"/>
    <dgm:cxn modelId="{C4FB441E-CC37-4C9F-9E6A-669764DE16F4}" type="presParOf" srcId="{12D9897C-4802-42DA-927F-B9135CF3C44F}" destId="{D4DBB053-2BF8-41D3-9C38-163A6483BC96}" srcOrd="0" destOrd="0" presId="urn:microsoft.com/office/officeart/2005/8/layout/hierarchy2"/>
    <dgm:cxn modelId="{D79433D3-CE47-42B0-A6AE-CDFE7B321CA6}" type="presParOf" srcId="{12D9897C-4802-42DA-927F-B9135CF3C44F}" destId="{9F9ABEF3-F1C4-4B48-8639-9A6BEA03D1B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C3CE4D-CBBE-4F5F-9BD1-F534BE5039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83B7BEE3-996F-4E86-B01B-0312FB47E6D4}">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b="1" dirty="0">
            <a:solidFill>
              <a:schemeClr val="bg1"/>
            </a:solidFill>
          </a:endParaRPr>
        </a:p>
      </dgm:t>
    </dgm:pt>
    <dgm:pt modelId="{F2D80125-458B-4C16-A34C-39E5768CF47B}" type="parTrans" cxnId="{8F7E8C72-E699-4E10-8F14-4F2C77BCFBB2}">
      <dgm:prSet/>
      <dgm:spPr/>
      <dgm:t>
        <a:bodyPr/>
        <a:lstStyle/>
        <a:p>
          <a:endParaRPr lang="es-CO" b="1">
            <a:solidFill>
              <a:schemeClr val="bg1"/>
            </a:solidFill>
          </a:endParaRPr>
        </a:p>
      </dgm:t>
    </dgm:pt>
    <dgm:pt modelId="{B2AAD3FB-BB21-4865-89EB-00237D1D3809}" type="sibTrans" cxnId="{8F7E8C72-E699-4E10-8F14-4F2C77BCFBB2}">
      <dgm:prSet/>
      <dgm:spPr/>
      <dgm:t>
        <a:bodyPr/>
        <a:lstStyle/>
        <a:p>
          <a:endParaRPr lang="es-CO" b="1">
            <a:solidFill>
              <a:schemeClr val="bg1"/>
            </a:solidFill>
          </a:endParaRPr>
        </a:p>
      </dgm:t>
    </dgm:pt>
    <dgm:pt modelId="{D3CBA38B-7584-42F8-AA54-BF77CC37366A}">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b="1" i="0" u="none" strike="noStrike" cap="small" spc="0" normalizeH="0" baseline="0" noProof="0" dirty="0">
              <a:ln>
                <a:noFill/>
              </a:ln>
              <a:solidFill>
                <a:schemeClr val="bg1"/>
              </a:solidFill>
              <a:effectLst/>
              <a:uLnTx/>
              <a:uFillTx/>
              <a:latin typeface="Calibri" panose="020F0502020204030204"/>
            </a:rPr>
            <a:t>familiar</a:t>
          </a:r>
          <a:r>
            <a:rPr kumimoji="0" lang="es-CO" b="1" i="0" u="none" strike="noStrike" cap="none" spc="0" normalizeH="0" baseline="0" noProof="0" dirty="0">
              <a:ln>
                <a:noFill/>
              </a:ln>
              <a:solidFill>
                <a:schemeClr val="bg1"/>
              </a:solidFill>
              <a:effectLst/>
              <a:uLnTx/>
              <a:uFillTx/>
              <a:latin typeface="Calibri" panose="020F0502020204030204"/>
            </a:rPr>
            <a:t> en los eventos de rendición de cuentas y mesas públicas.</a:t>
          </a:r>
          <a:endParaRPr lang="es-CO" b="1" dirty="0">
            <a:solidFill>
              <a:schemeClr val="bg1"/>
            </a:solidFill>
          </a:endParaRPr>
        </a:p>
      </dgm:t>
    </dgm:pt>
    <dgm:pt modelId="{7A74193D-138A-4547-B00A-1ED0DF95E3DD}" type="parTrans" cxnId="{DFB352C9-A4EE-4141-859B-3DE38D73CE25}">
      <dgm:prSet/>
      <dgm:spPr/>
      <dgm:t>
        <a:bodyPr/>
        <a:lstStyle/>
        <a:p>
          <a:endParaRPr lang="es-CO" b="1">
            <a:solidFill>
              <a:schemeClr val="bg1"/>
            </a:solidFill>
          </a:endParaRPr>
        </a:p>
      </dgm:t>
    </dgm:pt>
    <dgm:pt modelId="{9A99CF7B-22F3-46E3-8313-77427452F556}" type="sibTrans" cxnId="{DFB352C9-A4EE-4141-859B-3DE38D73CE25}">
      <dgm:prSet/>
      <dgm:spPr/>
      <dgm:t>
        <a:bodyPr/>
        <a:lstStyle/>
        <a:p>
          <a:endParaRPr lang="es-CO" b="1">
            <a:solidFill>
              <a:schemeClr val="bg1"/>
            </a:solidFill>
          </a:endParaRPr>
        </a:p>
      </dgm:t>
    </dgm:pt>
    <dgm:pt modelId="{FB857CCC-15BC-484A-BFF0-5C9FA30DBFCD}">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b="1" dirty="0">
            <a:solidFill>
              <a:schemeClr val="bg1"/>
            </a:solidFill>
          </a:endParaRPr>
        </a:p>
      </dgm:t>
    </dgm:pt>
    <dgm:pt modelId="{11773287-C13E-4D38-AFC0-846404F01D89}" type="parTrans" cxnId="{7E421A3E-7FF5-45C9-BE43-17295AD61E6A}">
      <dgm:prSet/>
      <dgm:spPr/>
      <dgm:t>
        <a:bodyPr/>
        <a:lstStyle/>
        <a:p>
          <a:endParaRPr lang="es-CO" b="1">
            <a:solidFill>
              <a:schemeClr val="bg1"/>
            </a:solidFill>
          </a:endParaRPr>
        </a:p>
      </dgm:t>
    </dgm:pt>
    <dgm:pt modelId="{E81E343F-4901-4A61-80F9-54DBDC5C2BCC}" type="sibTrans" cxnId="{7E421A3E-7FF5-45C9-BE43-17295AD61E6A}">
      <dgm:prSet/>
      <dgm:spPr/>
      <dgm:t>
        <a:bodyPr/>
        <a:lstStyle/>
        <a:p>
          <a:endParaRPr lang="es-CO" b="1">
            <a:solidFill>
              <a:schemeClr val="bg1"/>
            </a:solidFill>
          </a:endParaRPr>
        </a:p>
      </dgm:t>
    </dgm:pt>
    <dgm:pt modelId="{96839215-AED0-43C8-A8B7-B172E1CEA4B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b="1" dirty="0">
            <a:solidFill>
              <a:schemeClr val="bg1"/>
            </a:solidFill>
          </a:endParaRPr>
        </a:p>
      </dgm:t>
    </dgm:pt>
    <dgm:pt modelId="{C3838262-AEDD-4935-BB37-F9400170288C}" type="parTrans" cxnId="{3E0D961B-8D72-4F8A-923B-5162BDFE5AEA}">
      <dgm:prSet/>
      <dgm:spPr/>
      <dgm:t>
        <a:bodyPr/>
        <a:lstStyle/>
        <a:p>
          <a:endParaRPr lang="es-CO" b="1">
            <a:solidFill>
              <a:schemeClr val="bg1"/>
            </a:solidFill>
          </a:endParaRPr>
        </a:p>
      </dgm:t>
    </dgm:pt>
    <dgm:pt modelId="{BB396096-1031-4F43-9A96-C1405DCA206E}" type="sibTrans" cxnId="{3E0D961B-8D72-4F8A-923B-5162BDFE5AEA}">
      <dgm:prSet/>
      <dgm:spPr/>
      <dgm:t>
        <a:bodyPr/>
        <a:lstStyle/>
        <a:p>
          <a:endParaRPr lang="es-CO" b="1">
            <a:solidFill>
              <a:schemeClr val="bg1"/>
            </a:solidFill>
          </a:endParaRPr>
        </a:p>
      </dgm:t>
    </dgm:pt>
    <dgm:pt modelId="{AB5BE6B0-EFE4-4AC7-87FC-717C85838EE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b="1" dirty="0">
            <a:solidFill>
              <a:schemeClr val="bg1"/>
            </a:solidFill>
          </a:endParaRPr>
        </a:p>
      </dgm:t>
    </dgm:pt>
    <dgm:pt modelId="{E811A9B3-6205-44CF-8EB3-DB7D2D9A0442}" type="parTrans" cxnId="{C94F19A2-CF48-4261-84ED-2F2723B29795}">
      <dgm:prSet/>
      <dgm:spPr/>
      <dgm:t>
        <a:bodyPr/>
        <a:lstStyle/>
        <a:p>
          <a:endParaRPr lang="es-CO" b="1">
            <a:solidFill>
              <a:schemeClr val="bg1"/>
            </a:solidFill>
          </a:endParaRPr>
        </a:p>
      </dgm:t>
    </dgm:pt>
    <dgm:pt modelId="{3B8D593F-44F5-4952-A755-0EA1FA7D170E}" type="sibTrans" cxnId="{C94F19A2-CF48-4261-84ED-2F2723B29795}">
      <dgm:prSet/>
      <dgm:spPr/>
      <dgm:t>
        <a:bodyPr/>
        <a:lstStyle/>
        <a:p>
          <a:endParaRPr lang="es-CO" b="1">
            <a:solidFill>
              <a:schemeClr val="bg1"/>
            </a:solidFill>
          </a:endParaRPr>
        </a:p>
      </dgm:t>
    </dgm:pt>
    <dgm:pt modelId="{7F04D711-7BF0-4B11-86E7-8FA20BE63F04}" type="pres">
      <dgm:prSet presAssocID="{E0C3CE4D-CBBE-4F5F-9BD1-F534BE503947}" presName="Name0" presStyleCnt="0">
        <dgm:presLayoutVars>
          <dgm:chMax val="7"/>
          <dgm:chPref val="7"/>
          <dgm:dir/>
        </dgm:presLayoutVars>
      </dgm:prSet>
      <dgm:spPr/>
    </dgm:pt>
    <dgm:pt modelId="{392D4CCA-B72A-4F38-ACE4-DAC8DC969014}" type="pres">
      <dgm:prSet presAssocID="{E0C3CE4D-CBBE-4F5F-9BD1-F534BE503947}" presName="Name1" presStyleCnt="0"/>
      <dgm:spPr/>
    </dgm:pt>
    <dgm:pt modelId="{D50DC65B-5B7F-4C1D-B199-70B05B734851}" type="pres">
      <dgm:prSet presAssocID="{E0C3CE4D-CBBE-4F5F-9BD1-F534BE503947}" presName="cycle" presStyleCnt="0"/>
      <dgm:spPr/>
    </dgm:pt>
    <dgm:pt modelId="{00037BAB-6A30-4F89-BF7F-D78574B75DC9}" type="pres">
      <dgm:prSet presAssocID="{E0C3CE4D-CBBE-4F5F-9BD1-F534BE503947}" presName="srcNode" presStyleLbl="node1" presStyleIdx="0" presStyleCnt="5"/>
      <dgm:spPr/>
    </dgm:pt>
    <dgm:pt modelId="{50C280DA-58BF-48C1-8AEE-9DCDC93552A8}" type="pres">
      <dgm:prSet presAssocID="{E0C3CE4D-CBBE-4F5F-9BD1-F534BE503947}" presName="conn" presStyleLbl="parChTrans1D2" presStyleIdx="0" presStyleCnt="1"/>
      <dgm:spPr/>
    </dgm:pt>
    <dgm:pt modelId="{2227C577-83A5-4F31-A7F3-3FA50D2103DE}" type="pres">
      <dgm:prSet presAssocID="{E0C3CE4D-CBBE-4F5F-9BD1-F534BE503947}" presName="extraNode" presStyleLbl="node1" presStyleIdx="0" presStyleCnt="5"/>
      <dgm:spPr/>
    </dgm:pt>
    <dgm:pt modelId="{3F25E6E9-F9AC-4972-81CF-A1490E43E57B}" type="pres">
      <dgm:prSet presAssocID="{E0C3CE4D-CBBE-4F5F-9BD1-F534BE503947}" presName="dstNode" presStyleLbl="node1" presStyleIdx="0" presStyleCnt="5"/>
      <dgm:spPr/>
    </dgm:pt>
    <dgm:pt modelId="{56D41D58-55C2-4EEE-87C7-76D097F9BCD2}" type="pres">
      <dgm:prSet presAssocID="{83B7BEE3-996F-4E86-B01B-0312FB47E6D4}" presName="text_1" presStyleLbl="node1" presStyleIdx="0" presStyleCnt="5">
        <dgm:presLayoutVars>
          <dgm:bulletEnabled val="1"/>
        </dgm:presLayoutVars>
      </dgm:prSet>
      <dgm:spPr/>
    </dgm:pt>
    <dgm:pt modelId="{3FE8A61E-7FC0-46C4-8D8C-7298C51AB29B}" type="pres">
      <dgm:prSet presAssocID="{83B7BEE3-996F-4E86-B01B-0312FB47E6D4}" presName="accent_1" presStyleCnt="0"/>
      <dgm:spPr/>
    </dgm:pt>
    <dgm:pt modelId="{84FFB3C1-C3CF-4CB9-9440-FAC517F67812}" type="pres">
      <dgm:prSet presAssocID="{83B7BEE3-996F-4E86-B01B-0312FB47E6D4}" presName="accentRepeatNode" presStyleLbl="solidFgAcc1" presStyleIdx="0" presStyleCnt="5"/>
      <dgm:spPr/>
    </dgm:pt>
    <dgm:pt modelId="{0486199A-9FD0-488F-9B19-4AA6925F240D}" type="pres">
      <dgm:prSet presAssocID="{D3CBA38B-7584-42F8-AA54-BF77CC37366A}" presName="text_2" presStyleLbl="node1" presStyleIdx="1" presStyleCnt="5">
        <dgm:presLayoutVars>
          <dgm:bulletEnabled val="1"/>
        </dgm:presLayoutVars>
      </dgm:prSet>
      <dgm:spPr/>
    </dgm:pt>
    <dgm:pt modelId="{8489D60D-A338-449B-97BB-C6DEB7EF1F66}" type="pres">
      <dgm:prSet presAssocID="{D3CBA38B-7584-42F8-AA54-BF77CC37366A}" presName="accent_2" presStyleCnt="0"/>
      <dgm:spPr/>
    </dgm:pt>
    <dgm:pt modelId="{58DC7018-258E-45D1-8D67-B0D507D0A57A}" type="pres">
      <dgm:prSet presAssocID="{D3CBA38B-7584-42F8-AA54-BF77CC37366A}" presName="accentRepeatNode" presStyleLbl="solidFgAcc1" presStyleIdx="1" presStyleCnt="5"/>
      <dgm:spPr/>
    </dgm:pt>
    <dgm:pt modelId="{9FC8E6A8-5177-41F6-A79A-9AC0DB82FCBD}" type="pres">
      <dgm:prSet presAssocID="{FB857CCC-15BC-484A-BFF0-5C9FA30DBFCD}" presName="text_3" presStyleLbl="node1" presStyleIdx="2" presStyleCnt="5">
        <dgm:presLayoutVars>
          <dgm:bulletEnabled val="1"/>
        </dgm:presLayoutVars>
      </dgm:prSet>
      <dgm:spPr/>
    </dgm:pt>
    <dgm:pt modelId="{B40FFD9C-81D9-48CA-9852-DBC400E624E1}" type="pres">
      <dgm:prSet presAssocID="{FB857CCC-15BC-484A-BFF0-5C9FA30DBFCD}" presName="accent_3" presStyleCnt="0"/>
      <dgm:spPr/>
    </dgm:pt>
    <dgm:pt modelId="{DAA0D071-9B1C-4B71-A2EA-9A366F7FE6A5}" type="pres">
      <dgm:prSet presAssocID="{FB857CCC-15BC-484A-BFF0-5C9FA30DBFCD}" presName="accentRepeatNode" presStyleLbl="solidFgAcc1" presStyleIdx="2" presStyleCnt="5"/>
      <dgm:spPr/>
    </dgm:pt>
    <dgm:pt modelId="{A0FE12E6-C42F-4AA0-BA2B-B210B5949393}" type="pres">
      <dgm:prSet presAssocID="{96839215-AED0-43C8-A8B7-B172E1CEA4B9}" presName="text_4" presStyleLbl="node1" presStyleIdx="3" presStyleCnt="5">
        <dgm:presLayoutVars>
          <dgm:bulletEnabled val="1"/>
        </dgm:presLayoutVars>
      </dgm:prSet>
      <dgm:spPr/>
    </dgm:pt>
    <dgm:pt modelId="{72A091D1-1350-4120-8875-CF7009C496D9}" type="pres">
      <dgm:prSet presAssocID="{96839215-AED0-43C8-A8B7-B172E1CEA4B9}" presName="accent_4" presStyleCnt="0"/>
      <dgm:spPr/>
    </dgm:pt>
    <dgm:pt modelId="{22D35CAB-5644-4791-ACB3-03DD0A239A5F}" type="pres">
      <dgm:prSet presAssocID="{96839215-AED0-43C8-A8B7-B172E1CEA4B9}" presName="accentRepeatNode" presStyleLbl="solidFgAcc1" presStyleIdx="3" presStyleCnt="5"/>
      <dgm:spPr/>
    </dgm:pt>
    <dgm:pt modelId="{81206C91-1EDC-4C5E-AF01-7EB30ACFAFBE}" type="pres">
      <dgm:prSet presAssocID="{AB5BE6B0-EFE4-4AC7-87FC-717C85838EE9}" presName="text_5" presStyleLbl="node1" presStyleIdx="4" presStyleCnt="5">
        <dgm:presLayoutVars>
          <dgm:bulletEnabled val="1"/>
        </dgm:presLayoutVars>
      </dgm:prSet>
      <dgm:spPr/>
    </dgm:pt>
    <dgm:pt modelId="{C7874213-380D-4D29-B3F5-EC9FC2B5B756}" type="pres">
      <dgm:prSet presAssocID="{AB5BE6B0-EFE4-4AC7-87FC-717C85838EE9}" presName="accent_5" presStyleCnt="0"/>
      <dgm:spPr/>
    </dgm:pt>
    <dgm:pt modelId="{6DC546B8-5D74-4691-9651-6DFCA478AA8F}" type="pres">
      <dgm:prSet presAssocID="{AB5BE6B0-EFE4-4AC7-87FC-717C85838EE9}" presName="accentRepeatNode" presStyleLbl="solidFgAcc1" presStyleIdx="4" presStyleCnt="5"/>
      <dgm:spPr/>
    </dgm:pt>
  </dgm:ptLst>
  <dgm:cxnLst>
    <dgm:cxn modelId="{799BFB13-F2F7-48DA-9A04-065A951C06AA}" type="presOf" srcId="{E0C3CE4D-CBBE-4F5F-9BD1-F534BE503947}" destId="{7F04D711-7BF0-4B11-86E7-8FA20BE63F04}" srcOrd="0" destOrd="0" presId="urn:microsoft.com/office/officeart/2008/layout/VerticalCurvedList"/>
    <dgm:cxn modelId="{3E0D961B-8D72-4F8A-923B-5162BDFE5AEA}" srcId="{E0C3CE4D-CBBE-4F5F-9BD1-F534BE503947}" destId="{96839215-AED0-43C8-A8B7-B172E1CEA4B9}" srcOrd="3" destOrd="0" parTransId="{C3838262-AEDD-4935-BB37-F9400170288C}" sibTransId="{BB396096-1031-4F43-9A96-C1405DCA206E}"/>
    <dgm:cxn modelId="{C2CE7F20-00DE-45FA-AC2A-EBBF1429BEC3}" type="presOf" srcId="{AB5BE6B0-EFE4-4AC7-87FC-717C85838EE9}" destId="{81206C91-1EDC-4C5E-AF01-7EB30ACFAFBE}" srcOrd="0" destOrd="0" presId="urn:microsoft.com/office/officeart/2008/layout/VerticalCurvedList"/>
    <dgm:cxn modelId="{7E421A3E-7FF5-45C9-BE43-17295AD61E6A}" srcId="{E0C3CE4D-CBBE-4F5F-9BD1-F534BE503947}" destId="{FB857CCC-15BC-484A-BFF0-5C9FA30DBFCD}" srcOrd="2" destOrd="0" parTransId="{11773287-C13E-4D38-AFC0-846404F01D89}" sibTransId="{E81E343F-4901-4A61-80F9-54DBDC5C2BCC}"/>
    <dgm:cxn modelId="{AE52F841-35AA-4F6A-ADA5-A55C85BBF7E3}" type="presOf" srcId="{B2AAD3FB-BB21-4865-89EB-00237D1D3809}" destId="{50C280DA-58BF-48C1-8AEE-9DCDC93552A8}" srcOrd="0" destOrd="0" presId="urn:microsoft.com/office/officeart/2008/layout/VerticalCurvedList"/>
    <dgm:cxn modelId="{87736B6C-B82C-4BE7-A5F0-8C42ED1F5CBF}" type="presOf" srcId="{FB857CCC-15BC-484A-BFF0-5C9FA30DBFCD}" destId="{9FC8E6A8-5177-41F6-A79A-9AC0DB82FCBD}" srcOrd="0" destOrd="0" presId="urn:microsoft.com/office/officeart/2008/layout/VerticalCurvedList"/>
    <dgm:cxn modelId="{8F7E8C72-E699-4E10-8F14-4F2C77BCFBB2}" srcId="{E0C3CE4D-CBBE-4F5F-9BD1-F534BE503947}" destId="{83B7BEE3-996F-4E86-B01B-0312FB47E6D4}" srcOrd="0" destOrd="0" parTransId="{F2D80125-458B-4C16-A34C-39E5768CF47B}" sibTransId="{B2AAD3FB-BB21-4865-89EB-00237D1D3809}"/>
    <dgm:cxn modelId="{1EC2DB55-F641-492F-81C4-1E32C057D373}" type="presOf" srcId="{96839215-AED0-43C8-A8B7-B172E1CEA4B9}" destId="{A0FE12E6-C42F-4AA0-BA2B-B210B5949393}" srcOrd="0" destOrd="0" presId="urn:microsoft.com/office/officeart/2008/layout/VerticalCurvedList"/>
    <dgm:cxn modelId="{6C01EB86-B82D-4A00-A374-A63122E7BD23}" type="presOf" srcId="{D3CBA38B-7584-42F8-AA54-BF77CC37366A}" destId="{0486199A-9FD0-488F-9B19-4AA6925F240D}" srcOrd="0" destOrd="0" presId="urn:microsoft.com/office/officeart/2008/layout/VerticalCurvedList"/>
    <dgm:cxn modelId="{C94F19A2-CF48-4261-84ED-2F2723B29795}" srcId="{E0C3CE4D-CBBE-4F5F-9BD1-F534BE503947}" destId="{AB5BE6B0-EFE4-4AC7-87FC-717C85838EE9}" srcOrd="4" destOrd="0" parTransId="{E811A9B3-6205-44CF-8EB3-DB7D2D9A0442}" sibTransId="{3B8D593F-44F5-4952-A755-0EA1FA7D170E}"/>
    <dgm:cxn modelId="{DFB352C9-A4EE-4141-859B-3DE38D73CE25}" srcId="{E0C3CE4D-CBBE-4F5F-9BD1-F534BE503947}" destId="{D3CBA38B-7584-42F8-AA54-BF77CC37366A}" srcOrd="1" destOrd="0" parTransId="{7A74193D-138A-4547-B00A-1ED0DF95E3DD}" sibTransId="{9A99CF7B-22F3-46E3-8313-77427452F556}"/>
    <dgm:cxn modelId="{A09364E1-AB6B-462B-8A83-40B8D6F2DE77}" type="presOf" srcId="{83B7BEE3-996F-4E86-B01B-0312FB47E6D4}" destId="{56D41D58-55C2-4EEE-87C7-76D097F9BCD2}" srcOrd="0" destOrd="0" presId="urn:microsoft.com/office/officeart/2008/layout/VerticalCurvedList"/>
    <dgm:cxn modelId="{45A96C32-475B-47E5-84AF-E850452937B5}" type="presParOf" srcId="{7F04D711-7BF0-4B11-86E7-8FA20BE63F04}" destId="{392D4CCA-B72A-4F38-ACE4-DAC8DC969014}" srcOrd="0" destOrd="0" presId="urn:microsoft.com/office/officeart/2008/layout/VerticalCurvedList"/>
    <dgm:cxn modelId="{CABA583F-F0E5-4BF7-AE8B-177012000E1C}" type="presParOf" srcId="{392D4CCA-B72A-4F38-ACE4-DAC8DC969014}" destId="{D50DC65B-5B7F-4C1D-B199-70B05B734851}" srcOrd="0" destOrd="0" presId="urn:microsoft.com/office/officeart/2008/layout/VerticalCurvedList"/>
    <dgm:cxn modelId="{1313BB73-DBF0-4B4F-9815-07EE74B33D26}" type="presParOf" srcId="{D50DC65B-5B7F-4C1D-B199-70B05B734851}" destId="{00037BAB-6A30-4F89-BF7F-D78574B75DC9}" srcOrd="0" destOrd="0" presId="urn:microsoft.com/office/officeart/2008/layout/VerticalCurvedList"/>
    <dgm:cxn modelId="{8B2FB802-4015-4813-9E97-13068482A6A8}" type="presParOf" srcId="{D50DC65B-5B7F-4C1D-B199-70B05B734851}" destId="{50C280DA-58BF-48C1-8AEE-9DCDC93552A8}" srcOrd="1" destOrd="0" presId="urn:microsoft.com/office/officeart/2008/layout/VerticalCurvedList"/>
    <dgm:cxn modelId="{9EE17641-5BB1-4519-B2AD-869AE1942A1A}" type="presParOf" srcId="{D50DC65B-5B7F-4C1D-B199-70B05B734851}" destId="{2227C577-83A5-4F31-A7F3-3FA50D2103DE}" srcOrd="2" destOrd="0" presId="urn:microsoft.com/office/officeart/2008/layout/VerticalCurvedList"/>
    <dgm:cxn modelId="{F1D0C51D-8BDF-45C2-81A1-BA5FBA15A702}" type="presParOf" srcId="{D50DC65B-5B7F-4C1D-B199-70B05B734851}" destId="{3F25E6E9-F9AC-4972-81CF-A1490E43E57B}" srcOrd="3" destOrd="0" presId="urn:microsoft.com/office/officeart/2008/layout/VerticalCurvedList"/>
    <dgm:cxn modelId="{3ED884DB-1034-4852-B864-A787FE0A5E1E}" type="presParOf" srcId="{392D4CCA-B72A-4F38-ACE4-DAC8DC969014}" destId="{56D41D58-55C2-4EEE-87C7-76D097F9BCD2}" srcOrd="1" destOrd="0" presId="urn:microsoft.com/office/officeart/2008/layout/VerticalCurvedList"/>
    <dgm:cxn modelId="{EF3B1781-DFF9-4333-BE04-5922D2B7859E}" type="presParOf" srcId="{392D4CCA-B72A-4F38-ACE4-DAC8DC969014}" destId="{3FE8A61E-7FC0-46C4-8D8C-7298C51AB29B}" srcOrd="2" destOrd="0" presId="urn:microsoft.com/office/officeart/2008/layout/VerticalCurvedList"/>
    <dgm:cxn modelId="{D2A6C0BC-B4FB-4A84-BF3A-16574913145F}" type="presParOf" srcId="{3FE8A61E-7FC0-46C4-8D8C-7298C51AB29B}" destId="{84FFB3C1-C3CF-4CB9-9440-FAC517F67812}" srcOrd="0" destOrd="0" presId="urn:microsoft.com/office/officeart/2008/layout/VerticalCurvedList"/>
    <dgm:cxn modelId="{D83D4652-B885-4F49-BEC0-AC5032019F28}" type="presParOf" srcId="{392D4CCA-B72A-4F38-ACE4-DAC8DC969014}" destId="{0486199A-9FD0-488F-9B19-4AA6925F240D}" srcOrd="3" destOrd="0" presId="urn:microsoft.com/office/officeart/2008/layout/VerticalCurvedList"/>
    <dgm:cxn modelId="{7142698A-AC64-4DA3-AFCD-5692A0ED0B33}" type="presParOf" srcId="{392D4CCA-B72A-4F38-ACE4-DAC8DC969014}" destId="{8489D60D-A338-449B-97BB-C6DEB7EF1F66}" srcOrd="4" destOrd="0" presId="urn:microsoft.com/office/officeart/2008/layout/VerticalCurvedList"/>
    <dgm:cxn modelId="{F0F9643F-755B-45BC-BA07-E3F2B806D4BF}" type="presParOf" srcId="{8489D60D-A338-449B-97BB-C6DEB7EF1F66}" destId="{58DC7018-258E-45D1-8D67-B0D507D0A57A}" srcOrd="0" destOrd="0" presId="urn:microsoft.com/office/officeart/2008/layout/VerticalCurvedList"/>
    <dgm:cxn modelId="{CD2CFEB6-23ED-42D5-804A-97E7CF33B8F3}" type="presParOf" srcId="{392D4CCA-B72A-4F38-ACE4-DAC8DC969014}" destId="{9FC8E6A8-5177-41F6-A79A-9AC0DB82FCBD}" srcOrd="5" destOrd="0" presId="urn:microsoft.com/office/officeart/2008/layout/VerticalCurvedList"/>
    <dgm:cxn modelId="{500E9939-1959-40C6-BEEB-BF5167226044}" type="presParOf" srcId="{392D4CCA-B72A-4F38-ACE4-DAC8DC969014}" destId="{B40FFD9C-81D9-48CA-9852-DBC400E624E1}" srcOrd="6" destOrd="0" presId="urn:microsoft.com/office/officeart/2008/layout/VerticalCurvedList"/>
    <dgm:cxn modelId="{6949FA03-C234-4241-993F-F302BFDD18B6}" type="presParOf" srcId="{B40FFD9C-81D9-48CA-9852-DBC400E624E1}" destId="{DAA0D071-9B1C-4B71-A2EA-9A366F7FE6A5}" srcOrd="0" destOrd="0" presId="urn:microsoft.com/office/officeart/2008/layout/VerticalCurvedList"/>
    <dgm:cxn modelId="{92FA107F-CEC5-4938-85B4-7723557A419C}" type="presParOf" srcId="{392D4CCA-B72A-4F38-ACE4-DAC8DC969014}" destId="{A0FE12E6-C42F-4AA0-BA2B-B210B5949393}" srcOrd="7" destOrd="0" presId="urn:microsoft.com/office/officeart/2008/layout/VerticalCurvedList"/>
    <dgm:cxn modelId="{A881BDC6-BA12-4B88-96B2-DCF38E80BE7F}" type="presParOf" srcId="{392D4CCA-B72A-4F38-ACE4-DAC8DC969014}" destId="{72A091D1-1350-4120-8875-CF7009C496D9}" srcOrd="8" destOrd="0" presId="urn:microsoft.com/office/officeart/2008/layout/VerticalCurvedList"/>
    <dgm:cxn modelId="{2F4F0C8D-E23D-4858-961C-130A5315B452}" type="presParOf" srcId="{72A091D1-1350-4120-8875-CF7009C496D9}" destId="{22D35CAB-5644-4791-ACB3-03DD0A239A5F}" srcOrd="0" destOrd="0" presId="urn:microsoft.com/office/officeart/2008/layout/VerticalCurvedList"/>
    <dgm:cxn modelId="{9E2DFCB3-1851-49D5-B5B4-574A07D6B40A}" type="presParOf" srcId="{392D4CCA-B72A-4F38-ACE4-DAC8DC969014}" destId="{81206C91-1EDC-4C5E-AF01-7EB30ACFAFBE}" srcOrd="9" destOrd="0" presId="urn:microsoft.com/office/officeart/2008/layout/VerticalCurvedList"/>
    <dgm:cxn modelId="{BDDE7841-93B2-4BEE-AF36-D20EAF2BF381}" type="presParOf" srcId="{392D4CCA-B72A-4F38-ACE4-DAC8DC969014}" destId="{C7874213-380D-4D29-B3F5-EC9FC2B5B756}" srcOrd="10" destOrd="0" presId="urn:microsoft.com/office/officeart/2008/layout/VerticalCurvedList"/>
    <dgm:cxn modelId="{11CAE413-76A3-4419-B591-860A608F0DDF}" type="presParOf" srcId="{C7874213-380D-4D29-B3F5-EC9FC2B5B756}" destId="{6DC546B8-5D74-4691-9651-6DFCA478AA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7D0B96-9251-4E0E-B078-5EF93271C4BB}" type="doc">
      <dgm:prSet loTypeId="urn:microsoft.com/office/officeart/2005/8/layout/process2" loCatId="process" qsTypeId="urn:microsoft.com/office/officeart/2005/8/quickstyle/simple1" qsCatId="simple" csTypeId="urn:microsoft.com/office/officeart/2005/8/colors/colorful5" csCatId="colorful" phldr="1"/>
      <dgm:spPr/>
    </dgm:pt>
    <dgm:pt modelId="{F81EA2CB-BFDE-4A23-B5A5-6705AEF4403F}">
      <dgm:prSet phldrT="[Texto]" custT="1"/>
      <dgm:spPr/>
      <dgm:t>
        <a:bodyPr/>
        <a:lstStyle/>
        <a:p>
          <a:pPr algn="ctr"/>
          <a:r>
            <a:rPr lang="es-CO" sz="16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gm:t>
    </dgm:pt>
    <dgm:pt modelId="{B71632A3-80DE-475F-BBF4-F27DE12665CD}" type="parTrans" cxnId="{49AECA6C-78F8-485B-8426-186D209DB15A}">
      <dgm:prSet/>
      <dgm:spPr/>
      <dgm:t>
        <a:bodyPr/>
        <a:lstStyle/>
        <a:p>
          <a:endParaRPr lang="es-CO"/>
        </a:p>
      </dgm:t>
    </dgm:pt>
    <dgm:pt modelId="{89244D4B-1761-4724-95BF-EC9016C91DB7}" type="sibTrans" cxnId="{49AECA6C-78F8-485B-8426-186D209DB15A}">
      <dgm:prSet/>
      <dgm:spPr/>
      <dgm:t>
        <a:bodyPr/>
        <a:lstStyle/>
        <a:p>
          <a:endParaRPr lang="es-CO"/>
        </a:p>
      </dgm:t>
    </dgm:pt>
    <dgm:pt modelId="{792BE6C0-4AD3-4652-BE51-56E29DC7C951}">
      <dgm:prSet phldrT="[Texto]"/>
      <dgm:spPr/>
      <dgm:t>
        <a:bodyPr/>
        <a:lstStyle/>
        <a:p>
          <a:pPr algn="just"/>
          <a:r>
            <a:rPr lang="es-CO">
              <a:solidFill>
                <a:schemeClr val="bg1"/>
              </a:solidFill>
            </a:rPr>
            <a:t>Conocer y aplicar la presente ley. </a:t>
          </a:r>
        </a:p>
        <a:p>
          <a:pPr algn="just"/>
          <a:r>
            <a:rPr lang="es-CO">
              <a:solidFill>
                <a:schemeClr val="bg1"/>
              </a:solidFill>
            </a:rPr>
            <a:t>Atender las principales causas que generan corrupción .</a:t>
          </a:r>
        </a:p>
        <a:p>
          <a:pPr algn="just"/>
          <a:r>
            <a:rPr lang="es-CO">
              <a:solidFill>
                <a:schemeClr val="bg1"/>
              </a:solidFill>
            </a:rPr>
            <a:t>Sensibilizar a los servidores  públicos  y a la comunidad sobre la presente ley  </a:t>
          </a:r>
        </a:p>
        <a:p>
          <a:pPr algn="just"/>
          <a:r>
            <a:rPr lang="es-CO">
              <a:solidFill>
                <a:schemeClr val="bg1"/>
              </a:solidFill>
            </a:rPr>
            <a:t>Mejorar los niveles de transparencia en la gestión del servicio publico de bienestar familiar.</a:t>
          </a:r>
        </a:p>
        <a:p>
          <a:pPr algn="just"/>
          <a:r>
            <a:rPr lang="es-CO">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algn="just"/>
          <a:r>
            <a:rPr lang="es-CO">
              <a:solidFill>
                <a:schemeClr val="bg1"/>
              </a:solidFill>
            </a:rPr>
            <a:t>Atender los aspectos relevantes que atañen a la entidad frente a este proceso.</a:t>
          </a:r>
        </a:p>
        <a:p>
          <a:pPr algn="just"/>
          <a:r>
            <a:rPr lang="es-CO">
              <a:solidFill>
                <a:schemeClr val="bg1"/>
              </a:solidFill>
            </a:rPr>
            <a:t>Ejercer los principios de transparencia, buen gobierno, calidad en la gestión,  calidad en la información y promoción de la participación y el dialogo de doble vía con la comunidad  sujeto de nuestro quehacer misional. </a:t>
          </a:r>
          <a:endParaRPr lang="es-CO" dirty="0">
            <a:solidFill>
              <a:schemeClr val="bg1"/>
            </a:solidFill>
          </a:endParaRPr>
        </a:p>
      </dgm:t>
    </dgm:pt>
    <dgm:pt modelId="{7E731780-CFFF-4DD4-A9EC-18591FA08594}" type="parTrans" cxnId="{81616720-6862-4627-9C92-9665DD793F20}">
      <dgm:prSet/>
      <dgm:spPr/>
      <dgm:t>
        <a:bodyPr/>
        <a:lstStyle/>
        <a:p>
          <a:endParaRPr lang="es-CO"/>
        </a:p>
      </dgm:t>
    </dgm:pt>
    <dgm:pt modelId="{7BF2409E-D3B3-4ED4-B5F9-6E854ADB2373}" type="sibTrans" cxnId="{81616720-6862-4627-9C92-9665DD793F20}">
      <dgm:prSet/>
      <dgm:spPr/>
      <dgm:t>
        <a:bodyPr/>
        <a:lstStyle/>
        <a:p>
          <a:endParaRPr lang="es-CO"/>
        </a:p>
      </dgm:t>
    </dgm:pt>
    <dgm:pt modelId="{EB38F322-0495-42F5-9187-52260B5B4E05}" type="pres">
      <dgm:prSet presAssocID="{987D0B96-9251-4E0E-B078-5EF93271C4BB}" presName="linearFlow" presStyleCnt="0">
        <dgm:presLayoutVars>
          <dgm:resizeHandles val="exact"/>
        </dgm:presLayoutVars>
      </dgm:prSet>
      <dgm:spPr/>
    </dgm:pt>
    <dgm:pt modelId="{2E3C1A5F-9390-4894-A90C-CFDE94D83DFC}" type="pres">
      <dgm:prSet presAssocID="{F81EA2CB-BFDE-4A23-B5A5-6705AEF4403F}" presName="node" presStyleLbl="node1" presStyleIdx="0" presStyleCnt="2" custScaleX="96205" custScaleY="83534">
        <dgm:presLayoutVars>
          <dgm:bulletEnabled val="1"/>
        </dgm:presLayoutVars>
      </dgm:prSet>
      <dgm:spPr/>
    </dgm:pt>
    <dgm:pt modelId="{96C810FE-8637-4160-A19F-1DD69B07BF88}" type="pres">
      <dgm:prSet presAssocID="{89244D4B-1761-4724-95BF-EC9016C91DB7}" presName="sibTrans" presStyleLbl="sibTrans2D1" presStyleIdx="0" presStyleCnt="1"/>
      <dgm:spPr/>
    </dgm:pt>
    <dgm:pt modelId="{17C904C9-005C-4E5C-BE98-18E0D13F3B23}" type="pres">
      <dgm:prSet presAssocID="{89244D4B-1761-4724-95BF-EC9016C91DB7}" presName="connectorText" presStyleLbl="sibTrans2D1" presStyleIdx="0" presStyleCnt="1"/>
      <dgm:spPr/>
    </dgm:pt>
    <dgm:pt modelId="{C8A6EEDD-B9C1-4875-A992-F11D72FD8682}" type="pres">
      <dgm:prSet presAssocID="{792BE6C0-4AD3-4652-BE51-56E29DC7C951}" presName="node" presStyleLbl="node1" presStyleIdx="1" presStyleCnt="2">
        <dgm:presLayoutVars>
          <dgm:bulletEnabled val="1"/>
        </dgm:presLayoutVars>
      </dgm:prSet>
      <dgm:spPr/>
    </dgm:pt>
  </dgm:ptLst>
  <dgm:cxnLst>
    <dgm:cxn modelId="{81616720-6862-4627-9C92-9665DD793F20}" srcId="{987D0B96-9251-4E0E-B078-5EF93271C4BB}" destId="{792BE6C0-4AD3-4652-BE51-56E29DC7C951}" srcOrd="1" destOrd="0" parTransId="{7E731780-CFFF-4DD4-A9EC-18591FA08594}" sibTransId="{7BF2409E-D3B3-4ED4-B5F9-6E854ADB2373}"/>
    <dgm:cxn modelId="{85141938-3103-4CD7-8F75-1C642C53841F}" type="presOf" srcId="{F81EA2CB-BFDE-4A23-B5A5-6705AEF4403F}" destId="{2E3C1A5F-9390-4894-A90C-CFDE94D83DFC}" srcOrd="0" destOrd="0" presId="urn:microsoft.com/office/officeart/2005/8/layout/process2"/>
    <dgm:cxn modelId="{49AECA6C-78F8-485B-8426-186D209DB15A}" srcId="{987D0B96-9251-4E0E-B078-5EF93271C4BB}" destId="{F81EA2CB-BFDE-4A23-B5A5-6705AEF4403F}" srcOrd="0" destOrd="0" parTransId="{B71632A3-80DE-475F-BBF4-F27DE12665CD}" sibTransId="{89244D4B-1761-4724-95BF-EC9016C91DB7}"/>
    <dgm:cxn modelId="{EE874A51-27F2-4D81-A646-3294BBD56422}" type="presOf" srcId="{987D0B96-9251-4E0E-B078-5EF93271C4BB}" destId="{EB38F322-0495-42F5-9187-52260B5B4E05}" srcOrd="0" destOrd="0" presId="urn:microsoft.com/office/officeart/2005/8/layout/process2"/>
    <dgm:cxn modelId="{2B67E0C9-4516-4694-ADD5-4027CC077B1D}" type="presOf" srcId="{792BE6C0-4AD3-4652-BE51-56E29DC7C951}" destId="{C8A6EEDD-B9C1-4875-A992-F11D72FD8682}" srcOrd="0" destOrd="0" presId="urn:microsoft.com/office/officeart/2005/8/layout/process2"/>
    <dgm:cxn modelId="{A1075DCB-DBD5-4AA5-95BE-445A6BAE4F18}" type="presOf" srcId="{89244D4B-1761-4724-95BF-EC9016C91DB7}" destId="{17C904C9-005C-4E5C-BE98-18E0D13F3B23}" srcOrd="1" destOrd="0" presId="urn:microsoft.com/office/officeart/2005/8/layout/process2"/>
    <dgm:cxn modelId="{FE37A5F9-68E1-4A13-8DD1-A25039BA7BAE}" type="presOf" srcId="{89244D4B-1761-4724-95BF-EC9016C91DB7}" destId="{96C810FE-8637-4160-A19F-1DD69B07BF88}" srcOrd="0" destOrd="0" presId="urn:microsoft.com/office/officeart/2005/8/layout/process2"/>
    <dgm:cxn modelId="{781EBE09-2FED-4BDA-8254-BD29295BDBBE}" type="presParOf" srcId="{EB38F322-0495-42F5-9187-52260B5B4E05}" destId="{2E3C1A5F-9390-4894-A90C-CFDE94D83DFC}" srcOrd="0" destOrd="0" presId="urn:microsoft.com/office/officeart/2005/8/layout/process2"/>
    <dgm:cxn modelId="{47EAEF55-253E-4D75-B032-D84B89E07353}" type="presParOf" srcId="{EB38F322-0495-42F5-9187-52260B5B4E05}" destId="{96C810FE-8637-4160-A19F-1DD69B07BF88}" srcOrd="1" destOrd="0" presId="urn:microsoft.com/office/officeart/2005/8/layout/process2"/>
    <dgm:cxn modelId="{A78D9D1B-45A4-473C-AB02-D665A998B2B7}" type="presParOf" srcId="{96C810FE-8637-4160-A19F-1DD69B07BF88}" destId="{17C904C9-005C-4E5C-BE98-18E0D13F3B23}" srcOrd="0" destOrd="0" presId="urn:microsoft.com/office/officeart/2005/8/layout/process2"/>
    <dgm:cxn modelId="{2E0C93C7-3F62-4F0B-8CF7-ACAC3C9067EF}" type="presParOf" srcId="{EB38F322-0495-42F5-9187-52260B5B4E05}" destId="{C8A6EEDD-B9C1-4875-A992-F11D72FD8682}"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3EBB61-0BA7-429A-9816-470878A59226}" type="doc">
      <dgm:prSet loTypeId="urn:microsoft.com/office/officeart/2008/layout/RadialCluster" loCatId="relationship" qsTypeId="urn:microsoft.com/office/officeart/2005/8/quickstyle/simple1" qsCatId="simple" csTypeId="urn:microsoft.com/office/officeart/2005/8/colors/colorful5" csCatId="colorful" phldr="1"/>
      <dgm:spPr/>
      <dgm:t>
        <a:bodyPr/>
        <a:lstStyle/>
        <a:p>
          <a:endParaRPr lang="es-CO"/>
        </a:p>
      </dgm:t>
    </dgm:pt>
    <dgm:pt modelId="{0D962F3C-100E-4C73-8765-DAE1657D5B0C}">
      <dgm:prSet phldrT="[Texto]"/>
      <dgm:spPr/>
      <dgm:t>
        <a:bodyPr/>
        <a:lstStyle/>
        <a:p>
          <a:r>
            <a:rPr lang="es-CO" b="1" dirty="0"/>
            <a:t>AAVN</a:t>
          </a:r>
        </a:p>
      </dgm:t>
    </dgm:pt>
    <dgm:pt modelId="{5FEE9C0B-CC25-4CB0-ADD5-9976995D3499}" type="parTrans" cxnId="{01CD54A3-9879-4288-A82C-3FFFBA482A88}">
      <dgm:prSet/>
      <dgm:spPr/>
      <dgm:t>
        <a:bodyPr/>
        <a:lstStyle/>
        <a:p>
          <a:endParaRPr lang="es-CO"/>
        </a:p>
      </dgm:t>
    </dgm:pt>
    <dgm:pt modelId="{7B3B3937-F025-493E-8E96-4D386EE53E67}" type="sibTrans" cxnId="{01CD54A3-9879-4288-A82C-3FFFBA482A88}">
      <dgm:prSet/>
      <dgm:spPr/>
      <dgm:t>
        <a:bodyPr/>
        <a:lstStyle/>
        <a:p>
          <a:endParaRPr lang="es-CO"/>
        </a:p>
      </dgm:t>
    </dgm:pt>
    <dgm:pt modelId="{92C1EFAD-D04C-426F-9797-E58405F44C66}">
      <dgm:prSet phldrT="[Texto]" custT="1"/>
      <dgm:spPr/>
      <dgm:t>
        <a:bodyPr/>
        <a:lstStyle/>
        <a:p>
          <a:r>
            <a:rPr lang="es-ES" sz="1400" dirty="0"/>
            <a:t>Bienestarina Más</a:t>
          </a:r>
          <a:endParaRPr lang="es-CO" sz="1400" dirty="0"/>
        </a:p>
      </dgm:t>
    </dgm:pt>
    <dgm:pt modelId="{6A581A7F-0B88-4ECB-9C49-65F08D331E14}" type="parTrans" cxnId="{589BE83B-0468-45E7-AE37-7B60FFD5A3FC}">
      <dgm:prSet/>
      <dgm:spPr/>
      <dgm:t>
        <a:bodyPr/>
        <a:lstStyle/>
        <a:p>
          <a:endParaRPr lang="es-CO"/>
        </a:p>
      </dgm:t>
    </dgm:pt>
    <dgm:pt modelId="{EB8B403B-F7F5-4AA0-8439-15FCD55AA3A0}" type="sibTrans" cxnId="{589BE83B-0468-45E7-AE37-7B60FFD5A3FC}">
      <dgm:prSet/>
      <dgm:spPr/>
      <dgm:t>
        <a:bodyPr/>
        <a:lstStyle/>
        <a:p>
          <a:endParaRPr lang="es-CO"/>
        </a:p>
      </dgm:t>
    </dgm:pt>
    <dgm:pt modelId="{23CD874C-D4C8-40CB-8141-22C528DB5058}">
      <dgm:prSet phldrT="[Texto]" custT="1"/>
      <dgm:spPr/>
      <dgm:t>
        <a:bodyPr/>
        <a:lstStyle/>
        <a:p>
          <a:r>
            <a:rPr lang="es-CO" sz="1400" dirty="0"/>
            <a:t>Alimento para la mujer gestante y madre en periodo de lactancia</a:t>
          </a:r>
        </a:p>
      </dgm:t>
    </dgm:pt>
    <dgm:pt modelId="{E2209F50-2CA9-41C4-803D-B839D2AD4FC6}" type="parTrans" cxnId="{30D18523-D9FA-4521-A69C-640A4C6CBADC}">
      <dgm:prSet/>
      <dgm:spPr/>
      <dgm:t>
        <a:bodyPr/>
        <a:lstStyle/>
        <a:p>
          <a:endParaRPr lang="es-CO"/>
        </a:p>
      </dgm:t>
    </dgm:pt>
    <dgm:pt modelId="{5637634F-6E68-46A5-A6A7-7DE397DA9C84}" type="sibTrans" cxnId="{30D18523-D9FA-4521-A69C-640A4C6CBADC}">
      <dgm:prSet/>
      <dgm:spPr/>
      <dgm:t>
        <a:bodyPr/>
        <a:lstStyle/>
        <a:p>
          <a:endParaRPr lang="es-CO"/>
        </a:p>
      </dgm:t>
    </dgm:pt>
    <dgm:pt modelId="{F757AA7D-F678-4BAB-B036-D657AD8D34EE}">
      <dgm:prSet phldrT="[Texto]" custT="1"/>
      <dgm:spPr/>
      <dgm:t>
        <a:bodyPr/>
        <a:lstStyle/>
        <a:p>
          <a:r>
            <a:rPr lang="es-ES" sz="1400" dirty="0"/>
            <a:t>Bienestarina Líquida</a:t>
          </a:r>
          <a:endParaRPr lang="es-CO" sz="1400" dirty="0"/>
        </a:p>
      </dgm:t>
    </dgm:pt>
    <dgm:pt modelId="{2F49B009-8E96-4E4A-9060-5F3D65119994}" type="parTrans" cxnId="{3B3880DC-9EEE-40DA-8270-C548D32A74E0}">
      <dgm:prSet/>
      <dgm:spPr/>
      <dgm:t>
        <a:bodyPr/>
        <a:lstStyle/>
        <a:p>
          <a:endParaRPr lang="es-CO"/>
        </a:p>
      </dgm:t>
    </dgm:pt>
    <dgm:pt modelId="{40F58A55-F424-41C3-85E1-52D7320BB528}" type="sibTrans" cxnId="{3B3880DC-9EEE-40DA-8270-C548D32A74E0}">
      <dgm:prSet/>
      <dgm:spPr/>
      <dgm:t>
        <a:bodyPr/>
        <a:lstStyle/>
        <a:p>
          <a:endParaRPr lang="es-CO"/>
        </a:p>
      </dgm:t>
    </dgm:pt>
    <dgm:pt modelId="{CB12EC62-74BF-4C1F-A3F7-2ECCCF80F313}" type="pres">
      <dgm:prSet presAssocID="{4F3EBB61-0BA7-429A-9816-470878A59226}" presName="Name0" presStyleCnt="0">
        <dgm:presLayoutVars>
          <dgm:chMax val="1"/>
          <dgm:chPref val="1"/>
          <dgm:dir/>
          <dgm:animOne val="branch"/>
          <dgm:animLvl val="lvl"/>
        </dgm:presLayoutVars>
      </dgm:prSet>
      <dgm:spPr/>
    </dgm:pt>
    <dgm:pt modelId="{9B92FA86-2345-493C-B6BF-78F41CE19FB0}" type="pres">
      <dgm:prSet presAssocID="{0D962F3C-100E-4C73-8765-DAE1657D5B0C}" presName="singleCycle" presStyleCnt="0"/>
      <dgm:spPr/>
    </dgm:pt>
    <dgm:pt modelId="{B03180C7-49AC-4D2E-8B89-CD2130920C5B}" type="pres">
      <dgm:prSet presAssocID="{0D962F3C-100E-4C73-8765-DAE1657D5B0C}" presName="singleCenter" presStyleLbl="node1" presStyleIdx="0" presStyleCnt="4" custLinFactNeighborX="220" custLinFactNeighborY="-10114">
        <dgm:presLayoutVars>
          <dgm:chMax val="7"/>
          <dgm:chPref val="7"/>
        </dgm:presLayoutVars>
      </dgm:prSet>
      <dgm:spPr/>
    </dgm:pt>
    <dgm:pt modelId="{2797C89A-ADF0-40D3-BEF9-A9AA9809C2CE}" type="pres">
      <dgm:prSet presAssocID="{6A581A7F-0B88-4ECB-9C49-65F08D331E14}" presName="Name56" presStyleLbl="parChTrans1D2" presStyleIdx="0" presStyleCnt="3"/>
      <dgm:spPr/>
    </dgm:pt>
    <dgm:pt modelId="{6FDE4A0E-A5E6-47C3-93FC-990A646B6CDC}" type="pres">
      <dgm:prSet presAssocID="{92C1EFAD-D04C-426F-9797-E58405F44C66}" presName="text0" presStyleLbl="node1" presStyleIdx="1" presStyleCnt="4" custScaleX="188854">
        <dgm:presLayoutVars>
          <dgm:bulletEnabled val="1"/>
        </dgm:presLayoutVars>
      </dgm:prSet>
      <dgm:spPr/>
    </dgm:pt>
    <dgm:pt modelId="{F4CA4664-8D4C-4632-AA90-C8CE384C16DE}" type="pres">
      <dgm:prSet presAssocID="{E2209F50-2CA9-41C4-803D-B839D2AD4FC6}" presName="Name56" presStyleLbl="parChTrans1D2" presStyleIdx="1" presStyleCnt="3"/>
      <dgm:spPr/>
    </dgm:pt>
    <dgm:pt modelId="{C10AF19B-DECA-4656-A1F6-A6130856ECFA}" type="pres">
      <dgm:prSet presAssocID="{23CD874C-D4C8-40CB-8141-22C528DB5058}" presName="text0" presStyleLbl="node1" presStyleIdx="2" presStyleCnt="4" custScaleX="169973" custScaleY="177018" custRadScaleRad="102924" custRadScaleInc="-113621">
        <dgm:presLayoutVars>
          <dgm:bulletEnabled val="1"/>
        </dgm:presLayoutVars>
      </dgm:prSet>
      <dgm:spPr/>
    </dgm:pt>
    <dgm:pt modelId="{63D15CB0-FE8A-49EE-849E-C56A2B8E4815}" type="pres">
      <dgm:prSet presAssocID="{2F49B009-8E96-4E4A-9060-5F3D65119994}" presName="Name56" presStyleLbl="parChTrans1D2" presStyleIdx="2" presStyleCnt="3"/>
      <dgm:spPr/>
    </dgm:pt>
    <dgm:pt modelId="{E05AFE39-046B-448F-8D6D-E541E038C4B5}" type="pres">
      <dgm:prSet presAssocID="{F757AA7D-F678-4BAB-B036-D657AD8D34EE}" presName="text0" presStyleLbl="node1" presStyleIdx="3" presStyleCnt="4" custScaleX="132515" custRadScaleRad="99104" custRadScaleInc="113095">
        <dgm:presLayoutVars>
          <dgm:bulletEnabled val="1"/>
        </dgm:presLayoutVars>
      </dgm:prSet>
      <dgm:spPr/>
    </dgm:pt>
  </dgm:ptLst>
  <dgm:cxnLst>
    <dgm:cxn modelId="{30D18523-D9FA-4521-A69C-640A4C6CBADC}" srcId="{0D962F3C-100E-4C73-8765-DAE1657D5B0C}" destId="{23CD874C-D4C8-40CB-8141-22C528DB5058}" srcOrd="1" destOrd="0" parTransId="{E2209F50-2CA9-41C4-803D-B839D2AD4FC6}" sibTransId="{5637634F-6E68-46A5-A6A7-7DE397DA9C84}"/>
    <dgm:cxn modelId="{7B550028-0B1C-476C-AA7A-28E2251B0481}" type="presOf" srcId="{F757AA7D-F678-4BAB-B036-D657AD8D34EE}" destId="{E05AFE39-046B-448F-8D6D-E541E038C4B5}" srcOrd="0" destOrd="0" presId="urn:microsoft.com/office/officeart/2008/layout/RadialCluster"/>
    <dgm:cxn modelId="{589BE83B-0468-45E7-AE37-7B60FFD5A3FC}" srcId="{0D962F3C-100E-4C73-8765-DAE1657D5B0C}" destId="{92C1EFAD-D04C-426F-9797-E58405F44C66}" srcOrd="0" destOrd="0" parTransId="{6A581A7F-0B88-4ECB-9C49-65F08D331E14}" sibTransId="{EB8B403B-F7F5-4AA0-8439-15FCD55AA3A0}"/>
    <dgm:cxn modelId="{6A0C513E-11B5-4DF8-AED3-A360C4287B8C}" type="presOf" srcId="{23CD874C-D4C8-40CB-8141-22C528DB5058}" destId="{C10AF19B-DECA-4656-A1F6-A6130856ECFA}" srcOrd="0" destOrd="0" presId="urn:microsoft.com/office/officeart/2008/layout/RadialCluster"/>
    <dgm:cxn modelId="{B825FC9A-735D-4B02-90E3-78D264D25CCE}" type="presOf" srcId="{92C1EFAD-D04C-426F-9797-E58405F44C66}" destId="{6FDE4A0E-A5E6-47C3-93FC-990A646B6CDC}" srcOrd="0" destOrd="0" presId="urn:microsoft.com/office/officeart/2008/layout/RadialCluster"/>
    <dgm:cxn modelId="{01CD54A3-9879-4288-A82C-3FFFBA482A88}" srcId="{4F3EBB61-0BA7-429A-9816-470878A59226}" destId="{0D962F3C-100E-4C73-8765-DAE1657D5B0C}" srcOrd="0" destOrd="0" parTransId="{5FEE9C0B-CC25-4CB0-ADD5-9976995D3499}" sibTransId="{7B3B3937-F025-493E-8E96-4D386EE53E67}"/>
    <dgm:cxn modelId="{EBA75FA6-1B0D-4CAB-881B-945FABEEC14A}" type="presOf" srcId="{0D962F3C-100E-4C73-8765-DAE1657D5B0C}" destId="{B03180C7-49AC-4D2E-8B89-CD2130920C5B}" srcOrd="0" destOrd="0" presId="urn:microsoft.com/office/officeart/2008/layout/RadialCluster"/>
    <dgm:cxn modelId="{88D087B0-95F4-4B8B-9B35-BA7F7C939195}" type="presOf" srcId="{4F3EBB61-0BA7-429A-9816-470878A59226}" destId="{CB12EC62-74BF-4C1F-A3F7-2ECCCF80F313}" srcOrd="0" destOrd="0" presId="urn:microsoft.com/office/officeart/2008/layout/RadialCluster"/>
    <dgm:cxn modelId="{F3082EB2-EBD7-413F-9013-CB3A52A6FEA7}" type="presOf" srcId="{6A581A7F-0B88-4ECB-9C49-65F08D331E14}" destId="{2797C89A-ADF0-40D3-BEF9-A9AA9809C2CE}" srcOrd="0" destOrd="0" presId="urn:microsoft.com/office/officeart/2008/layout/RadialCluster"/>
    <dgm:cxn modelId="{3B3880DC-9EEE-40DA-8270-C548D32A74E0}" srcId="{0D962F3C-100E-4C73-8765-DAE1657D5B0C}" destId="{F757AA7D-F678-4BAB-B036-D657AD8D34EE}" srcOrd="2" destOrd="0" parTransId="{2F49B009-8E96-4E4A-9060-5F3D65119994}" sibTransId="{40F58A55-F424-41C3-85E1-52D7320BB528}"/>
    <dgm:cxn modelId="{732889F2-1282-4D73-951F-BBC29CDDDB22}" type="presOf" srcId="{E2209F50-2CA9-41C4-803D-B839D2AD4FC6}" destId="{F4CA4664-8D4C-4632-AA90-C8CE384C16DE}" srcOrd="0" destOrd="0" presId="urn:microsoft.com/office/officeart/2008/layout/RadialCluster"/>
    <dgm:cxn modelId="{69EDC4F2-5391-40E3-A0E9-BCE22DD7601A}" type="presOf" srcId="{2F49B009-8E96-4E4A-9060-5F3D65119994}" destId="{63D15CB0-FE8A-49EE-849E-C56A2B8E4815}" srcOrd="0" destOrd="0" presId="urn:microsoft.com/office/officeart/2008/layout/RadialCluster"/>
    <dgm:cxn modelId="{23ECDB05-EC7C-4E34-8C1A-AB77E579B18E}" type="presParOf" srcId="{CB12EC62-74BF-4C1F-A3F7-2ECCCF80F313}" destId="{9B92FA86-2345-493C-B6BF-78F41CE19FB0}" srcOrd="0" destOrd="0" presId="urn:microsoft.com/office/officeart/2008/layout/RadialCluster"/>
    <dgm:cxn modelId="{5706FE6E-AC01-4A7C-A701-12FDB7B61B8A}" type="presParOf" srcId="{9B92FA86-2345-493C-B6BF-78F41CE19FB0}" destId="{B03180C7-49AC-4D2E-8B89-CD2130920C5B}" srcOrd="0" destOrd="0" presId="urn:microsoft.com/office/officeart/2008/layout/RadialCluster"/>
    <dgm:cxn modelId="{59294CCB-44CF-437B-AB5D-46C40CACA332}" type="presParOf" srcId="{9B92FA86-2345-493C-B6BF-78F41CE19FB0}" destId="{2797C89A-ADF0-40D3-BEF9-A9AA9809C2CE}" srcOrd="1" destOrd="0" presId="urn:microsoft.com/office/officeart/2008/layout/RadialCluster"/>
    <dgm:cxn modelId="{04EEBFC5-2444-4FDD-BFF8-E857C5EC6891}" type="presParOf" srcId="{9B92FA86-2345-493C-B6BF-78F41CE19FB0}" destId="{6FDE4A0E-A5E6-47C3-93FC-990A646B6CDC}" srcOrd="2" destOrd="0" presId="urn:microsoft.com/office/officeart/2008/layout/RadialCluster"/>
    <dgm:cxn modelId="{72D87A5C-0969-4152-8988-4D24FE7DEF8E}" type="presParOf" srcId="{9B92FA86-2345-493C-B6BF-78F41CE19FB0}" destId="{F4CA4664-8D4C-4632-AA90-C8CE384C16DE}" srcOrd="3" destOrd="0" presId="urn:microsoft.com/office/officeart/2008/layout/RadialCluster"/>
    <dgm:cxn modelId="{FC41753C-73F3-4205-B6BD-7B89CD093E89}" type="presParOf" srcId="{9B92FA86-2345-493C-B6BF-78F41CE19FB0}" destId="{C10AF19B-DECA-4656-A1F6-A6130856ECFA}" srcOrd="4" destOrd="0" presId="urn:microsoft.com/office/officeart/2008/layout/RadialCluster"/>
    <dgm:cxn modelId="{FFD53947-B5CA-42FA-AA5E-EDF9AD3A95E9}" type="presParOf" srcId="{9B92FA86-2345-493C-B6BF-78F41CE19FB0}" destId="{63D15CB0-FE8A-49EE-849E-C56A2B8E4815}" srcOrd="5" destOrd="0" presId="urn:microsoft.com/office/officeart/2008/layout/RadialCluster"/>
    <dgm:cxn modelId="{BCF89F15-8E22-45D0-ADA3-8C3CA19B4C78}" type="presParOf" srcId="{9B92FA86-2345-493C-B6BF-78F41CE19FB0}" destId="{E05AFE39-046B-448F-8D6D-E541E038C4B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DE4C1D-B431-4287-8423-FC5796F80D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514132E6-D4A8-4D89-956A-3645B3E41E6A}">
      <dgm:prSet/>
      <dgm:spPr/>
      <dgm:t>
        <a:bodyPr/>
        <a:lstStyle/>
        <a:p>
          <a:r>
            <a:rPr lang="es-CO" altLang="es-CO" dirty="0"/>
            <a:t>Se produce en las plantas de </a:t>
          </a:r>
          <a:r>
            <a:rPr lang="es-CO" altLang="es-CO" dirty="0" err="1"/>
            <a:t>Sabanagrande</a:t>
          </a:r>
          <a:r>
            <a:rPr lang="es-CO" altLang="es-CO" dirty="0"/>
            <a:t> (Atlántico) y Cartago (Valle del Cauca).</a:t>
          </a:r>
          <a:endParaRPr lang="es-ES_tradnl" altLang="es-CO" dirty="0"/>
        </a:p>
      </dgm:t>
    </dgm:pt>
    <dgm:pt modelId="{7ACB9CA9-A9D7-4EBB-9907-4C5083BE2247}" type="parTrans" cxnId="{88EAAFE7-CD29-41C0-B6EF-1C999D0E6D8A}">
      <dgm:prSet/>
      <dgm:spPr/>
      <dgm:t>
        <a:bodyPr/>
        <a:lstStyle/>
        <a:p>
          <a:endParaRPr lang="es-ES"/>
        </a:p>
      </dgm:t>
    </dgm:pt>
    <dgm:pt modelId="{E08ACE7B-E72E-4566-A25D-347CA542A573}" type="sibTrans" cxnId="{88EAAFE7-CD29-41C0-B6EF-1C999D0E6D8A}">
      <dgm:prSet/>
      <dgm:spPr/>
      <dgm:t>
        <a:bodyPr/>
        <a:lstStyle/>
        <a:p>
          <a:endParaRPr lang="es-ES"/>
        </a:p>
      </dgm:t>
    </dgm:pt>
    <dgm:pt modelId="{FE4FC096-9CE8-442A-8EDD-2C26EBCCC3BB}">
      <dgm:prSet/>
      <dgm:spPr/>
      <dgm:t>
        <a:bodyPr/>
        <a:lstStyle/>
        <a:p>
          <a:r>
            <a:rPr lang="es-CO" altLang="es-ES_tradnl" b="0" i="0" dirty="0"/>
            <a:t>No contiene conservantes ni colorantes.</a:t>
          </a:r>
          <a:endParaRPr lang="es-CO" altLang="es-ES_tradnl" dirty="0"/>
        </a:p>
      </dgm:t>
    </dgm:pt>
    <dgm:pt modelId="{BCA08685-F0C3-4BC1-9DD6-35929A3175DA}" type="parTrans" cxnId="{CFA5E9A2-E223-4379-9E73-22A98D401FD3}">
      <dgm:prSet/>
      <dgm:spPr/>
      <dgm:t>
        <a:bodyPr/>
        <a:lstStyle/>
        <a:p>
          <a:endParaRPr lang="es-ES"/>
        </a:p>
      </dgm:t>
    </dgm:pt>
    <dgm:pt modelId="{B334D8F8-714F-47A0-889D-053697B383E7}" type="sibTrans" cxnId="{CFA5E9A2-E223-4379-9E73-22A98D401FD3}">
      <dgm:prSet/>
      <dgm:spPr/>
      <dgm:t>
        <a:bodyPr/>
        <a:lstStyle/>
        <a:p>
          <a:endParaRPr lang="es-ES"/>
        </a:p>
      </dgm:t>
    </dgm:pt>
    <dgm:pt modelId="{B02BF524-282E-4BEF-B6C3-808939D62933}">
      <dgm:prSet phldrT="[Texto]" custT="1"/>
      <dgm:spPr/>
      <dgm:t>
        <a:bodyPr/>
        <a:lstStyle/>
        <a:p>
          <a:r>
            <a:rPr lang="es-CO" altLang="es-ES_tradnl" sz="1600" b="0" dirty="0"/>
            <a:t>Mezcla de origen vegetal adicionada con leche en polvo entera, con vitaminas, ácidos grasos (omega 3,6,9) y minerales </a:t>
          </a:r>
          <a:r>
            <a:rPr lang="es-CO" altLang="es-ES_tradnl" sz="1600" b="0" dirty="0" err="1"/>
            <a:t>aminoquelados</a:t>
          </a:r>
          <a:r>
            <a:rPr lang="es-CO" altLang="es-ES_tradnl" sz="1600" b="0" dirty="0"/>
            <a:t> (como hierro y zinc)  que aportan una mejor absorción de nutrientes. </a:t>
          </a:r>
          <a:endParaRPr lang="es-ES" sz="1600" b="0" dirty="0"/>
        </a:p>
      </dgm:t>
    </dgm:pt>
    <dgm:pt modelId="{C7B79F56-8DD2-4ED4-99A7-D2BE8C862600}" type="parTrans" cxnId="{BEED9949-36E3-4F29-93AA-4900B9BFB445}">
      <dgm:prSet/>
      <dgm:spPr/>
      <dgm:t>
        <a:bodyPr/>
        <a:lstStyle/>
        <a:p>
          <a:endParaRPr lang="es-ES"/>
        </a:p>
      </dgm:t>
    </dgm:pt>
    <dgm:pt modelId="{A54B75B6-E286-49C9-9A24-7795FAE77856}" type="sibTrans" cxnId="{BEED9949-36E3-4F29-93AA-4900B9BFB445}">
      <dgm:prSet/>
      <dgm:spPr/>
      <dgm:t>
        <a:bodyPr/>
        <a:lstStyle/>
        <a:p>
          <a:endParaRPr lang="es-ES"/>
        </a:p>
      </dgm:t>
    </dgm:pt>
    <dgm:pt modelId="{CF931CEA-DA14-40C3-8572-C5C7FC86388B}">
      <dgm:prSet phldrT="[Texto]" custT="1"/>
      <dgm:spPr/>
      <dgm:t>
        <a:bodyPr/>
        <a:lstStyle/>
        <a:p>
          <a:r>
            <a:rPr lang="es-ES" sz="1600" b="0" dirty="0"/>
            <a:t>Complemento alimentario de alto valor nutricional, producido por el ICBF desde 1976. </a:t>
          </a:r>
        </a:p>
      </dgm:t>
    </dgm:pt>
    <dgm:pt modelId="{78018EA6-852B-4664-91CD-C5E5CE06B8E0}" type="parTrans" cxnId="{A1122B2C-6226-4943-8D95-DA8427496C9F}">
      <dgm:prSet/>
      <dgm:spPr/>
      <dgm:t>
        <a:bodyPr/>
        <a:lstStyle/>
        <a:p>
          <a:endParaRPr lang="es-ES"/>
        </a:p>
      </dgm:t>
    </dgm:pt>
    <dgm:pt modelId="{D00A87FD-2B6E-4C22-B596-C6E1BA9B114F}" type="sibTrans" cxnId="{A1122B2C-6226-4943-8D95-DA8427496C9F}">
      <dgm:prSet/>
      <dgm:spPr/>
      <dgm:t>
        <a:bodyPr/>
        <a:lstStyle/>
        <a:p>
          <a:endParaRPr lang="es-ES"/>
        </a:p>
      </dgm:t>
    </dgm:pt>
    <dgm:pt modelId="{D8398525-27FC-4F93-A685-655804B0660D}">
      <dgm:prSet/>
      <dgm:spPr/>
      <dgm:t>
        <a:bodyPr/>
        <a:lstStyle/>
        <a:p>
          <a:r>
            <a:rPr lang="es-CO" altLang="es-ES_tradnl" dirty="0"/>
            <a:t>Su fórmula ha cambiado, con el objetivo de brindar más nutrientes necesarios para el desarrollo físico y mental de niños y niñas.</a:t>
          </a:r>
        </a:p>
      </dgm:t>
    </dgm:pt>
    <dgm:pt modelId="{E601623E-50F3-47B9-9518-295A41DF0E85}" type="parTrans" cxnId="{6CFDFAE1-BF67-4B7A-8D1F-C0F5031A850B}">
      <dgm:prSet/>
      <dgm:spPr/>
      <dgm:t>
        <a:bodyPr/>
        <a:lstStyle/>
        <a:p>
          <a:endParaRPr lang="es-ES"/>
        </a:p>
      </dgm:t>
    </dgm:pt>
    <dgm:pt modelId="{A660CA63-804B-4895-8559-B0FCAD6DA304}" type="sibTrans" cxnId="{6CFDFAE1-BF67-4B7A-8D1F-C0F5031A850B}">
      <dgm:prSet/>
      <dgm:spPr/>
      <dgm:t>
        <a:bodyPr/>
        <a:lstStyle/>
        <a:p>
          <a:endParaRPr lang="es-ES"/>
        </a:p>
      </dgm:t>
    </dgm:pt>
    <dgm:pt modelId="{A06D317C-2FD7-458C-BCF0-4B3C9072F190}" type="pres">
      <dgm:prSet presAssocID="{64DE4C1D-B431-4287-8423-FC5796F80D47}" presName="Name0" presStyleCnt="0">
        <dgm:presLayoutVars>
          <dgm:chMax val="7"/>
          <dgm:chPref val="7"/>
          <dgm:dir/>
        </dgm:presLayoutVars>
      </dgm:prSet>
      <dgm:spPr/>
    </dgm:pt>
    <dgm:pt modelId="{1522A0E5-2F20-42DD-84D5-316989562388}" type="pres">
      <dgm:prSet presAssocID="{64DE4C1D-B431-4287-8423-FC5796F80D47}" presName="Name1" presStyleCnt="0"/>
      <dgm:spPr/>
    </dgm:pt>
    <dgm:pt modelId="{5BF8A6B2-C7FE-4C51-AA32-6FC7E8EA05E8}" type="pres">
      <dgm:prSet presAssocID="{64DE4C1D-B431-4287-8423-FC5796F80D47}" presName="cycle" presStyleCnt="0"/>
      <dgm:spPr/>
    </dgm:pt>
    <dgm:pt modelId="{01D701EC-FC37-4199-9192-4F8B626961A3}" type="pres">
      <dgm:prSet presAssocID="{64DE4C1D-B431-4287-8423-FC5796F80D47}" presName="srcNode" presStyleLbl="node1" presStyleIdx="0" presStyleCnt="5"/>
      <dgm:spPr/>
    </dgm:pt>
    <dgm:pt modelId="{377A6AE3-A363-4298-B8D2-FD7E03227EC6}" type="pres">
      <dgm:prSet presAssocID="{64DE4C1D-B431-4287-8423-FC5796F80D47}" presName="conn" presStyleLbl="parChTrans1D2" presStyleIdx="0" presStyleCnt="1"/>
      <dgm:spPr/>
    </dgm:pt>
    <dgm:pt modelId="{04A71B32-DA12-4868-8E39-D582C3F2CE3D}" type="pres">
      <dgm:prSet presAssocID="{64DE4C1D-B431-4287-8423-FC5796F80D47}" presName="extraNode" presStyleLbl="node1" presStyleIdx="0" presStyleCnt="5"/>
      <dgm:spPr/>
    </dgm:pt>
    <dgm:pt modelId="{61FB63B5-9F94-4C71-AC4B-F1DE0BE9757B}" type="pres">
      <dgm:prSet presAssocID="{64DE4C1D-B431-4287-8423-FC5796F80D47}" presName="dstNode" presStyleLbl="node1" presStyleIdx="0" presStyleCnt="5"/>
      <dgm:spPr/>
    </dgm:pt>
    <dgm:pt modelId="{0A93E3C2-246C-4CF8-95E9-C89202A4C2CA}" type="pres">
      <dgm:prSet presAssocID="{CF931CEA-DA14-40C3-8572-C5C7FC86388B}" presName="text_1" presStyleLbl="node1" presStyleIdx="0" presStyleCnt="5">
        <dgm:presLayoutVars>
          <dgm:bulletEnabled val="1"/>
        </dgm:presLayoutVars>
      </dgm:prSet>
      <dgm:spPr/>
    </dgm:pt>
    <dgm:pt modelId="{A8025B4F-106B-4126-8D82-D54AB6545AF2}" type="pres">
      <dgm:prSet presAssocID="{CF931CEA-DA14-40C3-8572-C5C7FC86388B}" presName="accent_1" presStyleCnt="0"/>
      <dgm:spPr/>
    </dgm:pt>
    <dgm:pt modelId="{FA2FECFE-E129-4F68-9536-38BA54F0C2BF}" type="pres">
      <dgm:prSet presAssocID="{CF931CEA-DA14-40C3-8572-C5C7FC86388B}" presName="accentRepeatNode" presStyleLbl="solidFgAcc1" presStyleIdx="0" presStyleCnt="5"/>
      <dgm:spPr/>
    </dgm:pt>
    <dgm:pt modelId="{4E696F80-CFCE-4104-938A-4F560547CD07}" type="pres">
      <dgm:prSet presAssocID="{B02BF524-282E-4BEF-B6C3-808939D62933}" presName="text_2" presStyleLbl="node1" presStyleIdx="1" presStyleCnt="5" custScaleY="150636">
        <dgm:presLayoutVars>
          <dgm:bulletEnabled val="1"/>
        </dgm:presLayoutVars>
      </dgm:prSet>
      <dgm:spPr/>
    </dgm:pt>
    <dgm:pt modelId="{09C6479C-A54C-47E5-870F-66A341831E30}" type="pres">
      <dgm:prSet presAssocID="{B02BF524-282E-4BEF-B6C3-808939D62933}" presName="accent_2" presStyleCnt="0"/>
      <dgm:spPr/>
    </dgm:pt>
    <dgm:pt modelId="{A05BF213-87DA-48F4-98CD-BB920C45A519}" type="pres">
      <dgm:prSet presAssocID="{B02BF524-282E-4BEF-B6C3-808939D62933}" presName="accentRepeatNode" presStyleLbl="solidFgAcc1" presStyleIdx="1" presStyleCnt="5"/>
      <dgm:spPr/>
    </dgm:pt>
    <dgm:pt modelId="{E437AA84-7307-4BA8-B0FD-D326798C8E7D}" type="pres">
      <dgm:prSet presAssocID="{FE4FC096-9CE8-442A-8EDD-2C26EBCCC3BB}" presName="text_3" presStyleLbl="node1" presStyleIdx="2" presStyleCnt="5">
        <dgm:presLayoutVars>
          <dgm:bulletEnabled val="1"/>
        </dgm:presLayoutVars>
      </dgm:prSet>
      <dgm:spPr/>
    </dgm:pt>
    <dgm:pt modelId="{6D9C2DF0-7BF1-4E90-BC55-33A7D53C30B6}" type="pres">
      <dgm:prSet presAssocID="{FE4FC096-9CE8-442A-8EDD-2C26EBCCC3BB}" presName="accent_3" presStyleCnt="0"/>
      <dgm:spPr/>
    </dgm:pt>
    <dgm:pt modelId="{C23B7D60-9258-42BA-A4EE-1278161EFDC3}" type="pres">
      <dgm:prSet presAssocID="{FE4FC096-9CE8-442A-8EDD-2C26EBCCC3BB}" presName="accentRepeatNode" presStyleLbl="solidFgAcc1" presStyleIdx="2" presStyleCnt="5"/>
      <dgm:spPr/>
    </dgm:pt>
    <dgm:pt modelId="{9E2A2682-4190-46DD-A08E-75D52BB6913D}" type="pres">
      <dgm:prSet presAssocID="{D8398525-27FC-4F93-A685-655804B0660D}" presName="text_4" presStyleLbl="node1" presStyleIdx="3" presStyleCnt="5">
        <dgm:presLayoutVars>
          <dgm:bulletEnabled val="1"/>
        </dgm:presLayoutVars>
      </dgm:prSet>
      <dgm:spPr/>
    </dgm:pt>
    <dgm:pt modelId="{7ED909C5-8BEE-44D9-9606-2F529A1E8B10}" type="pres">
      <dgm:prSet presAssocID="{D8398525-27FC-4F93-A685-655804B0660D}" presName="accent_4" presStyleCnt="0"/>
      <dgm:spPr/>
    </dgm:pt>
    <dgm:pt modelId="{0BC0C725-50EF-4A00-9BBB-D8220E29483A}" type="pres">
      <dgm:prSet presAssocID="{D8398525-27FC-4F93-A685-655804B0660D}" presName="accentRepeatNode" presStyleLbl="solidFgAcc1" presStyleIdx="3" presStyleCnt="5"/>
      <dgm:spPr/>
    </dgm:pt>
    <dgm:pt modelId="{E13FB91E-16A3-4F9C-8AE8-B3AEFA4347DA}" type="pres">
      <dgm:prSet presAssocID="{514132E6-D4A8-4D89-956A-3645B3E41E6A}" presName="text_5" presStyleLbl="node1" presStyleIdx="4" presStyleCnt="5">
        <dgm:presLayoutVars>
          <dgm:bulletEnabled val="1"/>
        </dgm:presLayoutVars>
      </dgm:prSet>
      <dgm:spPr/>
    </dgm:pt>
    <dgm:pt modelId="{3B43DD87-F2C4-4DD4-B7B0-F87588E8B26E}" type="pres">
      <dgm:prSet presAssocID="{514132E6-D4A8-4D89-956A-3645B3E41E6A}" presName="accent_5" presStyleCnt="0"/>
      <dgm:spPr/>
    </dgm:pt>
    <dgm:pt modelId="{2B377B9A-62BC-4DFD-AD83-F9F0F5A8840B}" type="pres">
      <dgm:prSet presAssocID="{514132E6-D4A8-4D89-956A-3645B3E41E6A}" presName="accentRepeatNode" presStyleLbl="solidFgAcc1" presStyleIdx="4" presStyleCnt="5"/>
      <dgm:spPr/>
    </dgm:pt>
  </dgm:ptLst>
  <dgm:cxnLst>
    <dgm:cxn modelId="{A1122B2C-6226-4943-8D95-DA8427496C9F}" srcId="{64DE4C1D-B431-4287-8423-FC5796F80D47}" destId="{CF931CEA-DA14-40C3-8572-C5C7FC86388B}" srcOrd="0" destOrd="0" parTransId="{78018EA6-852B-4664-91CD-C5E5CE06B8E0}" sibTransId="{D00A87FD-2B6E-4C22-B596-C6E1BA9B114F}"/>
    <dgm:cxn modelId="{EA0DB32E-BA02-4BFB-9380-F7089E4BDE4D}" type="presOf" srcId="{64DE4C1D-B431-4287-8423-FC5796F80D47}" destId="{A06D317C-2FD7-458C-BCF0-4B3C9072F190}" srcOrd="0" destOrd="0" presId="urn:microsoft.com/office/officeart/2008/layout/VerticalCurvedList"/>
    <dgm:cxn modelId="{BEED9949-36E3-4F29-93AA-4900B9BFB445}" srcId="{64DE4C1D-B431-4287-8423-FC5796F80D47}" destId="{B02BF524-282E-4BEF-B6C3-808939D62933}" srcOrd="1" destOrd="0" parTransId="{C7B79F56-8DD2-4ED4-99A7-D2BE8C862600}" sibTransId="{A54B75B6-E286-49C9-9A24-7795FAE77856}"/>
    <dgm:cxn modelId="{1696844D-7A4C-4EBF-B6C7-1912BA3BA200}" type="presOf" srcId="{CF931CEA-DA14-40C3-8572-C5C7FC86388B}" destId="{0A93E3C2-246C-4CF8-95E9-C89202A4C2CA}" srcOrd="0" destOrd="0" presId="urn:microsoft.com/office/officeart/2008/layout/VerticalCurvedList"/>
    <dgm:cxn modelId="{8DB81C72-A1DD-4129-A16E-58C5543D79D2}" type="presOf" srcId="{D00A87FD-2B6E-4C22-B596-C6E1BA9B114F}" destId="{377A6AE3-A363-4298-B8D2-FD7E03227EC6}" srcOrd="0" destOrd="0" presId="urn:microsoft.com/office/officeart/2008/layout/VerticalCurvedList"/>
    <dgm:cxn modelId="{AB8E247A-DD7A-4492-B130-E948978E755E}" type="presOf" srcId="{B02BF524-282E-4BEF-B6C3-808939D62933}" destId="{4E696F80-CFCE-4104-938A-4F560547CD07}" srcOrd="0" destOrd="0" presId="urn:microsoft.com/office/officeart/2008/layout/VerticalCurvedList"/>
    <dgm:cxn modelId="{4A266A84-28EF-4796-AD70-E1891F6045CF}" type="presOf" srcId="{514132E6-D4A8-4D89-956A-3645B3E41E6A}" destId="{E13FB91E-16A3-4F9C-8AE8-B3AEFA4347DA}" srcOrd="0" destOrd="0" presId="urn:microsoft.com/office/officeart/2008/layout/VerticalCurvedList"/>
    <dgm:cxn modelId="{CFA5E9A2-E223-4379-9E73-22A98D401FD3}" srcId="{64DE4C1D-B431-4287-8423-FC5796F80D47}" destId="{FE4FC096-9CE8-442A-8EDD-2C26EBCCC3BB}" srcOrd="2" destOrd="0" parTransId="{BCA08685-F0C3-4BC1-9DD6-35929A3175DA}" sibTransId="{B334D8F8-714F-47A0-889D-053697B383E7}"/>
    <dgm:cxn modelId="{95E0B1AE-752C-4975-99BC-7D2C849B9330}" type="presOf" srcId="{D8398525-27FC-4F93-A685-655804B0660D}" destId="{9E2A2682-4190-46DD-A08E-75D52BB6913D}" srcOrd="0" destOrd="0" presId="urn:microsoft.com/office/officeart/2008/layout/VerticalCurvedList"/>
    <dgm:cxn modelId="{6CFDFAE1-BF67-4B7A-8D1F-C0F5031A850B}" srcId="{64DE4C1D-B431-4287-8423-FC5796F80D47}" destId="{D8398525-27FC-4F93-A685-655804B0660D}" srcOrd="3" destOrd="0" parTransId="{E601623E-50F3-47B9-9518-295A41DF0E85}" sibTransId="{A660CA63-804B-4895-8559-B0FCAD6DA304}"/>
    <dgm:cxn modelId="{88EAAFE7-CD29-41C0-B6EF-1C999D0E6D8A}" srcId="{64DE4C1D-B431-4287-8423-FC5796F80D47}" destId="{514132E6-D4A8-4D89-956A-3645B3E41E6A}" srcOrd="4" destOrd="0" parTransId="{7ACB9CA9-A9D7-4EBB-9907-4C5083BE2247}" sibTransId="{E08ACE7B-E72E-4566-A25D-347CA542A573}"/>
    <dgm:cxn modelId="{FA18BCEC-67CA-4185-93B1-91E44E2D83EB}" type="presOf" srcId="{FE4FC096-9CE8-442A-8EDD-2C26EBCCC3BB}" destId="{E437AA84-7307-4BA8-B0FD-D326798C8E7D}" srcOrd="0" destOrd="0" presId="urn:microsoft.com/office/officeart/2008/layout/VerticalCurvedList"/>
    <dgm:cxn modelId="{47172091-4A86-4EBE-B158-E98484D8E41D}" type="presParOf" srcId="{A06D317C-2FD7-458C-BCF0-4B3C9072F190}" destId="{1522A0E5-2F20-42DD-84D5-316989562388}" srcOrd="0" destOrd="0" presId="urn:microsoft.com/office/officeart/2008/layout/VerticalCurvedList"/>
    <dgm:cxn modelId="{1A4187F1-4F66-4AE4-A13F-F0EDA5755C82}" type="presParOf" srcId="{1522A0E5-2F20-42DD-84D5-316989562388}" destId="{5BF8A6B2-C7FE-4C51-AA32-6FC7E8EA05E8}" srcOrd="0" destOrd="0" presId="urn:microsoft.com/office/officeart/2008/layout/VerticalCurvedList"/>
    <dgm:cxn modelId="{542C2E4E-534B-48A0-B405-67AEB4605EF3}" type="presParOf" srcId="{5BF8A6B2-C7FE-4C51-AA32-6FC7E8EA05E8}" destId="{01D701EC-FC37-4199-9192-4F8B626961A3}" srcOrd="0" destOrd="0" presId="urn:microsoft.com/office/officeart/2008/layout/VerticalCurvedList"/>
    <dgm:cxn modelId="{5D53C2D0-0BD6-4807-8E70-AC8D18975370}" type="presParOf" srcId="{5BF8A6B2-C7FE-4C51-AA32-6FC7E8EA05E8}" destId="{377A6AE3-A363-4298-B8D2-FD7E03227EC6}" srcOrd="1" destOrd="0" presId="urn:microsoft.com/office/officeart/2008/layout/VerticalCurvedList"/>
    <dgm:cxn modelId="{6B9D6AE0-6411-44DC-91B3-DF30916E9439}" type="presParOf" srcId="{5BF8A6B2-C7FE-4C51-AA32-6FC7E8EA05E8}" destId="{04A71B32-DA12-4868-8E39-D582C3F2CE3D}" srcOrd="2" destOrd="0" presId="urn:microsoft.com/office/officeart/2008/layout/VerticalCurvedList"/>
    <dgm:cxn modelId="{C67FEDC5-BA60-48F8-A214-870C79297919}" type="presParOf" srcId="{5BF8A6B2-C7FE-4C51-AA32-6FC7E8EA05E8}" destId="{61FB63B5-9F94-4C71-AC4B-F1DE0BE9757B}" srcOrd="3" destOrd="0" presId="urn:microsoft.com/office/officeart/2008/layout/VerticalCurvedList"/>
    <dgm:cxn modelId="{20129D72-E991-4E68-A4B0-E16F1D253082}" type="presParOf" srcId="{1522A0E5-2F20-42DD-84D5-316989562388}" destId="{0A93E3C2-246C-4CF8-95E9-C89202A4C2CA}" srcOrd="1" destOrd="0" presId="urn:microsoft.com/office/officeart/2008/layout/VerticalCurvedList"/>
    <dgm:cxn modelId="{76914329-8B4B-4ABA-9494-4761A4508659}" type="presParOf" srcId="{1522A0E5-2F20-42DD-84D5-316989562388}" destId="{A8025B4F-106B-4126-8D82-D54AB6545AF2}" srcOrd="2" destOrd="0" presId="urn:microsoft.com/office/officeart/2008/layout/VerticalCurvedList"/>
    <dgm:cxn modelId="{FCBCF947-B87E-47A8-98CA-AB9CDE9276A2}" type="presParOf" srcId="{A8025B4F-106B-4126-8D82-D54AB6545AF2}" destId="{FA2FECFE-E129-4F68-9536-38BA54F0C2BF}" srcOrd="0" destOrd="0" presId="urn:microsoft.com/office/officeart/2008/layout/VerticalCurvedList"/>
    <dgm:cxn modelId="{6C3CCA9B-4139-492B-9DBC-E97C03045E35}" type="presParOf" srcId="{1522A0E5-2F20-42DD-84D5-316989562388}" destId="{4E696F80-CFCE-4104-938A-4F560547CD07}" srcOrd="3" destOrd="0" presId="urn:microsoft.com/office/officeart/2008/layout/VerticalCurvedList"/>
    <dgm:cxn modelId="{94631EF1-C57F-4D37-8186-FDDD984557E7}" type="presParOf" srcId="{1522A0E5-2F20-42DD-84D5-316989562388}" destId="{09C6479C-A54C-47E5-870F-66A341831E30}" srcOrd="4" destOrd="0" presId="urn:microsoft.com/office/officeart/2008/layout/VerticalCurvedList"/>
    <dgm:cxn modelId="{3F1859F4-5501-46B4-BDD4-A2E844BEEAF5}" type="presParOf" srcId="{09C6479C-A54C-47E5-870F-66A341831E30}" destId="{A05BF213-87DA-48F4-98CD-BB920C45A519}" srcOrd="0" destOrd="0" presId="urn:microsoft.com/office/officeart/2008/layout/VerticalCurvedList"/>
    <dgm:cxn modelId="{1BAC5A11-49C3-4FA1-8C00-68F5622B0CDD}" type="presParOf" srcId="{1522A0E5-2F20-42DD-84D5-316989562388}" destId="{E437AA84-7307-4BA8-B0FD-D326798C8E7D}" srcOrd="5" destOrd="0" presId="urn:microsoft.com/office/officeart/2008/layout/VerticalCurvedList"/>
    <dgm:cxn modelId="{3F2BBE42-EB6A-4D02-9173-6667CCFA6DCF}" type="presParOf" srcId="{1522A0E5-2F20-42DD-84D5-316989562388}" destId="{6D9C2DF0-7BF1-4E90-BC55-33A7D53C30B6}" srcOrd="6" destOrd="0" presId="urn:microsoft.com/office/officeart/2008/layout/VerticalCurvedList"/>
    <dgm:cxn modelId="{C883F348-5AB3-4D6C-82EF-A9BFFAD32214}" type="presParOf" srcId="{6D9C2DF0-7BF1-4E90-BC55-33A7D53C30B6}" destId="{C23B7D60-9258-42BA-A4EE-1278161EFDC3}" srcOrd="0" destOrd="0" presId="urn:microsoft.com/office/officeart/2008/layout/VerticalCurvedList"/>
    <dgm:cxn modelId="{F0C81373-632F-43D3-9AE7-38147D23DA4C}" type="presParOf" srcId="{1522A0E5-2F20-42DD-84D5-316989562388}" destId="{9E2A2682-4190-46DD-A08E-75D52BB6913D}" srcOrd="7" destOrd="0" presId="urn:microsoft.com/office/officeart/2008/layout/VerticalCurvedList"/>
    <dgm:cxn modelId="{4E9F9358-6F66-4591-BBFC-DCA6B7630261}" type="presParOf" srcId="{1522A0E5-2F20-42DD-84D5-316989562388}" destId="{7ED909C5-8BEE-44D9-9606-2F529A1E8B10}" srcOrd="8" destOrd="0" presId="urn:microsoft.com/office/officeart/2008/layout/VerticalCurvedList"/>
    <dgm:cxn modelId="{6628E44D-838A-4AEA-B78C-EEBB838D9566}" type="presParOf" srcId="{7ED909C5-8BEE-44D9-9606-2F529A1E8B10}" destId="{0BC0C725-50EF-4A00-9BBB-D8220E29483A}" srcOrd="0" destOrd="0" presId="urn:microsoft.com/office/officeart/2008/layout/VerticalCurvedList"/>
    <dgm:cxn modelId="{7D765761-5F9C-4292-89C2-BF2D4A813439}" type="presParOf" srcId="{1522A0E5-2F20-42DD-84D5-316989562388}" destId="{E13FB91E-16A3-4F9C-8AE8-B3AEFA4347DA}" srcOrd="9" destOrd="0" presId="urn:microsoft.com/office/officeart/2008/layout/VerticalCurvedList"/>
    <dgm:cxn modelId="{7418E6E2-3A12-4DEE-BD88-9707BC361C2C}" type="presParOf" srcId="{1522A0E5-2F20-42DD-84D5-316989562388}" destId="{3B43DD87-F2C4-4DD4-B7B0-F87588E8B26E}" srcOrd="10" destOrd="0" presId="urn:microsoft.com/office/officeart/2008/layout/VerticalCurvedList"/>
    <dgm:cxn modelId="{E3B28B60-1901-45FC-9164-1AEE31961064}" type="presParOf" srcId="{3B43DD87-F2C4-4DD4-B7B0-F87588E8B26E}" destId="{2B377B9A-62BC-4DFD-AD83-F9F0F5A8840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43A832-D1AE-4F8F-862E-7199EB578623}"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DF6D5DD0-4EFE-494D-8373-2BDBBF96A766}">
      <dgm:prSet phldrT="[Texto]"/>
      <dgm:spPr/>
      <dgm:t>
        <a:bodyPr/>
        <a:lstStyle/>
        <a:p>
          <a:r>
            <a:rPr lang="es-CO" dirty="0"/>
            <a:t>Es una bebida fluida a partir de la mezcla vegetal tradicional, con leche líquida entera, enriquecida con vitaminas y minerales, lista para el consumo. </a:t>
          </a:r>
        </a:p>
      </dgm:t>
    </dgm:pt>
    <dgm:pt modelId="{7F763116-0980-4142-9E4B-2DAD83F10125}" type="parTrans" cxnId="{188650B3-80B7-4CE2-BB8E-697CD20E5659}">
      <dgm:prSet/>
      <dgm:spPr/>
      <dgm:t>
        <a:bodyPr/>
        <a:lstStyle/>
        <a:p>
          <a:endParaRPr lang="es-ES"/>
        </a:p>
      </dgm:t>
    </dgm:pt>
    <dgm:pt modelId="{DA2703C1-D451-4CC1-A3AF-DE8FC496DE4F}" type="sibTrans" cxnId="{188650B3-80B7-4CE2-BB8E-697CD20E5659}">
      <dgm:prSet/>
      <dgm:spPr/>
      <dgm:t>
        <a:bodyPr/>
        <a:lstStyle/>
        <a:p>
          <a:endParaRPr lang="es-ES"/>
        </a:p>
      </dgm:t>
    </dgm:pt>
    <dgm:pt modelId="{9A486EF1-2014-4401-9AFE-FF65FDEC07AF}">
      <dgm:prSet phldrT="[Texto]"/>
      <dgm:spPr/>
      <dgm:t>
        <a:bodyPr/>
        <a:lstStyle/>
        <a:p>
          <a:r>
            <a:rPr lang="es-CO" dirty="0"/>
            <a:t>Diseñada para situaciones donde no se encuentra agua potable apta para el consumo humano que dificulta la preparación de la Bienestarina Mas®. </a:t>
          </a:r>
          <a:endParaRPr lang="es-ES" dirty="0"/>
        </a:p>
      </dgm:t>
    </dgm:pt>
    <dgm:pt modelId="{1CA82778-31EE-450F-B53D-050AB72BB328}" type="parTrans" cxnId="{44904504-6F27-423A-9614-335607E48B7D}">
      <dgm:prSet/>
      <dgm:spPr/>
      <dgm:t>
        <a:bodyPr/>
        <a:lstStyle/>
        <a:p>
          <a:endParaRPr lang="es-ES"/>
        </a:p>
      </dgm:t>
    </dgm:pt>
    <dgm:pt modelId="{A0F0361B-583C-4B60-872A-DEA1E494B72E}" type="sibTrans" cxnId="{44904504-6F27-423A-9614-335607E48B7D}">
      <dgm:prSet/>
      <dgm:spPr/>
      <dgm:t>
        <a:bodyPr/>
        <a:lstStyle/>
        <a:p>
          <a:endParaRPr lang="es-ES"/>
        </a:p>
      </dgm:t>
    </dgm:pt>
    <dgm:pt modelId="{44E7A9C5-2047-4B87-B33D-8873E84D2531}">
      <dgm:prSet phldrT="[Texto]"/>
      <dgm:spPr/>
      <dgm:t>
        <a:bodyPr/>
        <a:lstStyle/>
        <a:p>
          <a:r>
            <a:rPr lang="es-CO" b="0" i="0" dirty="0"/>
            <a:t>Actualmente se produce a través de maquila con algunas empresas lácteas en diferentes partes del país.</a:t>
          </a:r>
          <a:r>
            <a:rPr lang="es-ES" dirty="0"/>
            <a:t> </a:t>
          </a:r>
        </a:p>
      </dgm:t>
    </dgm:pt>
    <dgm:pt modelId="{55D7FCC5-4B3E-4B17-857D-A6EB71389FDF}" type="parTrans" cxnId="{F18A9BC9-3CDD-41E3-ACBE-96C4E91F4255}">
      <dgm:prSet/>
      <dgm:spPr/>
      <dgm:t>
        <a:bodyPr/>
        <a:lstStyle/>
        <a:p>
          <a:endParaRPr lang="es-ES"/>
        </a:p>
      </dgm:t>
    </dgm:pt>
    <dgm:pt modelId="{5472A702-E259-4DEE-972B-9D2DF96E380A}" type="sibTrans" cxnId="{F18A9BC9-3CDD-41E3-ACBE-96C4E91F4255}">
      <dgm:prSet/>
      <dgm:spPr/>
      <dgm:t>
        <a:bodyPr/>
        <a:lstStyle/>
        <a:p>
          <a:endParaRPr lang="es-ES"/>
        </a:p>
      </dgm:t>
    </dgm:pt>
    <dgm:pt modelId="{16256EAD-40D2-4CA7-861E-27EC6C04D301}">
      <dgm:prSet phldrT="[Texto]"/>
      <dgm:spPr/>
      <dgm:t>
        <a:bodyPr/>
        <a:lstStyle/>
        <a:p>
          <a:r>
            <a:rPr lang="es-ES" dirty="0"/>
            <a:t>Complemento alimentario de alto valor nutricional producido desde 2009.  </a:t>
          </a:r>
        </a:p>
      </dgm:t>
    </dgm:pt>
    <dgm:pt modelId="{68AC3A5D-9B2F-43BD-8C9B-08FC7FC851BE}" type="parTrans" cxnId="{7F5DF0FC-E1D4-4484-BDDF-26216D00B0D6}">
      <dgm:prSet/>
      <dgm:spPr/>
      <dgm:t>
        <a:bodyPr/>
        <a:lstStyle/>
        <a:p>
          <a:endParaRPr lang="es-ES"/>
        </a:p>
      </dgm:t>
    </dgm:pt>
    <dgm:pt modelId="{9A0FB981-F9DD-41C6-B7AA-8442FE8F03AF}" type="sibTrans" cxnId="{7F5DF0FC-E1D4-4484-BDDF-26216D00B0D6}">
      <dgm:prSet/>
      <dgm:spPr/>
      <dgm:t>
        <a:bodyPr/>
        <a:lstStyle/>
        <a:p>
          <a:endParaRPr lang="es-ES"/>
        </a:p>
      </dgm:t>
    </dgm:pt>
    <dgm:pt modelId="{69396856-4D3D-4F19-9AC1-8E0C3D3CDD36}">
      <dgm:prSet phldrT="[Texto]"/>
      <dgm:spPr/>
      <dgm:t>
        <a:bodyPr/>
        <a:lstStyle/>
        <a:p>
          <a:r>
            <a:rPr lang="es-CO" dirty="0"/>
            <a:t>Balance adecuado de aminoácidos esenciales. </a:t>
          </a:r>
        </a:p>
      </dgm:t>
    </dgm:pt>
    <dgm:pt modelId="{9FB70802-659D-444F-9805-494E0B845BB0}" type="parTrans" cxnId="{3245477E-69B5-4CD6-A940-EB353FE4E092}">
      <dgm:prSet/>
      <dgm:spPr/>
      <dgm:t>
        <a:bodyPr/>
        <a:lstStyle/>
        <a:p>
          <a:endParaRPr lang="es-ES"/>
        </a:p>
      </dgm:t>
    </dgm:pt>
    <dgm:pt modelId="{7B980C5D-0EFA-4295-B7CD-106147AB7D99}" type="sibTrans" cxnId="{3245477E-69B5-4CD6-A940-EB353FE4E092}">
      <dgm:prSet/>
      <dgm:spPr/>
      <dgm:t>
        <a:bodyPr/>
        <a:lstStyle/>
        <a:p>
          <a:endParaRPr lang="es-ES"/>
        </a:p>
      </dgm:t>
    </dgm:pt>
    <dgm:pt modelId="{042C3604-4B42-4E7F-A0E6-2EA69E6B8D87}">
      <dgm:prSet phldrT="[Texto]"/>
      <dgm:spPr/>
      <dgm:t>
        <a:bodyPr/>
        <a:lstStyle/>
        <a:p>
          <a:r>
            <a:rPr lang="es-CO" b="0" i="0" dirty="0"/>
            <a:t>Este producto es sometido a ultra pasteurización y se entrega en un empaque que permite que tenga una larga vida y no requiera refrigeración.</a:t>
          </a:r>
          <a:endParaRPr lang="es-CO" dirty="0"/>
        </a:p>
      </dgm:t>
    </dgm:pt>
    <dgm:pt modelId="{A4F118E8-0CE2-4DCA-94ED-84C130A1EBD4}" type="parTrans" cxnId="{D0FCFC79-E5D8-4BBF-BB59-D447492551BB}">
      <dgm:prSet/>
      <dgm:spPr/>
      <dgm:t>
        <a:bodyPr/>
        <a:lstStyle/>
        <a:p>
          <a:endParaRPr lang="es-ES"/>
        </a:p>
      </dgm:t>
    </dgm:pt>
    <dgm:pt modelId="{B2EEC31E-D3C2-4D2E-9CE1-7F49E46BF083}" type="sibTrans" cxnId="{D0FCFC79-E5D8-4BBF-BB59-D447492551BB}">
      <dgm:prSet/>
      <dgm:spPr/>
      <dgm:t>
        <a:bodyPr/>
        <a:lstStyle/>
        <a:p>
          <a:endParaRPr lang="es-ES"/>
        </a:p>
      </dgm:t>
    </dgm:pt>
    <dgm:pt modelId="{8205CB60-47A1-4959-A2CD-C2128506710C}" type="pres">
      <dgm:prSet presAssocID="{5443A832-D1AE-4F8F-862E-7199EB578623}" presName="Name0" presStyleCnt="0">
        <dgm:presLayoutVars>
          <dgm:chMax val="7"/>
          <dgm:chPref val="7"/>
          <dgm:dir/>
        </dgm:presLayoutVars>
      </dgm:prSet>
      <dgm:spPr/>
    </dgm:pt>
    <dgm:pt modelId="{DAE7F75C-B287-4B0E-BAB7-C87E2E6D0E7E}" type="pres">
      <dgm:prSet presAssocID="{5443A832-D1AE-4F8F-862E-7199EB578623}" presName="Name1" presStyleCnt="0"/>
      <dgm:spPr/>
    </dgm:pt>
    <dgm:pt modelId="{E1198279-3931-46AE-AA57-189F15D1A482}" type="pres">
      <dgm:prSet presAssocID="{5443A832-D1AE-4F8F-862E-7199EB578623}" presName="cycle" presStyleCnt="0"/>
      <dgm:spPr/>
    </dgm:pt>
    <dgm:pt modelId="{2E01D39C-4468-48A6-970E-F6B19A17D464}" type="pres">
      <dgm:prSet presAssocID="{5443A832-D1AE-4F8F-862E-7199EB578623}" presName="srcNode" presStyleLbl="node1" presStyleIdx="0" presStyleCnt="6"/>
      <dgm:spPr/>
    </dgm:pt>
    <dgm:pt modelId="{AA71C0FA-57AD-4C69-B5B6-9290606436B2}" type="pres">
      <dgm:prSet presAssocID="{5443A832-D1AE-4F8F-862E-7199EB578623}" presName="conn" presStyleLbl="parChTrans1D2" presStyleIdx="0" presStyleCnt="1"/>
      <dgm:spPr/>
    </dgm:pt>
    <dgm:pt modelId="{99A039B8-080B-42C8-849A-A8302477B798}" type="pres">
      <dgm:prSet presAssocID="{5443A832-D1AE-4F8F-862E-7199EB578623}" presName="extraNode" presStyleLbl="node1" presStyleIdx="0" presStyleCnt="6"/>
      <dgm:spPr/>
    </dgm:pt>
    <dgm:pt modelId="{C268BAF0-9C9E-44A5-ACF6-309E0F3DCAC5}" type="pres">
      <dgm:prSet presAssocID="{5443A832-D1AE-4F8F-862E-7199EB578623}" presName="dstNode" presStyleLbl="node1" presStyleIdx="0" presStyleCnt="6"/>
      <dgm:spPr/>
    </dgm:pt>
    <dgm:pt modelId="{E9CE169C-242C-4205-B585-63ACD028F7B9}" type="pres">
      <dgm:prSet presAssocID="{16256EAD-40D2-4CA7-861E-27EC6C04D301}" presName="text_1" presStyleLbl="node1" presStyleIdx="0" presStyleCnt="6">
        <dgm:presLayoutVars>
          <dgm:bulletEnabled val="1"/>
        </dgm:presLayoutVars>
      </dgm:prSet>
      <dgm:spPr/>
    </dgm:pt>
    <dgm:pt modelId="{590B7EE8-5D20-4920-A2F8-59CDE31F6D55}" type="pres">
      <dgm:prSet presAssocID="{16256EAD-40D2-4CA7-861E-27EC6C04D301}" presName="accent_1" presStyleCnt="0"/>
      <dgm:spPr/>
    </dgm:pt>
    <dgm:pt modelId="{D67A9FF1-96AC-4097-AEB1-4D0BDC38D5D9}" type="pres">
      <dgm:prSet presAssocID="{16256EAD-40D2-4CA7-861E-27EC6C04D301}" presName="accentRepeatNode" presStyleLbl="solidFgAcc1" presStyleIdx="0" presStyleCnt="6"/>
      <dgm:spPr/>
    </dgm:pt>
    <dgm:pt modelId="{0748607C-AA02-4E54-B827-3F966268FCB1}" type="pres">
      <dgm:prSet presAssocID="{DF6D5DD0-4EFE-494D-8373-2BDBBF96A766}" presName="text_2" presStyleLbl="node1" presStyleIdx="1" presStyleCnt="6">
        <dgm:presLayoutVars>
          <dgm:bulletEnabled val="1"/>
        </dgm:presLayoutVars>
      </dgm:prSet>
      <dgm:spPr/>
    </dgm:pt>
    <dgm:pt modelId="{CA8B0FFA-79FF-4B0D-AA07-4FB53AA356F8}" type="pres">
      <dgm:prSet presAssocID="{DF6D5DD0-4EFE-494D-8373-2BDBBF96A766}" presName="accent_2" presStyleCnt="0"/>
      <dgm:spPr/>
    </dgm:pt>
    <dgm:pt modelId="{EF59BE6E-211E-4C33-A80E-55485D9BFFC7}" type="pres">
      <dgm:prSet presAssocID="{DF6D5DD0-4EFE-494D-8373-2BDBBF96A766}" presName="accentRepeatNode" presStyleLbl="solidFgAcc1" presStyleIdx="1" presStyleCnt="6"/>
      <dgm:spPr/>
    </dgm:pt>
    <dgm:pt modelId="{AE6757FB-D876-4ADC-BF83-247578E64A35}" type="pres">
      <dgm:prSet presAssocID="{69396856-4D3D-4F19-9AC1-8E0C3D3CDD36}" presName="text_3" presStyleLbl="node1" presStyleIdx="2" presStyleCnt="6">
        <dgm:presLayoutVars>
          <dgm:bulletEnabled val="1"/>
        </dgm:presLayoutVars>
      </dgm:prSet>
      <dgm:spPr/>
    </dgm:pt>
    <dgm:pt modelId="{C58C0E61-5E17-41A4-9F79-6A40A2523925}" type="pres">
      <dgm:prSet presAssocID="{69396856-4D3D-4F19-9AC1-8E0C3D3CDD36}" presName="accent_3" presStyleCnt="0"/>
      <dgm:spPr/>
    </dgm:pt>
    <dgm:pt modelId="{DEC4450D-1420-4C10-BE43-1F8C1000467B}" type="pres">
      <dgm:prSet presAssocID="{69396856-4D3D-4F19-9AC1-8E0C3D3CDD36}" presName="accentRepeatNode" presStyleLbl="solidFgAcc1" presStyleIdx="2" presStyleCnt="6"/>
      <dgm:spPr/>
    </dgm:pt>
    <dgm:pt modelId="{7C75927A-2DDB-4C6E-B71F-0267DB3CD793}" type="pres">
      <dgm:prSet presAssocID="{042C3604-4B42-4E7F-A0E6-2EA69E6B8D87}" presName="text_4" presStyleLbl="node1" presStyleIdx="3" presStyleCnt="6">
        <dgm:presLayoutVars>
          <dgm:bulletEnabled val="1"/>
        </dgm:presLayoutVars>
      </dgm:prSet>
      <dgm:spPr/>
    </dgm:pt>
    <dgm:pt modelId="{3796D6B5-EFD2-460B-BB30-D7BCEA5F1970}" type="pres">
      <dgm:prSet presAssocID="{042C3604-4B42-4E7F-A0E6-2EA69E6B8D87}" presName="accent_4" presStyleCnt="0"/>
      <dgm:spPr/>
    </dgm:pt>
    <dgm:pt modelId="{1C007DD3-83BD-4D8F-9483-DAE1F05F173E}" type="pres">
      <dgm:prSet presAssocID="{042C3604-4B42-4E7F-A0E6-2EA69E6B8D87}" presName="accentRepeatNode" presStyleLbl="solidFgAcc1" presStyleIdx="3" presStyleCnt="6"/>
      <dgm:spPr/>
    </dgm:pt>
    <dgm:pt modelId="{3E9AC841-1246-4015-B232-E436236972B5}" type="pres">
      <dgm:prSet presAssocID="{9A486EF1-2014-4401-9AFE-FF65FDEC07AF}" presName="text_5" presStyleLbl="node1" presStyleIdx="4" presStyleCnt="6">
        <dgm:presLayoutVars>
          <dgm:bulletEnabled val="1"/>
        </dgm:presLayoutVars>
      </dgm:prSet>
      <dgm:spPr/>
    </dgm:pt>
    <dgm:pt modelId="{D8662381-F32D-42CF-AD02-7B8D3FA4C88E}" type="pres">
      <dgm:prSet presAssocID="{9A486EF1-2014-4401-9AFE-FF65FDEC07AF}" presName="accent_5" presStyleCnt="0"/>
      <dgm:spPr/>
    </dgm:pt>
    <dgm:pt modelId="{59C124E2-34DF-4666-9A42-FE3F9C183F67}" type="pres">
      <dgm:prSet presAssocID="{9A486EF1-2014-4401-9AFE-FF65FDEC07AF}" presName="accentRepeatNode" presStyleLbl="solidFgAcc1" presStyleIdx="4" presStyleCnt="6"/>
      <dgm:spPr/>
    </dgm:pt>
    <dgm:pt modelId="{4CBB1A87-D86D-4622-821E-21FDC258DFF2}" type="pres">
      <dgm:prSet presAssocID="{44E7A9C5-2047-4B87-B33D-8873E84D2531}" presName="text_6" presStyleLbl="node1" presStyleIdx="5" presStyleCnt="6">
        <dgm:presLayoutVars>
          <dgm:bulletEnabled val="1"/>
        </dgm:presLayoutVars>
      </dgm:prSet>
      <dgm:spPr/>
    </dgm:pt>
    <dgm:pt modelId="{7DA22399-A928-4CF9-8235-BCE217DF4170}" type="pres">
      <dgm:prSet presAssocID="{44E7A9C5-2047-4B87-B33D-8873E84D2531}" presName="accent_6" presStyleCnt="0"/>
      <dgm:spPr/>
    </dgm:pt>
    <dgm:pt modelId="{D6008C18-CBE4-42E9-B018-9ACEEB9C90F0}" type="pres">
      <dgm:prSet presAssocID="{44E7A9C5-2047-4B87-B33D-8873E84D2531}" presName="accentRepeatNode" presStyleLbl="solidFgAcc1" presStyleIdx="5" presStyleCnt="6"/>
      <dgm:spPr/>
    </dgm:pt>
  </dgm:ptLst>
  <dgm:cxnLst>
    <dgm:cxn modelId="{44904504-6F27-423A-9614-335607E48B7D}" srcId="{5443A832-D1AE-4F8F-862E-7199EB578623}" destId="{9A486EF1-2014-4401-9AFE-FF65FDEC07AF}" srcOrd="4" destOrd="0" parTransId="{1CA82778-31EE-450F-B53D-050AB72BB328}" sibTransId="{A0F0361B-583C-4B60-872A-DEA1E494B72E}"/>
    <dgm:cxn modelId="{62417A1B-3D8E-48F9-ABD4-58AC03943D2B}" type="presOf" srcId="{042C3604-4B42-4E7F-A0E6-2EA69E6B8D87}" destId="{7C75927A-2DDB-4C6E-B71F-0267DB3CD793}" srcOrd="0" destOrd="0" presId="urn:microsoft.com/office/officeart/2008/layout/VerticalCurvedList"/>
    <dgm:cxn modelId="{A7C14920-4D75-4583-93FF-7CBFFDCCDB2A}" type="presOf" srcId="{16256EAD-40D2-4CA7-861E-27EC6C04D301}" destId="{E9CE169C-242C-4205-B585-63ACD028F7B9}" srcOrd="0" destOrd="0" presId="urn:microsoft.com/office/officeart/2008/layout/VerticalCurvedList"/>
    <dgm:cxn modelId="{C4F9BE62-2A37-4E13-A537-8545768C850D}" type="presOf" srcId="{DF6D5DD0-4EFE-494D-8373-2BDBBF96A766}" destId="{0748607C-AA02-4E54-B827-3F966268FCB1}" srcOrd="0" destOrd="0" presId="urn:microsoft.com/office/officeart/2008/layout/VerticalCurvedList"/>
    <dgm:cxn modelId="{D0FCFC79-E5D8-4BBF-BB59-D447492551BB}" srcId="{5443A832-D1AE-4F8F-862E-7199EB578623}" destId="{042C3604-4B42-4E7F-A0E6-2EA69E6B8D87}" srcOrd="3" destOrd="0" parTransId="{A4F118E8-0CE2-4DCA-94ED-84C130A1EBD4}" sibTransId="{B2EEC31E-D3C2-4D2E-9CE1-7F49E46BF083}"/>
    <dgm:cxn modelId="{3245477E-69B5-4CD6-A940-EB353FE4E092}" srcId="{5443A832-D1AE-4F8F-862E-7199EB578623}" destId="{69396856-4D3D-4F19-9AC1-8E0C3D3CDD36}" srcOrd="2" destOrd="0" parTransId="{9FB70802-659D-444F-9805-494E0B845BB0}" sibTransId="{7B980C5D-0EFA-4295-B7CD-106147AB7D99}"/>
    <dgm:cxn modelId="{2EDD8B82-6C52-43D4-8523-F8661A2F78B8}" type="presOf" srcId="{44E7A9C5-2047-4B87-B33D-8873E84D2531}" destId="{4CBB1A87-D86D-4622-821E-21FDC258DFF2}" srcOrd="0" destOrd="0" presId="urn:microsoft.com/office/officeart/2008/layout/VerticalCurvedList"/>
    <dgm:cxn modelId="{188650B3-80B7-4CE2-BB8E-697CD20E5659}" srcId="{5443A832-D1AE-4F8F-862E-7199EB578623}" destId="{DF6D5DD0-4EFE-494D-8373-2BDBBF96A766}" srcOrd="1" destOrd="0" parTransId="{7F763116-0980-4142-9E4B-2DAD83F10125}" sibTransId="{DA2703C1-D451-4CC1-A3AF-DE8FC496DE4F}"/>
    <dgm:cxn modelId="{699171B5-DD16-4B2D-8F32-40AC11B30A1F}" type="presOf" srcId="{9A0FB981-F9DD-41C6-B7AA-8442FE8F03AF}" destId="{AA71C0FA-57AD-4C69-B5B6-9290606436B2}" srcOrd="0" destOrd="0" presId="urn:microsoft.com/office/officeart/2008/layout/VerticalCurvedList"/>
    <dgm:cxn modelId="{4CB559C5-866A-4C27-B30B-BA081C564AD2}" type="presOf" srcId="{5443A832-D1AE-4F8F-862E-7199EB578623}" destId="{8205CB60-47A1-4959-A2CD-C2128506710C}" srcOrd="0" destOrd="0" presId="urn:microsoft.com/office/officeart/2008/layout/VerticalCurvedList"/>
    <dgm:cxn modelId="{F18A9BC9-3CDD-41E3-ACBE-96C4E91F4255}" srcId="{5443A832-D1AE-4F8F-862E-7199EB578623}" destId="{44E7A9C5-2047-4B87-B33D-8873E84D2531}" srcOrd="5" destOrd="0" parTransId="{55D7FCC5-4B3E-4B17-857D-A6EB71389FDF}" sibTransId="{5472A702-E259-4DEE-972B-9D2DF96E380A}"/>
    <dgm:cxn modelId="{067A2CF6-59F0-4196-8405-3E145938871E}" type="presOf" srcId="{9A486EF1-2014-4401-9AFE-FF65FDEC07AF}" destId="{3E9AC841-1246-4015-B232-E436236972B5}" srcOrd="0" destOrd="0" presId="urn:microsoft.com/office/officeart/2008/layout/VerticalCurvedList"/>
    <dgm:cxn modelId="{B20229F7-46DD-46EE-BEB2-7D1371C0137F}" type="presOf" srcId="{69396856-4D3D-4F19-9AC1-8E0C3D3CDD36}" destId="{AE6757FB-D876-4ADC-BF83-247578E64A35}" srcOrd="0" destOrd="0" presId="urn:microsoft.com/office/officeart/2008/layout/VerticalCurvedList"/>
    <dgm:cxn modelId="{7F5DF0FC-E1D4-4484-BDDF-26216D00B0D6}" srcId="{5443A832-D1AE-4F8F-862E-7199EB578623}" destId="{16256EAD-40D2-4CA7-861E-27EC6C04D301}" srcOrd="0" destOrd="0" parTransId="{68AC3A5D-9B2F-43BD-8C9B-08FC7FC851BE}" sibTransId="{9A0FB981-F9DD-41C6-B7AA-8442FE8F03AF}"/>
    <dgm:cxn modelId="{BBA078A4-4D9A-4973-9712-9728C300C9FA}" type="presParOf" srcId="{8205CB60-47A1-4959-A2CD-C2128506710C}" destId="{DAE7F75C-B287-4B0E-BAB7-C87E2E6D0E7E}" srcOrd="0" destOrd="0" presId="urn:microsoft.com/office/officeart/2008/layout/VerticalCurvedList"/>
    <dgm:cxn modelId="{1BC2572D-BCC3-495E-A6A5-6A557127D4A9}" type="presParOf" srcId="{DAE7F75C-B287-4B0E-BAB7-C87E2E6D0E7E}" destId="{E1198279-3931-46AE-AA57-189F15D1A482}" srcOrd="0" destOrd="0" presId="urn:microsoft.com/office/officeart/2008/layout/VerticalCurvedList"/>
    <dgm:cxn modelId="{98B7CE47-C2C7-4363-B96A-CA651FC614C5}" type="presParOf" srcId="{E1198279-3931-46AE-AA57-189F15D1A482}" destId="{2E01D39C-4468-48A6-970E-F6B19A17D464}" srcOrd="0" destOrd="0" presId="urn:microsoft.com/office/officeart/2008/layout/VerticalCurvedList"/>
    <dgm:cxn modelId="{CD925616-2F63-4D9F-B968-6B5A376D74C4}" type="presParOf" srcId="{E1198279-3931-46AE-AA57-189F15D1A482}" destId="{AA71C0FA-57AD-4C69-B5B6-9290606436B2}" srcOrd="1" destOrd="0" presId="urn:microsoft.com/office/officeart/2008/layout/VerticalCurvedList"/>
    <dgm:cxn modelId="{D37E6FFB-1567-4486-A03A-7D5CC81AF303}" type="presParOf" srcId="{E1198279-3931-46AE-AA57-189F15D1A482}" destId="{99A039B8-080B-42C8-849A-A8302477B798}" srcOrd="2" destOrd="0" presId="urn:microsoft.com/office/officeart/2008/layout/VerticalCurvedList"/>
    <dgm:cxn modelId="{5FD58B63-AC8A-4DE4-8108-9B055D74DAF2}" type="presParOf" srcId="{E1198279-3931-46AE-AA57-189F15D1A482}" destId="{C268BAF0-9C9E-44A5-ACF6-309E0F3DCAC5}" srcOrd="3" destOrd="0" presId="urn:microsoft.com/office/officeart/2008/layout/VerticalCurvedList"/>
    <dgm:cxn modelId="{0464C804-8800-41D8-80AD-1A259BE4D03C}" type="presParOf" srcId="{DAE7F75C-B287-4B0E-BAB7-C87E2E6D0E7E}" destId="{E9CE169C-242C-4205-B585-63ACD028F7B9}" srcOrd="1" destOrd="0" presId="urn:microsoft.com/office/officeart/2008/layout/VerticalCurvedList"/>
    <dgm:cxn modelId="{AD947A94-F007-4927-9EDB-DD3142527570}" type="presParOf" srcId="{DAE7F75C-B287-4B0E-BAB7-C87E2E6D0E7E}" destId="{590B7EE8-5D20-4920-A2F8-59CDE31F6D55}" srcOrd="2" destOrd="0" presId="urn:microsoft.com/office/officeart/2008/layout/VerticalCurvedList"/>
    <dgm:cxn modelId="{513BB5B9-F19A-4F67-A054-35A43BC69BB1}" type="presParOf" srcId="{590B7EE8-5D20-4920-A2F8-59CDE31F6D55}" destId="{D67A9FF1-96AC-4097-AEB1-4D0BDC38D5D9}" srcOrd="0" destOrd="0" presId="urn:microsoft.com/office/officeart/2008/layout/VerticalCurvedList"/>
    <dgm:cxn modelId="{09D5EE02-CCA1-4F89-A1B2-C2ED0B0E30A5}" type="presParOf" srcId="{DAE7F75C-B287-4B0E-BAB7-C87E2E6D0E7E}" destId="{0748607C-AA02-4E54-B827-3F966268FCB1}" srcOrd="3" destOrd="0" presId="urn:microsoft.com/office/officeart/2008/layout/VerticalCurvedList"/>
    <dgm:cxn modelId="{E90F2566-42D9-479E-8F25-AE02572EA674}" type="presParOf" srcId="{DAE7F75C-B287-4B0E-BAB7-C87E2E6D0E7E}" destId="{CA8B0FFA-79FF-4B0D-AA07-4FB53AA356F8}" srcOrd="4" destOrd="0" presId="urn:microsoft.com/office/officeart/2008/layout/VerticalCurvedList"/>
    <dgm:cxn modelId="{77F0E4E7-8723-429F-B1BA-8FFA3AB4A48F}" type="presParOf" srcId="{CA8B0FFA-79FF-4B0D-AA07-4FB53AA356F8}" destId="{EF59BE6E-211E-4C33-A80E-55485D9BFFC7}" srcOrd="0" destOrd="0" presId="urn:microsoft.com/office/officeart/2008/layout/VerticalCurvedList"/>
    <dgm:cxn modelId="{6692815A-1B46-449A-881C-826E0359031A}" type="presParOf" srcId="{DAE7F75C-B287-4B0E-BAB7-C87E2E6D0E7E}" destId="{AE6757FB-D876-4ADC-BF83-247578E64A35}" srcOrd="5" destOrd="0" presId="urn:microsoft.com/office/officeart/2008/layout/VerticalCurvedList"/>
    <dgm:cxn modelId="{522E7806-1559-4301-8C78-3C430FE35EF5}" type="presParOf" srcId="{DAE7F75C-B287-4B0E-BAB7-C87E2E6D0E7E}" destId="{C58C0E61-5E17-41A4-9F79-6A40A2523925}" srcOrd="6" destOrd="0" presId="urn:microsoft.com/office/officeart/2008/layout/VerticalCurvedList"/>
    <dgm:cxn modelId="{08ABC026-B77F-421F-864B-28C434762895}" type="presParOf" srcId="{C58C0E61-5E17-41A4-9F79-6A40A2523925}" destId="{DEC4450D-1420-4C10-BE43-1F8C1000467B}" srcOrd="0" destOrd="0" presId="urn:microsoft.com/office/officeart/2008/layout/VerticalCurvedList"/>
    <dgm:cxn modelId="{4950D821-BBC0-4464-BEFF-FF02C8E8F8DC}" type="presParOf" srcId="{DAE7F75C-B287-4B0E-BAB7-C87E2E6D0E7E}" destId="{7C75927A-2DDB-4C6E-B71F-0267DB3CD793}" srcOrd="7" destOrd="0" presId="urn:microsoft.com/office/officeart/2008/layout/VerticalCurvedList"/>
    <dgm:cxn modelId="{C7A06601-6D41-47F9-B2F9-4A54541B0071}" type="presParOf" srcId="{DAE7F75C-B287-4B0E-BAB7-C87E2E6D0E7E}" destId="{3796D6B5-EFD2-460B-BB30-D7BCEA5F1970}" srcOrd="8" destOrd="0" presId="urn:microsoft.com/office/officeart/2008/layout/VerticalCurvedList"/>
    <dgm:cxn modelId="{409BE77F-6C75-4CE1-BA05-60CA62A2EE03}" type="presParOf" srcId="{3796D6B5-EFD2-460B-BB30-D7BCEA5F1970}" destId="{1C007DD3-83BD-4D8F-9483-DAE1F05F173E}" srcOrd="0" destOrd="0" presId="urn:microsoft.com/office/officeart/2008/layout/VerticalCurvedList"/>
    <dgm:cxn modelId="{51ACDE8B-4E39-4091-ACC8-0449DC052846}" type="presParOf" srcId="{DAE7F75C-B287-4B0E-BAB7-C87E2E6D0E7E}" destId="{3E9AC841-1246-4015-B232-E436236972B5}" srcOrd="9" destOrd="0" presId="urn:microsoft.com/office/officeart/2008/layout/VerticalCurvedList"/>
    <dgm:cxn modelId="{66DB52CD-D546-41A6-A2FB-21B424C879A0}" type="presParOf" srcId="{DAE7F75C-B287-4B0E-BAB7-C87E2E6D0E7E}" destId="{D8662381-F32D-42CF-AD02-7B8D3FA4C88E}" srcOrd="10" destOrd="0" presId="urn:microsoft.com/office/officeart/2008/layout/VerticalCurvedList"/>
    <dgm:cxn modelId="{24707788-C7AB-4862-8093-3A20B1A26135}" type="presParOf" srcId="{D8662381-F32D-42CF-AD02-7B8D3FA4C88E}" destId="{59C124E2-34DF-4666-9A42-FE3F9C183F67}" srcOrd="0" destOrd="0" presId="urn:microsoft.com/office/officeart/2008/layout/VerticalCurvedList"/>
    <dgm:cxn modelId="{07F45AF7-8D3C-416B-97CE-8EDAF4C7D12F}" type="presParOf" srcId="{DAE7F75C-B287-4B0E-BAB7-C87E2E6D0E7E}" destId="{4CBB1A87-D86D-4622-821E-21FDC258DFF2}" srcOrd="11" destOrd="0" presId="urn:microsoft.com/office/officeart/2008/layout/VerticalCurvedList"/>
    <dgm:cxn modelId="{62C0A4DF-69AF-4EE9-B2D0-BAB750558AF2}" type="presParOf" srcId="{DAE7F75C-B287-4B0E-BAB7-C87E2E6D0E7E}" destId="{7DA22399-A928-4CF9-8235-BCE217DF4170}" srcOrd="12" destOrd="0" presId="urn:microsoft.com/office/officeart/2008/layout/VerticalCurvedList"/>
    <dgm:cxn modelId="{03224461-C83B-47D3-B110-DADBC50FD4FF}" type="presParOf" srcId="{7DA22399-A928-4CF9-8235-BCE217DF4170}" destId="{D6008C18-CBE4-42E9-B018-9ACEEB9C90F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D1426EC-EAB8-46A8-B5D2-E11885A0636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90AD9333-3678-4A9C-817C-82BD5758112D}">
      <dgm:prSet phldrT="[Texto]" custT="1"/>
      <dgm:spPr/>
      <dgm:t>
        <a:bodyPr/>
        <a:lstStyle/>
        <a:p>
          <a:r>
            <a:rPr lang="es-CO" sz="1600" b="0" i="0" dirty="0"/>
            <a:t>Alimento de alto valor nutricional enfocado a Mujer gestante y madres en periodo de  lactancia desarrollado desde 2015.</a:t>
          </a:r>
          <a:endParaRPr lang="es-ES" sz="1600" dirty="0"/>
        </a:p>
      </dgm:t>
    </dgm:pt>
    <dgm:pt modelId="{BDC8F5B0-9D15-4FB0-81CF-CA6DDCE9E388}" type="parTrans" cxnId="{DDFD6724-0282-4BE5-90B3-EF5550085912}">
      <dgm:prSet/>
      <dgm:spPr/>
      <dgm:t>
        <a:bodyPr/>
        <a:lstStyle/>
        <a:p>
          <a:endParaRPr lang="es-ES"/>
        </a:p>
      </dgm:t>
    </dgm:pt>
    <dgm:pt modelId="{6A611F9D-E5EC-4930-9B47-2D8910FC38C9}" type="sibTrans" cxnId="{DDFD6724-0282-4BE5-90B3-EF5550085912}">
      <dgm:prSet/>
      <dgm:spPr/>
      <dgm:t>
        <a:bodyPr/>
        <a:lstStyle/>
        <a:p>
          <a:endParaRPr lang="es-ES"/>
        </a:p>
      </dgm:t>
    </dgm:pt>
    <dgm:pt modelId="{350FABFA-37D9-4E6D-856F-EA7AA4C60DE6}">
      <dgm:prSet phldrT="[Texto]" custT="1"/>
      <dgm:spPr/>
      <dgm:t>
        <a:bodyPr/>
        <a:lstStyle/>
        <a:p>
          <a:pPr algn="just"/>
          <a:r>
            <a:rPr lang="es-CO" sz="1600" b="0" i="0" dirty="0"/>
            <a:t>Materias primas son harina extrudida de cereal (trigo -fécula de maíz), aislado de soya, aceite en polvo de maíz, almidón de yuca, suero lácteo, leche entera en polvo y micronutrientes de vitaminas y minerales y DHA y ALA, de fácil preparación.</a:t>
          </a:r>
          <a:endParaRPr lang="es-ES" sz="1600" dirty="0"/>
        </a:p>
      </dgm:t>
    </dgm:pt>
    <dgm:pt modelId="{9CF005A8-0522-4E4E-897C-17CCFD67524E}" type="parTrans" cxnId="{B72676F1-B7BC-46CF-85DE-B4DAE153C4FD}">
      <dgm:prSet/>
      <dgm:spPr/>
      <dgm:t>
        <a:bodyPr/>
        <a:lstStyle/>
        <a:p>
          <a:endParaRPr lang="es-ES"/>
        </a:p>
      </dgm:t>
    </dgm:pt>
    <dgm:pt modelId="{016AD9D8-983E-492E-B4F0-C856CC6A2121}" type="sibTrans" cxnId="{B72676F1-B7BC-46CF-85DE-B4DAE153C4FD}">
      <dgm:prSet/>
      <dgm:spPr/>
      <dgm:t>
        <a:bodyPr/>
        <a:lstStyle/>
        <a:p>
          <a:endParaRPr lang="es-ES"/>
        </a:p>
      </dgm:t>
    </dgm:pt>
    <dgm:pt modelId="{131B7E00-371B-49E8-9DE6-48EEB01912CF}">
      <dgm:prSet phldrT="[Texto]" custT="1"/>
      <dgm:spPr/>
      <dgm:t>
        <a:bodyPr/>
        <a:lstStyle/>
        <a:p>
          <a:r>
            <a:rPr lang="es-CO" sz="1600" b="0" i="0" dirty="0"/>
            <a:t>En los últimos años la intervención oportuna en los primeros mil días de vida ha cobrado gran importancia a nivel mundial.</a:t>
          </a:r>
          <a:endParaRPr lang="es-ES" sz="1600" dirty="0"/>
        </a:p>
      </dgm:t>
    </dgm:pt>
    <dgm:pt modelId="{42D36264-D466-4A6E-9EB2-FDB59D95D02C}" type="parTrans" cxnId="{D6EE045C-A498-457E-A4A0-A8696D17ED94}">
      <dgm:prSet/>
      <dgm:spPr/>
      <dgm:t>
        <a:bodyPr/>
        <a:lstStyle/>
        <a:p>
          <a:endParaRPr lang="es-ES"/>
        </a:p>
      </dgm:t>
    </dgm:pt>
    <dgm:pt modelId="{9268C172-647B-46B4-A18C-8BF244F62832}" type="sibTrans" cxnId="{D6EE045C-A498-457E-A4A0-A8696D17ED94}">
      <dgm:prSet/>
      <dgm:spPr/>
      <dgm:t>
        <a:bodyPr/>
        <a:lstStyle/>
        <a:p>
          <a:endParaRPr lang="es-ES"/>
        </a:p>
      </dgm:t>
    </dgm:pt>
    <dgm:pt modelId="{A33E7452-2C53-458C-BCF0-8291CB0AB1EA}">
      <dgm:prSet custT="1"/>
      <dgm:spPr/>
      <dgm:t>
        <a:bodyPr/>
        <a:lstStyle/>
        <a:p>
          <a:pPr algn="just"/>
          <a:r>
            <a:rPr lang="es-CO" sz="1600" b="0" i="0" dirty="0"/>
            <a:t>El estado nutricional de la mujer, durante y después del embarazo, contribuye a su propio bienestar general, pero también al del niño o niña que está por nacer.</a:t>
          </a:r>
          <a:endParaRPr lang="es-ES" sz="1600" dirty="0"/>
        </a:p>
      </dgm:t>
    </dgm:pt>
    <dgm:pt modelId="{D35C2013-3300-4507-AAEC-7BC861FCC918}" type="parTrans" cxnId="{7315A068-CE15-4DDE-86AF-CEDE58FE755E}">
      <dgm:prSet/>
      <dgm:spPr/>
      <dgm:t>
        <a:bodyPr/>
        <a:lstStyle/>
        <a:p>
          <a:endParaRPr lang="es-ES"/>
        </a:p>
      </dgm:t>
    </dgm:pt>
    <dgm:pt modelId="{B92781A5-37BC-4D60-B275-18299E65BF98}" type="sibTrans" cxnId="{7315A068-CE15-4DDE-86AF-CEDE58FE755E}">
      <dgm:prSet/>
      <dgm:spPr/>
      <dgm:t>
        <a:bodyPr/>
        <a:lstStyle/>
        <a:p>
          <a:endParaRPr lang="es-ES"/>
        </a:p>
      </dgm:t>
    </dgm:pt>
    <dgm:pt modelId="{CB8B7CE7-F497-41E1-8097-571484C659A8}" type="pres">
      <dgm:prSet presAssocID="{1D1426EC-EAB8-46A8-B5D2-E11885A0636B}" presName="Name0" presStyleCnt="0">
        <dgm:presLayoutVars>
          <dgm:chMax val="7"/>
          <dgm:chPref val="7"/>
          <dgm:dir/>
        </dgm:presLayoutVars>
      </dgm:prSet>
      <dgm:spPr/>
    </dgm:pt>
    <dgm:pt modelId="{B8D2BF61-37A2-446F-92FD-6A0E3A92365E}" type="pres">
      <dgm:prSet presAssocID="{1D1426EC-EAB8-46A8-B5D2-E11885A0636B}" presName="Name1" presStyleCnt="0"/>
      <dgm:spPr/>
    </dgm:pt>
    <dgm:pt modelId="{6FE07943-38BA-4E77-A083-814100FDCCE9}" type="pres">
      <dgm:prSet presAssocID="{1D1426EC-EAB8-46A8-B5D2-E11885A0636B}" presName="cycle" presStyleCnt="0"/>
      <dgm:spPr/>
    </dgm:pt>
    <dgm:pt modelId="{1E52E337-F9D2-4165-BF55-D9E3C039E137}" type="pres">
      <dgm:prSet presAssocID="{1D1426EC-EAB8-46A8-B5D2-E11885A0636B}" presName="srcNode" presStyleLbl="node1" presStyleIdx="0" presStyleCnt="4"/>
      <dgm:spPr/>
    </dgm:pt>
    <dgm:pt modelId="{FC8FF068-B58B-4DF6-B45B-FAA82882CCA7}" type="pres">
      <dgm:prSet presAssocID="{1D1426EC-EAB8-46A8-B5D2-E11885A0636B}" presName="conn" presStyleLbl="parChTrans1D2" presStyleIdx="0" presStyleCnt="1"/>
      <dgm:spPr/>
    </dgm:pt>
    <dgm:pt modelId="{B879DED1-205E-44C3-8F5A-F0D1969819ED}" type="pres">
      <dgm:prSet presAssocID="{1D1426EC-EAB8-46A8-B5D2-E11885A0636B}" presName="extraNode" presStyleLbl="node1" presStyleIdx="0" presStyleCnt="4"/>
      <dgm:spPr/>
    </dgm:pt>
    <dgm:pt modelId="{C707F321-4E01-4C42-9290-B21A5ADA56C2}" type="pres">
      <dgm:prSet presAssocID="{1D1426EC-EAB8-46A8-B5D2-E11885A0636B}" presName="dstNode" presStyleLbl="node1" presStyleIdx="0" presStyleCnt="4"/>
      <dgm:spPr/>
    </dgm:pt>
    <dgm:pt modelId="{94BCB1BE-B454-478F-A560-F88EBA6E6307}" type="pres">
      <dgm:prSet presAssocID="{90AD9333-3678-4A9C-817C-82BD5758112D}" presName="text_1" presStyleLbl="node1" presStyleIdx="0" presStyleCnt="4">
        <dgm:presLayoutVars>
          <dgm:bulletEnabled val="1"/>
        </dgm:presLayoutVars>
      </dgm:prSet>
      <dgm:spPr/>
    </dgm:pt>
    <dgm:pt modelId="{F9986FE3-1D92-485F-A147-CF81D5910A47}" type="pres">
      <dgm:prSet presAssocID="{90AD9333-3678-4A9C-817C-82BD5758112D}" presName="accent_1" presStyleCnt="0"/>
      <dgm:spPr/>
    </dgm:pt>
    <dgm:pt modelId="{376B1685-49C1-4FCA-8EEC-56B9FB886241}" type="pres">
      <dgm:prSet presAssocID="{90AD9333-3678-4A9C-817C-82BD5758112D}" presName="accentRepeatNode" presStyleLbl="solidFgAcc1" presStyleIdx="0" presStyleCnt="4"/>
      <dgm:spPr/>
    </dgm:pt>
    <dgm:pt modelId="{C7E66841-69B6-47EE-8C53-75C7DFF7E145}" type="pres">
      <dgm:prSet presAssocID="{131B7E00-371B-49E8-9DE6-48EEB01912CF}" presName="text_2" presStyleLbl="node1" presStyleIdx="1" presStyleCnt="4">
        <dgm:presLayoutVars>
          <dgm:bulletEnabled val="1"/>
        </dgm:presLayoutVars>
      </dgm:prSet>
      <dgm:spPr/>
    </dgm:pt>
    <dgm:pt modelId="{A5C41343-C624-4C41-920F-BE35B37DE3DE}" type="pres">
      <dgm:prSet presAssocID="{131B7E00-371B-49E8-9DE6-48EEB01912CF}" presName="accent_2" presStyleCnt="0"/>
      <dgm:spPr/>
    </dgm:pt>
    <dgm:pt modelId="{A23C697F-2BC2-4B9B-BDAF-4094A7E3FDDC}" type="pres">
      <dgm:prSet presAssocID="{131B7E00-371B-49E8-9DE6-48EEB01912CF}" presName="accentRepeatNode" presStyleLbl="solidFgAcc1" presStyleIdx="1" presStyleCnt="4"/>
      <dgm:spPr/>
    </dgm:pt>
    <dgm:pt modelId="{67821D3B-3B15-4C65-8153-204F1314C412}" type="pres">
      <dgm:prSet presAssocID="{A33E7452-2C53-458C-BCF0-8291CB0AB1EA}" presName="text_3" presStyleLbl="node1" presStyleIdx="2" presStyleCnt="4">
        <dgm:presLayoutVars>
          <dgm:bulletEnabled val="1"/>
        </dgm:presLayoutVars>
      </dgm:prSet>
      <dgm:spPr/>
    </dgm:pt>
    <dgm:pt modelId="{8C5BE16F-69C2-40D1-9646-A2C967307BDB}" type="pres">
      <dgm:prSet presAssocID="{A33E7452-2C53-458C-BCF0-8291CB0AB1EA}" presName="accent_3" presStyleCnt="0"/>
      <dgm:spPr/>
    </dgm:pt>
    <dgm:pt modelId="{8416C674-8B20-4144-BE07-9B0CFB9F9D69}" type="pres">
      <dgm:prSet presAssocID="{A33E7452-2C53-458C-BCF0-8291CB0AB1EA}" presName="accentRepeatNode" presStyleLbl="solidFgAcc1" presStyleIdx="2" presStyleCnt="4"/>
      <dgm:spPr/>
    </dgm:pt>
    <dgm:pt modelId="{3952984D-696D-4E1C-A29E-EC034DA2D07E}" type="pres">
      <dgm:prSet presAssocID="{350FABFA-37D9-4E6D-856F-EA7AA4C60DE6}" presName="text_4" presStyleLbl="node1" presStyleIdx="3" presStyleCnt="4" custScaleY="139637">
        <dgm:presLayoutVars>
          <dgm:bulletEnabled val="1"/>
        </dgm:presLayoutVars>
      </dgm:prSet>
      <dgm:spPr/>
    </dgm:pt>
    <dgm:pt modelId="{BAFE339D-E5C6-4725-A518-094B5C3C07E8}" type="pres">
      <dgm:prSet presAssocID="{350FABFA-37D9-4E6D-856F-EA7AA4C60DE6}" presName="accent_4" presStyleCnt="0"/>
      <dgm:spPr/>
    </dgm:pt>
    <dgm:pt modelId="{A58891D8-E3D5-4FA9-B267-D75EFBEB5ED6}" type="pres">
      <dgm:prSet presAssocID="{350FABFA-37D9-4E6D-856F-EA7AA4C60DE6}" presName="accentRepeatNode" presStyleLbl="solidFgAcc1" presStyleIdx="3" presStyleCnt="4"/>
      <dgm:spPr/>
    </dgm:pt>
  </dgm:ptLst>
  <dgm:cxnLst>
    <dgm:cxn modelId="{5C7ED515-2549-4716-8EB8-CB30B39E77B2}" type="presOf" srcId="{350FABFA-37D9-4E6D-856F-EA7AA4C60DE6}" destId="{3952984D-696D-4E1C-A29E-EC034DA2D07E}" srcOrd="0" destOrd="0" presId="urn:microsoft.com/office/officeart/2008/layout/VerticalCurvedList"/>
    <dgm:cxn modelId="{DDFD6724-0282-4BE5-90B3-EF5550085912}" srcId="{1D1426EC-EAB8-46A8-B5D2-E11885A0636B}" destId="{90AD9333-3678-4A9C-817C-82BD5758112D}" srcOrd="0" destOrd="0" parTransId="{BDC8F5B0-9D15-4FB0-81CF-CA6DDCE9E388}" sibTransId="{6A611F9D-E5EC-4930-9B47-2D8910FC38C9}"/>
    <dgm:cxn modelId="{9F4FE640-CE64-4DF6-93D1-33259FF82E4B}" type="presOf" srcId="{A33E7452-2C53-458C-BCF0-8291CB0AB1EA}" destId="{67821D3B-3B15-4C65-8153-204F1314C412}" srcOrd="0" destOrd="0" presId="urn:microsoft.com/office/officeart/2008/layout/VerticalCurvedList"/>
    <dgm:cxn modelId="{D6EE045C-A498-457E-A4A0-A8696D17ED94}" srcId="{1D1426EC-EAB8-46A8-B5D2-E11885A0636B}" destId="{131B7E00-371B-49E8-9DE6-48EEB01912CF}" srcOrd="1" destOrd="0" parTransId="{42D36264-D466-4A6E-9EB2-FDB59D95D02C}" sibTransId="{9268C172-647B-46B4-A18C-8BF244F62832}"/>
    <dgm:cxn modelId="{7315A068-CE15-4DDE-86AF-CEDE58FE755E}" srcId="{1D1426EC-EAB8-46A8-B5D2-E11885A0636B}" destId="{A33E7452-2C53-458C-BCF0-8291CB0AB1EA}" srcOrd="2" destOrd="0" parTransId="{D35C2013-3300-4507-AAEC-7BC861FCC918}" sibTransId="{B92781A5-37BC-4D60-B275-18299E65BF98}"/>
    <dgm:cxn modelId="{89197770-23D9-41A2-8C32-FB8AE40A2FDE}" type="presOf" srcId="{1D1426EC-EAB8-46A8-B5D2-E11885A0636B}" destId="{CB8B7CE7-F497-41E1-8097-571484C659A8}" srcOrd="0" destOrd="0" presId="urn:microsoft.com/office/officeart/2008/layout/VerticalCurvedList"/>
    <dgm:cxn modelId="{FF576D52-D623-4994-9685-5857219436AF}" type="presOf" srcId="{90AD9333-3678-4A9C-817C-82BD5758112D}" destId="{94BCB1BE-B454-478F-A560-F88EBA6E6307}" srcOrd="0" destOrd="0" presId="urn:microsoft.com/office/officeart/2008/layout/VerticalCurvedList"/>
    <dgm:cxn modelId="{8C4C9885-E76A-4413-A2E6-37FE785B2E70}" type="presOf" srcId="{131B7E00-371B-49E8-9DE6-48EEB01912CF}" destId="{C7E66841-69B6-47EE-8C53-75C7DFF7E145}" srcOrd="0" destOrd="0" presId="urn:microsoft.com/office/officeart/2008/layout/VerticalCurvedList"/>
    <dgm:cxn modelId="{0948A286-CC98-47C6-9ED7-9E9A1345812C}" type="presOf" srcId="{6A611F9D-E5EC-4930-9B47-2D8910FC38C9}" destId="{FC8FF068-B58B-4DF6-B45B-FAA82882CCA7}" srcOrd="0" destOrd="0" presId="urn:microsoft.com/office/officeart/2008/layout/VerticalCurvedList"/>
    <dgm:cxn modelId="{B72676F1-B7BC-46CF-85DE-B4DAE153C4FD}" srcId="{1D1426EC-EAB8-46A8-B5D2-E11885A0636B}" destId="{350FABFA-37D9-4E6D-856F-EA7AA4C60DE6}" srcOrd="3" destOrd="0" parTransId="{9CF005A8-0522-4E4E-897C-17CCFD67524E}" sibTransId="{016AD9D8-983E-492E-B4F0-C856CC6A2121}"/>
    <dgm:cxn modelId="{AADB44E2-F501-46D5-814E-82878981AA5D}" type="presParOf" srcId="{CB8B7CE7-F497-41E1-8097-571484C659A8}" destId="{B8D2BF61-37A2-446F-92FD-6A0E3A92365E}" srcOrd="0" destOrd="0" presId="urn:microsoft.com/office/officeart/2008/layout/VerticalCurvedList"/>
    <dgm:cxn modelId="{D5667F6D-2815-46A5-9174-FA037065FBB9}" type="presParOf" srcId="{B8D2BF61-37A2-446F-92FD-6A0E3A92365E}" destId="{6FE07943-38BA-4E77-A083-814100FDCCE9}" srcOrd="0" destOrd="0" presId="urn:microsoft.com/office/officeart/2008/layout/VerticalCurvedList"/>
    <dgm:cxn modelId="{C414829C-FFDE-4CB1-8F06-39977B8107BE}" type="presParOf" srcId="{6FE07943-38BA-4E77-A083-814100FDCCE9}" destId="{1E52E337-F9D2-4165-BF55-D9E3C039E137}" srcOrd="0" destOrd="0" presId="urn:microsoft.com/office/officeart/2008/layout/VerticalCurvedList"/>
    <dgm:cxn modelId="{52C1967A-F78D-41DF-9F7A-C08BFD0502E2}" type="presParOf" srcId="{6FE07943-38BA-4E77-A083-814100FDCCE9}" destId="{FC8FF068-B58B-4DF6-B45B-FAA82882CCA7}" srcOrd="1" destOrd="0" presId="urn:microsoft.com/office/officeart/2008/layout/VerticalCurvedList"/>
    <dgm:cxn modelId="{0CE11FE0-F427-4E96-8364-AB0E24B3067B}" type="presParOf" srcId="{6FE07943-38BA-4E77-A083-814100FDCCE9}" destId="{B879DED1-205E-44C3-8F5A-F0D1969819ED}" srcOrd="2" destOrd="0" presId="urn:microsoft.com/office/officeart/2008/layout/VerticalCurvedList"/>
    <dgm:cxn modelId="{9BDF2D4A-C818-4783-8704-DB4B8292DB86}" type="presParOf" srcId="{6FE07943-38BA-4E77-A083-814100FDCCE9}" destId="{C707F321-4E01-4C42-9290-B21A5ADA56C2}" srcOrd="3" destOrd="0" presId="urn:microsoft.com/office/officeart/2008/layout/VerticalCurvedList"/>
    <dgm:cxn modelId="{F7F31715-31C8-48DB-B9DD-81B070E6DA81}" type="presParOf" srcId="{B8D2BF61-37A2-446F-92FD-6A0E3A92365E}" destId="{94BCB1BE-B454-478F-A560-F88EBA6E6307}" srcOrd="1" destOrd="0" presId="urn:microsoft.com/office/officeart/2008/layout/VerticalCurvedList"/>
    <dgm:cxn modelId="{20DE0020-F325-4955-80A7-110810E29E44}" type="presParOf" srcId="{B8D2BF61-37A2-446F-92FD-6A0E3A92365E}" destId="{F9986FE3-1D92-485F-A147-CF81D5910A47}" srcOrd="2" destOrd="0" presId="urn:microsoft.com/office/officeart/2008/layout/VerticalCurvedList"/>
    <dgm:cxn modelId="{0600D672-8E9F-4CF6-9E11-2921B674C296}" type="presParOf" srcId="{F9986FE3-1D92-485F-A147-CF81D5910A47}" destId="{376B1685-49C1-4FCA-8EEC-56B9FB886241}" srcOrd="0" destOrd="0" presId="urn:microsoft.com/office/officeart/2008/layout/VerticalCurvedList"/>
    <dgm:cxn modelId="{DA2E9E26-2B2E-4B0A-8B65-916E123AA69A}" type="presParOf" srcId="{B8D2BF61-37A2-446F-92FD-6A0E3A92365E}" destId="{C7E66841-69B6-47EE-8C53-75C7DFF7E145}" srcOrd="3" destOrd="0" presId="urn:microsoft.com/office/officeart/2008/layout/VerticalCurvedList"/>
    <dgm:cxn modelId="{2F007B3A-8066-4D16-9263-81DB1D9E8DE3}" type="presParOf" srcId="{B8D2BF61-37A2-446F-92FD-6A0E3A92365E}" destId="{A5C41343-C624-4C41-920F-BE35B37DE3DE}" srcOrd="4" destOrd="0" presId="urn:microsoft.com/office/officeart/2008/layout/VerticalCurvedList"/>
    <dgm:cxn modelId="{1248683D-CCAF-4FA1-9F0C-BB30801B449C}" type="presParOf" srcId="{A5C41343-C624-4C41-920F-BE35B37DE3DE}" destId="{A23C697F-2BC2-4B9B-BDAF-4094A7E3FDDC}" srcOrd="0" destOrd="0" presId="urn:microsoft.com/office/officeart/2008/layout/VerticalCurvedList"/>
    <dgm:cxn modelId="{5E8E58FA-5D40-4D8B-8ACC-6DCD4D0C5EF2}" type="presParOf" srcId="{B8D2BF61-37A2-446F-92FD-6A0E3A92365E}" destId="{67821D3B-3B15-4C65-8153-204F1314C412}" srcOrd="5" destOrd="0" presId="urn:microsoft.com/office/officeart/2008/layout/VerticalCurvedList"/>
    <dgm:cxn modelId="{53B8A412-17FF-447F-A0D7-1FF8283F7AFD}" type="presParOf" srcId="{B8D2BF61-37A2-446F-92FD-6A0E3A92365E}" destId="{8C5BE16F-69C2-40D1-9646-A2C967307BDB}" srcOrd="6" destOrd="0" presId="urn:microsoft.com/office/officeart/2008/layout/VerticalCurvedList"/>
    <dgm:cxn modelId="{63EE1EF3-086F-4C5C-A026-10CE8A04D391}" type="presParOf" srcId="{8C5BE16F-69C2-40D1-9646-A2C967307BDB}" destId="{8416C674-8B20-4144-BE07-9B0CFB9F9D69}" srcOrd="0" destOrd="0" presId="urn:microsoft.com/office/officeart/2008/layout/VerticalCurvedList"/>
    <dgm:cxn modelId="{B215FB2F-3920-41F7-A232-008816918D75}" type="presParOf" srcId="{B8D2BF61-37A2-446F-92FD-6A0E3A92365E}" destId="{3952984D-696D-4E1C-A29E-EC034DA2D07E}" srcOrd="7" destOrd="0" presId="urn:microsoft.com/office/officeart/2008/layout/VerticalCurvedList"/>
    <dgm:cxn modelId="{9B3F6908-5743-4023-A690-5A71D100CD75}" type="presParOf" srcId="{B8D2BF61-37A2-446F-92FD-6A0E3A92365E}" destId="{BAFE339D-E5C6-4725-A518-094B5C3C07E8}" srcOrd="8" destOrd="0" presId="urn:microsoft.com/office/officeart/2008/layout/VerticalCurvedList"/>
    <dgm:cxn modelId="{20112E25-B77B-4247-9D9E-B74D2BE2EE8D}" type="presParOf" srcId="{BAFE339D-E5C6-4725-A518-094B5C3C07E8}" destId="{A58891D8-E3D5-4FA9-B267-D75EFBEB5E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B39414-04D1-47B0-9A1A-9BD560327037}"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s-ES"/>
        </a:p>
      </dgm:t>
    </dgm:pt>
    <dgm:pt modelId="{0359FB73-3FCD-4E12-BEFA-3F3367AE165D}">
      <dgm:prSet phldrT="[Texto]"/>
      <dgm:spPr/>
      <dgm:t>
        <a:bodyPr/>
        <a:lstStyle/>
        <a:p>
          <a:r>
            <a:rPr lang="es-ES" dirty="0"/>
            <a:t>VISITAS DE SUPERVISIÓN</a:t>
          </a:r>
        </a:p>
      </dgm:t>
    </dgm:pt>
    <dgm:pt modelId="{CBE65EEC-1F50-4724-A5E6-217F8DADE5CA}" type="parTrans" cxnId="{C7E9A039-0F94-4C6C-A319-3E21494B5639}">
      <dgm:prSet/>
      <dgm:spPr/>
      <dgm:t>
        <a:bodyPr/>
        <a:lstStyle/>
        <a:p>
          <a:endParaRPr lang="es-ES"/>
        </a:p>
      </dgm:t>
    </dgm:pt>
    <dgm:pt modelId="{8CE8D604-329E-4139-BD29-21CB076F4B00}" type="sibTrans" cxnId="{C7E9A039-0F94-4C6C-A319-3E21494B5639}">
      <dgm:prSet/>
      <dgm:spPr/>
      <dgm:t>
        <a:bodyPr/>
        <a:lstStyle/>
        <a:p>
          <a:endParaRPr lang="es-ES"/>
        </a:p>
      </dgm:t>
    </dgm:pt>
    <dgm:pt modelId="{A01EE22D-01C3-4C0D-AED1-1DD5C7C3F8DF}">
      <dgm:prSet phldrT="[Texto]"/>
      <dgm:spPr/>
      <dgm:t>
        <a:bodyPr/>
        <a:lstStyle/>
        <a:p>
          <a:r>
            <a:rPr lang="es-ES" dirty="0"/>
            <a:t>PUNTOS DE ENTREGA </a:t>
          </a:r>
        </a:p>
      </dgm:t>
    </dgm:pt>
    <dgm:pt modelId="{E2433EC0-B59A-48E6-9623-07B262561A49}" type="parTrans" cxnId="{2DEAB377-0B76-47B6-A6CE-4B88386B4C12}">
      <dgm:prSet/>
      <dgm:spPr/>
      <dgm:t>
        <a:bodyPr/>
        <a:lstStyle/>
        <a:p>
          <a:endParaRPr lang="es-ES"/>
        </a:p>
      </dgm:t>
    </dgm:pt>
    <dgm:pt modelId="{F4087E55-22FA-481D-8F90-DE492AA10854}" type="sibTrans" cxnId="{2DEAB377-0B76-47B6-A6CE-4B88386B4C12}">
      <dgm:prSet/>
      <dgm:spPr/>
      <dgm:t>
        <a:bodyPr/>
        <a:lstStyle/>
        <a:p>
          <a:endParaRPr lang="es-ES"/>
        </a:p>
      </dgm:t>
    </dgm:pt>
    <dgm:pt modelId="{78BA821E-4A71-4793-80BB-0E3F4BA698BD}">
      <dgm:prSet phldrT="[Texto]"/>
      <dgm:spPr/>
      <dgm:t>
        <a:bodyPr/>
        <a:lstStyle/>
        <a:p>
          <a:r>
            <a:rPr lang="es-ES" dirty="0"/>
            <a:t>Administrativa</a:t>
          </a:r>
        </a:p>
      </dgm:t>
    </dgm:pt>
    <dgm:pt modelId="{56369A8F-DAF0-4618-A81D-9A4F59AFEA1D}" type="sibTrans" cxnId="{90621F68-F9A8-47DA-9B88-96D749C1059C}">
      <dgm:prSet/>
      <dgm:spPr/>
      <dgm:t>
        <a:bodyPr/>
        <a:lstStyle/>
        <a:p>
          <a:endParaRPr lang="es-ES"/>
        </a:p>
      </dgm:t>
    </dgm:pt>
    <dgm:pt modelId="{2241B3E4-0205-42CE-AD5D-EF715E5485CE}" type="parTrans" cxnId="{90621F68-F9A8-47DA-9B88-96D749C1059C}">
      <dgm:prSet/>
      <dgm:spPr/>
      <dgm:t>
        <a:bodyPr/>
        <a:lstStyle/>
        <a:p>
          <a:endParaRPr lang="es-ES"/>
        </a:p>
      </dgm:t>
    </dgm:pt>
    <dgm:pt modelId="{BC280D54-6164-47DA-ADAA-11FF7A97C6DE}">
      <dgm:prSet phldrT="[Texto]"/>
      <dgm:spPr/>
      <dgm:t>
        <a:bodyPr/>
        <a:lstStyle/>
        <a:p>
          <a:r>
            <a:rPr lang="es-ES" dirty="0"/>
            <a:t>Técnica</a:t>
          </a:r>
        </a:p>
      </dgm:t>
    </dgm:pt>
    <dgm:pt modelId="{8E596B4F-4C15-40A7-8E64-6959F6EDF171}" type="sibTrans" cxnId="{B2773731-838D-4CDB-812D-9F71448637C7}">
      <dgm:prSet/>
      <dgm:spPr/>
      <dgm:t>
        <a:bodyPr/>
        <a:lstStyle/>
        <a:p>
          <a:endParaRPr lang="es-ES"/>
        </a:p>
      </dgm:t>
    </dgm:pt>
    <dgm:pt modelId="{2EE6F2B1-0D56-4AFC-BD6F-F79C82EAD274}" type="parTrans" cxnId="{B2773731-838D-4CDB-812D-9F71448637C7}">
      <dgm:prSet/>
      <dgm:spPr/>
      <dgm:t>
        <a:bodyPr/>
        <a:lstStyle/>
        <a:p>
          <a:endParaRPr lang="es-ES"/>
        </a:p>
      </dgm:t>
    </dgm:pt>
    <dgm:pt modelId="{EC17D668-3F6F-4D55-95D5-8B0891156A6C}" type="pres">
      <dgm:prSet presAssocID="{3DB39414-04D1-47B0-9A1A-9BD560327037}" presName="Name0" presStyleCnt="0">
        <dgm:presLayoutVars>
          <dgm:chPref val="1"/>
          <dgm:dir/>
          <dgm:animOne val="branch"/>
          <dgm:animLvl val="lvl"/>
          <dgm:resizeHandles val="exact"/>
        </dgm:presLayoutVars>
      </dgm:prSet>
      <dgm:spPr/>
    </dgm:pt>
    <dgm:pt modelId="{062BD6F8-B934-4913-91C2-230D27E08F4F}" type="pres">
      <dgm:prSet presAssocID="{0359FB73-3FCD-4E12-BEFA-3F3367AE165D}" presName="root1" presStyleCnt="0"/>
      <dgm:spPr/>
    </dgm:pt>
    <dgm:pt modelId="{09619C52-C576-4B2D-A0BB-D157EC5E01C1}" type="pres">
      <dgm:prSet presAssocID="{0359FB73-3FCD-4E12-BEFA-3F3367AE165D}" presName="LevelOneTextNode" presStyleLbl="node0" presStyleIdx="0" presStyleCnt="1" custAng="5400000" custScaleY="58398" custLinFactX="-37010" custLinFactNeighborX="-100000" custLinFactNeighborY="-3">
        <dgm:presLayoutVars>
          <dgm:chPref val="3"/>
        </dgm:presLayoutVars>
      </dgm:prSet>
      <dgm:spPr/>
    </dgm:pt>
    <dgm:pt modelId="{609F8E8B-6607-4F77-9582-1B67E341F0F4}" type="pres">
      <dgm:prSet presAssocID="{0359FB73-3FCD-4E12-BEFA-3F3367AE165D}" presName="level2hierChild" presStyleCnt="0"/>
      <dgm:spPr/>
    </dgm:pt>
    <dgm:pt modelId="{AFF28B67-88C4-4CB0-83F0-5863C5761A73}" type="pres">
      <dgm:prSet presAssocID="{E2433EC0-B59A-48E6-9623-07B262561A49}" presName="conn2-1" presStyleLbl="parChTrans1D2" presStyleIdx="0" presStyleCnt="1"/>
      <dgm:spPr>
        <a:prstGeom prst="rightArrow">
          <a:avLst/>
        </a:prstGeom>
      </dgm:spPr>
    </dgm:pt>
    <dgm:pt modelId="{5F7D1165-A4D8-40EF-AA56-C2865BA317C1}" type="pres">
      <dgm:prSet presAssocID="{E2433EC0-B59A-48E6-9623-07B262561A49}" presName="connTx" presStyleLbl="parChTrans1D2" presStyleIdx="0" presStyleCnt="1"/>
      <dgm:spPr/>
    </dgm:pt>
    <dgm:pt modelId="{C9E9A386-38A0-4ADE-94F9-30B9A3BDC369}" type="pres">
      <dgm:prSet presAssocID="{A01EE22D-01C3-4C0D-AED1-1DD5C7C3F8DF}" presName="root2" presStyleCnt="0"/>
      <dgm:spPr/>
    </dgm:pt>
    <dgm:pt modelId="{0EBC52CC-AEED-486A-8585-D8FA8E33A950}" type="pres">
      <dgm:prSet presAssocID="{A01EE22D-01C3-4C0D-AED1-1DD5C7C3F8DF}" presName="LevelTwoTextNode" presStyleLbl="node2" presStyleIdx="0" presStyleCnt="1">
        <dgm:presLayoutVars>
          <dgm:chPref val="3"/>
        </dgm:presLayoutVars>
      </dgm:prSet>
      <dgm:spPr/>
    </dgm:pt>
    <dgm:pt modelId="{1154FA31-DABE-47AD-BB03-F4A8B5DD52BD}" type="pres">
      <dgm:prSet presAssocID="{A01EE22D-01C3-4C0D-AED1-1DD5C7C3F8DF}" presName="level3hierChild" presStyleCnt="0"/>
      <dgm:spPr/>
    </dgm:pt>
    <dgm:pt modelId="{F7589DCC-115F-4B55-9CC3-DC4B3DFF873B}" type="pres">
      <dgm:prSet presAssocID="{2EE6F2B1-0D56-4AFC-BD6F-F79C82EAD274}" presName="conn2-1" presStyleLbl="parChTrans1D3" presStyleIdx="0" presStyleCnt="2"/>
      <dgm:spPr/>
    </dgm:pt>
    <dgm:pt modelId="{251471C5-E859-4109-90A5-5A82B211AED6}" type="pres">
      <dgm:prSet presAssocID="{2EE6F2B1-0D56-4AFC-BD6F-F79C82EAD274}" presName="connTx" presStyleLbl="parChTrans1D3" presStyleIdx="0" presStyleCnt="2"/>
      <dgm:spPr/>
    </dgm:pt>
    <dgm:pt modelId="{24C53C03-0AB8-4524-A4FB-DA5A8C2641C9}" type="pres">
      <dgm:prSet presAssocID="{BC280D54-6164-47DA-ADAA-11FF7A97C6DE}" presName="root2" presStyleCnt="0"/>
      <dgm:spPr/>
    </dgm:pt>
    <dgm:pt modelId="{B4F1DC88-C382-4C0E-AEEC-C2B87331EAF6}" type="pres">
      <dgm:prSet presAssocID="{BC280D54-6164-47DA-ADAA-11FF7A97C6DE}" presName="LevelTwoTextNode" presStyleLbl="node3" presStyleIdx="0" presStyleCnt="2">
        <dgm:presLayoutVars>
          <dgm:chPref val="3"/>
        </dgm:presLayoutVars>
      </dgm:prSet>
      <dgm:spPr/>
    </dgm:pt>
    <dgm:pt modelId="{F3FC0FD4-1E7D-4E69-A172-01894B96C9B0}" type="pres">
      <dgm:prSet presAssocID="{BC280D54-6164-47DA-ADAA-11FF7A97C6DE}" presName="level3hierChild" presStyleCnt="0"/>
      <dgm:spPr/>
    </dgm:pt>
    <dgm:pt modelId="{5EE8A38F-5444-4580-82AA-FAF50789212D}" type="pres">
      <dgm:prSet presAssocID="{2241B3E4-0205-42CE-AD5D-EF715E5485CE}" presName="conn2-1" presStyleLbl="parChTrans1D3" presStyleIdx="1" presStyleCnt="2"/>
      <dgm:spPr/>
    </dgm:pt>
    <dgm:pt modelId="{ED305377-DD33-4673-84FD-5C8053ADBCE3}" type="pres">
      <dgm:prSet presAssocID="{2241B3E4-0205-42CE-AD5D-EF715E5485CE}" presName="connTx" presStyleLbl="parChTrans1D3" presStyleIdx="1" presStyleCnt="2"/>
      <dgm:spPr/>
    </dgm:pt>
    <dgm:pt modelId="{6D9ECD79-6802-48FC-8413-DF67365A96AA}" type="pres">
      <dgm:prSet presAssocID="{78BA821E-4A71-4793-80BB-0E3F4BA698BD}" presName="root2" presStyleCnt="0"/>
      <dgm:spPr/>
    </dgm:pt>
    <dgm:pt modelId="{7E99D060-AABB-45FC-A30C-5F4916B6EC00}" type="pres">
      <dgm:prSet presAssocID="{78BA821E-4A71-4793-80BB-0E3F4BA698BD}" presName="LevelTwoTextNode" presStyleLbl="node3" presStyleIdx="1" presStyleCnt="2">
        <dgm:presLayoutVars>
          <dgm:chPref val="3"/>
        </dgm:presLayoutVars>
      </dgm:prSet>
      <dgm:spPr/>
    </dgm:pt>
    <dgm:pt modelId="{BB524F86-AF19-4DFE-A2EA-F046782A489F}" type="pres">
      <dgm:prSet presAssocID="{78BA821E-4A71-4793-80BB-0E3F4BA698BD}" presName="level3hierChild" presStyleCnt="0"/>
      <dgm:spPr/>
    </dgm:pt>
  </dgm:ptLst>
  <dgm:cxnLst>
    <dgm:cxn modelId="{41ABA219-D050-4CF9-A704-16A87188F5D4}" type="presOf" srcId="{E2433EC0-B59A-48E6-9623-07B262561A49}" destId="{5F7D1165-A4D8-40EF-AA56-C2865BA317C1}" srcOrd="1" destOrd="0" presId="urn:microsoft.com/office/officeart/2008/layout/HorizontalMultiLevelHierarchy"/>
    <dgm:cxn modelId="{B2773731-838D-4CDB-812D-9F71448637C7}" srcId="{A01EE22D-01C3-4C0D-AED1-1DD5C7C3F8DF}" destId="{BC280D54-6164-47DA-ADAA-11FF7A97C6DE}" srcOrd="0" destOrd="0" parTransId="{2EE6F2B1-0D56-4AFC-BD6F-F79C82EAD274}" sibTransId="{8E596B4F-4C15-40A7-8E64-6959F6EDF171}"/>
    <dgm:cxn modelId="{C7E9A039-0F94-4C6C-A319-3E21494B5639}" srcId="{3DB39414-04D1-47B0-9A1A-9BD560327037}" destId="{0359FB73-3FCD-4E12-BEFA-3F3367AE165D}" srcOrd="0" destOrd="0" parTransId="{CBE65EEC-1F50-4724-A5E6-217F8DADE5CA}" sibTransId="{8CE8D604-329E-4139-BD29-21CB076F4B00}"/>
    <dgm:cxn modelId="{90621F68-F9A8-47DA-9B88-96D749C1059C}" srcId="{A01EE22D-01C3-4C0D-AED1-1DD5C7C3F8DF}" destId="{78BA821E-4A71-4793-80BB-0E3F4BA698BD}" srcOrd="1" destOrd="0" parTransId="{2241B3E4-0205-42CE-AD5D-EF715E5485CE}" sibTransId="{56369A8F-DAF0-4618-A81D-9A4F59AFEA1D}"/>
    <dgm:cxn modelId="{4CCF006B-F480-44E4-9F79-2B7F5BE5CA60}" type="presOf" srcId="{BC280D54-6164-47DA-ADAA-11FF7A97C6DE}" destId="{B4F1DC88-C382-4C0E-AEEC-C2B87331EAF6}" srcOrd="0" destOrd="0" presId="urn:microsoft.com/office/officeart/2008/layout/HorizontalMultiLevelHierarchy"/>
    <dgm:cxn modelId="{8AC15A6B-2233-431C-A45A-769CE54BB271}" type="presOf" srcId="{2EE6F2B1-0D56-4AFC-BD6F-F79C82EAD274}" destId="{F7589DCC-115F-4B55-9CC3-DC4B3DFF873B}" srcOrd="0" destOrd="0" presId="urn:microsoft.com/office/officeart/2008/layout/HorizontalMultiLevelHierarchy"/>
    <dgm:cxn modelId="{F3C76574-F219-4A22-9CD2-E6CE2E017635}" type="presOf" srcId="{2241B3E4-0205-42CE-AD5D-EF715E5485CE}" destId="{5EE8A38F-5444-4580-82AA-FAF50789212D}" srcOrd="0" destOrd="0" presId="urn:microsoft.com/office/officeart/2008/layout/HorizontalMultiLevelHierarchy"/>
    <dgm:cxn modelId="{2DEAB377-0B76-47B6-A6CE-4B88386B4C12}" srcId="{0359FB73-3FCD-4E12-BEFA-3F3367AE165D}" destId="{A01EE22D-01C3-4C0D-AED1-1DD5C7C3F8DF}" srcOrd="0" destOrd="0" parTransId="{E2433EC0-B59A-48E6-9623-07B262561A49}" sibTransId="{F4087E55-22FA-481D-8F90-DE492AA10854}"/>
    <dgm:cxn modelId="{A68ECB80-2D7B-46EC-9851-19B7D832F2BC}" type="presOf" srcId="{2241B3E4-0205-42CE-AD5D-EF715E5485CE}" destId="{ED305377-DD33-4673-84FD-5C8053ADBCE3}" srcOrd="1" destOrd="0" presId="urn:microsoft.com/office/officeart/2008/layout/HorizontalMultiLevelHierarchy"/>
    <dgm:cxn modelId="{B80B668A-283F-407B-BBF9-5D0693568203}" type="presOf" srcId="{78BA821E-4A71-4793-80BB-0E3F4BA698BD}" destId="{7E99D060-AABB-45FC-A30C-5F4916B6EC00}" srcOrd="0" destOrd="0" presId="urn:microsoft.com/office/officeart/2008/layout/HorizontalMultiLevelHierarchy"/>
    <dgm:cxn modelId="{286A5CAC-5BD7-438A-ADD1-4F02DF9EA6A5}" type="presOf" srcId="{3DB39414-04D1-47B0-9A1A-9BD560327037}" destId="{EC17D668-3F6F-4D55-95D5-8B0891156A6C}" srcOrd="0" destOrd="0" presId="urn:microsoft.com/office/officeart/2008/layout/HorizontalMultiLevelHierarchy"/>
    <dgm:cxn modelId="{53AF50B5-AFEC-4A61-8FF6-0B5F5D84549E}" type="presOf" srcId="{2EE6F2B1-0D56-4AFC-BD6F-F79C82EAD274}" destId="{251471C5-E859-4109-90A5-5A82B211AED6}" srcOrd="1" destOrd="0" presId="urn:microsoft.com/office/officeart/2008/layout/HorizontalMultiLevelHierarchy"/>
    <dgm:cxn modelId="{8649EFB9-5005-467B-9659-300FFA2BE041}" type="presOf" srcId="{A01EE22D-01C3-4C0D-AED1-1DD5C7C3F8DF}" destId="{0EBC52CC-AEED-486A-8585-D8FA8E33A950}" srcOrd="0" destOrd="0" presId="urn:microsoft.com/office/officeart/2008/layout/HorizontalMultiLevelHierarchy"/>
    <dgm:cxn modelId="{70164ACA-E5D5-4495-BCC8-5D83EF1DE495}" type="presOf" srcId="{E2433EC0-B59A-48E6-9623-07B262561A49}" destId="{AFF28B67-88C4-4CB0-83F0-5863C5761A73}" srcOrd="0" destOrd="0" presId="urn:microsoft.com/office/officeart/2008/layout/HorizontalMultiLevelHierarchy"/>
    <dgm:cxn modelId="{C1A198F5-DDF2-45AE-9DD9-67529583A7A1}" type="presOf" srcId="{0359FB73-3FCD-4E12-BEFA-3F3367AE165D}" destId="{09619C52-C576-4B2D-A0BB-D157EC5E01C1}" srcOrd="0" destOrd="0" presId="urn:microsoft.com/office/officeart/2008/layout/HorizontalMultiLevelHierarchy"/>
    <dgm:cxn modelId="{B8B984AF-46CE-4388-A09F-C65E451430F3}" type="presParOf" srcId="{EC17D668-3F6F-4D55-95D5-8B0891156A6C}" destId="{062BD6F8-B934-4913-91C2-230D27E08F4F}" srcOrd="0" destOrd="0" presId="urn:microsoft.com/office/officeart/2008/layout/HorizontalMultiLevelHierarchy"/>
    <dgm:cxn modelId="{822F6711-E91E-4AC9-97E8-E80BF8DACF8D}" type="presParOf" srcId="{062BD6F8-B934-4913-91C2-230D27E08F4F}" destId="{09619C52-C576-4B2D-A0BB-D157EC5E01C1}" srcOrd="0" destOrd="0" presId="urn:microsoft.com/office/officeart/2008/layout/HorizontalMultiLevelHierarchy"/>
    <dgm:cxn modelId="{7605AFAF-7163-48E4-987F-2AEDF25A04C4}" type="presParOf" srcId="{062BD6F8-B934-4913-91C2-230D27E08F4F}" destId="{609F8E8B-6607-4F77-9582-1B67E341F0F4}" srcOrd="1" destOrd="0" presId="urn:microsoft.com/office/officeart/2008/layout/HorizontalMultiLevelHierarchy"/>
    <dgm:cxn modelId="{707ACBCA-0C24-4281-9E19-82AD5C379227}" type="presParOf" srcId="{609F8E8B-6607-4F77-9582-1B67E341F0F4}" destId="{AFF28B67-88C4-4CB0-83F0-5863C5761A73}" srcOrd="0" destOrd="0" presId="urn:microsoft.com/office/officeart/2008/layout/HorizontalMultiLevelHierarchy"/>
    <dgm:cxn modelId="{3A9891A1-D967-4095-9997-872BB07ECE43}" type="presParOf" srcId="{AFF28B67-88C4-4CB0-83F0-5863C5761A73}" destId="{5F7D1165-A4D8-40EF-AA56-C2865BA317C1}" srcOrd="0" destOrd="0" presId="urn:microsoft.com/office/officeart/2008/layout/HorizontalMultiLevelHierarchy"/>
    <dgm:cxn modelId="{6D4D347E-6CD3-4E45-A50B-2F851D517099}" type="presParOf" srcId="{609F8E8B-6607-4F77-9582-1B67E341F0F4}" destId="{C9E9A386-38A0-4ADE-94F9-30B9A3BDC369}" srcOrd="1" destOrd="0" presId="urn:microsoft.com/office/officeart/2008/layout/HorizontalMultiLevelHierarchy"/>
    <dgm:cxn modelId="{263579DD-62AC-44D7-9072-8290DF8BCB80}" type="presParOf" srcId="{C9E9A386-38A0-4ADE-94F9-30B9A3BDC369}" destId="{0EBC52CC-AEED-486A-8585-D8FA8E33A950}" srcOrd="0" destOrd="0" presId="urn:microsoft.com/office/officeart/2008/layout/HorizontalMultiLevelHierarchy"/>
    <dgm:cxn modelId="{244FCD6F-A363-4AB1-9B5D-0BC2893AD45D}" type="presParOf" srcId="{C9E9A386-38A0-4ADE-94F9-30B9A3BDC369}" destId="{1154FA31-DABE-47AD-BB03-F4A8B5DD52BD}" srcOrd="1" destOrd="0" presId="urn:microsoft.com/office/officeart/2008/layout/HorizontalMultiLevelHierarchy"/>
    <dgm:cxn modelId="{4445E239-1600-4C30-AE79-E6FACD099AEE}" type="presParOf" srcId="{1154FA31-DABE-47AD-BB03-F4A8B5DD52BD}" destId="{F7589DCC-115F-4B55-9CC3-DC4B3DFF873B}" srcOrd="0" destOrd="0" presId="urn:microsoft.com/office/officeart/2008/layout/HorizontalMultiLevelHierarchy"/>
    <dgm:cxn modelId="{8D65B2D4-96FA-44C2-8FBC-2C0BD825FC1F}" type="presParOf" srcId="{F7589DCC-115F-4B55-9CC3-DC4B3DFF873B}" destId="{251471C5-E859-4109-90A5-5A82B211AED6}" srcOrd="0" destOrd="0" presId="urn:microsoft.com/office/officeart/2008/layout/HorizontalMultiLevelHierarchy"/>
    <dgm:cxn modelId="{976B4030-A2CD-4D02-89D2-BD186684B129}" type="presParOf" srcId="{1154FA31-DABE-47AD-BB03-F4A8B5DD52BD}" destId="{24C53C03-0AB8-4524-A4FB-DA5A8C2641C9}" srcOrd="1" destOrd="0" presId="urn:microsoft.com/office/officeart/2008/layout/HorizontalMultiLevelHierarchy"/>
    <dgm:cxn modelId="{307D01DE-E887-47BD-AE2A-C561E6F34A81}" type="presParOf" srcId="{24C53C03-0AB8-4524-A4FB-DA5A8C2641C9}" destId="{B4F1DC88-C382-4C0E-AEEC-C2B87331EAF6}" srcOrd="0" destOrd="0" presId="urn:microsoft.com/office/officeart/2008/layout/HorizontalMultiLevelHierarchy"/>
    <dgm:cxn modelId="{6FDE9BE1-AC54-432F-B3E8-8EEABD91E062}" type="presParOf" srcId="{24C53C03-0AB8-4524-A4FB-DA5A8C2641C9}" destId="{F3FC0FD4-1E7D-4E69-A172-01894B96C9B0}" srcOrd="1" destOrd="0" presId="urn:microsoft.com/office/officeart/2008/layout/HorizontalMultiLevelHierarchy"/>
    <dgm:cxn modelId="{1581CBF6-2326-4B96-8EE1-26D4E1C0E92B}" type="presParOf" srcId="{1154FA31-DABE-47AD-BB03-F4A8B5DD52BD}" destId="{5EE8A38F-5444-4580-82AA-FAF50789212D}" srcOrd="2" destOrd="0" presId="urn:microsoft.com/office/officeart/2008/layout/HorizontalMultiLevelHierarchy"/>
    <dgm:cxn modelId="{1FA5E613-BAB9-4D38-A7D4-91E22E2ECBC9}" type="presParOf" srcId="{5EE8A38F-5444-4580-82AA-FAF50789212D}" destId="{ED305377-DD33-4673-84FD-5C8053ADBCE3}" srcOrd="0" destOrd="0" presId="urn:microsoft.com/office/officeart/2008/layout/HorizontalMultiLevelHierarchy"/>
    <dgm:cxn modelId="{EC4829FD-D78D-49CC-964E-FE6698C9D0E6}" type="presParOf" srcId="{1154FA31-DABE-47AD-BB03-F4A8B5DD52BD}" destId="{6D9ECD79-6802-48FC-8413-DF67365A96AA}" srcOrd="3" destOrd="0" presId="urn:microsoft.com/office/officeart/2008/layout/HorizontalMultiLevelHierarchy"/>
    <dgm:cxn modelId="{7BDB6CAF-F61E-440B-8096-954E1EBB61B1}" type="presParOf" srcId="{6D9ECD79-6802-48FC-8413-DF67365A96AA}" destId="{7E99D060-AABB-45FC-A30C-5F4916B6EC00}" srcOrd="0" destOrd="0" presId="urn:microsoft.com/office/officeart/2008/layout/HorizontalMultiLevelHierarchy"/>
    <dgm:cxn modelId="{33F2AF34-9270-4E62-B8C9-0A264A845ACA}" type="presParOf" srcId="{6D9ECD79-6802-48FC-8413-DF67365A96AA}" destId="{BB524F86-AF19-4DFE-A2EA-F046782A489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42248C-1025-4906-BB4B-389DDF96D248}" type="doc">
      <dgm:prSet loTypeId="urn:microsoft.com/office/officeart/2005/8/layout/chevron1" loCatId="process" qsTypeId="urn:microsoft.com/office/officeart/2005/8/quickstyle/simple1" qsCatId="simple" csTypeId="urn:microsoft.com/office/officeart/2005/8/colors/colorful5" csCatId="colorful" phldr="1"/>
      <dgm:spPr/>
    </dgm:pt>
    <dgm:pt modelId="{922CE279-8796-433D-9F9B-0ACDEF351F1F}">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Correctivas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dirty="0"/>
        </a:p>
      </dgm:t>
    </dgm:pt>
    <dgm:pt modelId="{D0A44AF5-4D08-4AA2-82D2-20CE25554C76}" type="parTrans" cxnId="{95D5A169-BCC4-458D-86B8-15B4575DC5CC}">
      <dgm:prSet/>
      <dgm:spPr/>
      <dgm:t>
        <a:bodyPr/>
        <a:lstStyle/>
        <a:p>
          <a:endParaRPr lang="es-CO"/>
        </a:p>
      </dgm:t>
    </dgm:pt>
    <dgm:pt modelId="{69EBE450-BB80-4A71-92F3-9469BF1405FB}" type="sibTrans" cxnId="{95D5A169-BCC4-458D-86B8-15B4575DC5CC}">
      <dgm:prSet/>
      <dgm:spPr/>
      <dgm:t>
        <a:bodyPr/>
        <a:lstStyle/>
        <a:p>
          <a:endParaRPr lang="es-CO"/>
        </a:p>
      </dgm:t>
    </dgm:pt>
    <dgm:pt modelId="{2B97E15D-51B7-4D09-847A-B64C0A8E5C4C}">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Preventivas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dirty="0"/>
        </a:p>
      </dgm:t>
    </dgm:pt>
    <dgm:pt modelId="{4841D0AE-54CC-4A47-8EF7-AA75C67E5B04}" type="parTrans" cxnId="{7EAADEE2-4A7B-4A7D-B0B0-598B83A385C0}">
      <dgm:prSet/>
      <dgm:spPr/>
      <dgm:t>
        <a:bodyPr/>
        <a:lstStyle/>
        <a:p>
          <a:endParaRPr lang="es-CO"/>
        </a:p>
      </dgm:t>
    </dgm:pt>
    <dgm:pt modelId="{E91CA642-886A-4897-B1BF-F10DF96319A6}" type="sibTrans" cxnId="{7EAADEE2-4A7B-4A7D-B0B0-598B83A385C0}">
      <dgm:prSet/>
      <dgm:spPr/>
      <dgm:t>
        <a:bodyPr/>
        <a:lstStyle/>
        <a:p>
          <a:endParaRPr lang="es-CO"/>
        </a:p>
      </dgm:t>
    </dgm:pt>
    <dgm:pt modelId="{12424512-AB75-4B1D-AE82-7DDB92D6BB5E}" type="pres">
      <dgm:prSet presAssocID="{F042248C-1025-4906-BB4B-389DDF96D248}" presName="Name0" presStyleCnt="0">
        <dgm:presLayoutVars>
          <dgm:dir/>
          <dgm:animLvl val="lvl"/>
          <dgm:resizeHandles val="exact"/>
        </dgm:presLayoutVars>
      </dgm:prSet>
      <dgm:spPr/>
    </dgm:pt>
    <dgm:pt modelId="{837560AC-F46F-4FAC-B126-722F9C9B0262}" type="pres">
      <dgm:prSet presAssocID="{922CE279-8796-433D-9F9B-0ACDEF351F1F}" presName="parTxOnly" presStyleLbl="node1" presStyleIdx="0" presStyleCnt="2">
        <dgm:presLayoutVars>
          <dgm:chMax val="0"/>
          <dgm:chPref val="0"/>
          <dgm:bulletEnabled val="1"/>
        </dgm:presLayoutVars>
      </dgm:prSet>
      <dgm:spPr/>
    </dgm:pt>
    <dgm:pt modelId="{03224F0A-2218-4591-833E-43DCF07FBB2C}" type="pres">
      <dgm:prSet presAssocID="{69EBE450-BB80-4A71-92F3-9469BF1405FB}" presName="parTxOnlySpace" presStyleCnt="0"/>
      <dgm:spPr/>
    </dgm:pt>
    <dgm:pt modelId="{307E3349-3683-4CB0-98FA-D8BB28F0E836}" type="pres">
      <dgm:prSet presAssocID="{2B97E15D-51B7-4D09-847A-B64C0A8E5C4C}" presName="parTxOnly" presStyleLbl="node1" presStyleIdx="1" presStyleCnt="2">
        <dgm:presLayoutVars>
          <dgm:chMax val="0"/>
          <dgm:chPref val="0"/>
          <dgm:bulletEnabled val="1"/>
        </dgm:presLayoutVars>
      </dgm:prSet>
      <dgm:spPr/>
    </dgm:pt>
  </dgm:ptLst>
  <dgm:cxnLst>
    <dgm:cxn modelId="{C8A06D0B-173C-4B15-8FEC-CA7EE444F162}" type="presOf" srcId="{2B97E15D-51B7-4D09-847A-B64C0A8E5C4C}" destId="{307E3349-3683-4CB0-98FA-D8BB28F0E836}" srcOrd="0" destOrd="0" presId="urn:microsoft.com/office/officeart/2005/8/layout/chevron1"/>
    <dgm:cxn modelId="{62709027-E1D1-4E79-8AA0-DE77A763835B}" type="presOf" srcId="{F042248C-1025-4906-BB4B-389DDF96D248}" destId="{12424512-AB75-4B1D-AE82-7DDB92D6BB5E}" srcOrd="0" destOrd="0" presId="urn:microsoft.com/office/officeart/2005/8/layout/chevron1"/>
    <dgm:cxn modelId="{86153D32-82C5-4AA4-B3A0-1B8D900E9999}" type="presOf" srcId="{922CE279-8796-433D-9F9B-0ACDEF351F1F}" destId="{837560AC-F46F-4FAC-B126-722F9C9B0262}" srcOrd="0" destOrd="0" presId="urn:microsoft.com/office/officeart/2005/8/layout/chevron1"/>
    <dgm:cxn modelId="{95D5A169-BCC4-458D-86B8-15B4575DC5CC}" srcId="{F042248C-1025-4906-BB4B-389DDF96D248}" destId="{922CE279-8796-433D-9F9B-0ACDEF351F1F}" srcOrd="0" destOrd="0" parTransId="{D0A44AF5-4D08-4AA2-82D2-20CE25554C76}" sibTransId="{69EBE450-BB80-4A71-92F3-9469BF1405FB}"/>
    <dgm:cxn modelId="{7EAADEE2-4A7B-4A7D-B0B0-598B83A385C0}" srcId="{F042248C-1025-4906-BB4B-389DDF96D248}" destId="{2B97E15D-51B7-4D09-847A-B64C0A8E5C4C}" srcOrd="1" destOrd="0" parTransId="{4841D0AE-54CC-4A47-8EF7-AA75C67E5B04}" sibTransId="{E91CA642-886A-4897-B1BF-F10DF96319A6}"/>
    <dgm:cxn modelId="{7B610F03-68DA-4093-B372-636787E772E8}" type="presParOf" srcId="{12424512-AB75-4B1D-AE82-7DDB92D6BB5E}" destId="{837560AC-F46F-4FAC-B126-722F9C9B0262}" srcOrd="0" destOrd="0" presId="urn:microsoft.com/office/officeart/2005/8/layout/chevron1"/>
    <dgm:cxn modelId="{AF2AE211-C9FB-4974-B131-647F14005048}" type="presParOf" srcId="{12424512-AB75-4B1D-AE82-7DDB92D6BB5E}" destId="{03224F0A-2218-4591-833E-43DCF07FBB2C}" srcOrd="1" destOrd="0" presId="urn:microsoft.com/office/officeart/2005/8/layout/chevron1"/>
    <dgm:cxn modelId="{D588C010-CEFF-4591-A3BB-D8AF86AE3F30}" type="presParOf" srcId="{12424512-AB75-4B1D-AE82-7DDB92D6BB5E}" destId="{307E3349-3683-4CB0-98FA-D8BB28F0E836}"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CA2AA-BC9E-49F9-969C-A461938328C3}">
      <dsp:nvSpPr>
        <dsp:cNvPr id="0" name=""/>
        <dsp:cNvSpPr/>
      </dsp:nvSpPr>
      <dsp:spPr>
        <a:xfrm>
          <a:off x="878" y="600171"/>
          <a:ext cx="3197789" cy="15988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s-CO" sz="4900" kern="1200" dirty="0"/>
            <a:t>Mesas Públicas</a:t>
          </a:r>
        </a:p>
      </dsp:txBody>
      <dsp:txXfrm>
        <a:off x="47708" y="647001"/>
        <a:ext cx="3104129" cy="1505234"/>
      </dsp:txXfrm>
    </dsp:sp>
    <dsp:sp modelId="{D0D749D8-71CA-453C-9085-F84956598CBC}">
      <dsp:nvSpPr>
        <dsp:cNvPr id="0" name=""/>
        <dsp:cNvSpPr/>
      </dsp:nvSpPr>
      <dsp:spPr>
        <a:xfrm>
          <a:off x="320657"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6F2F68-C74C-4651-AA24-4A6003371C3A}">
      <dsp:nvSpPr>
        <dsp:cNvPr id="0" name=""/>
        <dsp:cNvSpPr/>
      </dsp:nvSpPr>
      <dsp:spPr>
        <a:xfrm>
          <a:off x="640436"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sz="1000" kern="1200" dirty="0"/>
        </a:p>
      </dsp:txBody>
      <dsp:txXfrm>
        <a:off x="687266" y="2645619"/>
        <a:ext cx="2464571" cy="1505234"/>
      </dsp:txXfrm>
    </dsp:sp>
    <dsp:sp modelId="{FF202AC1-2769-4584-8D9D-6AC6F99570C6}">
      <dsp:nvSpPr>
        <dsp:cNvPr id="0" name=""/>
        <dsp:cNvSpPr/>
      </dsp:nvSpPr>
      <dsp:spPr>
        <a:xfrm>
          <a:off x="3998115" y="600171"/>
          <a:ext cx="3197789" cy="159889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kumimoji="0" lang="es-CO" sz="4900" b="0" i="0" u="none" strike="noStrike" kern="1200" cap="none" spc="0" normalizeH="0" baseline="0" noProof="0">
              <a:ln/>
              <a:effectLst/>
              <a:uLnTx/>
              <a:uFillTx/>
              <a:latin typeface="Calibri" panose="020F0502020204030204"/>
            </a:rPr>
            <a:t>Rendición de cuentas</a:t>
          </a:r>
          <a:endParaRPr lang="es-CO" sz="4900" kern="1200" dirty="0"/>
        </a:p>
      </dsp:txBody>
      <dsp:txXfrm>
        <a:off x="4044945" y="647001"/>
        <a:ext cx="3104129" cy="1505234"/>
      </dsp:txXfrm>
    </dsp:sp>
    <dsp:sp modelId="{1EEEACB4-9DFC-4E22-8647-F7C5828C4B6F}">
      <dsp:nvSpPr>
        <dsp:cNvPr id="0" name=""/>
        <dsp:cNvSpPr/>
      </dsp:nvSpPr>
      <dsp:spPr>
        <a:xfrm>
          <a:off x="4317894"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42EB68-7D9D-4B39-89DA-056692B056E4}">
      <dsp:nvSpPr>
        <dsp:cNvPr id="0" name=""/>
        <dsp:cNvSpPr/>
      </dsp:nvSpPr>
      <dsp:spPr>
        <a:xfrm>
          <a:off x="4637673"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sz="1000" kern="1200" dirty="0"/>
        </a:p>
      </dsp:txBody>
      <dsp:txXfrm>
        <a:off x="4684503" y="2645619"/>
        <a:ext cx="2464571" cy="15052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812AD-BBDB-4656-AD7B-FD762BDC7EEF}">
      <dsp:nvSpPr>
        <dsp:cNvPr id="0" name=""/>
        <dsp:cNvSpPr/>
      </dsp:nvSpPr>
      <dsp:spPr>
        <a:xfrm>
          <a:off x="842" y="164812"/>
          <a:ext cx="3285016" cy="197100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altLang="es-CO" sz="1900" kern="1200" dirty="0"/>
            <a:t>AAVN son complementos alimentarios de alto valor nutricional entregados a las poblaciones más vulnerables del país. </a:t>
          </a:r>
          <a:endParaRPr lang="es-CO" sz="1900" kern="1200" dirty="0"/>
        </a:p>
      </dsp:txBody>
      <dsp:txXfrm>
        <a:off x="842" y="164812"/>
        <a:ext cx="3285016" cy="1971009"/>
      </dsp:txXfrm>
    </dsp:sp>
    <dsp:sp modelId="{207D34A0-68B9-40FE-BD0B-71BB6F65846D}">
      <dsp:nvSpPr>
        <dsp:cNvPr id="0" name=""/>
        <dsp:cNvSpPr/>
      </dsp:nvSpPr>
      <dsp:spPr>
        <a:xfrm>
          <a:off x="3614360" y="164812"/>
          <a:ext cx="3285016" cy="1971009"/>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altLang="es-CO" sz="1900" kern="1200" dirty="0"/>
            <a:t>Fácil preparación y distribuidos gratuitamente a través de programas del ICBF y convenios. </a:t>
          </a:r>
          <a:endParaRPr lang="es-CO" sz="1900" kern="1200" dirty="0"/>
        </a:p>
      </dsp:txBody>
      <dsp:txXfrm>
        <a:off x="3614360" y="164812"/>
        <a:ext cx="3285016" cy="1971009"/>
      </dsp:txXfrm>
    </dsp:sp>
    <dsp:sp modelId="{D4E8AC0F-87B5-4466-8AD5-7985B1AEAAF2}">
      <dsp:nvSpPr>
        <dsp:cNvPr id="0" name=""/>
        <dsp:cNvSpPr/>
      </dsp:nvSpPr>
      <dsp:spPr>
        <a:xfrm>
          <a:off x="842" y="2464323"/>
          <a:ext cx="3285016" cy="1971009"/>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La fabricación, el procesamiento, envase, almacenamiento, transporte y distribución de AAVN cumplen con condiciones sanitarias y de calidad. </a:t>
          </a:r>
        </a:p>
      </dsp:txBody>
      <dsp:txXfrm>
        <a:off x="842" y="2464323"/>
        <a:ext cx="3285016" cy="1971009"/>
      </dsp:txXfrm>
    </dsp:sp>
    <dsp:sp modelId="{E40E9F24-7743-43E8-AF28-AFB6203EA8F7}">
      <dsp:nvSpPr>
        <dsp:cNvPr id="0" name=""/>
        <dsp:cNvSpPr/>
      </dsp:nvSpPr>
      <dsp:spPr>
        <a:xfrm>
          <a:off x="3614360" y="2464323"/>
          <a:ext cx="3285016" cy="1971009"/>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altLang="es-CO" sz="1900" kern="1200" dirty="0"/>
            <a:t>ICBF (Sede Nacional, Regional y Centro Zonal) e Interventoría realizan visitas de seguimiento a proveedores, plantas de producción, bodegas y puntos de entrega. </a:t>
          </a:r>
          <a:endParaRPr lang="es-CO" sz="1900" kern="1200" dirty="0"/>
        </a:p>
      </dsp:txBody>
      <dsp:txXfrm>
        <a:off x="3614360" y="2464323"/>
        <a:ext cx="3285016" cy="19710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E9C0A-B470-4C4D-B3D8-771841E139EA}">
      <dsp:nvSpPr>
        <dsp:cNvPr id="0" name=""/>
        <dsp:cNvSpPr/>
      </dsp:nvSpPr>
      <dsp:spPr>
        <a:xfrm>
          <a:off x="8116" y="0"/>
          <a:ext cx="2652149" cy="68973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s-CO" sz="1800" kern="1200" dirty="0"/>
            <a:t>Alistamiento</a:t>
          </a:r>
        </a:p>
      </dsp:txBody>
      <dsp:txXfrm>
        <a:off x="8116" y="0"/>
        <a:ext cx="2652149" cy="459823"/>
      </dsp:txXfrm>
    </dsp:sp>
    <dsp:sp modelId="{8674DF48-4893-4369-AEEA-9D0AA6A5525C}">
      <dsp:nvSpPr>
        <dsp:cNvPr id="0" name=""/>
        <dsp:cNvSpPr/>
      </dsp:nvSpPr>
      <dsp:spPr>
        <a:xfrm>
          <a:off x="550797" y="459823"/>
          <a:ext cx="2652149" cy="389990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CO" sz="1800" kern="1200" dirty="0"/>
            <a:t>Encuentros de sensibilización</a:t>
          </a:r>
        </a:p>
        <a:p>
          <a:pPr marL="171450" lvl="1" indent="-171450" algn="l" defTabSz="800100">
            <a:lnSpc>
              <a:spcPct val="90000"/>
            </a:lnSpc>
            <a:spcBef>
              <a:spcPct val="0"/>
            </a:spcBef>
            <a:spcAft>
              <a:spcPct val="15000"/>
            </a:spcAft>
            <a:buChar char="•"/>
          </a:pPr>
          <a:r>
            <a:rPr lang="es-CO" sz="1800" kern="1200" dirty="0"/>
            <a:t>Reuniones operativas</a:t>
          </a:r>
        </a:p>
      </dsp:txBody>
      <dsp:txXfrm>
        <a:off x="628476" y="537502"/>
        <a:ext cx="2496791" cy="3744546"/>
      </dsp:txXfrm>
    </dsp:sp>
    <dsp:sp modelId="{36914001-7452-4FB8-B754-E3AE7D3EC99B}">
      <dsp:nvSpPr>
        <dsp:cNvPr id="0" name=""/>
        <dsp:cNvSpPr/>
      </dsp:nvSpPr>
      <dsp:spPr>
        <a:xfrm>
          <a:off x="3144774" y="-21994"/>
          <a:ext cx="778729" cy="66019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CO" sz="1800" kern="1200"/>
        </a:p>
      </dsp:txBody>
      <dsp:txXfrm>
        <a:off x="3144774" y="110046"/>
        <a:ext cx="580670" cy="396118"/>
      </dsp:txXfrm>
    </dsp:sp>
    <dsp:sp modelId="{54B2C3AF-C735-4252-A687-7436E788A02A}">
      <dsp:nvSpPr>
        <dsp:cNvPr id="0" name=""/>
        <dsp:cNvSpPr/>
      </dsp:nvSpPr>
      <dsp:spPr>
        <a:xfrm>
          <a:off x="4126708" y="-257358"/>
          <a:ext cx="2654301" cy="68973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s-CO" sz="1800" kern="1200" dirty="0"/>
            <a:t>Implementación y Cierre </a:t>
          </a:r>
        </a:p>
      </dsp:txBody>
      <dsp:txXfrm>
        <a:off x="4126708" y="-257358"/>
        <a:ext cx="2654301" cy="459823"/>
      </dsp:txXfrm>
    </dsp:sp>
    <dsp:sp modelId="{452790F4-FCB3-405F-B19A-33EC5B266642}">
      <dsp:nvSpPr>
        <dsp:cNvPr id="0" name=""/>
        <dsp:cNvSpPr/>
      </dsp:nvSpPr>
      <dsp:spPr>
        <a:xfrm>
          <a:off x="4392898" y="156686"/>
          <a:ext cx="3505668" cy="447673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CO" sz="1800" kern="1200" dirty="0"/>
            <a:t>Sesiones de Formación y nivelación: 5 módulos formativos en 7 sesiones</a:t>
          </a:r>
        </a:p>
        <a:p>
          <a:pPr marL="171450" lvl="1" indent="-171450" algn="l" defTabSz="800100">
            <a:lnSpc>
              <a:spcPct val="90000"/>
            </a:lnSpc>
            <a:spcBef>
              <a:spcPct val="0"/>
            </a:spcBef>
            <a:spcAft>
              <a:spcPct val="15000"/>
            </a:spcAft>
            <a:buChar char="•"/>
          </a:pPr>
          <a:r>
            <a:rPr lang="es-CO" sz="1800" kern="1200" dirty="0"/>
            <a:t>Temática de profundización</a:t>
          </a:r>
        </a:p>
        <a:p>
          <a:pPr marL="171450" lvl="1" indent="-171450" algn="l" defTabSz="800100">
            <a:lnSpc>
              <a:spcPct val="90000"/>
            </a:lnSpc>
            <a:spcBef>
              <a:spcPct val="0"/>
            </a:spcBef>
            <a:spcAft>
              <a:spcPct val="15000"/>
            </a:spcAft>
            <a:buChar char="•"/>
          </a:pPr>
          <a:r>
            <a:rPr lang="es-CO" sz="1800" kern="1200" dirty="0"/>
            <a:t>Caracterización de la población</a:t>
          </a:r>
        </a:p>
        <a:p>
          <a:pPr marL="171450" lvl="1" indent="-171450" algn="l" defTabSz="800100">
            <a:lnSpc>
              <a:spcPct val="90000"/>
            </a:lnSpc>
            <a:spcBef>
              <a:spcPct val="0"/>
            </a:spcBef>
            <a:spcAft>
              <a:spcPct val="15000"/>
            </a:spcAft>
            <a:buChar char="•"/>
          </a:pPr>
          <a:r>
            <a:rPr lang="es-CO" sz="1800" kern="1200" dirty="0"/>
            <a:t>Ejercicios Guardianes del Tesoro realizados por los NNA</a:t>
          </a:r>
        </a:p>
        <a:p>
          <a:pPr marL="171450" lvl="1" indent="-171450" algn="l" defTabSz="800100">
            <a:lnSpc>
              <a:spcPct val="90000"/>
            </a:lnSpc>
            <a:spcBef>
              <a:spcPct val="0"/>
            </a:spcBef>
            <a:spcAft>
              <a:spcPct val="15000"/>
            </a:spcAft>
            <a:buChar char="•"/>
          </a:pPr>
          <a:r>
            <a:rPr lang="es-CO" sz="1800" kern="1200" dirty="0"/>
            <a:t>Activación </a:t>
          </a:r>
          <a:r>
            <a:rPr lang="es-ES" sz="1800" kern="1200" dirty="0"/>
            <a:t>de rutas de restablecimiento de derechos</a:t>
          </a:r>
          <a:endParaRPr lang="es-CO" sz="1800" kern="1200" dirty="0"/>
        </a:p>
        <a:p>
          <a:pPr marL="171450" lvl="1" indent="-171450" algn="l" defTabSz="800100">
            <a:lnSpc>
              <a:spcPct val="90000"/>
            </a:lnSpc>
            <a:spcBef>
              <a:spcPct val="0"/>
            </a:spcBef>
            <a:spcAft>
              <a:spcPct val="15000"/>
            </a:spcAft>
            <a:buChar char="•"/>
          </a:pPr>
          <a:r>
            <a:rPr lang="es-CO" sz="1800" kern="1200" dirty="0"/>
            <a:t>Encuentro regional o zonal de cierre</a:t>
          </a:r>
        </a:p>
        <a:p>
          <a:pPr marL="171450" lvl="1" indent="-171450" algn="l" defTabSz="800100">
            <a:lnSpc>
              <a:spcPct val="90000"/>
            </a:lnSpc>
            <a:spcBef>
              <a:spcPct val="0"/>
            </a:spcBef>
            <a:spcAft>
              <a:spcPct val="15000"/>
            </a:spcAft>
            <a:buChar char="•"/>
          </a:pPr>
          <a:r>
            <a:rPr lang="es-CO" sz="1800" kern="1200" dirty="0"/>
            <a:t>Entrega de Apoyo nutricional, Kit pedagógico</a:t>
          </a:r>
        </a:p>
        <a:p>
          <a:pPr marL="171450" lvl="1" indent="-171450" algn="l" defTabSz="800100">
            <a:lnSpc>
              <a:spcPct val="90000"/>
            </a:lnSpc>
            <a:spcBef>
              <a:spcPct val="0"/>
            </a:spcBef>
            <a:spcAft>
              <a:spcPct val="15000"/>
            </a:spcAft>
            <a:buChar char="•"/>
          </a:pPr>
          <a:r>
            <a:rPr lang="es-CO" sz="1800" kern="1200" dirty="0"/>
            <a:t>Certificación de Formación</a:t>
          </a:r>
        </a:p>
        <a:p>
          <a:pPr marL="171450" lvl="1" indent="-171450" algn="l" defTabSz="800100">
            <a:lnSpc>
              <a:spcPct val="90000"/>
            </a:lnSpc>
            <a:spcBef>
              <a:spcPct val="0"/>
            </a:spcBef>
            <a:spcAft>
              <a:spcPct val="15000"/>
            </a:spcAft>
            <a:buChar char="•"/>
          </a:pPr>
          <a:endParaRPr lang="es-CO" sz="1800" kern="1200" dirty="0"/>
        </a:p>
      </dsp:txBody>
      <dsp:txXfrm>
        <a:off x="4495576" y="259364"/>
        <a:ext cx="3300312" cy="42713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65F04-52E4-4E84-A929-FE715AA75906}">
      <dsp:nvSpPr>
        <dsp:cNvPr id="0" name=""/>
        <dsp:cNvSpPr/>
      </dsp:nvSpPr>
      <dsp:spPr>
        <a:xfrm>
          <a:off x="644" y="472841"/>
          <a:ext cx="2774787" cy="4729402"/>
        </a:xfrm>
        <a:prstGeom prst="roundRect">
          <a:avLst>
            <a:gd name="adj" fmla="val 5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s-CO" sz="2400" b="1" kern="1200" dirty="0"/>
            <a:t>OBJETIVO</a:t>
          </a:r>
        </a:p>
      </dsp:txBody>
      <dsp:txXfrm rot="16200000">
        <a:off x="-1660931" y="2134417"/>
        <a:ext cx="3878110" cy="554957"/>
      </dsp:txXfrm>
    </dsp:sp>
    <dsp:sp modelId="{73A6BA14-F262-443D-BCE6-D9BCD131E02F}">
      <dsp:nvSpPr>
        <dsp:cNvPr id="0" name=""/>
        <dsp:cNvSpPr/>
      </dsp:nvSpPr>
      <dsp:spPr>
        <a:xfrm>
          <a:off x="555602" y="472841"/>
          <a:ext cx="2067216" cy="472940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just" defTabSz="889000">
            <a:lnSpc>
              <a:spcPct val="90000"/>
            </a:lnSpc>
            <a:spcBef>
              <a:spcPct val="0"/>
            </a:spcBef>
            <a:spcAft>
              <a:spcPct val="35000"/>
            </a:spcAft>
            <a:buNone/>
          </a:pPr>
          <a:r>
            <a:rPr lang="es-CO" sz="2000" kern="1200" dirty="0">
              <a:latin typeface="Agency FB" panose="020B0503020202020204" pitchFamily="34" charset="0"/>
            </a:rPr>
            <a:t>Potenciar capacidades individuales y colectivas con familias en situación de vulnerabilidad, a través de una intervención psicosocial que conlleva acciones de aprendizaje- educación, de facilitación  y de gestión de redes, para fomentar el desarrollo familiar y la convivencia armónica</a:t>
          </a:r>
        </a:p>
      </dsp:txBody>
      <dsp:txXfrm>
        <a:off x="555602" y="472841"/>
        <a:ext cx="2067216" cy="4729402"/>
      </dsp:txXfrm>
    </dsp:sp>
    <dsp:sp modelId="{CB52D333-35F2-48AE-8E44-FA83058A4C2F}">
      <dsp:nvSpPr>
        <dsp:cNvPr id="0" name=""/>
        <dsp:cNvSpPr/>
      </dsp:nvSpPr>
      <dsp:spPr>
        <a:xfrm>
          <a:off x="2872549" y="472841"/>
          <a:ext cx="2774787" cy="4677625"/>
        </a:xfrm>
        <a:prstGeom prst="roundRect">
          <a:avLst>
            <a:gd name="adj" fmla="val 5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s-CO" sz="2400" b="1" kern="1200" dirty="0"/>
            <a:t>POBLACION BENEFICIARIA </a:t>
          </a:r>
        </a:p>
      </dsp:txBody>
      <dsp:txXfrm rot="16200000">
        <a:off x="1232201" y="2113188"/>
        <a:ext cx="3835652" cy="554957"/>
      </dsp:txXfrm>
    </dsp:sp>
    <dsp:sp modelId="{DAAE007E-3AC7-44A9-B72C-35D9675CD875}">
      <dsp:nvSpPr>
        <dsp:cNvPr id="0" name=""/>
        <dsp:cNvSpPr/>
      </dsp:nvSpPr>
      <dsp:spPr>
        <a:xfrm rot="5400000">
          <a:off x="2641772" y="3118987"/>
          <a:ext cx="489300" cy="416218"/>
        </a:xfrm>
        <a:prstGeom prst="flowChartExtract">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D2D049-08E0-4379-94F7-6CF62565DD2F}">
      <dsp:nvSpPr>
        <dsp:cNvPr id="0" name=""/>
        <dsp:cNvSpPr/>
      </dsp:nvSpPr>
      <dsp:spPr>
        <a:xfrm>
          <a:off x="3427506" y="472841"/>
          <a:ext cx="2067216" cy="467762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endParaRPr lang="es-CO" sz="2000" kern="1200" dirty="0">
            <a:latin typeface="Agency FB" panose="020B0503020202020204" pitchFamily="34" charset="0"/>
          </a:endParaRPr>
        </a:p>
        <a:p>
          <a:pPr marL="0" lvl="0" indent="0" algn="l" defTabSz="889000">
            <a:lnSpc>
              <a:spcPct val="90000"/>
            </a:lnSpc>
            <a:spcBef>
              <a:spcPct val="0"/>
            </a:spcBef>
            <a:spcAft>
              <a:spcPct val="35000"/>
            </a:spcAft>
            <a:buNone/>
          </a:pPr>
          <a:endParaRPr lang="es-CO" sz="2000" kern="1200" dirty="0">
            <a:latin typeface="Agency FB" panose="020B0503020202020204" pitchFamily="34" charset="0"/>
          </a:endParaRPr>
        </a:p>
        <a:p>
          <a:pPr marL="0" lvl="0" indent="0" algn="l" defTabSz="889000">
            <a:lnSpc>
              <a:spcPct val="90000"/>
            </a:lnSpc>
            <a:spcBef>
              <a:spcPct val="0"/>
            </a:spcBef>
            <a:spcAft>
              <a:spcPct val="35000"/>
            </a:spcAft>
            <a:buNone/>
          </a:pPr>
          <a:r>
            <a:rPr lang="es-CO" sz="2000" b="1" kern="1200" dirty="0">
              <a:latin typeface="Agency FB" panose="020B0503020202020204" pitchFamily="34" charset="0"/>
            </a:rPr>
            <a:t>240 FAMILIAS </a:t>
          </a:r>
        </a:p>
        <a:p>
          <a:pPr marL="0" lvl="0" indent="0" algn="l" defTabSz="889000">
            <a:lnSpc>
              <a:spcPct val="90000"/>
            </a:lnSpc>
            <a:spcBef>
              <a:spcPct val="0"/>
            </a:spcBef>
            <a:spcAft>
              <a:spcPct val="35000"/>
            </a:spcAft>
            <a:buNone/>
          </a:pPr>
          <a:endParaRPr lang="es-CO" sz="2000" kern="1200" dirty="0">
            <a:latin typeface="Agency FB" panose="020B0503020202020204" pitchFamily="34" charset="0"/>
          </a:endParaRPr>
        </a:p>
        <a:p>
          <a:pPr marL="0" lvl="0" indent="0" algn="l" defTabSz="889000">
            <a:lnSpc>
              <a:spcPct val="90000"/>
            </a:lnSpc>
            <a:spcBef>
              <a:spcPct val="0"/>
            </a:spcBef>
            <a:spcAft>
              <a:spcPct val="35000"/>
            </a:spcAft>
            <a:buNone/>
          </a:pPr>
          <a:r>
            <a:rPr lang="es-CO" sz="2000" kern="1200" dirty="0">
              <a:latin typeface="Agency FB" panose="020B0503020202020204" pitchFamily="34" charset="0"/>
            </a:rPr>
            <a:t>RED UNIDOS </a:t>
          </a:r>
        </a:p>
        <a:p>
          <a:pPr marL="0" lvl="0" indent="0" algn="l" defTabSz="889000">
            <a:lnSpc>
              <a:spcPct val="90000"/>
            </a:lnSpc>
            <a:spcBef>
              <a:spcPct val="0"/>
            </a:spcBef>
            <a:spcAft>
              <a:spcPct val="35000"/>
            </a:spcAft>
            <a:buNone/>
          </a:pPr>
          <a:r>
            <a:rPr lang="es-CO" sz="2000" kern="1200" dirty="0">
              <a:latin typeface="Agency FB" panose="020B0503020202020204" pitchFamily="34" charset="0"/>
            </a:rPr>
            <a:t>PROTECCION NIÑEZ Y ADOLESCENCIA </a:t>
          </a:r>
        </a:p>
        <a:p>
          <a:pPr marL="0" lvl="0" indent="0" algn="l" defTabSz="889000">
            <a:lnSpc>
              <a:spcPct val="90000"/>
            </a:lnSpc>
            <a:spcBef>
              <a:spcPct val="0"/>
            </a:spcBef>
            <a:spcAft>
              <a:spcPct val="35000"/>
            </a:spcAft>
            <a:buNone/>
          </a:pPr>
          <a:r>
            <a:rPr lang="es-CO" sz="2000" kern="1200" dirty="0">
              <a:latin typeface="Agency FB" panose="020B0503020202020204" pitchFamily="34" charset="0"/>
            </a:rPr>
            <a:t>PRIMERA INFANCIA </a:t>
          </a:r>
        </a:p>
      </dsp:txBody>
      <dsp:txXfrm>
        <a:off x="3427506" y="472841"/>
        <a:ext cx="2067216" cy="4677625"/>
      </dsp:txXfrm>
    </dsp:sp>
    <dsp:sp modelId="{74E2EAAA-13F0-45BD-8756-1C47ECC0E041}">
      <dsp:nvSpPr>
        <dsp:cNvPr id="0" name=""/>
        <dsp:cNvSpPr/>
      </dsp:nvSpPr>
      <dsp:spPr>
        <a:xfrm>
          <a:off x="5729941" y="516394"/>
          <a:ext cx="2774787" cy="4700367"/>
        </a:xfrm>
        <a:prstGeom prst="roundRect">
          <a:avLst>
            <a:gd name="adj" fmla="val 5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r>
            <a:rPr lang="es-CO" sz="2000" b="1" kern="1200" dirty="0">
              <a:effectLst>
                <a:outerShdw blurRad="38100" dist="38100" dir="2700000" algn="tl">
                  <a:srgbClr val="000000">
                    <a:alpha val="43137"/>
                  </a:srgbClr>
                </a:outerShdw>
              </a:effectLst>
            </a:rPr>
            <a:t>PUNTOS DE ATENCIÓN </a:t>
          </a:r>
        </a:p>
      </dsp:txBody>
      <dsp:txXfrm rot="16200000">
        <a:off x="4080270" y="2166066"/>
        <a:ext cx="3854301" cy="554957"/>
      </dsp:txXfrm>
    </dsp:sp>
    <dsp:sp modelId="{93155EC3-3A82-4B0E-963C-EFC53B932B5A}">
      <dsp:nvSpPr>
        <dsp:cNvPr id="0" name=""/>
        <dsp:cNvSpPr/>
      </dsp:nvSpPr>
      <dsp:spPr>
        <a:xfrm rot="5400000">
          <a:off x="5513677" y="3118987"/>
          <a:ext cx="489300" cy="416218"/>
        </a:xfrm>
        <a:prstGeom prst="flowChartExtract">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D76A24-F736-482E-AA3A-358921F0CC09}">
      <dsp:nvSpPr>
        <dsp:cNvPr id="0" name=""/>
        <dsp:cNvSpPr/>
      </dsp:nvSpPr>
      <dsp:spPr>
        <a:xfrm>
          <a:off x="6284899" y="516394"/>
          <a:ext cx="2067216" cy="470036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marL="0" lvl="0" indent="0" algn="l" defTabSz="977900">
            <a:lnSpc>
              <a:spcPct val="90000"/>
            </a:lnSpc>
            <a:spcBef>
              <a:spcPct val="0"/>
            </a:spcBef>
            <a:spcAft>
              <a:spcPct val="35000"/>
            </a:spcAft>
            <a:buNone/>
          </a:pPr>
          <a:r>
            <a:rPr lang="es-CO" sz="2200" kern="1200" dirty="0">
              <a:latin typeface="Agency FB" panose="020B0503020202020204" pitchFamily="34" charset="0"/>
            </a:rPr>
            <a:t>2 Encuentros grupales mensuales </a:t>
          </a:r>
        </a:p>
        <a:p>
          <a:pPr marL="0" lvl="0" indent="0" algn="l" defTabSz="977900">
            <a:lnSpc>
              <a:spcPct val="90000"/>
            </a:lnSpc>
            <a:spcBef>
              <a:spcPct val="0"/>
            </a:spcBef>
            <a:spcAft>
              <a:spcPct val="35000"/>
            </a:spcAft>
            <a:buNone/>
          </a:pPr>
          <a:r>
            <a:rPr lang="es-CO" sz="2200" kern="1200" dirty="0">
              <a:latin typeface="Agency FB" panose="020B0503020202020204" pitchFamily="34" charset="0"/>
            </a:rPr>
            <a:t>    - Salón comunal villa del rosario</a:t>
          </a:r>
        </a:p>
        <a:p>
          <a:pPr marL="0" lvl="0" indent="0" algn="l" defTabSz="977900">
            <a:lnSpc>
              <a:spcPct val="90000"/>
            </a:lnSpc>
            <a:spcBef>
              <a:spcPct val="0"/>
            </a:spcBef>
            <a:spcAft>
              <a:spcPct val="35000"/>
            </a:spcAft>
            <a:buNone/>
          </a:pPr>
          <a:r>
            <a:rPr lang="es-CO" sz="2200" kern="1200" dirty="0">
              <a:latin typeface="Agency FB" panose="020B0503020202020204" pitchFamily="34" charset="0"/>
            </a:rPr>
            <a:t>    - Casa de la cultura punto vive digital</a:t>
          </a:r>
        </a:p>
        <a:p>
          <a:pPr marL="0" lvl="0" indent="0" algn="l" defTabSz="977900">
            <a:lnSpc>
              <a:spcPct val="90000"/>
            </a:lnSpc>
            <a:spcBef>
              <a:spcPct val="0"/>
            </a:spcBef>
            <a:spcAft>
              <a:spcPct val="35000"/>
            </a:spcAft>
            <a:buNone/>
          </a:pPr>
          <a:r>
            <a:rPr lang="es-CO" sz="2200" kern="1200" dirty="0">
              <a:latin typeface="Agency FB" panose="020B0503020202020204" pitchFamily="34" charset="0"/>
            </a:rPr>
            <a:t>    - Salón comunal barrio primero Chiquinquirá</a:t>
          </a:r>
        </a:p>
        <a:p>
          <a:pPr marL="0" lvl="0" indent="0" algn="l" defTabSz="977900">
            <a:lnSpc>
              <a:spcPct val="90000"/>
            </a:lnSpc>
            <a:spcBef>
              <a:spcPct val="0"/>
            </a:spcBef>
            <a:spcAft>
              <a:spcPct val="35000"/>
            </a:spcAft>
            <a:buNone/>
          </a:pPr>
          <a:r>
            <a:rPr lang="es-CO" sz="2200" kern="1200" dirty="0">
              <a:latin typeface="Agency FB" panose="020B0503020202020204" pitchFamily="34" charset="0"/>
            </a:rPr>
            <a:t>Visita mensual al hogar</a:t>
          </a:r>
        </a:p>
        <a:p>
          <a:pPr marL="0" lvl="0" indent="0" algn="l" defTabSz="977900">
            <a:lnSpc>
              <a:spcPct val="90000"/>
            </a:lnSpc>
            <a:spcBef>
              <a:spcPct val="0"/>
            </a:spcBef>
            <a:spcAft>
              <a:spcPct val="35000"/>
            </a:spcAft>
            <a:buNone/>
          </a:pPr>
          <a:r>
            <a:rPr lang="es-CO" sz="2200" kern="1200" dirty="0"/>
            <a:t> </a:t>
          </a:r>
        </a:p>
        <a:p>
          <a:pPr marL="0" lvl="0" indent="0" algn="l" defTabSz="977900">
            <a:lnSpc>
              <a:spcPct val="90000"/>
            </a:lnSpc>
            <a:spcBef>
              <a:spcPct val="0"/>
            </a:spcBef>
            <a:spcAft>
              <a:spcPct val="35000"/>
            </a:spcAft>
            <a:buNone/>
          </a:pPr>
          <a:endParaRPr lang="es-CO" sz="2200" kern="1200" dirty="0"/>
        </a:p>
      </dsp:txBody>
      <dsp:txXfrm>
        <a:off x="6284899" y="516394"/>
        <a:ext cx="2067216" cy="470036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B2E27-2EC7-400D-922D-AC9509E4E8A3}">
      <dsp:nvSpPr>
        <dsp:cNvPr id="0" name=""/>
        <dsp:cNvSpPr/>
      </dsp:nvSpPr>
      <dsp:spPr>
        <a:xfrm>
          <a:off x="4192" y="1825157"/>
          <a:ext cx="2148198" cy="1786034"/>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CO" sz="1700" kern="1200" dirty="0"/>
            <a:t>MÓDULO II</a:t>
          </a:r>
        </a:p>
        <a:p>
          <a:pPr marL="0" lvl="0" indent="0" algn="ctr" defTabSz="755650">
            <a:lnSpc>
              <a:spcPct val="90000"/>
            </a:lnSpc>
            <a:spcBef>
              <a:spcPct val="0"/>
            </a:spcBef>
            <a:spcAft>
              <a:spcPct val="35000"/>
            </a:spcAft>
            <a:buNone/>
          </a:pPr>
          <a:r>
            <a:rPr lang="es-CO" sz="1700" b="1" kern="1200" dirty="0"/>
            <a:t>SEXUALIDAD PLACENTERA, RESPONSABLE Y SANA</a:t>
          </a:r>
        </a:p>
      </dsp:txBody>
      <dsp:txXfrm>
        <a:off x="56503" y="1877468"/>
        <a:ext cx="2043576" cy="1681412"/>
      </dsp:txXfrm>
    </dsp:sp>
    <dsp:sp modelId="{C90B0B47-B8EC-45B2-BB1F-1C8F4E5E4DDF}">
      <dsp:nvSpPr>
        <dsp:cNvPr id="0" name=""/>
        <dsp:cNvSpPr/>
      </dsp:nvSpPr>
      <dsp:spPr>
        <a:xfrm rot="18770822">
          <a:off x="1950248" y="2234908"/>
          <a:ext cx="1263565" cy="40122"/>
        </a:xfrm>
        <a:custGeom>
          <a:avLst/>
          <a:gdLst/>
          <a:ahLst/>
          <a:cxnLst/>
          <a:rect l="0" t="0" r="0" b="0"/>
          <a:pathLst>
            <a:path>
              <a:moveTo>
                <a:pt x="0" y="20061"/>
              </a:moveTo>
              <a:lnTo>
                <a:pt x="1263565" y="20061"/>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550442" y="2223380"/>
        <a:ext cx="63178" cy="63178"/>
      </dsp:txXfrm>
    </dsp:sp>
    <dsp:sp modelId="{59D83397-D016-4613-93C5-D16B348F8E2C}">
      <dsp:nvSpPr>
        <dsp:cNvPr id="0" name=""/>
        <dsp:cNvSpPr/>
      </dsp:nvSpPr>
      <dsp:spPr>
        <a:xfrm>
          <a:off x="3011671" y="1254714"/>
          <a:ext cx="2148198" cy="1074099"/>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CO" sz="1700" kern="1200" dirty="0"/>
            <a:t>CONOCIMIENTO DERECHOS SEXUALES Y REPRODUCTIVOS </a:t>
          </a:r>
        </a:p>
      </dsp:txBody>
      <dsp:txXfrm>
        <a:off x="3043130" y="1286173"/>
        <a:ext cx="2085280" cy="1011181"/>
      </dsp:txXfrm>
    </dsp:sp>
    <dsp:sp modelId="{ECE977BC-8A1D-4EDB-BC6C-F933BC665F1F}">
      <dsp:nvSpPr>
        <dsp:cNvPr id="0" name=""/>
        <dsp:cNvSpPr/>
      </dsp:nvSpPr>
      <dsp:spPr>
        <a:xfrm rot="19457599">
          <a:off x="5060407" y="1462899"/>
          <a:ext cx="1058206" cy="40122"/>
        </a:xfrm>
        <a:custGeom>
          <a:avLst/>
          <a:gdLst/>
          <a:ahLst/>
          <a:cxnLst/>
          <a:rect l="0" t="0" r="0" b="0"/>
          <a:pathLst>
            <a:path>
              <a:moveTo>
                <a:pt x="0" y="20061"/>
              </a:moveTo>
              <a:lnTo>
                <a:pt x="1058206" y="2006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563055" y="1456505"/>
        <a:ext cx="52910" cy="52910"/>
      </dsp:txXfrm>
    </dsp:sp>
    <dsp:sp modelId="{EC8D8979-21F8-4F5C-A51E-63423F128BF7}">
      <dsp:nvSpPr>
        <dsp:cNvPr id="0" name=""/>
        <dsp:cNvSpPr/>
      </dsp:nvSpPr>
      <dsp:spPr>
        <a:xfrm>
          <a:off x="6019150" y="637106"/>
          <a:ext cx="2148198" cy="1074099"/>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CO" sz="1700" kern="1200" dirty="0"/>
            <a:t> PLANIFICACIÓN FAMILIAR</a:t>
          </a:r>
        </a:p>
      </dsp:txBody>
      <dsp:txXfrm>
        <a:off x="6050609" y="668565"/>
        <a:ext cx="2085280" cy="1011181"/>
      </dsp:txXfrm>
    </dsp:sp>
    <dsp:sp modelId="{40E332B5-DBED-44E9-A831-CC694DBF53A2}">
      <dsp:nvSpPr>
        <dsp:cNvPr id="0" name=""/>
        <dsp:cNvSpPr/>
      </dsp:nvSpPr>
      <dsp:spPr>
        <a:xfrm rot="2142401">
          <a:off x="5060407" y="2080506"/>
          <a:ext cx="1058206" cy="40122"/>
        </a:xfrm>
        <a:custGeom>
          <a:avLst/>
          <a:gdLst/>
          <a:ahLst/>
          <a:cxnLst/>
          <a:rect l="0" t="0" r="0" b="0"/>
          <a:pathLst>
            <a:path>
              <a:moveTo>
                <a:pt x="0" y="20061"/>
              </a:moveTo>
              <a:lnTo>
                <a:pt x="1058206" y="2006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563055" y="2074112"/>
        <a:ext cx="52910" cy="52910"/>
      </dsp:txXfrm>
    </dsp:sp>
    <dsp:sp modelId="{D4B7D083-5817-4C8F-9A00-AE84F46F20B1}">
      <dsp:nvSpPr>
        <dsp:cNvPr id="0" name=""/>
        <dsp:cNvSpPr/>
      </dsp:nvSpPr>
      <dsp:spPr>
        <a:xfrm>
          <a:off x="6019150" y="1872321"/>
          <a:ext cx="2148198" cy="1074099"/>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CO" sz="1700" kern="1200" dirty="0"/>
            <a:t>CONOCIMIENTO RIESGOS COMO ITS</a:t>
          </a:r>
        </a:p>
      </dsp:txBody>
      <dsp:txXfrm>
        <a:off x="6050609" y="1903780"/>
        <a:ext cx="2085280" cy="1011181"/>
      </dsp:txXfrm>
    </dsp:sp>
    <dsp:sp modelId="{F310B401-CB1D-4BE9-A7C9-B659E55C6D38}">
      <dsp:nvSpPr>
        <dsp:cNvPr id="0" name=""/>
        <dsp:cNvSpPr/>
      </dsp:nvSpPr>
      <dsp:spPr>
        <a:xfrm rot="2829178">
          <a:off x="1950248" y="3161318"/>
          <a:ext cx="1263565" cy="40122"/>
        </a:xfrm>
        <a:custGeom>
          <a:avLst/>
          <a:gdLst/>
          <a:ahLst/>
          <a:cxnLst/>
          <a:rect l="0" t="0" r="0" b="0"/>
          <a:pathLst>
            <a:path>
              <a:moveTo>
                <a:pt x="0" y="20061"/>
              </a:moveTo>
              <a:lnTo>
                <a:pt x="1263565" y="20061"/>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550442" y="3149790"/>
        <a:ext cx="63178" cy="63178"/>
      </dsp:txXfrm>
    </dsp:sp>
    <dsp:sp modelId="{7BDEA4C3-C0E3-4461-B4CE-0B6803DCF3EC}">
      <dsp:nvSpPr>
        <dsp:cNvPr id="0" name=""/>
        <dsp:cNvSpPr/>
      </dsp:nvSpPr>
      <dsp:spPr>
        <a:xfrm>
          <a:off x="3011671" y="3107535"/>
          <a:ext cx="2148198" cy="1074099"/>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CO" sz="1700" kern="1200" dirty="0"/>
            <a:t>RUTA DE ATENCIÓN ANTE DELITOS SEXUALES</a:t>
          </a:r>
        </a:p>
      </dsp:txBody>
      <dsp:txXfrm>
        <a:off x="3043130" y="3138994"/>
        <a:ext cx="2085280" cy="1011181"/>
      </dsp:txXfrm>
    </dsp:sp>
    <dsp:sp modelId="{910D9785-01A6-419E-AC2B-74565314530B}">
      <dsp:nvSpPr>
        <dsp:cNvPr id="0" name=""/>
        <dsp:cNvSpPr/>
      </dsp:nvSpPr>
      <dsp:spPr>
        <a:xfrm>
          <a:off x="5159870" y="3624524"/>
          <a:ext cx="859279" cy="40122"/>
        </a:xfrm>
        <a:custGeom>
          <a:avLst/>
          <a:gdLst/>
          <a:ahLst/>
          <a:cxnLst/>
          <a:rect l="0" t="0" r="0" b="0"/>
          <a:pathLst>
            <a:path>
              <a:moveTo>
                <a:pt x="0" y="20061"/>
              </a:moveTo>
              <a:lnTo>
                <a:pt x="859279" y="2006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568028" y="3623103"/>
        <a:ext cx="42963" cy="42963"/>
      </dsp:txXfrm>
    </dsp:sp>
    <dsp:sp modelId="{D4DBB053-2BF8-41D3-9C38-163A6483BC96}">
      <dsp:nvSpPr>
        <dsp:cNvPr id="0" name=""/>
        <dsp:cNvSpPr/>
      </dsp:nvSpPr>
      <dsp:spPr>
        <a:xfrm>
          <a:off x="6019150" y="3107535"/>
          <a:ext cx="2148198" cy="1074099"/>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CO" sz="1700" kern="1200" dirty="0"/>
            <a:t>CUIDADO MUTUO Y AUTOCUIDADO</a:t>
          </a:r>
        </a:p>
      </dsp:txBody>
      <dsp:txXfrm>
        <a:off x="6050609" y="3138994"/>
        <a:ext cx="2085280" cy="10111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280DA-58BF-48C1-8AEE-9DCDC93552A8}">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D41D58-55C2-4EEE-87C7-76D097F9BCD2}">
      <dsp:nvSpPr>
        <dsp:cNvPr id="0" name=""/>
        <dsp:cNvSpPr/>
      </dsp:nvSpPr>
      <dsp:spPr>
        <a:xfrm>
          <a:off x="384538" y="253918"/>
          <a:ext cx="5656275" cy="50816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sz="800" b="1" kern="1200" dirty="0">
            <a:solidFill>
              <a:schemeClr val="bg1"/>
            </a:solidFill>
          </a:endParaRPr>
        </a:p>
      </dsp:txBody>
      <dsp:txXfrm>
        <a:off x="384538" y="253918"/>
        <a:ext cx="5656275" cy="508162"/>
      </dsp:txXfrm>
    </dsp:sp>
    <dsp:sp modelId="{84FFB3C1-C3CF-4CB9-9440-FAC517F67812}">
      <dsp:nvSpPr>
        <dsp:cNvPr id="0" name=""/>
        <dsp:cNvSpPr/>
      </dsp:nvSpPr>
      <dsp:spPr>
        <a:xfrm>
          <a:off x="66936" y="190398"/>
          <a:ext cx="635203" cy="63520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86199A-9FD0-488F-9B19-4AA6925F240D}">
      <dsp:nvSpPr>
        <dsp:cNvPr id="0" name=""/>
        <dsp:cNvSpPr/>
      </dsp:nvSpPr>
      <dsp:spPr>
        <a:xfrm>
          <a:off x="748672" y="1015918"/>
          <a:ext cx="5292140" cy="50816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sz="800" b="1" i="0" u="none" strike="noStrike" kern="1200" cap="small" spc="0" normalizeH="0" baseline="0" noProof="0" dirty="0">
              <a:ln>
                <a:noFill/>
              </a:ln>
              <a:solidFill>
                <a:schemeClr val="bg1"/>
              </a:solidFill>
              <a:effectLst/>
              <a:uLnTx/>
              <a:uFillTx/>
              <a:latin typeface="Calibri" panose="020F0502020204030204"/>
            </a:rPr>
            <a:t>familiar</a:t>
          </a:r>
          <a:r>
            <a:rPr kumimoji="0" lang="es-CO" sz="800" b="1" i="0" u="none" strike="noStrike" kern="1200" cap="none" spc="0" normalizeH="0" baseline="0" noProof="0" dirty="0">
              <a:ln>
                <a:noFill/>
              </a:ln>
              <a:solidFill>
                <a:schemeClr val="bg1"/>
              </a:solidFill>
              <a:effectLst/>
              <a:uLnTx/>
              <a:uFillTx/>
              <a:latin typeface="Calibri" panose="020F0502020204030204"/>
            </a:rPr>
            <a:t> en los eventos de rendición de cuentas y mesas públicas.</a:t>
          </a:r>
          <a:endParaRPr lang="es-CO" sz="800" b="1" kern="1200" dirty="0">
            <a:solidFill>
              <a:schemeClr val="bg1"/>
            </a:solidFill>
          </a:endParaRPr>
        </a:p>
      </dsp:txBody>
      <dsp:txXfrm>
        <a:off x="748672" y="1015918"/>
        <a:ext cx="5292140" cy="508162"/>
      </dsp:txXfrm>
    </dsp:sp>
    <dsp:sp modelId="{58DC7018-258E-45D1-8D67-B0D507D0A57A}">
      <dsp:nvSpPr>
        <dsp:cNvPr id="0" name=""/>
        <dsp:cNvSpPr/>
      </dsp:nvSpPr>
      <dsp:spPr>
        <a:xfrm>
          <a:off x="431071" y="952398"/>
          <a:ext cx="635203" cy="635203"/>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C8E6A8-5177-41F6-A79A-9AC0DB82FCBD}">
      <dsp:nvSpPr>
        <dsp:cNvPr id="0" name=""/>
        <dsp:cNvSpPr/>
      </dsp:nvSpPr>
      <dsp:spPr>
        <a:xfrm>
          <a:off x="860432" y="1777918"/>
          <a:ext cx="5180380" cy="50816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sz="800" b="1" kern="1200" dirty="0">
            <a:solidFill>
              <a:schemeClr val="bg1"/>
            </a:solidFill>
          </a:endParaRPr>
        </a:p>
      </dsp:txBody>
      <dsp:txXfrm>
        <a:off x="860432" y="1777918"/>
        <a:ext cx="5180380" cy="508162"/>
      </dsp:txXfrm>
    </dsp:sp>
    <dsp:sp modelId="{DAA0D071-9B1C-4B71-A2EA-9A366F7FE6A5}">
      <dsp:nvSpPr>
        <dsp:cNvPr id="0" name=""/>
        <dsp:cNvSpPr/>
      </dsp:nvSpPr>
      <dsp:spPr>
        <a:xfrm>
          <a:off x="542831" y="1714398"/>
          <a:ext cx="635203" cy="635203"/>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E12E6-C42F-4AA0-BA2B-B210B5949393}">
      <dsp:nvSpPr>
        <dsp:cNvPr id="0" name=""/>
        <dsp:cNvSpPr/>
      </dsp:nvSpPr>
      <dsp:spPr>
        <a:xfrm>
          <a:off x="748672" y="2539918"/>
          <a:ext cx="5292140" cy="50816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sz="800" b="1" kern="1200" dirty="0">
            <a:solidFill>
              <a:schemeClr val="bg1"/>
            </a:solidFill>
          </a:endParaRPr>
        </a:p>
      </dsp:txBody>
      <dsp:txXfrm>
        <a:off x="748672" y="2539918"/>
        <a:ext cx="5292140" cy="508162"/>
      </dsp:txXfrm>
    </dsp:sp>
    <dsp:sp modelId="{22D35CAB-5644-4791-ACB3-03DD0A239A5F}">
      <dsp:nvSpPr>
        <dsp:cNvPr id="0" name=""/>
        <dsp:cNvSpPr/>
      </dsp:nvSpPr>
      <dsp:spPr>
        <a:xfrm>
          <a:off x="431071" y="2476398"/>
          <a:ext cx="635203" cy="635203"/>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206C91-1EDC-4C5E-AF01-7EB30ACFAFBE}">
      <dsp:nvSpPr>
        <dsp:cNvPr id="0" name=""/>
        <dsp:cNvSpPr/>
      </dsp:nvSpPr>
      <dsp:spPr>
        <a:xfrm>
          <a:off x="384538" y="3301918"/>
          <a:ext cx="5656275" cy="50816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sz="800" b="1" kern="1200" dirty="0">
            <a:solidFill>
              <a:schemeClr val="bg1"/>
            </a:solidFill>
          </a:endParaRPr>
        </a:p>
      </dsp:txBody>
      <dsp:txXfrm>
        <a:off x="384538" y="3301918"/>
        <a:ext cx="5656275" cy="508162"/>
      </dsp:txXfrm>
    </dsp:sp>
    <dsp:sp modelId="{6DC546B8-5D74-4691-9651-6DFCA478AA8F}">
      <dsp:nvSpPr>
        <dsp:cNvPr id="0" name=""/>
        <dsp:cNvSpPr/>
      </dsp:nvSpPr>
      <dsp:spPr>
        <a:xfrm>
          <a:off x="66936" y="3238398"/>
          <a:ext cx="635203" cy="635203"/>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C1A5F-9390-4894-A90C-CFDE94D83DFC}">
      <dsp:nvSpPr>
        <dsp:cNvPr id="0" name=""/>
        <dsp:cNvSpPr/>
      </dsp:nvSpPr>
      <dsp:spPr>
        <a:xfrm>
          <a:off x="113847" y="4923"/>
          <a:ext cx="5868305" cy="169791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sp:txBody>
      <dsp:txXfrm>
        <a:off x="163577" y="54653"/>
        <a:ext cx="5768845" cy="1598454"/>
      </dsp:txXfrm>
    </dsp:sp>
    <dsp:sp modelId="{96C810FE-8637-4160-A19F-1DD69B07BF88}">
      <dsp:nvSpPr>
        <dsp:cNvPr id="0" name=""/>
        <dsp:cNvSpPr/>
      </dsp:nvSpPr>
      <dsp:spPr>
        <a:xfrm rot="5400000">
          <a:off x="2666887" y="1753653"/>
          <a:ext cx="762225" cy="91467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CO" sz="800" kern="1200"/>
        </a:p>
      </dsp:txBody>
      <dsp:txXfrm rot="-5400000">
        <a:off x="2773599" y="1829876"/>
        <a:ext cx="548803" cy="533558"/>
      </dsp:txXfrm>
    </dsp:sp>
    <dsp:sp modelId="{C8A6EEDD-B9C1-4875-A992-F11D72FD8682}">
      <dsp:nvSpPr>
        <dsp:cNvPr id="0" name=""/>
        <dsp:cNvSpPr/>
      </dsp:nvSpPr>
      <dsp:spPr>
        <a:xfrm>
          <a:off x="-1896" y="2719139"/>
          <a:ext cx="6099792" cy="2032602"/>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just" defTabSz="444500">
            <a:lnSpc>
              <a:spcPct val="90000"/>
            </a:lnSpc>
            <a:spcBef>
              <a:spcPct val="0"/>
            </a:spcBef>
            <a:spcAft>
              <a:spcPct val="35000"/>
            </a:spcAft>
            <a:buNone/>
          </a:pPr>
          <a:r>
            <a:rPr lang="es-CO" sz="1000" kern="1200">
              <a:solidFill>
                <a:schemeClr val="bg1"/>
              </a:solidFill>
            </a:rPr>
            <a:t>Conocer y aplicar la presente ley. </a:t>
          </a:r>
        </a:p>
        <a:p>
          <a:pPr marL="0" lvl="0" indent="0" algn="just" defTabSz="444500">
            <a:lnSpc>
              <a:spcPct val="90000"/>
            </a:lnSpc>
            <a:spcBef>
              <a:spcPct val="0"/>
            </a:spcBef>
            <a:spcAft>
              <a:spcPct val="35000"/>
            </a:spcAft>
            <a:buNone/>
          </a:pPr>
          <a:r>
            <a:rPr lang="es-CO" sz="1000" kern="1200">
              <a:solidFill>
                <a:schemeClr val="bg1"/>
              </a:solidFill>
            </a:rPr>
            <a:t>Atender las principales causas que generan corrupción .</a:t>
          </a:r>
        </a:p>
        <a:p>
          <a:pPr marL="0" lvl="0" indent="0" algn="just" defTabSz="444500">
            <a:lnSpc>
              <a:spcPct val="90000"/>
            </a:lnSpc>
            <a:spcBef>
              <a:spcPct val="0"/>
            </a:spcBef>
            <a:spcAft>
              <a:spcPct val="35000"/>
            </a:spcAft>
            <a:buNone/>
          </a:pPr>
          <a:r>
            <a:rPr lang="es-CO" sz="1000" kern="1200">
              <a:solidFill>
                <a:schemeClr val="bg1"/>
              </a:solidFill>
            </a:rPr>
            <a:t>Sensibilizar a los servidores  públicos  y a la comunidad sobre la presente ley  </a:t>
          </a:r>
        </a:p>
        <a:p>
          <a:pPr marL="0" lvl="0" indent="0" algn="just" defTabSz="444500">
            <a:lnSpc>
              <a:spcPct val="90000"/>
            </a:lnSpc>
            <a:spcBef>
              <a:spcPct val="0"/>
            </a:spcBef>
            <a:spcAft>
              <a:spcPct val="35000"/>
            </a:spcAft>
            <a:buNone/>
          </a:pPr>
          <a:r>
            <a:rPr lang="es-CO" sz="1000" kern="1200">
              <a:solidFill>
                <a:schemeClr val="bg1"/>
              </a:solidFill>
            </a:rPr>
            <a:t>Mejorar los niveles de transparencia en la gestión del servicio publico de bienestar familiar.</a:t>
          </a:r>
        </a:p>
        <a:p>
          <a:pPr marL="0" lvl="0" indent="0" algn="just" defTabSz="444500">
            <a:lnSpc>
              <a:spcPct val="90000"/>
            </a:lnSpc>
            <a:spcBef>
              <a:spcPct val="0"/>
            </a:spcBef>
            <a:spcAft>
              <a:spcPct val="35000"/>
            </a:spcAft>
            <a:buNone/>
          </a:pPr>
          <a:r>
            <a:rPr lang="es-CO" sz="1000" kern="1200">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marL="0" lvl="0" indent="0" algn="just" defTabSz="444500">
            <a:lnSpc>
              <a:spcPct val="90000"/>
            </a:lnSpc>
            <a:spcBef>
              <a:spcPct val="0"/>
            </a:spcBef>
            <a:spcAft>
              <a:spcPct val="35000"/>
            </a:spcAft>
            <a:buNone/>
          </a:pPr>
          <a:r>
            <a:rPr lang="es-CO" sz="1000" kern="1200">
              <a:solidFill>
                <a:schemeClr val="bg1"/>
              </a:solidFill>
            </a:rPr>
            <a:t>Atender los aspectos relevantes que atañen a la entidad frente a este proceso.</a:t>
          </a:r>
        </a:p>
        <a:p>
          <a:pPr marL="0" lvl="0" indent="0" algn="just" defTabSz="444500">
            <a:lnSpc>
              <a:spcPct val="90000"/>
            </a:lnSpc>
            <a:spcBef>
              <a:spcPct val="0"/>
            </a:spcBef>
            <a:spcAft>
              <a:spcPct val="35000"/>
            </a:spcAft>
            <a:buNone/>
          </a:pPr>
          <a:r>
            <a:rPr lang="es-CO" sz="1000" kern="1200">
              <a:solidFill>
                <a:schemeClr val="bg1"/>
              </a:solidFill>
            </a:rPr>
            <a:t>Ejercer los principios de transparencia, buen gobierno, calidad en la gestión,  calidad en la información y promoción de la participación y el dialogo de doble vía con la comunidad  sujeto de nuestro quehacer misional. </a:t>
          </a:r>
          <a:endParaRPr lang="es-CO" sz="1000" kern="1200" dirty="0">
            <a:solidFill>
              <a:schemeClr val="bg1"/>
            </a:solidFill>
          </a:endParaRPr>
        </a:p>
      </dsp:txBody>
      <dsp:txXfrm>
        <a:off x="57637" y="2778672"/>
        <a:ext cx="5980726" cy="19135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180C7-49AC-4D2E-8B89-CD2130920C5B}">
      <dsp:nvSpPr>
        <dsp:cNvPr id="0" name=""/>
        <dsp:cNvSpPr/>
      </dsp:nvSpPr>
      <dsp:spPr>
        <a:xfrm>
          <a:off x="2370147" y="1354508"/>
          <a:ext cx="1219200" cy="1219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s-CO" sz="3000" b="1" kern="1200" dirty="0"/>
            <a:t>AAVN</a:t>
          </a:r>
        </a:p>
      </dsp:txBody>
      <dsp:txXfrm>
        <a:off x="2429663" y="1414024"/>
        <a:ext cx="1100168" cy="1100168"/>
      </dsp:txXfrm>
    </dsp:sp>
    <dsp:sp modelId="{2797C89A-ADF0-40D3-BEF9-A9AA9809C2CE}">
      <dsp:nvSpPr>
        <dsp:cNvPr id="0" name=""/>
        <dsp:cNvSpPr/>
      </dsp:nvSpPr>
      <dsp:spPr>
        <a:xfrm rot="16181039">
          <a:off x="2736919" y="1116359"/>
          <a:ext cx="476304" cy="0"/>
        </a:xfrm>
        <a:custGeom>
          <a:avLst/>
          <a:gdLst/>
          <a:ahLst/>
          <a:cxnLst/>
          <a:rect l="0" t="0" r="0" b="0"/>
          <a:pathLst>
            <a:path>
              <a:moveTo>
                <a:pt x="0" y="0"/>
              </a:moveTo>
              <a:lnTo>
                <a:pt x="47630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DE4A0E-A5E6-47C3-93FC-990A646B6CDC}">
      <dsp:nvSpPr>
        <dsp:cNvPr id="0" name=""/>
        <dsp:cNvSpPr/>
      </dsp:nvSpPr>
      <dsp:spPr>
        <a:xfrm>
          <a:off x="2200164" y="61347"/>
          <a:ext cx="1542680" cy="816864"/>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ES" sz="1400" kern="1200" dirty="0"/>
            <a:t>Bienestarina Más</a:t>
          </a:r>
          <a:endParaRPr lang="es-CO" sz="1400" kern="1200" dirty="0"/>
        </a:p>
      </dsp:txBody>
      <dsp:txXfrm>
        <a:off x="2240040" y="101223"/>
        <a:ext cx="1462928" cy="737112"/>
      </dsp:txXfrm>
    </dsp:sp>
    <dsp:sp modelId="{F4CA4664-8D4C-4632-AA90-C8CE384C16DE}">
      <dsp:nvSpPr>
        <dsp:cNvPr id="0" name=""/>
        <dsp:cNvSpPr/>
      </dsp:nvSpPr>
      <dsp:spPr>
        <a:xfrm rot="19900291">
          <a:off x="3575493" y="1580588"/>
          <a:ext cx="231361" cy="0"/>
        </a:xfrm>
        <a:custGeom>
          <a:avLst/>
          <a:gdLst/>
          <a:ahLst/>
          <a:cxnLst/>
          <a:rect l="0" t="0" r="0" b="0"/>
          <a:pathLst>
            <a:path>
              <a:moveTo>
                <a:pt x="0" y="0"/>
              </a:moveTo>
              <a:lnTo>
                <a:pt x="231361"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0AF19B-DECA-4656-A1F6-A6130856ECFA}">
      <dsp:nvSpPr>
        <dsp:cNvPr id="0" name=""/>
        <dsp:cNvSpPr/>
      </dsp:nvSpPr>
      <dsp:spPr>
        <a:xfrm>
          <a:off x="3793001" y="428449"/>
          <a:ext cx="1388448" cy="1445996"/>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CO" sz="1400" kern="1200" dirty="0"/>
            <a:t>Alimento para la mujer gestante y madre en periodo de lactancia</a:t>
          </a:r>
        </a:p>
      </dsp:txBody>
      <dsp:txXfrm>
        <a:off x="3860779" y="496227"/>
        <a:ext cx="1252892" cy="1310440"/>
      </dsp:txXfrm>
    </dsp:sp>
    <dsp:sp modelId="{63D15CB0-FE8A-49EE-849E-C56A2B8E4815}">
      <dsp:nvSpPr>
        <dsp:cNvPr id="0" name=""/>
        <dsp:cNvSpPr/>
      </dsp:nvSpPr>
      <dsp:spPr>
        <a:xfrm rot="12437241">
          <a:off x="2026742" y="1566285"/>
          <a:ext cx="363637" cy="0"/>
        </a:xfrm>
        <a:custGeom>
          <a:avLst/>
          <a:gdLst/>
          <a:ahLst/>
          <a:cxnLst/>
          <a:rect l="0" t="0" r="0" b="0"/>
          <a:pathLst>
            <a:path>
              <a:moveTo>
                <a:pt x="0" y="0"/>
              </a:moveTo>
              <a:lnTo>
                <a:pt x="363637"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5AFE39-046B-448F-8D6D-E541E038C4B5}">
      <dsp:nvSpPr>
        <dsp:cNvPr id="0" name=""/>
        <dsp:cNvSpPr/>
      </dsp:nvSpPr>
      <dsp:spPr>
        <a:xfrm>
          <a:off x="964508" y="795297"/>
          <a:ext cx="1082467" cy="816864"/>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ES" sz="1400" kern="1200" dirty="0"/>
            <a:t>Bienestarina Líquida</a:t>
          </a:r>
          <a:endParaRPr lang="es-CO" sz="1400" kern="1200" dirty="0"/>
        </a:p>
      </dsp:txBody>
      <dsp:txXfrm>
        <a:off x="1004384" y="835173"/>
        <a:ext cx="1002715" cy="7371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A6AE3-A363-4298-B8D2-FD7E03227EC6}">
      <dsp:nvSpPr>
        <dsp:cNvPr id="0" name=""/>
        <dsp:cNvSpPr/>
      </dsp:nvSpPr>
      <dsp:spPr>
        <a:xfrm>
          <a:off x="-5367431" y="-821939"/>
          <a:ext cx="6391198" cy="6391198"/>
        </a:xfrm>
        <a:prstGeom prst="blockArc">
          <a:avLst>
            <a:gd name="adj1" fmla="val 18900000"/>
            <a:gd name="adj2" fmla="val 2700000"/>
            <a:gd name="adj3" fmla="val 338"/>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93E3C2-246C-4CF8-95E9-C89202A4C2CA}">
      <dsp:nvSpPr>
        <dsp:cNvPr id="0" name=""/>
        <dsp:cNvSpPr/>
      </dsp:nvSpPr>
      <dsp:spPr>
        <a:xfrm>
          <a:off x="447681" y="296612"/>
          <a:ext cx="6488464" cy="5936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174" tIns="40640" rIns="40640" bIns="40640" numCol="1" spcCol="1270" anchor="ctr" anchorCtr="0">
          <a:noAutofit/>
        </a:bodyPr>
        <a:lstStyle/>
        <a:p>
          <a:pPr marL="0" lvl="0" indent="0" algn="l" defTabSz="711200">
            <a:lnSpc>
              <a:spcPct val="90000"/>
            </a:lnSpc>
            <a:spcBef>
              <a:spcPct val="0"/>
            </a:spcBef>
            <a:spcAft>
              <a:spcPct val="35000"/>
            </a:spcAft>
            <a:buNone/>
          </a:pPr>
          <a:r>
            <a:rPr lang="es-ES" sz="1600" b="0" kern="1200" dirty="0"/>
            <a:t>Complemento alimentario de alto valor nutricional, producido por el ICBF desde 1976. </a:t>
          </a:r>
        </a:p>
      </dsp:txBody>
      <dsp:txXfrm>
        <a:off x="447681" y="296612"/>
        <a:ext cx="6488464" cy="593604"/>
      </dsp:txXfrm>
    </dsp:sp>
    <dsp:sp modelId="{FA2FECFE-E129-4F68-9536-38BA54F0C2BF}">
      <dsp:nvSpPr>
        <dsp:cNvPr id="0" name=""/>
        <dsp:cNvSpPr/>
      </dsp:nvSpPr>
      <dsp:spPr>
        <a:xfrm>
          <a:off x="76678" y="222411"/>
          <a:ext cx="742006" cy="742006"/>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696F80-CFCE-4104-938A-4F560547CD07}">
      <dsp:nvSpPr>
        <dsp:cNvPr id="0" name=""/>
        <dsp:cNvSpPr/>
      </dsp:nvSpPr>
      <dsp:spPr>
        <a:xfrm>
          <a:off x="873041" y="1036446"/>
          <a:ext cx="6063105" cy="89418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174" tIns="40640" rIns="40640" bIns="40640" numCol="1" spcCol="1270" anchor="ctr" anchorCtr="0">
          <a:noAutofit/>
        </a:bodyPr>
        <a:lstStyle/>
        <a:p>
          <a:pPr marL="0" lvl="0" indent="0" algn="l" defTabSz="711200">
            <a:lnSpc>
              <a:spcPct val="90000"/>
            </a:lnSpc>
            <a:spcBef>
              <a:spcPct val="0"/>
            </a:spcBef>
            <a:spcAft>
              <a:spcPct val="35000"/>
            </a:spcAft>
            <a:buNone/>
          </a:pPr>
          <a:r>
            <a:rPr lang="es-CO" altLang="es-ES_tradnl" sz="1600" b="0" kern="1200" dirty="0"/>
            <a:t>Mezcla de origen vegetal adicionada con leche en polvo entera, con vitaminas, ácidos grasos (omega 3,6,9) y minerales </a:t>
          </a:r>
          <a:r>
            <a:rPr lang="es-CO" altLang="es-ES_tradnl" sz="1600" b="0" kern="1200" dirty="0" err="1"/>
            <a:t>aminoquelados</a:t>
          </a:r>
          <a:r>
            <a:rPr lang="es-CO" altLang="es-ES_tradnl" sz="1600" b="0" kern="1200" dirty="0"/>
            <a:t> (como hierro y zinc)  que aportan una mejor absorción de nutrientes. </a:t>
          </a:r>
          <a:endParaRPr lang="es-ES" sz="1600" b="0" kern="1200" dirty="0"/>
        </a:p>
      </dsp:txBody>
      <dsp:txXfrm>
        <a:off x="873041" y="1036446"/>
        <a:ext cx="6063105" cy="894182"/>
      </dsp:txXfrm>
    </dsp:sp>
    <dsp:sp modelId="{A05BF213-87DA-48F4-98CD-BB920C45A519}">
      <dsp:nvSpPr>
        <dsp:cNvPr id="0" name=""/>
        <dsp:cNvSpPr/>
      </dsp:nvSpPr>
      <dsp:spPr>
        <a:xfrm>
          <a:off x="502037" y="1112534"/>
          <a:ext cx="742006" cy="742006"/>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37AA84-7307-4BA8-B0FD-D326798C8E7D}">
      <dsp:nvSpPr>
        <dsp:cNvPr id="0" name=""/>
        <dsp:cNvSpPr/>
      </dsp:nvSpPr>
      <dsp:spPr>
        <a:xfrm>
          <a:off x="1003592" y="2076857"/>
          <a:ext cx="5932553" cy="593604"/>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174" tIns="40640" rIns="40640" bIns="40640" numCol="1" spcCol="1270" anchor="ctr" anchorCtr="0">
          <a:noAutofit/>
        </a:bodyPr>
        <a:lstStyle/>
        <a:p>
          <a:pPr marL="0" lvl="0" indent="0" algn="l" defTabSz="711200">
            <a:lnSpc>
              <a:spcPct val="90000"/>
            </a:lnSpc>
            <a:spcBef>
              <a:spcPct val="0"/>
            </a:spcBef>
            <a:spcAft>
              <a:spcPct val="35000"/>
            </a:spcAft>
            <a:buNone/>
          </a:pPr>
          <a:r>
            <a:rPr lang="es-CO" altLang="es-ES_tradnl" sz="1600" b="0" i="0" kern="1200" dirty="0"/>
            <a:t>No contiene conservantes ni colorantes.</a:t>
          </a:r>
          <a:endParaRPr lang="es-CO" altLang="es-ES_tradnl" sz="1600" kern="1200" dirty="0"/>
        </a:p>
      </dsp:txBody>
      <dsp:txXfrm>
        <a:off x="1003592" y="2076857"/>
        <a:ext cx="5932553" cy="593604"/>
      </dsp:txXfrm>
    </dsp:sp>
    <dsp:sp modelId="{C23B7D60-9258-42BA-A4EE-1278161EFDC3}">
      <dsp:nvSpPr>
        <dsp:cNvPr id="0" name=""/>
        <dsp:cNvSpPr/>
      </dsp:nvSpPr>
      <dsp:spPr>
        <a:xfrm>
          <a:off x="632589" y="2002656"/>
          <a:ext cx="742006" cy="742006"/>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A2682-4190-46DD-A08E-75D52BB6913D}">
      <dsp:nvSpPr>
        <dsp:cNvPr id="0" name=""/>
        <dsp:cNvSpPr/>
      </dsp:nvSpPr>
      <dsp:spPr>
        <a:xfrm>
          <a:off x="873041" y="2966980"/>
          <a:ext cx="6063105" cy="593604"/>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174" tIns="40640" rIns="40640" bIns="40640" numCol="1" spcCol="1270" anchor="ctr" anchorCtr="0">
          <a:noAutofit/>
        </a:bodyPr>
        <a:lstStyle/>
        <a:p>
          <a:pPr marL="0" lvl="0" indent="0" algn="l" defTabSz="711200">
            <a:lnSpc>
              <a:spcPct val="90000"/>
            </a:lnSpc>
            <a:spcBef>
              <a:spcPct val="0"/>
            </a:spcBef>
            <a:spcAft>
              <a:spcPct val="35000"/>
            </a:spcAft>
            <a:buNone/>
          </a:pPr>
          <a:r>
            <a:rPr lang="es-CO" altLang="es-ES_tradnl" sz="1600" kern="1200" dirty="0"/>
            <a:t>Su fórmula ha cambiado, con el objetivo de brindar más nutrientes necesarios para el desarrollo físico y mental de niños y niñas.</a:t>
          </a:r>
        </a:p>
      </dsp:txBody>
      <dsp:txXfrm>
        <a:off x="873041" y="2966980"/>
        <a:ext cx="6063105" cy="593604"/>
      </dsp:txXfrm>
    </dsp:sp>
    <dsp:sp modelId="{0BC0C725-50EF-4A00-9BBB-D8220E29483A}">
      <dsp:nvSpPr>
        <dsp:cNvPr id="0" name=""/>
        <dsp:cNvSpPr/>
      </dsp:nvSpPr>
      <dsp:spPr>
        <a:xfrm>
          <a:off x="502037" y="2892779"/>
          <a:ext cx="742006" cy="742006"/>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3FB91E-16A3-4F9C-8AE8-B3AEFA4347DA}">
      <dsp:nvSpPr>
        <dsp:cNvPr id="0" name=""/>
        <dsp:cNvSpPr/>
      </dsp:nvSpPr>
      <dsp:spPr>
        <a:xfrm>
          <a:off x="447681" y="3857102"/>
          <a:ext cx="6488464" cy="593604"/>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174" tIns="40640" rIns="40640" bIns="40640" numCol="1" spcCol="1270" anchor="ctr" anchorCtr="0">
          <a:noAutofit/>
        </a:bodyPr>
        <a:lstStyle/>
        <a:p>
          <a:pPr marL="0" lvl="0" indent="0" algn="l" defTabSz="711200">
            <a:lnSpc>
              <a:spcPct val="90000"/>
            </a:lnSpc>
            <a:spcBef>
              <a:spcPct val="0"/>
            </a:spcBef>
            <a:spcAft>
              <a:spcPct val="35000"/>
            </a:spcAft>
            <a:buNone/>
          </a:pPr>
          <a:r>
            <a:rPr lang="es-CO" altLang="es-CO" sz="1600" kern="1200" dirty="0"/>
            <a:t>Se produce en las plantas de </a:t>
          </a:r>
          <a:r>
            <a:rPr lang="es-CO" altLang="es-CO" sz="1600" kern="1200" dirty="0" err="1"/>
            <a:t>Sabanagrande</a:t>
          </a:r>
          <a:r>
            <a:rPr lang="es-CO" altLang="es-CO" sz="1600" kern="1200" dirty="0"/>
            <a:t> (Atlántico) y Cartago (Valle del Cauca).</a:t>
          </a:r>
          <a:endParaRPr lang="es-ES_tradnl" altLang="es-CO" sz="1600" kern="1200" dirty="0"/>
        </a:p>
      </dsp:txBody>
      <dsp:txXfrm>
        <a:off x="447681" y="3857102"/>
        <a:ext cx="6488464" cy="593604"/>
      </dsp:txXfrm>
    </dsp:sp>
    <dsp:sp modelId="{2B377B9A-62BC-4DFD-AD83-F9F0F5A8840B}">
      <dsp:nvSpPr>
        <dsp:cNvPr id="0" name=""/>
        <dsp:cNvSpPr/>
      </dsp:nvSpPr>
      <dsp:spPr>
        <a:xfrm>
          <a:off x="76678" y="3782901"/>
          <a:ext cx="742006" cy="742006"/>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1C0FA-57AD-4C69-B5B6-9290606436B2}">
      <dsp:nvSpPr>
        <dsp:cNvPr id="0" name=""/>
        <dsp:cNvSpPr/>
      </dsp:nvSpPr>
      <dsp:spPr>
        <a:xfrm>
          <a:off x="-6098659" y="-933105"/>
          <a:ext cx="7259844" cy="7259844"/>
        </a:xfrm>
        <a:prstGeom prst="blockArc">
          <a:avLst>
            <a:gd name="adj1" fmla="val 18900000"/>
            <a:gd name="adj2" fmla="val 2700000"/>
            <a:gd name="adj3" fmla="val 298"/>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CE169C-242C-4205-B585-63ACD028F7B9}">
      <dsp:nvSpPr>
        <dsp:cNvPr id="0" name=""/>
        <dsp:cNvSpPr/>
      </dsp:nvSpPr>
      <dsp:spPr>
        <a:xfrm>
          <a:off x="432432" y="284028"/>
          <a:ext cx="6678715" cy="56784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724"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t>Complemento alimentario de alto valor nutricional producido desde 2009.  </a:t>
          </a:r>
        </a:p>
      </dsp:txBody>
      <dsp:txXfrm>
        <a:off x="432432" y="284028"/>
        <a:ext cx="6678715" cy="567841"/>
      </dsp:txXfrm>
    </dsp:sp>
    <dsp:sp modelId="{D67A9FF1-96AC-4097-AEB1-4D0BDC38D5D9}">
      <dsp:nvSpPr>
        <dsp:cNvPr id="0" name=""/>
        <dsp:cNvSpPr/>
      </dsp:nvSpPr>
      <dsp:spPr>
        <a:xfrm>
          <a:off x="77531" y="213048"/>
          <a:ext cx="709802" cy="70980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48607C-AA02-4E54-B827-3F966268FCB1}">
      <dsp:nvSpPr>
        <dsp:cNvPr id="0" name=""/>
        <dsp:cNvSpPr/>
      </dsp:nvSpPr>
      <dsp:spPr>
        <a:xfrm>
          <a:off x="899521" y="1135683"/>
          <a:ext cx="6211626" cy="567841"/>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724" tIns="35560" rIns="35560" bIns="35560" numCol="1" spcCol="1270" anchor="ctr" anchorCtr="0">
          <a:noAutofit/>
        </a:bodyPr>
        <a:lstStyle/>
        <a:p>
          <a:pPr marL="0" lvl="0" indent="0" algn="l" defTabSz="622300">
            <a:lnSpc>
              <a:spcPct val="90000"/>
            </a:lnSpc>
            <a:spcBef>
              <a:spcPct val="0"/>
            </a:spcBef>
            <a:spcAft>
              <a:spcPct val="35000"/>
            </a:spcAft>
            <a:buNone/>
          </a:pPr>
          <a:r>
            <a:rPr lang="es-CO" sz="1400" kern="1200" dirty="0"/>
            <a:t>Es una bebida fluida a partir de la mezcla vegetal tradicional, con leche líquida entera, enriquecida con vitaminas y minerales, lista para el consumo. </a:t>
          </a:r>
        </a:p>
      </dsp:txBody>
      <dsp:txXfrm>
        <a:off x="899521" y="1135683"/>
        <a:ext cx="6211626" cy="567841"/>
      </dsp:txXfrm>
    </dsp:sp>
    <dsp:sp modelId="{EF59BE6E-211E-4C33-A80E-55485D9BFFC7}">
      <dsp:nvSpPr>
        <dsp:cNvPr id="0" name=""/>
        <dsp:cNvSpPr/>
      </dsp:nvSpPr>
      <dsp:spPr>
        <a:xfrm>
          <a:off x="544620" y="1064703"/>
          <a:ext cx="709802" cy="709802"/>
        </a:xfrm>
        <a:prstGeom prst="ellipse">
          <a:avLst/>
        </a:prstGeom>
        <a:solidFill>
          <a:schemeClr val="lt1">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6757FB-D876-4ADC-BF83-247578E64A35}">
      <dsp:nvSpPr>
        <dsp:cNvPr id="0" name=""/>
        <dsp:cNvSpPr/>
      </dsp:nvSpPr>
      <dsp:spPr>
        <a:xfrm>
          <a:off x="1113109" y="1987338"/>
          <a:ext cx="5998038" cy="567841"/>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724" tIns="35560" rIns="35560" bIns="35560" numCol="1" spcCol="1270" anchor="ctr" anchorCtr="0">
          <a:noAutofit/>
        </a:bodyPr>
        <a:lstStyle/>
        <a:p>
          <a:pPr marL="0" lvl="0" indent="0" algn="l" defTabSz="622300">
            <a:lnSpc>
              <a:spcPct val="90000"/>
            </a:lnSpc>
            <a:spcBef>
              <a:spcPct val="0"/>
            </a:spcBef>
            <a:spcAft>
              <a:spcPct val="35000"/>
            </a:spcAft>
            <a:buNone/>
          </a:pPr>
          <a:r>
            <a:rPr lang="es-CO" sz="1400" kern="1200" dirty="0"/>
            <a:t>Balance adecuado de aminoácidos esenciales. </a:t>
          </a:r>
        </a:p>
      </dsp:txBody>
      <dsp:txXfrm>
        <a:off x="1113109" y="1987338"/>
        <a:ext cx="5998038" cy="567841"/>
      </dsp:txXfrm>
    </dsp:sp>
    <dsp:sp modelId="{DEC4450D-1420-4C10-BE43-1F8C1000467B}">
      <dsp:nvSpPr>
        <dsp:cNvPr id="0" name=""/>
        <dsp:cNvSpPr/>
      </dsp:nvSpPr>
      <dsp:spPr>
        <a:xfrm>
          <a:off x="758208" y="1916358"/>
          <a:ext cx="709802" cy="709802"/>
        </a:xfrm>
        <a:prstGeom prst="ellipse">
          <a:avLst/>
        </a:prstGeom>
        <a:solidFill>
          <a:schemeClr val="lt1">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75927A-2DDB-4C6E-B71F-0267DB3CD793}">
      <dsp:nvSpPr>
        <dsp:cNvPr id="0" name=""/>
        <dsp:cNvSpPr/>
      </dsp:nvSpPr>
      <dsp:spPr>
        <a:xfrm>
          <a:off x="1113109" y="2838453"/>
          <a:ext cx="5998038" cy="567841"/>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724" tIns="35560" rIns="35560" bIns="35560" numCol="1" spcCol="1270" anchor="ctr" anchorCtr="0">
          <a:noAutofit/>
        </a:bodyPr>
        <a:lstStyle/>
        <a:p>
          <a:pPr marL="0" lvl="0" indent="0" algn="l" defTabSz="622300">
            <a:lnSpc>
              <a:spcPct val="90000"/>
            </a:lnSpc>
            <a:spcBef>
              <a:spcPct val="0"/>
            </a:spcBef>
            <a:spcAft>
              <a:spcPct val="35000"/>
            </a:spcAft>
            <a:buNone/>
          </a:pPr>
          <a:r>
            <a:rPr lang="es-CO" sz="1400" b="0" i="0" kern="1200" dirty="0"/>
            <a:t>Este producto es sometido a ultra pasteurización y se entrega en un empaque que permite que tenga una larga vida y no requiera refrigeración.</a:t>
          </a:r>
          <a:endParaRPr lang="es-CO" sz="1400" kern="1200" dirty="0"/>
        </a:p>
      </dsp:txBody>
      <dsp:txXfrm>
        <a:off x="1113109" y="2838453"/>
        <a:ext cx="5998038" cy="567841"/>
      </dsp:txXfrm>
    </dsp:sp>
    <dsp:sp modelId="{1C007DD3-83BD-4D8F-9483-DAE1F05F173E}">
      <dsp:nvSpPr>
        <dsp:cNvPr id="0" name=""/>
        <dsp:cNvSpPr/>
      </dsp:nvSpPr>
      <dsp:spPr>
        <a:xfrm>
          <a:off x="758208" y="2767473"/>
          <a:ext cx="709802" cy="709802"/>
        </a:xfrm>
        <a:prstGeom prst="ellipse">
          <a:avLst/>
        </a:prstGeom>
        <a:solidFill>
          <a:schemeClr val="lt1">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9AC841-1246-4015-B232-E436236972B5}">
      <dsp:nvSpPr>
        <dsp:cNvPr id="0" name=""/>
        <dsp:cNvSpPr/>
      </dsp:nvSpPr>
      <dsp:spPr>
        <a:xfrm>
          <a:off x="899521" y="3690108"/>
          <a:ext cx="6211626" cy="567841"/>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724" tIns="35560" rIns="35560" bIns="35560" numCol="1" spcCol="1270" anchor="ctr" anchorCtr="0">
          <a:noAutofit/>
        </a:bodyPr>
        <a:lstStyle/>
        <a:p>
          <a:pPr marL="0" lvl="0" indent="0" algn="l" defTabSz="622300">
            <a:lnSpc>
              <a:spcPct val="90000"/>
            </a:lnSpc>
            <a:spcBef>
              <a:spcPct val="0"/>
            </a:spcBef>
            <a:spcAft>
              <a:spcPct val="35000"/>
            </a:spcAft>
            <a:buNone/>
          </a:pPr>
          <a:r>
            <a:rPr lang="es-CO" sz="1400" kern="1200" dirty="0"/>
            <a:t>Diseñada para situaciones donde no se encuentra agua potable apta para el consumo humano que dificulta la preparación de la Bienestarina Mas®. </a:t>
          </a:r>
          <a:endParaRPr lang="es-ES" sz="1400" kern="1200" dirty="0"/>
        </a:p>
      </dsp:txBody>
      <dsp:txXfrm>
        <a:off x="899521" y="3690108"/>
        <a:ext cx="6211626" cy="567841"/>
      </dsp:txXfrm>
    </dsp:sp>
    <dsp:sp modelId="{59C124E2-34DF-4666-9A42-FE3F9C183F67}">
      <dsp:nvSpPr>
        <dsp:cNvPr id="0" name=""/>
        <dsp:cNvSpPr/>
      </dsp:nvSpPr>
      <dsp:spPr>
        <a:xfrm>
          <a:off x="544620" y="3619128"/>
          <a:ext cx="709802" cy="709802"/>
        </a:xfrm>
        <a:prstGeom prst="ellipse">
          <a:avLst/>
        </a:prstGeom>
        <a:solidFill>
          <a:schemeClr val="lt1">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BB1A87-D86D-4622-821E-21FDC258DFF2}">
      <dsp:nvSpPr>
        <dsp:cNvPr id="0" name=""/>
        <dsp:cNvSpPr/>
      </dsp:nvSpPr>
      <dsp:spPr>
        <a:xfrm>
          <a:off x="432432" y="4541763"/>
          <a:ext cx="6678715" cy="567841"/>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724" tIns="35560" rIns="35560" bIns="35560" numCol="1" spcCol="1270" anchor="ctr" anchorCtr="0">
          <a:noAutofit/>
        </a:bodyPr>
        <a:lstStyle/>
        <a:p>
          <a:pPr marL="0" lvl="0" indent="0" algn="l" defTabSz="622300">
            <a:lnSpc>
              <a:spcPct val="90000"/>
            </a:lnSpc>
            <a:spcBef>
              <a:spcPct val="0"/>
            </a:spcBef>
            <a:spcAft>
              <a:spcPct val="35000"/>
            </a:spcAft>
            <a:buNone/>
          </a:pPr>
          <a:r>
            <a:rPr lang="es-CO" sz="1400" b="0" i="0" kern="1200" dirty="0"/>
            <a:t>Actualmente se produce a través de maquila con algunas empresas lácteas en diferentes partes del país.</a:t>
          </a:r>
          <a:r>
            <a:rPr lang="es-ES" sz="1400" kern="1200" dirty="0"/>
            <a:t> </a:t>
          </a:r>
        </a:p>
      </dsp:txBody>
      <dsp:txXfrm>
        <a:off x="432432" y="4541763"/>
        <a:ext cx="6678715" cy="567841"/>
      </dsp:txXfrm>
    </dsp:sp>
    <dsp:sp modelId="{D6008C18-CBE4-42E9-B018-9ACEEB9C90F0}">
      <dsp:nvSpPr>
        <dsp:cNvPr id="0" name=""/>
        <dsp:cNvSpPr/>
      </dsp:nvSpPr>
      <dsp:spPr>
        <a:xfrm>
          <a:off x="77531" y="4470783"/>
          <a:ext cx="709802" cy="70980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FF068-B58B-4DF6-B45B-FAA82882CCA7}">
      <dsp:nvSpPr>
        <dsp:cNvPr id="0" name=""/>
        <dsp:cNvSpPr/>
      </dsp:nvSpPr>
      <dsp:spPr>
        <a:xfrm>
          <a:off x="-5813788" y="-889797"/>
          <a:ext cx="6921438" cy="6921438"/>
        </a:xfrm>
        <a:prstGeom prst="blockArc">
          <a:avLst>
            <a:gd name="adj1" fmla="val 18900000"/>
            <a:gd name="adj2" fmla="val 2700000"/>
            <a:gd name="adj3" fmla="val 312"/>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BCB1BE-B454-478F-A560-F88EBA6E6307}">
      <dsp:nvSpPr>
        <dsp:cNvPr id="0" name=""/>
        <dsp:cNvSpPr/>
      </dsp:nvSpPr>
      <dsp:spPr>
        <a:xfrm>
          <a:off x="579775" y="395304"/>
          <a:ext cx="6167050" cy="79102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7873" tIns="40640" rIns="40640" bIns="40640" numCol="1" spcCol="1270" anchor="ctr" anchorCtr="0">
          <a:noAutofit/>
        </a:bodyPr>
        <a:lstStyle/>
        <a:p>
          <a:pPr marL="0" lvl="0" indent="0" algn="l" defTabSz="711200">
            <a:lnSpc>
              <a:spcPct val="90000"/>
            </a:lnSpc>
            <a:spcBef>
              <a:spcPct val="0"/>
            </a:spcBef>
            <a:spcAft>
              <a:spcPct val="35000"/>
            </a:spcAft>
            <a:buNone/>
          </a:pPr>
          <a:r>
            <a:rPr lang="es-CO" sz="1600" b="0" i="0" kern="1200" dirty="0"/>
            <a:t>Alimento de alto valor nutricional enfocado a Mujer gestante y madres en periodo de  lactancia desarrollado desde 2015.</a:t>
          </a:r>
          <a:endParaRPr lang="es-ES" sz="1600" kern="1200" dirty="0"/>
        </a:p>
      </dsp:txBody>
      <dsp:txXfrm>
        <a:off x="579775" y="395304"/>
        <a:ext cx="6167050" cy="791021"/>
      </dsp:txXfrm>
    </dsp:sp>
    <dsp:sp modelId="{376B1685-49C1-4FCA-8EEC-56B9FB886241}">
      <dsp:nvSpPr>
        <dsp:cNvPr id="0" name=""/>
        <dsp:cNvSpPr/>
      </dsp:nvSpPr>
      <dsp:spPr>
        <a:xfrm>
          <a:off x="85387" y="296427"/>
          <a:ext cx="988776" cy="988776"/>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66841-69B6-47EE-8C53-75C7DFF7E145}">
      <dsp:nvSpPr>
        <dsp:cNvPr id="0" name=""/>
        <dsp:cNvSpPr/>
      </dsp:nvSpPr>
      <dsp:spPr>
        <a:xfrm>
          <a:off x="1033286" y="1582042"/>
          <a:ext cx="5713539" cy="791021"/>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7873" tIns="40640" rIns="40640" bIns="40640" numCol="1" spcCol="1270" anchor="ctr" anchorCtr="0">
          <a:noAutofit/>
        </a:bodyPr>
        <a:lstStyle/>
        <a:p>
          <a:pPr marL="0" lvl="0" indent="0" algn="l" defTabSz="711200">
            <a:lnSpc>
              <a:spcPct val="90000"/>
            </a:lnSpc>
            <a:spcBef>
              <a:spcPct val="0"/>
            </a:spcBef>
            <a:spcAft>
              <a:spcPct val="35000"/>
            </a:spcAft>
            <a:buNone/>
          </a:pPr>
          <a:r>
            <a:rPr lang="es-CO" sz="1600" b="0" i="0" kern="1200" dirty="0"/>
            <a:t>En los últimos años la intervención oportuna en los primeros mil días de vida ha cobrado gran importancia a nivel mundial.</a:t>
          </a:r>
          <a:endParaRPr lang="es-ES" sz="1600" kern="1200" dirty="0"/>
        </a:p>
      </dsp:txBody>
      <dsp:txXfrm>
        <a:off x="1033286" y="1582042"/>
        <a:ext cx="5713539" cy="791021"/>
      </dsp:txXfrm>
    </dsp:sp>
    <dsp:sp modelId="{A23C697F-2BC2-4B9B-BDAF-4094A7E3FDDC}">
      <dsp:nvSpPr>
        <dsp:cNvPr id="0" name=""/>
        <dsp:cNvSpPr/>
      </dsp:nvSpPr>
      <dsp:spPr>
        <a:xfrm>
          <a:off x="538898" y="1483164"/>
          <a:ext cx="988776" cy="988776"/>
        </a:xfrm>
        <a:prstGeom prst="ellipse">
          <a:avLst/>
        </a:prstGeom>
        <a:solidFill>
          <a:schemeClr val="lt1">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821D3B-3B15-4C65-8153-204F1314C412}">
      <dsp:nvSpPr>
        <dsp:cNvPr id="0" name=""/>
        <dsp:cNvSpPr/>
      </dsp:nvSpPr>
      <dsp:spPr>
        <a:xfrm>
          <a:off x="1033286" y="2768780"/>
          <a:ext cx="5713539" cy="791021"/>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7873" tIns="40640" rIns="40640" bIns="40640" numCol="1" spcCol="1270" anchor="ctr" anchorCtr="0">
          <a:noAutofit/>
        </a:bodyPr>
        <a:lstStyle/>
        <a:p>
          <a:pPr marL="0" lvl="0" indent="0" algn="just" defTabSz="711200">
            <a:lnSpc>
              <a:spcPct val="90000"/>
            </a:lnSpc>
            <a:spcBef>
              <a:spcPct val="0"/>
            </a:spcBef>
            <a:spcAft>
              <a:spcPct val="35000"/>
            </a:spcAft>
            <a:buNone/>
          </a:pPr>
          <a:r>
            <a:rPr lang="es-CO" sz="1600" b="0" i="0" kern="1200" dirty="0"/>
            <a:t>El estado nutricional de la mujer, durante y después del embarazo, contribuye a su propio bienestar general, pero también al del niño o niña que está por nacer.</a:t>
          </a:r>
          <a:endParaRPr lang="es-ES" sz="1600" kern="1200" dirty="0"/>
        </a:p>
      </dsp:txBody>
      <dsp:txXfrm>
        <a:off x="1033286" y="2768780"/>
        <a:ext cx="5713539" cy="791021"/>
      </dsp:txXfrm>
    </dsp:sp>
    <dsp:sp modelId="{8416C674-8B20-4144-BE07-9B0CFB9F9D69}">
      <dsp:nvSpPr>
        <dsp:cNvPr id="0" name=""/>
        <dsp:cNvSpPr/>
      </dsp:nvSpPr>
      <dsp:spPr>
        <a:xfrm>
          <a:off x="538898" y="2669902"/>
          <a:ext cx="988776" cy="988776"/>
        </a:xfrm>
        <a:prstGeom prst="ellipse">
          <a:avLst/>
        </a:prstGeom>
        <a:solidFill>
          <a:schemeClr val="lt1">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52984D-696D-4E1C-A29E-EC034DA2D07E}">
      <dsp:nvSpPr>
        <dsp:cNvPr id="0" name=""/>
        <dsp:cNvSpPr/>
      </dsp:nvSpPr>
      <dsp:spPr>
        <a:xfrm>
          <a:off x="579775" y="3798749"/>
          <a:ext cx="6167050" cy="1104558"/>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7873" tIns="40640" rIns="40640" bIns="40640" numCol="1" spcCol="1270" anchor="ctr" anchorCtr="0">
          <a:noAutofit/>
        </a:bodyPr>
        <a:lstStyle/>
        <a:p>
          <a:pPr marL="0" lvl="0" indent="0" algn="just" defTabSz="711200">
            <a:lnSpc>
              <a:spcPct val="90000"/>
            </a:lnSpc>
            <a:spcBef>
              <a:spcPct val="0"/>
            </a:spcBef>
            <a:spcAft>
              <a:spcPct val="35000"/>
            </a:spcAft>
            <a:buNone/>
          </a:pPr>
          <a:r>
            <a:rPr lang="es-CO" sz="1600" b="0" i="0" kern="1200" dirty="0"/>
            <a:t>Materias primas son harina extrudida de cereal (trigo -fécula de maíz), aislado de soya, aceite en polvo de maíz, almidón de yuca, suero lácteo, leche entera en polvo y micronutrientes de vitaminas y minerales y DHA y ALA, de fácil preparación.</a:t>
          </a:r>
          <a:endParaRPr lang="es-ES" sz="1600" kern="1200" dirty="0"/>
        </a:p>
      </dsp:txBody>
      <dsp:txXfrm>
        <a:off x="579775" y="3798749"/>
        <a:ext cx="6167050" cy="1104558"/>
      </dsp:txXfrm>
    </dsp:sp>
    <dsp:sp modelId="{A58891D8-E3D5-4FA9-B267-D75EFBEB5ED6}">
      <dsp:nvSpPr>
        <dsp:cNvPr id="0" name=""/>
        <dsp:cNvSpPr/>
      </dsp:nvSpPr>
      <dsp:spPr>
        <a:xfrm>
          <a:off x="85387" y="3856640"/>
          <a:ext cx="988776" cy="988776"/>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8A38F-5444-4580-82AA-FAF50789212D}">
      <dsp:nvSpPr>
        <dsp:cNvPr id="0" name=""/>
        <dsp:cNvSpPr/>
      </dsp:nvSpPr>
      <dsp:spPr>
        <a:xfrm>
          <a:off x="4105498" y="1531871"/>
          <a:ext cx="381864" cy="363819"/>
        </a:xfrm>
        <a:custGeom>
          <a:avLst/>
          <a:gdLst/>
          <a:ahLst/>
          <a:cxnLst/>
          <a:rect l="0" t="0" r="0" b="0"/>
          <a:pathLst>
            <a:path>
              <a:moveTo>
                <a:pt x="0" y="0"/>
              </a:moveTo>
              <a:lnTo>
                <a:pt x="190932" y="0"/>
              </a:lnTo>
              <a:lnTo>
                <a:pt x="190932" y="363819"/>
              </a:lnTo>
              <a:lnTo>
                <a:pt x="381864" y="3638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283245" y="1700594"/>
        <a:ext cx="26371" cy="26371"/>
      </dsp:txXfrm>
    </dsp:sp>
    <dsp:sp modelId="{F7589DCC-115F-4B55-9CC3-DC4B3DFF873B}">
      <dsp:nvSpPr>
        <dsp:cNvPr id="0" name=""/>
        <dsp:cNvSpPr/>
      </dsp:nvSpPr>
      <dsp:spPr>
        <a:xfrm>
          <a:off x="4105498" y="1168051"/>
          <a:ext cx="381864" cy="363819"/>
        </a:xfrm>
        <a:custGeom>
          <a:avLst/>
          <a:gdLst/>
          <a:ahLst/>
          <a:cxnLst/>
          <a:rect l="0" t="0" r="0" b="0"/>
          <a:pathLst>
            <a:path>
              <a:moveTo>
                <a:pt x="0" y="363819"/>
              </a:moveTo>
              <a:lnTo>
                <a:pt x="190932" y="363819"/>
              </a:lnTo>
              <a:lnTo>
                <a:pt x="190932" y="0"/>
              </a:lnTo>
              <a:lnTo>
                <a:pt x="38186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283245" y="1336775"/>
        <a:ext cx="26371" cy="26371"/>
      </dsp:txXfrm>
    </dsp:sp>
    <dsp:sp modelId="{AFF28B67-88C4-4CB0-83F0-5863C5761A73}">
      <dsp:nvSpPr>
        <dsp:cNvPr id="0" name=""/>
        <dsp:cNvSpPr/>
      </dsp:nvSpPr>
      <dsp:spPr>
        <a:xfrm>
          <a:off x="1185637" y="1486059"/>
          <a:ext cx="1010537" cy="91440"/>
        </a:xfrm>
        <a:prstGeom prst="rightArrow">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1665642" y="1506515"/>
        <a:ext cx="50526" cy="50526"/>
      </dsp:txXfrm>
    </dsp:sp>
    <dsp:sp modelId="{09619C52-C576-4B2D-A0BB-D157EC5E01C1}">
      <dsp:nvSpPr>
        <dsp:cNvPr id="0" name=""/>
        <dsp:cNvSpPr/>
      </dsp:nvSpPr>
      <dsp:spPr>
        <a:xfrm>
          <a:off x="0" y="1240723"/>
          <a:ext cx="1789164" cy="58211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VISITAS DE SUPERVISIÓN</a:t>
          </a:r>
        </a:p>
      </dsp:txBody>
      <dsp:txXfrm>
        <a:off x="0" y="1240723"/>
        <a:ext cx="1789164" cy="582110"/>
      </dsp:txXfrm>
    </dsp:sp>
    <dsp:sp modelId="{0EBC52CC-AEED-486A-8585-D8FA8E33A950}">
      <dsp:nvSpPr>
        <dsp:cNvPr id="0" name=""/>
        <dsp:cNvSpPr/>
      </dsp:nvSpPr>
      <dsp:spPr>
        <a:xfrm>
          <a:off x="2196174" y="1240815"/>
          <a:ext cx="1909324" cy="58211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PUNTOS DE ENTREGA </a:t>
          </a:r>
        </a:p>
      </dsp:txBody>
      <dsp:txXfrm>
        <a:off x="2196174" y="1240815"/>
        <a:ext cx="1909324" cy="582110"/>
      </dsp:txXfrm>
    </dsp:sp>
    <dsp:sp modelId="{B4F1DC88-C382-4C0E-AEEC-C2B87331EAF6}">
      <dsp:nvSpPr>
        <dsp:cNvPr id="0" name=""/>
        <dsp:cNvSpPr/>
      </dsp:nvSpPr>
      <dsp:spPr>
        <a:xfrm>
          <a:off x="4487363" y="876996"/>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Técnica</a:t>
          </a:r>
        </a:p>
      </dsp:txBody>
      <dsp:txXfrm>
        <a:off x="4487363" y="876996"/>
        <a:ext cx="1909324" cy="582110"/>
      </dsp:txXfrm>
    </dsp:sp>
    <dsp:sp modelId="{7E99D060-AABB-45FC-A30C-5F4916B6EC00}">
      <dsp:nvSpPr>
        <dsp:cNvPr id="0" name=""/>
        <dsp:cNvSpPr/>
      </dsp:nvSpPr>
      <dsp:spPr>
        <a:xfrm>
          <a:off x="4487363" y="1604634"/>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Administrativa</a:t>
          </a:r>
        </a:p>
      </dsp:txBody>
      <dsp:txXfrm>
        <a:off x="4487363" y="1604634"/>
        <a:ext cx="1909324" cy="5821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560AC-F46F-4FAC-B126-722F9C9B0262}">
      <dsp:nvSpPr>
        <dsp:cNvPr id="0" name=""/>
        <dsp:cNvSpPr/>
      </dsp:nvSpPr>
      <dsp:spPr>
        <a:xfrm>
          <a:off x="5792" y="1339506"/>
          <a:ext cx="3462466" cy="1384986"/>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s-CO" sz="1400" b="1" i="1" kern="1200">
              <a:latin typeface="Verdana" panose="020B0604030504040204" pitchFamily="34" charset="0"/>
              <a:ea typeface="Verdana" panose="020B0604030504040204" pitchFamily="34" charset="0"/>
              <a:cs typeface="Verdana" panose="020B0604030504040204" pitchFamily="34" charset="0"/>
            </a:rPr>
            <a:t>Correctivas</a:t>
          </a:r>
          <a:r>
            <a:rPr lang="es-CO" sz="1400" kern="120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sz="1400" kern="1200" dirty="0"/>
        </a:p>
      </dsp:txBody>
      <dsp:txXfrm>
        <a:off x="698285" y="1339506"/>
        <a:ext cx="2077480" cy="1384986"/>
      </dsp:txXfrm>
    </dsp:sp>
    <dsp:sp modelId="{307E3349-3683-4CB0-98FA-D8BB28F0E836}">
      <dsp:nvSpPr>
        <dsp:cNvPr id="0" name=""/>
        <dsp:cNvSpPr/>
      </dsp:nvSpPr>
      <dsp:spPr>
        <a:xfrm>
          <a:off x="3122012" y="1339506"/>
          <a:ext cx="3462466" cy="1384986"/>
        </a:xfrm>
        <a:prstGeom prst="chevron">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s-CO" sz="1400" b="1" i="1" kern="1200">
              <a:latin typeface="Verdana" panose="020B0604030504040204" pitchFamily="34" charset="0"/>
              <a:ea typeface="Verdana" panose="020B0604030504040204" pitchFamily="34" charset="0"/>
              <a:cs typeface="Verdana" panose="020B0604030504040204" pitchFamily="34" charset="0"/>
            </a:rPr>
            <a:t>Preventivas</a:t>
          </a:r>
          <a:r>
            <a:rPr lang="es-CO" sz="1400" kern="120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sz="1400" kern="1200" dirty="0"/>
        </a:p>
      </dsp:txBody>
      <dsp:txXfrm>
        <a:off x="3814505" y="1339506"/>
        <a:ext cx="2077480" cy="13849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4E5FEAA-91B1-4774-8ED1-C6D8AE01834C}" type="datetimeFigureOut">
              <a:rPr lang="es-CO" smtClean="0"/>
              <a:t>14/08/2017</a:t>
            </a:fld>
            <a:endParaRPr lang="es-CO"/>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55355F-0B93-41B3-9B80-7B960B8C0AEC}"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Marcador de encabezado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a:ln>
                  <a:noFill/>
                </a:ln>
                <a:solidFill>
                  <a:prstClr val="black"/>
                </a:solidFill>
                <a:effectLst/>
                <a:uLnTx/>
                <a:uFillTx/>
                <a:latin typeface="Calibri"/>
                <a:ea typeface="+mn-ea"/>
                <a:cs typeface="+mn-cs"/>
              </a:rPr>
              <a:t>OFERTA DE SERVICIOS INSTITUCIONAL - ICBF REGIONAL BOYACA</a:t>
            </a:r>
          </a:p>
        </p:txBody>
      </p:sp>
    </p:spTree>
    <p:extLst>
      <p:ext uri="{BB962C8B-B14F-4D97-AF65-F5344CB8AC3E}">
        <p14:creationId xmlns:p14="http://schemas.microsoft.com/office/powerpoint/2010/main" val="3542339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0115"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CO" altLang="es-CO"/>
              <a:t>Esta información solo se presenta cuando aplica.</a:t>
            </a:r>
          </a:p>
        </p:txBody>
      </p:sp>
      <p:sp>
        <p:nvSpPr>
          <p:cNvPr id="90116"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ED473CD-0BED-4BEB-A5ED-1D9BBBB47F54}" type="slidenum">
              <a:rPr lang="es-CO" altLang="es-CO" smtClean="0">
                <a:solidFill>
                  <a:prstClr val="black"/>
                </a:solidFill>
              </a:rPr>
              <a:pPr/>
              <a:t>36</a:t>
            </a:fld>
            <a:endParaRPr lang="es-CO" altLang="es-CO">
              <a:solidFill>
                <a:prstClr val="black"/>
              </a:solidFill>
            </a:endParaRPr>
          </a:p>
        </p:txBody>
      </p:sp>
    </p:spTree>
    <p:extLst>
      <p:ext uri="{BB962C8B-B14F-4D97-AF65-F5344CB8AC3E}">
        <p14:creationId xmlns:p14="http://schemas.microsoft.com/office/powerpoint/2010/main" val="286754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08871E3D-6685-42CD-81C9-57AA9BDA26ED}"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4A52C17C-1FD6-4BD9-8CC0-313007F8CE13}"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8725065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6DE9396A-EA15-4E20-B175-FCC2461CE59E}"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F33DA6C6-E895-48E6-AA0E-9BFDB924A02D}"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4189492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14DFB62C-8BAA-4E1B-B38A-453928DB9553}"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B5DD1FA9-82D8-4593-818B-84F5C14FC884}"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312433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BA83FEA0-4EEC-404A-9BB1-F63076625A11}"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E49A5DDE-716D-4555-8754-4D83593A3EDD}"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955147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9C8038EE-3F02-45E7-A130-DC56F81B4A81}"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01228A95-6502-47DB-8896-6C66CF1871B2}"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2153116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5062C3A3-8C42-42F3-8090-19BEEAF0B01F}"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48AAECAA-FC6E-4B49-8139-DEBC8DEE9959}"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30460632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44F66CE0-C07C-4545-AECE-49B7F6715475}"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F3CBF5F7-B6C7-46BD-855F-07A00A26D9CC}"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3270087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F3B7B850-8A46-435E-BDA3-DB1FC10061C1}"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ACF04CB6-88D9-47D2-B135-0B3526A92540}"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633798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42C405FC-251F-43D9-A4BB-249CF650C98A}"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82E6FFD3-9C2A-47F3-8A65-E5ED24962256}"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934346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560F6D4B-FC4C-4712-8082-AE955DA03D58}"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847ADBB4-ECBE-4CC3-9E37-31F57A85B58B}"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662259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defRPr>
            </a:lvl1pPr>
          </a:lstStyle>
          <a:p>
            <a:pPr defTabSz="457200" fontAlgn="base">
              <a:spcBef>
                <a:spcPct val="0"/>
              </a:spcBef>
              <a:spcAft>
                <a:spcPct val="0"/>
              </a:spcAft>
              <a:defRPr/>
            </a:pPr>
            <a:fld id="{E8D627E0-A0BA-4EC0-9150-F6DBBF39321D}"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defTabSz="457200" fontAlgn="base">
              <a:spcBef>
                <a:spcPct val="0"/>
              </a:spcBef>
              <a:spcAft>
                <a:spcPct val="0"/>
              </a:spcAft>
            </a:pPr>
            <a:fld id="{88A18F25-6F87-41A0-AABA-5F3A5487755F}" type="slidenum">
              <a:rPr lang="es-ES" altLang="es-CO">
                <a:ea typeface="MS PGothic" panose="020B0600070205080204" pitchFamily="34" charset="-128"/>
              </a:rPr>
              <a:pPr defTabSz="457200" fontAlgn="base">
                <a:spcBef>
                  <a:spcPct val="0"/>
                </a:spcBef>
                <a:spcAft>
                  <a:spcPct val="0"/>
                </a:spcAft>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890125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085843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8318158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9049112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1457104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7169488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4123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8535661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22355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2678617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10901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9890094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31"/>
            <a:ext cx="77724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80E3E97C-CE43-43A1-B9E8-452961F19345}"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5B354845-F0A4-48FF-85CA-72D2EB1AFBE0}"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2920712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a:xfrm>
            <a:off x="457200" y="1600206"/>
            <a:ext cx="8229600" cy="4525963"/>
          </a:xfrm>
          <a:prstGeom prst="rect">
            <a:avLst/>
          </a:prstGeo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8EF77B8F-137A-4A9E-97CB-102DB64F859D}"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C7DD64CB-D385-433B-A9C3-862BCD112D11}"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3334403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6"/>
            <a:ext cx="77724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E4F8498C-A7DA-47BB-A766-3A3DEF30B76A}"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346B0F9D-3D67-49C5-A4A5-BF8201A6E38D}"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1519748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58F0AC53-EE67-439A-B9F5-FDE0941D1AC3}"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2C767963-2A80-4FC0-897F-B8BAD9E75B48}"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13692934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8"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8"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F9E782A5-7D16-4710-8BCB-D99F4CFDF3DA}"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E9F159E6-AC08-4648-839A-7D1D825540DB}"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3182496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F8953A3D-D2CE-45E8-8AC3-2F84C78C7975}"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C4DC1C73-0191-4FA8-A771-4B6A6BB4CF84}"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3264583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D0A576C5-6CE3-4253-ABF2-D84CB17B4F6B}"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AD8AA1F4-D87D-4DBD-AF5C-5AF361D314C3}"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25867566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6"/>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84CE9F60-4EB0-465B-90D3-11696400F78D}"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E8A92D88-25CA-4962-9281-05AFE69CAAD4}"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39668717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B0B58C1F-C14B-4EB6-B834-B734BF4CE263}"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3573F635-13CB-497C-84F6-C6CAC4B091DD}"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31629834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a:xfrm>
            <a:off x="457200" y="1600206"/>
            <a:ext cx="8229600" cy="4525963"/>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1C6C0471-3C07-40AE-BA3B-436EFAAA8048}"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B8473482-A081-4F47-AB04-950C74CFD152}"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21039121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44"/>
            <a:ext cx="20574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44"/>
            <a:ext cx="6019800" cy="5851525"/>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FFBCE2D2-0A57-44DC-8AC3-BA39111530B8}" type="datetimeFigureOut">
              <a:rPr lang="es-ES">
                <a:ea typeface="MS PGothic" panose="020B0600070205080204" pitchFamily="34" charset="-128"/>
              </a:rPr>
              <a:pPr defTabSz="457200" fontAlgn="base">
                <a:spcBef>
                  <a:spcPct val="0"/>
                </a:spcBef>
                <a:spcAft>
                  <a:spcPct val="0"/>
                </a:spcAft>
                <a:defRPr/>
              </a:pPr>
              <a:t>14/08/2017</a:t>
            </a:fld>
            <a:endParaRPr lang="es-ES">
              <a:ea typeface="MS PGothic" panose="020B0600070205080204" pitchFamily="34" charset="-128"/>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solidFill>
                  <a:prstClr val="black"/>
                </a:solidFill>
                <a:latin typeface="+mn-lt"/>
                <a:ea typeface="+mn-ea"/>
                <a:cs typeface="+mn-cs"/>
              </a:defRPr>
            </a:lvl1pPr>
          </a:lstStyle>
          <a:p>
            <a:pPr defTabSz="457200">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prstClr val="black"/>
                </a:solidFill>
                <a:latin typeface="Calibri"/>
              </a:defRPr>
            </a:lvl1pPr>
          </a:lstStyle>
          <a:p>
            <a:pPr defTabSz="457200" fontAlgn="base">
              <a:spcBef>
                <a:spcPct val="0"/>
              </a:spcBef>
              <a:spcAft>
                <a:spcPct val="0"/>
              </a:spcAft>
              <a:defRPr/>
            </a:pPr>
            <a:fld id="{73ADE67D-F36A-4E09-B60E-80F1EC694E99}" type="slidenum">
              <a:rPr lang="es-ES" altLang="es-CO">
                <a:ea typeface="MS PGothic" panose="020B0600070205080204" pitchFamily="34" charset="-128"/>
              </a:rPr>
              <a:pPr defTabSz="457200" fontAlgn="base">
                <a:spcBef>
                  <a:spcPct val="0"/>
                </a:spcBef>
                <a:spcAft>
                  <a:spcPct val="0"/>
                </a:spcAft>
                <a:defRPr/>
              </a:pPr>
              <a:t>‹Nº›</a:t>
            </a:fld>
            <a:endParaRPr lang="es-ES" altLang="es-CO">
              <a:ea typeface="MS PGothic" panose="020B0600070205080204" pitchFamily="34" charset="-128"/>
            </a:endParaRPr>
          </a:p>
        </p:txBody>
      </p:sp>
    </p:spTree>
    <p:extLst>
      <p:ext uri="{BB962C8B-B14F-4D97-AF65-F5344CB8AC3E}">
        <p14:creationId xmlns:p14="http://schemas.microsoft.com/office/powerpoint/2010/main" val="6336692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122364"/>
            <a:ext cx="7772400" cy="2387600"/>
          </a:xfrm>
        </p:spPr>
        <p:txBody>
          <a:bodyPr anchor="b"/>
          <a:lstStyle>
            <a:lvl1pPr algn="ctr">
              <a:defRPr sz="5333"/>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1" y="3602039"/>
            <a:ext cx="6858000" cy="1655762"/>
          </a:xfrm>
        </p:spPr>
        <p:txBody>
          <a:bodyPr/>
          <a:lstStyle>
            <a:lvl1pPr marL="0" indent="0" algn="ctr">
              <a:buNone/>
              <a:defRPr sz="2133"/>
            </a:lvl1pPr>
            <a:lvl2pPr marL="406395" indent="0" algn="ctr">
              <a:buNone/>
              <a:defRPr sz="1778"/>
            </a:lvl2pPr>
            <a:lvl3pPr marL="812790" indent="0" algn="ctr">
              <a:buNone/>
              <a:defRPr sz="1600"/>
            </a:lvl3pPr>
            <a:lvl4pPr marL="1219184" indent="0" algn="ctr">
              <a:buNone/>
              <a:defRPr sz="1422"/>
            </a:lvl4pPr>
            <a:lvl5pPr marL="1625579" indent="0" algn="ctr">
              <a:buNone/>
              <a:defRPr sz="1422"/>
            </a:lvl5pPr>
            <a:lvl6pPr marL="2031974" indent="0" algn="ctr">
              <a:buNone/>
              <a:defRPr sz="1422"/>
            </a:lvl6pPr>
            <a:lvl7pPr marL="2438369" indent="0" algn="ctr">
              <a:buNone/>
              <a:defRPr sz="1422"/>
            </a:lvl7pPr>
            <a:lvl8pPr marL="2844764" indent="0" algn="ctr">
              <a:buNone/>
              <a:defRPr sz="1422"/>
            </a:lvl8pPr>
            <a:lvl9pPr marL="3251158" indent="0" algn="ctr">
              <a:buNone/>
              <a:defRPr sz="142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84753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9093208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5333"/>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133">
                <a:solidFill>
                  <a:schemeClr val="tx1"/>
                </a:solidFill>
              </a:defRPr>
            </a:lvl1pPr>
            <a:lvl2pPr marL="406395" indent="0">
              <a:buNone/>
              <a:defRPr sz="1778">
                <a:solidFill>
                  <a:schemeClr val="tx1">
                    <a:tint val="75000"/>
                  </a:schemeClr>
                </a:solidFill>
              </a:defRPr>
            </a:lvl2pPr>
            <a:lvl3pPr marL="812790" indent="0">
              <a:buNone/>
              <a:defRPr sz="1600">
                <a:solidFill>
                  <a:schemeClr val="tx1">
                    <a:tint val="75000"/>
                  </a:schemeClr>
                </a:solidFill>
              </a:defRPr>
            </a:lvl3pPr>
            <a:lvl4pPr marL="1219184" indent="0">
              <a:buNone/>
              <a:defRPr sz="1422">
                <a:solidFill>
                  <a:schemeClr val="tx1">
                    <a:tint val="75000"/>
                  </a:schemeClr>
                </a:solidFill>
              </a:defRPr>
            </a:lvl4pPr>
            <a:lvl5pPr marL="1625579" indent="0">
              <a:buNone/>
              <a:defRPr sz="1422">
                <a:solidFill>
                  <a:schemeClr val="tx1">
                    <a:tint val="75000"/>
                  </a:schemeClr>
                </a:solidFill>
              </a:defRPr>
            </a:lvl5pPr>
            <a:lvl6pPr marL="2031974" indent="0">
              <a:buNone/>
              <a:defRPr sz="1422">
                <a:solidFill>
                  <a:schemeClr val="tx1">
                    <a:tint val="75000"/>
                  </a:schemeClr>
                </a:solidFill>
              </a:defRPr>
            </a:lvl6pPr>
            <a:lvl7pPr marL="2438369" indent="0">
              <a:buNone/>
              <a:defRPr sz="1422">
                <a:solidFill>
                  <a:schemeClr val="tx1">
                    <a:tint val="75000"/>
                  </a:schemeClr>
                </a:solidFill>
              </a:defRPr>
            </a:lvl7pPr>
            <a:lvl8pPr marL="2844764" indent="0">
              <a:buNone/>
              <a:defRPr sz="1422">
                <a:solidFill>
                  <a:schemeClr val="tx1">
                    <a:tint val="75000"/>
                  </a:schemeClr>
                </a:solidFill>
              </a:defRPr>
            </a:lvl8pPr>
            <a:lvl9pPr marL="3251158" indent="0">
              <a:buNone/>
              <a:defRPr sz="1422">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9298858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1" y="1825625"/>
            <a:ext cx="3886200" cy="435133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386596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4"/>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3" y="1681162"/>
            <a:ext cx="3868339"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a:t>Haga clic para modificar el estilo de texto del patrón</a:t>
            </a:r>
          </a:p>
        </p:txBody>
      </p:sp>
      <p:sp>
        <p:nvSpPr>
          <p:cNvPr id="4" name="Content Placeholder 3"/>
          <p:cNvSpPr>
            <a:spLocks noGrp="1"/>
          </p:cNvSpPr>
          <p:nvPr>
            <p:ph sz="half" idx="2"/>
          </p:nvPr>
        </p:nvSpPr>
        <p:spPr>
          <a:xfrm>
            <a:off x="629843" y="2505075"/>
            <a:ext cx="3868339" cy="368458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2"/>
            <a:ext cx="3887390"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a:t>Haga clic para modificar el estilo de texto del patrón</a:t>
            </a:r>
          </a:p>
        </p:txBody>
      </p:sp>
      <p:sp>
        <p:nvSpPr>
          <p:cNvPr id="6" name="Content Placeholder 5"/>
          <p:cNvSpPr>
            <a:spLocks noGrp="1"/>
          </p:cNvSpPr>
          <p:nvPr>
            <p:ph sz="quarter" idx="4"/>
          </p:nvPr>
        </p:nvSpPr>
        <p:spPr>
          <a:xfrm>
            <a:off x="4629151" y="2505075"/>
            <a:ext cx="3887390" cy="368458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304489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4068600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7250675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466338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844"/>
            </a:lvl1pPr>
            <a:lvl2pPr marL="406395" indent="0">
              <a:buNone/>
              <a:defRPr sz="2489"/>
            </a:lvl2pPr>
            <a:lvl3pPr marL="812790" indent="0">
              <a:buNone/>
              <a:defRPr sz="2133"/>
            </a:lvl3pPr>
            <a:lvl4pPr marL="1219184" indent="0">
              <a:buNone/>
              <a:defRPr sz="1778"/>
            </a:lvl4pPr>
            <a:lvl5pPr marL="1625579" indent="0">
              <a:buNone/>
              <a:defRPr sz="1778"/>
            </a:lvl5pPr>
            <a:lvl6pPr marL="2031974" indent="0">
              <a:buNone/>
              <a:defRPr sz="1778"/>
            </a:lvl6pPr>
            <a:lvl7pPr marL="2438369" indent="0">
              <a:buNone/>
              <a:defRPr sz="1778"/>
            </a:lvl7pPr>
            <a:lvl8pPr marL="2844764" indent="0">
              <a:buNone/>
              <a:defRPr sz="1778"/>
            </a:lvl8pPr>
            <a:lvl9pPr marL="3251158" indent="0">
              <a:buNone/>
              <a:defRPr sz="1778"/>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3016062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2082679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7"/>
            <a:ext cx="1971676"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2" y="365127"/>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755870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ED4B570F-0B58-486D-BD30-63380CA5DC72}" type="datetime1">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2478710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8B721585-BAED-45CD-8D63-07370C13D1AB}" type="datetime1">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2291526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C32299F1-522E-467D-80B7-F5A084C8770E}" type="datetime1">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52420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4580271C-9EF6-4993-B83B-B013BA0FF22E}" type="datetime1">
              <a:rPr lang="es-CO" smtClean="0"/>
              <a:t>14/08/2017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5138551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36491D4B-9B51-462E-BAE8-5E4BFB46AE60}" type="datetime1">
              <a:rPr lang="es-CO" smtClean="0"/>
              <a:t>14/08/2017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5865656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D377C978-2839-4571-B1C1-210BC93B5E32}" type="datetime1">
              <a:rPr lang="es-CO" smtClean="0"/>
              <a:t>14/08/2017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7470405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CA3A1101-270D-41C8-A1B6-9CB83183B836}" type="datetime1">
              <a:rPr lang="es-CO" smtClean="0"/>
              <a:t>14/08/2017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299428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2C92F507-3410-4DE1-81EE-771248494268}" type="datetime1">
              <a:rPr lang="es-CO" smtClean="0"/>
              <a:t>14/08/2017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9170029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67FC943-AB81-44CC-82A0-97589C92236A}" type="datetime1">
              <a:rPr lang="es-CO" smtClean="0"/>
              <a:t>14/08/2017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818356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D839C4FD-14ED-49E2-AF53-B5393B7E80B7}" type="datetime1">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1335735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D64D5AC3-0ABE-46F4-8733-3C32AE87533C}" type="datetime1">
              <a:rPr lang="es-CO" smtClean="0"/>
              <a:t>14/08/2017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733947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952161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13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2732754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35819939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987685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0773911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8479475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0249961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1005114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623425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14/08/2017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935643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3.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69017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14/08/2017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1048964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17021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1" y="1825625"/>
            <a:ext cx="7886700" cy="435133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49" y="6356351"/>
            <a:ext cx="2057400" cy="365126"/>
          </a:xfrm>
          <a:prstGeom prst="rect">
            <a:avLst/>
          </a:prstGeom>
        </p:spPr>
        <p:txBody>
          <a:bodyPr vert="horz" lIns="91440" tIns="45720" rIns="91440" bIns="45720" rtlCol="0" anchor="ctr"/>
          <a:lstStyle>
            <a:lvl1pPr algn="l">
              <a:defRPr sz="1067">
                <a:solidFill>
                  <a:schemeClr val="tx1">
                    <a:tint val="75000"/>
                  </a:schemeClr>
                </a:solidFill>
              </a:defRPr>
            </a:lvl1pPr>
          </a:lstStyle>
          <a:p>
            <a:pPr defTabSz="731511"/>
            <a:fld id="{A9FDE871-B0F0-4569-87DC-0C3EB42A7706}" type="datetimeFigureOut">
              <a:rPr lang="es-CO" smtClean="0">
                <a:solidFill>
                  <a:prstClr val="black">
                    <a:tint val="75000"/>
                  </a:prstClr>
                </a:solidFill>
              </a:rPr>
              <a:pPr defTabSz="731511"/>
              <a:t>14/08/2017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1" y="6356351"/>
            <a:ext cx="3086100" cy="365126"/>
          </a:xfrm>
          <a:prstGeom prst="rect">
            <a:avLst/>
          </a:prstGeom>
        </p:spPr>
        <p:txBody>
          <a:bodyPr vert="horz" lIns="91440" tIns="45720" rIns="91440" bIns="45720" rtlCol="0" anchor="ctr"/>
          <a:lstStyle>
            <a:lvl1pPr algn="ctr">
              <a:defRPr sz="1067">
                <a:solidFill>
                  <a:schemeClr val="tx1">
                    <a:tint val="75000"/>
                  </a:schemeClr>
                </a:solidFill>
              </a:defRPr>
            </a:lvl1pPr>
          </a:lstStyle>
          <a:p>
            <a:pPr defTabSz="731511"/>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1" y="6356351"/>
            <a:ext cx="2057400" cy="365126"/>
          </a:xfrm>
          <a:prstGeom prst="rect">
            <a:avLst/>
          </a:prstGeom>
        </p:spPr>
        <p:txBody>
          <a:bodyPr vert="horz" lIns="91440" tIns="45720" rIns="91440" bIns="45720" rtlCol="0" anchor="ctr"/>
          <a:lstStyle>
            <a:lvl1pPr algn="r">
              <a:defRPr sz="1067">
                <a:solidFill>
                  <a:schemeClr val="tx1">
                    <a:tint val="75000"/>
                  </a:schemeClr>
                </a:solidFill>
              </a:defRPr>
            </a:lvl1pPr>
          </a:lstStyle>
          <a:p>
            <a:pPr defTabSz="731511"/>
            <a:fld id="{518953BF-9F07-46EF-AA07-41A37D9474AC}" type="slidenum">
              <a:rPr lang="es-CO" smtClean="0">
                <a:solidFill>
                  <a:prstClr val="black">
                    <a:tint val="75000"/>
                  </a:prstClr>
                </a:solidFill>
              </a:rPr>
              <a:pPr defTabSz="731511"/>
              <a:t>‹Nº›</a:t>
            </a:fld>
            <a:endParaRPr lang="es-CO" dirty="0">
              <a:solidFill>
                <a:prstClr val="black">
                  <a:tint val="75000"/>
                </a:prstClr>
              </a:solidFill>
            </a:endParaRPr>
          </a:p>
        </p:txBody>
      </p:sp>
    </p:spTree>
    <p:extLst>
      <p:ext uri="{BB962C8B-B14F-4D97-AF65-F5344CB8AC3E}">
        <p14:creationId xmlns:p14="http://schemas.microsoft.com/office/powerpoint/2010/main" val="21433984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812790" rtl="0" eaLnBrk="1" latinLnBrk="0" hangingPunct="1">
        <a:lnSpc>
          <a:spcPct val="90000"/>
        </a:lnSpc>
        <a:spcBef>
          <a:spcPct val="0"/>
        </a:spcBef>
        <a:buNone/>
        <a:defRPr sz="3911" kern="1200">
          <a:solidFill>
            <a:schemeClr val="tx1"/>
          </a:solidFill>
          <a:latin typeface="+mj-lt"/>
          <a:ea typeface="+mj-ea"/>
          <a:cs typeface="+mj-cs"/>
        </a:defRPr>
      </a:lvl1pPr>
    </p:titleStyle>
    <p:bodyStyle>
      <a:lvl1pPr marL="203197" indent="-203197" algn="l" defTabSz="812790" rtl="0" eaLnBrk="1" latinLnBrk="0" hangingPunct="1">
        <a:lnSpc>
          <a:spcPct val="90000"/>
        </a:lnSpc>
        <a:spcBef>
          <a:spcPts val="889"/>
        </a:spcBef>
        <a:buFont typeface="Arial" panose="020B0604020202020204" pitchFamily="34" charset="0"/>
        <a:buChar char="•"/>
        <a:defRPr sz="2489" kern="1200">
          <a:solidFill>
            <a:schemeClr val="tx1"/>
          </a:solidFill>
          <a:latin typeface="+mn-lt"/>
          <a:ea typeface="+mn-ea"/>
          <a:cs typeface="+mn-cs"/>
        </a:defRPr>
      </a:lvl1pPr>
      <a:lvl2pPr marL="609592" indent="-203197" algn="l" defTabSz="812790" rtl="0" eaLnBrk="1" latinLnBrk="0" hangingPunct="1">
        <a:lnSpc>
          <a:spcPct val="90000"/>
        </a:lnSpc>
        <a:spcBef>
          <a:spcPts val="445"/>
        </a:spcBef>
        <a:buFont typeface="Arial" panose="020B0604020202020204" pitchFamily="34" charset="0"/>
        <a:buChar char="•"/>
        <a:defRPr sz="2133" kern="1200">
          <a:solidFill>
            <a:schemeClr val="tx1"/>
          </a:solidFill>
          <a:latin typeface="+mn-lt"/>
          <a:ea typeface="+mn-ea"/>
          <a:cs typeface="+mn-cs"/>
        </a:defRPr>
      </a:lvl2pPr>
      <a:lvl3pPr marL="1015987" indent="-203197" algn="l" defTabSz="812790" rtl="0" eaLnBrk="1" latinLnBrk="0" hangingPunct="1">
        <a:lnSpc>
          <a:spcPct val="90000"/>
        </a:lnSpc>
        <a:spcBef>
          <a:spcPts val="445"/>
        </a:spcBef>
        <a:buFont typeface="Arial" panose="020B0604020202020204" pitchFamily="34" charset="0"/>
        <a:buChar char="•"/>
        <a:defRPr sz="1778" kern="1200">
          <a:solidFill>
            <a:schemeClr val="tx1"/>
          </a:solidFill>
          <a:latin typeface="+mn-lt"/>
          <a:ea typeface="+mn-ea"/>
          <a:cs typeface="+mn-cs"/>
        </a:defRPr>
      </a:lvl3pPr>
      <a:lvl4pPr marL="1422382"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4pPr>
      <a:lvl5pPr marL="1828777"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5pPr>
      <a:lvl6pPr marL="223517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6pPr>
      <a:lvl7pPr marL="264156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7pPr>
      <a:lvl8pPr marL="304796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8pPr>
      <a:lvl9pPr marL="345435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790" rtl="0" eaLnBrk="1" latinLnBrk="0" hangingPunct="1">
        <a:defRPr sz="1600" kern="1200">
          <a:solidFill>
            <a:schemeClr val="tx1"/>
          </a:solidFill>
          <a:latin typeface="+mn-lt"/>
          <a:ea typeface="+mn-ea"/>
          <a:cs typeface="+mn-cs"/>
        </a:defRPr>
      </a:lvl1pPr>
      <a:lvl2pPr marL="406395" algn="l" defTabSz="812790" rtl="0" eaLnBrk="1" latinLnBrk="0" hangingPunct="1">
        <a:defRPr sz="1600" kern="1200">
          <a:solidFill>
            <a:schemeClr val="tx1"/>
          </a:solidFill>
          <a:latin typeface="+mn-lt"/>
          <a:ea typeface="+mn-ea"/>
          <a:cs typeface="+mn-cs"/>
        </a:defRPr>
      </a:lvl2pPr>
      <a:lvl3pPr marL="812790" algn="l" defTabSz="812790" rtl="0" eaLnBrk="1" latinLnBrk="0" hangingPunct="1">
        <a:defRPr sz="1600" kern="1200">
          <a:solidFill>
            <a:schemeClr val="tx1"/>
          </a:solidFill>
          <a:latin typeface="+mn-lt"/>
          <a:ea typeface="+mn-ea"/>
          <a:cs typeface="+mn-cs"/>
        </a:defRPr>
      </a:lvl3pPr>
      <a:lvl4pPr marL="1219184" algn="l" defTabSz="812790" rtl="0" eaLnBrk="1" latinLnBrk="0" hangingPunct="1">
        <a:defRPr sz="1600" kern="1200">
          <a:solidFill>
            <a:schemeClr val="tx1"/>
          </a:solidFill>
          <a:latin typeface="+mn-lt"/>
          <a:ea typeface="+mn-ea"/>
          <a:cs typeface="+mn-cs"/>
        </a:defRPr>
      </a:lvl4pPr>
      <a:lvl5pPr marL="1625579" algn="l" defTabSz="812790" rtl="0" eaLnBrk="1" latinLnBrk="0" hangingPunct="1">
        <a:defRPr sz="1600" kern="1200">
          <a:solidFill>
            <a:schemeClr val="tx1"/>
          </a:solidFill>
          <a:latin typeface="+mn-lt"/>
          <a:ea typeface="+mn-ea"/>
          <a:cs typeface="+mn-cs"/>
        </a:defRPr>
      </a:lvl5pPr>
      <a:lvl6pPr marL="2031974" algn="l" defTabSz="812790" rtl="0" eaLnBrk="1" latinLnBrk="0" hangingPunct="1">
        <a:defRPr sz="1600" kern="1200">
          <a:solidFill>
            <a:schemeClr val="tx1"/>
          </a:solidFill>
          <a:latin typeface="+mn-lt"/>
          <a:ea typeface="+mn-ea"/>
          <a:cs typeface="+mn-cs"/>
        </a:defRPr>
      </a:lvl6pPr>
      <a:lvl7pPr marL="2438369" algn="l" defTabSz="812790" rtl="0" eaLnBrk="1" latinLnBrk="0" hangingPunct="1">
        <a:defRPr sz="1600" kern="1200">
          <a:solidFill>
            <a:schemeClr val="tx1"/>
          </a:solidFill>
          <a:latin typeface="+mn-lt"/>
          <a:ea typeface="+mn-ea"/>
          <a:cs typeface="+mn-cs"/>
        </a:defRPr>
      </a:lvl7pPr>
      <a:lvl8pPr marL="2844764" algn="l" defTabSz="812790" rtl="0" eaLnBrk="1" latinLnBrk="0" hangingPunct="1">
        <a:defRPr sz="1600" kern="1200">
          <a:solidFill>
            <a:schemeClr val="tx1"/>
          </a:solidFill>
          <a:latin typeface="+mn-lt"/>
          <a:ea typeface="+mn-ea"/>
          <a:cs typeface="+mn-cs"/>
        </a:defRPr>
      </a:lvl8pPr>
      <a:lvl9pPr marL="3251158" algn="l" defTabSz="812790"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33408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656031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2.em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19.emf"/><Relationship Id="rId4" Type="http://schemas.openxmlformats.org/officeDocument/2006/relationships/diagramLayout" Target="../diagrams/layout5.xml"/><Relationship Id="rId9" Type="http://schemas.openxmlformats.org/officeDocument/2006/relationships/image" Target="../media/image18.emf"/></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5.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6.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icbf.gov.co/portal/page/portal/PortalICBF/Bienestar/Bienestarina/Cartilla%20Bienestarina%202014.pdf" TargetMode="External"/><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45.xml"/><Relationship Id="rId1" Type="http://schemas.openxmlformats.org/officeDocument/2006/relationships/themeOverride" Target="../theme/themeOverride1.xml"/></Relationships>
</file>

<file path=ppt/slides/_rels/slide5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8.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5.xml"/></Relationships>
</file>

<file path=ppt/slides/_rels/slide6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5.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3.xml"/></Relationships>
</file>

<file path=ppt/slides/_rels/slide87.xml.rels><?xml version="1.0" encoding="UTF-8" standalone="yes"?>
<Relationships xmlns="http://schemas.openxmlformats.org/package/2006/relationships"><Relationship Id="rId2" Type="http://schemas.openxmlformats.org/officeDocument/2006/relationships/comments" Target="../comments/comment6.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5.xml"/></Relationships>
</file>

<file path=ppt/slides/_rels/slide9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8.xml"/><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98784" y="463825"/>
            <a:ext cx="830034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4800" b="1" dirty="0">
                <a:solidFill>
                  <a:prstClr val="white"/>
                </a:solidFill>
              </a:rPr>
              <a:t> Informe</a:t>
            </a:r>
          </a:p>
          <a:p>
            <a:pPr algn="ctr"/>
            <a:r>
              <a:rPr lang="es-CO" sz="4800" b="1" dirty="0">
                <a:solidFill>
                  <a:prstClr val="white"/>
                </a:solidFill>
              </a:rPr>
              <a:t>de Gestión Mesa Pública</a:t>
            </a:r>
          </a:p>
          <a:p>
            <a:pPr algn="ctr"/>
            <a:r>
              <a:rPr lang="es-CO" sz="4800" b="1" dirty="0">
                <a:solidFill>
                  <a:prstClr val="white"/>
                </a:solidFill>
              </a:rPr>
              <a:t>Centro Zonal Chiquinquirá.</a:t>
            </a:r>
          </a:p>
          <a:p>
            <a:pPr algn="ctr"/>
            <a:r>
              <a:rPr lang="es-CO" sz="4800" b="1" dirty="0">
                <a:solidFill>
                  <a:prstClr val="white"/>
                </a:solidFill>
              </a:rPr>
              <a:t>Regional Boyacá</a:t>
            </a:r>
          </a:p>
          <a:p>
            <a:pPr algn="ctr"/>
            <a:r>
              <a:rPr lang="es-CO" sz="4800" b="1" dirty="0">
                <a:solidFill>
                  <a:prstClr val="white"/>
                </a:solidFill>
              </a:rPr>
              <a:t>2017</a:t>
            </a:r>
          </a:p>
        </p:txBody>
      </p:sp>
    </p:spTree>
    <p:extLst>
      <p:ext uri="{BB962C8B-B14F-4D97-AF65-F5344CB8AC3E}">
        <p14:creationId xmlns:p14="http://schemas.microsoft.com/office/powerpoint/2010/main" val="330422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26142" y="175656"/>
            <a:ext cx="7886700" cy="598702"/>
          </a:xfrm>
        </p:spPr>
        <p:txBody>
          <a:bodyPr/>
          <a:lstStyle/>
          <a:p>
            <a:pPr lvl="0">
              <a:lnSpc>
                <a:spcPct val="100000"/>
              </a:lnSpc>
              <a:spcBef>
                <a:spcPts val="0"/>
              </a:spcBef>
            </a:pPr>
            <a:r>
              <a:rPr lang="es-CO" altLang="es-CO" sz="2800" b="1" dirty="0">
                <a:solidFill>
                  <a:prstClr val="white"/>
                </a:solidFill>
                <a:effectLst>
                  <a:outerShdw blurRad="38100" dist="38100" dir="2700000" algn="tl">
                    <a:srgbClr val="000000">
                      <a:alpha val="43137"/>
                    </a:srgbClr>
                  </a:outerShdw>
                </a:effectLst>
                <a:latin typeface="Calibri" panose="020F0502020204030204"/>
              </a:rPr>
              <a:t>Participación y control social</a:t>
            </a:r>
            <a:endParaRPr lang="es-CO" sz="2800" dirty="0">
              <a:effectLst>
                <a:outerShdw blurRad="38100" dist="38100" dir="2700000" algn="tl">
                  <a:srgbClr val="000000">
                    <a:alpha val="43137"/>
                  </a:srgbClr>
                </a:outerShdw>
              </a:effectLst>
            </a:endParaRPr>
          </a:p>
        </p:txBody>
      </p:sp>
      <p:sp>
        <p:nvSpPr>
          <p:cNvPr id="42" name="Rectangle 3"/>
          <p:cNvSpPr txBox="1">
            <a:spLocks noChangeArrowheads="1"/>
          </p:cNvSpPr>
          <p:nvPr/>
        </p:nvSpPr>
        <p:spPr>
          <a:xfrm>
            <a:off x="2843213" y="1341437"/>
            <a:ext cx="3887787" cy="790575"/>
          </a:xfrm>
          <a:prstGeom prst="rect">
            <a:avLst/>
          </a:prstGeom>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buFont typeface="Wingdings" pitchFamily="2" charset="2"/>
              <a:buNone/>
              <a:defRPr/>
            </a:pPr>
            <a:r>
              <a:rPr lang="es-ES" sz="1400" dirty="0">
                <a:solidFill>
                  <a:prstClr val="black"/>
                </a:solidFill>
              </a:rPr>
              <a:t>Colombia promueve  la   participación como  un elemento fundamental en la consolidación de Estado democrático  (Artículo 103,  Constitución Política de 1991)</a:t>
            </a:r>
          </a:p>
          <a:p>
            <a:pPr marL="0" indent="0">
              <a:lnSpc>
                <a:spcPct val="80000"/>
              </a:lnSpc>
              <a:buFont typeface="Wingdings" pitchFamily="2" charset="2"/>
              <a:buNone/>
              <a:defRPr/>
            </a:pPr>
            <a:endParaRPr lang="es-ES" sz="800" b="1" dirty="0">
              <a:solidFill>
                <a:prstClr val="black"/>
              </a:solidFill>
            </a:endParaRPr>
          </a:p>
        </p:txBody>
      </p:sp>
      <p:sp>
        <p:nvSpPr>
          <p:cNvPr id="43" name="Rectangle 172"/>
          <p:cNvSpPr>
            <a:spLocks noChangeArrowheads="1"/>
          </p:cNvSpPr>
          <p:nvPr/>
        </p:nvSpPr>
        <p:spPr bwMode="auto">
          <a:xfrm>
            <a:off x="2855020" y="2554288"/>
            <a:ext cx="3889375" cy="792162"/>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defRPr/>
            </a:pPr>
            <a:r>
              <a:rPr lang="es-CO" sz="1400" kern="0" dirty="0">
                <a:solidFill>
                  <a:prstClr val="black"/>
                </a:solidFill>
              </a:rPr>
              <a:t>Los espacios de participación buscan producir cambios en los comportamientos y las responsabilidades públicas del Estado y los ciudadanos.</a:t>
            </a:r>
            <a:endParaRPr lang="es-ES" sz="1400" kern="0" dirty="0">
              <a:solidFill>
                <a:prstClr val="black"/>
              </a:solidFill>
            </a:endParaRPr>
          </a:p>
        </p:txBody>
      </p:sp>
      <p:sp>
        <p:nvSpPr>
          <p:cNvPr id="44" name="Rectangle 173"/>
          <p:cNvSpPr>
            <a:spLocks noChangeArrowheads="1"/>
          </p:cNvSpPr>
          <p:nvPr/>
        </p:nvSpPr>
        <p:spPr bwMode="auto">
          <a:xfrm>
            <a:off x="2841625" y="3763963"/>
            <a:ext cx="3887787" cy="1008063"/>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defRPr/>
            </a:pPr>
            <a:r>
              <a:rPr lang="es-CO" sz="1400" kern="0" dirty="0">
                <a:solidFill>
                  <a:prstClr val="black"/>
                </a:solidFill>
              </a:rPr>
              <a:t>El Control Social  es el derecho y deber que tiene todo ciudadano considerado individual o colectivamente para prevenir, racionalizar, proponer, acompañar, sancionar, vigilar y controlar la gestión pública, </a:t>
            </a:r>
            <a:endParaRPr lang="es-ES" sz="1400" kern="0" dirty="0">
              <a:solidFill>
                <a:prstClr val="black"/>
              </a:solidFill>
            </a:endParaRPr>
          </a:p>
        </p:txBody>
      </p:sp>
      <p:sp>
        <p:nvSpPr>
          <p:cNvPr id="45" name="Rectangle 174"/>
          <p:cNvSpPr>
            <a:spLocks noChangeArrowheads="1"/>
          </p:cNvSpPr>
          <p:nvPr/>
        </p:nvSpPr>
        <p:spPr bwMode="auto">
          <a:xfrm>
            <a:off x="2783681" y="5076868"/>
            <a:ext cx="3887787" cy="1195301"/>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defRPr/>
            </a:pPr>
            <a:r>
              <a:rPr lang="es-CO" sz="1400" kern="0" dirty="0">
                <a:solidFill>
                  <a:prstClr val="black"/>
                </a:solidFill>
              </a:rPr>
              <a:t>De conformidad con lo previsto en el artículo 32 de la Ley 489 de 1998, “Todas las entidades y organismos de la Administración Pública tienen la obligación de desarrollar su gestión acorde con los principios de democracia participativa y democratización de la gestión pública</a:t>
            </a:r>
          </a:p>
        </p:txBody>
      </p:sp>
      <p:sp>
        <p:nvSpPr>
          <p:cNvPr id="46" name="Text Box 175"/>
          <p:cNvSpPr txBox="1">
            <a:spLocks noChangeArrowheads="1"/>
          </p:cNvSpPr>
          <p:nvPr/>
        </p:nvSpPr>
        <p:spPr bwMode="auto">
          <a:xfrm>
            <a:off x="6987317" y="2484480"/>
            <a:ext cx="2051050" cy="25923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algn="just">
              <a:lnSpc>
                <a:spcPct val="80000"/>
              </a:lnSpc>
              <a:spcBef>
                <a:spcPct val="20000"/>
              </a:spcBef>
              <a:buClr>
                <a:srgbClr val="00FF00"/>
              </a:buClr>
              <a:buFont typeface="Wingdings" pitchFamily="2" charset="2"/>
              <a:buNone/>
              <a:defRPr/>
            </a:pPr>
            <a:r>
              <a:rPr lang="es-CO" sz="1400" kern="0" dirty="0">
                <a:solidFill>
                  <a:sysClr val="windowText" lastClr="000000"/>
                </a:solidFill>
              </a:rPr>
              <a:t>En ese  sentido El ICBF como entidad coordinadora del SNBF se deberá comprometer con el diseño y aplicación  de estrategias y acciones de dialogo, información e incentivos tendientes a facilitar  la rendición de cuentas  como un proceso  permanente de equidad , cultura y transparencia de doble vía </a:t>
            </a:r>
            <a:endParaRPr lang="es-ES" sz="1400" kern="0" dirty="0">
              <a:solidFill>
                <a:sysClr val="windowText" lastClr="000000"/>
              </a:solidFill>
            </a:endParaRPr>
          </a:p>
        </p:txBody>
      </p:sp>
      <p:cxnSp>
        <p:nvCxnSpPr>
          <p:cNvPr id="47" name="AutoShape 178"/>
          <p:cNvCxnSpPr>
            <a:cxnSpLocks noChangeShapeType="1"/>
          </p:cNvCxnSpPr>
          <p:nvPr/>
        </p:nvCxnSpPr>
        <p:spPr bwMode="auto">
          <a:xfrm>
            <a:off x="611188" y="4797425"/>
            <a:ext cx="2232025" cy="792163"/>
          </a:xfrm>
          <a:prstGeom prst="bentConnector4">
            <a:avLst>
              <a:gd name="adj1" fmla="val 25819"/>
              <a:gd name="adj2" fmla="val 128657"/>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48" name="AutoShape 183"/>
          <p:cNvCxnSpPr>
            <a:cxnSpLocks noChangeShapeType="1"/>
          </p:cNvCxnSpPr>
          <p:nvPr/>
        </p:nvCxnSpPr>
        <p:spPr bwMode="auto">
          <a:xfrm rot="16200000">
            <a:off x="1472407" y="945013"/>
            <a:ext cx="866775" cy="1757363"/>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49" name="AutoShape 184"/>
          <p:cNvCxnSpPr>
            <a:cxnSpLocks noChangeShapeType="1"/>
          </p:cNvCxnSpPr>
          <p:nvPr/>
        </p:nvCxnSpPr>
        <p:spPr bwMode="auto">
          <a:xfrm rot="16200000" flipH="1">
            <a:off x="1432720" y="3974306"/>
            <a:ext cx="1122362" cy="1933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0" name="AutoShape 185"/>
          <p:cNvCxnSpPr>
            <a:cxnSpLocks noChangeShapeType="1"/>
            <a:stCxn id="46" idx="0"/>
            <a:endCxn id="42" idx="3"/>
          </p:cNvCxnSpPr>
          <p:nvPr/>
        </p:nvCxnSpPr>
        <p:spPr bwMode="auto">
          <a:xfrm rot="16200000" flipV="1">
            <a:off x="6998044" y="1469682"/>
            <a:ext cx="747755" cy="1281842"/>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1" name="AutoShape 186"/>
          <p:cNvCxnSpPr>
            <a:cxnSpLocks noChangeShapeType="1"/>
            <a:stCxn id="46" idx="2"/>
            <a:endCxn id="45" idx="3"/>
          </p:cNvCxnSpPr>
          <p:nvPr/>
        </p:nvCxnSpPr>
        <p:spPr bwMode="auto">
          <a:xfrm rot="5400000">
            <a:off x="7043330" y="4705006"/>
            <a:ext cx="597651" cy="1341374"/>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pic>
        <p:nvPicPr>
          <p:cNvPr id="52" name="Imagen 51"/>
          <p:cNvPicPr>
            <a:picLocks noChangeAspect="1"/>
          </p:cNvPicPr>
          <p:nvPr/>
        </p:nvPicPr>
        <p:blipFill>
          <a:blip r:embed="rId2"/>
          <a:stretch>
            <a:fillRect/>
          </a:stretch>
        </p:blipFill>
        <p:spPr>
          <a:xfrm>
            <a:off x="-85726" y="1827213"/>
            <a:ext cx="2578796" cy="3038475"/>
          </a:xfrm>
          <a:prstGeom prst="rect">
            <a:avLst/>
          </a:prstGeom>
        </p:spPr>
      </p:pic>
    </p:spTree>
    <p:extLst>
      <p:ext uri="{BB962C8B-B14F-4D97-AF65-F5344CB8AC3E}">
        <p14:creationId xmlns:p14="http://schemas.microsoft.com/office/powerpoint/2010/main" val="261907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p:cTn id="15" dur="500" fill="hold"/>
                                        <p:tgtEl>
                                          <p:spTgt spid="49"/>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49"/>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49"/>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2">
                                            <p:bg/>
                                          </p:spTgt>
                                        </p:tgtEl>
                                        <p:attrNameLst>
                                          <p:attrName>style.visibility</p:attrName>
                                        </p:attrNameLst>
                                      </p:cBhvr>
                                      <p:to>
                                        <p:strVal val="visible"/>
                                      </p:to>
                                    </p:set>
                                    <p:animEffect transition="in" filter="dissolve">
                                      <p:cBhvr>
                                        <p:cTn id="23" dur="500"/>
                                        <p:tgtEl>
                                          <p:spTgt spid="42">
                                            <p:bg/>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dissolve">
                                      <p:cBhvr>
                                        <p:cTn id="28" dur="500"/>
                                        <p:tgtEl>
                                          <p:spTgt spid="4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dissolve">
                                      <p:cBhvr>
                                        <p:cTn id="33" dur="500"/>
                                        <p:tgtEl>
                                          <p:spTgt spid="43"/>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dissolve">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dissolve">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50"/>
                                        </p:tgtEl>
                                        <p:attrNameLst>
                                          <p:attrName>style.visibility</p:attrName>
                                        </p:attrNameLst>
                                      </p:cBhvr>
                                      <p:to>
                                        <p:strVal val="visible"/>
                                      </p:to>
                                    </p:set>
                                    <p:anim calcmode="lin" valueType="num">
                                      <p:cBhvr>
                                        <p:cTn id="48" dur="500" fill="hold"/>
                                        <p:tgtEl>
                                          <p:spTgt spid="50"/>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50"/>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50"/>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9" presetClass="entr" presetSubtype="0" accel="100000" fill="hold" nodeType="clickEffect">
                                  <p:stCondLst>
                                    <p:cond delay="0"/>
                                  </p:stCondLst>
                                  <p:childTnLst>
                                    <p:set>
                                      <p:cBhvr>
                                        <p:cTn id="55" dur="1" fill="hold">
                                          <p:stCondLst>
                                            <p:cond delay="0"/>
                                          </p:stCondLst>
                                        </p:cTn>
                                        <p:tgtEl>
                                          <p:spTgt spid="51"/>
                                        </p:tgtEl>
                                        <p:attrNameLst>
                                          <p:attrName>style.visibility</p:attrName>
                                        </p:attrNameLst>
                                      </p:cBhvr>
                                      <p:to>
                                        <p:strVal val="visible"/>
                                      </p:to>
                                    </p:set>
                                    <p:anim calcmode="lin" valueType="num">
                                      <p:cBhvr>
                                        <p:cTn id="56" dur="500" fill="hold"/>
                                        <p:tgtEl>
                                          <p:spTgt spid="51"/>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51"/>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51"/>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box(in)">
                                      <p:cBhvr>
                                        <p:cTn id="6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animBg="1"/>
      <p:bldP spid="43" grpId="0" animBg="1"/>
      <p:bldP spid="44" grpId="0" animBg="1"/>
      <p:bldP spid="45" grpId="0" animBg="1"/>
      <p:bldP spid="4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1429" y="200369"/>
            <a:ext cx="7886700" cy="832610"/>
          </a:xfrm>
        </p:spPr>
        <p:txBody>
          <a:bodyPr/>
          <a:lstStyle/>
          <a:p>
            <a:pPr lvl="0">
              <a:lnSpc>
                <a:spcPct val="100000"/>
              </a:lnSpc>
              <a:spcBef>
                <a:spcPts val="0"/>
              </a:spcBef>
            </a:pPr>
            <a:r>
              <a:rPr lang="es-CO" sz="2800" b="1" dirty="0">
                <a:solidFill>
                  <a:prstClr val="white"/>
                </a:solidFill>
                <a:effectLst>
                  <a:outerShdw blurRad="38100" dist="38100" dir="2700000" algn="tl">
                    <a:srgbClr val="000000">
                      <a:alpha val="43137"/>
                    </a:srgbClr>
                  </a:outerShdw>
                </a:effectLst>
                <a:latin typeface="Calibri" panose="020F0502020204030204"/>
              </a:rPr>
              <a:t>Estatuto Anticorrupción Ley 1474 de 2011</a:t>
            </a:r>
            <a:endParaRPr lang="es-CO" sz="2800" dirty="0">
              <a:effectLst>
                <a:outerShdw blurRad="38100" dist="38100" dir="2700000" algn="tl">
                  <a:srgbClr val="000000">
                    <a:alpha val="43137"/>
                  </a:srgbClr>
                </a:outerShdw>
              </a:effectLst>
            </a:endParaRPr>
          </a:p>
        </p:txBody>
      </p:sp>
      <p:graphicFrame>
        <p:nvGraphicFramePr>
          <p:cNvPr id="5" name="Diagrama 4"/>
          <p:cNvGraphicFramePr/>
          <p:nvPr>
            <p:extLst/>
          </p:nvPr>
        </p:nvGraphicFramePr>
        <p:xfrm>
          <a:off x="1524000" y="1396999"/>
          <a:ext cx="6096000" cy="4756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064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esultado de imagen para imagenes de una persona jurando bandera colombiana"/>
          <p:cNvSpPr>
            <a:spLocks noGrp="1" noChangeAspect="1" noChangeArrowheads="1"/>
          </p:cNvSpPr>
          <p:nvPr>
            <p:ph type="title"/>
          </p:nvPr>
        </p:nvSpPr>
        <p:spPr bwMode="auto">
          <a:xfrm>
            <a:off x="154336" y="91073"/>
            <a:ext cx="7549435" cy="12688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lnSpc>
                <a:spcPct val="100000"/>
              </a:lnSpc>
              <a:spcBef>
                <a:spcPts val="0"/>
              </a:spcBef>
            </a:pPr>
            <a:r>
              <a:rPr lang="es-CO" sz="1800" b="1" dirty="0">
                <a:solidFill>
                  <a:prstClr val="white"/>
                </a:solidFill>
                <a:effectLst>
                  <a:outerShdw blurRad="38100" dist="38100" dir="2700000" algn="tl">
                    <a:srgbClr val="000000">
                      <a:alpha val="43137"/>
                    </a:srgbClr>
                  </a:outerShdw>
                </a:effectLst>
                <a:latin typeface="Calibri" panose="020F0502020204030204"/>
              </a:rPr>
              <a:t>Ley 1712 de marzo 6 de  2014: sobre  Transparencia y Derecho</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 de Acceso a la Información. reglamentada  por el Decreto </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Nacional 103 de 2015.</a:t>
            </a:r>
            <a:br>
              <a:rPr lang="es-CO" sz="1800" b="1" dirty="0">
                <a:solidFill>
                  <a:prstClr val="white"/>
                </a:solidFill>
                <a:effectLst>
                  <a:outerShdw blurRad="38100" dist="38100" dir="2700000" algn="tl">
                    <a:srgbClr val="000000">
                      <a:alpha val="43137"/>
                    </a:srgbClr>
                  </a:outerShdw>
                </a:effectLst>
                <a:latin typeface="Calibri" panose="020F0502020204030204"/>
              </a:rPr>
            </a:br>
            <a:endParaRPr lang="es-CO" dirty="0">
              <a:effectLst>
                <a:outerShdw blurRad="38100" dist="38100" dir="2700000" algn="tl">
                  <a:srgbClr val="000000">
                    <a:alpha val="43137"/>
                  </a:srgbClr>
                </a:outerShdw>
              </a:effectLst>
            </a:endParaRPr>
          </a:p>
        </p:txBody>
      </p:sp>
      <p:pic>
        <p:nvPicPr>
          <p:cNvPr id="5" name="Imagen 4"/>
          <p:cNvPicPr>
            <a:picLocks noChangeAspect="1"/>
          </p:cNvPicPr>
          <p:nvPr/>
        </p:nvPicPr>
        <p:blipFill>
          <a:blip r:embed="rId2"/>
          <a:stretch>
            <a:fillRect/>
          </a:stretch>
        </p:blipFill>
        <p:spPr>
          <a:xfrm>
            <a:off x="464659" y="1224745"/>
            <a:ext cx="8473395" cy="5020465"/>
          </a:xfrm>
          <a:prstGeom prst="rect">
            <a:avLst/>
          </a:prstGeom>
        </p:spPr>
      </p:pic>
    </p:spTree>
    <p:extLst>
      <p:ext uri="{BB962C8B-B14F-4D97-AF65-F5344CB8AC3E}">
        <p14:creationId xmlns:p14="http://schemas.microsoft.com/office/powerpoint/2010/main" val="3705332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4169" y="2802119"/>
            <a:ext cx="3837904" cy="2031325"/>
          </a:xfrm>
          <a:prstGeom prst="rect">
            <a:avLst/>
          </a:prstGeom>
        </p:spPr>
        <p:txBody>
          <a:bodyPr wrap="square">
            <a:spAutoFit/>
          </a:bodyPr>
          <a:lstStyle/>
          <a:p>
            <a:pPr algn="ctr"/>
            <a:endParaRPr lang="es-MX" b="1" dirty="0">
              <a:solidFill>
                <a:prstClr val="black"/>
              </a:solidFill>
            </a:endParaRPr>
          </a:p>
          <a:p>
            <a:pPr marL="457200" algn="just">
              <a:spcAft>
                <a:spcPts val="0"/>
              </a:spcAft>
            </a:pPr>
            <a:r>
              <a:rPr lang="es-MX" b="1" dirty="0">
                <a:solidFill>
                  <a:prstClr val="black"/>
                </a:solidFill>
              </a:rPr>
              <a:t>1. </a:t>
            </a:r>
            <a:r>
              <a:rPr lang="es-CO" dirty="0">
                <a:solidFill>
                  <a:srgbClr val="000000"/>
                </a:solidFill>
                <a:latin typeface="Arial" panose="020B0604020202020204" pitchFamily="34" charset="0"/>
                <a:ea typeface="Calibri" panose="020F0502020204030204" pitchFamily="34" charset="0"/>
              </a:rPr>
              <a:t>Para ustedes, que es la Bienestarina y para que nos sirve?</a:t>
            </a:r>
          </a:p>
          <a:p>
            <a:pPr marL="457200" algn="just">
              <a:spcAft>
                <a:spcPts val="0"/>
              </a:spcAft>
            </a:pPr>
            <a:r>
              <a:rPr lang="es-CO" dirty="0">
                <a:solidFill>
                  <a:srgbClr val="000000"/>
                </a:solidFill>
                <a:latin typeface="Arial" panose="020B0604020202020204" pitchFamily="34" charset="0"/>
                <a:ea typeface="Calibri" panose="020F0502020204030204" pitchFamily="34" charset="0"/>
              </a:rPr>
              <a:t> </a:t>
            </a:r>
          </a:p>
          <a:p>
            <a:pPr algn="ctr"/>
            <a:endParaRPr lang="es-MX" b="1" dirty="0">
              <a:solidFill>
                <a:prstClr val="black"/>
              </a:solidFill>
            </a:endParaRPr>
          </a:p>
          <a:p>
            <a:pPr algn="ctr"/>
            <a:endParaRPr lang="es-MX" dirty="0">
              <a:solidFill>
                <a:prstClr val="black"/>
              </a:solidFill>
            </a:endParaRPr>
          </a:p>
        </p:txBody>
      </p:sp>
      <p:sp>
        <p:nvSpPr>
          <p:cNvPr id="3" name="Rectángulo 2"/>
          <p:cNvSpPr/>
          <p:nvPr/>
        </p:nvSpPr>
        <p:spPr>
          <a:xfrm>
            <a:off x="354169" y="205908"/>
            <a:ext cx="5621628" cy="461665"/>
          </a:xfrm>
          <a:prstGeom prst="rect">
            <a:avLst/>
          </a:prstGeom>
        </p:spPr>
        <p:txBody>
          <a:bodyPr wrap="square">
            <a:spAutoFit/>
          </a:bodyPr>
          <a:lstStyle/>
          <a:p>
            <a:pPr lvl="0" algn="ctr"/>
            <a:r>
              <a:rPr lang="es-CO" sz="2400" b="1" dirty="0">
                <a:solidFill>
                  <a:schemeClr val="bg1"/>
                </a:solidFill>
                <a:ea typeface="Calibri" panose="020F0502020204030204" pitchFamily="34" charset="0"/>
                <a:cs typeface="Times New Roman" panose="02020603050405020304" pitchFamily="18" charset="0"/>
              </a:rPr>
              <a:t>Participación de la Comunidad Presente </a:t>
            </a:r>
          </a:p>
        </p:txBody>
      </p:sp>
      <p:sp>
        <p:nvSpPr>
          <p:cNvPr id="4" name="1 Rectángulo"/>
          <p:cNvSpPr/>
          <p:nvPr/>
        </p:nvSpPr>
        <p:spPr>
          <a:xfrm>
            <a:off x="4404065" y="2802119"/>
            <a:ext cx="3785879" cy="3693319"/>
          </a:xfrm>
          <a:prstGeom prst="rect">
            <a:avLst/>
          </a:prstGeom>
        </p:spPr>
        <p:txBody>
          <a:bodyPr wrap="square">
            <a:spAutoFit/>
          </a:bodyPr>
          <a:lstStyle/>
          <a:p>
            <a:pPr algn="ctr"/>
            <a:endParaRPr lang="es-MX" b="1" dirty="0">
              <a:solidFill>
                <a:prstClr val="black"/>
              </a:solidFill>
            </a:endParaRPr>
          </a:p>
          <a:p>
            <a:pPr marL="457200" algn="just">
              <a:spcAft>
                <a:spcPts val="0"/>
              </a:spcAft>
            </a:pPr>
            <a:r>
              <a:rPr lang="es-MX" b="1" dirty="0">
                <a:solidFill>
                  <a:prstClr val="black"/>
                </a:solidFill>
              </a:rPr>
              <a:t>2. </a:t>
            </a:r>
            <a:r>
              <a:rPr lang="es-CO" dirty="0">
                <a:solidFill>
                  <a:srgbClr val="000000"/>
                </a:solidFill>
                <a:latin typeface="Arial" panose="020B0604020202020204" pitchFamily="34" charset="0"/>
              </a:rPr>
              <a:t>Que se debe trabajar en prevención del Embarazo en Adolescentes? y</a:t>
            </a:r>
            <a:r>
              <a:rPr lang="es-CO" dirty="0">
                <a:solidFill>
                  <a:srgbClr val="000000"/>
                </a:solidFill>
                <a:latin typeface="Arial" panose="020B0604020202020204" pitchFamily="34" charset="0"/>
                <a:ea typeface="Calibri" panose="020F0502020204030204" pitchFamily="34" charset="0"/>
              </a:rPr>
              <a:t> ¿Cómo considera que puede contribuir desde su rol a la construcción de herramientas que potencialicen la garantía de los derechos sexuales y derechos reproductivos y la prevención del Embarazo?</a:t>
            </a:r>
          </a:p>
          <a:p>
            <a:pPr marL="457200" algn="just">
              <a:spcAft>
                <a:spcPts val="0"/>
              </a:spcAft>
            </a:pPr>
            <a:endParaRPr lang="es-MX" b="1" dirty="0">
              <a:solidFill>
                <a:prstClr val="black"/>
              </a:solidFill>
            </a:endParaRPr>
          </a:p>
          <a:p>
            <a:pPr algn="ctr"/>
            <a:endParaRPr lang="es-MX" dirty="0">
              <a:solidFill>
                <a:prstClr val="black"/>
              </a:solidFill>
            </a:endParaRPr>
          </a:p>
        </p:txBody>
      </p:sp>
      <p:sp>
        <p:nvSpPr>
          <p:cNvPr id="5" name="CuadroTexto 4"/>
          <p:cNvSpPr txBox="1"/>
          <p:nvPr/>
        </p:nvSpPr>
        <p:spPr>
          <a:xfrm>
            <a:off x="1355756" y="1324791"/>
            <a:ext cx="5884626" cy="1754326"/>
          </a:xfrm>
          <a:prstGeom prst="rect">
            <a:avLst/>
          </a:prstGeom>
          <a:noFill/>
        </p:spPr>
        <p:txBody>
          <a:bodyPr wrap="square" rtlCol="0">
            <a:spAutoFit/>
          </a:bodyPr>
          <a:lstStyle/>
          <a:p>
            <a:pPr marL="457200" algn="ctr">
              <a:spcAft>
                <a:spcPts val="0"/>
              </a:spcAft>
            </a:pPr>
            <a:r>
              <a:rPr lang="es-CO" b="1" dirty="0"/>
              <a:t>PREGUNTA ORIENTADORA </a:t>
            </a:r>
          </a:p>
          <a:p>
            <a:pPr marL="457200" algn="ctr">
              <a:spcAft>
                <a:spcPts val="0"/>
              </a:spcAft>
            </a:pPr>
            <a:endParaRPr lang="es-CO" b="1" dirty="0"/>
          </a:p>
          <a:p>
            <a:pPr marL="457200" algn="ctr">
              <a:spcAft>
                <a:spcPts val="0"/>
              </a:spcAft>
            </a:pPr>
            <a:r>
              <a:rPr lang="es-CO" dirty="0">
                <a:solidFill>
                  <a:srgbClr val="000000"/>
                </a:solidFill>
                <a:latin typeface="Arial" panose="020B0604020202020204" pitchFamily="34" charset="0"/>
                <a:ea typeface="Calibri" panose="020F0502020204030204" pitchFamily="34" charset="0"/>
              </a:rPr>
              <a:t>Bienestarina</a:t>
            </a:r>
          </a:p>
          <a:p>
            <a:pPr marL="457200" algn="ctr">
              <a:spcAft>
                <a:spcPts val="0"/>
              </a:spcAft>
            </a:pPr>
            <a:r>
              <a:rPr lang="es-CO" dirty="0">
                <a:solidFill>
                  <a:srgbClr val="000000"/>
                </a:solidFill>
                <a:latin typeface="Arial" panose="020B0604020202020204" pitchFamily="34" charset="0"/>
                <a:ea typeface="Calibri" panose="020F0502020204030204" pitchFamily="34" charset="0"/>
              </a:rPr>
              <a:t>Tema Prevención de Embarazos en Adolescentes.</a:t>
            </a:r>
          </a:p>
          <a:p>
            <a:pPr algn="ctr"/>
            <a:endParaRPr lang="es-CO" b="1" dirty="0"/>
          </a:p>
          <a:p>
            <a:pPr algn="ctr"/>
            <a:r>
              <a:rPr lang="es-CO" b="1" dirty="0"/>
              <a:t> </a:t>
            </a:r>
          </a:p>
        </p:txBody>
      </p:sp>
    </p:spTree>
    <p:extLst>
      <p:ext uri="{BB962C8B-B14F-4D97-AF65-F5344CB8AC3E}">
        <p14:creationId xmlns:p14="http://schemas.microsoft.com/office/powerpoint/2010/main" val="2438618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01675" y="5478150"/>
            <a:ext cx="5665788" cy="44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pPr>
            <a:r>
              <a:rPr lang="es-CO" sz="2800" dirty="0">
                <a:ea typeface="Calibri" panose="020F0502020204030204" pitchFamily="34" charset="0"/>
                <a:cs typeface="Times New Roman" panose="02020603050405020304" pitchFamily="18" charset="0"/>
              </a:rPr>
              <a:t>Presentación Temas Mesa Pública</a:t>
            </a:r>
            <a:endParaRPr lang="es-ES" sz="2800" b="1" dirty="0">
              <a:solidFill>
                <a:srgbClr val="595959"/>
              </a:solidFill>
              <a:effectLst>
                <a:outerShdw blurRad="38100" dist="38100" dir="2700000" algn="tl">
                  <a:srgbClr val="000000">
                    <a:alpha val="43137"/>
                  </a:srgbClr>
                </a:outerShdw>
              </a:effectLst>
              <a:latin typeface="Calibri Light" panose="020F0302020204030204"/>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7469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47557"/>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731511">
              <a:defRPr/>
            </a:pPr>
            <a:r>
              <a:rPr lang="es-CO" b="1" dirty="0">
                <a:solidFill>
                  <a:prstClr val="white"/>
                </a:solidFill>
              </a:rPr>
              <a:t>ICBF Regional Boyacá</a:t>
            </a:r>
          </a:p>
          <a:p>
            <a:pPr defTabSz="731511">
              <a:defRPr/>
            </a:pPr>
            <a:r>
              <a:rPr lang="es-CO" b="1" dirty="0">
                <a:solidFill>
                  <a:prstClr val="white"/>
                </a:solidFill>
              </a:rPr>
              <a:t>Centro Zonal Chiquinquirá </a:t>
            </a:r>
          </a:p>
        </p:txBody>
      </p:sp>
      <p:sp>
        <p:nvSpPr>
          <p:cNvPr id="6" name="Marcador de contenido 5"/>
          <p:cNvSpPr>
            <a:spLocks noGrp="1"/>
          </p:cNvSpPr>
          <p:nvPr>
            <p:ph idx="1"/>
          </p:nvPr>
        </p:nvSpPr>
        <p:spPr>
          <a:xfrm>
            <a:off x="628650" y="1968500"/>
            <a:ext cx="7886700" cy="3844580"/>
          </a:xfrm>
        </p:spPr>
        <p:txBody>
          <a:bodyPr/>
          <a:lstStyle/>
          <a:p>
            <a:pPr marL="0" indent="0" algn="ctr">
              <a:buNone/>
            </a:pPr>
            <a:endParaRPr lang="es-CO" b="1" dirty="0"/>
          </a:p>
          <a:p>
            <a:pPr marL="0" indent="0" algn="ctr">
              <a:buNone/>
            </a:pPr>
            <a:r>
              <a:rPr lang="es-CO" b="1" dirty="0"/>
              <a:t>TEMAS </a:t>
            </a:r>
          </a:p>
          <a:p>
            <a:pPr marL="0" indent="0" algn="ctr">
              <a:buNone/>
            </a:pPr>
            <a:r>
              <a:rPr lang="es-CO" b="1" dirty="0"/>
              <a:t> Bienestarina </a:t>
            </a:r>
          </a:p>
          <a:p>
            <a:pPr marL="0" indent="0" algn="ctr">
              <a:buNone/>
            </a:pPr>
            <a:endParaRPr lang="es-CO" b="1"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s-CO" b="1" dirty="0">
                <a:latin typeface="Calibri" panose="020F0502020204030204" pitchFamily="34" charset="0"/>
                <a:ea typeface="Calibri" panose="020F0502020204030204" pitchFamily="34" charset="0"/>
                <a:cs typeface="Times New Roman" panose="02020603050405020304" pitchFamily="18" charset="0"/>
              </a:rPr>
              <a:t>Prevención de Embarazos en Adolescentes </a:t>
            </a:r>
            <a:endParaRPr lang="es-CO" b="1" dirty="0"/>
          </a:p>
        </p:txBody>
      </p:sp>
    </p:spTree>
    <p:extLst>
      <p:ext uri="{BB962C8B-B14F-4D97-AF65-F5344CB8AC3E}">
        <p14:creationId xmlns:p14="http://schemas.microsoft.com/office/powerpoint/2010/main" val="1583689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7248" name="Group 96"/>
          <p:cNvGraphicFramePr>
            <a:graphicFrameLocks noGrp="1"/>
          </p:cNvGraphicFramePr>
          <p:nvPr>
            <p:extLst>
              <p:ext uri="{D42A27DB-BD31-4B8C-83A1-F6EECF244321}">
                <p14:modId xmlns:p14="http://schemas.microsoft.com/office/powerpoint/2010/main" val="2790686037"/>
              </p:ext>
            </p:extLst>
          </p:nvPr>
        </p:nvGraphicFramePr>
        <p:xfrm>
          <a:off x="1444486" y="1683027"/>
          <a:ext cx="6387547" cy="4161180"/>
        </p:xfrm>
        <a:graphic>
          <a:graphicData uri="http://schemas.openxmlformats.org/drawingml/2006/table">
            <a:tbl>
              <a:tblPr/>
              <a:tblGrid>
                <a:gridCol w="4797419">
                  <a:extLst>
                    <a:ext uri="{9D8B030D-6E8A-4147-A177-3AD203B41FA5}">
                      <a16:colId xmlns:a16="http://schemas.microsoft.com/office/drawing/2014/main" val="20000"/>
                    </a:ext>
                  </a:extLst>
                </a:gridCol>
                <a:gridCol w="1590128">
                  <a:extLst>
                    <a:ext uri="{9D8B030D-6E8A-4147-A177-3AD203B41FA5}">
                      <a16:colId xmlns:a16="http://schemas.microsoft.com/office/drawing/2014/main" val="20001"/>
                    </a:ext>
                  </a:extLst>
                </a:gridCol>
              </a:tblGrid>
              <a:tr h="67729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2400" b="1" i="0" u="none" strike="noStrike" cap="none" normalizeH="0" baseline="0" dirty="0">
                          <a:ln>
                            <a:noFill/>
                          </a:ln>
                          <a:solidFill>
                            <a:schemeClr val="bg1"/>
                          </a:solidFill>
                          <a:effectLst/>
                          <a:latin typeface="+mn-lt"/>
                          <a:cs typeface="Arial" panose="020B0604020202020204" pitchFamily="34" charset="0"/>
                        </a:rPr>
                        <a:t>Datos Generales </a:t>
                      </a:r>
                      <a:endParaRPr kumimoji="0" lang="es-ES" sz="2400" b="0" i="0" u="none" strike="noStrike" cap="none" normalizeH="0" baseline="0" dirty="0">
                        <a:ln>
                          <a:noFill/>
                        </a:ln>
                        <a:solidFill>
                          <a:schemeClr val="bg1"/>
                        </a:solidFill>
                        <a:effectLst/>
                        <a:latin typeface="+mn-lt"/>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2400" b="1" i="0" u="none" strike="noStrike" cap="none" normalizeH="0" baseline="0" dirty="0">
                          <a:ln>
                            <a:noFill/>
                          </a:ln>
                          <a:solidFill>
                            <a:schemeClr val="bg1"/>
                          </a:solidFill>
                          <a:effectLst/>
                          <a:latin typeface="+mn-lt"/>
                          <a:cs typeface="Arial" panose="020B0604020202020204" pitchFamily="34" charset="0"/>
                        </a:rPr>
                        <a:t>Total</a:t>
                      </a:r>
                      <a:endParaRPr kumimoji="0" lang="es-ES" sz="2400" b="0" i="0" u="none" strike="noStrike" cap="none" normalizeH="0" baseline="0" dirty="0">
                        <a:ln>
                          <a:noFill/>
                        </a:ln>
                        <a:solidFill>
                          <a:schemeClr val="bg1"/>
                        </a:solidFill>
                        <a:effectLst/>
                        <a:latin typeface="+mn-lt"/>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0"/>
                  </a:ext>
                </a:extLst>
              </a:tr>
              <a:tr h="696777">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mn-lt"/>
                          <a:cs typeface="Arial" panose="020B0604020202020204" pitchFamily="34" charset="0"/>
                        </a:rPr>
                        <a:t>Población Total del Municipio</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2400" b="0" i="0" u="none" strike="noStrike" cap="none" normalizeH="0" baseline="0" dirty="0">
                          <a:ln>
                            <a:noFill/>
                          </a:ln>
                          <a:solidFill>
                            <a:schemeClr val="tx1"/>
                          </a:solidFill>
                          <a:effectLst/>
                          <a:latin typeface="+mn-lt"/>
                          <a:cs typeface="Arial" panose="020B0604020202020204" pitchFamily="34" charset="0"/>
                        </a:rPr>
                        <a:t>67.148</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6350"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1"/>
                  </a:ext>
                </a:extLst>
              </a:tr>
              <a:tr h="696777">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mn-lt"/>
                          <a:cs typeface="Arial" panose="020B0604020202020204" pitchFamily="34" charset="0"/>
                        </a:rPr>
                        <a:t>Población Total Menor de 18 Años</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2400" b="0" i="0" u="none" strike="noStrike" cap="none" normalizeH="0" baseline="0" dirty="0">
                          <a:ln>
                            <a:noFill/>
                          </a:ln>
                          <a:solidFill>
                            <a:schemeClr val="tx1"/>
                          </a:solidFill>
                          <a:effectLst/>
                          <a:latin typeface="+mn-lt"/>
                          <a:cs typeface="Arial" panose="020B0604020202020204" pitchFamily="34" charset="0"/>
                        </a:rPr>
                        <a:t>22.254 </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2"/>
                  </a:ext>
                </a:extLst>
              </a:tr>
              <a:tr h="696777">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mn-lt"/>
                          <a:cs typeface="Arial" panose="020B0604020202020204" pitchFamily="34" charset="0"/>
                        </a:rPr>
                        <a:t>Niños y Niñas de 0 A 6 Años</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2400" b="0" i="0" u="none" strike="noStrike" cap="none" normalizeH="0" baseline="0" dirty="0">
                          <a:ln>
                            <a:noFill/>
                          </a:ln>
                          <a:solidFill>
                            <a:schemeClr val="tx1"/>
                          </a:solidFill>
                          <a:effectLst/>
                          <a:latin typeface="+mn-lt"/>
                          <a:cs typeface="Arial" panose="020B0604020202020204" pitchFamily="34" charset="0"/>
                        </a:rPr>
                        <a:t>7.925</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3"/>
                  </a:ext>
                </a:extLst>
              </a:tr>
              <a:tr h="696777">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mn-lt"/>
                          <a:cs typeface="Arial" panose="020B0604020202020204" pitchFamily="34" charset="0"/>
                        </a:rPr>
                        <a:t>Niños y Niñas de 7 A 11 Años</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2400" b="0" i="0" u="none" strike="noStrike" cap="none" normalizeH="0" baseline="0" dirty="0">
                          <a:ln>
                            <a:noFill/>
                          </a:ln>
                          <a:solidFill>
                            <a:schemeClr val="tx1"/>
                          </a:solidFill>
                          <a:effectLst/>
                          <a:latin typeface="+mn-lt"/>
                          <a:cs typeface="Arial" panose="020B0604020202020204" pitchFamily="34" charset="0"/>
                        </a:rPr>
                        <a:t>6.318</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696777">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mn-lt"/>
                          <a:cs typeface="Arial" panose="020B0604020202020204" pitchFamily="34" charset="0"/>
                        </a:rPr>
                        <a:t>Adolescentes de 12 A 17 Años</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s-CO" sz="2400" b="0" i="0" u="none" strike="noStrike" cap="none" normalizeH="0" baseline="0" dirty="0">
                          <a:ln>
                            <a:noFill/>
                          </a:ln>
                          <a:solidFill>
                            <a:schemeClr val="tx1"/>
                          </a:solidFill>
                          <a:effectLst/>
                          <a:latin typeface="+mn-lt"/>
                          <a:cs typeface="Arial" panose="020B0604020202020204" pitchFamily="34" charset="0"/>
                        </a:rPr>
                        <a:t>8.011</a:t>
                      </a:r>
                    </a:p>
                  </a:txBody>
                  <a:tcPr marT="45697" marB="45697"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bl>
          </a:graphicData>
        </a:graphic>
      </p:graphicFrame>
      <p:sp>
        <p:nvSpPr>
          <p:cNvPr id="16479" name="Rectangle 2"/>
          <p:cNvSpPr>
            <a:spLocks noGrp="1" noChangeArrowheads="1"/>
          </p:cNvSpPr>
          <p:nvPr>
            <p:ph type="title" idx="4294967295"/>
          </p:nvPr>
        </p:nvSpPr>
        <p:spPr>
          <a:xfrm>
            <a:off x="53788" y="257634"/>
            <a:ext cx="6833814" cy="455059"/>
          </a:xfrm>
          <a:prstGeom prst="rect">
            <a:avLst/>
          </a:prstGeom>
        </p:spPr>
        <p:txBody>
          <a:bodyPr/>
          <a:lstStyle/>
          <a:p>
            <a:pPr eaLnBrk="1" hangingPunct="1"/>
            <a:r>
              <a:rPr lang="es-ES" altLang="es-CO" sz="2800" b="1" dirty="0">
                <a:solidFill>
                  <a:schemeClr val="bg1"/>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Municipio: Chiquinquirá</a:t>
            </a:r>
          </a:p>
        </p:txBody>
      </p:sp>
    </p:spTree>
    <p:extLst>
      <p:ext uri="{BB962C8B-B14F-4D97-AF65-F5344CB8AC3E}">
        <p14:creationId xmlns:p14="http://schemas.microsoft.com/office/powerpoint/2010/main" val="1440202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35" name="Group 143"/>
          <p:cNvGraphicFramePr>
            <a:graphicFrameLocks noGrp="1"/>
          </p:cNvGraphicFramePr>
          <p:nvPr>
            <p:ph idx="1"/>
            <p:extLst>
              <p:ext uri="{D42A27DB-BD31-4B8C-83A1-F6EECF244321}">
                <p14:modId xmlns:p14="http://schemas.microsoft.com/office/powerpoint/2010/main" val="2010092237"/>
              </p:ext>
            </p:extLst>
          </p:nvPr>
        </p:nvGraphicFramePr>
        <p:xfrm>
          <a:off x="694765" y="1789042"/>
          <a:ext cx="7866723" cy="3458819"/>
        </p:xfrm>
        <a:graphic>
          <a:graphicData uri="http://schemas.openxmlformats.org/drawingml/2006/table">
            <a:tbl>
              <a:tblPr/>
              <a:tblGrid>
                <a:gridCol w="5613270">
                  <a:extLst>
                    <a:ext uri="{9D8B030D-6E8A-4147-A177-3AD203B41FA5}">
                      <a16:colId xmlns:a16="http://schemas.microsoft.com/office/drawing/2014/main" val="20000"/>
                    </a:ext>
                  </a:extLst>
                </a:gridCol>
                <a:gridCol w="2253453">
                  <a:extLst>
                    <a:ext uri="{9D8B030D-6E8A-4147-A177-3AD203B41FA5}">
                      <a16:colId xmlns:a16="http://schemas.microsoft.com/office/drawing/2014/main" val="20001"/>
                    </a:ext>
                  </a:extLst>
                </a:gridCol>
              </a:tblGrid>
              <a:tr h="48077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2000" b="1" i="0" u="none" strike="noStrike" cap="none" normalizeH="0" baseline="0" dirty="0">
                          <a:ln>
                            <a:noFill/>
                          </a:ln>
                          <a:solidFill>
                            <a:schemeClr val="bg1"/>
                          </a:solidFill>
                          <a:effectLst/>
                          <a:latin typeface="+mn-lt"/>
                          <a:cs typeface="Arial" panose="020B0604020202020204" pitchFamily="34" charset="0"/>
                        </a:rPr>
                        <a:t>CENTRO ZONAL CHIQUINQUIRÁ</a:t>
                      </a:r>
                    </a:p>
                  </a:txBody>
                  <a:tcPr marL="0" marR="18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600" b="0" i="0" u="none" strike="noStrike" cap="none" normalizeH="0" baseline="0" dirty="0">
                        <a:ln>
                          <a:noFill/>
                        </a:ln>
                        <a:solidFill>
                          <a:schemeClr val="bg1"/>
                        </a:solidFill>
                        <a:effectLst/>
                        <a:latin typeface="+mn-lt"/>
                        <a:cs typeface="Arial" panose="020B0604020202020204" pitchFamily="34" charset="0"/>
                      </a:endParaRPr>
                    </a:p>
                  </a:txBody>
                  <a:tcPr marL="0" marR="18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a16="http://schemas.microsoft.com/office/drawing/2014/main" val="10000"/>
                  </a:ext>
                </a:extLst>
              </a:tr>
              <a:tr h="629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2400" b="1" i="0" u="none" strike="noStrike" cap="none" normalizeH="0" baseline="0" dirty="0">
                          <a:ln>
                            <a:noFill/>
                          </a:ln>
                          <a:solidFill>
                            <a:schemeClr val="tx1"/>
                          </a:solidFill>
                          <a:effectLst/>
                          <a:latin typeface="+mn-lt"/>
                          <a:cs typeface="Arial" panose="020B0604020202020204" pitchFamily="34" charset="0"/>
                        </a:rPr>
                        <a:t>Personal de Planta      </a:t>
                      </a:r>
                      <a:endParaRPr kumimoji="0" lang="es-ES"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8</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4"/>
                  </a:ext>
                </a:extLst>
              </a:tr>
              <a:tr h="629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2400" b="1" i="0" u="none" strike="noStrike" cap="none" normalizeH="0" baseline="0" dirty="0">
                          <a:ln>
                            <a:noFill/>
                          </a:ln>
                          <a:solidFill>
                            <a:schemeClr val="tx1"/>
                          </a:solidFill>
                          <a:effectLst/>
                          <a:latin typeface="+mn-lt"/>
                          <a:cs typeface="Arial" panose="020B0604020202020204" pitchFamily="34" charset="0"/>
                        </a:rPr>
                        <a:t>Contratistas                   </a:t>
                      </a:r>
                      <a:endParaRPr kumimoji="0" lang="es-ES" sz="2400" b="1" i="0" u="none" strike="noStrike" cap="none" normalizeH="0" baseline="0" dirty="0">
                        <a:ln>
                          <a:noFill/>
                        </a:ln>
                        <a:solidFill>
                          <a:schemeClr val="tx1"/>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7</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5"/>
                  </a:ext>
                </a:extLst>
              </a:tr>
              <a:tr h="9368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a:ln>
                            <a:noFill/>
                          </a:ln>
                          <a:solidFill>
                            <a:schemeClr val="tx1"/>
                          </a:solidFill>
                          <a:effectLst/>
                          <a:latin typeface="+mn-lt"/>
                          <a:cs typeface="Arial" panose="020B0604020202020204" pitchFamily="34" charset="0"/>
                        </a:rPr>
                        <a:t>Población usuarios atendidos por   ICBF (a través de Relación con el Ciudadano 2017)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2400" b="0" i="0" u="none" strike="noStrike" cap="none" normalizeH="0" baseline="0" dirty="0">
                          <a:ln>
                            <a:noFill/>
                          </a:ln>
                          <a:solidFill>
                            <a:srgbClr val="000000"/>
                          </a:solidFill>
                          <a:effectLst/>
                          <a:latin typeface="+mn-lt"/>
                          <a:cs typeface="Arial" panose="020B0604020202020204" pitchFamily="34" charset="0"/>
                        </a:rPr>
                        <a:t>797</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7"/>
                  </a:ext>
                </a:extLst>
              </a:tr>
              <a:tr h="7818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solidFill>
                            <a:schemeClr val="tx1"/>
                          </a:solidFill>
                          <a:effectLst/>
                          <a:latin typeface="+mn-lt"/>
                          <a:cs typeface="Arial" panose="020B0604020202020204" pitchFamily="34" charset="0"/>
                        </a:rPr>
                        <a:t>Presupuesto  funcionamiento</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0" i="0" u="none" strike="noStrike" cap="none" normalizeH="0" baseline="0" dirty="0">
                        <a:ln>
                          <a:noFill/>
                        </a:ln>
                        <a:solidFill>
                          <a:srgbClr val="000000"/>
                        </a:solidFill>
                        <a:effectLst/>
                        <a:latin typeface="+mn-lt"/>
                        <a:cs typeface="Arial" panose="020B0604020202020204" pitchFamily="34" charset="0"/>
                      </a:endParaRPr>
                    </a:p>
                  </a:txBody>
                  <a:tcPr marL="0" marR="18000" marT="18002" marB="0"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a16="http://schemas.microsoft.com/office/drawing/2014/main" val="10009"/>
                  </a:ext>
                </a:extLst>
              </a:tr>
            </a:tbl>
          </a:graphicData>
        </a:graphic>
      </p:graphicFrame>
      <p:sp>
        <p:nvSpPr>
          <p:cNvPr id="17450" name="Rectangle 2"/>
          <p:cNvSpPr>
            <a:spLocks noGrp="1" noChangeArrowheads="1"/>
          </p:cNvSpPr>
          <p:nvPr>
            <p:ph type="title"/>
          </p:nvPr>
        </p:nvSpPr>
        <p:spPr>
          <a:xfrm>
            <a:off x="40341" y="59392"/>
            <a:ext cx="8229600" cy="828114"/>
          </a:xfrm>
        </p:spPr>
        <p:txBody>
          <a:bodyPr/>
          <a:lstStyle/>
          <a:p>
            <a:pPr eaLnBrk="1" hangingPunct="1"/>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Municipio de Chiquinquirá</a:t>
            </a:r>
          </a:p>
        </p:txBody>
      </p:sp>
    </p:spTree>
    <p:extLst>
      <p:ext uri="{BB962C8B-B14F-4D97-AF65-F5344CB8AC3E}">
        <p14:creationId xmlns:p14="http://schemas.microsoft.com/office/powerpoint/2010/main" val="2826248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88635" y="5287532"/>
            <a:ext cx="4849534" cy="44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pPr>
            <a:r>
              <a:rPr lang="es-ES" sz="2800" b="1" dirty="0">
                <a:solidFill>
                  <a:srgbClr val="595959"/>
                </a:solidFill>
              </a:rPr>
              <a:t>BIENESTARINA </a:t>
            </a: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5991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7" name="CuadroTexto 8"/>
          <p:cNvSpPr txBox="1">
            <a:spLocks noChangeArrowheads="1"/>
          </p:cNvSpPr>
          <p:nvPr/>
        </p:nvSpPr>
        <p:spPr bwMode="auto">
          <a:xfrm>
            <a:off x="734540" y="5156547"/>
            <a:ext cx="4356443" cy="790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defRPr/>
            </a:pPr>
            <a:r>
              <a:rPr lang="es-ES" altLang="es-CO" b="1" kern="0" dirty="0">
                <a:solidFill>
                  <a:srgbClr val="595959"/>
                </a:solidFill>
                <a:effectLst>
                  <a:outerShdw blurRad="38100" dist="38100" dir="2700000" algn="tl">
                    <a:srgbClr val="000000">
                      <a:alpha val="43137"/>
                    </a:srgbClr>
                  </a:outerShdw>
                </a:effectLst>
                <a:cs typeface="Arial" panose="020B0604020202020204" pitchFamily="34" charset="0"/>
              </a:rPr>
              <a:t>ALIMENTOS DE ALTO VALOR NUTRICIONAL</a:t>
            </a:r>
            <a:endParaRPr lang="es-ES" altLang="es-CO" b="1" kern="0" dirty="0">
              <a:solidFill>
                <a:srgbClr val="595959"/>
              </a:solidFill>
              <a:cs typeface="Arial" panose="020B0604020202020204" pitchFamily="34" charset="0"/>
            </a:endParaRPr>
          </a:p>
        </p:txBody>
      </p:sp>
    </p:spTree>
    <p:extLst>
      <p:ext uri="{BB962C8B-B14F-4D97-AF65-F5344CB8AC3E}">
        <p14:creationId xmlns:p14="http://schemas.microsoft.com/office/powerpoint/2010/main" val="2099791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513186" y="1573446"/>
            <a:ext cx="4533072" cy="926151"/>
          </a:xfrm>
          <a:prstGeom prst="rect">
            <a:avLst/>
          </a:prstGeom>
          <a:noFill/>
        </p:spPr>
        <p:txBody>
          <a:bodyPr wrap="square" rtlCol="0">
            <a:spAutoFit/>
          </a:bodyPr>
          <a:lstStyle/>
          <a:p>
            <a:pPr marL="0" marR="0" lvl="0" indent="0" algn="ctr" defTabSz="731511" rtl="0" eaLnBrk="1" fontAlgn="auto" latinLnBrk="0" hangingPunct="1">
              <a:lnSpc>
                <a:spcPct val="100000"/>
              </a:lnSpc>
              <a:spcBef>
                <a:spcPts val="0"/>
              </a:spcBef>
              <a:spcAft>
                <a:spcPts val="0"/>
              </a:spcAft>
              <a:buClrTx/>
              <a:buSzTx/>
              <a:buFontTx/>
              <a:buNone/>
              <a:tabLst/>
              <a:defRPr/>
            </a:pPr>
            <a:r>
              <a:rPr kumimoji="0" lang="es-CO" sz="2709" b="1" i="0" u="none" strike="noStrike" kern="1200" cap="none" spc="0" normalizeH="0" baseline="0" noProof="0" dirty="0">
                <a:ln>
                  <a:noFill/>
                </a:ln>
                <a:solidFill>
                  <a:prstClr val="white"/>
                </a:solidFill>
                <a:effectLst/>
                <a:uLnTx/>
                <a:uFillTx/>
                <a:latin typeface="Calibri" panose="020F0502020204030204"/>
                <a:ea typeface="+mn-ea"/>
                <a:cs typeface="+mn-cs"/>
              </a:rPr>
              <a:t>ICBF Regional </a:t>
            </a:r>
            <a:r>
              <a:rPr lang="es-CO" sz="2709" b="1" dirty="0">
                <a:solidFill>
                  <a:prstClr val="white"/>
                </a:solidFill>
                <a:latin typeface="Calibri" panose="020F0502020204030204"/>
              </a:rPr>
              <a:t>Boyacá </a:t>
            </a:r>
            <a:endParaRPr kumimoji="0" lang="es-CO" sz="2709"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731511" rtl="0" eaLnBrk="1" fontAlgn="auto" latinLnBrk="0" hangingPunct="1">
              <a:lnSpc>
                <a:spcPct val="100000"/>
              </a:lnSpc>
              <a:spcBef>
                <a:spcPts val="0"/>
              </a:spcBef>
              <a:spcAft>
                <a:spcPts val="0"/>
              </a:spcAft>
              <a:buClrTx/>
              <a:buSzTx/>
              <a:buFontTx/>
              <a:buNone/>
              <a:tabLst/>
              <a:defRPr/>
            </a:pPr>
            <a:r>
              <a:rPr kumimoji="0" lang="es-CO" sz="2709" b="1" i="0" u="none" strike="noStrike" kern="1200" cap="none" spc="0" normalizeH="0" baseline="0" noProof="0" dirty="0">
                <a:ln>
                  <a:noFill/>
                </a:ln>
                <a:solidFill>
                  <a:prstClr val="white"/>
                </a:solidFill>
                <a:effectLst/>
                <a:uLnTx/>
                <a:uFillTx/>
                <a:latin typeface="Calibri" panose="020F0502020204030204"/>
                <a:ea typeface="+mn-ea"/>
                <a:cs typeface="+mn-cs"/>
              </a:rPr>
              <a:t>Centro Zonal Pereira</a:t>
            </a:r>
          </a:p>
        </p:txBody>
      </p:sp>
      <p:sp>
        <p:nvSpPr>
          <p:cNvPr id="8" name="CuadroTexto 7"/>
          <p:cNvSpPr txBox="1"/>
          <p:nvPr/>
        </p:nvSpPr>
        <p:spPr>
          <a:xfrm>
            <a:off x="1012056" y="2665065"/>
            <a:ext cx="6589159" cy="2585323"/>
          </a:xfrm>
          <a:prstGeom prst="rect">
            <a:avLst/>
          </a:prstGeom>
          <a:noFill/>
        </p:spPr>
        <p:txBody>
          <a:bodyPr wrap="square" rtlCol="0">
            <a:spAutoFit/>
          </a:bodyPr>
          <a:lstStyle/>
          <a:p>
            <a:pPr marL="0" marR="0" lvl="0" indent="0" algn="l" defTabSz="731511"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731511"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Fecha del Informe:	Agosto  </a:t>
            </a:r>
            <a:r>
              <a:rPr lang="es-CO" b="1" dirty="0">
                <a:solidFill>
                  <a:prstClr val="black"/>
                </a:solidFill>
                <a:latin typeface="Calibri" panose="020F0502020204030204"/>
              </a:rPr>
              <a:t>10  de Agosto </a:t>
            </a: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s-CO" b="1" dirty="0">
                <a:solidFill>
                  <a:prstClr val="black"/>
                </a:solidFill>
                <a:latin typeface="Calibri" panose="020F0502020204030204"/>
              </a:rPr>
              <a:t> de </a:t>
            </a: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2017.</a:t>
            </a:r>
          </a:p>
          <a:p>
            <a:pPr marL="0" marR="0" lvl="0" indent="0" algn="l" defTabSz="731511"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731511"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Responsables:		Mariana Cantor Urrego. </a:t>
            </a:r>
          </a:p>
          <a:p>
            <a:pPr marL="0" marR="0" lvl="0" indent="0" algn="l" defTabSz="731511"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                          	 	Liliana</a:t>
            </a:r>
            <a:r>
              <a:rPr kumimoji="0" lang="es-CO" sz="1800" b="1" i="0" u="none" strike="noStrike" kern="1200" cap="none" spc="0" normalizeH="0" noProof="0" dirty="0">
                <a:ln>
                  <a:noFill/>
                </a:ln>
                <a:solidFill>
                  <a:prstClr val="black"/>
                </a:solidFill>
                <a:effectLst/>
                <a:uLnTx/>
                <a:uFillTx/>
                <a:latin typeface="Calibri" panose="020F0502020204030204"/>
                <a:ea typeface="+mn-ea"/>
                <a:cs typeface="+mn-cs"/>
              </a:rPr>
              <a:t> Angarita </a:t>
            </a: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Morris. </a:t>
            </a:r>
          </a:p>
          <a:p>
            <a:pPr marL="0" marR="0" lvl="0" indent="0" algn="l" defTabSz="731511" rtl="0" eaLnBrk="1" fontAlgn="auto" latinLnBrk="0" hangingPunct="1">
              <a:lnSpc>
                <a:spcPct val="100000"/>
              </a:lnSpc>
              <a:spcBef>
                <a:spcPts val="0"/>
              </a:spcBef>
              <a:spcAft>
                <a:spcPts val="0"/>
              </a:spcAft>
              <a:buClrTx/>
              <a:buSzTx/>
              <a:buFontTx/>
              <a:buNone/>
              <a:tabLst/>
              <a:defRPr/>
            </a:pPr>
            <a:r>
              <a:rPr lang="es-CO" b="1" dirty="0">
                <a:solidFill>
                  <a:prstClr val="black"/>
                </a:solidFill>
                <a:latin typeface="Calibri" panose="020F0502020204030204"/>
              </a:rPr>
              <a:t>                                          Vilma Esperanza Castro  Velasquez.</a:t>
            </a:r>
          </a:p>
          <a:p>
            <a:pPr marL="0" marR="0" lvl="0" indent="0" algn="l" defTabSz="731511" rtl="0" eaLnBrk="1" fontAlgn="auto" latinLnBrk="0" hangingPunct="1">
              <a:lnSpc>
                <a:spcPct val="100000"/>
              </a:lnSpc>
              <a:spcBef>
                <a:spcPts val="0"/>
              </a:spcBef>
              <a:spcAft>
                <a:spcPts val="0"/>
              </a:spcAft>
              <a:buClrTx/>
              <a:buSzTx/>
              <a:buFontTx/>
              <a:buNone/>
              <a:tabLst/>
              <a:defRPr/>
            </a:pPr>
            <a:r>
              <a:rPr lang="es-CO" b="1" dirty="0">
                <a:solidFill>
                  <a:prstClr val="black"/>
                </a:solidFill>
                <a:latin typeface="Calibri" panose="020F0502020204030204"/>
              </a:rPr>
              <a:t>                                          Equipo de Apoyo PME  </a:t>
            </a:r>
          </a:p>
          <a:p>
            <a:pPr marL="0" marR="0" lvl="0" indent="0" algn="l" defTabSz="731511"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731511"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123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40042" y="157978"/>
            <a:ext cx="80025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defRPr/>
            </a:pPr>
            <a:r>
              <a:rPr lang="es-ES" sz="2800" b="1" kern="0" dirty="0">
                <a:solidFill>
                  <a:prstClr val="white"/>
                </a:solidFill>
                <a:effectLst>
                  <a:outerShdw blurRad="38100" dist="38100" dir="2700000" algn="tl">
                    <a:srgbClr val="000000">
                      <a:alpha val="43137"/>
                    </a:srgbClr>
                  </a:outerShdw>
                </a:effectLst>
              </a:rPr>
              <a:t>OBJETIVOS</a:t>
            </a:r>
          </a:p>
        </p:txBody>
      </p:sp>
      <p:sp>
        <p:nvSpPr>
          <p:cNvPr id="6" name="Forma libre 5"/>
          <p:cNvSpPr/>
          <p:nvPr/>
        </p:nvSpPr>
        <p:spPr>
          <a:xfrm>
            <a:off x="200025"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1"/>
          </a:fillRef>
          <a:effectRef idx="1">
            <a:schemeClr val="accent1"/>
          </a:effectRef>
          <a:fontRef idx="minor">
            <a:schemeClr val="lt1"/>
          </a:fontRef>
        </p:style>
        <p:txBody>
          <a:bodyPr lIns="101600" tIns="866536" rIns="101600" bIns="866536" spcCol="1270" anchor="ctr"/>
          <a:lstStyle/>
          <a:p>
            <a:pPr algn="ctr" defTabSz="711200">
              <a:lnSpc>
                <a:spcPct val="90000"/>
              </a:lnSpc>
              <a:spcAft>
                <a:spcPct val="35000"/>
              </a:spcAft>
              <a:defRPr/>
            </a:pPr>
            <a:r>
              <a:rPr lang="es-CO" sz="1600" kern="0" dirty="0">
                <a:solidFill>
                  <a:sysClr val="windowText" lastClr="000000"/>
                </a:solidFill>
              </a:rPr>
              <a:t>Rendir Informe sobre los AAVN entregados a través de los diferentes programas del ICBF.</a:t>
            </a:r>
            <a:endParaRPr lang="es-ES" sz="1600" kern="0" dirty="0">
              <a:solidFill>
                <a:sysClr val="windowText" lastClr="000000"/>
              </a:solidFill>
            </a:endParaRPr>
          </a:p>
        </p:txBody>
      </p:sp>
      <p:sp>
        <p:nvSpPr>
          <p:cNvPr id="7" name="Forma libre 6"/>
          <p:cNvSpPr/>
          <p:nvPr/>
        </p:nvSpPr>
        <p:spPr>
          <a:xfrm>
            <a:off x="3132138"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2"/>
          </a:fillRef>
          <a:effectRef idx="1">
            <a:schemeClr val="accent2"/>
          </a:effectRef>
          <a:fontRef idx="minor">
            <a:schemeClr val="lt1"/>
          </a:fontRef>
        </p:style>
        <p:txBody>
          <a:bodyPr lIns="101601" tIns="866536" rIns="101600" bIns="866536" spcCol="1270" anchor="ctr"/>
          <a:lstStyle/>
          <a:p>
            <a:pPr algn="ctr" defTabSz="711200">
              <a:lnSpc>
                <a:spcPct val="90000"/>
              </a:lnSpc>
              <a:spcAft>
                <a:spcPct val="35000"/>
              </a:spcAft>
              <a:defRPr/>
            </a:pPr>
            <a:r>
              <a:rPr lang="es-CO" sz="1600" kern="0" dirty="0">
                <a:solidFill>
                  <a:sysClr val="windowText" lastClr="000000"/>
                </a:solidFill>
              </a:rPr>
              <a:t>Realizar control social, con la participación de la comunidad, donde se analicen las entregas, cantidades, oportunidad y calidad de los AAVN distribuidos. </a:t>
            </a:r>
          </a:p>
        </p:txBody>
      </p:sp>
      <p:sp>
        <p:nvSpPr>
          <p:cNvPr id="8" name="Forma libre 7"/>
          <p:cNvSpPr/>
          <p:nvPr/>
        </p:nvSpPr>
        <p:spPr>
          <a:xfrm>
            <a:off x="6062663"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6"/>
          </a:fillRef>
          <a:effectRef idx="1">
            <a:schemeClr val="accent6"/>
          </a:effectRef>
          <a:fontRef idx="minor">
            <a:schemeClr val="lt1"/>
          </a:fontRef>
        </p:style>
        <p:txBody>
          <a:bodyPr lIns="101600" tIns="866536" rIns="101600" bIns="866536" spcCol="1270" anchor="ctr"/>
          <a:lstStyle/>
          <a:p>
            <a:pPr algn="ctr" defTabSz="711200">
              <a:lnSpc>
                <a:spcPct val="90000"/>
              </a:lnSpc>
              <a:spcAft>
                <a:spcPct val="35000"/>
              </a:spcAft>
              <a:defRPr/>
            </a:pPr>
            <a:r>
              <a:rPr lang="es-CO" sz="1600" kern="0" dirty="0">
                <a:solidFill>
                  <a:sysClr val="windowText" lastClr="000000"/>
                </a:solidFill>
              </a:rPr>
              <a:t>Resolver dudas e inquietudes sobre su almacenamiento, distribución, preparación, entre otros.</a:t>
            </a:r>
            <a:endParaRPr lang="es-ES" sz="1600" kern="0" dirty="0">
              <a:solidFill>
                <a:sysClr val="windowText" lastClr="000000"/>
              </a:solidFill>
            </a:endParaRPr>
          </a:p>
        </p:txBody>
      </p:sp>
      <p:sp>
        <p:nvSpPr>
          <p:cNvPr id="9" name="Rectángulo 8"/>
          <p:cNvSpPr/>
          <p:nvPr/>
        </p:nvSpPr>
        <p:spPr>
          <a:xfrm>
            <a:off x="457200" y="5722938"/>
            <a:ext cx="8955088" cy="276225"/>
          </a:xfrm>
          <a:prstGeom prst="rect">
            <a:avLst/>
          </a:prstGeom>
        </p:spPr>
        <p:txBody>
          <a:bodyPr>
            <a:spAutoFit/>
          </a:bodyPr>
          <a:lstStyle/>
          <a:p>
            <a:pPr>
              <a:defRPr/>
            </a:pPr>
            <a:r>
              <a:rPr lang="es-CO" sz="1200" i="1" kern="0" dirty="0">
                <a:solidFill>
                  <a:sysClr val="windowText" lastClr="000000"/>
                </a:solidFill>
              </a:rPr>
              <a:t>“La rendición de cuentas y las mesas públicas en el ICBF, un espacio para el diálogo y la información con transparencia al derecho” </a:t>
            </a:r>
          </a:p>
        </p:txBody>
      </p:sp>
    </p:spTree>
    <p:extLst>
      <p:ext uri="{BB962C8B-B14F-4D97-AF65-F5344CB8AC3E}">
        <p14:creationId xmlns:p14="http://schemas.microsoft.com/office/powerpoint/2010/main" val="221140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2994" y="80062"/>
            <a:ext cx="8077200"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2800" b="1" dirty="0">
                <a:solidFill>
                  <a:srgbClr val="FFFFFF"/>
                </a:solidFill>
                <a:effectLst>
                  <a:outerShdw blurRad="38100" dist="38100" dir="2700000" algn="tl">
                    <a:srgbClr val="000000">
                      <a:alpha val="43137"/>
                    </a:srgbClr>
                  </a:outerShdw>
                </a:effectLst>
                <a:cs typeface="Arial" panose="020B0604020202020204" pitchFamily="34" charset="0"/>
              </a:rPr>
              <a:t>QUÉ SON LOS ALIMENTOS DE ALTO VALOR </a:t>
            </a:r>
          </a:p>
          <a:p>
            <a:r>
              <a:rPr lang="es-MX" altLang="es-CO" sz="2800" b="1" dirty="0">
                <a:solidFill>
                  <a:srgbClr val="FFFFFF"/>
                </a:solidFill>
                <a:effectLst>
                  <a:outerShdw blurRad="38100" dist="38100" dir="2700000" algn="tl">
                    <a:srgbClr val="000000">
                      <a:alpha val="43137"/>
                    </a:srgbClr>
                  </a:outerShdw>
                </a:effectLst>
                <a:cs typeface="Arial" panose="020B0604020202020204" pitchFamily="34" charset="0"/>
              </a:rPr>
              <a:t>NUTRICIONAL-AAVN?</a:t>
            </a:r>
          </a:p>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                  </a:t>
            </a:r>
            <a:endParaRPr lang="es-CO" altLang="es-CO" sz="2700" b="1" dirty="0">
              <a:solidFill>
                <a:srgbClr val="FFFFFF"/>
              </a:solidFill>
              <a:effectLst>
                <a:outerShdw blurRad="38100" dist="38100" dir="2700000" algn="tl">
                  <a:srgbClr val="000000">
                    <a:alpha val="43137"/>
                  </a:srgbClr>
                </a:outerShdw>
              </a:effectLst>
              <a:cs typeface="Arial" panose="020B0604020202020204" pitchFamily="34" charset="0"/>
            </a:endParaRPr>
          </a:p>
        </p:txBody>
      </p:sp>
      <p:graphicFrame>
        <p:nvGraphicFramePr>
          <p:cNvPr id="5" name="Diagrama 4"/>
          <p:cNvGraphicFramePr/>
          <p:nvPr>
            <p:extLst/>
          </p:nvPr>
        </p:nvGraphicFramePr>
        <p:xfrm>
          <a:off x="-774357" y="134757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2"/>
          <p:cNvPicPr>
            <a:picLocks noChangeAspect="1"/>
          </p:cNvPicPr>
          <p:nvPr/>
        </p:nvPicPr>
        <p:blipFill>
          <a:blip r:embed="rId7">
            <a:extLst>
              <a:ext uri="{28A0092B-C50C-407E-A947-70E740481C1C}">
                <a14:useLocalDpi xmlns:a14="http://schemas.microsoft.com/office/drawing/2010/main" val="0"/>
              </a:ext>
            </a:extLst>
          </a:blip>
          <a:srcRect t="31754"/>
          <a:stretch>
            <a:fillRect/>
          </a:stretch>
        </p:blipFill>
        <p:spPr bwMode="auto">
          <a:xfrm>
            <a:off x="0" y="4275653"/>
            <a:ext cx="4497387"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a la derecha con bandas 6"/>
          <p:cNvSpPr/>
          <p:nvPr/>
        </p:nvSpPr>
        <p:spPr>
          <a:xfrm>
            <a:off x="4211594" y="3246372"/>
            <a:ext cx="767235" cy="609171"/>
          </a:xfrm>
          <a:prstGeom prst="striped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CO">
              <a:solidFill>
                <a:prstClr val="white"/>
              </a:solidFill>
            </a:endParaRPr>
          </a:p>
        </p:txBody>
      </p:sp>
      <p:sp>
        <p:nvSpPr>
          <p:cNvPr id="8" name="Rectángulo 7"/>
          <p:cNvSpPr/>
          <p:nvPr/>
        </p:nvSpPr>
        <p:spPr>
          <a:xfrm>
            <a:off x="4999423" y="1716386"/>
            <a:ext cx="3949700" cy="4278313"/>
          </a:xfrm>
          <a:prstGeom prst="rect">
            <a:avLst/>
          </a:prstGeom>
        </p:spPr>
        <p:txBody>
          <a:bodyPr>
            <a:spAutoFit/>
          </a:bodyPr>
          <a:lstStyle/>
          <a:p>
            <a:pPr marL="285750" indent="-285750" algn="just">
              <a:buClr>
                <a:srgbClr val="70AD47">
                  <a:lumMod val="75000"/>
                </a:srgbClr>
              </a:buClr>
              <a:buFont typeface="Wingdings" panose="05000000000000000000" pitchFamily="2" charset="2"/>
              <a:buChar char="ü"/>
              <a:defRPr/>
            </a:pPr>
            <a:r>
              <a:rPr lang="es-CO" sz="1600" b="1" dirty="0">
                <a:solidFill>
                  <a:prstClr val="black"/>
                </a:solidFill>
              </a:rPr>
              <a:t>Complementos alimentarios </a:t>
            </a:r>
            <a:r>
              <a:rPr lang="es-CO" sz="1600" dirty="0">
                <a:solidFill>
                  <a:prstClr val="black"/>
                </a:solidFill>
              </a:rPr>
              <a:t>de alto valor nutricional. </a:t>
            </a:r>
          </a:p>
          <a:p>
            <a:pPr marL="285750" indent="-285750" algn="just">
              <a:buClr>
                <a:srgbClr val="70AD47">
                  <a:lumMod val="75000"/>
                </a:srgbClr>
              </a:buClr>
              <a:buFont typeface="Wingdings" panose="05000000000000000000" pitchFamily="2" charset="2"/>
              <a:buChar char="ü"/>
              <a:defRPr/>
            </a:pPr>
            <a:endParaRPr lang="es-CO" sz="1600" dirty="0">
              <a:solidFill>
                <a:prstClr val="black"/>
              </a:solidFill>
            </a:endParaRPr>
          </a:p>
          <a:p>
            <a:pPr marL="285750" indent="-285750" algn="just">
              <a:buClr>
                <a:srgbClr val="70AD47">
                  <a:lumMod val="75000"/>
                </a:srgbClr>
              </a:buClr>
              <a:buFont typeface="Wingdings" panose="05000000000000000000" pitchFamily="2" charset="2"/>
              <a:buChar char="ü"/>
              <a:defRPr/>
            </a:pPr>
            <a:r>
              <a:rPr lang="es-CO" sz="1600" dirty="0">
                <a:solidFill>
                  <a:prstClr val="black"/>
                </a:solidFill>
              </a:rPr>
              <a:t>Desde 1976 el ICBF produce AAVN</a:t>
            </a:r>
            <a:r>
              <a:rPr lang="es-CO" sz="1600" b="1" dirty="0">
                <a:solidFill>
                  <a:prstClr val="black"/>
                </a:solidFill>
              </a:rPr>
              <a:t> </a:t>
            </a:r>
            <a:r>
              <a:rPr lang="es-CO" sz="1600" dirty="0">
                <a:solidFill>
                  <a:prstClr val="black"/>
                </a:solidFill>
              </a:rPr>
              <a:t>para los beneficiarios de las modalidades de atención. </a:t>
            </a:r>
          </a:p>
          <a:p>
            <a:pPr marL="285750" indent="-285750" algn="just">
              <a:buClr>
                <a:srgbClr val="70AD47">
                  <a:lumMod val="75000"/>
                </a:srgbClr>
              </a:buClr>
              <a:buFont typeface="Wingdings" panose="05000000000000000000" pitchFamily="2" charset="2"/>
              <a:buChar char="ü"/>
              <a:defRPr/>
            </a:pPr>
            <a:endParaRPr lang="es-CO" sz="1600" dirty="0">
              <a:solidFill>
                <a:prstClr val="black"/>
              </a:solidFill>
            </a:endParaRPr>
          </a:p>
          <a:p>
            <a:pPr marL="285750" indent="-285750" algn="just">
              <a:buClr>
                <a:srgbClr val="70AD47">
                  <a:lumMod val="75000"/>
                </a:srgbClr>
              </a:buClr>
              <a:buFont typeface="Wingdings" panose="05000000000000000000" pitchFamily="2" charset="2"/>
              <a:buChar char="ü"/>
              <a:defRPr/>
            </a:pPr>
            <a:r>
              <a:rPr lang="es-CO" sz="1600" dirty="0">
                <a:solidFill>
                  <a:prstClr val="black"/>
                </a:solidFill>
              </a:rPr>
              <a:t>Productos sujetos a cambios en su composición, de acuerdo con necesidades de población atendida. </a:t>
            </a:r>
          </a:p>
          <a:p>
            <a:pPr marL="285750" indent="-285750" algn="just">
              <a:buClr>
                <a:srgbClr val="70AD47">
                  <a:lumMod val="75000"/>
                </a:srgbClr>
              </a:buClr>
              <a:buFont typeface="Wingdings" panose="05000000000000000000" pitchFamily="2" charset="2"/>
              <a:buChar char="ü"/>
              <a:defRPr/>
            </a:pPr>
            <a:endParaRPr lang="es-CO" sz="1600" dirty="0">
              <a:solidFill>
                <a:prstClr val="black"/>
              </a:solidFill>
            </a:endParaRPr>
          </a:p>
          <a:p>
            <a:pPr marL="285750" indent="-285750" algn="just">
              <a:buClr>
                <a:srgbClr val="70AD47">
                  <a:lumMod val="75000"/>
                </a:srgbClr>
              </a:buClr>
              <a:buFont typeface="Wingdings" panose="05000000000000000000" pitchFamily="2" charset="2"/>
              <a:buChar char="ü"/>
              <a:defRPr/>
            </a:pPr>
            <a:r>
              <a:rPr lang="es-CO" sz="1600" dirty="0">
                <a:solidFill>
                  <a:prstClr val="black"/>
                </a:solidFill>
              </a:rPr>
              <a:t>Actualmente se distribuyen AAVN con más nutrientes, vitaminas y minerales. </a:t>
            </a:r>
          </a:p>
          <a:p>
            <a:pPr marL="285750" indent="-285750" algn="just">
              <a:buClr>
                <a:srgbClr val="70AD47">
                  <a:lumMod val="75000"/>
                </a:srgbClr>
              </a:buClr>
              <a:buFont typeface="Wingdings" panose="05000000000000000000" pitchFamily="2" charset="2"/>
              <a:buChar char="ü"/>
              <a:defRPr/>
            </a:pPr>
            <a:endParaRPr lang="es-CO" sz="1600" dirty="0">
              <a:solidFill>
                <a:prstClr val="black"/>
              </a:solidFill>
            </a:endParaRPr>
          </a:p>
          <a:p>
            <a:pPr marL="285750" indent="-285750" algn="just">
              <a:buClr>
                <a:srgbClr val="70AD47">
                  <a:lumMod val="75000"/>
                </a:srgbClr>
              </a:buClr>
              <a:buFont typeface="Wingdings" panose="05000000000000000000" pitchFamily="2" charset="2"/>
              <a:buChar char="ü"/>
              <a:defRPr/>
            </a:pPr>
            <a:r>
              <a:rPr lang="es-CO" sz="1600" dirty="0">
                <a:solidFill>
                  <a:prstClr val="black"/>
                </a:solidFill>
              </a:rPr>
              <a:t>Son distribuidos de forma gratuita a través de los programas del ICBF. </a:t>
            </a:r>
          </a:p>
          <a:p>
            <a:pPr marL="285750" indent="-285750">
              <a:buClr>
                <a:srgbClr val="70AD47">
                  <a:lumMod val="75000"/>
                </a:srgbClr>
              </a:buClr>
              <a:buFont typeface="Wingdings" panose="05000000000000000000" pitchFamily="2" charset="2"/>
              <a:buChar char="ü"/>
              <a:defRPr/>
            </a:pPr>
            <a:endParaRPr lang="es-CO" sz="1600" dirty="0">
              <a:solidFill>
                <a:prstClr val="black"/>
              </a:solidFill>
            </a:endParaRPr>
          </a:p>
        </p:txBody>
      </p:sp>
    </p:spTree>
    <p:extLst>
      <p:ext uri="{BB962C8B-B14F-4D97-AF65-F5344CB8AC3E}">
        <p14:creationId xmlns:p14="http://schemas.microsoft.com/office/powerpoint/2010/main" val="3752725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74141" y="262109"/>
            <a:ext cx="6719888" cy="43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nSpc>
                <a:spcPct val="80000"/>
              </a:lnSpc>
            </a:pPr>
            <a:r>
              <a:rPr lang="es-ES" altLang="es-CO" sz="2800" b="1" dirty="0">
                <a:solidFill>
                  <a:srgbClr val="FFFFFF"/>
                </a:solidFill>
                <a:effectLst>
                  <a:outerShdw blurRad="38100" dist="38100" dir="2700000" algn="tl">
                    <a:srgbClr val="000000">
                      <a:alpha val="43137"/>
                    </a:srgbClr>
                  </a:outerShdw>
                </a:effectLst>
              </a:rPr>
              <a:t>POBLACIÓN BENEFICIARIA</a:t>
            </a:r>
          </a:p>
        </p:txBody>
      </p:sp>
      <p:grpSp>
        <p:nvGrpSpPr>
          <p:cNvPr id="19" name="Grupo 2"/>
          <p:cNvGrpSpPr>
            <a:grpSpLocks/>
          </p:cNvGrpSpPr>
          <p:nvPr/>
        </p:nvGrpSpPr>
        <p:grpSpPr bwMode="auto">
          <a:xfrm>
            <a:off x="164756" y="1264507"/>
            <a:ext cx="5861265" cy="4778344"/>
            <a:chOff x="2232188" y="950591"/>
            <a:chExt cx="5103935" cy="4160379"/>
          </a:xfrm>
        </p:grpSpPr>
        <p:sp>
          <p:nvSpPr>
            <p:cNvPr id="20" name="Forma libre 19"/>
            <p:cNvSpPr/>
            <p:nvPr/>
          </p:nvSpPr>
          <p:spPr>
            <a:xfrm rot="3476055">
              <a:off x="3091088" y="3837934"/>
              <a:ext cx="626994" cy="20638"/>
            </a:xfrm>
            <a:custGeom>
              <a:avLst/>
              <a:gdLst/>
              <a:ahLst/>
              <a:cxnLst/>
              <a:rect l="0" t="0" r="0" b="0"/>
              <a:pathLst>
                <a:path>
                  <a:moveTo>
                    <a:pt x="0" y="10590"/>
                  </a:moveTo>
                  <a:lnTo>
                    <a:pt x="626180" y="10590"/>
                  </a:lnTo>
                </a:path>
              </a:pathLst>
            </a:custGeom>
            <a:noFill/>
            <a:ln w="3175">
              <a:solidFill>
                <a:srgbClr val="00B050"/>
              </a:solidFill>
            </a:ln>
          </p:spPr>
          <p:style>
            <a:lnRef idx="2">
              <a:schemeClr val="accent3"/>
            </a:lnRef>
            <a:fillRef idx="1">
              <a:schemeClr val="lt1"/>
            </a:fillRef>
            <a:effectRef idx="0">
              <a:schemeClr val="accent3"/>
            </a:effectRef>
            <a:fontRef idx="minor">
              <a:schemeClr val="tx1">
                <a:hueOff val="0"/>
                <a:satOff val="0"/>
                <a:lumOff val="0"/>
                <a:alphaOff val="0"/>
              </a:schemeClr>
            </a:fontRef>
          </p:style>
        </p:sp>
        <p:sp>
          <p:nvSpPr>
            <p:cNvPr id="21" name="Forma libre 20"/>
            <p:cNvSpPr/>
            <p:nvPr/>
          </p:nvSpPr>
          <p:spPr>
            <a:xfrm rot="1022721">
              <a:off x="3394266" y="3409357"/>
              <a:ext cx="1200179" cy="20635"/>
            </a:xfrm>
            <a:custGeom>
              <a:avLst/>
              <a:gdLst/>
              <a:ahLst/>
              <a:cxnLst/>
              <a:rect l="0" t="0" r="0" b="0"/>
              <a:pathLst>
                <a:path>
                  <a:moveTo>
                    <a:pt x="0" y="10590"/>
                  </a:moveTo>
                  <a:lnTo>
                    <a:pt x="1199979"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2" name="Forma libre 21"/>
            <p:cNvSpPr/>
            <p:nvPr/>
          </p:nvSpPr>
          <p:spPr>
            <a:xfrm rot="20724284">
              <a:off x="3402204" y="2806174"/>
              <a:ext cx="1187478" cy="20635"/>
            </a:xfrm>
            <a:custGeom>
              <a:avLst/>
              <a:gdLst/>
              <a:ahLst/>
              <a:cxnLst/>
              <a:rect l="0" t="0" r="0" b="0"/>
              <a:pathLst>
                <a:path>
                  <a:moveTo>
                    <a:pt x="0" y="10590"/>
                  </a:moveTo>
                  <a:lnTo>
                    <a:pt x="118751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3" name="Forma libre 22"/>
            <p:cNvSpPr/>
            <p:nvPr/>
          </p:nvSpPr>
          <p:spPr>
            <a:xfrm rot="18094416">
              <a:off x="3085531" y="2329181"/>
              <a:ext cx="619057" cy="20638"/>
            </a:xfrm>
            <a:custGeom>
              <a:avLst/>
              <a:gdLst/>
              <a:ahLst/>
              <a:cxnLst/>
              <a:rect l="0" t="0" r="0" b="0"/>
              <a:pathLst>
                <a:path>
                  <a:moveTo>
                    <a:pt x="0" y="10590"/>
                  </a:moveTo>
                  <a:lnTo>
                    <a:pt x="61998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4" name="Elipse 23"/>
            <p:cNvSpPr/>
            <p:nvPr/>
          </p:nvSpPr>
          <p:spPr>
            <a:xfrm>
              <a:off x="2232188" y="2393470"/>
              <a:ext cx="1398621" cy="1398433"/>
            </a:xfrm>
            <a:prstGeom prst="ellipse">
              <a:avLst/>
            </a:prstGeom>
            <a:ln>
              <a:solidFill>
                <a:srgbClr val="00B050"/>
              </a:solidFill>
            </a:ln>
          </p:spPr>
          <p:style>
            <a:lnRef idx="2">
              <a:schemeClr val="accent6"/>
            </a:lnRef>
            <a:fillRef idx="1">
              <a:schemeClr val="lt1"/>
            </a:fillRef>
            <a:effectRef idx="0">
              <a:schemeClr val="accent6"/>
            </a:effectRef>
            <a:fontRef idx="minor">
              <a:schemeClr val="dk1"/>
            </a:fontRef>
          </p:style>
        </p:sp>
        <p:sp>
          <p:nvSpPr>
            <p:cNvPr id="25" name="Forma libre 24"/>
            <p:cNvSpPr/>
            <p:nvPr/>
          </p:nvSpPr>
          <p:spPr>
            <a:xfrm>
              <a:off x="3299014" y="1075990"/>
              <a:ext cx="1081114"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2"/>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solidFill>
                  <a:prstClr val="white"/>
                </a:solidFill>
              </a:endParaRPr>
            </a:p>
          </p:txBody>
        </p:sp>
        <p:sp>
          <p:nvSpPr>
            <p:cNvPr id="26" name="Forma libre 25"/>
            <p:cNvSpPr/>
            <p:nvPr/>
          </p:nvSpPr>
          <p:spPr>
            <a:xfrm>
              <a:off x="4456329" y="950591"/>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solidFill>
                    <a:prstClr val="black">
                      <a:hueOff val="0"/>
                      <a:satOff val="0"/>
                      <a:lumOff val="0"/>
                      <a:alphaOff val="0"/>
                    </a:prstClr>
                  </a:solidFill>
                </a:rPr>
                <a:t>MUJERES GESTANTES Y LACTANTES </a:t>
              </a:r>
            </a:p>
          </p:txBody>
        </p:sp>
        <p:sp>
          <p:nvSpPr>
            <p:cNvPr id="27" name="Forma libre 26"/>
            <p:cNvSpPr/>
            <p:nvPr/>
          </p:nvSpPr>
          <p:spPr>
            <a:xfrm>
              <a:off x="4510128" y="1990289"/>
              <a:ext cx="1079526" cy="1080968"/>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3"/>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solidFill>
                  <a:prstClr val="white"/>
                </a:solidFill>
              </a:endParaRPr>
            </a:p>
          </p:txBody>
        </p:sp>
        <p:sp>
          <p:nvSpPr>
            <p:cNvPr id="28" name="Forma libre 27"/>
            <p:cNvSpPr/>
            <p:nvPr/>
          </p:nvSpPr>
          <p:spPr>
            <a:xfrm>
              <a:off x="5673970" y="1882351"/>
              <a:ext cx="1482760"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solidFill>
                    <a:prstClr val="black">
                      <a:hueOff val="0"/>
                      <a:satOff val="0"/>
                      <a:lumOff val="0"/>
                      <a:alphaOff val="0"/>
                    </a:prstClr>
                  </a:solidFill>
                </a:rPr>
                <a:t>PRIMERA INFANCIA</a:t>
              </a:r>
            </a:p>
          </p:txBody>
        </p:sp>
        <p:sp>
          <p:nvSpPr>
            <p:cNvPr id="29" name="Forma libre 28"/>
            <p:cNvSpPr/>
            <p:nvPr/>
          </p:nvSpPr>
          <p:spPr>
            <a:xfrm>
              <a:off x="4545231" y="3214116"/>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4"/>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solidFill>
                  <a:prstClr val="white"/>
                </a:solidFill>
              </a:endParaRPr>
            </a:p>
          </p:txBody>
        </p:sp>
        <p:sp>
          <p:nvSpPr>
            <p:cNvPr id="30" name="Forma libre 29"/>
            <p:cNvSpPr/>
            <p:nvPr/>
          </p:nvSpPr>
          <p:spPr>
            <a:xfrm>
              <a:off x="5716834" y="3214116"/>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solidFill>
                    <a:prstClr val="black">
                      <a:hueOff val="0"/>
                      <a:satOff val="0"/>
                      <a:lumOff val="0"/>
                      <a:alphaOff val="0"/>
                    </a:prstClr>
                  </a:solidFill>
                </a:rPr>
                <a:t>SITUACIONES DE EMERGENCIA</a:t>
              </a:r>
            </a:p>
          </p:txBody>
        </p:sp>
        <p:sp>
          <p:nvSpPr>
            <p:cNvPr id="31" name="Forma libre 30"/>
            <p:cNvSpPr/>
            <p:nvPr/>
          </p:nvSpPr>
          <p:spPr>
            <a:xfrm>
              <a:off x="3318064" y="4031589"/>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5"/>
              <a:stretch>
                <a:fillRect/>
              </a:stretch>
            </a:blipFill>
            <a:ln>
              <a:solidFill>
                <a:srgbClr val="00B050"/>
              </a:solidFill>
            </a:ln>
          </p:spPr>
          <p:style>
            <a:lnRef idx="2">
              <a:schemeClr val="accent3"/>
            </a:lnRef>
            <a:fillRef idx="1">
              <a:schemeClr val="lt1"/>
            </a:fillRef>
            <a:effectRef idx="0">
              <a:schemeClr val="accent3"/>
            </a:effectRef>
            <a:fontRef idx="minor">
              <a:schemeClr val="dk1"/>
            </a:fontRef>
          </p:style>
          <p:txBody>
            <a:bodyPr lIns="168323" tIns="168323" rIns="168323" bIns="168323" spcCol="1270" anchor="ctr"/>
            <a:lstStyle/>
            <a:p>
              <a:pPr algn="ctr" defTabSz="711200">
                <a:lnSpc>
                  <a:spcPct val="90000"/>
                </a:lnSpc>
                <a:spcAft>
                  <a:spcPct val="35000"/>
                </a:spcAft>
                <a:defRPr/>
              </a:pPr>
              <a:endParaRPr lang="es-ES" sz="1600" dirty="0">
                <a:solidFill>
                  <a:prstClr val="black"/>
                </a:solidFill>
              </a:endParaRPr>
            </a:p>
          </p:txBody>
        </p:sp>
        <p:sp>
          <p:nvSpPr>
            <p:cNvPr id="32" name="Forma libre 31"/>
            <p:cNvSpPr/>
            <p:nvPr/>
          </p:nvSpPr>
          <p:spPr>
            <a:xfrm>
              <a:off x="4456329" y="4436358"/>
              <a:ext cx="1619289" cy="614296"/>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solidFill>
                    <a:prstClr val="black">
                      <a:hueOff val="0"/>
                      <a:satOff val="0"/>
                      <a:lumOff val="0"/>
                      <a:alphaOff val="0"/>
                    </a:prstClr>
                  </a:solidFill>
                </a:rPr>
                <a:t>ADULTO MAYOR</a:t>
              </a:r>
            </a:p>
          </p:txBody>
        </p:sp>
      </p:grpSp>
      <p:sp>
        <p:nvSpPr>
          <p:cNvPr id="33" name="Rectángulo 4"/>
          <p:cNvSpPr>
            <a:spLocks noChangeArrowheads="1"/>
          </p:cNvSpPr>
          <p:nvPr/>
        </p:nvSpPr>
        <p:spPr bwMode="auto">
          <a:xfrm>
            <a:off x="74141" y="3498026"/>
            <a:ext cx="18230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100" b="1" dirty="0">
                <a:solidFill>
                  <a:prstClr val="black"/>
                </a:solidFill>
              </a:rPr>
              <a:t>¿QUIÉNES SON LOS BENEFICIARIOS DE AAVN?</a:t>
            </a:r>
          </a:p>
        </p:txBody>
      </p:sp>
      <p:sp>
        <p:nvSpPr>
          <p:cNvPr id="35" name="Llamada rectangular 34"/>
          <p:cNvSpPr/>
          <p:nvPr/>
        </p:nvSpPr>
        <p:spPr>
          <a:xfrm>
            <a:off x="5916836" y="1799806"/>
            <a:ext cx="2949146" cy="3003338"/>
          </a:xfrm>
          <a:prstGeom prst="wedgeRectCallout">
            <a:avLst>
              <a:gd name="adj1" fmla="val -30051"/>
              <a:gd name="adj2" fmla="val 65243"/>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solidFill>
                <a:prstClr val="white"/>
              </a:solidFill>
            </a:endParaRPr>
          </a:p>
        </p:txBody>
      </p:sp>
      <p:sp>
        <p:nvSpPr>
          <p:cNvPr id="36" name="CuadroTexto 35"/>
          <p:cNvSpPr txBox="1"/>
          <p:nvPr/>
        </p:nvSpPr>
        <p:spPr>
          <a:xfrm>
            <a:off x="5916836" y="2028386"/>
            <a:ext cx="2818218" cy="3139321"/>
          </a:xfrm>
          <a:prstGeom prst="rect">
            <a:avLst/>
          </a:prstGeom>
          <a:noFill/>
        </p:spPr>
        <p:txBody>
          <a:bodyPr wrap="square" rtlCol="0">
            <a:spAutoFit/>
          </a:bodyPr>
          <a:lstStyle/>
          <a:p>
            <a:pPr marL="285750" indent="-285750" algn="just">
              <a:buFont typeface="Wingdings" panose="05000000000000000000" pitchFamily="2" charset="2"/>
              <a:buChar char="§"/>
            </a:pPr>
            <a:r>
              <a:rPr lang="es-CO" altLang="es-CO" dirty="0">
                <a:solidFill>
                  <a:prstClr val="white"/>
                </a:solidFill>
                <a:latin typeface="Arial" panose="020B0604020202020204" pitchFamily="34" charset="0"/>
              </a:rPr>
              <a:t>AAVN se suministran sólo a</a:t>
            </a:r>
            <a:r>
              <a:rPr lang="es-ES" altLang="es-ES_tradnl" dirty="0">
                <a:solidFill>
                  <a:prstClr val="white"/>
                </a:solidFill>
                <a:latin typeface="Arial" panose="020B0604020202020204" pitchFamily="34" charset="0"/>
              </a:rPr>
              <a:t> beneficiarios registrados en programas del ICBF.</a:t>
            </a:r>
          </a:p>
          <a:p>
            <a:pPr marL="285750" indent="-285750" algn="just">
              <a:buFont typeface="Wingdings" panose="05000000000000000000" pitchFamily="2" charset="2"/>
              <a:buChar char="§"/>
            </a:pPr>
            <a:r>
              <a:rPr lang="es-ES" altLang="es-ES_tradnl" dirty="0">
                <a:solidFill>
                  <a:prstClr val="white"/>
                </a:solidFill>
                <a:latin typeface="Arial" panose="020B0604020202020204" pitchFamily="34" charset="0"/>
              </a:rPr>
              <a:t>Entrega de paquete y/o ración preparada durante jornadas de atención según servicio.  </a:t>
            </a:r>
          </a:p>
          <a:p>
            <a:pPr marL="285750" indent="-285750" algn="just">
              <a:buFont typeface="Wingdings" panose="05000000000000000000" pitchFamily="2" charset="2"/>
              <a:buChar char="§"/>
            </a:pPr>
            <a:endParaRPr lang="es-ES" altLang="es-ES_tradnl" dirty="0">
              <a:solidFill>
                <a:prstClr val="white"/>
              </a:solidFill>
              <a:latin typeface="Arial" panose="020B0604020202020204" pitchFamily="34" charset="0"/>
            </a:endParaRPr>
          </a:p>
          <a:p>
            <a:pPr algn="just"/>
            <a:endParaRPr lang="es-CO" dirty="0">
              <a:solidFill>
                <a:prstClr val="black"/>
              </a:solidFill>
            </a:endParaRPr>
          </a:p>
        </p:txBody>
      </p:sp>
    </p:spTree>
    <p:extLst>
      <p:ext uri="{BB962C8B-B14F-4D97-AF65-F5344CB8AC3E}">
        <p14:creationId xmlns:p14="http://schemas.microsoft.com/office/powerpoint/2010/main" val="4113940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692836" y="5336231"/>
            <a:ext cx="5665788"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defRPr/>
            </a:pPr>
            <a:r>
              <a:rPr lang="es-ES" sz="2800" b="1" kern="0" dirty="0">
                <a:solidFill>
                  <a:srgbClr val="595959"/>
                </a:solidFill>
                <a:effectLst>
                  <a:outerShdw blurRad="38100" dist="38100" dir="2700000" algn="tl">
                    <a:srgbClr val="000000">
                      <a:alpha val="43137"/>
                    </a:srgbClr>
                  </a:outerShdw>
                </a:effectLst>
              </a:rPr>
              <a:t>TIPOS DE AAVN</a:t>
            </a:r>
          </a:p>
          <a:p>
            <a:pPr>
              <a:lnSpc>
                <a:spcPct val="80000"/>
              </a:lnSpc>
              <a:defRPr/>
            </a:pPr>
            <a:endParaRPr lang="es-ES" sz="4000" b="1" kern="0" dirty="0">
              <a:solidFill>
                <a:srgbClr val="59595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2258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09967" y="118591"/>
            <a:ext cx="68389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2800" b="1" dirty="0">
                <a:solidFill>
                  <a:srgbClr val="FFFFFF"/>
                </a:solidFill>
                <a:effectLst>
                  <a:outerShdw blurRad="38100" dist="38100" dir="2700000" algn="tl">
                    <a:srgbClr val="000000">
                      <a:alpha val="43137"/>
                    </a:srgbClr>
                  </a:outerShdw>
                </a:effectLst>
                <a:cs typeface="Arial" panose="020B0604020202020204" pitchFamily="34" charset="0"/>
              </a:rPr>
              <a:t>BIENESTARINA MÁS</a:t>
            </a:r>
          </a:p>
        </p:txBody>
      </p:sp>
      <p:graphicFrame>
        <p:nvGraphicFramePr>
          <p:cNvPr id="4" name="Diagrama 3"/>
          <p:cNvGraphicFramePr/>
          <p:nvPr>
            <p:extLst/>
          </p:nvPr>
        </p:nvGraphicFramePr>
        <p:xfrm>
          <a:off x="1895061" y="1388437"/>
          <a:ext cx="7002125" cy="4747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9967" y="5375274"/>
            <a:ext cx="1044621" cy="146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9967" y="3258994"/>
            <a:ext cx="117549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3"/>
          <p:cNvPicPr>
            <a:picLocks noChangeAspect="1"/>
          </p:cNvPicPr>
          <p:nvPr/>
        </p:nvPicPr>
        <p:blipFill>
          <a:blip r:embed="rId10">
            <a:lum bright="-2000"/>
            <a:extLst>
              <a:ext uri="{28A0092B-C50C-407E-A947-70E740481C1C}">
                <a14:useLocalDpi xmlns:a14="http://schemas.microsoft.com/office/drawing/2010/main" val="0"/>
              </a:ext>
            </a:extLst>
          </a:blip>
          <a:srcRect/>
          <a:stretch>
            <a:fillRect/>
          </a:stretch>
        </p:blipFill>
        <p:spPr bwMode="auto">
          <a:xfrm>
            <a:off x="109968" y="1322388"/>
            <a:ext cx="1175494"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ángulo 13"/>
          <p:cNvSpPr/>
          <p:nvPr/>
        </p:nvSpPr>
        <p:spPr>
          <a:xfrm>
            <a:off x="262273" y="1075795"/>
            <a:ext cx="1379537" cy="261937"/>
          </a:xfrm>
          <a:prstGeom prst="rect">
            <a:avLst/>
          </a:prstGeom>
        </p:spPr>
        <p:txBody>
          <a:bodyPr wrap="none">
            <a:spAutoFit/>
          </a:bodyPr>
          <a:lstStyle/>
          <a:p>
            <a:pPr>
              <a:defRPr/>
            </a:pPr>
            <a:r>
              <a:rPr lang="es-CO" sz="1050" dirty="0">
                <a:solidFill>
                  <a:srgbClr val="555555"/>
                </a:solidFill>
                <a:latin typeface="Asap"/>
              </a:rPr>
              <a:t>Bienestarina Más®</a:t>
            </a:r>
            <a:endParaRPr lang="es-CO" sz="1050" dirty="0">
              <a:solidFill>
                <a:prstClr val="black"/>
              </a:solidFill>
            </a:endParaRPr>
          </a:p>
        </p:txBody>
      </p:sp>
      <p:sp>
        <p:nvSpPr>
          <p:cNvPr id="15" name="Rectángulo 14"/>
          <p:cNvSpPr/>
          <p:nvPr/>
        </p:nvSpPr>
        <p:spPr>
          <a:xfrm>
            <a:off x="-279549" y="5116369"/>
            <a:ext cx="2463179" cy="253916"/>
          </a:xfrm>
          <a:prstGeom prst="rect">
            <a:avLst/>
          </a:prstGeom>
        </p:spPr>
        <p:txBody>
          <a:bodyPr wrap="square">
            <a:spAutoFit/>
          </a:bodyPr>
          <a:lstStyle/>
          <a:p>
            <a:pPr algn="ctr">
              <a:defRPr/>
            </a:pPr>
            <a:r>
              <a:rPr lang="es-CO" sz="1050" dirty="0">
                <a:solidFill>
                  <a:srgbClr val="555555"/>
                </a:solidFill>
                <a:latin typeface="Asap"/>
              </a:rPr>
              <a:t>Bienestarina Más® sabor fresa</a:t>
            </a:r>
            <a:endParaRPr lang="es-CO" sz="1050" dirty="0">
              <a:solidFill>
                <a:prstClr val="black"/>
              </a:solidFill>
            </a:endParaRPr>
          </a:p>
        </p:txBody>
      </p:sp>
      <p:sp>
        <p:nvSpPr>
          <p:cNvPr id="16" name="Rectángulo 15"/>
          <p:cNvSpPr/>
          <p:nvPr/>
        </p:nvSpPr>
        <p:spPr>
          <a:xfrm>
            <a:off x="109967" y="2904728"/>
            <a:ext cx="1385887" cy="414338"/>
          </a:xfrm>
          <a:prstGeom prst="rect">
            <a:avLst/>
          </a:prstGeom>
        </p:spPr>
        <p:txBody>
          <a:bodyPr>
            <a:spAutoFit/>
          </a:bodyPr>
          <a:lstStyle/>
          <a:p>
            <a:pPr algn="ctr">
              <a:defRPr/>
            </a:pPr>
            <a:r>
              <a:rPr lang="es-CO" sz="1050" dirty="0">
                <a:solidFill>
                  <a:srgbClr val="555555"/>
                </a:solidFill>
                <a:latin typeface="Asap"/>
              </a:rPr>
              <a:t>Bienestarina Más® sabor vainilla</a:t>
            </a:r>
            <a:endParaRPr lang="es-CO" sz="1050" dirty="0">
              <a:solidFill>
                <a:prstClr val="black"/>
              </a:solidFill>
            </a:endParaRPr>
          </a:p>
        </p:txBody>
      </p:sp>
    </p:spTree>
    <p:extLst>
      <p:ext uri="{BB962C8B-B14F-4D97-AF65-F5344CB8AC3E}">
        <p14:creationId xmlns:p14="http://schemas.microsoft.com/office/powerpoint/2010/main" val="1059453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28"/>
          <p:cNvSpPr>
            <a:spLocks noChangeArrowheads="1"/>
          </p:cNvSpPr>
          <p:nvPr/>
        </p:nvSpPr>
        <p:spPr bwMode="auto">
          <a:xfrm>
            <a:off x="163328" y="171829"/>
            <a:ext cx="63044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2800" b="1" dirty="0">
                <a:solidFill>
                  <a:prstClr val="white"/>
                </a:solidFill>
                <a:effectLst>
                  <a:outerShdw blurRad="38100" dist="38100" dir="2700000" algn="tl">
                    <a:srgbClr val="000000">
                      <a:alpha val="43137"/>
                    </a:srgbClr>
                  </a:outerShdw>
                </a:effectLst>
              </a:rPr>
              <a:t>¿CÓMO CONSUMIR BIENESTARINA MÁS?</a:t>
            </a:r>
          </a:p>
        </p:txBody>
      </p:sp>
      <p:pic>
        <p:nvPicPr>
          <p:cNvPr id="5" name="Imagen 4"/>
          <p:cNvPicPr>
            <a:picLocks noChangeAspect="1"/>
          </p:cNvPicPr>
          <p:nvPr/>
        </p:nvPicPr>
        <p:blipFill rotWithShape="1">
          <a:blip r:embed="rId2"/>
          <a:srcRect t="-5195" b="5195"/>
          <a:stretch/>
        </p:blipFill>
        <p:spPr>
          <a:xfrm>
            <a:off x="163328" y="4541868"/>
            <a:ext cx="1080000" cy="1050016"/>
          </a:xfrm>
          <a:prstGeom prst="ellipse">
            <a:avLst/>
          </a:prstGeom>
          <a:ln w="3175"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6" name="Imagen 5"/>
          <p:cNvPicPr>
            <a:picLocks noChangeAspect="1"/>
          </p:cNvPicPr>
          <p:nvPr/>
        </p:nvPicPr>
        <p:blipFill>
          <a:blip r:embed="rId3"/>
          <a:stretch>
            <a:fillRect/>
          </a:stretch>
        </p:blipFill>
        <p:spPr>
          <a:xfrm>
            <a:off x="2586051" y="4529575"/>
            <a:ext cx="1080000" cy="989005"/>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14" descr="Resultado de imagen para ANIMACION LENTEJ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008774" y="4524466"/>
            <a:ext cx="1080000" cy="108482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5"/>
          <a:stretch>
            <a:fillRect/>
          </a:stretch>
        </p:blipFill>
        <p:spPr>
          <a:xfrm>
            <a:off x="7547441" y="4543773"/>
            <a:ext cx="1080000" cy="108259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Rectángulo 29"/>
          <p:cNvSpPr>
            <a:spLocks noChangeArrowheads="1"/>
          </p:cNvSpPr>
          <p:nvPr/>
        </p:nvSpPr>
        <p:spPr bwMode="auto">
          <a:xfrm>
            <a:off x="58722" y="1327843"/>
            <a:ext cx="8967831"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ES" altLang="es-ES_tradnl" sz="1600" dirty="0">
                <a:solidFill>
                  <a:srgbClr val="555555"/>
                </a:solidFill>
                <a:latin typeface="Calibri" panose="020F0502020204030204"/>
              </a:rPr>
              <a:t>Debe ser consumida como parte de una alimentación balanceada y mantener hábitos de vida saludables.</a:t>
            </a:r>
            <a:endParaRPr lang="es-CO" altLang="es-ES_tradnl" sz="1600" dirty="0">
              <a:solidFill>
                <a:srgbClr val="555555"/>
              </a:solidFill>
              <a:latin typeface="Calibri" panose="020F0502020204030204"/>
            </a:endParaRPr>
          </a:p>
          <a:p>
            <a:pPr algn="ctr"/>
            <a:r>
              <a:rPr lang="es-CO" altLang="es-CO" sz="1600" dirty="0">
                <a:solidFill>
                  <a:srgbClr val="555555"/>
                </a:solidFill>
                <a:latin typeface="Calibri" panose="020F0502020204030204"/>
              </a:rPr>
              <a:t>La preparación más común y conocida de la Bienestarina Más® es la colada, sin embargo existen diversas preparaciones, que contarán con un excelente aporte nutricional. </a:t>
            </a:r>
          </a:p>
          <a:p>
            <a:pPr algn="ctr"/>
            <a:r>
              <a:rPr lang="es-CO" altLang="es-CO" sz="1400" dirty="0">
                <a:solidFill>
                  <a:srgbClr val="555555"/>
                </a:solidFill>
                <a:latin typeface="Calibri" panose="020F0502020204030204"/>
              </a:rPr>
              <a:t>	</a:t>
            </a:r>
            <a:endParaRPr lang="es-CO" altLang="es-CO" sz="1400" dirty="0">
              <a:solidFill>
                <a:prstClr val="black"/>
              </a:solidFill>
              <a:latin typeface="Calibri" panose="020F0502020204030204"/>
            </a:endParaRPr>
          </a:p>
        </p:txBody>
      </p:sp>
      <p:sp>
        <p:nvSpPr>
          <p:cNvPr id="13" name="Rectángulo 12"/>
          <p:cNvSpPr/>
          <p:nvPr/>
        </p:nvSpPr>
        <p:spPr>
          <a:xfrm>
            <a:off x="2043981" y="5669330"/>
            <a:ext cx="2017274" cy="306388"/>
          </a:xfrm>
          <a:prstGeom prst="rect">
            <a:avLst/>
          </a:prstGeom>
        </p:spPr>
        <p:txBody>
          <a:bodyPr wrap="square">
            <a:spAutoFit/>
          </a:bodyPr>
          <a:lstStyle/>
          <a:p>
            <a:pPr>
              <a:defRPr/>
            </a:pPr>
            <a:r>
              <a:rPr lang="es-ES" sz="1400" dirty="0">
                <a:solidFill>
                  <a:prstClr val="black"/>
                </a:solidFill>
                <a:latin typeface="Calibri Light" panose="020F0302020204030204"/>
              </a:rPr>
              <a:t>CEREALES Y DERIVADOS</a:t>
            </a:r>
          </a:p>
        </p:txBody>
      </p:sp>
      <p:sp>
        <p:nvSpPr>
          <p:cNvPr id="14" name="Rectángulo 13"/>
          <p:cNvSpPr/>
          <p:nvPr/>
        </p:nvSpPr>
        <p:spPr>
          <a:xfrm>
            <a:off x="4250326" y="5669330"/>
            <a:ext cx="3092275" cy="306388"/>
          </a:xfrm>
          <a:prstGeom prst="rect">
            <a:avLst/>
          </a:prstGeom>
        </p:spPr>
        <p:txBody>
          <a:bodyPr wrap="square">
            <a:spAutoFit/>
          </a:bodyPr>
          <a:lstStyle/>
          <a:p>
            <a:pPr>
              <a:defRPr/>
            </a:pPr>
            <a:r>
              <a:rPr lang="es-ES" sz="1400" dirty="0">
                <a:solidFill>
                  <a:prstClr val="black"/>
                </a:solidFill>
                <a:latin typeface="Calibri Light" panose="020F0302020204030204"/>
              </a:rPr>
              <a:t>CARNES, HUEVOS Y LEGUMINOSAS</a:t>
            </a:r>
          </a:p>
        </p:txBody>
      </p:sp>
      <p:sp>
        <p:nvSpPr>
          <p:cNvPr id="15" name="Rectángulo 14"/>
          <p:cNvSpPr/>
          <p:nvPr/>
        </p:nvSpPr>
        <p:spPr>
          <a:xfrm>
            <a:off x="6436441" y="5669330"/>
            <a:ext cx="3302000" cy="523220"/>
          </a:xfrm>
          <a:prstGeom prst="rect">
            <a:avLst/>
          </a:prstGeom>
        </p:spPr>
        <p:txBody>
          <a:bodyPr wrap="square">
            <a:spAutoFit/>
          </a:bodyPr>
          <a:lstStyle/>
          <a:p>
            <a:pPr algn="ctr">
              <a:defRPr/>
            </a:pPr>
            <a:r>
              <a:rPr lang="es-ES" sz="1400" dirty="0">
                <a:solidFill>
                  <a:prstClr val="black"/>
                </a:solidFill>
                <a:latin typeface="Calibri Light" panose="020F0302020204030204"/>
              </a:rPr>
              <a:t>PRODUCTOS DE PASTELERÍA </a:t>
            </a:r>
          </a:p>
          <a:p>
            <a:pPr algn="ctr">
              <a:defRPr/>
            </a:pPr>
            <a:r>
              <a:rPr lang="es-ES" sz="1400" dirty="0">
                <a:solidFill>
                  <a:prstClr val="black"/>
                </a:solidFill>
                <a:latin typeface="Calibri Light" panose="020F0302020204030204"/>
              </a:rPr>
              <a:t>Y REPOSTERÍA</a:t>
            </a:r>
          </a:p>
        </p:txBody>
      </p:sp>
      <p:pic>
        <p:nvPicPr>
          <p:cNvPr id="16" name="Picture 18" descr="Resultado de imagen para LECHE ANIMAC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9594" y="2181593"/>
            <a:ext cx="1650335" cy="1650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ángulo 33"/>
          <p:cNvSpPr>
            <a:spLocks noChangeArrowheads="1"/>
          </p:cNvSpPr>
          <p:nvPr/>
        </p:nvSpPr>
        <p:spPr bwMode="auto">
          <a:xfrm>
            <a:off x="3271313" y="3813454"/>
            <a:ext cx="2731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b="1" dirty="0">
                <a:solidFill>
                  <a:prstClr val="black"/>
                </a:solidFill>
              </a:rPr>
              <a:t>COLADA DE BIENESTARINA</a:t>
            </a:r>
          </a:p>
        </p:txBody>
      </p:sp>
      <p:sp>
        <p:nvSpPr>
          <p:cNvPr id="19" name="Rectángulo 18"/>
          <p:cNvSpPr/>
          <p:nvPr/>
        </p:nvSpPr>
        <p:spPr>
          <a:xfrm>
            <a:off x="58722" y="5669330"/>
            <a:ext cx="2939535" cy="306388"/>
          </a:xfrm>
          <a:prstGeom prst="rect">
            <a:avLst/>
          </a:prstGeom>
        </p:spPr>
        <p:txBody>
          <a:bodyPr wrap="square">
            <a:spAutoFit/>
          </a:bodyPr>
          <a:lstStyle/>
          <a:p>
            <a:pPr>
              <a:defRPr/>
            </a:pPr>
            <a:r>
              <a:rPr lang="es-ES" sz="1400" dirty="0">
                <a:solidFill>
                  <a:prstClr val="black"/>
                </a:solidFill>
                <a:latin typeface="Calibri Light" panose="020F0302020204030204"/>
              </a:rPr>
              <a:t>CREMAS Y SOPAS</a:t>
            </a:r>
          </a:p>
        </p:txBody>
      </p:sp>
    </p:spTree>
    <p:extLst>
      <p:ext uri="{BB962C8B-B14F-4D97-AF65-F5344CB8AC3E}">
        <p14:creationId xmlns:p14="http://schemas.microsoft.com/office/powerpoint/2010/main" val="1048928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1709530" y="1192696"/>
          <a:ext cx="7187335" cy="5393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8" descr="http://www.icbf.gov.co/portal/pls/portal/docs/1/2210543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287" y="1954341"/>
            <a:ext cx="1285461" cy="3160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8"/>
          <p:cNvSpPr txBox="1">
            <a:spLocks noChangeArrowheads="1"/>
          </p:cNvSpPr>
          <p:nvPr/>
        </p:nvSpPr>
        <p:spPr bwMode="auto">
          <a:xfrm>
            <a:off x="102973" y="171106"/>
            <a:ext cx="44566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L" altLang="es-CO" sz="2800" b="1" dirty="0">
                <a:solidFill>
                  <a:srgbClr val="FFFFFF"/>
                </a:solidFill>
                <a:effectLst>
                  <a:outerShdw blurRad="38100" dist="38100" dir="2700000" algn="tl">
                    <a:srgbClr val="000000">
                      <a:alpha val="43137"/>
                    </a:srgbClr>
                  </a:outerShdw>
                </a:effectLst>
              </a:rPr>
              <a:t>BIENESTARINA LÍQUIDA</a:t>
            </a:r>
            <a:endParaRPr lang="es-ES" altLang="es-CO" sz="2800" b="1"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42049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8"/>
          <p:cNvSpPr txBox="1">
            <a:spLocks noChangeArrowheads="1"/>
          </p:cNvSpPr>
          <p:nvPr/>
        </p:nvSpPr>
        <p:spPr bwMode="auto">
          <a:xfrm>
            <a:off x="74140" y="107736"/>
            <a:ext cx="62113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L" altLang="es-CO" sz="2800" b="1" dirty="0">
                <a:solidFill>
                  <a:srgbClr val="FFFFFF"/>
                </a:solidFill>
                <a:effectLst>
                  <a:outerShdw blurRad="38100" dist="38100" dir="2700000" algn="tl">
                    <a:srgbClr val="000000">
                      <a:alpha val="43137"/>
                    </a:srgbClr>
                  </a:outerShdw>
                </a:effectLst>
              </a:rPr>
              <a:t>ALIMENTO PARA LA MUJER GESTANTE Y MADRE EN PERIODO DE LACTANCIA</a:t>
            </a:r>
            <a:endParaRPr lang="es-ES" altLang="es-CO" sz="2800" b="1" dirty="0">
              <a:solidFill>
                <a:srgbClr val="FFFFFF"/>
              </a:solidFill>
              <a:effectLst>
                <a:outerShdw blurRad="38100" dist="38100" dir="2700000" algn="tl">
                  <a:srgbClr val="000000">
                    <a:alpha val="43137"/>
                  </a:srgbClr>
                </a:outerShdw>
              </a:effectLst>
            </a:endParaRPr>
          </a:p>
        </p:txBody>
      </p:sp>
      <p:graphicFrame>
        <p:nvGraphicFramePr>
          <p:cNvPr id="5" name="Diagrama 4"/>
          <p:cNvGraphicFramePr/>
          <p:nvPr>
            <p:extLst/>
          </p:nvPr>
        </p:nvGraphicFramePr>
        <p:xfrm>
          <a:off x="2173358" y="1232452"/>
          <a:ext cx="6819036" cy="5141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275" y="1985318"/>
            <a:ext cx="1852082" cy="3553117"/>
          </a:xfrm>
          <a:prstGeom prst="rect">
            <a:avLst/>
          </a:prstGeom>
        </p:spPr>
      </p:pic>
    </p:spTree>
    <p:extLst>
      <p:ext uri="{BB962C8B-B14F-4D97-AF65-F5344CB8AC3E}">
        <p14:creationId xmlns:p14="http://schemas.microsoft.com/office/powerpoint/2010/main" val="1698898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roceso alternativo 49"/>
          <p:cNvSpPr/>
          <p:nvPr/>
        </p:nvSpPr>
        <p:spPr>
          <a:xfrm>
            <a:off x="197707" y="1517827"/>
            <a:ext cx="2034748" cy="1192199"/>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solidFill>
                <a:prstClr val="black"/>
              </a:solidFill>
            </a:endParaRPr>
          </a:p>
        </p:txBody>
      </p:sp>
      <p:sp>
        <p:nvSpPr>
          <p:cNvPr id="49" name="Proceso alternativo 48"/>
          <p:cNvSpPr/>
          <p:nvPr/>
        </p:nvSpPr>
        <p:spPr>
          <a:xfrm>
            <a:off x="6620362" y="1517827"/>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solidFill>
                <a:prstClr val="black"/>
              </a:solidFill>
            </a:endParaRPr>
          </a:p>
        </p:txBody>
      </p:sp>
      <p:sp>
        <p:nvSpPr>
          <p:cNvPr id="48" name="Proceso alternativo 47"/>
          <p:cNvSpPr/>
          <p:nvPr/>
        </p:nvSpPr>
        <p:spPr>
          <a:xfrm>
            <a:off x="6475293" y="5066246"/>
            <a:ext cx="2306594" cy="76783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solidFill>
                <a:prstClr val="black"/>
              </a:solidFill>
            </a:endParaRPr>
          </a:p>
        </p:txBody>
      </p:sp>
      <p:sp>
        <p:nvSpPr>
          <p:cNvPr id="47" name="Proceso alternativo 46"/>
          <p:cNvSpPr/>
          <p:nvPr/>
        </p:nvSpPr>
        <p:spPr>
          <a:xfrm>
            <a:off x="338280" y="4978761"/>
            <a:ext cx="2068609" cy="875554"/>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solidFill>
                <a:prstClr val="black"/>
              </a:solidFill>
            </a:endParaRPr>
          </a:p>
        </p:txBody>
      </p:sp>
      <p:sp>
        <p:nvSpPr>
          <p:cNvPr id="45" name="Proceso alternativo 44"/>
          <p:cNvSpPr/>
          <p:nvPr/>
        </p:nvSpPr>
        <p:spPr>
          <a:xfrm>
            <a:off x="3311611" y="5095415"/>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solidFill>
                <a:prstClr val="black"/>
              </a:solidFill>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1052" y="2347784"/>
            <a:ext cx="3666301" cy="2442673"/>
          </a:xfrm>
          <a:prstGeom prst="rect">
            <a:avLst/>
          </a:prstGeom>
          <a:ln>
            <a:noFill/>
          </a:ln>
          <a:effectLst>
            <a:softEdge rad="112500"/>
          </a:effectLst>
        </p:spPr>
      </p:pic>
      <p:cxnSp>
        <p:nvCxnSpPr>
          <p:cNvPr id="13" name="Conector recto de flecha 12"/>
          <p:cNvCxnSpPr/>
          <p:nvPr/>
        </p:nvCxnSpPr>
        <p:spPr>
          <a:xfrm flipH="1" flipV="1">
            <a:off x="2484169" y="2347784"/>
            <a:ext cx="26670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CuadroTexto 16"/>
          <p:cNvSpPr txBox="1"/>
          <p:nvPr/>
        </p:nvSpPr>
        <p:spPr>
          <a:xfrm>
            <a:off x="222423" y="1540475"/>
            <a:ext cx="1968738" cy="1169551"/>
          </a:xfrm>
          <a:prstGeom prst="rect">
            <a:avLst/>
          </a:prstGeom>
          <a:noFill/>
        </p:spPr>
        <p:txBody>
          <a:bodyPr wrap="square" rtlCol="0">
            <a:spAutoFit/>
          </a:bodyPr>
          <a:lstStyle/>
          <a:p>
            <a:pPr algn="just"/>
            <a:r>
              <a:rPr lang="es-CO" sz="1400" dirty="0">
                <a:solidFill>
                  <a:prstClr val="black"/>
                </a:solidFill>
              </a:rPr>
              <a:t>Aumenta la cantidad de </a:t>
            </a:r>
            <a:r>
              <a:rPr lang="es-CO" sz="1400" b="1" dirty="0">
                <a:solidFill>
                  <a:prstClr val="black"/>
                </a:solidFill>
              </a:rPr>
              <a:t>calcio y fósforo</a:t>
            </a:r>
            <a:r>
              <a:rPr lang="es-CO" sz="1400" dirty="0">
                <a:solidFill>
                  <a:prstClr val="black"/>
                </a:solidFill>
              </a:rPr>
              <a:t>, contribuye a la formación de huesos y dientes</a:t>
            </a:r>
          </a:p>
        </p:txBody>
      </p:sp>
      <p:cxnSp>
        <p:nvCxnSpPr>
          <p:cNvPr id="18" name="Conector recto de flecha 17"/>
          <p:cNvCxnSpPr/>
          <p:nvPr/>
        </p:nvCxnSpPr>
        <p:spPr>
          <a:xfrm flipV="1">
            <a:off x="6229418" y="2347784"/>
            <a:ext cx="22596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0" name="CuadroTexto 19"/>
          <p:cNvSpPr txBox="1"/>
          <p:nvPr/>
        </p:nvSpPr>
        <p:spPr>
          <a:xfrm>
            <a:off x="6771854" y="1546996"/>
            <a:ext cx="2010033" cy="954107"/>
          </a:xfrm>
          <a:prstGeom prst="rect">
            <a:avLst/>
          </a:prstGeom>
          <a:noFill/>
        </p:spPr>
        <p:txBody>
          <a:bodyPr wrap="square" rtlCol="0">
            <a:spAutoFit/>
          </a:bodyPr>
          <a:lstStyle/>
          <a:p>
            <a:pPr algn="just"/>
            <a:r>
              <a:rPr lang="es-CO" sz="1400" dirty="0">
                <a:solidFill>
                  <a:prstClr val="black"/>
                </a:solidFill>
              </a:rPr>
              <a:t>Contiene </a:t>
            </a:r>
            <a:r>
              <a:rPr lang="es-CO" sz="1400" b="1" dirty="0">
                <a:solidFill>
                  <a:prstClr val="black"/>
                </a:solidFill>
              </a:rPr>
              <a:t>Zinc</a:t>
            </a:r>
            <a:r>
              <a:rPr lang="es-CO" sz="1400" dirty="0">
                <a:solidFill>
                  <a:prstClr val="black"/>
                </a:solidFill>
              </a:rPr>
              <a:t>, mejor desarrollo y aumento de defensas contra enfermedades</a:t>
            </a:r>
          </a:p>
        </p:txBody>
      </p:sp>
      <p:cxnSp>
        <p:nvCxnSpPr>
          <p:cNvPr id="21" name="Conector recto de flecha 20"/>
          <p:cNvCxnSpPr/>
          <p:nvPr/>
        </p:nvCxnSpPr>
        <p:spPr>
          <a:xfrm flipH="1">
            <a:off x="2484169" y="4673297"/>
            <a:ext cx="278260" cy="25293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CuadroTexto 22"/>
          <p:cNvSpPr txBox="1"/>
          <p:nvPr/>
        </p:nvSpPr>
        <p:spPr>
          <a:xfrm>
            <a:off x="396856" y="5067049"/>
            <a:ext cx="2010033" cy="738664"/>
          </a:xfrm>
          <a:prstGeom prst="rect">
            <a:avLst/>
          </a:prstGeom>
          <a:noFill/>
        </p:spPr>
        <p:txBody>
          <a:bodyPr wrap="square" rtlCol="0">
            <a:spAutoFit/>
          </a:bodyPr>
          <a:lstStyle/>
          <a:p>
            <a:pPr algn="just"/>
            <a:r>
              <a:rPr lang="es-CO" sz="1400" dirty="0">
                <a:solidFill>
                  <a:prstClr val="black"/>
                </a:solidFill>
              </a:rPr>
              <a:t>Aumenta la </a:t>
            </a:r>
            <a:r>
              <a:rPr lang="es-CO" sz="1400" b="1" dirty="0">
                <a:solidFill>
                  <a:prstClr val="black"/>
                </a:solidFill>
              </a:rPr>
              <a:t>Vitamina A</a:t>
            </a:r>
            <a:r>
              <a:rPr lang="es-CO" sz="1400" dirty="0">
                <a:solidFill>
                  <a:prstClr val="black"/>
                </a:solidFill>
              </a:rPr>
              <a:t>,  mejora la visión, la salud de huesos y piel </a:t>
            </a:r>
          </a:p>
        </p:txBody>
      </p:sp>
      <p:cxnSp>
        <p:nvCxnSpPr>
          <p:cNvPr id="24" name="Conector recto de flecha 23"/>
          <p:cNvCxnSpPr/>
          <p:nvPr/>
        </p:nvCxnSpPr>
        <p:spPr>
          <a:xfrm>
            <a:off x="6229418" y="4654378"/>
            <a:ext cx="225963" cy="27184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6" name="CuadroTexto 25"/>
          <p:cNvSpPr txBox="1"/>
          <p:nvPr/>
        </p:nvSpPr>
        <p:spPr>
          <a:xfrm>
            <a:off x="6475293" y="5095415"/>
            <a:ext cx="2306593" cy="738664"/>
          </a:xfrm>
          <a:prstGeom prst="rect">
            <a:avLst/>
          </a:prstGeom>
          <a:noFill/>
        </p:spPr>
        <p:txBody>
          <a:bodyPr wrap="square" rtlCol="0">
            <a:spAutoFit/>
          </a:bodyPr>
          <a:lstStyle/>
          <a:p>
            <a:pPr algn="just"/>
            <a:r>
              <a:rPr lang="es-CO" sz="1400" dirty="0">
                <a:solidFill>
                  <a:prstClr val="black"/>
                </a:solidFill>
              </a:rPr>
              <a:t>Contiene </a:t>
            </a:r>
            <a:r>
              <a:rPr lang="es-CO" sz="1400" b="1" dirty="0">
                <a:solidFill>
                  <a:prstClr val="black"/>
                </a:solidFill>
              </a:rPr>
              <a:t>Hierro</a:t>
            </a:r>
            <a:r>
              <a:rPr lang="es-CO" sz="1400" dirty="0">
                <a:solidFill>
                  <a:prstClr val="black"/>
                </a:solidFill>
              </a:rPr>
              <a:t>, mejora la absorción para evitar anemias</a:t>
            </a:r>
          </a:p>
        </p:txBody>
      </p:sp>
      <p:cxnSp>
        <p:nvCxnSpPr>
          <p:cNvPr id="32" name="Conector recto de flecha 31"/>
          <p:cNvCxnSpPr>
            <a:stCxn id="5" idx="2"/>
          </p:cNvCxnSpPr>
          <p:nvPr/>
        </p:nvCxnSpPr>
        <p:spPr>
          <a:xfrm flipH="1">
            <a:off x="4494202" y="4790457"/>
            <a:ext cx="1" cy="24662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3" name="CuadroTexto 32"/>
          <p:cNvSpPr txBox="1"/>
          <p:nvPr/>
        </p:nvSpPr>
        <p:spPr>
          <a:xfrm>
            <a:off x="3263977" y="5095415"/>
            <a:ext cx="2235241" cy="954107"/>
          </a:xfrm>
          <a:prstGeom prst="rect">
            <a:avLst/>
          </a:prstGeom>
          <a:noFill/>
        </p:spPr>
        <p:txBody>
          <a:bodyPr wrap="square" rtlCol="0">
            <a:spAutoFit/>
          </a:bodyPr>
          <a:lstStyle/>
          <a:p>
            <a:pPr algn="just"/>
            <a:r>
              <a:rPr lang="es-CO" sz="1400" dirty="0">
                <a:solidFill>
                  <a:prstClr val="black"/>
                </a:solidFill>
              </a:rPr>
              <a:t>Incorpora ácidos grados (</a:t>
            </a:r>
            <a:r>
              <a:rPr lang="es-CO" sz="1400" b="1" dirty="0">
                <a:solidFill>
                  <a:prstClr val="black"/>
                </a:solidFill>
              </a:rPr>
              <a:t>Omega 3</a:t>
            </a:r>
            <a:r>
              <a:rPr lang="es-CO" sz="1400" dirty="0">
                <a:solidFill>
                  <a:prstClr val="black"/>
                </a:solidFill>
              </a:rPr>
              <a:t>). Mejora desarrollo cerebral y mejor salud vascular</a:t>
            </a:r>
          </a:p>
        </p:txBody>
      </p:sp>
      <p:sp>
        <p:nvSpPr>
          <p:cNvPr id="46" name="Rectángulo 45"/>
          <p:cNvSpPr/>
          <p:nvPr/>
        </p:nvSpPr>
        <p:spPr>
          <a:xfrm>
            <a:off x="45424" y="247204"/>
            <a:ext cx="4359463" cy="523220"/>
          </a:xfrm>
          <a:prstGeom prst="rect">
            <a:avLst/>
          </a:prstGeom>
        </p:spPr>
        <p:txBody>
          <a:bodyPr wrap="none">
            <a:spAutoFit/>
          </a:bodyPr>
          <a:lstStyle/>
          <a:p>
            <a:r>
              <a:rPr lang="es-MX" altLang="es-CO" sz="2800" b="1" dirty="0">
                <a:solidFill>
                  <a:srgbClr val="FFFFFF"/>
                </a:solidFill>
                <a:effectLst>
                  <a:outerShdw blurRad="38100" dist="38100" dir="2700000" algn="tl">
                    <a:srgbClr val="000000">
                      <a:alpha val="43137"/>
                    </a:srgbClr>
                  </a:outerShdw>
                </a:effectLst>
                <a:cs typeface="Arial" panose="020B0604020202020204" pitchFamily="34" charset="0"/>
              </a:rPr>
              <a:t>BENEFICIOS DEL CONSUMO </a:t>
            </a:r>
            <a:endParaRPr lang="es-CO" sz="28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19338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625475" y="5312031"/>
            <a:ext cx="2518638" cy="954107"/>
          </a:xfrm>
          <a:prstGeom prst="rect">
            <a:avLst/>
          </a:prstGeom>
        </p:spPr>
        <p:txBody>
          <a:bodyPr wrap="none">
            <a:spAutoFit/>
          </a:bodyPr>
          <a:lstStyle/>
          <a:p>
            <a:r>
              <a:rPr lang="es-ES" sz="2800" b="1" kern="0" dirty="0">
                <a:solidFill>
                  <a:srgbClr val="595959"/>
                </a:solidFill>
                <a:effectLst>
                  <a:outerShdw blurRad="38100" dist="38100" dir="2700000" algn="tl">
                    <a:srgbClr val="000000">
                      <a:alpha val="43137"/>
                    </a:srgbClr>
                  </a:outerShdw>
                </a:effectLst>
              </a:rPr>
              <a:t>PRODUCCIÓN Y</a:t>
            </a:r>
          </a:p>
          <a:p>
            <a:r>
              <a:rPr lang="es-ES" sz="2800" b="1" kern="0" dirty="0">
                <a:solidFill>
                  <a:srgbClr val="595959"/>
                </a:solidFill>
                <a:effectLst>
                  <a:outerShdw blurRad="38100" dist="38100" dir="2700000" algn="tl">
                    <a:srgbClr val="000000">
                      <a:alpha val="43137"/>
                    </a:srgbClr>
                  </a:outerShdw>
                </a:effectLst>
              </a:rPr>
              <a:t>DISTRIBUCIÓN </a:t>
            </a:r>
            <a:endParaRPr lang="es-CO" sz="28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5820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6 Rectángulo redondeado"/>
          <p:cNvSpPr/>
          <p:nvPr/>
        </p:nvSpPr>
        <p:spPr>
          <a:xfrm>
            <a:off x="356058" y="1447862"/>
            <a:ext cx="8154896" cy="4291755"/>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El Instituto Colombiano de Bienestar Familiar -ICBF- “Cecilia de la Fuente de Lleras”, es un establecimiento público descentralizado, con personería jurídica, autonomía administrativa y patrimonio propio adscrito al Departamento Administrativo para la prosperidad Social mediante Decreto 4156 del 3 de noviembre de 2011, creado por la ley 75 de 1968, reorganizado conforme a lo dispuesto por la Ley 7 de 1979 y su Decreto Reglamentario 2388 de 1979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8" name="7 CuadroTexto"/>
          <p:cNvSpPr txBox="1"/>
          <p:nvPr/>
        </p:nvSpPr>
        <p:spPr>
          <a:xfrm>
            <a:off x="3059832" y="182461"/>
            <a:ext cx="2830005"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600" b="1" i="0" u="none" strike="noStrike" kern="1200" cap="none" spc="0" normalizeH="0" baseline="0" noProof="0" dirty="0">
                <a:ln>
                  <a:noFill/>
                </a:ln>
                <a:solidFill>
                  <a:prstClr val="white"/>
                </a:solidFill>
                <a:effectLst/>
                <a:uLnTx/>
                <a:uFillTx/>
                <a:latin typeface="Calibri"/>
                <a:ea typeface="+mn-ea"/>
                <a:cs typeface="+mn-cs"/>
              </a:rPr>
              <a:t>QUE ES EL ICBF</a:t>
            </a:r>
          </a:p>
        </p:txBody>
      </p:sp>
    </p:spTree>
    <p:extLst>
      <p:ext uri="{BB962C8B-B14F-4D97-AF65-F5344CB8AC3E}">
        <p14:creationId xmlns:p14="http://schemas.microsoft.com/office/powerpoint/2010/main" val="3308513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91505" y="204571"/>
            <a:ext cx="3854645" cy="523220"/>
          </a:xfrm>
          <a:prstGeom prst="rect">
            <a:avLst/>
          </a:prstGeom>
        </p:spPr>
        <p:txBody>
          <a:bodyPr wrap="none">
            <a:spAutoFit/>
          </a:bodyPr>
          <a:lstStyle/>
          <a:p>
            <a:r>
              <a:rPr lang="es-ES" sz="2800" b="1" dirty="0">
                <a:solidFill>
                  <a:prstClr val="white"/>
                </a:solidFill>
                <a:effectLst>
                  <a:outerShdw blurRad="38100" dist="38100" dir="2700000" algn="tl">
                    <a:srgbClr val="000000">
                      <a:alpha val="43137"/>
                    </a:srgbClr>
                  </a:outerShdw>
                </a:effectLst>
                <a:cs typeface="Arial" panose="020B0604020202020204" pitchFamily="34" charset="0"/>
              </a:rPr>
              <a:t>OBJETIVO PRODUCCION </a:t>
            </a:r>
            <a:endParaRPr lang="es-CO" sz="2800" b="1" dirty="0">
              <a:solidFill>
                <a:prstClr val="black"/>
              </a:solidFill>
              <a:effectLst>
                <a:outerShdw blurRad="38100" dist="38100" dir="2700000" algn="tl">
                  <a:srgbClr val="000000">
                    <a:alpha val="43137"/>
                  </a:srgbClr>
                </a:outerShdw>
              </a:effectLst>
            </a:endParaRPr>
          </a:p>
        </p:txBody>
      </p:sp>
      <p:sp>
        <p:nvSpPr>
          <p:cNvPr id="5" name="14 Rectángulo"/>
          <p:cNvSpPr/>
          <p:nvPr/>
        </p:nvSpPr>
        <p:spPr>
          <a:xfrm>
            <a:off x="4027660" y="2712051"/>
            <a:ext cx="4883150" cy="2554545"/>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a:spAutoFit/>
          </a:bodyPr>
          <a:lstStyle/>
          <a:p>
            <a:pPr algn="just">
              <a:spcBef>
                <a:spcPct val="50000"/>
              </a:spcBef>
              <a:defRPr/>
            </a:pPr>
            <a:r>
              <a:rPr lang="es-ES" sz="2000" i="1" dirty="0">
                <a:solidFill>
                  <a:prstClr val="black"/>
                </a:solidFill>
                <a:latin typeface="Calibri Light" panose="020F0302020204030204"/>
                <a:cs typeface="Arial" panose="020B0604020202020204" pitchFamily="34" charset="0"/>
              </a:rPr>
              <a:t>Producir un alimento de alto valor nutricional, de fácil preparación y a bajo costo, que se distribuya gratuitamente como complemento nutricional a la </a:t>
            </a:r>
            <a:r>
              <a:rPr lang="es-ES" sz="2000" b="1" i="1" dirty="0">
                <a:solidFill>
                  <a:prstClr val="black"/>
                </a:solidFill>
                <a:latin typeface="Calibri Light" panose="020F0302020204030204"/>
                <a:cs typeface="Arial" panose="020B0604020202020204" pitchFamily="34" charset="0"/>
              </a:rPr>
              <a:t>población más vulnerable </a:t>
            </a:r>
            <a:r>
              <a:rPr lang="es-ES" sz="2000" i="1" dirty="0">
                <a:solidFill>
                  <a:prstClr val="black"/>
                </a:solidFill>
                <a:latin typeface="Calibri Light" panose="020F0302020204030204"/>
                <a:cs typeface="Arial" panose="020B0604020202020204" pitchFamily="34" charset="0"/>
              </a:rPr>
              <a:t>a saber:  Niños, Niñas y Adolescentes beneficiarios de los programas del ICBF, mujeres embarazadas, madres lactantes, y personas en estado de desnutrición.</a:t>
            </a:r>
          </a:p>
        </p:txBody>
      </p:sp>
      <p:pic>
        <p:nvPicPr>
          <p:cNvPr id="6" name="Picture 5" descr="imagen bienestarin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48" y="1696278"/>
            <a:ext cx="3596871" cy="37242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116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7910" y="163383"/>
            <a:ext cx="3337517" cy="523220"/>
          </a:xfrm>
          <a:prstGeom prst="rect">
            <a:avLst/>
          </a:prstGeom>
        </p:spPr>
        <p:txBody>
          <a:bodyPr wrap="none">
            <a:spAutoFit/>
          </a:bodyPr>
          <a:lstStyle/>
          <a:p>
            <a:r>
              <a:rPr lang="es-ES" altLang="es-CO" sz="2800" b="1" dirty="0">
                <a:solidFill>
                  <a:srgbClr val="FFFFFF"/>
                </a:solidFill>
                <a:effectLst>
                  <a:outerShdw blurRad="38100" dist="38100" dir="2700000" algn="tl">
                    <a:srgbClr val="000000">
                      <a:alpha val="43137"/>
                    </a:srgbClr>
                  </a:outerShdw>
                </a:effectLst>
                <a:cs typeface="Arial" panose="020B0604020202020204" pitchFamily="34" charset="0"/>
              </a:rPr>
              <a:t>PROCESO LOGÍSTICO </a:t>
            </a:r>
            <a:endParaRPr lang="es-CO" sz="2800" b="1" dirty="0">
              <a:solidFill>
                <a:prstClr val="black"/>
              </a:solidFill>
              <a:effectLst>
                <a:outerShdw blurRad="38100" dist="38100" dir="2700000" algn="tl">
                  <a:srgbClr val="000000">
                    <a:alpha val="43137"/>
                  </a:srgbClr>
                </a:outerShdw>
              </a:effectLst>
            </a:endParaRPr>
          </a:p>
        </p:txBody>
      </p:sp>
      <p:pic>
        <p:nvPicPr>
          <p:cNvPr id="5"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25" y="1200150"/>
            <a:ext cx="8607425"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redondeado 5"/>
          <p:cNvSpPr/>
          <p:nvPr/>
        </p:nvSpPr>
        <p:spPr bwMode="auto">
          <a:xfrm>
            <a:off x="560388" y="5411788"/>
            <a:ext cx="1243012"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20</a:t>
            </a:r>
          </a:p>
        </p:txBody>
      </p:sp>
      <p:sp>
        <p:nvSpPr>
          <p:cNvPr id="7" name="Rectángulo redondeado 6"/>
          <p:cNvSpPr/>
          <p:nvPr/>
        </p:nvSpPr>
        <p:spPr bwMode="auto">
          <a:xfrm>
            <a:off x="1879600" y="5411788"/>
            <a:ext cx="1243013"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a:t>
            </a:r>
          </a:p>
        </p:txBody>
      </p:sp>
      <p:sp>
        <p:nvSpPr>
          <p:cNvPr id="8" name="Rectángulo redondeado 7"/>
          <p:cNvSpPr/>
          <p:nvPr/>
        </p:nvSpPr>
        <p:spPr bwMode="auto">
          <a:xfrm>
            <a:off x="3195638" y="5416550"/>
            <a:ext cx="1243012"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21</a:t>
            </a:r>
          </a:p>
        </p:txBody>
      </p:sp>
      <p:sp>
        <p:nvSpPr>
          <p:cNvPr id="9" name="Rectángulo redondeado 8"/>
          <p:cNvSpPr/>
          <p:nvPr/>
        </p:nvSpPr>
        <p:spPr bwMode="auto">
          <a:xfrm>
            <a:off x="4541838" y="5407025"/>
            <a:ext cx="1244600"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4.030</a:t>
            </a:r>
          </a:p>
        </p:txBody>
      </p:sp>
      <p:sp>
        <p:nvSpPr>
          <p:cNvPr id="10" name="Rectángulo redondeado 9"/>
          <p:cNvSpPr/>
          <p:nvPr/>
        </p:nvSpPr>
        <p:spPr bwMode="auto">
          <a:xfrm>
            <a:off x="5835650" y="5416550"/>
            <a:ext cx="1243013"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81.000</a:t>
            </a:r>
          </a:p>
        </p:txBody>
      </p:sp>
      <p:sp>
        <p:nvSpPr>
          <p:cNvPr id="11" name="Rectángulo redondeado 10"/>
          <p:cNvSpPr/>
          <p:nvPr/>
        </p:nvSpPr>
        <p:spPr bwMode="auto">
          <a:xfrm>
            <a:off x="7178675" y="5419725"/>
            <a:ext cx="1335088"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srgbClr val="FF0000"/>
                </a:solidFill>
              </a:rPr>
              <a:t>+</a:t>
            </a:r>
            <a:r>
              <a:rPr lang="es-CO" b="1" dirty="0">
                <a:solidFill>
                  <a:srgbClr val="FF0000"/>
                </a:solidFill>
              </a:rPr>
              <a:t> 1.620.937</a:t>
            </a:r>
          </a:p>
        </p:txBody>
      </p:sp>
    </p:spTree>
    <p:extLst>
      <p:ext uri="{BB962C8B-B14F-4D97-AF65-F5344CB8AC3E}">
        <p14:creationId xmlns:p14="http://schemas.microsoft.com/office/powerpoint/2010/main" val="1670678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2424" y="204572"/>
            <a:ext cx="6471836"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DESCRIPCIÓN Y CONCEPTOS DEL PROCESO</a:t>
            </a:r>
            <a:endParaRPr lang="es-CO" sz="2800" b="1" dirty="0">
              <a:solidFill>
                <a:prstClr val="black"/>
              </a:solidFill>
              <a:effectLst>
                <a:outerShdw blurRad="38100" dist="38100" dir="2700000" algn="tl">
                  <a:srgbClr val="000000">
                    <a:alpha val="43137"/>
                  </a:srgbClr>
                </a:outerShdw>
              </a:effectLst>
            </a:endParaRPr>
          </a:p>
        </p:txBody>
      </p:sp>
      <p:grpSp>
        <p:nvGrpSpPr>
          <p:cNvPr id="5" name="6 Grupo"/>
          <p:cNvGrpSpPr>
            <a:grpSpLocks/>
          </p:cNvGrpSpPr>
          <p:nvPr/>
        </p:nvGrpSpPr>
        <p:grpSpPr bwMode="auto">
          <a:xfrm>
            <a:off x="65088" y="1481138"/>
            <a:ext cx="8001000" cy="4219575"/>
            <a:chOff x="500063" y="1357298"/>
            <a:chExt cx="8001000" cy="4218002"/>
          </a:xfrm>
        </p:grpSpPr>
        <p:sp>
          <p:nvSpPr>
            <p:cNvPr id="6" name="Text Box 21"/>
            <p:cNvSpPr txBox="1">
              <a:spLocks noChangeArrowheads="1"/>
            </p:cNvSpPr>
            <p:nvPr/>
          </p:nvSpPr>
          <p:spPr bwMode="auto">
            <a:xfrm>
              <a:off x="582413" y="3900437"/>
              <a:ext cx="121642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7" name="22 Conector recto de flecha"/>
            <p:cNvCxnSpPr>
              <a:cxnSpLocks noChangeShapeType="1"/>
              <a:endCxn id="11" idx="0"/>
            </p:cNvCxnSpPr>
            <p:nvPr/>
          </p:nvCxnSpPr>
          <p:spPr bwMode="auto">
            <a:xfrm rot="10800000" flipV="1">
              <a:off x="869950" y="4354513"/>
              <a:ext cx="1000125" cy="3603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8" name="Text Box 21"/>
            <p:cNvSpPr txBox="1">
              <a:spLocks noChangeArrowheads="1"/>
            </p:cNvSpPr>
            <p:nvPr/>
          </p:nvSpPr>
          <p:spPr bwMode="auto">
            <a:xfrm>
              <a:off x="2781300" y="3968182"/>
              <a:ext cx="1497627"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spcBef>
                  <a:spcPct val="50000"/>
                </a:spcBef>
                <a:defRPr/>
              </a:pPr>
              <a:r>
                <a:rPr lang="es-ES" sz="1200" b="1" dirty="0">
                  <a:solidFill>
                    <a:prstClr val="white"/>
                  </a:solidFill>
                </a:rPr>
                <a:t>Bodega del contratista</a:t>
              </a:r>
            </a:p>
          </p:txBody>
        </p:sp>
        <p:sp>
          <p:nvSpPr>
            <p:cNvPr id="9" name="Text Box 21"/>
            <p:cNvSpPr txBox="1">
              <a:spLocks noChangeArrowheads="1"/>
            </p:cNvSpPr>
            <p:nvPr/>
          </p:nvSpPr>
          <p:spPr bwMode="auto">
            <a:xfrm>
              <a:off x="500063" y="4802475"/>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cxnSp>
          <p:nvCxnSpPr>
            <p:cNvPr id="10" name="22 Conector recto de flecha"/>
            <p:cNvCxnSpPr>
              <a:cxnSpLocks noChangeShapeType="1"/>
              <a:endCxn id="13" idx="0"/>
            </p:cNvCxnSpPr>
            <p:nvPr/>
          </p:nvCxnSpPr>
          <p:spPr bwMode="auto">
            <a:xfrm rot="5400000">
              <a:off x="1681163" y="4546600"/>
              <a:ext cx="425450" cy="4762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11" name="193 Elipse"/>
            <p:cNvSpPr/>
            <p:nvPr/>
          </p:nvSpPr>
          <p:spPr>
            <a:xfrm>
              <a:off x="727075" y="4715196"/>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a:defRPr/>
              </a:pPr>
              <a:endParaRPr lang="es-CO">
                <a:solidFill>
                  <a:prstClr val="white"/>
                </a:solidFill>
              </a:endParaRPr>
            </a:p>
          </p:txBody>
        </p:sp>
        <p:sp>
          <p:nvSpPr>
            <p:cNvPr id="12" name="Text Box 21"/>
            <p:cNvSpPr txBox="1">
              <a:spLocks noChangeArrowheads="1"/>
            </p:cNvSpPr>
            <p:nvPr/>
          </p:nvSpPr>
          <p:spPr bwMode="auto">
            <a:xfrm>
              <a:off x="151288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13" name="195 Elipse"/>
            <p:cNvSpPr/>
            <p:nvPr/>
          </p:nvSpPr>
          <p:spPr>
            <a:xfrm>
              <a:off x="1727200" y="4783432"/>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a:defRPr/>
              </a:pPr>
              <a:endParaRPr lang="es-CO">
                <a:solidFill>
                  <a:prstClr val="white"/>
                </a:solidFill>
              </a:endParaRPr>
            </a:p>
          </p:txBody>
        </p:sp>
        <p:sp>
          <p:nvSpPr>
            <p:cNvPr id="14" name="Text Box 21"/>
            <p:cNvSpPr txBox="1">
              <a:spLocks noChangeArrowheads="1"/>
            </p:cNvSpPr>
            <p:nvPr/>
          </p:nvSpPr>
          <p:spPr bwMode="auto">
            <a:xfrm>
              <a:off x="2513013" y="478025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15" name="197 Elipse"/>
            <p:cNvSpPr/>
            <p:nvPr/>
          </p:nvSpPr>
          <p:spPr>
            <a:xfrm>
              <a:off x="2740025" y="4643784"/>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a:defRPr/>
              </a:pPr>
              <a:endParaRPr lang="es-CO">
                <a:solidFill>
                  <a:prstClr val="white"/>
                </a:solidFill>
              </a:endParaRPr>
            </a:p>
          </p:txBody>
        </p:sp>
        <p:grpSp>
          <p:nvGrpSpPr>
            <p:cNvPr id="16" name="315 Grupo"/>
            <p:cNvGrpSpPr>
              <a:grpSpLocks/>
            </p:cNvGrpSpPr>
            <p:nvPr/>
          </p:nvGrpSpPr>
          <p:grpSpPr bwMode="auto">
            <a:xfrm>
              <a:off x="1595438" y="3711584"/>
              <a:ext cx="571500" cy="571503"/>
              <a:chOff x="2500313" y="2028825"/>
              <a:chExt cx="1101725" cy="866775"/>
            </a:xfrm>
          </p:grpSpPr>
          <p:sp>
            <p:nvSpPr>
              <p:cNvPr id="153"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4"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5"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6"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7"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8"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9"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0"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1"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2"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3"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4"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5"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6"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7"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8"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69"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0"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1"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2"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3"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4"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5"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6"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7"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8"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79"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grpSp>
        <p:grpSp>
          <p:nvGrpSpPr>
            <p:cNvPr id="17" name="316 Grupo"/>
            <p:cNvGrpSpPr>
              <a:grpSpLocks/>
            </p:cNvGrpSpPr>
            <p:nvPr/>
          </p:nvGrpSpPr>
          <p:grpSpPr bwMode="auto">
            <a:xfrm>
              <a:off x="3595688" y="3711584"/>
              <a:ext cx="571500" cy="571503"/>
              <a:chOff x="2500313" y="2028825"/>
              <a:chExt cx="1101725" cy="866775"/>
            </a:xfrm>
          </p:grpSpPr>
          <p:sp>
            <p:nvSpPr>
              <p:cNvPr id="126"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7"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8"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9"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0"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1"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2"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3"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4"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5"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6"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7"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8"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39"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0"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1"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2"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3"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4"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5"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6"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7"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8"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49"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0"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1"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52"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grpSp>
        <p:cxnSp>
          <p:nvCxnSpPr>
            <p:cNvPr id="18" name="22 Conector recto de flecha"/>
            <p:cNvCxnSpPr>
              <a:cxnSpLocks noChangeShapeType="1"/>
              <a:endCxn id="15" idx="1"/>
            </p:cNvCxnSpPr>
            <p:nvPr/>
          </p:nvCxnSpPr>
          <p:spPr bwMode="auto">
            <a:xfrm rot="16200000" flipH="1">
              <a:off x="2193925" y="4097338"/>
              <a:ext cx="330200" cy="8445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19" name="22 Conector recto de flecha"/>
            <p:cNvCxnSpPr>
              <a:cxnSpLocks noChangeShapeType="1"/>
            </p:cNvCxnSpPr>
            <p:nvPr/>
          </p:nvCxnSpPr>
          <p:spPr bwMode="auto">
            <a:xfrm rot="5400000">
              <a:off x="1081881" y="3118644"/>
              <a:ext cx="942975" cy="5349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20" name="22 Conector recto de flecha"/>
            <p:cNvCxnSpPr>
              <a:cxnSpLocks noChangeShapeType="1"/>
            </p:cNvCxnSpPr>
            <p:nvPr/>
          </p:nvCxnSpPr>
          <p:spPr bwMode="auto">
            <a:xfrm rot="16200000" flipH="1">
              <a:off x="1903413" y="2832100"/>
              <a:ext cx="942975" cy="11080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1" name="Text Box 21"/>
            <p:cNvSpPr txBox="1">
              <a:spLocks noChangeArrowheads="1"/>
            </p:cNvSpPr>
            <p:nvPr/>
          </p:nvSpPr>
          <p:spPr bwMode="auto">
            <a:xfrm>
              <a:off x="5050632" y="3970351"/>
              <a:ext cx="140425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22" name="22 Conector recto de flecha"/>
            <p:cNvCxnSpPr>
              <a:cxnSpLocks noChangeShapeType="1"/>
              <a:endCxn id="26" idx="0"/>
            </p:cNvCxnSpPr>
            <p:nvPr/>
          </p:nvCxnSpPr>
          <p:spPr bwMode="auto">
            <a:xfrm rot="10800000" flipV="1">
              <a:off x="6137275" y="4357688"/>
              <a:ext cx="1935163" cy="43180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3" name="Text Box 21"/>
            <p:cNvSpPr txBox="1">
              <a:spLocks noChangeArrowheads="1"/>
            </p:cNvSpPr>
            <p:nvPr/>
          </p:nvSpPr>
          <p:spPr bwMode="auto">
            <a:xfrm>
              <a:off x="7064368" y="3968182"/>
              <a:ext cx="1373573"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spcBef>
                  <a:spcPct val="50000"/>
                </a:spcBef>
                <a:defRPr/>
              </a:pPr>
              <a:r>
                <a:rPr lang="es-ES" sz="1200" b="1" dirty="0">
                  <a:solidFill>
                    <a:prstClr val="white"/>
                  </a:solidFill>
                </a:rPr>
                <a:t>Bodega del Contratista</a:t>
              </a:r>
            </a:p>
          </p:txBody>
        </p:sp>
        <p:sp>
          <p:nvSpPr>
            <p:cNvPr id="24" name="Text Box 21"/>
            <p:cNvSpPr txBox="1">
              <a:spLocks noChangeArrowheads="1"/>
            </p:cNvSpPr>
            <p:nvPr/>
          </p:nvSpPr>
          <p:spPr bwMode="auto">
            <a:xfrm>
              <a:off x="5767388" y="4877060"/>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a:spcBef>
                  <a:spcPct val="50000"/>
                </a:spcBef>
                <a:defRPr/>
              </a:pPr>
              <a:br>
                <a:rPr lang="es-ES" sz="1200" dirty="0">
                  <a:solidFill>
                    <a:prstClr val="black"/>
                  </a:solidFill>
                  <a:latin typeface="Arial" charset="0"/>
                </a:rPr>
              </a:br>
              <a:r>
                <a:rPr lang="es-ES" sz="1200" dirty="0">
                  <a:solidFill>
                    <a:prstClr val="black"/>
                  </a:solidFill>
                  <a:latin typeface="Arial" charset="0"/>
                </a:rPr>
                <a:t>Punto </a:t>
              </a:r>
              <a:r>
                <a:rPr lang="es-ES" sz="1200" dirty="0" err="1">
                  <a:solidFill>
                    <a:prstClr val="black"/>
                  </a:solidFill>
                  <a:latin typeface="Arial" charset="0"/>
                </a:rPr>
                <a:t>Distrib</a:t>
              </a:r>
              <a:r>
                <a:rPr lang="es-ES" sz="1200" dirty="0">
                  <a:solidFill>
                    <a:prstClr val="black"/>
                  </a:solidFill>
                  <a:latin typeface="Arial" charset="0"/>
                </a:rPr>
                <a:t>.</a:t>
              </a:r>
            </a:p>
          </p:txBody>
        </p:sp>
        <p:cxnSp>
          <p:nvCxnSpPr>
            <p:cNvPr id="25" name="22 Conector recto de flecha"/>
            <p:cNvCxnSpPr>
              <a:cxnSpLocks noChangeShapeType="1"/>
              <a:endCxn id="28" idx="0"/>
            </p:cNvCxnSpPr>
            <p:nvPr/>
          </p:nvCxnSpPr>
          <p:spPr bwMode="auto">
            <a:xfrm rot="10800000" flipV="1">
              <a:off x="7137400" y="4357688"/>
              <a:ext cx="1006475" cy="5000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6" name="208 Elipse"/>
            <p:cNvSpPr/>
            <p:nvPr/>
          </p:nvSpPr>
          <p:spPr>
            <a:xfrm>
              <a:off x="5994400" y="4789780"/>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a:defRPr/>
              </a:pPr>
              <a:endParaRPr lang="es-CO">
                <a:solidFill>
                  <a:prstClr val="white"/>
                </a:solidFill>
              </a:endParaRPr>
            </a:p>
          </p:txBody>
        </p:sp>
        <p:sp>
          <p:nvSpPr>
            <p:cNvPr id="27" name="Text Box 21"/>
            <p:cNvSpPr txBox="1">
              <a:spLocks noChangeArrowheads="1"/>
            </p:cNvSpPr>
            <p:nvPr/>
          </p:nvSpPr>
          <p:spPr bwMode="auto">
            <a:xfrm>
              <a:off x="6780213" y="492942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28" name="210 Elipse"/>
            <p:cNvSpPr/>
            <p:nvPr/>
          </p:nvSpPr>
          <p:spPr>
            <a:xfrm>
              <a:off x="6994525" y="4858017"/>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a:defRPr/>
              </a:pPr>
              <a:endParaRPr lang="es-CO">
                <a:solidFill>
                  <a:prstClr val="white"/>
                </a:solidFill>
              </a:endParaRPr>
            </a:p>
          </p:txBody>
        </p:sp>
        <p:sp>
          <p:nvSpPr>
            <p:cNvPr id="29" name="Text Box 21"/>
            <p:cNvSpPr txBox="1">
              <a:spLocks noChangeArrowheads="1"/>
            </p:cNvSpPr>
            <p:nvPr/>
          </p:nvSpPr>
          <p:spPr bwMode="auto">
            <a:xfrm>
              <a:off x="778033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30" name="212 Elipse"/>
            <p:cNvSpPr/>
            <p:nvPr/>
          </p:nvSpPr>
          <p:spPr>
            <a:xfrm>
              <a:off x="8007350" y="4718370"/>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a:defRPr/>
              </a:pPr>
              <a:endParaRPr lang="es-CO">
                <a:solidFill>
                  <a:prstClr val="white"/>
                </a:solidFill>
              </a:endParaRPr>
            </a:p>
          </p:txBody>
        </p:sp>
        <p:grpSp>
          <p:nvGrpSpPr>
            <p:cNvPr id="31" name="369 Grupo"/>
            <p:cNvGrpSpPr>
              <a:grpSpLocks/>
            </p:cNvGrpSpPr>
            <p:nvPr/>
          </p:nvGrpSpPr>
          <p:grpSpPr bwMode="auto">
            <a:xfrm>
              <a:off x="5780088" y="3711584"/>
              <a:ext cx="571500" cy="571503"/>
              <a:chOff x="2500313" y="2028825"/>
              <a:chExt cx="1101725" cy="866775"/>
            </a:xfrm>
          </p:grpSpPr>
          <p:sp>
            <p:nvSpPr>
              <p:cNvPr id="99"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0"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1"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2"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3"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4"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5"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6"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7"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8"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09"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0"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1"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2"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3"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4"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5"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6"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7"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8"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19"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0"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1"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2"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3"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4"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125"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grpSp>
        <p:grpSp>
          <p:nvGrpSpPr>
            <p:cNvPr id="32" name="397 Grupo"/>
            <p:cNvGrpSpPr>
              <a:grpSpLocks/>
            </p:cNvGrpSpPr>
            <p:nvPr/>
          </p:nvGrpSpPr>
          <p:grpSpPr bwMode="auto">
            <a:xfrm>
              <a:off x="7780338" y="3711584"/>
              <a:ext cx="571500" cy="571503"/>
              <a:chOff x="2500313" y="2028825"/>
              <a:chExt cx="1101725" cy="866775"/>
            </a:xfrm>
          </p:grpSpPr>
          <p:sp>
            <p:nvSpPr>
              <p:cNvPr id="72"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73"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74"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75"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76"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77"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78"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79"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0"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1"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2"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3"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4"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5"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6"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7"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8"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89"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0"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1"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2"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3"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4"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5"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6"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7"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sp>
            <p:nvSpPr>
              <p:cNvPr id="98"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solidFill>
                    <a:prstClr val="black"/>
                  </a:solidFill>
                </a:endParaRPr>
              </a:p>
            </p:txBody>
          </p:sp>
        </p:grpSp>
        <p:cxnSp>
          <p:nvCxnSpPr>
            <p:cNvPr id="33" name="22 Conector recto de flecha"/>
            <p:cNvCxnSpPr>
              <a:cxnSpLocks noChangeShapeType="1"/>
              <a:endCxn id="30" idx="1"/>
            </p:cNvCxnSpPr>
            <p:nvPr/>
          </p:nvCxnSpPr>
          <p:spPr bwMode="auto">
            <a:xfrm rot="5400000">
              <a:off x="7895431" y="4510882"/>
              <a:ext cx="401637" cy="952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4" name="22 Conector recto de flecha"/>
            <p:cNvCxnSpPr>
              <a:cxnSpLocks noChangeShapeType="1"/>
            </p:cNvCxnSpPr>
            <p:nvPr/>
          </p:nvCxnSpPr>
          <p:spPr bwMode="auto">
            <a:xfrm rot="5400000">
              <a:off x="5603875" y="2781300"/>
              <a:ext cx="942975" cy="12096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5" name="22 Conector recto de flecha"/>
            <p:cNvCxnSpPr>
              <a:cxnSpLocks noChangeShapeType="1"/>
            </p:cNvCxnSpPr>
            <p:nvPr/>
          </p:nvCxnSpPr>
          <p:spPr bwMode="auto">
            <a:xfrm rot="16200000" flipH="1">
              <a:off x="6425406" y="3169444"/>
              <a:ext cx="942975" cy="4333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grpSp>
          <p:nvGrpSpPr>
            <p:cNvPr id="36" name="456 Grupo"/>
            <p:cNvGrpSpPr/>
            <p:nvPr/>
          </p:nvGrpSpPr>
          <p:grpSpPr>
            <a:xfrm>
              <a:off x="1214414" y="1357298"/>
              <a:ext cx="1214446" cy="1557347"/>
              <a:chOff x="3143250" y="428625"/>
              <a:chExt cx="2809875" cy="3200400"/>
            </a:xfrm>
            <a:effectLst>
              <a:outerShdw blurRad="63500" sx="102000" sy="102000" algn="ctr" rotWithShape="0">
                <a:prstClr val="black">
                  <a:alpha val="40000"/>
                </a:prstClr>
              </a:outerShdw>
            </a:effectLst>
          </p:grpSpPr>
          <p:sp>
            <p:nvSpPr>
              <p:cNvPr id="56"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a:defRPr/>
                </a:pPr>
                <a:endParaRPr lang="es-CO">
                  <a:solidFill>
                    <a:prstClr val="black"/>
                  </a:solidFill>
                  <a:latin typeface="Arial" charset="0"/>
                </a:endParaRPr>
              </a:p>
            </p:txBody>
          </p:sp>
          <p:sp>
            <p:nvSpPr>
              <p:cNvPr id="57"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a:defRPr/>
                </a:pPr>
                <a:endParaRPr lang="es-CO">
                  <a:solidFill>
                    <a:prstClr val="black"/>
                  </a:solidFill>
                  <a:latin typeface="Arial" charset="0"/>
                </a:endParaRPr>
              </a:p>
            </p:txBody>
          </p:sp>
          <p:sp>
            <p:nvSpPr>
              <p:cNvPr id="58"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a:defRPr/>
                </a:pPr>
                <a:endParaRPr lang="es-CO">
                  <a:solidFill>
                    <a:prstClr val="black"/>
                  </a:solidFill>
                  <a:latin typeface="Arial" charset="0"/>
                </a:endParaRPr>
              </a:p>
            </p:txBody>
          </p:sp>
          <p:sp>
            <p:nvSpPr>
              <p:cNvPr id="59"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a:defRPr/>
                </a:pPr>
                <a:endParaRPr lang="es-CO">
                  <a:solidFill>
                    <a:prstClr val="black"/>
                  </a:solidFill>
                  <a:latin typeface="Arial" charset="0"/>
                </a:endParaRPr>
              </a:p>
            </p:txBody>
          </p:sp>
          <p:sp>
            <p:nvSpPr>
              <p:cNvPr id="60"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a:defRPr/>
                </a:pPr>
                <a:endParaRPr lang="es-CO">
                  <a:solidFill>
                    <a:prstClr val="black"/>
                  </a:solidFill>
                  <a:latin typeface="Arial" charset="0"/>
                </a:endParaRPr>
              </a:p>
            </p:txBody>
          </p:sp>
          <p:sp>
            <p:nvSpPr>
              <p:cNvPr id="61"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a:defRPr/>
                </a:pPr>
                <a:endParaRPr lang="es-CO">
                  <a:solidFill>
                    <a:prstClr val="black"/>
                  </a:solidFill>
                  <a:latin typeface="Arial" charset="0"/>
                </a:endParaRPr>
              </a:p>
            </p:txBody>
          </p:sp>
          <p:sp>
            <p:nvSpPr>
              <p:cNvPr id="62" name="Freeform 339"/>
              <p:cNvSpPr>
                <a:spLocks/>
              </p:cNvSpPr>
              <p:nvPr/>
            </p:nvSpPr>
            <p:spPr bwMode="auto">
              <a:xfrm>
                <a:off x="3475038" y="1592262"/>
                <a:ext cx="1728787" cy="1779589"/>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a:defRPr/>
                </a:pPr>
                <a:endParaRPr lang="es-CO">
                  <a:solidFill>
                    <a:prstClr val="black"/>
                  </a:solidFill>
                  <a:latin typeface="Arial" charset="0"/>
                </a:endParaRPr>
              </a:p>
            </p:txBody>
          </p:sp>
          <p:sp>
            <p:nvSpPr>
              <p:cNvPr id="63"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a:defRPr/>
                </a:pPr>
                <a:endParaRPr lang="es-CO">
                  <a:solidFill>
                    <a:prstClr val="black"/>
                  </a:solidFill>
                  <a:latin typeface="Arial" charset="0"/>
                </a:endParaRPr>
              </a:p>
            </p:txBody>
          </p:sp>
          <p:sp>
            <p:nvSpPr>
              <p:cNvPr id="64"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a:defRPr/>
                </a:pPr>
                <a:endParaRPr lang="es-CO">
                  <a:solidFill>
                    <a:prstClr val="black"/>
                  </a:solidFill>
                  <a:latin typeface="Arial" charset="0"/>
                </a:endParaRPr>
              </a:p>
            </p:txBody>
          </p:sp>
          <p:sp>
            <p:nvSpPr>
              <p:cNvPr id="65"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a:defRPr/>
                </a:pPr>
                <a:endParaRPr lang="es-CO">
                  <a:solidFill>
                    <a:prstClr val="black"/>
                  </a:solidFill>
                  <a:latin typeface="Arial" charset="0"/>
                </a:endParaRPr>
              </a:p>
            </p:txBody>
          </p:sp>
          <p:sp>
            <p:nvSpPr>
              <p:cNvPr id="66"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67"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68"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69"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70" name="252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CO">
                  <a:solidFill>
                    <a:prstClr val="black"/>
                  </a:solidFill>
                </a:endParaRPr>
              </a:p>
            </p:txBody>
          </p:sp>
          <p:sp>
            <p:nvSpPr>
              <p:cNvPr id="71" name="253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CO">
                  <a:solidFill>
                    <a:prstClr val="black"/>
                  </a:solidFill>
                </a:endParaRPr>
              </a:p>
            </p:txBody>
          </p:sp>
        </p:grpSp>
        <p:sp>
          <p:nvSpPr>
            <p:cNvPr id="37" name="459 CuadroTexto"/>
            <p:cNvSpPr txBox="1">
              <a:spLocks noChangeArrowheads="1"/>
            </p:cNvSpPr>
            <p:nvPr/>
          </p:nvSpPr>
          <p:spPr bwMode="auto">
            <a:xfrm>
              <a:off x="1214438" y="1357313"/>
              <a:ext cx="1143000"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ES_tradnl" sz="1400" b="1">
                  <a:solidFill>
                    <a:srgbClr val="000000"/>
                  </a:solidFill>
                  <a:latin typeface="Arial Narrow" panose="020B0606020202030204" pitchFamily="34" charset="0"/>
                </a:rPr>
                <a:t>CARTAGO - VALLE</a:t>
              </a:r>
            </a:p>
          </p:txBody>
        </p:sp>
        <p:grpSp>
          <p:nvGrpSpPr>
            <p:cNvPr id="38" name="460 Grupo"/>
            <p:cNvGrpSpPr/>
            <p:nvPr/>
          </p:nvGrpSpPr>
          <p:grpSpPr>
            <a:xfrm>
              <a:off x="6072198" y="1357298"/>
              <a:ext cx="1214446" cy="1557347"/>
              <a:chOff x="3143250" y="428625"/>
              <a:chExt cx="2809875" cy="3200400"/>
            </a:xfrm>
            <a:effectLst>
              <a:outerShdw blurRad="63500" sx="102000" sy="102000" algn="ctr" rotWithShape="0">
                <a:prstClr val="black">
                  <a:alpha val="40000"/>
                </a:prstClr>
              </a:outerShdw>
            </a:effectLst>
          </p:grpSpPr>
          <p:sp>
            <p:nvSpPr>
              <p:cNvPr id="40"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a:defRPr/>
                </a:pPr>
                <a:endParaRPr lang="es-CO">
                  <a:solidFill>
                    <a:prstClr val="black"/>
                  </a:solidFill>
                  <a:latin typeface="Arial" charset="0"/>
                </a:endParaRPr>
              </a:p>
            </p:txBody>
          </p:sp>
          <p:sp>
            <p:nvSpPr>
              <p:cNvPr id="41"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a:defRPr/>
                </a:pPr>
                <a:endParaRPr lang="es-CO">
                  <a:solidFill>
                    <a:prstClr val="black"/>
                  </a:solidFill>
                  <a:latin typeface="Arial" charset="0"/>
                </a:endParaRPr>
              </a:p>
            </p:txBody>
          </p:sp>
          <p:sp>
            <p:nvSpPr>
              <p:cNvPr id="42"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a:defRPr/>
                </a:pPr>
                <a:endParaRPr lang="es-CO">
                  <a:solidFill>
                    <a:prstClr val="black"/>
                  </a:solidFill>
                  <a:latin typeface="Arial" charset="0"/>
                </a:endParaRPr>
              </a:p>
            </p:txBody>
          </p:sp>
          <p:sp>
            <p:nvSpPr>
              <p:cNvPr id="43"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a:defRPr/>
                </a:pPr>
                <a:endParaRPr lang="es-CO">
                  <a:solidFill>
                    <a:prstClr val="black"/>
                  </a:solidFill>
                  <a:latin typeface="Arial" charset="0"/>
                </a:endParaRPr>
              </a:p>
            </p:txBody>
          </p:sp>
          <p:sp>
            <p:nvSpPr>
              <p:cNvPr id="44"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a:defRPr/>
                </a:pPr>
                <a:endParaRPr lang="es-CO">
                  <a:solidFill>
                    <a:prstClr val="black"/>
                  </a:solidFill>
                  <a:latin typeface="Arial" charset="0"/>
                </a:endParaRPr>
              </a:p>
            </p:txBody>
          </p:sp>
          <p:sp>
            <p:nvSpPr>
              <p:cNvPr id="45"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a:defRPr/>
                </a:pPr>
                <a:endParaRPr lang="es-CO">
                  <a:solidFill>
                    <a:prstClr val="black"/>
                  </a:solidFill>
                  <a:latin typeface="Arial" charset="0"/>
                </a:endParaRPr>
              </a:p>
            </p:txBody>
          </p:sp>
          <p:sp>
            <p:nvSpPr>
              <p:cNvPr id="46" name="Freeform 339"/>
              <p:cNvSpPr>
                <a:spLocks/>
              </p:cNvSpPr>
              <p:nvPr/>
            </p:nvSpPr>
            <p:spPr bwMode="auto">
              <a:xfrm>
                <a:off x="3475038" y="1592263"/>
                <a:ext cx="1728788" cy="1779588"/>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a:defRPr/>
                </a:pPr>
                <a:endParaRPr lang="es-CO">
                  <a:solidFill>
                    <a:prstClr val="black"/>
                  </a:solidFill>
                  <a:latin typeface="Arial" charset="0"/>
                </a:endParaRPr>
              </a:p>
            </p:txBody>
          </p:sp>
          <p:sp>
            <p:nvSpPr>
              <p:cNvPr id="47"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a:defRPr/>
                </a:pPr>
                <a:endParaRPr lang="es-CO">
                  <a:solidFill>
                    <a:prstClr val="black"/>
                  </a:solidFill>
                  <a:latin typeface="Arial" charset="0"/>
                </a:endParaRPr>
              </a:p>
            </p:txBody>
          </p:sp>
          <p:sp>
            <p:nvSpPr>
              <p:cNvPr id="48"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a:defRPr/>
                </a:pPr>
                <a:endParaRPr lang="es-CO">
                  <a:solidFill>
                    <a:prstClr val="black"/>
                  </a:solidFill>
                  <a:latin typeface="Arial" charset="0"/>
                </a:endParaRPr>
              </a:p>
            </p:txBody>
          </p:sp>
          <p:sp>
            <p:nvSpPr>
              <p:cNvPr id="49"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a:defRPr/>
                </a:pPr>
                <a:endParaRPr lang="es-CO">
                  <a:solidFill>
                    <a:prstClr val="black"/>
                  </a:solidFill>
                  <a:latin typeface="Arial" charset="0"/>
                </a:endParaRPr>
              </a:p>
            </p:txBody>
          </p:sp>
          <p:sp>
            <p:nvSpPr>
              <p:cNvPr id="50"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51"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52"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53"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a:defRPr/>
                </a:pPr>
                <a:endParaRPr lang="es-CO">
                  <a:solidFill>
                    <a:prstClr val="black"/>
                  </a:solidFill>
                  <a:latin typeface="Arial" charset="0"/>
                </a:endParaRPr>
              </a:p>
            </p:txBody>
          </p:sp>
          <p:sp>
            <p:nvSpPr>
              <p:cNvPr id="54" name="236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CO">
                  <a:solidFill>
                    <a:prstClr val="black"/>
                  </a:solidFill>
                </a:endParaRPr>
              </a:p>
            </p:txBody>
          </p:sp>
          <p:sp>
            <p:nvSpPr>
              <p:cNvPr id="55" name="237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CO">
                  <a:solidFill>
                    <a:prstClr val="black"/>
                  </a:solidFill>
                </a:endParaRPr>
              </a:p>
            </p:txBody>
          </p:sp>
        </p:grpSp>
        <p:sp>
          <p:nvSpPr>
            <p:cNvPr id="39" name="479 CuadroTexto"/>
            <p:cNvSpPr txBox="1">
              <a:spLocks noChangeArrowheads="1"/>
            </p:cNvSpPr>
            <p:nvPr/>
          </p:nvSpPr>
          <p:spPr bwMode="auto">
            <a:xfrm>
              <a:off x="5916836" y="1357510"/>
              <a:ext cx="1515563"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ES_tradnl" sz="1400" b="1">
                  <a:solidFill>
                    <a:srgbClr val="000000"/>
                  </a:solidFill>
                  <a:latin typeface="Arial Narrow" panose="020B0606020202030204" pitchFamily="34" charset="0"/>
                </a:rPr>
                <a:t>SABANAGRANDE - ATLÁNTICO</a:t>
              </a:r>
            </a:p>
          </p:txBody>
        </p:sp>
      </p:grpSp>
      <p:sp>
        <p:nvSpPr>
          <p:cNvPr id="181" name="Rectángulo redondeado 180"/>
          <p:cNvSpPr/>
          <p:nvPr/>
        </p:nvSpPr>
        <p:spPr>
          <a:xfrm>
            <a:off x="8388350" y="1614889"/>
            <a:ext cx="541338" cy="4143360"/>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a:defRPr/>
            </a:pPr>
            <a:endParaRPr lang="es-CO">
              <a:solidFill>
                <a:prstClr val="white"/>
              </a:solidFill>
            </a:endParaRPr>
          </a:p>
        </p:txBody>
      </p:sp>
      <p:sp>
        <p:nvSpPr>
          <p:cNvPr id="182" name="Rectángulo 2"/>
          <p:cNvSpPr>
            <a:spLocks noChangeArrowheads="1"/>
          </p:cNvSpPr>
          <p:nvPr/>
        </p:nvSpPr>
        <p:spPr bwMode="auto">
          <a:xfrm rot="16200000">
            <a:off x="6617151" y="3410997"/>
            <a:ext cx="405040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400" dirty="0">
                <a:solidFill>
                  <a:prstClr val="white"/>
                </a:solidFill>
              </a:rPr>
              <a:t>CONDICIONES DE FABRICACIÓN, DISTRIBUCIÓN Y ALMACENAMIENTO</a:t>
            </a:r>
          </a:p>
        </p:txBody>
      </p:sp>
    </p:spTree>
    <p:extLst>
      <p:ext uri="{BB962C8B-B14F-4D97-AF65-F5344CB8AC3E}">
        <p14:creationId xmlns:p14="http://schemas.microsoft.com/office/powerpoint/2010/main" val="158641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7423" y="270475"/>
            <a:ext cx="6568593"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PROCESO DE PROGRAMACIÓN Y ENTREGA </a:t>
            </a:r>
            <a:endParaRPr lang="es-CO" sz="2800" b="1" dirty="0">
              <a:solidFill>
                <a:prstClr val="black"/>
              </a:solidFill>
              <a:effectLst>
                <a:outerShdw blurRad="38100" dist="38100" dir="2700000" algn="tl">
                  <a:srgbClr val="000000">
                    <a:alpha val="43137"/>
                  </a:srgbClr>
                </a:outerShdw>
              </a:effectLst>
            </a:endParaRPr>
          </a:p>
        </p:txBody>
      </p:sp>
      <p:sp>
        <p:nvSpPr>
          <p:cNvPr id="5" name="Rectángulo redondeado 4"/>
          <p:cNvSpPr/>
          <p:nvPr/>
        </p:nvSpPr>
        <p:spPr>
          <a:xfrm>
            <a:off x="1948852" y="1152939"/>
            <a:ext cx="2341562" cy="5234609"/>
          </a:xfrm>
          <a:prstGeom prst="roundRect">
            <a:avLst/>
          </a:prstGeom>
          <a:solidFill>
            <a:srgbClr val="00B050">
              <a:alpha val="30000"/>
            </a:srgbClr>
          </a:solidFill>
          <a:ln>
            <a:noFill/>
          </a:ln>
        </p:spPr>
        <p:style>
          <a:lnRef idx="1">
            <a:schemeClr val="accent4"/>
          </a:lnRef>
          <a:fillRef idx="3">
            <a:schemeClr val="accent4"/>
          </a:fillRef>
          <a:effectRef idx="2">
            <a:schemeClr val="accent4"/>
          </a:effectRef>
          <a:fontRef idx="minor">
            <a:schemeClr val="lt1"/>
          </a:fontRef>
        </p:style>
        <p:txBody>
          <a:bodyPr/>
          <a:lstStyle/>
          <a:p>
            <a:pPr algn="ctr">
              <a:defRPr/>
            </a:pPr>
            <a:r>
              <a:rPr lang="es-CO" b="1" dirty="0">
                <a:solidFill>
                  <a:prstClr val="black"/>
                </a:solidFill>
              </a:rPr>
              <a:t>ICBF</a:t>
            </a:r>
          </a:p>
          <a:p>
            <a:pPr algn="ctr">
              <a:defRPr/>
            </a:pPr>
            <a:endParaRPr lang="es-ES" sz="1050" b="1" kern="0" dirty="0">
              <a:solidFill>
                <a:prstClr val="black"/>
              </a:solidFill>
            </a:endParaRPr>
          </a:p>
        </p:txBody>
      </p:sp>
      <p:sp>
        <p:nvSpPr>
          <p:cNvPr id="6" name="Rectángulo redondeado 5"/>
          <p:cNvSpPr/>
          <p:nvPr/>
        </p:nvSpPr>
        <p:spPr>
          <a:xfrm>
            <a:off x="4482499" y="1152939"/>
            <a:ext cx="2872457" cy="5234609"/>
          </a:xfrm>
          <a:prstGeom prst="roundRect">
            <a:avLst/>
          </a:prstGeom>
          <a:solidFill>
            <a:srgbClr val="FF0000">
              <a:alpha val="31000"/>
            </a:srgbClr>
          </a:solidFill>
          <a:ln>
            <a:noFill/>
          </a:ln>
        </p:spPr>
        <p:style>
          <a:lnRef idx="1">
            <a:schemeClr val="accent1"/>
          </a:lnRef>
          <a:fillRef idx="3">
            <a:schemeClr val="accent1"/>
          </a:fillRef>
          <a:effectRef idx="2">
            <a:schemeClr val="accent1"/>
          </a:effectRef>
          <a:fontRef idx="minor">
            <a:schemeClr val="lt1"/>
          </a:fontRef>
        </p:style>
        <p:txBody>
          <a:bodyPr/>
          <a:lstStyle/>
          <a:p>
            <a:pPr algn="ctr">
              <a:defRPr/>
            </a:pPr>
            <a:endParaRPr lang="es-ES" sz="1050" b="1" kern="0" dirty="0">
              <a:solidFill>
                <a:srgbClr val="000000"/>
              </a:solidFill>
            </a:endParaRPr>
          </a:p>
          <a:p>
            <a:pPr algn="ctr">
              <a:defRPr/>
            </a:pPr>
            <a:r>
              <a:rPr lang="es-ES" sz="1200" b="1" kern="0" dirty="0">
                <a:solidFill>
                  <a:srgbClr val="000000"/>
                </a:solidFill>
              </a:rPr>
              <a:t>PUNTO DE ENTREGA</a:t>
            </a:r>
          </a:p>
        </p:txBody>
      </p:sp>
      <p:sp>
        <p:nvSpPr>
          <p:cNvPr id="7" name="Rectángulo redondeado 6"/>
          <p:cNvSpPr/>
          <p:nvPr/>
        </p:nvSpPr>
        <p:spPr>
          <a:xfrm>
            <a:off x="2345635" y="1771021"/>
            <a:ext cx="1811429" cy="868003"/>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es-ES" sz="1200" kern="0" dirty="0">
                <a:solidFill>
                  <a:prstClr val="black"/>
                </a:solidFill>
                <a:latin typeface="Calibri Light" panose="020F0302020204030204"/>
              </a:rPr>
              <a:t>1. Formular y programar mensualmente cantidades de  AAVN requeridos según programa.</a:t>
            </a:r>
          </a:p>
        </p:txBody>
      </p:sp>
      <p:sp>
        <p:nvSpPr>
          <p:cNvPr id="8" name="Rectángulo redondeado 7"/>
          <p:cNvSpPr/>
          <p:nvPr/>
        </p:nvSpPr>
        <p:spPr>
          <a:xfrm>
            <a:off x="2342460" y="2802538"/>
            <a:ext cx="1814603" cy="5842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es-ES" sz="1400" kern="0" dirty="0">
                <a:solidFill>
                  <a:prstClr val="black"/>
                </a:solidFill>
                <a:latin typeface="Calibri Light" panose="020F0302020204030204"/>
              </a:rPr>
              <a:t>2. Producir AAVN. </a:t>
            </a:r>
          </a:p>
        </p:txBody>
      </p:sp>
      <p:sp>
        <p:nvSpPr>
          <p:cNvPr id="9" name="Rectángulo redondeado 8"/>
          <p:cNvSpPr/>
          <p:nvPr/>
        </p:nvSpPr>
        <p:spPr>
          <a:xfrm>
            <a:off x="4666649" y="2053238"/>
            <a:ext cx="2423263"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s-ES" sz="1400" kern="0" dirty="0">
                <a:solidFill>
                  <a:prstClr val="black"/>
                </a:solidFill>
                <a:latin typeface="Calibri Light" panose="020F0302020204030204"/>
              </a:rPr>
              <a:t>5. Recibir y almacenar AAVN según lineamientos</a:t>
            </a:r>
          </a:p>
        </p:txBody>
      </p:sp>
      <p:sp>
        <p:nvSpPr>
          <p:cNvPr id="10" name="Rectángulo redondeado 9"/>
          <p:cNvSpPr/>
          <p:nvPr/>
        </p:nvSpPr>
        <p:spPr>
          <a:xfrm>
            <a:off x="4685700" y="4372575"/>
            <a:ext cx="2404212" cy="5540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s-ES" sz="1400" kern="0" dirty="0">
                <a:solidFill>
                  <a:prstClr val="black"/>
                </a:solidFill>
                <a:latin typeface="Calibri Light" panose="020F0302020204030204"/>
              </a:rPr>
              <a:t>8. Registrar saldos de AAVN e información sobre el punto de entrega.</a:t>
            </a:r>
          </a:p>
        </p:txBody>
      </p:sp>
      <p:cxnSp>
        <p:nvCxnSpPr>
          <p:cNvPr id="11" name="Conector angular 10"/>
          <p:cNvCxnSpPr/>
          <p:nvPr/>
        </p:nvCxnSpPr>
        <p:spPr>
          <a:xfrm rot="5400000">
            <a:off x="5317525" y="271522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2" name="Rectángulo redondeado 11"/>
          <p:cNvSpPr/>
          <p:nvPr/>
        </p:nvSpPr>
        <p:spPr>
          <a:xfrm>
            <a:off x="2342460" y="3599463"/>
            <a:ext cx="182095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es-ES" sz="1400" kern="0" dirty="0">
                <a:solidFill>
                  <a:prstClr val="black"/>
                </a:solidFill>
                <a:latin typeface="Calibri Light" panose="020F0302020204030204"/>
              </a:rPr>
              <a:t>3.  Distribuir AAVN a puntos de entrega. </a:t>
            </a:r>
          </a:p>
        </p:txBody>
      </p:sp>
      <p:sp>
        <p:nvSpPr>
          <p:cNvPr id="13" name="Rectángulo redondeado 12"/>
          <p:cNvSpPr/>
          <p:nvPr/>
        </p:nvSpPr>
        <p:spPr>
          <a:xfrm>
            <a:off x="7661235" y="1645301"/>
            <a:ext cx="469269" cy="4249884"/>
          </a:xfrm>
          <a:prstGeom prst="roundRect">
            <a:avLst/>
          </a:prstGeom>
          <a:solidFill>
            <a:srgbClr val="00B050"/>
          </a:solidFill>
        </p:spPr>
        <p:style>
          <a:lnRef idx="3">
            <a:schemeClr val="lt1"/>
          </a:lnRef>
          <a:fillRef idx="1">
            <a:schemeClr val="dk1"/>
          </a:fillRef>
          <a:effectRef idx="1">
            <a:schemeClr val="dk1"/>
          </a:effectRef>
          <a:fontRef idx="minor">
            <a:schemeClr val="lt1"/>
          </a:fontRef>
        </p:style>
        <p:txBody>
          <a:bodyPr vert="vert270" anchor="ctr"/>
          <a:lstStyle/>
          <a:p>
            <a:pPr algn="ctr">
              <a:defRPr/>
            </a:pPr>
            <a:r>
              <a:rPr lang="es-ES" sz="1100" b="1" kern="0" dirty="0">
                <a:solidFill>
                  <a:prstClr val="white"/>
                </a:solidFill>
              </a:rPr>
              <a:t>SUPERVISIÓN INTERVENTORÍA</a:t>
            </a:r>
          </a:p>
        </p:txBody>
      </p:sp>
      <p:cxnSp>
        <p:nvCxnSpPr>
          <p:cNvPr id="14" name="Conector angular 13"/>
          <p:cNvCxnSpPr>
            <a:stCxn id="7" idx="2"/>
            <a:endCxn id="8" idx="0"/>
          </p:cNvCxnSpPr>
          <p:nvPr/>
        </p:nvCxnSpPr>
        <p:spPr>
          <a:xfrm rot="5400000">
            <a:off x="3168799" y="2719987"/>
            <a:ext cx="163514" cy="1588"/>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5" name="Conector angular 14"/>
          <p:cNvCxnSpPr>
            <a:stCxn id="12" idx="3"/>
            <a:endCxn id="9" idx="1"/>
          </p:cNvCxnSpPr>
          <p:nvPr/>
        </p:nvCxnSpPr>
        <p:spPr>
          <a:xfrm flipV="1">
            <a:off x="4163413" y="2331844"/>
            <a:ext cx="503236" cy="1546225"/>
          </a:xfrm>
          <a:prstGeom prst="bentConnector3">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6" name="Conector angular 15"/>
          <p:cNvCxnSpPr>
            <a:stCxn id="8" idx="2"/>
            <a:endCxn id="12" idx="0"/>
          </p:cNvCxnSpPr>
          <p:nvPr/>
        </p:nvCxnSpPr>
        <p:spPr>
          <a:xfrm rot="16200000" flipH="1">
            <a:off x="3144987" y="3491512"/>
            <a:ext cx="212725" cy="3175"/>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7" name="Conector angular 16"/>
          <p:cNvCxnSpPr>
            <a:stCxn id="10" idx="2"/>
            <a:endCxn id="7" idx="1"/>
          </p:cNvCxnSpPr>
          <p:nvPr/>
        </p:nvCxnSpPr>
        <p:spPr>
          <a:xfrm rot="5400000" flipH="1">
            <a:off x="2755926" y="1794733"/>
            <a:ext cx="2721590" cy="3542171"/>
          </a:xfrm>
          <a:prstGeom prst="bentConnector4">
            <a:avLst>
              <a:gd name="adj1" fmla="val -8400"/>
              <a:gd name="adj2" fmla="val 106454"/>
            </a:avLst>
          </a:prstGeom>
          <a:ln>
            <a:tailEnd type="triangle"/>
          </a:ln>
        </p:spPr>
        <p:style>
          <a:lnRef idx="2">
            <a:schemeClr val="accent6"/>
          </a:lnRef>
          <a:fillRef idx="0">
            <a:schemeClr val="accent6"/>
          </a:fillRef>
          <a:effectRef idx="1">
            <a:schemeClr val="accent6"/>
          </a:effectRef>
          <a:fontRef idx="minor">
            <a:schemeClr val="tx1"/>
          </a:fontRef>
        </p:style>
      </p:cxnSp>
      <p:sp>
        <p:nvSpPr>
          <p:cNvPr id="18" name="Rectángulo redondeado 17"/>
          <p:cNvSpPr/>
          <p:nvPr/>
        </p:nvSpPr>
        <p:spPr>
          <a:xfrm>
            <a:off x="2342460" y="4369400"/>
            <a:ext cx="1820953" cy="720727"/>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es-ES" sz="1400" kern="0" dirty="0">
                <a:solidFill>
                  <a:prstClr val="black"/>
                </a:solidFill>
                <a:latin typeface="Calibri Light" panose="020F0302020204030204"/>
              </a:rPr>
              <a:t>4.  Dar respuesta a novedades presentadas</a:t>
            </a:r>
          </a:p>
        </p:txBody>
      </p:sp>
      <p:cxnSp>
        <p:nvCxnSpPr>
          <p:cNvPr id="19" name="Conector angular 18"/>
          <p:cNvCxnSpPr>
            <a:endCxn id="18" idx="0"/>
          </p:cNvCxnSpPr>
          <p:nvPr/>
        </p:nvCxnSpPr>
        <p:spPr>
          <a:xfrm rot="5400000">
            <a:off x="3228754" y="4180859"/>
            <a:ext cx="212725" cy="164357"/>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sp>
        <p:nvSpPr>
          <p:cNvPr id="20" name="Rectángulo redondeado 19"/>
          <p:cNvSpPr/>
          <p:nvPr/>
        </p:nvSpPr>
        <p:spPr>
          <a:xfrm>
            <a:off x="4688875" y="2829525"/>
            <a:ext cx="2401038" cy="5572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s-ES" sz="1400" kern="0" dirty="0">
                <a:solidFill>
                  <a:prstClr val="black"/>
                </a:solidFill>
                <a:latin typeface="Calibri Light" panose="020F0302020204030204"/>
              </a:rPr>
              <a:t>6. Distribuir AAVN a unidades de servicio y/o Beneficiarios</a:t>
            </a:r>
          </a:p>
        </p:txBody>
      </p:sp>
      <p:cxnSp>
        <p:nvCxnSpPr>
          <p:cNvPr id="21" name="Conector angular 20"/>
          <p:cNvCxnSpPr/>
          <p:nvPr/>
        </p:nvCxnSpPr>
        <p:spPr>
          <a:xfrm rot="5400000">
            <a:off x="5339750" y="3491513"/>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22" name="Rectángulo redondeado 21"/>
          <p:cNvSpPr/>
          <p:nvPr/>
        </p:nvSpPr>
        <p:spPr>
          <a:xfrm>
            <a:off x="4676175" y="3599463"/>
            <a:ext cx="2413738"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s-ES" sz="1400" kern="0" dirty="0">
                <a:solidFill>
                  <a:prstClr val="black"/>
                </a:solidFill>
                <a:latin typeface="Calibri Light" panose="020F0302020204030204"/>
              </a:rPr>
              <a:t>7. Diligenciar documentos de control de inventarios y entregas.</a:t>
            </a:r>
          </a:p>
        </p:txBody>
      </p:sp>
      <p:cxnSp>
        <p:nvCxnSpPr>
          <p:cNvPr id="23" name="Conector angular 22"/>
          <p:cNvCxnSpPr/>
          <p:nvPr/>
        </p:nvCxnSpPr>
        <p:spPr>
          <a:xfrm rot="5400000">
            <a:off x="5327050" y="427097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34888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8" grpId="0" animBg="1"/>
      <p:bldP spid="20" grpId="0" animBg="1"/>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3554" y="229286"/>
            <a:ext cx="6443431" cy="523220"/>
          </a:xfrm>
          <a:prstGeom prst="rect">
            <a:avLst/>
          </a:prstGeom>
        </p:spPr>
        <p:txBody>
          <a:bodyPr wrap="none">
            <a:spAutoFit/>
          </a:bodyPr>
          <a:lstStyle/>
          <a:p>
            <a:r>
              <a:rPr lang="es-CO" altLang="es-CO" sz="2800" b="1" dirty="0">
                <a:solidFill>
                  <a:prstClr val="white"/>
                </a:solidFill>
                <a:effectLst>
                  <a:outerShdw blurRad="38100" dist="38100" dir="2700000" algn="tl">
                    <a:srgbClr val="000000">
                      <a:alpha val="43137"/>
                    </a:srgbClr>
                  </a:outerShdw>
                </a:effectLst>
              </a:rPr>
              <a:t>VISITAS DE SUPERVISIÓN Y SEGUIMIENTO </a:t>
            </a:r>
            <a:endParaRPr lang="es-CO" sz="2800" b="1" dirty="0">
              <a:solidFill>
                <a:prstClr val="black"/>
              </a:solidFill>
              <a:effectLst>
                <a:outerShdw blurRad="38100" dist="38100" dir="2700000" algn="tl">
                  <a:srgbClr val="000000">
                    <a:alpha val="43137"/>
                  </a:srgbClr>
                </a:outerShdw>
              </a:effectLst>
            </a:endParaRPr>
          </a:p>
        </p:txBody>
      </p:sp>
      <p:graphicFrame>
        <p:nvGraphicFramePr>
          <p:cNvPr id="5" name="Marcador de contenido 41"/>
          <p:cNvGraphicFramePr>
            <a:graphicFrameLocks noGrp="1"/>
          </p:cNvGraphicFramePr>
          <p:nvPr>
            <p:ph idx="1"/>
            <p:extLst/>
          </p:nvPr>
        </p:nvGraphicFramePr>
        <p:xfrm>
          <a:off x="1177362" y="752506"/>
          <a:ext cx="7628887" cy="306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522288" y="3367088"/>
            <a:ext cx="7935912" cy="2892425"/>
          </a:xfrm>
          <a:prstGeom prst="rect">
            <a:avLst/>
          </a:prstGeom>
        </p:spPr>
        <p:txBody>
          <a:bodyPr>
            <a:spAutoFit/>
          </a:bodyPr>
          <a:lstStyle/>
          <a:p>
            <a:pPr marL="285750" indent="-285750" algn="just">
              <a:buClr>
                <a:srgbClr val="70AD47">
                  <a:lumMod val="75000"/>
                </a:srgbClr>
              </a:buClr>
              <a:buFont typeface="Wingdings" panose="05000000000000000000" pitchFamily="2" charset="2"/>
              <a:buChar char="§"/>
              <a:defRPr/>
            </a:pPr>
            <a:r>
              <a:rPr lang="es-CO" sz="1400" dirty="0">
                <a:ln/>
                <a:solidFill>
                  <a:prstClr val="black"/>
                </a:solidFill>
              </a:rPr>
              <a:t>Visitas de seguimiento por parte de la </a:t>
            </a:r>
            <a:r>
              <a:rPr lang="es-CO" sz="1400" b="1" dirty="0">
                <a:ln/>
                <a:solidFill>
                  <a:prstClr val="black"/>
                </a:solidFill>
              </a:rPr>
              <a:t>Sede Nacional</a:t>
            </a:r>
            <a:r>
              <a:rPr lang="es-CO" sz="1400" dirty="0">
                <a:ln/>
                <a:solidFill>
                  <a:prstClr val="black"/>
                </a:solidFill>
              </a:rPr>
              <a:t>, </a:t>
            </a:r>
            <a:r>
              <a:rPr lang="es-CO" sz="1400" b="1" dirty="0">
                <a:ln/>
                <a:solidFill>
                  <a:prstClr val="black"/>
                </a:solidFill>
              </a:rPr>
              <a:t>Regional</a:t>
            </a:r>
            <a:r>
              <a:rPr lang="es-CO" sz="1400" dirty="0">
                <a:ln/>
                <a:solidFill>
                  <a:prstClr val="black"/>
                </a:solidFill>
              </a:rPr>
              <a:t>, </a:t>
            </a:r>
            <a:r>
              <a:rPr lang="es-CO" sz="1400" b="1" dirty="0">
                <a:ln/>
                <a:solidFill>
                  <a:prstClr val="black"/>
                </a:solidFill>
              </a:rPr>
              <a:t>Centro Zonal </a:t>
            </a:r>
            <a:r>
              <a:rPr lang="es-CO" sz="1400" dirty="0">
                <a:ln/>
                <a:solidFill>
                  <a:prstClr val="black"/>
                </a:solidFill>
              </a:rPr>
              <a:t>y la </a:t>
            </a:r>
            <a:r>
              <a:rPr lang="es-CO" sz="1400" b="1" dirty="0">
                <a:ln/>
                <a:solidFill>
                  <a:prstClr val="black"/>
                </a:solidFill>
              </a:rPr>
              <a:t>Interventoría</a:t>
            </a:r>
            <a:r>
              <a:rPr lang="es-CO" sz="1400" dirty="0">
                <a:ln/>
                <a:solidFill>
                  <a:prstClr val="black"/>
                </a:solidFill>
              </a:rPr>
              <a:t> a los puntos de almacenamiento y distribución de Bienestarina. </a:t>
            </a:r>
          </a:p>
          <a:p>
            <a:pPr marL="285750" indent="-285750" algn="just">
              <a:buClr>
                <a:srgbClr val="70AD47">
                  <a:lumMod val="75000"/>
                </a:srgbClr>
              </a:buClr>
              <a:buFont typeface="Wingdings" panose="05000000000000000000" pitchFamily="2" charset="2"/>
              <a:buChar char="§"/>
              <a:defRPr/>
            </a:pPr>
            <a:endParaRPr lang="es-ES" sz="1400" dirty="0">
              <a:ln/>
              <a:solidFill>
                <a:prstClr val="black"/>
              </a:solidFill>
            </a:endParaRPr>
          </a:p>
          <a:p>
            <a:pPr marL="285750" indent="-285750" algn="just">
              <a:buClr>
                <a:srgbClr val="70AD47">
                  <a:lumMod val="75000"/>
                </a:srgbClr>
              </a:buClr>
              <a:buFont typeface="Wingdings" panose="05000000000000000000" pitchFamily="2" charset="2"/>
              <a:buChar char="§"/>
              <a:defRPr/>
            </a:pPr>
            <a:r>
              <a:rPr lang="es-ES" sz="1400" dirty="0">
                <a:ln/>
                <a:solidFill>
                  <a:prstClr val="black"/>
                </a:solidFill>
              </a:rPr>
              <a:t>I</a:t>
            </a:r>
            <a:r>
              <a:rPr lang="es-ES" sz="1400" dirty="0">
                <a:solidFill>
                  <a:prstClr val="black"/>
                </a:solidFill>
              </a:rPr>
              <a:t>mplementación del Anexo 57. </a:t>
            </a:r>
            <a:r>
              <a:rPr lang="es-CO" sz="1400" dirty="0">
                <a:solidFill>
                  <a:prstClr val="black"/>
                </a:solidFill>
              </a:rPr>
              <a:t>INSTRUMENTO DE SEGUIMIENTO AL CUMPLIMIENTO DE CONDICIONES PARA LA RECEPCIÓN, ALMACENAMIENTO Y CONTROL DE ALIMENTOS DE ALTO VALOR NUTRICIONAL EN PUNTO DE ENTREGA. </a:t>
            </a:r>
            <a:endParaRPr lang="es-ES" sz="1400" i="1" dirty="0">
              <a:solidFill>
                <a:prstClr val="black"/>
              </a:solidFill>
            </a:endParaRPr>
          </a:p>
          <a:p>
            <a:pPr algn="just">
              <a:buClr>
                <a:srgbClr val="70AD47">
                  <a:lumMod val="75000"/>
                </a:srgbClr>
              </a:buClr>
              <a:defRPr/>
            </a:pPr>
            <a:endParaRPr lang="es-CO" sz="1400" dirty="0">
              <a:ln/>
              <a:solidFill>
                <a:prstClr val="black"/>
              </a:solidFill>
            </a:endParaRPr>
          </a:p>
          <a:p>
            <a:pPr marL="285750" indent="-285750" algn="just">
              <a:buClr>
                <a:srgbClr val="70AD47">
                  <a:lumMod val="75000"/>
                </a:srgbClr>
              </a:buClr>
              <a:buFont typeface="Wingdings" panose="05000000000000000000" pitchFamily="2" charset="2"/>
              <a:buChar char="§"/>
              <a:defRPr/>
            </a:pPr>
            <a:r>
              <a:rPr lang="es-CO" sz="1400" dirty="0">
                <a:ln/>
                <a:solidFill>
                  <a:prstClr val="black"/>
                </a:solidFill>
              </a:rPr>
              <a:t>Interventoría reporta inmediatamente los resultados de las visitas y realiza periódicamente informes a cada Regional, con el fin de hacer seguimiento a novedades identificadas y a subsanación de éstas. </a:t>
            </a:r>
          </a:p>
          <a:p>
            <a:pPr marL="285750" indent="-285750" algn="just">
              <a:buClr>
                <a:srgbClr val="70AD47">
                  <a:lumMod val="75000"/>
                </a:srgbClr>
              </a:buClr>
              <a:buFont typeface="Wingdings" panose="05000000000000000000" pitchFamily="2" charset="2"/>
              <a:buChar char="§"/>
              <a:defRPr/>
            </a:pPr>
            <a:endParaRPr lang="es-CO" sz="1400" dirty="0">
              <a:ln/>
              <a:solidFill>
                <a:prstClr val="black"/>
              </a:solidFill>
            </a:endParaRPr>
          </a:p>
          <a:p>
            <a:pPr marL="285750" indent="-285750" algn="just">
              <a:buClr>
                <a:srgbClr val="70AD47">
                  <a:lumMod val="75000"/>
                </a:srgbClr>
              </a:buClr>
              <a:buFont typeface="Wingdings" panose="05000000000000000000" pitchFamily="2" charset="2"/>
              <a:buChar char="§"/>
              <a:defRPr/>
            </a:pPr>
            <a:r>
              <a:rPr lang="es-CO" sz="1400" dirty="0">
                <a:ln/>
                <a:solidFill>
                  <a:prstClr val="black"/>
                </a:solidFill>
              </a:rPr>
              <a:t>Adicionalmente, el ICBF realiza visitas de supervisión a </a:t>
            </a:r>
            <a:r>
              <a:rPr lang="es-CO" sz="1400" b="1" dirty="0">
                <a:ln/>
                <a:solidFill>
                  <a:prstClr val="black"/>
                </a:solidFill>
              </a:rPr>
              <a:t>Proveedores</a:t>
            </a:r>
            <a:r>
              <a:rPr lang="es-CO" sz="1400" dirty="0">
                <a:ln/>
                <a:solidFill>
                  <a:prstClr val="black"/>
                </a:solidFill>
              </a:rPr>
              <a:t>, </a:t>
            </a:r>
            <a:r>
              <a:rPr lang="es-CO" sz="1400" b="1" dirty="0">
                <a:ln/>
                <a:solidFill>
                  <a:prstClr val="black"/>
                </a:solidFill>
              </a:rPr>
              <a:t>Plantas de Producción </a:t>
            </a:r>
            <a:r>
              <a:rPr lang="es-CO" sz="1400" dirty="0">
                <a:ln/>
                <a:solidFill>
                  <a:prstClr val="black"/>
                </a:solidFill>
              </a:rPr>
              <a:t>y </a:t>
            </a:r>
            <a:r>
              <a:rPr lang="es-CO" sz="1400" b="1" dirty="0">
                <a:ln/>
                <a:solidFill>
                  <a:prstClr val="black"/>
                </a:solidFill>
              </a:rPr>
              <a:t>Bodegas de distribución</a:t>
            </a:r>
            <a:r>
              <a:rPr lang="es-CO" sz="1400" dirty="0">
                <a:ln/>
                <a:solidFill>
                  <a:prstClr val="black"/>
                </a:solidFill>
              </a:rPr>
              <a:t>. </a:t>
            </a:r>
          </a:p>
          <a:p>
            <a:pPr marL="285750" indent="-285750">
              <a:buClr>
                <a:srgbClr val="70AD47">
                  <a:lumMod val="75000"/>
                </a:srgbClr>
              </a:buClr>
              <a:buFont typeface="Wingdings" panose="05000000000000000000" pitchFamily="2" charset="2"/>
              <a:buChar char="§"/>
              <a:defRPr/>
            </a:pPr>
            <a:endParaRPr lang="es-ES" sz="1400" dirty="0">
              <a:ln/>
              <a:solidFill>
                <a:prstClr val="black"/>
              </a:solidFill>
            </a:endParaRPr>
          </a:p>
        </p:txBody>
      </p:sp>
    </p:spTree>
    <p:extLst>
      <p:ext uri="{BB962C8B-B14F-4D97-AF65-F5344CB8AC3E}">
        <p14:creationId xmlns:p14="http://schemas.microsoft.com/office/powerpoint/2010/main" val="2632463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17550" y="5421312"/>
            <a:ext cx="5665788" cy="44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defRPr/>
            </a:pPr>
            <a:r>
              <a:rPr lang="es-ES" sz="2800" b="1" kern="0" dirty="0">
                <a:solidFill>
                  <a:srgbClr val="595959"/>
                </a:solidFill>
                <a:effectLst>
                  <a:outerShdw blurRad="38100" dist="38100" dir="2700000" algn="tl">
                    <a:srgbClr val="000000">
                      <a:alpha val="43137"/>
                    </a:srgbClr>
                  </a:outerShdw>
                </a:effectLst>
              </a:rPr>
              <a:t>DATOS AAVN</a:t>
            </a:r>
          </a:p>
        </p:txBody>
      </p:sp>
    </p:spTree>
    <p:extLst>
      <p:ext uri="{BB962C8B-B14F-4D97-AF65-F5344CB8AC3E}">
        <p14:creationId xmlns:p14="http://schemas.microsoft.com/office/powerpoint/2010/main" val="1329189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438991" y="40341"/>
            <a:ext cx="8435976" cy="1261884"/>
          </a:xfrm>
          <a:prstGeom prst="rect">
            <a:avLst/>
          </a:prstGeom>
        </p:spPr>
        <p:txBody>
          <a:bodyPr>
            <a:spAutoFit/>
          </a:bodyPr>
          <a:lstStyle/>
          <a:p>
            <a:pPr algn="ctr">
              <a:defRPr/>
            </a:pPr>
            <a:r>
              <a:rPr lang="es-ES" sz="2800" b="1" dirty="0">
                <a:ln/>
                <a:solidFill>
                  <a:prstClr val="white"/>
                </a:solidFill>
              </a:rPr>
              <a:t>COBERTURA  CON ALIMENTOS DE </a:t>
            </a:r>
          </a:p>
          <a:p>
            <a:pPr algn="ctr">
              <a:defRPr/>
            </a:pPr>
            <a:r>
              <a:rPr lang="es-ES" sz="2800" b="1" dirty="0">
                <a:ln/>
                <a:solidFill>
                  <a:prstClr val="white"/>
                </a:solidFill>
              </a:rPr>
              <a:t>ALTO VALOR NUTRICIONAL  2017</a:t>
            </a:r>
          </a:p>
          <a:p>
            <a:pPr algn="ctr">
              <a:defRPr/>
            </a:pPr>
            <a:r>
              <a:rPr lang="es-ES" sz="2000" b="1" dirty="0">
                <a:ln/>
                <a:solidFill>
                  <a:prstClr val="white"/>
                </a:solidFill>
              </a:rPr>
              <a:t> </a:t>
            </a:r>
          </a:p>
        </p:txBody>
      </p:sp>
      <p:graphicFrame>
        <p:nvGraphicFramePr>
          <p:cNvPr id="2" name="Tabla 1"/>
          <p:cNvGraphicFramePr>
            <a:graphicFrameLocks noGrp="1"/>
          </p:cNvGraphicFramePr>
          <p:nvPr>
            <p:extLst/>
          </p:nvPr>
        </p:nvGraphicFramePr>
        <p:xfrm>
          <a:off x="230924" y="1051825"/>
          <a:ext cx="8267345" cy="5732432"/>
        </p:xfrm>
        <a:graphic>
          <a:graphicData uri="http://schemas.openxmlformats.org/drawingml/2006/table">
            <a:tbl>
              <a:tblPr firstRow="1"/>
              <a:tblGrid>
                <a:gridCol w="2819452">
                  <a:extLst>
                    <a:ext uri="{9D8B030D-6E8A-4147-A177-3AD203B41FA5}">
                      <a16:colId xmlns:a16="http://schemas.microsoft.com/office/drawing/2014/main" val="20000"/>
                    </a:ext>
                  </a:extLst>
                </a:gridCol>
                <a:gridCol w="1749577">
                  <a:extLst>
                    <a:ext uri="{9D8B030D-6E8A-4147-A177-3AD203B41FA5}">
                      <a16:colId xmlns:a16="http://schemas.microsoft.com/office/drawing/2014/main" val="20001"/>
                    </a:ext>
                  </a:extLst>
                </a:gridCol>
                <a:gridCol w="1569772">
                  <a:extLst>
                    <a:ext uri="{9D8B030D-6E8A-4147-A177-3AD203B41FA5}">
                      <a16:colId xmlns:a16="http://schemas.microsoft.com/office/drawing/2014/main" val="20002"/>
                    </a:ext>
                  </a:extLst>
                </a:gridCol>
                <a:gridCol w="2128544">
                  <a:extLst>
                    <a:ext uri="{9D8B030D-6E8A-4147-A177-3AD203B41FA5}">
                      <a16:colId xmlns:a16="http://schemas.microsoft.com/office/drawing/2014/main" val="20003"/>
                    </a:ext>
                  </a:extLst>
                </a:gridCol>
              </a:tblGrid>
              <a:tr h="872864">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 SERVICIO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MUNICIPIO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CUPOS ATENDIDOS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 CANTIDAD DE BIENESTARINA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r h="212421">
                <a:tc>
                  <a:txBody>
                    <a:bodyPr/>
                    <a:lstStyle/>
                    <a:p>
                      <a:pPr algn="l" fontAlgn="b"/>
                      <a:r>
                        <a:rPr lang="es-ES" sz="1100" b="0" i="0" u="none" strike="noStrike" dirty="0">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dirty="0">
                          <a:solidFill>
                            <a:srgbClr val="000000"/>
                          </a:solidFill>
                          <a:effectLst/>
                          <a:latin typeface="Calibri"/>
                        </a:rPr>
                        <a:t>910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dirty="0">
                          <a:solidFill>
                            <a:srgbClr val="000000"/>
                          </a:solidFill>
                          <a:effectLst/>
                          <a:latin typeface="Calibri"/>
                        </a:rPr>
                        <a:t> 318,5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2421">
                <a:tc>
                  <a:txBody>
                    <a:bodyPr/>
                    <a:lstStyle/>
                    <a:p>
                      <a:pPr algn="l" fontAlgn="b"/>
                      <a:r>
                        <a:rPr lang="es-ES" sz="1100" b="0" i="0" u="none" strike="noStrike">
                          <a:solidFill>
                            <a:srgbClr val="000000"/>
                          </a:solidFill>
                          <a:effectLst/>
                          <a:latin typeface="Calibri"/>
                        </a:rPr>
                        <a:t>HOGARES MULTIPLES - INSTITUCIONAL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104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36,4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2421">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9,1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2421">
                <a:tc>
                  <a:txBody>
                    <a:bodyPr/>
                    <a:lstStyle/>
                    <a:p>
                      <a:pPr algn="l" fontAlgn="b"/>
                      <a:r>
                        <a:rPr lang="es-ES" sz="1100" b="0" i="0" u="none" strike="noStrike">
                          <a:solidFill>
                            <a:srgbClr val="000000"/>
                          </a:solidFill>
                          <a:effectLst/>
                          <a:latin typeface="Calibri"/>
                        </a:rPr>
                        <a:t>HOGARES INFANTILES - INSTITUCIONAL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135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47,2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2421">
                <a:tc>
                  <a:txBody>
                    <a:bodyPr/>
                    <a:lstStyle/>
                    <a:p>
                      <a:pPr algn="l" fontAlgn="b"/>
                      <a:r>
                        <a:rPr lang="es-ES" sz="1100" b="0" i="0" u="none" strike="noStrike">
                          <a:solidFill>
                            <a:srgbClr val="000000"/>
                          </a:solidFill>
                          <a:effectLst/>
                          <a:latin typeface="Calibri"/>
                        </a:rPr>
                        <a:t>HOGAR SUSTITUTO ICBF - VULNERACION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55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55,0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2421">
                <a:tc>
                  <a:txBody>
                    <a:bodyPr/>
                    <a:lstStyle/>
                    <a:p>
                      <a:pPr algn="l" fontAlgn="b"/>
                      <a:r>
                        <a:rPr lang="es-ES" sz="1100" b="0" i="0" u="none" strike="noStrike">
                          <a:solidFill>
                            <a:srgbClr val="000000"/>
                          </a:solidFill>
                          <a:effectLst/>
                          <a:latin typeface="Calibri"/>
                        </a:rPr>
                        <a:t>HOGAR SUSTITUTO ICBF - DISCAPACIDAD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43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43,0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2421">
                <a:tc>
                  <a:txBody>
                    <a:bodyPr/>
                    <a:lstStyle/>
                    <a:p>
                      <a:pPr algn="l" fontAlgn="b"/>
                      <a:r>
                        <a:rPr lang="es-ES" sz="1100" b="0" i="0" u="none" strike="noStrike">
                          <a:solidFill>
                            <a:srgbClr val="000000"/>
                          </a:solidFill>
                          <a:effectLst/>
                          <a:latin typeface="Calibri"/>
                        </a:rPr>
                        <a:t>HOGAR GESTOR - DISCAPACIDAD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3,0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12421">
                <a:tc>
                  <a:txBody>
                    <a:bodyPr/>
                    <a:lstStyle/>
                    <a:p>
                      <a:pPr algn="l" fontAlgn="b"/>
                      <a:r>
                        <a:rPr lang="es-ES" sz="1100" b="0" i="0" u="none" strike="noStrike">
                          <a:solidFill>
                            <a:srgbClr val="000000"/>
                          </a:solidFill>
                          <a:effectLst/>
                          <a:latin typeface="Calibri"/>
                        </a:rPr>
                        <a:t>INTERNADO VULNERACIÓN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30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30,0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12421">
                <a:tc>
                  <a:txBody>
                    <a:bodyPr/>
                    <a:lstStyle/>
                    <a:p>
                      <a:pPr algn="l" fontAlgn="b"/>
                      <a:r>
                        <a:rPr lang="es-ES" sz="1100" b="0" i="0" u="none" strike="noStrike">
                          <a:solidFill>
                            <a:srgbClr val="000000"/>
                          </a:solidFill>
                          <a:effectLst/>
                          <a:latin typeface="Calibri"/>
                        </a:rPr>
                        <a:t>INTERNADO - DISCAPACIDAD MENTAL COGNITIVA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70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70,0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12421">
                <a:tc>
                  <a:txBody>
                    <a:bodyPr/>
                    <a:lstStyle/>
                    <a:p>
                      <a:pPr algn="l" fontAlgn="b"/>
                      <a:r>
                        <a:rPr lang="es-ES" sz="1100" b="0" i="0" u="none" strike="noStrike">
                          <a:solidFill>
                            <a:srgbClr val="000000"/>
                          </a:solidFill>
                          <a:effectLst/>
                          <a:latin typeface="Calibri"/>
                        </a:rPr>
                        <a:t>DESARROLLO INFANTIL EN MEDIO FAMILIAR CON ARRIENDO - FAMILIAR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850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170,0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12421">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CHIQUINQUIRÁ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dirty="0">
                          <a:solidFill>
                            <a:srgbClr val="000000"/>
                          </a:solidFill>
                          <a:effectLst/>
                          <a:latin typeface="Calibri"/>
                        </a:rPr>
                        <a:t> 782,2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12421">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LA VICTORIA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12421">
                <a:tc>
                  <a:txBody>
                    <a:bodyPr/>
                    <a:lstStyle/>
                    <a:p>
                      <a:pPr algn="l" fontAlgn="b"/>
                      <a:r>
                        <a:rPr lang="es-ES" sz="1100" b="0" i="0" u="none" strike="noStrike">
                          <a:solidFill>
                            <a:srgbClr val="000000"/>
                          </a:solidFill>
                          <a:effectLst/>
                          <a:latin typeface="Calibri"/>
                        </a:rPr>
                        <a:t>DESARROLLO INFANTIL EN MEDIO FAMILIAR CON ARRIENDO - FAMILIAR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LA VICTORIA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50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10,0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12421">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LA VICTORIA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17,0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12421">
                <a:tc>
                  <a:txBody>
                    <a:bodyPr/>
                    <a:lstStyle/>
                    <a:p>
                      <a:pPr algn="l" fontAlgn="b"/>
                      <a:r>
                        <a:rPr lang="es-ES" sz="1100" b="0" i="0" u="none" strike="noStrike">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MARIPÍ</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dirty="0">
                          <a:solidFill>
                            <a:srgbClr val="000000"/>
                          </a:solidFill>
                          <a:effectLst/>
                          <a:latin typeface="Calibri"/>
                        </a:rPr>
                        <a:t> 27,0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12421">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MARIPÍ</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168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58,8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12421">
                <a:tc>
                  <a:txBody>
                    <a:bodyPr/>
                    <a:lstStyle/>
                    <a:p>
                      <a:pPr algn="l" fontAlgn="b"/>
                      <a:r>
                        <a:rPr lang="es-ES" sz="1100" b="0" i="0" u="none" strike="noStrike">
                          <a:solidFill>
                            <a:srgbClr val="000000"/>
                          </a:solidFill>
                          <a:effectLst/>
                          <a:latin typeface="Calibri"/>
                        </a:rPr>
                        <a:t>HOGAR GESTOR - DISCAPACIDAD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MARIPÍ</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2000" b="1" i="0" u="none" strike="noStrike" dirty="0">
                          <a:solidFill>
                            <a:srgbClr val="000000"/>
                          </a:solidFill>
                          <a:effectLst/>
                          <a:latin typeface="Calibri"/>
                        </a:rPr>
                        <a:t> 4,0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94419">
                <a:tc>
                  <a:txBody>
                    <a:bodyPr/>
                    <a:lstStyle/>
                    <a:p>
                      <a:pPr algn="l" fontAlgn="b"/>
                      <a:r>
                        <a:rPr lang="es-ES" sz="1100" b="1"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dirty="0">
                          <a:solidFill>
                            <a:srgbClr val="000000"/>
                          </a:solidFill>
                          <a:effectLst/>
                          <a:latin typeface="Calibri"/>
                        </a:rPr>
                        <a:t>MARIPÍ</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dirty="0">
                          <a:solidFill>
                            <a:srgbClr val="000000"/>
                          </a:solidFill>
                          <a:effectLst/>
                          <a:latin typeface="Calibri"/>
                        </a:rPr>
                        <a:t> 89,8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24618793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9">
                                            <p:txEl>
                                              <p:pRg st="0" end="0"/>
                                            </p:txEl>
                                          </p:spTgt>
                                        </p:tgtEl>
                                        <p:attrNameLst>
                                          <p:attrName>style.color</p:attrName>
                                        </p:attrNameLst>
                                      </p:cBhvr>
                                      <p:to>
                                        <p:clrVal>
                                          <a:srgbClr val="FFFFFF"/>
                                        </p:clrVal>
                                      </p:to>
                                    </p:set>
                                    <p:set>
                                      <p:cBhvr>
                                        <p:cTn id="7" dur="500" fill="hold"/>
                                        <p:tgtEl>
                                          <p:spTgt spid="9">
                                            <p:txEl>
                                              <p:pRg st="0" end="0"/>
                                            </p:txEl>
                                          </p:spTgt>
                                        </p:tgtEl>
                                        <p:attrNameLst>
                                          <p:attrName>fillcolor</p:attrName>
                                        </p:attrNameLst>
                                      </p:cBhvr>
                                      <p:to>
                                        <p:clrVal>
                                          <a:srgbClr val="FFFFFF"/>
                                        </p:clrVal>
                                      </p:to>
                                    </p:set>
                                    <p:set>
                                      <p:cBhvr>
                                        <p:cTn id="8" dur="500" fill="hold"/>
                                        <p:tgtEl>
                                          <p:spTgt spid="9">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9">
                                            <p:txEl>
                                              <p:pRg st="1" end="1"/>
                                            </p:txEl>
                                          </p:spTgt>
                                        </p:tgtEl>
                                        <p:attrNameLst>
                                          <p:attrName>style.color</p:attrName>
                                        </p:attrNameLst>
                                      </p:cBhvr>
                                      <p:to>
                                        <p:clrVal>
                                          <a:srgbClr val="FFFFFF"/>
                                        </p:clrVal>
                                      </p:to>
                                    </p:set>
                                    <p:set>
                                      <p:cBhvr>
                                        <p:cTn id="13" dur="500" fill="hold"/>
                                        <p:tgtEl>
                                          <p:spTgt spid="9">
                                            <p:txEl>
                                              <p:pRg st="1" end="1"/>
                                            </p:txEl>
                                          </p:spTgt>
                                        </p:tgtEl>
                                        <p:attrNameLst>
                                          <p:attrName>fillcolor</p:attrName>
                                        </p:attrNameLst>
                                      </p:cBhvr>
                                      <p:to>
                                        <p:clrVal>
                                          <a:srgbClr val="FFFFFF"/>
                                        </p:clrVal>
                                      </p:to>
                                    </p:set>
                                    <p:set>
                                      <p:cBhvr>
                                        <p:cTn id="14" dur="500" fill="hold"/>
                                        <p:tgtEl>
                                          <p:spTgt spid="9">
                                            <p:txEl>
                                              <p:pRg st="1" end="1"/>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mph" presetSubtype="0" fill="hold" nodeType="clickEffect">
                                  <p:stCondLst>
                                    <p:cond delay="0"/>
                                  </p:stCondLst>
                                  <p:iterate type="lt">
                                    <p:tmPct val="4000"/>
                                  </p:iterate>
                                  <p:childTnLst>
                                    <p:set>
                                      <p:cBhvr override="childStyle">
                                        <p:cTn id="18" dur="500" fill="hold"/>
                                        <p:tgtEl>
                                          <p:spTgt spid="9">
                                            <p:txEl>
                                              <p:pRg st="2" end="2"/>
                                            </p:txEl>
                                          </p:spTgt>
                                        </p:tgtEl>
                                        <p:attrNameLst>
                                          <p:attrName>style.color</p:attrName>
                                        </p:attrNameLst>
                                      </p:cBhvr>
                                      <p:to>
                                        <p:clrVal>
                                          <a:srgbClr val="FFFFFF"/>
                                        </p:clrVal>
                                      </p:to>
                                    </p:set>
                                    <p:set>
                                      <p:cBhvr>
                                        <p:cTn id="19" dur="500" fill="hold"/>
                                        <p:tgtEl>
                                          <p:spTgt spid="9">
                                            <p:txEl>
                                              <p:pRg st="2" end="2"/>
                                            </p:txEl>
                                          </p:spTgt>
                                        </p:tgtEl>
                                        <p:attrNameLst>
                                          <p:attrName>fillcolor</p:attrName>
                                        </p:attrNameLst>
                                      </p:cBhvr>
                                      <p:to>
                                        <p:clrVal>
                                          <a:srgbClr val="FFFFFF"/>
                                        </p:clrVal>
                                      </p:to>
                                    </p:set>
                                    <p:set>
                                      <p:cBhvr>
                                        <p:cTn id="20" dur="500" fill="hold"/>
                                        <p:tgtEl>
                                          <p:spTgt spid="9">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nvPr>
        </p:nvGraphicFramePr>
        <p:xfrm>
          <a:off x="243754" y="756840"/>
          <a:ext cx="8711016" cy="5929286"/>
        </p:xfrm>
        <a:graphic>
          <a:graphicData uri="http://schemas.openxmlformats.org/drawingml/2006/table">
            <a:tbl>
              <a:tblPr firstRow="1"/>
              <a:tblGrid>
                <a:gridCol w="2970757">
                  <a:extLst>
                    <a:ext uri="{9D8B030D-6E8A-4147-A177-3AD203B41FA5}">
                      <a16:colId xmlns:a16="http://schemas.microsoft.com/office/drawing/2014/main" val="20000"/>
                    </a:ext>
                  </a:extLst>
                </a:gridCol>
                <a:gridCol w="1843469">
                  <a:extLst>
                    <a:ext uri="{9D8B030D-6E8A-4147-A177-3AD203B41FA5}">
                      <a16:colId xmlns:a16="http://schemas.microsoft.com/office/drawing/2014/main" val="20001"/>
                    </a:ext>
                  </a:extLst>
                </a:gridCol>
                <a:gridCol w="1654016">
                  <a:extLst>
                    <a:ext uri="{9D8B030D-6E8A-4147-A177-3AD203B41FA5}">
                      <a16:colId xmlns:a16="http://schemas.microsoft.com/office/drawing/2014/main" val="20002"/>
                    </a:ext>
                  </a:extLst>
                </a:gridCol>
                <a:gridCol w="2242774">
                  <a:extLst>
                    <a:ext uri="{9D8B030D-6E8A-4147-A177-3AD203B41FA5}">
                      <a16:colId xmlns:a16="http://schemas.microsoft.com/office/drawing/2014/main" val="20003"/>
                    </a:ext>
                  </a:extLst>
                </a:gridCol>
              </a:tblGrid>
              <a:tr h="870985">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 SERVICIO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MUNICIPIO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CUPOS ATENDIDOS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 CANTIDAD DE BIENESTARINA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r h="211963">
                <a:tc>
                  <a:txBody>
                    <a:bodyPr/>
                    <a:lstStyle/>
                    <a:p>
                      <a:pPr algn="l" fontAlgn="b"/>
                      <a:r>
                        <a:rPr lang="es-ES" sz="1100" b="0" i="0" u="none" strike="noStrike" dirty="0">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a:rPr>
                        <a:t>MUZO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dirty="0">
                          <a:solidFill>
                            <a:srgbClr val="000000"/>
                          </a:solidFill>
                          <a:effectLst/>
                          <a:latin typeface="Calibri"/>
                        </a:rPr>
                        <a:t>27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dirty="0">
                          <a:solidFill>
                            <a:srgbClr val="000000"/>
                          </a:solidFill>
                          <a:effectLst/>
                          <a:latin typeface="Calibri"/>
                        </a:rPr>
                        <a:t> 27,0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1963">
                <a:tc>
                  <a:txBody>
                    <a:bodyPr/>
                    <a:lstStyle/>
                    <a:p>
                      <a:pPr algn="l" fontAlgn="b"/>
                      <a:r>
                        <a:rPr lang="es-ES" sz="1100" b="0" i="0" u="none" strike="noStrike" dirty="0">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MUZO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169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59,1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1963">
                <a:tc>
                  <a:txBody>
                    <a:bodyPr/>
                    <a:lstStyle/>
                    <a:p>
                      <a:pPr algn="l" fontAlgn="b"/>
                      <a:r>
                        <a:rPr lang="es-ES" sz="1100" b="0" i="0" u="none" strike="noStrike">
                          <a:solidFill>
                            <a:srgbClr val="000000"/>
                          </a:solidFill>
                          <a:effectLst/>
                          <a:latin typeface="Calibri"/>
                        </a:rPr>
                        <a:t>CDI SIN ARRIENDO -  INSTITUCIONAL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MUZO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175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61,2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1963">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MUZO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147,4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1963">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QUÍPAMA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108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37,8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1963">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QUÍPAMA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48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16,8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1963">
                <a:tc>
                  <a:txBody>
                    <a:bodyPr/>
                    <a:lstStyle/>
                    <a:p>
                      <a:pPr algn="l" fontAlgn="b"/>
                      <a:r>
                        <a:rPr lang="es-ES" sz="1100" b="0" i="0" u="none" strike="noStrike">
                          <a:solidFill>
                            <a:srgbClr val="000000"/>
                          </a:solidFill>
                          <a:effectLst/>
                          <a:latin typeface="Calibri"/>
                        </a:rPr>
                        <a:t>HOGAR GESTOR - DISCAPACIDAD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QUÍPAMA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70731">
                <a:tc>
                  <a:txBody>
                    <a:bodyPr/>
                    <a:lstStyle/>
                    <a:p>
                      <a:pPr algn="l" fontAlgn="b"/>
                      <a:r>
                        <a:rPr lang="es-ES" sz="1100" b="0" i="0" u="none" strike="noStrike">
                          <a:solidFill>
                            <a:srgbClr val="000000"/>
                          </a:solidFill>
                          <a:effectLst/>
                          <a:latin typeface="Calibri"/>
                        </a:rPr>
                        <a:t>DESARROLLO INFANTIL EN MEDIO FAMILIAR CON ARRIENDO - FAMILIAR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QUÍPAMA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140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28,0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13788">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QUÍPAMA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83,6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11963">
                <a:tc>
                  <a:txBody>
                    <a:bodyPr/>
                    <a:lstStyle/>
                    <a:p>
                      <a:pPr algn="l" fontAlgn="b"/>
                      <a:r>
                        <a:rPr lang="es-ES" sz="1100" b="0" i="0" u="none" strike="noStrike">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RÁQUIRA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14,0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11963">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RÁQUIRA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96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33,6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11963">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RÁQUIRA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48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16,8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75800">
                <a:tc>
                  <a:txBody>
                    <a:bodyPr/>
                    <a:lstStyle/>
                    <a:p>
                      <a:pPr algn="l" fontAlgn="b"/>
                      <a:r>
                        <a:rPr lang="es-ES" sz="1100" b="0" i="0" u="none" strike="noStrike">
                          <a:solidFill>
                            <a:srgbClr val="000000"/>
                          </a:solidFill>
                          <a:effectLst/>
                          <a:latin typeface="Calibri"/>
                        </a:rPr>
                        <a:t>HOGARES INFANTILES - INSTITUCIONAL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RÁQUIRA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65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22,7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11963">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RÁQUIRA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87,1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11963">
                <a:tc>
                  <a:txBody>
                    <a:bodyPr/>
                    <a:lstStyle/>
                    <a:p>
                      <a:pPr algn="l" fontAlgn="b"/>
                      <a:r>
                        <a:rPr lang="es-ES" sz="1100" b="0" i="0" u="none" strike="noStrike">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SABOYÁ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21,0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75800">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SABOYÁ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144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50,4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11963">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SABOYÁ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8,4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11963">
                <a:tc>
                  <a:txBody>
                    <a:bodyPr/>
                    <a:lstStyle/>
                    <a:p>
                      <a:pPr algn="l" fontAlgn="b"/>
                      <a:r>
                        <a:rPr lang="es-ES" sz="1100" b="0" i="0" u="none" strike="noStrike">
                          <a:solidFill>
                            <a:srgbClr val="000000"/>
                          </a:solidFill>
                          <a:effectLst/>
                          <a:latin typeface="Calibri"/>
                        </a:rPr>
                        <a:t>HOGAR SUSTITUTO ICBF - VULNERACION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SABOYÁ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21,0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11963">
                <a:tc>
                  <a:txBody>
                    <a:bodyPr/>
                    <a:lstStyle/>
                    <a:p>
                      <a:pPr algn="l" fontAlgn="b"/>
                      <a:r>
                        <a:rPr lang="es-ES" sz="1100" b="0" i="0" u="none" strike="noStrike">
                          <a:solidFill>
                            <a:srgbClr val="000000"/>
                          </a:solidFill>
                          <a:effectLst/>
                          <a:latin typeface="Calibri"/>
                        </a:rPr>
                        <a:t>HOGAR GESTOR - DISCAPACIDAD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SABOYÁ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83915">
                <a:tc>
                  <a:txBody>
                    <a:bodyPr/>
                    <a:lstStyle/>
                    <a:p>
                      <a:pPr algn="l" fontAlgn="b"/>
                      <a:r>
                        <a:rPr lang="es-ES" sz="1100" b="0" i="0" u="none" strike="noStrike">
                          <a:solidFill>
                            <a:srgbClr val="000000"/>
                          </a:solidFill>
                          <a:effectLst/>
                          <a:latin typeface="Calibri"/>
                        </a:rPr>
                        <a:t>DESARROLLO INFANTIL EN MEDIO FAMILIAR CON ARRIENDO - FAMILIAR INTEGRAL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SABOYÁ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250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800" b="1" i="0" u="none" strike="noStrike" dirty="0">
                          <a:solidFill>
                            <a:srgbClr val="000000"/>
                          </a:solidFill>
                          <a:effectLst/>
                          <a:latin typeface="Calibri"/>
                        </a:rPr>
                        <a:t> 50,0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94757">
                <a:tc>
                  <a:txBody>
                    <a:bodyPr/>
                    <a:lstStyle/>
                    <a:p>
                      <a:pPr algn="l" fontAlgn="b"/>
                      <a:r>
                        <a:rPr lang="es-ES" sz="1100" b="1"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dirty="0">
                          <a:solidFill>
                            <a:srgbClr val="000000"/>
                          </a:solidFill>
                          <a:effectLst/>
                          <a:latin typeface="Calibri"/>
                        </a:rPr>
                        <a:t>SABOYÁ</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dirty="0">
                          <a:solidFill>
                            <a:srgbClr val="000000"/>
                          </a:solidFill>
                          <a:effectLst/>
                          <a:latin typeface="Calibri"/>
                        </a:rPr>
                        <a:t> 152,8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
        <p:nvSpPr>
          <p:cNvPr id="7" name="CuadroTexto 6"/>
          <p:cNvSpPr txBox="1"/>
          <p:nvPr/>
        </p:nvSpPr>
        <p:spPr>
          <a:xfrm>
            <a:off x="1173539" y="128278"/>
            <a:ext cx="4611396" cy="923330"/>
          </a:xfrm>
          <a:prstGeom prst="rect">
            <a:avLst/>
          </a:prstGeom>
          <a:noFill/>
        </p:spPr>
        <p:txBody>
          <a:bodyPr wrap="none" rtlCol="0">
            <a:spAutoFit/>
          </a:bodyPr>
          <a:lstStyle/>
          <a:p>
            <a:pPr algn="ctr">
              <a:defRPr/>
            </a:pPr>
            <a:r>
              <a:rPr lang="es-ES" b="1" dirty="0">
                <a:ln/>
                <a:solidFill>
                  <a:prstClr val="white"/>
                </a:solidFill>
              </a:rPr>
              <a:t>ATENCIONES ESPECIALES  CON ALIMENTOS DE </a:t>
            </a:r>
          </a:p>
          <a:p>
            <a:pPr algn="ctr">
              <a:defRPr/>
            </a:pPr>
            <a:r>
              <a:rPr lang="es-ES" b="1" dirty="0">
                <a:ln/>
                <a:solidFill>
                  <a:prstClr val="white"/>
                </a:solidFill>
              </a:rPr>
              <a:t>ALTO VALOR NUTRICIONAL  2017</a:t>
            </a:r>
          </a:p>
          <a:p>
            <a:endParaRPr lang="es-ES" dirty="0">
              <a:solidFill>
                <a:prstClr val="black"/>
              </a:solidFill>
            </a:endParaRPr>
          </a:p>
        </p:txBody>
      </p:sp>
    </p:spTree>
    <p:extLst>
      <p:ext uri="{BB962C8B-B14F-4D97-AF65-F5344CB8AC3E}">
        <p14:creationId xmlns:p14="http://schemas.microsoft.com/office/powerpoint/2010/main" val="3380973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nvPr>
        </p:nvGraphicFramePr>
        <p:xfrm>
          <a:off x="0" y="628564"/>
          <a:ext cx="8711016" cy="5952037"/>
        </p:xfrm>
        <a:graphic>
          <a:graphicData uri="http://schemas.openxmlformats.org/drawingml/2006/table">
            <a:tbl>
              <a:tblPr firstRow="1"/>
              <a:tblGrid>
                <a:gridCol w="2970757">
                  <a:extLst>
                    <a:ext uri="{9D8B030D-6E8A-4147-A177-3AD203B41FA5}">
                      <a16:colId xmlns:a16="http://schemas.microsoft.com/office/drawing/2014/main" val="20000"/>
                    </a:ext>
                  </a:extLst>
                </a:gridCol>
                <a:gridCol w="1843469">
                  <a:extLst>
                    <a:ext uri="{9D8B030D-6E8A-4147-A177-3AD203B41FA5}">
                      <a16:colId xmlns:a16="http://schemas.microsoft.com/office/drawing/2014/main" val="20001"/>
                    </a:ext>
                  </a:extLst>
                </a:gridCol>
                <a:gridCol w="1654016">
                  <a:extLst>
                    <a:ext uri="{9D8B030D-6E8A-4147-A177-3AD203B41FA5}">
                      <a16:colId xmlns:a16="http://schemas.microsoft.com/office/drawing/2014/main" val="20002"/>
                    </a:ext>
                  </a:extLst>
                </a:gridCol>
                <a:gridCol w="2242774">
                  <a:extLst>
                    <a:ext uri="{9D8B030D-6E8A-4147-A177-3AD203B41FA5}">
                      <a16:colId xmlns:a16="http://schemas.microsoft.com/office/drawing/2014/main" val="20003"/>
                    </a:ext>
                  </a:extLst>
                </a:gridCol>
              </a:tblGrid>
              <a:tr h="870985">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 SERVICIO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MUNICIPIO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CUPOS ATENDIDOS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rgbClr val="000000"/>
                          </a:solidFill>
                          <a:effectLst/>
                          <a:latin typeface="+mn-lt"/>
                          <a:ea typeface="+mn-ea"/>
                          <a:cs typeface="+mn-cs"/>
                        </a:rPr>
                        <a:t> CANTIDAD DE BIENESTARINA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r h="211963">
                <a:tc>
                  <a:txBody>
                    <a:bodyPr/>
                    <a:lstStyle/>
                    <a:p>
                      <a:pPr algn="l" fontAlgn="b"/>
                      <a:r>
                        <a:rPr lang="es-ES" sz="1100" b="0" i="0" u="none" strike="noStrike" dirty="0">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a:rPr>
                        <a:t>SAN MIGUEL DE SEMA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dirty="0">
                          <a:solidFill>
                            <a:srgbClr val="000000"/>
                          </a:solidFill>
                          <a:effectLst/>
                          <a:latin typeface="Calibri"/>
                        </a:rPr>
                        <a:t>14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dirty="0">
                          <a:solidFill>
                            <a:srgbClr val="000000"/>
                          </a:solidFill>
                          <a:effectLst/>
                          <a:latin typeface="Calibri"/>
                        </a:rPr>
                        <a:t> 14,0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1963">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SAN MIGUEL DE SEMA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3,5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1963">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SAN MIGUEL DE SEMA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48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16,8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1963">
                <a:tc>
                  <a:txBody>
                    <a:bodyPr/>
                    <a:lstStyle/>
                    <a:p>
                      <a:pPr algn="l" fontAlgn="b"/>
                      <a:r>
                        <a:rPr lang="es-ES" sz="1100" b="0" i="0" u="none" strike="noStrike">
                          <a:solidFill>
                            <a:srgbClr val="000000"/>
                          </a:solidFill>
                          <a:effectLst/>
                          <a:latin typeface="Calibri"/>
                        </a:rPr>
                        <a:t>HOGAR SUSTITUTO ICBF - VULNERACION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SAN MIGUEL DE SEMA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1963">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SAN MIGUEL DE SEMA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35,3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1963">
                <a:tc>
                  <a:txBody>
                    <a:bodyPr/>
                    <a:lstStyle/>
                    <a:p>
                      <a:pPr algn="l" fontAlgn="b"/>
                      <a:r>
                        <a:rPr lang="es-ES" sz="1100" b="0" i="0" u="none" strike="noStrike">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SUTAMARCHÁN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1963">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SUTAMARCHÁN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117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40,9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70731">
                <a:tc>
                  <a:txBody>
                    <a:bodyPr/>
                    <a:lstStyle/>
                    <a:p>
                      <a:pPr algn="l" fontAlgn="b"/>
                      <a:r>
                        <a:rPr lang="es-ES" sz="1100" b="0" i="0" u="none" strike="noStrike">
                          <a:solidFill>
                            <a:srgbClr val="000000"/>
                          </a:solidFill>
                          <a:effectLst/>
                          <a:latin typeface="Calibri"/>
                        </a:rPr>
                        <a:t>HOGAR GESTOR - DISCAPACIDAD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SUTAMARCHÁN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13788">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SUTAMARCHÁN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48,9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11963">
                <a:tc>
                  <a:txBody>
                    <a:bodyPr/>
                    <a:lstStyle/>
                    <a:p>
                      <a:pPr algn="l" fontAlgn="b"/>
                      <a:r>
                        <a:rPr lang="es-ES" sz="1100" b="0" i="0" u="none" strike="noStrike">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BUENAVISTA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14,0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11963">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BUENAVISTA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120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42,0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11963">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BUENAVISTA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75800">
                <a:tc>
                  <a:txBody>
                    <a:bodyPr/>
                    <a:lstStyle/>
                    <a:p>
                      <a:pPr algn="l" fontAlgn="b"/>
                      <a:r>
                        <a:rPr lang="es-ES" sz="1100" b="0" i="0" u="none" strike="noStrike">
                          <a:solidFill>
                            <a:srgbClr val="000000"/>
                          </a:solidFill>
                          <a:effectLst/>
                          <a:latin typeface="Calibri"/>
                        </a:rPr>
                        <a:t>HOGAR GESTOR - DISCAPACIDAD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BUENAVISTA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11963">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BUENAVISTA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65,0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11963">
                <a:tc>
                  <a:txBody>
                    <a:bodyPr/>
                    <a:lstStyle/>
                    <a:p>
                      <a:pPr algn="l" fontAlgn="b"/>
                      <a:r>
                        <a:rPr lang="es-ES" sz="1100" b="0" i="0" u="none" strike="noStrike">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CALDAS</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75800">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CALDAS</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60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21,0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11963">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CALDAS</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 48,0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11963">
                <a:tc>
                  <a:txBody>
                    <a:bodyPr/>
                    <a:lstStyle/>
                    <a:p>
                      <a:pPr algn="l" fontAlgn="b"/>
                      <a:r>
                        <a:rPr lang="es-ES" sz="1100" b="0" i="0" u="none" strike="noStrike">
                          <a:solidFill>
                            <a:srgbClr val="000000"/>
                          </a:solidFill>
                          <a:effectLst/>
                          <a:latin typeface="Calibri"/>
                        </a:rPr>
                        <a:t>HCB FAMI-FAMILIAR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COPER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27,0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11963">
                <a:tc>
                  <a:txBody>
                    <a:bodyPr/>
                    <a:lstStyle/>
                    <a:p>
                      <a:pPr algn="l" fontAlgn="b"/>
                      <a:r>
                        <a:rPr lang="es-ES" sz="1100" b="0" i="0" u="none" strike="noStrike">
                          <a:solidFill>
                            <a:srgbClr val="000000"/>
                          </a:solidFill>
                          <a:effectLst/>
                          <a:latin typeface="Calibri"/>
                        </a:rPr>
                        <a:t>HCB TRADICIONAL- COMUNITARIO (T)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COPER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80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 28,0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370731">
                <a:tc>
                  <a:txBody>
                    <a:bodyPr/>
                    <a:lstStyle/>
                    <a:p>
                      <a:pPr algn="l" fontAlgn="b"/>
                      <a:r>
                        <a:rPr lang="es-ES" sz="1100" b="0" i="0" u="none" strike="noStrike">
                          <a:solidFill>
                            <a:srgbClr val="000000"/>
                          </a:solidFill>
                          <a:effectLst/>
                          <a:latin typeface="Calibri"/>
                        </a:rPr>
                        <a:t>HCB  AGRUPADOS -INSTITUCIONAL TRADICIONAL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a:rPr>
                        <a:t>COPER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effectLst/>
                          <a:latin typeface="Calibri"/>
                        </a:rPr>
                        <a:t>26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2000" b="1" i="0" u="none" strike="noStrike" dirty="0">
                          <a:solidFill>
                            <a:srgbClr val="000000"/>
                          </a:solidFill>
                          <a:effectLst/>
                          <a:latin typeface="Calibri"/>
                        </a:rPr>
                        <a:t> 9,1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94757">
                <a:tc>
                  <a:txBody>
                    <a:bodyPr/>
                    <a:lstStyle/>
                    <a:p>
                      <a:pPr algn="l" fontAlgn="b"/>
                      <a:r>
                        <a:rPr lang="es-ES" sz="1100" b="1"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dirty="0">
                          <a:solidFill>
                            <a:srgbClr val="000000"/>
                          </a:solidFill>
                          <a:effectLst/>
                          <a:latin typeface="Calibri"/>
                        </a:rPr>
                        <a:t>COPER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ES" sz="1100" b="1" i="0" u="none" strike="noStrike" dirty="0">
                          <a:solidFill>
                            <a:srgbClr val="000000"/>
                          </a:solidFill>
                          <a:effectLst/>
                          <a:latin typeface="Calibri"/>
                        </a:rPr>
                        <a:t> 64,1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
        <p:nvSpPr>
          <p:cNvPr id="2" name="Rectángulo 1"/>
          <p:cNvSpPr/>
          <p:nvPr/>
        </p:nvSpPr>
        <p:spPr>
          <a:xfrm>
            <a:off x="1426445" y="0"/>
            <a:ext cx="4572000" cy="646331"/>
          </a:xfrm>
          <a:prstGeom prst="rect">
            <a:avLst/>
          </a:prstGeom>
        </p:spPr>
        <p:txBody>
          <a:bodyPr>
            <a:spAutoFit/>
          </a:bodyPr>
          <a:lstStyle/>
          <a:p>
            <a:pPr algn="ctr">
              <a:defRPr/>
            </a:pPr>
            <a:r>
              <a:rPr lang="es-ES" b="1" dirty="0">
                <a:ln/>
                <a:solidFill>
                  <a:prstClr val="white"/>
                </a:solidFill>
              </a:rPr>
              <a:t>ATENCIONES ESPECIALES  CON ALIMENTOS DE </a:t>
            </a:r>
          </a:p>
          <a:p>
            <a:pPr algn="ctr">
              <a:defRPr/>
            </a:pPr>
            <a:r>
              <a:rPr lang="es-ES" b="1" dirty="0">
                <a:ln/>
                <a:solidFill>
                  <a:prstClr val="white"/>
                </a:solidFill>
              </a:rPr>
              <a:t>ALTO VALOR NUTRICIONAL  2017</a:t>
            </a:r>
          </a:p>
        </p:txBody>
      </p:sp>
    </p:spTree>
    <p:extLst>
      <p:ext uri="{BB962C8B-B14F-4D97-AF65-F5344CB8AC3E}">
        <p14:creationId xmlns:p14="http://schemas.microsoft.com/office/powerpoint/2010/main" val="68959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7589" y="0"/>
            <a:ext cx="7886700" cy="1325563"/>
          </a:xfrm>
        </p:spPr>
        <p:txBody>
          <a:bodyPr/>
          <a:lstStyle/>
          <a:p>
            <a:br>
              <a:rPr lang="es-ES" sz="2800" b="1" dirty="0">
                <a:solidFill>
                  <a:schemeClr val="bg1"/>
                </a:solidFill>
                <a:latin typeface="Calibri" panose="020F0502020204030204" pitchFamily="34" charset="0"/>
              </a:rPr>
            </a:br>
            <a:r>
              <a:rPr lang="es-ES" sz="2800" b="1" dirty="0">
                <a:solidFill>
                  <a:schemeClr val="bg1"/>
                </a:solidFill>
                <a:latin typeface="Calibri" panose="020F0502020204030204" pitchFamily="34" charset="0"/>
              </a:rPr>
              <a:t>Total de </a:t>
            </a:r>
            <a:r>
              <a:rPr lang="es-ES" sz="2800" b="1" dirty="0" err="1">
                <a:solidFill>
                  <a:schemeClr val="bg1"/>
                </a:solidFill>
                <a:latin typeface="Calibri" panose="020F0502020204030204" pitchFamily="34" charset="0"/>
              </a:rPr>
              <a:t>Bienestarina</a:t>
            </a:r>
            <a:r>
              <a:rPr lang="es-ES" sz="2800" b="1" dirty="0">
                <a:solidFill>
                  <a:schemeClr val="bg1"/>
                </a:solidFill>
                <a:latin typeface="Calibri" panose="020F0502020204030204" pitchFamily="34" charset="0"/>
              </a:rPr>
              <a:t> y Presupuesto</a:t>
            </a:r>
          </a:p>
        </p:txBody>
      </p:sp>
      <p:sp>
        <p:nvSpPr>
          <p:cNvPr id="3" name="Marcador de contenido 2"/>
          <p:cNvSpPr>
            <a:spLocks noGrp="1"/>
          </p:cNvSpPr>
          <p:nvPr>
            <p:ph idx="1"/>
          </p:nvPr>
        </p:nvSpPr>
        <p:spPr/>
        <p:txBody>
          <a:bodyPr/>
          <a:lstStyle/>
          <a:p>
            <a:endParaRPr lang="es-ES" dirty="0"/>
          </a:p>
          <a:p>
            <a:endParaRPr lang="es-ES" dirty="0"/>
          </a:p>
          <a:p>
            <a:endParaRPr lang="es-ES" dirty="0"/>
          </a:p>
          <a:p>
            <a:r>
              <a:rPr lang="es-ES" dirty="0"/>
              <a:t>2.340 kilos de bienestarina mensual X $6.038:</a:t>
            </a:r>
          </a:p>
          <a:p>
            <a:pPr marL="0" indent="0">
              <a:buNone/>
            </a:pPr>
            <a:r>
              <a:rPr lang="es-ES" dirty="0"/>
              <a:t> $ 14.128.92 PESOS MTE.</a:t>
            </a:r>
          </a:p>
        </p:txBody>
      </p:sp>
    </p:spTree>
    <p:extLst>
      <p:ext uri="{BB962C8B-B14F-4D97-AF65-F5344CB8AC3E}">
        <p14:creationId xmlns:p14="http://schemas.microsoft.com/office/powerpoint/2010/main" val="448170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691445" y="1521551"/>
            <a:ext cx="1592103"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prstClr val="white"/>
                </a:solidFill>
                <a:effectLst/>
                <a:uLnTx/>
                <a:uFillTx/>
                <a:latin typeface="Calibri" panose="020F0502020204030204"/>
                <a:ea typeface="+mn-ea"/>
                <a:cs typeface="+mn-cs"/>
              </a:rPr>
              <a:t>VISION</a:t>
            </a:r>
            <a:r>
              <a:rPr kumimoji="0" lang="es-MX" sz="1800" b="1"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ángulo 5"/>
          <p:cNvSpPr/>
          <p:nvPr/>
        </p:nvSpPr>
        <p:spPr>
          <a:xfrm>
            <a:off x="967191" y="3027618"/>
            <a:ext cx="6632713" cy="224676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2800" b="0" i="0" u="none" strike="noStrike" kern="1200" cap="none" spc="0" normalizeH="0" baseline="0" noProof="0" dirty="0">
                <a:ln>
                  <a:noFill/>
                </a:ln>
                <a:solidFill>
                  <a:schemeClr val="bg1"/>
                </a:solidFill>
                <a:effectLst/>
                <a:uLnTx/>
                <a:uFillTx/>
                <a:latin typeface="Calibri" panose="020F0502020204030204"/>
                <a:ea typeface="+mn-ea"/>
                <a:cs typeface="Calibri"/>
              </a:rPr>
              <a:t>Cambiar el mundo de las nuevas generaciones y sus familias, siendo referente en estándares de calidad y contribuyendo a la construcción de una sociedad en paz, próspera y equitativa.</a:t>
            </a:r>
            <a:endParaRPr kumimoji="0" lang="es-CO" sz="2800" b="0" i="0" u="none" strike="noStrike" kern="1200" cap="none" spc="0" normalizeH="0" baseline="0" noProof="0" dirty="0">
              <a:ln>
                <a:noFill/>
              </a:ln>
              <a:solidFill>
                <a:schemeClr val="bg1"/>
              </a:solidFill>
              <a:effectLst/>
              <a:uLnTx/>
              <a:uFillTx/>
              <a:latin typeface="Calibri" panose="020F0502020204030204"/>
              <a:ea typeface="+mn-ea"/>
            </a:endParaRPr>
          </a:p>
        </p:txBody>
      </p:sp>
    </p:spTree>
    <p:extLst>
      <p:ext uri="{BB962C8B-B14F-4D97-AF65-F5344CB8AC3E}">
        <p14:creationId xmlns:p14="http://schemas.microsoft.com/office/powerpoint/2010/main" val="14467835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157163" y="0"/>
            <a:ext cx="8782051" cy="1200150"/>
          </a:xfrm>
          <a:prstGeom prst="rect">
            <a:avLst/>
          </a:prstGeom>
        </p:spPr>
        <p:txBody>
          <a:bodyPr>
            <a:spAutoFit/>
          </a:bodyPr>
          <a:lstStyle/>
          <a:p>
            <a:pPr algn="ctr">
              <a:defRPr/>
            </a:pPr>
            <a:r>
              <a:rPr lang="es-ES" sz="2400" b="1" dirty="0">
                <a:ln/>
                <a:solidFill>
                  <a:prstClr val="white"/>
                </a:solidFill>
              </a:rPr>
              <a:t>VISITAS DE INTERVENTORIA REALIZADAS DURANTE </a:t>
            </a:r>
          </a:p>
          <a:p>
            <a:pPr algn="ctr">
              <a:defRPr/>
            </a:pPr>
            <a:r>
              <a:rPr lang="es-ES" sz="2400" b="1" dirty="0">
                <a:ln/>
                <a:solidFill>
                  <a:prstClr val="white"/>
                </a:solidFill>
              </a:rPr>
              <a:t>EL 2017 y </a:t>
            </a:r>
            <a:r>
              <a:rPr lang="es-CO" altLang="es-ES_tradnl" sz="2400" b="1" dirty="0">
                <a:ln/>
                <a:solidFill>
                  <a:prstClr val="white"/>
                </a:solidFill>
              </a:rPr>
              <a:t>A FECHA DE CORTE MES JUNIO</a:t>
            </a:r>
            <a:endParaRPr lang="es-ES" sz="2400" b="1" dirty="0">
              <a:ln/>
              <a:solidFill>
                <a:prstClr val="white"/>
              </a:solidFill>
            </a:endParaRPr>
          </a:p>
          <a:p>
            <a:pPr algn="ctr">
              <a:defRPr/>
            </a:pPr>
            <a:r>
              <a:rPr lang="es-ES" sz="2400" b="1" dirty="0">
                <a:ln/>
                <a:solidFill>
                  <a:prstClr val="white"/>
                </a:solidFill>
              </a:rPr>
              <a:t>REGIONAL </a:t>
            </a:r>
            <a:r>
              <a:rPr lang="es-ES" sz="2400" b="1" dirty="0">
                <a:ln/>
                <a:solidFill>
                  <a:srgbClr val="FFFF00"/>
                </a:solidFill>
              </a:rPr>
              <a:t> </a:t>
            </a:r>
            <a:r>
              <a:rPr lang="es-ES" sz="2400" b="1" dirty="0">
                <a:ln/>
                <a:solidFill>
                  <a:prstClr val="white"/>
                </a:solidFill>
              </a:rPr>
              <a:t>BOYACA MUNICIPIO CHIQUINQUIRA</a:t>
            </a:r>
          </a:p>
        </p:txBody>
      </p:sp>
      <p:pic>
        <p:nvPicPr>
          <p:cNvPr id="6" name="Imagen 5"/>
          <p:cNvPicPr>
            <a:picLocks noChangeAspect="1"/>
          </p:cNvPicPr>
          <p:nvPr/>
        </p:nvPicPr>
        <p:blipFill>
          <a:blip r:embed="rId2"/>
          <a:stretch>
            <a:fillRect/>
          </a:stretch>
        </p:blipFill>
        <p:spPr>
          <a:xfrm>
            <a:off x="225286" y="1200149"/>
            <a:ext cx="8786191" cy="5280163"/>
          </a:xfrm>
          <a:prstGeom prst="rect">
            <a:avLst/>
          </a:prstGeom>
        </p:spPr>
      </p:pic>
    </p:spTree>
    <p:extLst>
      <p:ext uri="{BB962C8B-B14F-4D97-AF65-F5344CB8AC3E}">
        <p14:creationId xmlns:p14="http://schemas.microsoft.com/office/powerpoint/2010/main" val="3473894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p:cNvSpPr/>
          <p:nvPr/>
        </p:nvSpPr>
        <p:spPr>
          <a:xfrm>
            <a:off x="-157163" y="0"/>
            <a:ext cx="8782051" cy="1200150"/>
          </a:xfrm>
          <a:prstGeom prst="rect">
            <a:avLst/>
          </a:prstGeom>
        </p:spPr>
        <p:txBody>
          <a:bodyPr>
            <a:spAutoFit/>
          </a:bodyPr>
          <a:lstStyle/>
          <a:p>
            <a:pPr algn="ctr">
              <a:defRPr/>
            </a:pPr>
            <a:r>
              <a:rPr lang="es-ES" sz="2400" b="1" dirty="0">
                <a:ln/>
                <a:solidFill>
                  <a:prstClr val="white"/>
                </a:solidFill>
              </a:rPr>
              <a:t>VISITAS DE INTERVENTORIA REALIZADAS  </a:t>
            </a:r>
            <a:r>
              <a:rPr lang="es-CO" altLang="es-ES_tradnl" sz="2400" b="1" dirty="0">
                <a:ln/>
                <a:solidFill>
                  <a:prstClr val="white"/>
                </a:solidFill>
              </a:rPr>
              <a:t>A FECHA DE </a:t>
            </a:r>
          </a:p>
          <a:p>
            <a:pPr algn="ctr">
              <a:defRPr/>
            </a:pPr>
            <a:r>
              <a:rPr lang="es-CO" altLang="es-ES_tradnl" sz="2400" b="1" dirty="0">
                <a:ln/>
                <a:solidFill>
                  <a:prstClr val="white"/>
                </a:solidFill>
              </a:rPr>
              <a:t>CORTE MES  </a:t>
            </a:r>
            <a:r>
              <a:rPr lang="es-CO" altLang="es-ES_tradnl" sz="2400" b="1" u="sng" dirty="0">
                <a:ln/>
                <a:solidFill>
                  <a:prstClr val="white"/>
                </a:solidFill>
              </a:rPr>
              <a:t>JUNIO</a:t>
            </a:r>
            <a:r>
              <a:rPr lang="es-ES" sz="2400" b="1" dirty="0">
                <a:ln/>
                <a:solidFill>
                  <a:prstClr val="white"/>
                </a:solidFill>
              </a:rPr>
              <a:t> 2017</a:t>
            </a:r>
          </a:p>
          <a:p>
            <a:pPr algn="ctr">
              <a:defRPr/>
            </a:pPr>
            <a:r>
              <a:rPr lang="es-ES" sz="2400" b="1" dirty="0">
                <a:ln/>
                <a:solidFill>
                  <a:prstClr val="white"/>
                </a:solidFill>
              </a:rPr>
              <a:t>REGIONAL ANTIOQUIA- MUNICIPIO DE TARAZA</a:t>
            </a:r>
          </a:p>
        </p:txBody>
      </p:sp>
      <p:pic>
        <p:nvPicPr>
          <p:cNvPr id="3" name="Imagen 2"/>
          <p:cNvPicPr>
            <a:picLocks noChangeAspect="1"/>
          </p:cNvPicPr>
          <p:nvPr/>
        </p:nvPicPr>
        <p:blipFill>
          <a:blip r:embed="rId2"/>
          <a:stretch>
            <a:fillRect/>
          </a:stretch>
        </p:blipFill>
        <p:spPr>
          <a:xfrm>
            <a:off x="0" y="861391"/>
            <a:ext cx="8905461" cy="5668323"/>
          </a:xfrm>
          <a:prstGeom prst="rect">
            <a:avLst/>
          </a:prstGeom>
        </p:spPr>
      </p:pic>
    </p:spTree>
    <p:extLst>
      <p:ext uri="{BB962C8B-B14F-4D97-AF65-F5344CB8AC3E}">
        <p14:creationId xmlns:p14="http://schemas.microsoft.com/office/powerpoint/2010/main" val="2002898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
        <p:nvSpPr>
          <p:cNvPr id="95235" name="1 Título"/>
          <p:cNvSpPr txBox="1">
            <a:spLocks/>
          </p:cNvSpPr>
          <p:nvPr/>
        </p:nvSpPr>
        <p:spPr bwMode="auto">
          <a:xfrm>
            <a:off x="414338" y="30163"/>
            <a:ext cx="5613400"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defRPr/>
            </a:pPr>
            <a:r>
              <a:rPr lang="es-ES" sz="2800" b="1" dirty="0">
                <a:ln/>
                <a:solidFill>
                  <a:prstClr val="white"/>
                </a:solidFill>
              </a:rPr>
              <a:t>VISITAS DE INTERVENTORIA </a:t>
            </a:r>
            <a:r>
              <a:rPr lang="es-ES" sz="3200" b="1" dirty="0">
                <a:ln/>
                <a:solidFill>
                  <a:prstClr val="white"/>
                </a:solidFill>
              </a:rPr>
              <a:t>REALIZADAS  </a:t>
            </a:r>
            <a:r>
              <a:rPr lang="es-CO" altLang="es-ES_tradnl" sz="3200" b="1" dirty="0">
                <a:ln/>
                <a:solidFill>
                  <a:prstClr val="white"/>
                </a:solidFill>
              </a:rPr>
              <a:t>A FECHA DE </a:t>
            </a:r>
          </a:p>
          <a:p>
            <a:pPr algn="ctr">
              <a:defRPr/>
            </a:pPr>
            <a:r>
              <a:rPr lang="es-CO" altLang="es-ES_tradnl" sz="3200" b="1" dirty="0">
                <a:ln/>
                <a:solidFill>
                  <a:prstClr val="white"/>
                </a:solidFill>
              </a:rPr>
              <a:t>CORTE MES  </a:t>
            </a:r>
            <a:r>
              <a:rPr lang="es-CO" altLang="es-ES_tradnl" sz="3200" b="1" u="sng" dirty="0">
                <a:ln/>
                <a:solidFill>
                  <a:prstClr val="white"/>
                </a:solidFill>
              </a:rPr>
              <a:t>JUNIO</a:t>
            </a:r>
            <a:r>
              <a:rPr lang="es-ES" sz="3200" b="1" dirty="0">
                <a:ln/>
                <a:solidFill>
                  <a:prstClr val="white"/>
                </a:solidFill>
              </a:rPr>
              <a:t> 2017</a:t>
            </a:r>
          </a:p>
        </p:txBody>
      </p:sp>
      <p:pic>
        <p:nvPicPr>
          <p:cNvPr id="2" name="Imagen 1"/>
          <p:cNvPicPr>
            <a:picLocks noChangeAspect="1"/>
          </p:cNvPicPr>
          <p:nvPr/>
        </p:nvPicPr>
        <p:blipFill>
          <a:blip r:embed="rId3"/>
          <a:stretch>
            <a:fillRect/>
          </a:stretch>
        </p:blipFill>
        <p:spPr>
          <a:xfrm>
            <a:off x="185530" y="500280"/>
            <a:ext cx="8454888" cy="6218020"/>
          </a:xfrm>
          <a:prstGeom prst="rect">
            <a:avLst/>
          </a:prstGeom>
        </p:spPr>
      </p:pic>
    </p:spTree>
    <p:extLst>
      <p:ext uri="{BB962C8B-B14F-4D97-AF65-F5344CB8AC3E}">
        <p14:creationId xmlns:p14="http://schemas.microsoft.com/office/powerpoint/2010/main" val="2059085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15463" y="756832"/>
            <a:ext cx="8557066" cy="5910667"/>
          </a:xfrm>
          <a:prstGeom prst="rect">
            <a:avLst/>
          </a:prstGeom>
        </p:spPr>
      </p:pic>
      <p:sp>
        <p:nvSpPr>
          <p:cNvPr id="5" name="Rectángulo 4"/>
          <p:cNvSpPr/>
          <p:nvPr/>
        </p:nvSpPr>
        <p:spPr>
          <a:xfrm>
            <a:off x="1246836" y="0"/>
            <a:ext cx="4572000" cy="923330"/>
          </a:xfrm>
          <a:prstGeom prst="rect">
            <a:avLst/>
          </a:prstGeom>
        </p:spPr>
        <p:txBody>
          <a:bodyPr>
            <a:spAutoFit/>
          </a:bodyPr>
          <a:lstStyle/>
          <a:p>
            <a:pPr algn="ctr">
              <a:defRPr/>
            </a:pPr>
            <a:r>
              <a:rPr lang="es-ES" b="1" dirty="0">
                <a:ln/>
                <a:solidFill>
                  <a:prstClr val="white"/>
                </a:solidFill>
              </a:rPr>
              <a:t>VISITAS DE INTERVENTORIA REALIZADAS  </a:t>
            </a:r>
            <a:r>
              <a:rPr lang="es-CO" altLang="es-ES_tradnl" b="1" dirty="0">
                <a:ln/>
                <a:solidFill>
                  <a:prstClr val="white"/>
                </a:solidFill>
              </a:rPr>
              <a:t>A FECHA DE </a:t>
            </a:r>
          </a:p>
          <a:p>
            <a:pPr algn="ctr">
              <a:defRPr/>
            </a:pPr>
            <a:r>
              <a:rPr lang="es-CO" altLang="es-ES_tradnl" b="1" dirty="0">
                <a:ln/>
                <a:solidFill>
                  <a:prstClr val="white"/>
                </a:solidFill>
              </a:rPr>
              <a:t>CORTE MES  </a:t>
            </a:r>
            <a:r>
              <a:rPr lang="es-CO" altLang="es-ES_tradnl" b="1" u="sng" dirty="0">
                <a:ln/>
                <a:solidFill>
                  <a:prstClr val="white"/>
                </a:solidFill>
              </a:rPr>
              <a:t>JUNIO</a:t>
            </a:r>
            <a:r>
              <a:rPr lang="es-ES" b="1" dirty="0">
                <a:ln/>
                <a:solidFill>
                  <a:prstClr val="white"/>
                </a:solidFill>
              </a:rPr>
              <a:t> 2017</a:t>
            </a:r>
          </a:p>
        </p:txBody>
      </p:sp>
    </p:spTree>
    <p:extLst>
      <p:ext uri="{BB962C8B-B14F-4D97-AF65-F5344CB8AC3E}">
        <p14:creationId xmlns:p14="http://schemas.microsoft.com/office/powerpoint/2010/main" val="563037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23363" y="1359734"/>
            <a:ext cx="7402438" cy="4566656"/>
          </a:xfrm>
          <a:prstGeom prst="rect">
            <a:avLst/>
          </a:prstGeom>
        </p:spPr>
      </p:pic>
      <p:sp>
        <p:nvSpPr>
          <p:cNvPr id="5" name="CuadroTexto 4"/>
          <p:cNvSpPr txBox="1"/>
          <p:nvPr/>
        </p:nvSpPr>
        <p:spPr>
          <a:xfrm>
            <a:off x="855803" y="153932"/>
            <a:ext cx="5323843" cy="923330"/>
          </a:xfrm>
          <a:prstGeom prst="rect">
            <a:avLst/>
          </a:prstGeom>
          <a:noFill/>
        </p:spPr>
        <p:txBody>
          <a:bodyPr wrap="none" rtlCol="0">
            <a:spAutoFit/>
          </a:bodyPr>
          <a:lstStyle/>
          <a:p>
            <a:pPr algn="ctr">
              <a:defRPr/>
            </a:pPr>
            <a:r>
              <a:rPr lang="es-ES" b="1" dirty="0">
                <a:ln/>
                <a:solidFill>
                  <a:prstClr val="white"/>
                </a:solidFill>
              </a:rPr>
              <a:t>VISITAS DE INTERVENTORIA REALIZADAS  </a:t>
            </a:r>
            <a:r>
              <a:rPr lang="es-CO" altLang="es-ES_tradnl" b="1" dirty="0">
                <a:ln/>
                <a:solidFill>
                  <a:prstClr val="white"/>
                </a:solidFill>
              </a:rPr>
              <a:t>A FECHA DE </a:t>
            </a:r>
          </a:p>
          <a:p>
            <a:pPr algn="ctr">
              <a:defRPr/>
            </a:pPr>
            <a:r>
              <a:rPr lang="es-CO" altLang="es-ES_tradnl" b="1" dirty="0">
                <a:ln/>
                <a:solidFill>
                  <a:prstClr val="white"/>
                </a:solidFill>
              </a:rPr>
              <a:t>CORTE MES  </a:t>
            </a:r>
            <a:r>
              <a:rPr lang="es-CO" altLang="es-ES_tradnl" b="1" u="sng" dirty="0">
                <a:ln/>
                <a:solidFill>
                  <a:prstClr val="white"/>
                </a:solidFill>
              </a:rPr>
              <a:t>JUNIO</a:t>
            </a:r>
            <a:r>
              <a:rPr lang="es-ES" b="1" dirty="0">
                <a:ln/>
                <a:solidFill>
                  <a:prstClr val="white"/>
                </a:solidFill>
              </a:rPr>
              <a:t> 2017</a:t>
            </a:r>
          </a:p>
          <a:p>
            <a:endParaRPr lang="es-ES" dirty="0">
              <a:solidFill>
                <a:prstClr val="black"/>
              </a:solidFill>
            </a:endParaRPr>
          </a:p>
        </p:txBody>
      </p:sp>
    </p:spTree>
    <p:extLst>
      <p:ext uri="{BB962C8B-B14F-4D97-AF65-F5344CB8AC3E}">
        <p14:creationId xmlns:p14="http://schemas.microsoft.com/office/powerpoint/2010/main" val="1439356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34541" y="5422106"/>
            <a:ext cx="1982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pPr>
            <a:r>
              <a:rPr lang="es-ES" altLang="es-CO" sz="4000" b="1" dirty="0">
                <a:solidFill>
                  <a:srgbClr val="595959"/>
                </a:solidFill>
                <a:effectLst>
                  <a:outerShdw blurRad="38100" dist="38100" dir="2700000" algn="tl">
                    <a:srgbClr val="000000">
                      <a:alpha val="43137"/>
                    </a:srgbClr>
                  </a:outerShdw>
                </a:effectLst>
                <a:cs typeface="Arial" panose="020B0604020202020204" pitchFamily="34" charset="0"/>
              </a:rPr>
              <a:t>VARIOS</a:t>
            </a:r>
          </a:p>
        </p:txBody>
      </p:sp>
    </p:spTree>
    <p:extLst>
      <p:ext uri="{BB962C8B-B14F-4D97-AF65-F5344CB8AC3E}">
        <p14:creationId xmlns:p14="http://schemas.microsoft.com/office/powerpoint/2010/main" val="341903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5"/>
          <p:cNvSpPr txBox="1">
            <a:spLocks/>
          </p:cNvSpPr>
          <p:nvPr/>
        </p:nvSpPr>
        <p:spPr bwMode="auto">
          <a:xfrm>
            <a:off x="0" y="177542"/>
            <a:ext cx="57747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2800" b="1" dirty="0">
                <a:solidFill>
                  <a:srgbClr val="FFFFFF"/>
                </a:solidFill>
                <a:effectLst>
                  <a:outerShdw blurRad="38100" dist="38100" dir="2700000" algn="tl">
                    <a:srgbClr val="000000">
                      <a:alpha val="43137"/>
                    </a:srgbClr>
                  </a:outerShdw>
                </a:effectLst>
                <a:latin typeface="Calibri" panose="020F0502020204030204"/>
              </a:rPr>
              <a:t>NOVEDADES POR DISTRIBUCION</a:t>
            </a:r>
          </a:p>
        </p:txBody>
      </p:sp>
      <p:graphicFrame>
        <p:nvGraphicFramePr>
          <p:cNvPr id="5" name="Tabla 4"/>
          <p:cNvGraphicFramePr>
            <a:graphicFrameLocks noGrp="1"/>
          </p:cNvGraphicFramePr>
          <p:nvPr>
            <p:extLst/>
          </p:nvPr>
        </p:nvGraphicFramePr>
        <p:xfrm>
          <a:off x="762000" y="2314575"/>
          <a:ext cx="7620000" cy="3752860"/>
        </p:xfrm>
        <a:graphic>
          <a:graphicData uri="http://schemas.openxmlformats.org/drawingml/2006/table">
            <a:tbl>
              <a:tblPr firstRow="1" bandRow="1">
                <a:tableStyleId>{E8B1032C-EA38-4F05-BA0D-38AFFFC7BED3}</a:tableStyleId>
              </a:tblPr>
              <a:tblGrid>
                <a:gridCol w="7620000">
                  <a:extLst>
                    <a:ext uri="{9D8B030D-6E8A-4147-A177-3AD203B41FA5}">
                      <a16:colId xmlns:a16="http://schemas.microsoft.com/office/drawing/2014/main" val="20000"/>
                    </a:ext>
                  </a:extLst>
                </a:gridCol>
              </a:tblGrid>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Códigos errados  de municipios.</a:t>
                      </a:r>
                      <a:endParaRPr lang="es-CO" sz="2000" b="0" i="0" u="none" strike="noStrike" dirty="0">
                        <a:solidFill>
                          <a:schemeClr val="tx1"/>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0"/>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Datos del punto no actualizados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1"/>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dirección.</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2"/>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responsable</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3"/>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no cuenta con espacio para almacenar el producto</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4"/>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cuenta con producto para cubrir sus programas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5"/>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termino contrato con el ICBF.</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6"/>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está de vacaciones.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7"/>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está  cerrado y no hay quien reciba la Bienestarina</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8"/>
                  </a:ext>
                </a:extLst>
              </a:tr>
              <a:tr h="923924">
                <a:tc>
                  <a:txBody>
                    <a:bodyPr/>
                    <a:lstStyle/>
                    <a:p>
                      <a:pPr algn="l" rtl="0" fontAlgn="ctr">
                        <a:buClr>
                          <a:srgbClr val="000000"/>
                        </a:buClr>
                        <a:buSzPts val="1100"/>
                        <a:buFont typeface="Symbol" panose="05050102010706020507" pitchFamily="18" charset="2"/>
                        <a:buNone/>
                      </a:pPr>
                      <a:r>
                        <a:rPr lang="es-CO" sz="2000" u="none" strike="noStrike" dirty="0">
                          <a:effectLst/>
                        </a:rPr>
                        <a:t>Zonas del país, que tienen ubicación geográfica  compleja, Bloqueo de vías por paros, o con Municipios de niveles alto de inseguridad y orden público</a:t>
                      </a:r>
                      <a:endParaRPr lang="es-CO" sz="2000" u="none" strike="noStrike" dirty="0">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9"/>
                  </a:ext>
                </a:extLst>
              </a:tr>
            </a:tbl>
          </a:graphicData>
        </a:graphic>
      </p:graphicFrame>
      <p:sp>
        <p:nvSpPr>
          <p:cNvPr id="6" name="Rectángulo 1"/>
          <p:cNvSpPr>
            <a:spLocks noChangeArrowheads="1"/>
          </p:cNvSpPr>
          <p:nvPr/>
        </p:nvSpPr>
        <p:spPr bwMode="auto">
          <a:xfrm>
            <a:off x="176213" y="1381125"/>
            <a:ext cx="84534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dirty="0">
                <a:solidFill>
                  <a:prstClr val="black"/>
                </a:solidFill>
              </a:rPr>
              <a:t>Durante el proceso de distribución de AAVN a puntos de entrega, se generan novedades, teniendo en cuenta las siguientes situaciones:</a:t>
            </a:r>
          </a:p>
        </p:txBody>
      </p:sp>
    </p:spTree>
    <p:extLst>
      <p:ext uri="{BB962C8B-B14F-4D97-AF65-F5344CB8AC3E}">
        <p14:creationId xmlns:p14="http://schemas.microsoft.com/office/powerpoint/2010/main" val="29120828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txBox="1">
            <a:spLocks/>
          </p:cNvSpPr>
          <p:nvPr/>
        </p:nvSpPr>
        <p:spPr bwMode="auto">
          <a:xfrm>
            <a:off x="65903" y="185780"/>
            <a:ext cx="57747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2800" b="1" dirty="0">
                <a:solidFill>
                  <a:srgbClr val="FFFFFF"/>
                </a:solidFill>
                <a:effectLst>
                  <a:outerShdw blurRad="38100" dist="38100" dir="2700000" algn="tl">
                    <a:srgbClr val="000000">
                      <a:alpha val="43137"/>
                    </a:srgbClr>
                  </a:outerShdw>
                </a:effectLst>
                <a:latin typeface="Calibri" panose="020F0502020204030204"/>
              </a:rPr>
              <a:t>NOVEDADES POR DISTRIBUCION</a:t>
            </a:r>
          </a:p>
        </p:txBody>
      </p:sp>
      <p:sp>
        <p:nvSpPr>
          <p:cNvPr id="5" name="CuadroTexto 1"/>
          <p:cNvSpPr txBox="1"/>
          <p:nvPr/>
        </p:nvSpPr>
        <p:spPr>
          <a:xfrm>
            <a:off x="394515" y="1359887"/>
            <a:ext cx="8623300" cy="36933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s-CO" dirty="0">
                <a:solidFill>
                  <a:prstClr val="black"/>
                </a:solidFill>
                <a:latin typeface="Verdana" panose="020B0604030504040204" pitchFamily="34" charset="0"/>
                <a:ea typeface="Verdana" panose="020B0604030504040204" pitchFamily="34" charset="0"/>
                <a:cs typeface="Verdana" panose="020B0604030504040204" pitchFamily="34" charset="0"/>
              </a:rPr>
              <a:t>Las novedades, según su prioridad, se dividen de la siguiente manera: </a:t>
            </a:r>
          </a:p>
        </p:txBody>
      </p:sp>
      <p:sp>
        <p:nvSpPr>
          <p:cNvPr id="6" name="Rectángulo 5"/>
          <p:cNvSpPr/>
          <p:nvPr/>
        </p:nvSpPr>
        <p:spPr>
          <a:xfrm>
            <a:off x="156519" y="4036178"/>
            <a:ext cx="8861296" cy="2062103"/>
          </a:xfrm>
          <a:prstGeom prst="rect">
            <a:avLst/>
          </a:prstGeom>
        </p:spPr>
        <p:txBody>
          <a:bodyPr wrap="square">
            <a:spAutoFit/>
          </a:bodyPr>
          <a:lstStyle/>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Por lo anterior se solicita  a todos los responsables de los puntos de entrega a presentar la actualización de información antes de los días 20 de cada mes a las Regionales y Centros Zonales.</a:t>
            </a:r>
          </a:p>
          <a:p>
            <a:pPr marL="228600" algn="just">
              <a:defRPr/>
            </a:pPr>
            <a:endPar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Cualquier devolución genera que los AAVN no llegue hasta los niños y niñas y por consiguiente afecta el aporte nutricional establecido en la minuta patrón que repercute directamente en el crecimiento y desarrollo de nuestros directos beneficiarios.</a:t>
            </a:r>
          </a:p>
        </p:txBody>
      </p:sp>
      <p:graphicFrame>
        <p:nvGraphicFramePr>
          <p:cNvPr id="7" name="Diagrama 6"/>
          <p:cNvGraphicFramePr/>
          <p:nvPr>
            <p:extLst/>
          </p:nvPr>
        </p:nvGraphicFramePr>
        <p:xfrm>
          <a:off x="1598139" y="850699"/>
          <a:ext cx="659027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5623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709312" y="5421843"/>
            <a:ext cx="5665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pPr>
            <a:r>
              <a:rPr lang="es-ES" sz="4000" b="1" dirty="0">
                <a:solidFill>
                  <a:srgbClr val="595959"/>
                </a:solidFill>
                <a:effectLst>
                  <a:outerShdw blurRad="38100" dist="38100" dir="2700000" algn="tl">
                    <a:srgbClr val="000000">
                      <a:alpha val="43137"/>
                    </a:srgbClr>
                  </a:outerShdw>
                </a:effectLst>
              </a:rPr>
              <a:t>CONCLUSIONES</a:t>
            </a:r>
          </a:p>
        </p:txBody>
      </p:sp>
      <p:cxnSp>
        <p:nvCxnSpPr>
          <p:cNvPr id="7" name="Conector recto 6"/>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4592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6041" y="161453"/>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800" b="1" dirty="0">
                <a:solidFill>
                  <a:prstClr val="white"/>
                </a:solidFill>
                <a:effectLst>
                  <a:outerShdw blurRad="38100" dist="38100" dir="2700000" algn="tl">
                    <a:srgbClr val="000000">
                      <a:alpha val="43137"/>
                    </a:srgbClr>
                  </a:outerShdw>
                </a:effectLst>
              </a:rPr>
              <a:t>CONCLUSIONES</a:t>
            </a:r>
          </a:p>
        </p:txBody>
      </p:sp>
      <p:graphicFrame>
        <p:nvGraphicFramePr>
          <p:cNvPr id="2" name="Diagrama 1"/>
          <p:cNvGraphicFramePr/>
          <p:nvPr>
            <p:extLst/>
          </p:nvPr>
        </p:nvGraphicFramePr>
        <p:xfrm>
          <a:off x="1153296" y="1396999"/>
          <a:ext cx="6900219" cy="4600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6938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139687" y="2828836"/>
            <a:ext cx="6278544" cy="2554545"/>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3200" b="0" i="0" u="none" strike="noStrike" kern="1200" cap="none" spc="0" normalizeH="0" baseline="0" noProof="0" dirty="0">
                <a:ln>
                  <a:noFill/>
                </a:ln>
                <a:solidFill>
                  <a:schemeClr val="bg1"/>
                </a:solidFill>
                <a:effectLst/>
                <a:uLnTx/>
                <a:uFillTx/>
                <a:latin typeface="Calibri" panose="020F0502020204030204"/>
                <a:ea typeface="+mn-ea"/>
                <a:cs typeface="Calibri"/>
              </a:rPr>
              <a:t>Trabajar con calidad y transparencia por el desarrollo y la protección integral de la primera infancia, la niñez, la adolescencia y el bienestar de las familias colombianas </a:t>
            </a:r>
            <a:endParaRPr kumimoji="0" lang="es-CO" sz="3200" b="0" i="0" u="none" strike="noStrike" kern="1200" cap="none" spc="0" normalizeH="0" baseline="0" noProof="0" dirty="0">
              <a:ln>
                <a:noFill/>
              </a:ln>
              <a:solidFill>
                <a:schemeClr val="bg1"/>
              </a:solidFill>
              <a:effectLst/>
              <a:uLnTx/>
              <a:uFillTx/>
              <a:latin typeface="Calibri" panose="020F0502020204030204"/>
              <a:ea typeface="+mn-ea"/>
            </a:endParaRPr>
          </a:p>
        </p:txBody>
      </p:sp>
      <p:sp>
        <p:nvSpPr>
          <p:cNvPr id="7" name="Rectángulo 6"/>
          <p:cNvSpPr/>
          <p:nvPr/>
        </p:nvSpPr>
        <p:spPr>
          <a:xfrm>
            <a:off x="2505914" y="1561308"/>
            <a:ext cx="159691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Calibri" panose="020F0502020204030204"/>
                <a:ea typeface="+mn-ea"/>
                <a:cs typeface="+mn-cs"/>
              </a:rPr>
              <a:t>MISION</a:t>
            </a:r>
            <a:r>
              <a:rPr kumimoji="0" lang="es-MX" sz="32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es-CO"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5368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ln w="22225">
                  <a:solidFill>
                    <a:schemeClr val="accent2"/>
                  </a:solidFill>
                  <a:prstDash val="solid"/>
                </a:ln>
                <a:solidFill>
                  <a:schemeClr val="accent2">
                    <a:lumMod val="40000"/>
                    <a:lumOff val="60000"/>
                  </a:schemeClr>
                </a:solidFill>
              </a:rPr>
              <a:t>VIGILANCIA NUTRICIONAL </a:t>
            </a:r>
            <a:br>
              <a:rPr lang="es-ES" b="1" dirty="0">
                <a:ln w="22225">
                  <a:solidFill>
                    <a:schemeClr val="accent2"/>
                  </a:solidFill>
                  <a:prstDash val="solid"/>
                </a:ln>
                <a:solidFill>
                  <a:schemeClr val="accent2">
                    <a:lumMod val="40000"/>
                    <a:lumOff val="60000"/>
                  </a:schemeClr>
                </a:solidFill>
              </a:rPr>
            </a:b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68350638"/>
              </p:ext>
            </p:extLst>
          </p:nvPr>
        </p:nvGraphicFramePr>
        <p:xfrm>
          <a:off x="320841" y="1644316"/>
          <a:ext cx="8716211" cy="4866105"/>
        </p:xfrm>
        <a:graphic>
          <a:graphicData uri="http://schemas.openxmlformats.org/drawingml/2006/chart">
            <c:chart xmlns:c="http://schemas.openxmlformats.org/drawingml/2006/chart" xmlns:r="http://schemas.openxmlformats.org/officeDocument/2006/relationships" r:id="rId2"/>
          </a:graphicData>
        </a:graphic>
      </p:graphicFrame>
      <p:sp>
        <p:nvSpPr>
          <p:cNvPr id="6" name="CuadroTexto 5"/>
          <p:cNvSpPr txBox="1"/>
          <p:nvPr/>
        </p:nvSpPr>
        <p:spPr>
          <a:xfrm>
            <a:off x="508000" y="1443789"/>
            <a:ext cx="184666" cy="369332"/>
          </a:xfrm>
          <a:prstGeom prst="rect">
            <a:avLst/>
          </a:prstGeom>
          <a:noFill/>
        </p:spPr>
        <p:txBody>
          <a:bodyPr wrap="none" rtlCol="0">
            <a:spAutoFit/>
          </a:bodyPr>
          <a:lstStyle/>
          <a:p>
            <a:endParaRPr lang="es-ES" dirty="0">
              <a:solidFill>
                <a:prstClr val="black"/>
              </a:solidFill>
            </a:endParaRPr>
          </a:p>
        </p:txBody>
      </p:sp>
      <p:sp>
        <p:nvSpPr>
          <p:cNvPr id="7" name="Rectángulo 6"/>
          <p:cNvSpPr/>
          <p:nvPr/>
        </p:nvSpPr>
        <p:spPr>
          <a:xfrm>
            <a:off x="106948" y="982124"/>
            <a:ext cx="8208211" cy="830997"/>
          </a:xfrm>
          <a:prstGeom prst="rect">
            <a:avLst/>
          </a:prstGeom>
        </p:spPr>
        <p:txBody>
          <a:bodyPr wrap="square">
            <a:spAutoFit/>
          </a:bodyPr>
          <a:lstStyle/>
          <a:p>
            <a:pPr algn="ctr"/>
            <a:r>
              <a:rPr lang="es-CO" sz="2400" b="1" i="1" dirty="0">
                <a:solidFill>
                  <a:prstClr val="black"/>
                </a:solidFill>
              </a:rPr>
              <a:t>Grafica. 2 Indicador peso para la edad en menores de dos años-                   2016</a:t>
            </a:r>
            <a:endParaRPr lang="es-ES_tradnl" sz="2400" b="1" i="1" dirty="0">
              <a:solidFill>
                <a:prstClr val="black"/>
              </a:solidFill>
            </a:endParaRPr>
          </a:p>
        </p:txBody>
      </p:sp>
    </p:spTree>
    <p:extLst>
      <p:ext uri="{BB962C8B-B14F-4D97-AF65-F5344CB8AC3E}">
        <p14:creationId xmlns:p14="http://schemas.microsoft.com/office/powerpoint/2010/main" val="40106435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ln w="22225">
                  <a:solidFill>
                    <a:schemeClr val="accent2"/>
                  </a:solidFill>
                  <a:prstDash val="solid"/>
                </a:ln>
                <a:solidFill>
                  <a:schemeClr val="accent2">
                    <a:lumMod val="40000"/>
                    <a:lumOff val="60000"/>
                  </a:schemeClr>
                </a:solidFill>
              </a:rPr>
              <a:t>VIGILANCIA NUTRICIONAL </a:t>
            </a:r>
            <a:endParaRPr lang="es-ES" dirty="0"/>
          </a:p>
        </p:txBody>
      </p:sp>
      <p:sp>
        <p:nvSpPr>
          <p:cNvPr id="3" name="Marcador de contenido 2"/>
          <p:cNvSpPr>
            <a:spLocks noGrp="1"/>
          </p:cNvSpPr>
          <p:nvPr>
            <p:ph idx="1"/>
          </p:nvPr>
        </p:nvSpPr>
        <p:spPr>
          <a:xfrm>
            <a:off x="628650" y="1573833"/>
            <a:ext cx="7886700" cy="4351338"/>
          </a:xfrm>
        </p:spPr>
        <p:txBody>
          <a:bodyPr/>
          <a:lstStyle/>
          <a:p>
            <a:r>
              <a:rPr lang="es-CO" i="1" dirty="0"/>
              <a:t> El comportamiento del estado nutricional de los niños y niñas en el </a:t>
            </a:r>
            <a:r>
              <a:rPr lang="es-CO" b="1" i="1" dirty="0"/>
              <a:t>Indicador peso para la edad en menores de dos años </a:t>
            </a:r>
            <a:r>
              <a:rPr lang="es-CO" i="1" dirty="0"/>
              <a:t>del año 2016 de las 4 tomas. </a:t>
            </a:r>
          </a:p>
          <a:p>
            <a:r>
              <a:rPr lang="es-CO" i="1" dirty="0"/>
              <a:t>En cuanto desnutrición global y global severa se presentaron los siguientes porcentajes durante las 4 tomas: 3%, 3%, 2%, 3% comparado con un 3,4% de la encuesta ENSIN del 2010.</a:t>
            </a:r>
          </a:p>
          <a:p>
            <a:r>
              <a:rPr lang="es-CO" i="1" dirty="0"/>
              <a:t> Se observa que la desnutrición global en la población atendida en el centro Zonal de Chiquinquirá está por debajo de las cifras a nivel Nacional.</a:t>
            </a:r>
            <a:endParaRPr lang="es-ES_tradnl" i="1" dirty="0"/>
          </a:p>
          <a:p>
            <a:endParaRPr lang="es-ES" dirty="0"/>
          </a:p>
        </p:txBody>
      </p:sp>
    </p:spTree>
    <p:extLst>
      <p:ext uri="{BB962C8B-B14F-4D97-AF65-F5344CB8AC3E}">
        <p14:creationId xmlns:p14="http://schemas.microsoft.com/office/powerpoint/2010/main" val="39048140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0861" y="351757"/>
            <a:ext cx="7886700" cy="1325563"/>
          </a:xfrm>
        </p:spPr>
        <p:txBody>
          <a:bodyPr/>
          <a:lstStyle/>
          <a:p>
            <a:r>
              <a:rPr lang="es-ES" b="1" dirty="0">
                <a:ln w="22225">
                  <a:solidFill>
                    <a:schemeClr val="accent2"/>
                  </a:solidFill>
                  <a:prstDash val="solid"/>
                </a:ln>
                <a:solidFill>
                  <a:schemeClr val="accent2">
                    <a:lumMod val="40000"/>
                    <a:lumOff val="60000"/>
                  </a:schemeClr>
                </a:solidFill>
              </a:rPr>
              <a:t>VIGILANCIA NUTRICIONAL </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29070507"/>
              </p:ext>
            </p:extLst>
          </p:nvPr>
        </p:nvGraphicFramePr>
        <p:xfrm>
          <a:off x="401387" y="2026152"/>
          <a:ext cx="78867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6" name="CuadroTexto 5"/>
          <p:cNvSpPr txBox="1"/>
          <p:nvPr/>
        </p:nvSpPr>
        <p:spPr>
          <a:xfrm>
            <a:off x="227263" y="1189790"/>
            <a:ext cx="8662737" cy="1200328"/>
          </a:xfrm>
          <a:prstGeom prst="rect">
            <a:avLst/>
          </a:prstGeom>
          <a:noFill/>
        </p:spPr>
        <p:txBody>
          <a:bodyPr wrap="square" rtlCol="0">
            <a:spAutoFit/>
          </a:bodyPr>
          <a:lstStyle/>
          <a:p>
            <a:r>
              <a:rPr lang="es-CO" sz="2400" b="1" i="1" dirty="0">
                <a:solidFill>
                  <a:prstClr val="black"/>
                </a:solidFill>
              </a:rPr>
              <a:t>Grafica.4  Indicador Indice de masa corporal en niños y niñas de 2 a 5 años y 11 meses 2016</a:t>
            </a:r>
            <a:endParaRPr lang="es-ES_tradnl" sz="2400" b="1" i="1" dirty="0">
              <a:solidFill>
                <a:prstClr val="black"/>
              </a:solidFill>
            </a:endParaRPr>
          </a:p>
          <a:p>
            <a:endParaRPr lang="es-ES" sz="2400" b="1" dirty="0">
              <a:solidFill>
                <a:prstClr val="black"/>
              </a:solidFill>
            </a:endParaRPr>
          </a:p>
        </p:txBody>
      </p:sp>
    </p:spTree>
    <p:extLst>
      <p:ext uri="{BB962C8B-B14F-4D97-AF65-F5344CB8AC3E}">
        <p14:creationId xmlns:p14="http://schemas.microsoft.com/office/powerpoint/2010/main" val="3999533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ln w="22225">
                  <a:solidFill>
                    <a:schemeClr val="accent2"/>
                  </a:solidFill>
                  <a:prstDash val="solid"/>
                </a:ln>
                <a:solidFill>
                  <a:schemeClr val="accent2">
                    <a:lumMod val="40000"/>
                    <a:lumOff val="60000"/>
                  </a:schemeClr>
                </a:solidFill>
              </a:rPr>
              <a:t>VIGILANCIA NUTRICIONAL </a:t>
            </a:r>
            <a:endParaRPr lang="es-ES" dirty="0"/>
          </a:p>
        </p:txBody>
      </p:sp>
      <p:sp>
        <p:nvSpPr>
          <p:cNvPr id="3" name="Marcador de contenido 2"/>
          <p:cNvSpPr>
            <a:spLocks noGrp="1"/>
          </p:cNvSpPr>
          <p:nvPr>
            <p:ph idx="1"/>
          </p:nvPr>
        </p:nvSpPr>
        <p:spPr>
          <a:xfrm>
            <a:off x="240632" y="1264152"/>
            <a:ext cx="8595894" cy="4351338"/>
          </a:xfrm>
        </p:spPr>
        <p:txBody>
          <a:bodyPr/>
          <a:lstStyle/>
          <a:p>
            <a:pPr marL="0" indent="0">
              <a:buNone/>
            </a:pPr>
            <a:r>
              <a:rPr lang="es-CO" dirty="0"/>
              <a:t> </a:t>
            </a:r>
            <a:endParaRPr lang="es-ES_tradnl" i="1" dirty="0"/>
          </a:p>
          <a:p>
            <a:r>
              <a:rPr lang="es-CO" dirty="0"/>
              <a:t>Se observa en el  </a:t>
            </a:r>
            <a:r>
              <a:rPr lang="es-CO" b="1" i="1" dirty="0"/>
              <a:t>Indicador Índice de masa corporal en niños y niñas de 2 a 5 años y 11 meses</a:t>
            </a:r>
            <a:r>
              <a:rPr lang="es-CO" dirty="0"/>
              <a:t> que el porcentaje de delgadez en el año 2016, en la primera toma fue de 5%, la segunda toma fue de  3%, la tercera y cuarta toma fueron del 1%. Lo cual indica que la delgadez en la población en este grupo de edad  a mejorado su estado nutricional, en cuanto al indicador de IMC. </a:t>
            </a:r>
            <a:endParaRPr lang="es-ES" dirty="0"/>
          </a:p>
        </p:txBody>
      </p:sp>
    </p:spTree>
    <p:extLst>
      <p:ext uri="{BB962C8B-B14F-4D97-AF65-F5344CB8AC3E}">
        <p14:creationId xmlns:p14="http://schemas.microsoft.com/office/powerpoint/2010/main" val="38768853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solidFill>
                  <a:schemeClr val="bg1"/>
                </a:solidFill>
              </a:rPr>
              <a:t>Acciones realizadas</a:t>
            </a:r>
          </a:p>
        </p:txBody>
      </p:sp>
      <p:sp>
        <p:nvSpPr>
          <p:cNvPr id="3" name="Marcador de contenido 2"/>
          <p:cNvSpPr>
            <a:spLocks noGrp="1"/>
          </p:cNvSpPr>
          <p:nvPr>
            <p:ph idx="1"/>
          </p:nvPr>
        </p:nvSpPr>
        <p:spPr>
          <a:xfrm>
            <a:off x="93579" y="1122947"/>
            <a:ext cx="8702842" cy="4546016"/>
          </a:xfrm>
        </p:spPr>
        <p:txBody>
          <a:bodyPr/>
          <a:lstStyle/>
          <a:p>
            <a:pPr marL="0" indent="0">
              <a:buNone/>
            </a:pPr>
            <a:endParaRPr lang="es-ES_tradnl" i="1" dirty="0"/>
          </a:p>
          <a:p>
            <a:pPr lvl="0"/>
            <a:r>
              <a:rPr lang="es-CO" dirty="0"/>
              <a:t>Se realizó socialización de el informe anual de la vigencia 2016 como tambien el primer informe de este año a los operadores  de HCB, CDI y HI de influencia Centro Zonal Chiquinquirá.</a:t>
            </a:r>
            <a:endParaRPr lang="es-ES_tradnl" i="1" dirty="0"/>
          </a:p>
          <a:p>
            <a:pPr lvl="0"/>
            <a:r>
              <a:rPr lang="es-CO" dirty="0"/>
              <a:t>Se brindó asistencia técnica  en lineamiento técnico de alimentación y nutrición para la  primera infancia a los operadores de HCB, CDI y HI de influencia Centro Zonal Chiquinquirá. Incluyendo los temas: Vigilancia nutricional, minuta patrón, porciones por grupos poblacionales, se entregaron nuevos ciclos de menús, con guía de preparaciones, lista de mercado, listas de intercambios y análisis de costos para los hogares comunitarios. </a:t>
            </a:r>
            <a:endParaRPr lang="es-ES_tradnl" i="1" dirty="0"/>
          </a:p>
          <a:p>
            <a:pPr marL="0" lvl="0" indent="0">
              <a:buNone/>
            </a:pPr>
            <a:endParaRPr lang="es-ES_tradnl" i="1" dirty="0"/>
          </a:p>
          <a:p>
            <a:endParaRPr lang="es-ES" dirty="0"/>
          </a:p>
        </p:txBody>
      </p:sp>
    </p:spTree>
    <p:extLst>
      <p:ext uri="{BB962C8B-B14F-4D97-AF65-F5344CB8AC3E}">
        <p14:creationId xmlns:p14="http://schemas.microsoft.com/office/powerpoint/2010/main" val="4184312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sz="3200" dirty="0">
                <a:solidFill>
                  <a:schemeClr val="bg1"/>
                </a:solidFill>
              </a:rPr>
              <a:t>Conclusiones y recomendaciones</a:t>
            </a:r>
            <a:br>
              <a:rPr lang="es-ES_tradnl" i="1" dirty="0"/>
            </a:br>
            <a:endParaRPr lang="es-ES" dirty="0"/>
          </a:p>
        </p:txBody>
      </p:sp>
      <p:sp>
        <p:nvSpPr>
          <p:cNvPr id="3" name="Marcador de contenido 2"/>
          <p:cNvSpPr>
            <a:spLocks noGrp="1"/>
          </p:cNvSpPr>
          <p:nvPr>
            <p:ph idx="1"/>
          </p:nvPr>
        </p:nvSpPr>
        <p:spPr>
          <a:xfrm>
            <a:off x="-1" y="1103731"/>
            <a:ext cx="8930105" cy="4351338"/>
          </a:xfrm>
        </p:spPr>
        <p:txBody>
          <a:bodyPr/>
          <a:lstStyle/>
          <a:p>
            <a:pPr lvl="0"/>
            <a:r>
              <a:rPr lang="es-CO" sz="2400" b="1" dirty="0"/>
              <a:t>A través de los Planes de Intervención tanto el Centro Zonal como todas las Unidades de Servicio estár incentivando y promoviendo la protección de la salud y nutrición de los niños y niñas y el rescate de valores y prácticas alimentarias que favorezcan el mejoramiento del estado nutricional, así como el consumo de una alimentación balanceada y estilos de vida saludables mediante la socialización de las Guías Alimentarias para la Población Colombiana </a:t>
            </a:r>
            <a:r>
              <a:rPr lang="es-CO" b="1" dirty="0"/>
              <a:t>y el incremento de la actividad física.</a:t>
            </a:r>
            <a:endParaRPr lang="es-ES_tradnl" b="1" i="1" dirty="0"/>
          </a:p>
          <a:p>
            <a:pPr lvl="0"/>
            <a:r>
              <a:rPr lang="es-CO" sz="2400" b="1" dirty="0"/>
              <a:t>El Centro Zonal se propone interesar a todas las Alcaldías Municipales en  la construcción de los Planes Territoriales de Seguridad Alimentaria y Nutricional, con el fin de superar la inseguridad alimentaria de los hogares vulnerables de nuestra población beneficiaria, especialmente para evitar el deterioro del Estado Nutricional. </a:t>
            </a:r>
            <a:endParaRPr lang="es-ES_tradnl" sz="2400" b="1" i="1" dirty="0"/>
          </a:p>
          <a:p>
            <a:endParaRPr lang="es-ES_tradnl" sz="2400" i="1" dirty="0"/>
          </a:p>
          <a:p>
            <a:endParaRPr lang="es-ES" sz="2400" dirty="0"/>
          </a:p>
        </p:txBody>
      </p:sp>
    </p:spTree>
    <p:extLst>
      <p:ext uri="{BB962C8B-B14F-4D97-AF65-F5344CB8AC3E}">
        <p14:creationId xmlns:p14="http://schemas.microsoft.com/office/powerpoint/2010/main" val="8191239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2"/>
          <p:cNvSpPr txBox="1">
            <a:spLocks noGrp="1" noChangeArrowheads="1"/>
          </p:cNvSpPr>
          <p:nvPr>
            <p:ph type="title"/>
          </p:nvPr>
        </p:nvSpPr>
        <p:spPr bwMode="auto">
          <a:xfrm>
            <a:off x="373277" y="167417"/>
            <a:ext cx="78867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3200" b="1" dirty="0">
                <a:solidFill>
                  <a:srgbClr val="FFFFFF"/>
                </a:solidFill>
                <a:effectLst>
                  <a:outerShdw blurRad="38100" dist="38100" dir="2700000" algn="tl">
                    <a:srgbClr val="000000">
                      <a:alpha val="43137"/>
                    </a:srgbClr>
                  </a:outerShdw>
                </a:effectLst>
                <a:cs typeface="Arial" panose="020B0604020202020204" pitchFamily="34" charset="0"/>
              </a:rPr>
              <a:t>PARA MAYOR INFORMACIÓN</a:t>
            </a:r>
          </a:p>
        </p:txBody>
      </p:sp>
      <p:pic>
        <p:nvPicPr>
          <p:cNvPr id="5"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708" y="1470540"/>
            <a:ext cx="2947987"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1"/>
          <p:cNvSpPr>
            <a:spLocks noChangeArrowheads="1"/>
          </p:cNvSpPr>
          <p:nvPr/>
        </p:nvSpPr>
        <p:spPr bwMode="auto">
          <a:xfrm>
            <a:off x="795252" y="4939657"/>
            <a:ext cx="77089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indent="0" algn="ctr">
              <a:defRPr/>
            </a:pPr>
            <a:r>
              <a:rPr lang="es-CO" altLang="es-CO" sz="1400" dirty="0">
                <a:solidFill>
                  <a:prstClr val="black"/>
                </a:solidFill>
                <a:latin typeface="Segoe UI" panose="020B0502040204020203" pitchFamily="34" charset="0"/>
              </a:rPr>
              <a:t> </a:t>
            </a:r>
            <a:r>
              <a:rPr lang="es-CO" altLang="es-CO" sz="1400" dirty="0">
                <a:solidFill>
                  <a:prstClr val="black"/>
                </a:solidFill>
                <a:latin typeface="Segoe UI" panose="020B0502040204020203" pitchFamily="34" charset="0"/>
                <a:hlinkClick r:id="rId3"/>
              </a:rPr>
              <a:t>http://www.icbf.gov.co/portal/page/portal/PortalICBF/Bienestar/Bienestarina/Cartilla%20Bienestarina%202014.pdf</a:t>
            </a:r>
            <a:endParaRPr lang="es-CO" altLang="es-CO" sz="1400" dirty="0">
              <a:solidFill>
                <a:prstClr val="black"/>
              </a:solidFill>
              <a:latin typeface="Segoe UI" panose="020B0502040204020203" pitchFamily="34" charset="0"/>
            </a:endParaRPr>
          </a:p>
          <a:p>
            <a:pPr algn="ctr">
              <a:buFont typeface="Arial" panose="020B0604020202020204" pitchFamily="34" charset="0"/>
              <a:buChar char="•"/>
              <a:defRPr/>
            </a:pPr>
            <a:endParaRPr lang="es-CO" altLang="es-CO" sz="1400" dirty="0">
              <a:solidFill>
                <a:prstClr val="black"/>
              </a:solidFill>
            </a:endParaRPr>
          </a:p>
        </p:txBody>
      </p:sp>
    </p:spTree>
    <p:extLst>
      <p:ext uri="{BB962C8B-B14F-4D97-AF65-F5344CB8AC3E}">
        <p14:creationId xmlns:p14="http://schemas.microsoft.com/office/powerpoint/2010/main" val="26099681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CuadroTexto 1"/>
          <p:cNvSpPr txBox="1"/>
          <p:nvPr/>
        </p:nvSpPr>
        <p:spPr>
          <a:xfrm>
            <a:off x="70908" y="6519860"/>
            <a:ext cx="1109133" cy="261610"/>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s-CO" sz="1100" b="1" dirty="0">
                <a:solidFill>
                  <a:prstClr val="black"/>
                </a:solidFill>
              </a:rPr>
              <a:t>USO INTERNO</a:t>
            </a:r>
          </a:p>
        </p:txBody>
      </p:sp>
      <p:sp>
        <p:nvSpPr>
          <p:cNvPr id="7" name="CuadroTexto 8"/>
          <p:cNvSpPr txBox="1">
            <a:spLocks noChangeArrowheads="1"/>
          </p:cNvSpPr>
          <p:nvPr/>
        </p:nvSpPr>
        <p:spPr bwMode="auto">
          <a:xfrm>
            <a:off x="-721218" y="4875436"/>
            <a:ext cx="775308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457200" algn="ctr">
              <a:spcAft>
                <a:spcPts val="0"/>
              </a:spcAft>
            </a:pPr>
            <a:r>
              <a:rPr lang="es-CO" sz="2000" b="1" dirty="0">
                <a:solidFill>
                  <a:srgbClr val="000000"/>
                </a:solidFill>
                <a:latin typeface="Arial" panose="020B0604020202020204" pitchFamily="34" charset="0"/>
                <a:ea typeface="Calibri" panose="020F0502020204030204" pitchFamily="34" charset="0"/>
              </a:rPr>
              <a:t>Estrategia Nacional Prevención  del Embarazo en la Adolescencia</a:t>
            </a:r>
          </a:p>
          <a:p>
            <a:pPr marL="457200" algn="ctr">
              <a:spcAft>
                <a:spcPts val="0"/>
              </a:spcAft>
            </a:pPr>
            <a:endParaRPr lang="es-CO" sz="2000" b="1" dirty="0">
              <a:solidFill>
                <a:srgbClr val="000000"/>
              </a:solidFill>
              <a:latin typeface="Arial" panose="020B0604020202020204" pitchFamily="34" charset="0"/>
              <a:ea typeface="Calibri" panose="020F0502020204030204" pitchFamily="34" charset="0"/>
            </a:endParaRPr>
          </a:p>
          <a:p>
            <a:pPr marL="457200" algn="ctr">
              <a:spcAft>
                <a:spcPts val="0"/>
              </a:spcAft>
            </a:pPr>
            <a:r>
              <a:rPr lang="es-CO" sz="2000" b="1" dirty="0">
                <a:solidFill>
                  <a:srgbClr val="000000"/>
                </a:solidFill>
                <a:latin typeface="Arial" panose="020B0604020202020204" pitchFamily="34" charset="0"/>
                <a:ea typeface="Calibri" panose="020F0502020204030204" pitchFamily="34" charset="0"/>
              </a:rPr>
              <a:t>Convenio </a:t>
            </a:r>
            <a:r>
              <a:rPr lang="es-CO" sz="2000" b="1" dirty="0">
                <a:ea typeface="Calibri" panose="020F0502020204030204" pitchFamily="34" charset="0"/>
                <a:cs typeface="Times New Roman" panose="02020603050405020304" pitchFamily="18" charset="0"/>
              </a:rPr>
              <a:t>ICBF- PROINAPSA UIS </a:t>
            </a:r>
          </a:p>
          <a:p>
            <a:pPr marL="457200" algn="ctr">
              <a:spcAft>
                <a:spcPts val="0"/>
              </a:spcAft>
            </a:pPr>
            <a:r>
              <a:rPr lang="es-CO" sz="2000" b="1" kern="0" dirty="0">
                <a:solidFill>
                  <a:prstClr val="black"/>
                </a:solidFill>
                <a:cs typeface="Times New Roman" panose="02020603050405020304" pitchFamily="18" charset="0"/>
              </a:rPr>
              <a:t>Chiquinquirá</a:t>
            </a:r>
            <a:endParaRPr lang="es-CO" sz="2000" b="1" kern="0" dirty="0">
              <a:solidFill>
                <a:prstClr val="black"/>
              </a:solidFill>
            </a:endParaRPr>
          </a:p>
        </p:txBody>
      </p:sp>
    </p:spTree>
    <p:extLst>
      <p:ext uri="{BB962C8B-B14F-4D97-AF65-F5344CB8AC3E}">
        <p14:creationId xmlns:p14="http://schemas.microsoft.com/office/powerpoint/2010/main" val="2811738967"/>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pic>
        <p:nvPicPr>
          <p:cNvPr id="3" name="Imagen 2"/>
          <p:cNvPicPr>
            <a:picLocks noChangeAspect="1"/>
          </p:cNvPicPr>
          <p:nvPr/>
        </p:nvPicPr>
        <p:blipFill>
          <a:blip r:embed="rId2"/>
          <a:stretch>
            <a:fillRect/>
          </a:stretch>
        </p:blipFill>
        <p:spPr>
          <a:xfrm>
            <a:off x="40342" y="0"/>
            <a:ext cx="9103658" cy="7038109"/>
          </a:xfrm>
          <a:prstGeom prst="rect">
            <a:avLst/>
          </a:prstGeom>
        </p:spPr>
      </p:pic>
    </p:spTree>
    <p:extLst>
      <p:ext uri="{BB962C8B-B14F-4D97-AF65-F5344CB8AC3E}">
        <p14:creationId xmlns:p14="http://schemas.microsoft.com/office/powerpoint/2010/main" val="10145793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nvPr>
        </p:nvGraphicFramePr>
        <p:xfrm>
          <a:off x="311726" y="1204190"/>
          <a:ext cx="7745911" cy="5021460"/>
        </p:xfrm>
        <a:graphic>
          <a:graphicData uri="http://schemas.openxmlformats.org/drawingml/2006/table">
            <a:tbl>
              <a:tblPr firstRow="1" bandRow="1">
                <a:tableStyleId>{5C22544A-7EE6-4342-B048-85BDC9FD1C3A}</a:tableStyleId>
              </a:tblPr>
              <a:tblGrid>
                <a:gridCol w="7745911">
                  <a:extLst>
                    <a:ext uri="{9D8B030D-6E8A-4147-A177-3AD203B41FA5}">
                      <a16:colId xmlns:a16="http://schemas.microsoft.com/office/drawing/2014/main" val="20000"/>
                    </a:ext>
                  </a:extLst>
                </a:gridCol>
              </a:tblGrid>
              <a:tr h="0">
                <a:tc>
                  <a:txBody>
                    <a:bodyPr/>
                    <a:lstStyle/>
                    <a:p>
                      <a:pPr algn="ctr"/>
                      <a:r>
                        <a:rPr lang="es-CO" sz="2000" dirty="0"/>
                        <a:t>LOGROS 2016 EN CHIQUINQUIRÁ</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625220">
                <a:tc>
                  <a:txBody>
                    <a:bodyPr/>
                    <a:lstStyle/>
                    <a:p>
                      <a:pPr marL="285750" indent="-285750" algn="just">
                        <a:buFont typeface="Arial" panose="020B0604020202020204" pitchFamily="34" charset="0"/>
                        <a:buChar char="•"/>
                      </a:pPr>
                      <a:r>
                        <a:rPr lang="es-CO" sz="2800" b="1" dirty="0">
                          <a:solidFill>
                            <a:srgbClr val="00B050"/>
                          </a:solidFill>
                        </a:rPr>
                        <a:t>32</a:t>
                      </a:r>
                      <a:r>
                        <a:rPr lang="es-CO" dirty="0"/>
                        <a:t> </a:t>
                      </a:r>
                      <a:r>
                        <a:rPr lang="es-CO" sz="1600" dirty="0"/>
                        <a:t>Profesionales</a:t>
                      </a:r>
                      <a:r>
                        <a:rPr lang="es-CO" sz="1600" baseline="0" dirty="0"/>
                        <a:t> de mesas intersectoriales formados en la implementación de la Estrategia de Prevención de Embarazo en la Adolescencia</a:t>
                      </a:r>
                      <a:r>
                        <a:rPr lang="es-CO" baseline="0" dirty="0"/>
                        <a:t>. </a:t>
                      </a:r>
                    </a:p>
                    <a:p>
                      <a:pPr marL="285750" indent="-285750" algn="just">
                        <a:buFont typeface="Arial" panose="020B0604020202020204" pitchFamily="34" charset="0"/>
                        <a:buChar char="•"/>
                      </a:pPr>
                      <a:endParaRPr lang="es-CO" baseline="0" dirty="0"/>
                    </a:p>
                    <a:p>
                      <a:pPr marL="285750" indent="-285750" algn="just">
                        <a:buFont typeface="Arial" panose="020B0604020202020204" pitchFamily="34" charset="0"/>
                        <a:buChar char="•"/>
                      </a:pPr>
                      <a:r>
                        <a:rPr lang="es-CO" sz="2800" b="1" kern="1200" dirty="0">
                          <a:solidFill>
                            <a:srgbClr val="00B050"/>
                          </a:solidFill>
                          <a:latin typeface="+mn-lt"/>
                          <a:ea typeface="+mn-ea"/>
                          <a:cs typeface="+mn-cs"/>
                        </a:rPr>
                        <a:t>31 </a:t>
                      </a:r>
                      <a:r>
                        <a:rPr lang="es-CO" sz="1600" baseline="0" dirty="0"/>
                        <a:t>profesionales de equipos operativos fortalecidos en la implementación de la Estrategia y con plan de transformación formulado</a:t>
                      </a:r>
                      <a:r>
                        <a:rPr lang="es-CO" baseline="0" dirty="0"/>
                        <a:t>.</a:t>
                      </a:r>
                    </a:p>
                    <a:p>
                      <a:pPr marL="285750" indent="-285750" algn="just">
                        <a:buFont typeface="Arial" panose="020B0604020202020204" pitchFamily="34" charset="0"/>
                        <a:buChar char="•"/>
                      </a:pPr>
                      <a:endParaRPr lang="es-CO" baseline="0" dirty="0"/>
                    </a:p>
                    <a:p>
                      <a:pPr marL="285750" indent="-285750" algn="just">
                        <a:buFont typeface="Arial" panose="020B0604020202020204" pitchFamily="34" charset="0"/>
                        <a:buChar char="•"/>
                      </a:pPr>
                      <a:r>
                        <a:rPr lang="es-CO" sz="1600" baseline="0" dirty="0"/>
                        <a:t>La Mesa Intersectorial estuvo conformada por representantes de Salud, Educación, Turismo, Gestión Social, representantes de la Administración Municipal, ESE Municipal, Instituciones Educativas y comunidad LGBTI.</a:t>
                      </a:r>
                    </a:p>
                    <a:p>
                      <a:pPr marL="285750" indent="-285750" algn="just">
                        <a:buFont typeface="Arial" panose="020B0604020202020204" pitchFamily="34" charset="0"/>
                        <a:buChar char="•"/>
                      </a:pPr>
                      <a:endParaRPr lang="es-CO" sz="1600" baseline="0" dirty="0"/>
                    </a:p>
                    <a:p>
                      <a:pPr marL="285750" indent="-285750" algn="just">
                        <a:buFont typeface="Arial" panose="020B0604020202020204" pitchFamily="34" charset="0"/>
                        <a:buChar char="•"/>
                      </a:pPr>
                      <a:r>
                        <a:rPr lang="es-CO" sz="1600" baseline="0" dirty="0"/>
                        <a:t>Equipos fortalecidos en  los 6 componentes de la EPEA, herramientas para la inclusión de los enfoques de Derechos Sexuales y Reproductivos, Equidad de Género, Participación Juvenil Significativa y Habilidades Psicosociales para la Vida. </a:t>
                      </a:r>
                    </a:p>
                    <a:p>
                      <a:pPr marL="0" indent="0" algn="just">
                        <a:buFont typeface="Arial" panose="020B0604020202020204" pitchFamily="34" charset="0"/>
                        <a:buNone/>
                      </a:pPr>
                      <a:endParaRPr lang="es-CO" sz="1600" baseline="0" dirty="0"/>
                    </a:p>
                    <a:p>
                      <a:pPr marL="285750" indent="-285750" algn="just">
                        <a:buFont typeface="Arial" panose="020B0604020202020204" pitchFamily="34" charset="0"/>
                        <a:buChar char="•"/>
                      </a:pPr>
                      <a:r>
                        <a:rPr lang="es-CO" sz="1600" baseline="0" dirty="0"/>
                        <a:t>Formulación de un </a:t>
                      </a:r>
                      <a:r>
                        <a:rPr lang="es-CO" sz="1600" baseline="0" dirty="0">
                          <a:solidFill>
                            <a:srgbClr val="00B050"/>
                          </a:solidFill>
                        </a:rPr>
                        <a:t>plan de trabajo </a:t>
                      </a:r>
                      <a:r>
                        <a:rPr lang="es-CO" sz="1600" baseline="0" dirty="0"/>
                        <a:t>desde los ejes de la promoción de la salud. </a:t>
                      </a:r>
                    </a:p>
                    <a:p>
                      <a:pPr marL="285750" indent="-285750" algn="just">
                        <a:buFont typeface="Arial" panose="020B0604020202020204" pitchFamily="34" charset="0"/>
                        <a:buChar char="•"/>
                      </a:pPr>
                      <a:endParaRPr lang="es-CO" baseline="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1361762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83195" y="260648"/>
            <a:ext cx="7772400" cy="50405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2600" b="0" i="0" u="none" strike="noStrike" kern="1200" cap="none" spc="0" normalizeH="0" baseline="0" noProof="0" dirty="0">
                <a:ln>
                  <a:noFill/>
                </a:ln>
                <a:solidFill>
                  <a:prstClr val="white"/>
                </a:solidFill>
                <a:effectLst/>
                <a:uLnTx/>
                <a:uFillTx/>
                <a:ea typeface="+mn-ea"/>
                <a:cs typeface="+mn-cs"/>
              </a:rPr>
              <a:t>ICBF REGIONAL BOYACA</a:t>
            </a:r>
          </a:p>
        </p:txBody>
      </p:sp>
      <p:sp>
        <p:nvSpPr>
          <p:cNvPr id="3" name="Rectangle 5"/>
          <p:cNvSpPr>
            <a:spLocks noChangeArrowheads="1"/>
          </p:cNvSpPr>
          <p:nvPr/>
        </p:nvSpPr>
        <p:spPr bwMode="auto">
          <a:xfrm rot="16200000">
            <a:off x="-963140" y="3262312"/>
            <a:ext cx="3024187" cy="450850"/>
          </a:xfrm>
          <a:prstGeom prst="rect">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ectangle 6"/>
          <p:cNvSpPr>
            <a:spLocks noChangeArrowheads="1"/>
          </p:cNvSpPr>
          <p:nvPr/>
        </p:nvSpPr>
        <p:spPr bwMode="auto">
          <a:xfrm>
            <a:off x="1422178" y="4639791"/>
            <a:ext cx="1584449" cy="733425"/>
          </a:xfrm>
          <a:prstGeom prst="rect">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7"/>
          <p:cNvSpPr>
            <a:spLocks noChangeArrowheads="1"/>
          </p:cNvSpPr>
          <p:nvPr/>
        </p:nvSpPr>
        <p:spPr bwMode="auto">
          <a:xfrm>
            <a:off x="1422451" y="1303461"/>
            <a:ext cx="1584176" cy="733425"/>
          </a:xfrm>
          <a:prstGeom prst="rect">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8"/>
          <p:cNvSpPr>
            <a:spLocks noChangeArrowheads="1"/>
          </p:cNvSpPr>
          <p:nvPr/>
        </p:nvSpPr>
        <p:spPr bwMode="auto">
          <a:xfrm>
            <a:off x="1422451" y="2911599"/>
            <a:ext cx="1584176" cy="733425"/>
          </a:xfrm>
          <a:prstGeom prst="rect">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9"/>
          <p:cNvSpPr>
            <a:spLocks noChangeArrowheads="1"/>
          </p:cNvSpPr>
          <p:nvPr/>
        </p:nvSpPr>
        <p:spPr bwMode="auto">
          <a:xfrm>
            <a:off x="1422451" y="3762350"/>
            <a:ext cx="1584176" cy="733425"/>
          </a:xfrm>
          <a:prstGeom prst="rect">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Rectangle 10"/>
          <p:cNvSpPr>
            <a:spLocks noChangeArrowheads="1"/>
          </p:cNvSpPr>
          <p:nvPr/>
        </p:nvSpPr>
        <p:spPr bwMode="auto">
          <a:xfrm>
            <a:off x="1422451" y="2119511"/>
            <a:ext cx="1584176" cy="733425"/>
          </a:xfrm>
          <a:prstGeom prst="rect">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ine 11"/>
          <p:cNvSpPr>
            <a:spLocks noChangeShapeType="1"/>
          </p:cNvSpPr>
          <p:nvPr/>
        </p:nvSpPr>
        <p:spPr bwMode="auto">
          <a:xfrm rot="16200000">
            <a:off x="-1025821" y="3703687"/>
            <a:ext cx="4320479"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Line 14"/>
          <p:cNvSpPr>
            <a:spLocks noChangeShapeType="1"/>
          </p:cNvSpPr>
          <p:nvPr/>
        </p:nvSpPr>
        <p:spPr bwMode="auto">
          <a:xfrm rot="16200000" flipH="1">
            <a:off x="947292" y="3444552"/>
            <a:ext cx="6573" cy="36768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Line 16"/>
          <p:cNvSpPr>
            <a:spLocks noChangeShapeType="1"/>
          </p:cNvSpPr>
          <p:nvPr/>
        </p:nvSpPr>
        <p:spPr bwMode="auto">
          <a:xfrm rot="16200000">
            <a:off x="1271415" y="1392411"/>
            <a:ext cx="0" cy="3020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Line 17"/>
          <p:cNvSpPr>
            <a:spLocks noChangeShapeType="1"/>
          </p:cNvSpPr>
          <p:nvPr/>
        </p:nvSpPr>
        <p:spPr bwMode="auto">
          <a:xfrm rot="16200000">
            <a:off x="2790008" y="3402062"/>
            <a:ext cx="0" cy="446088"/>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Rectangle 20"/>
          <p:cNvSpPr>
            <a:spLocks noChangeArrowheads="1"/>
          </p:cNvSpPr>
          <p:nvPr/>
        </p:nvSpPr>
        <p:spPr bwMode="auto">
          <a:xfrm>
            <a:off x="1417986" y="5431879"/>
            <a:ext cx="1588641" cy="733425"/>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900" b="0" i="0" u="none" strike="noStrike" kern="1200" cap="none" spc="0" normalizeH="0" baseline="0" noProof="0" dirty="0">
              <a:ln>
                <a:noFill/>
              </a:ln>
              <a:solidFill>
                <a:prstClr val="white"/>
              </a:solidFill>
              <a:effectLst/>
              <a:uLnTx/>
              <a:uFillTx/>
              <a:latin typeface="Cambria" pitchFamily="18" charset="0"/>
              <a:ea typeface="+mn-ea"/>
              <a:cs typeface="+mn-cs"/>
            </a:endParaRPr>
          </a:p>
        </p:txBody>
      </p:sp>
      <p:sp>
        <p:nvSpPr>
          <p:cNvPr id="14" name="Text Box 22"/>
          <p:cNvSpPr txBox="1">
            <a:spLocks noChangeArrowheads="1"/>
          </p:cNvSpPr>
          <p:nvPr/>
        </p:nvSpPr>
        <p:spPr bwMode="auto">
          <a:xfrm rot="16200000">
            <a:off x="-777403" y="3232026"/>
            <a:ext cx="2736850" cy="366712"/>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Arial" pitchFamily="34" charset="0"/>
                <a:ea typeface="+mn-ea"/>
                <a:cs typeface="+mn-cs"/>
              </a:rPr>
              <a:t>DIRECCION REGIONAL</a:t>
            </a:r>
          </a:p>
        </p:txBody>
      </p:sp>
      <p:sp>
        <p:nvSpPr>
          <p:cNvPr id="15" name="Text Box 23"/>
          <p:cNvSpPr txBox="1">
            <a:spLocks noChangeArrowheads="1"/>
          </p:cNvSpPr>
          <p:nvPr/>
        </p:nvSpPr>
        <p:spPr bwMode="auto">
          <a:xfrm>
            <a:off x="1461989" y="4626893"/>
            <a:ext cx="1688654" cy="738664"/>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Calibri"/>
                <a:ea typeface="+mn-ea"/>
                <a:cs typeface="+mn-cs"/>
              </a:rPr>
              <a:t>GRUPO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Calibri"/>
                <a:ea typeface="+mn-ea"/>
                <a:cs typeface="+mn-cs"/>
              </a:rPr>
              <a:t>PLANEACION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Calibri"/>
                <a:ea typeface="+mn-ea"/>
                <a:cs typeface="+mn-cs"/>
              </a:rPr>
              <a:t>Y  SISTEMAS</a:t>
            </a:r>
          </a:p>
        </p:txBody>
      </p:sp>
      <p:sp>
        <p:nvSpPr>
          <p:cNvPr id="16" name="Text Box 24"/>
          <p:cNvSpPr txBox="1">
            <a:spLocks noChangeArrowheads="1"/>
          </p:cNvSpPr>
          <p:nvPr/>
        </p:nvSpPr>
        <p:spPr bwMode="auto">
          <a:xfrm>
            <a:off x="1486699" y="1317253"/>
            <a:ext cx="1316130" cy="738664"/>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GRUPO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ASISTENCIA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TECNICA</a:t>
            </a:r>
          </a:p>
        </p:txBody>
      </p:sp>
      <p:sp>
        <p:nvSpPr>
          <p:cNvPr id="17" name="Text Box 25"/>
          <p:cNvSpPr txBox="1">
            <a:spLocks noChangeArrowheads="1"/>
          </p:cNvSpPr>
          <p:nvPr/>
        </p:nvSpPr>
        <p:spPr bwMode="auto">
          <a:xfrm>
            <a:off x="1637061" y="2205236"/>
            <a:ext cx="1082675" cy="738664"/>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GRUPO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JURIDICO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endParaRPr>
          </a:p>
        </p:txBody>
      </p:sp>
      <p:sp>
        <p:nvSpPr>
          <p:cNvPr id="18" name="Text Box 26"/>
          <p:cNvSpPr txBox="1">
            <a:spLocks noChangeArrowheads="1"/>
          </p:cNvSpPr>
          <p:nvPr/>
        </p:nvSpPr>
        <p:spPr bwMode="auto">
          <a:xfrm>
            <a:off x="1350418" y="2983607"/>
            <a:ext cx="1800225" cy="52322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GRUPO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ADMINISTRATIVO </a:t>
            </a:r>
          </a:p>
        </p:txBody>
      </p:sp>
      <p:sp>
        <p:nvSpPr>
          <p:cNvPr id="19" name="Text Box 27"/>
          <p:cNvSpPr txBox="1">
            <a:spLocks noChangeArrowheads="1"/>
          </p:cNvSpPr>
          <p:nvPr/>
        </p:nvSpPr>
        <p:spPr bwMode="auto">
          <a:xfrm>
            <a:off x="1483465" y="3848075"/>
            <a:ext cx="1301959" cy="523220"/>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GRUPO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pitchFamily="34" charset="0"/>
                <a:ea typeface="+mn-ea"/>
                <a:cs typeface="+mn-cs"/>
              </a:rPr>
              <a:t>FINANCIERO</a:t>
            </a:r>
          </a:p>
        </p:txBody>
      </p:sp>
      <p:sp>
        <p:nvSpPr>
          <p:cNvPr id="20" name="Text Box 28"/>
          <p:cNvSpPr txBox="1">
            <a:spLocks noChangeArrowheads="1"/>
          </p:cNvSpPr>
          <p:nvPr/>
        </p:nvSpPr>
        <p:spPr bwMode="auto">
          <a:xfrm>
            <a:off x="1532600" y="5503887"/>
            <a:ext cx="1359859" cy="584775"/>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ambria" pitchFamily="18" charset="0"/>
                <a:ea typeface="+mn-ea"/>
                <a:cs typeface="+mn-cs"/>
              </a:rPr>
              <a:t>12 CENTROS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uLnTx/>
                <a:uFillTx/>
                <a:latin typeface="Cambria" pitchFamily="18" charset="0"/>
                <a:ea typeface="+mn-ea"/>
                <a:cs typeface="+mn-cs"/>
              </a:rPr>
              <a:t>ZONALES</a:t>
            </a:r>
          </a:p>
        </p:txBody>
      </p:sp>
      <p:sp>
        <p:nvSpPr>
          <p:cNvPr id="21" name="Line 16"/>
          <p:cNvSpPr>
            <a:spLocks noChangeShapeType="1"/>
          </p:cNvSpPr>
          <p:nvPr/>
        </p:nvSpPr>
        <p:spPr bwMode="auto">
          <a:xfrm rot="16200000">
            <a:off x="1285455" y="2256507"/>
            <a:ext cx="0" cy="3020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Line 16"/>
          <p:cNvSpPr>
            <a:spLocks noChangeShapeType="1"/>
          </p:cNvSpPr>
          <p:nvPr/>
        </p:nvSpPr>
        <p:spPr bwMode="auto">
          <a:xfrm rot="16200000">
            <a:off x="1285455" y="3120603"/>
            <a:ext cx="0" cy="3020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Line 16"/>
          <p:cNvSpPr>
            <a:spLocks noChangeShapeType="1"/>
          </p:cNvSpPr>
          <p:nvPr/>
        </p:nvSpPr>
        <p:spPr bwMode="auto">
          <a:xfrm rot="16200000">
            <a:off x="1271415" y="3912690"/>
            <a:ext cx="0" cy="3020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Line 16"/>
          <p:cNvSpPr>
            <a:spLocks noChangeShapeType="1"/>
          </p:cNvSpPr>
          <p:nvPr/>
        </p:nvSpPr>
        <p:spPr bwMode="auto">
          <a:xfrm rot="16200000">
            <a:off x="1285456" y="5064819"/>
            <a:ext cx="0" cy="3020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Line 16"/>
          <p:cNvSpPr>
            <a:spLocks noChangeShapeType="1"/>
          </p:cNvSpPr>
          <p:nvPr/>
        </p:nvSpPr>
        <p:spPr bwMode="auto">
          <a:xfrm rot="16200000">
            <a:off x="1285456" y="5712891"/>
            <a:ext cx="0" cy="3020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pic>
        <p:nvPicPr>
          <p:cNvPr id="26" name="Picture 7"/>
          <p:cNvPicPr>
            <a:picLocks noChangeAspect="1" noChangeArrowheads="1"/>
          </p:cNvPicPr>
          <p:nvPr/>
        </p:nvPicPr>
        <p:blipFill>
          <a:blip r:embed="rId3" cstate="print"/>
          <a:srcRect/>
          <a:stretch>
            <a:fillRect/>
          </a:stretch>
        </p:blipFill>
        <p:spPr bwMode="auto">
          <a:xfrm>
            <a:off x="3419872" y="1484784"/>
            <a:ext cx="5328592" cy="4176464"/>
          </a:xfrm>
          <a:prstGeom prst="rect">
            <a:avLst/>
          </a:prstGeom>
          <a:noFill/>
          <a:ln w="9525">
            <a:noFill/>
            <a:miter lim="800000"/>
            <a:headEnd/>
            <a:tailEnd/>
          </a:ln>
        </p:spPr>
      </p:pic>
      <p:pic>
        <p:nvPicPr>
          <p:cNvPr id="27" name="Imagen 26"/>
          <p:cNvPicPr/>
          <p:nvPr/>
        </p:nvPicPr>
        <p:blipFill>
          <a:blip r:embed="rId4">
            <a:extLst>
              <a:ext uri="{28A0092B-C50C-407E-A947-70E740481C1C}">
                <a14:useLocalDpi xmlns:a14="http://schemas.microsoft.com/office/drawing/2010/main" val="0"/>
              </a:ext>
            </a:extLst>
          </a:blip>
          <a:srcRect/>
          <a:stretch>
            <a:fillRect/>
          </a:stretch>
        </p:blipFill>
        <p:spPr bwMode="auto">
          <a:xfrm>
            <a:off x="7452320" y="5811097"/>
            <a:ext cx="1494110" cy="811560"/>
          </a:xfrm>
          <a:prstGeom prst="rect">
            <a:avLst/>
          </a:prstGeom>
          <a:noFill/>
          <a:ln>
            <a:noFill/>
          </a:ln>
        </p:spPr>
      </p:pic>
      <p:sp>
        <p:nvSpPr>
          <p:cNvPr id="29" name="28 CuadroTexto"/>
          <p:cNvSpPr txBox="1"/>
          <p:nvPr/>
        </p:nvSpPr>
        <p:spPr>
          <a:xfrm>
            <a:off x="3192707" y="1332642"/>
            <a:ext cx="421243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a:ea typeface="+mn-ea"/>
                <a:cs typeface="+mn-cs"/>
              </a:rPr>
              <a:t>OFERTA INSTITUCIONAL DE SERVICIOS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a:ea typeface="+mn-ea"/>
                <a:cs typeface="+mn-cs"/>
              </a:rPr>
              <a:t>ICBF REGIONAL BOYACA 2017</a:t>
            </a:r>
          </a:p>
        </p:txBody>
      </p:sp>
      <p:sp>
        <p:nvSpPr>
          <p:cNvPr id="30" name="Marcador de número de diapositiva 29"/>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4A1A13-1434-443D-B076-0D551A12A6DD}" type="slidenum">
              <a:rPr kumimoji="0" lang="es-CO"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s-CO"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49800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nvPr>
        </p:nvGraphicFramePr>
        <p:xfrm>
          <a:off x="509153" y="1194954"/>
          <a:ext cx="7745911" cy="5394960"/>
        </p:xfrm>
        <a:graphic>
          <a:graphicData uri="http://schemas.openxmlformats.org/drawingml/2006/table">
            <a:tbl>
              <a:tblPr firstRow="1" bandRow="1">
                <a:tableStyleId>{5C22544A-7EE6-4342-B048-85BDC9FD1C3A}</a:tableStyleId>
              </a:tblPr>
              <a:tblGrid>
                <a:gridCol w="7745911">
                  <a:extLst>
                    <a:ext uri="{9D8B030D-6E8A-4147-A177-3AD203B41FA5}">
                      <a16:colId xmlns:a16="http://schemas.microsoft.com/office/drawing/2014/main" val="20000"/>
                    </a:ext>
                  </a:extLst>
                </a:gridCol>
              </a:tblGrid>
              <a:tr h="293160">
                <a:tc>
                  <a:txBody>
                    <a:bodyPr/>
                    <a:lstStyle/>
                    <a:p>
                      <a:pPr algn="ctr"/>
                      <a:r>
                        <a:rPr lang="es-CO" sz="2000" dirty="0"/>
                        <a:t>LOGROS 2017</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3811074">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2400" b="1" baseline="0" dirty="0">
                          <a:solidFill>
                            <a:schemeClr val="tx1"/>
                          </a:solidFill>
                        </a:rPr>
                        <a:t>28 </a:t>
                      </a:r>
                      <a:r>
                        <a:rPr lang="es-CO" sz="1600" b="1" baseline="0" dirty="0">
                          <a:solidFill>
                            <a:schemeClr val="tx1"/>
                          </a:solidFill>
                        </a:rPr>
                        <a:t>personas </a:t>
                      </a:r>
                      <a:r>
                        <a:rPr lang="es-CO" sz="1600" b="1" baseline="0" dirty="0">
                          <a:solidFill>
                            <a:srgbClr val="00B050"/>
                          </a:solidFill>
                        </a:rPr>
                        <a:t>participantes en el encuentro de concertación con el equipo municipal </a:t>
                      </a:r>
                      <a:r>
                        <a:rPr lang="es-CO" sz="1600" baseline="0" dirty="0"/>
                        <a:t>integrado por representantes de las Instituciones Educativas, Comisaría de Familia, Salud, ICBF, Policía Nacional y programas de la Administración Municipal, para la </a:t>
                      </a:r>
                      <a:r>
                        <a:rPr lang="es-CO" sz="1600" b="1" baseline="0" dirty="0">
                          <a:solidFill>
                            <a:srgbClr val="00B050"/>
                          </a:solidFill>
                        </a:rPr>
                        <a:t>conformación de Colectivos de Comunicación </a:t>
                      </a:r>
                      <a:r>
                        <a:rPr lang="es-CO" sz="1600" baseline="0" dirty="0"/>
                        <a:t>que incluye la participación de agentes de cambio del equipo municipal y estudiantes de las instituciones educativas públicas y privadas del municipio. </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600" baseline="0" dirty="0"/>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600" baseline="0" dirty="0"/>
                        <a:t>Definición de responsabilidad para </a:t>
                      </a:r>
                      <a:r>
                        <a:rPr lang="es-CO" sz="2000" baseline="0" dirty="0"/>
                        <a:t>organizar </a:t>
                      </a:r>
                      <a:r>
                        <a:rPr lang="es-CO" sz="2000" b="1" baseline="0" dirty="0">
                          <a:solidFill>
                            <a:schemeClr val="tx1"/>
                          </a:solidFill>
                        </a:rPr>
                        <a:t>2 colectivos de comunicación </a:t>
                      </a:r>
                      <a:r>
                        <a:rPr lang="es-CO" sz="1600" baseline="0" dirty="0"/>
                        <a:t>de 20 niños, niñas y adolescentes cada uno.</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600" baseline="0" dirty="0"/>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600" baseline="0" dirty="0"/>
                        <a:t>Selección de agentes de cambio que acompañarán los colectivos </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CO" sz="1600" baseline="0" dirty="0"/>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600" baseline="0" dirty="0"/>
                        <a:t>Se revisaron y evidenciaron  avances del plan de trabajo realizado en 2016: </a:t>
                      </a:r>
                      <a:r>
                        <a:rPr lang="es-CO" sz="1600" baseline="0" dirty="0">
                          <a:solidFill>
                            <a:srgbClr val="E6821D"/>
                          </a:solidFill>
                        </a:rPr>
                        <a:t>Revisión de  </a:t>
                      </a:r>
                      <a:r>
                        <a:rPr lang="es-CO" sz="1600" kern="1200" baseline="0" dirty="0">
                          <a:solidFill>
                            <a:srgbClr val="E6821D"/>
                          </a:solidFill>
                          <a:latin typeface="+mn-lt"/>
                          <a:ea typeface="+mn-ea"/>
                          <a:cs typeface="+mn-cs"/>
                        </a:rPr>
                        <a:t>la Política Pública de Infancia y Adolescencia, formación frente a proyecto de vida, encuentros con familias, demanda inducida del servicio amigable, entre otros logros.</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600" kern="1200" baseline="0" dirty="0">
                        <a:solidFill>
                          <a:srgbClr val="E6821D"/>
                        </a:solidFill>
                        <a:latin typeface="+mn-lt"/>
                        <a:ea typeface="+mn-ea"/>
                        <a:cs typeface="+mn-cs"/>
                      </a:endParaRP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baseline="0" dirty="0"/>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dirty="0"/>
                    </a:p>
                    <a:p>
                      <a:pPr marL="0" indent="0" algn="just">
                        <a:buFont typeface="Arial" panose="020B0604020202020204" pitchFamily="34" charset="0"/>
                        <a:buNone/>
                      </a:pPr>
                      <a:endParaRPr lang="es-CO" baseline="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5185926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nvPr>
        </p:nvGraphicFramePr>
        <p:xfrm>
          <a:off x="509153" y="1194954"/>
          <a:ext cx="7745911" cy="4207314"/>
        </p:xfrm>
        <a:graphic>
          <a:graphicData uri="http://schemas.openxmlformats.org/drawingml/2006/table">
            <a:tbl>
              <a:tblPr firstRow="1" bandRow="1">
                <a:tableStyleId>{5C22544A-7EE6-4342-B048-85BDC9FD1C3A}</a:tableStyleId>
              </a:tblPr>
              <a:tblGrid>
                <a:gridCol w="7745911">
                  <a:extLst>
                    <a:ext uri="{9D8B030D-6E8A-4147-A177-3AD203B41FA5}">
                      <a16:colId xmlns:a16="http://schemas.microsoft.com/office/drawing/2014/main" val="20000"/>
                    </a:ext>
                  </a:extLst>
                </a:gridCol>
              </a:tblGrid>
              <a:tr h="293160">
                <a:tc>
                  <a:txBody>
                    <a:bodyPr/>
                    <a:lstStyle/>
                    <a:p>
                      <a:pPr algn="ctr"/>
                      <a:r>
                        <a:rPr lang="es-CO" sz="2000" dirty="0"/>
                        <a:t>LOGROS 2017</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3811074">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2400" b="1" baseline="0" dirty="0">
                          <a:solidFill>
                            <a:schemeClr val="tx1"/>
                          </a:solidFill>
                        </a:rPr>
                        <a:t>24 </a:t>
                      </a:r>
                      <a:r>
                        <a:rPr lang="es-CO" sz="1600" b="1" baseline="0" dirty="0">
                          <a:solidFill>
                            <a:schemeClr val="tx1"/>
                          </a:solidFill>
                        </a:rPr>
                        <a:t>personas </a:t>
                      </a:r>
                      <a:r>
                        <a:rPr lang="es-CO" sz="1600" b="0" baseline="0" dirty="0">
                          <a:solidFill>
                            <a:srgbClr val="00B050"/>
                          </a:solidFill>
                        </a:rPr>
                        <a:t>participantes en el encuentro de afianzamiento con el equipo municipal en donde :</a:t>
                      </a:r>
                      <a:endParaRPr lang="es-CO" sz="1600" b="0" kern="1200" baseline="0" dirty="0">
                        <a:solidFill>
                          <a:srgbClr val="E6821D"/>
                        </a:solidFill>
                        <a:latin typeface="+mn-lt"/>
                        <a:ea typeface="+mn-ea"/>
                        <a:cs typeface="+mn-cs"/>
                      </a:endParaRPr>
                    </a:p>
                    <a:p>
                      <a:pPr marL="742950" lvl="1" indent="-285750">
                        <a:buFont typeface="Wingdings" panose="05000000000000000000" pitchFamily="2" charset="2"/>
                        <a:buChar char="ü"/>
                      </a:pPr>
                      <a:r>
                        <a:rPr lang="es-CO" sz="1800" b="1" kern="1200" dirty="0">
                          <a:solidFill>
                            <a:schemeClr val="dk1"/>
                          </a:solidFill>
                          <a:effectLst/>
                          <a:latin typeface="+mn-lt"/>
                          <a:ea typeface="+mn-ea"/>
                          <a:cs typeface="+mn-cs"/>
                        </a:rPr>
                        <a:t>Se definieron</a:t>
                      </a:r>
                      <a:r>
                        <a:rPr lang="es-CO" sz="1800" b="1" kern="1200" baseline="0" dirty="0">
                          <a:solidFill>
                            <a:schemeClr val="dk1"/>
                          </a:solidFill>
                          <a:effectLst/>
                          <a:latin typeface="+mn-lt"/>
                          <a:ea typeface="+mn-ea"/>
                          <a:cs typeface="+mn-cs"/>
                        </a:rPr>
                        <a:t> los a</a:t>
                      </a:r>
                      <a:r>
                        <a:rPr lang="es-CO" sz="1800" b="1" kern="1200" dirty="0">
                          <a:solidFill>
                            <a:schemeClr val="dk1"/>
                          </a:solidFill>
                          <a:effectLst/>
                          <a:latin typeface="+mn-lt"/>
                          <a:ea typeface="+mn-ea"/>
                          <a:cs typeface="+mn-cs"/>
                        </a:rPr>
                        <a:t>spectos del plan de trabajo 2016 que están pendientes y que abordarán en la fase 2017. </a:t>
                      </a:r>
                    </a:p>
                    <a:p>
                      <a:pPr marL="457200" lvl="1" indent="0">
                        <a:buFont typeface="Wingdings" panose="05000000000000000000" pitchFamily="2" charset="2"/>
                        <a:buNone/>
                      </a:pPr>
                      <a:endParaRPr lang="es-CO" sz="1800" kern="1200" dirty="0">
                        <a:solidFill>
                          <a:schemeClr val="dk1"/>
                        </a:solidFill>
                        <a:effectLst/>
                        <a:latin typeface="+mn-lt"/>
                        <a:ea typeface="+mn-ea"/>
                        <a:cs typeface="+mn-cs"/>
                      </a:endParaRPr>
                    </a:p>
                    <a:p>
                      <a:pPr marL="742950" lvl="1" indent="-285750">
                        <a:buFont typeface="Wingdings" panose="05000000000000000000" pitchFamily="2" charset="2"/>
                        <a:buChar char="ü"/>
                      </a:pPr>
                      <a:r>
                        <a:rPr lang="es-CO" sz="1800" b="1" kern="1200" dirty="0">
                          <a:solidFill>
                            <a:schemeClr val="dk1"/>
                          </a:solidFill>
                          <a:effectLst/>
                          <a:latin typeface="+mn-lt"/>
                          <a:ea typeface="+mn-ea"/>
                          <a:cs typeface="+mn-cs"/>
                        </a:rPr>
                        <a:t>Se</a:t>
                      </a:r>
                      <a:r>
                        <a:rPr lang="es-CO" sz="1800" b="1" kern="1200" baseline="0" dirty="0">
                          <a:solidFill>
                            <a:schemeClr val="dk1"/>
                          </a:solidFill>
                          <a:effectLst/>
                          <a:latin typeface="+mn-lt"/>
                          <a:ea typeface="+mn-ea"/>
                          <a:cs typeface="+mn-cs"/>
                        </a:rPr>
                        <a:t> hicieron a</a:t>
                      </a:r>
                      <a:r>
                        <a:rPr lang="es-CO" sz="1800" b="1" kern="1200" dirty="0">
                          <a:solidFill>
                            <a:schemeClr val="dk1"/>
                          </a:solidFill>
                          <a:effectLst/>
                          <a:latin typeface="+mn-lt"/>
                          <a:ea typeface="+mn-ea"/>
                          <a:cs typeface="+mn-cs"/>
                        </a:rPr>
                        <a:t>cuerdos para el desarrollo de iniciativas de fomento de la participación significativa</a:t>
                      </a:r>
                      <a:r>
                        <a:rPr lang="es-CO" sz="1800" b="1" kern="1200" baseline="0" dirty="0">
                          <a:solidFill>
                            <a:schemeClr val="dk1"/>
                          </a:solidFill>
                          <a:effectLst/>
                          <a:latin typeface="+mn-lt"/>
                          <a:ea typeface="+mn-ea"/>
                          <a:cs typeface="+mn-cs"/>
                        </a:rPr>
                        <a:t> de los colectivos de comunicación.</a:t>
                      </a:r>
                      <a:endParaRPr lang="es-CO" sz="1800" kern="1200" dirty="0">
                        <a:solidFill>
                          <a:schemeClr val="dk1"/>
                        </a:solidFill>
                        <a:effectLst/>
                        <a:latin typeface="+mn-lt"/>
                        <a:ea typeface="+mn-ea"/>
                        <a:cs typeface="+mn-cs"/>
                      </a:endParaRP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600" b="0" kern="1200" baseline="0" dirty="0">
                        <a:solidFill>
                          <a:srgbClr val="E6821D"/>
                        </a:solidFill>
                        <a:latin typeface="+mn-lt"/>
                        <a:ea typeface="+mn-ea"/>
                        <a:cs typeface="+mn-cs"/>
                      </a:endParaRP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600" kern="1200" baseline="0" dirty="0">
                        <a:solidFill>
                          <a:srgbClr val="E6821D"/>
                        </a:solidFill>
                        <a:latin typeface="+mn-lt"/>
                        <a:ea typeface="+mn-ea"/>
                        <a:cs typeface="+mn-cs"/>
                      </a:endParaRP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baseline="0" dirty="0"/>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dirty="0"/>
                    </a:p>
                    <a:p>
                      <a:pPr marL="0" indent="0" algn="just">
                        <a:buFont typeface="Arial" panose="020B0604020202020204" pitchFamily="34" charset="0"/>
                        <a:buNone/>
                      </a:pPr>
                      <a:endParaRPr lang="es-CO" baseline="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21366744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pic>
        <p:nvPicPr>
          <p:cNvPr id="4"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455" y="2368664"/>
            <a:ext cx="3886750" cy="23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uadroTexto 1"/>
          <p:cNvSpPr txBox="1"/>
          <p:nvPr/>
        </p:nvSpPr>
        <p:spPr>
          <a:xfrm>
            <a:off x="178729" y="4820479"/>
            <a:ext cx="464043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¿Qué van a lograr niños, niñas y adolescentes? </a:t>
            </a:r>
          </a:p>
        </p:txBody>
      </p:sp>
      <p:sp>
        <p:nvSpPr>
          <p:cNvPr id="3" name="CuadroTexto 2"/>
          <p:cNvSpPr txBox="1"/>
          <p:nvPr/>
        </p:nvSpPr>
        <p:spPr>
          <a:xfrm>
            <a:off x="4819167" y="2368664"/>
            <a:ext cx="3747052" cy="258532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Afianzar capacidades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Desarrollar piezas comunicativas para la prevención del embarazo en la adolescencia.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Participar en la formación de otros niños y niñas.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Vincularse a los sectores y actividades de toma de decisiones del municipio.</a:t>
            </a:r>
          </a:p>
        </p:txBody>
      </p:sp>
    </p:spTree>
    <p:extLst>
      <p:ext uri="{BB962C8B-B14F-4D97-AF65-F5344CB8AC3E}">
        <p14:creationId xmlns:p14="http://schemas.microsoft.com/office/powerpoint/2010/main" val="30193227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nvPr>
        </p:nvGraphicFramePr>
        <p:xfrm>
          <a:off x="527084" y="1442433"/>
          <a:ext cx="7998729" cy="4572000"/>
        </p:xfrm>
        <a:graphic>
          <a:graphicData uri="http://schemas.openxmlformats.org/drawingml/2006/table">
            <a:tbl>
              <a:tblPr firstRow="1" bandRow="1">
                <a:tableStyleId>{5C22544A-7EE6-4342-B048-85BDC9FD1C3A}</a:tableStyleId>
              </a:tblPr>
              <a:tblGrid>
                <a:gridCol w="7998729">
                  <a:extLst>
                    <a:ext uri="{9D8B030D-6E8A-4147-A177-3AD203B41FA5}">
                      <a16:colId xmlns:a16="http://schemas.microsoft.com/office/drawing/2014/main" val="20001"/>
                    </a:ext>
                  </a:extLst>
                </a:gridCol>
              </a:tblGrid>
              <a:tr h="348688">
                <a:tc>
                  <a:txBody>
                    <a:bodyPr/>
                    <a:lstStyle/>
                    <a:p>
                      <a:pPr algn="ctr"/>
                      <a:r>
                        <a:rPr lang="es-CO" dirty="0"/>
                        <a:t>ASPECTOS A FORTALECER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081645">
                <a:tc>
                  <a:txBody>
                    <a:bodyPr/>
                    <a:lstStyle/>
                    <a:p>
                      <a:pPr marL="285750" indent="-285750" algn="just">
                        <a:buFont typeface="Arial" panose="020B0604020202020204" pitchFamily="34" charset="0"/>
                        <a:buChar char="•"/>
                      </a:pPr>
                      <a:r>
                        <a:rPr lang="es-CO" dirty="0"/>
                        <a:t>Se</a:t>
                      </a:r>
                      <a:r>
                        <a:rPr lang="es-CO" baseline="0" dirty="0"/>
                        <a:t> realizó evaluación del Nivel de Gestión Intersectorial, encontrando que es necesario favorecer la articulación entre los distintos sectores del territorio, puesto que aún se siguen formulando acciones de manera discriminada. </a:t>
                      </a:r>
                    </a:p>
                    <a:p>
                      <a:pPr marL="285750" indent="-285750" algn="just">
                        <a:buFont typeface="Arial" panose="020B0604020202020204" pitchFamily="34" charset="0"/>
                        <a:buChar char="•"/>
                      </a:pPr>
                      <a:endParaRPr lang="es-CO" baseline="0" dirty="0"/>
                    </a:p>
                    <a:p>
                      <a:pPr marL="285750" indent="-285750" algn="just">
                        <a:buFont typeface="Arial" panose="020B0604020202020204" pitchFamily="34" charset="0"/>
                        <a:buChar char="•"/>
                      </a:pPr>
                      <a:r>
                        <a:rPr lang="es-CO" baseline="0" dirty="0"/>
                        <a:t>Es necesario generar apoyo a los procesos que se llevan a cabo en las instituciones educativas del municipio, en el marco de los proyectos transversales, teniendo en cuenta que la responsabilidad social es conjunta. </a:t>
                      </a:r>
                    </a:p>
                    <a:p>
                      <a:pPr marL="285750" indent="-285750" algn="just">
                        <a:buFont typeface="Arial" panose="020B0604020202020204" pitchFamily="34" charset="0"/>
                        <a:buChar char="•"/>
                      </a:pPr>
                      <a:endParaRPr lang="es-CO" baseline="0" dirty="0"/>
                    </a:p>
                    <a:p>
                      <a:pPr marL="285750" indent="-285750" algn="just">
                        <a:buFont typeface="Arial" panose="020B0604020202020204" pitchFamily="34" charset="0"/>
                        <a:buChar char="•"/>
                      </a:pPr>
                      <a:r>
                        <a:rPr lang="es-CO" baseline="0" dirty="0"/>
                        <a:t>El Servicio Amigable para Adolescentes y Jóvenes, el cual se encuentra en la ESE Municipal, puede mejorar procesos que favorezcan la participación de adolescentes y jóvenes de manera significativa. </a:t>
                      </a:r>
                    </a:p>
                    <a:p>
                      <a:pPr marL="285750" indent="-285750" algn="just">
                        <a:buFont typeface="Arial" panose="020B0604020202020204" pitchFamily="34" charset="0"/>
                        <a:buChar char="•"/>
                      </a:pPr>
                      <a:endParaRPr lang="es-CO" baseline="0" dirty="0"/>
                    </a:p>
                    <a:p>
                      <a:pPr marL="285750" indent="-285750" algn="just">
                        <a:buFont typeface="Arial" panose="020B0604020202020204" pitchFamily="34" charset="0"/>
                        <a:buChar char="•"/>
                      </a:pPr>
                      <a:r>
                        <a:rPr lang="es-CO" baseline="0" dirty="0"/>
                        <a:t>Es necesario promover la generación de espacios de uso y manejo del tiempo libre en el municipio, orientado a adolescentes y jóvenes, como parte de las acciones en el componente de cultura, recreación y deporte de la EPEA. </a:t>
                      </a:r>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23688234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nvPr>
        </p:nvGraphicFramePr>
        <p:xfrm>
          <a:off x="376517" y="1304365"/>
          <a:ext cx="8390966" cy="4814047"/>
        </p:xfrm>
        <a:graphic>
          <a:graphicData uri="http://schemas.openxmlformats.org/drawingml/2006/table">
            <a:tbl>
              <a:tblPr firstRow="1" bandRow="1">
                <a:tableStyleId>{5C22544A-7EE6-4342-B048-85BDC9FD1C3A}</a:tableStyleId>
              </a:tblPr>
              <a:tblGrid>
                <a:gridCol w="8390966">
                  <a:extLst>
                    <a:ext uri="{9D8B030D-6E8A-4147-A177-3AD203B41FA5}">
                      <a16:colId xmlns:a16="http://schemas.microsoft.com/office/drawing/2014/main" val="20000"/>
                    </a:ext>
                  </a:extLst>
                </a:gridCol>
              </a:tblGrid>
              <a:tr h="433117">
                <a:tc>
                  <a:txBody>
                    <a:bodyPr/>
                    <a:lstStyle/>
                    <a:p>
                      <a:pPr algn="ctr"/>
                      <a:r>
                        <a:rPr lang="es-CO" sz="1600"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380930">
                <a:tc>
                  <a:txBody>
                    <a:bodyPr/>
                    <a:lstStyle/>
                    <a:p>
                      <a:pPr marL="285750" indent="-285750" algn="just">
                        <a:buFont typeface="Arial" panose="020B0604020202020204" pitchFamily="34" charset="0"/>
                        <a:buChar char="•"/>
                      </a:pPr>
                      <a:r>
                        <a:rPr lang="es-CO" sz="1600" dirty="0"/>
                        <a:t>Alcanzar un mayor nivel</a:t>
                      </a:r>
                      <a:r>
                        <a:rPr lang="es-CO" sz="1600" baseline="0" dirty="0"/>
                        <a:t> de Gestión Intersectorial, favoreciendo el ejercicio articulado entre las distintas instituciones del municipio. </a:t>
                      </a:r>
                    </a:p>
                    <a:p>
                      <a:pPr marL="0" indent="0" algn="just">
                        <a:buFont typeface="Arial" panose="020B0604020202020204" pitchFamily="34" charset="0"/>
                        <a:buNone/>
                      </a:pPr>
                      <a:endParaRPr lang="es-CO" sz="1600" baseline="0" dirty="0"/>
                    </a:p>
                    <a:p>
                      <a:pPr marL="285750" indent="-285750" algn="just">
                        <a:buFont typeface="Arial" panose="020B0604020202020204" pitchFamily="34" charset="0"/>
                        <a:buChar char="•"/>
                      </a:pPr>
                      <a:r>
                        <a:rPr lang="es-CO" sz="1600" b="1" baseline="0" dirty="0">
                          <a:solidFill>
                            <a:srgbClr val="E6821D"/>
                          </a:solidFill>
                        </a:rPr>
                        <a:t>Fortalecimiento de espacios que favorezcan la participación de Niños, Niñas y Adolescentes</a:t>
                      </a:r>
                      <a:r>
                        <a:rPr lang="es-CO" sz="1600" b="1" baseline="0" dirty="0"/>
                        <a:t> </a:t>
                      </a:r>
                      <a:r>
                        <a:rPr lang="es-CO" sz="1600" baseline="0" dirty="0"/>
                        <a:t>en el municipio, incluyendo el Servicio Amigable para Adolescentes y Jóvenes y los Proyectos de Educación para la Sexualidad y Construcción de Ciudadanía en las Instituciones Educativas. </a:t>
                      </a:r>
                    </a:p>
                    <a:p>
                      <a:pPr marL="285750" indent="-285750" algn="just">
                        <a:buFont typeface="Arial" panose="020B0604020202020204" pitchFamily="34" charset="0"/>
                        <a:buChar char="•"/>
                      </a:pPr>
                      <a:endParaRPr lang="es-CO" sz="1600" baseline="0" dirty="0"/>
                    </a:p>
                    <a:p>
                      <a:pPr marL="285750" indent="-285750" algn="just">
                        <a:buFont typeface="Arial" panose="020B0604020202020204" pitchFamily="34" charset="0"/>
                        <a:buChar char="•"/>
                      </a:pPr>
                      <a:r>
                        <a:rPr lang="es-CO" sz="1600" b="1" baseline="0" dirty="0">
                          <a:solidFill>
                            <a:srgbClr val="1B9C6A"/>
                          </a:solidFill>
                        </a:rPr>
                        <a:t>Facilitar la formación de Niños, Niñas y Adolescentes </a:t>
                      </a:r>
                      <a:r>
                        <a:rPr lang="es-CO" sz="1600" baseline="0" dirty="0"/>
                        <a:t>líderes en el proceso de educación para la sexualidad en el marco de la Estrategia de Prevención de Embarazo en la Adolescencia, en articulación y acompañamiento de agentes de cambio que hacen parte del equipo municipal. </a:t>
                      </a:r>
                    </a:p>
                    <a:p>
                      <a:pPr marL="285750" indent="-285750" algn="just">
                        <a:buFont typeface="Arial" panose="020B0604020202020204" pitchFamily="34" charset="0"/>
                        <a:buChar char="•"/>
                      </a:pPr>
                      <a:endParaRPr lang="es-CO" sz="1600" baseline="0" dirty="0"/>
                    </a:p>
                    <a:p>
                      <a:pPr marL="285750" indent="-285750" algn="just">
                        <a:buFont typeface="Arial" panose="020B0604020202020204" pitchFamily="34" charset="0"/>
                        <a:buChar char="•"/>
                      </a:pPr>
                      <a:r>
                        <a:rPr lang="es-CO" sz="1600" b="1" baseline="0" dirty="0">
                          <a:solidFill>
                            <a:srgbClr val="E6821D"/>
                          </a:solidFill>
                        </a:rPr>
                        <a:t>Continuidad a los procesos que se generen en la conformación de los colectivos de comunicación,</a:t>
                      </a:r>
                      <a:r>
                        <a:rPr lang="es-CO" sz="1600" baseline="0" dirty="0"/>
                        <a:t> teniendo en cuenta que todas las acciones que se desarrollan redundan en el bienestar de Niños, Niñas y Adolescentes del municipio. </a:t>
                      </a:r>
                    </a:p>
                    <a:p>
                      <a:pPr marL="285750" indent="-285750" algn="just">
                        <a:buFont typeface="Arial" panose="020B0604020202020204" pitchFamily="34" charset="0"/>
                        <a:buChar char="•"/>
                      </a:pPr>
                      <a:endParaRPr lang="es-CO" sz="1600" baseline="0" dirty="0"/>
                    </a:p>
                    <a:p>
                      <a:pPr marL="285750" indent="-285750" algn="just">
                        <a:buFont typeface="Arial" panose="020B0604020202020204" pitchFamily="34" charset="0"/>
                        <a:buChar char="•"/>
                      </a:pPr>
                      <a:r>
                        <a:rPr lang="es-CO" sz="1600" dirty="0"/>
                        <a:t>Fortalecer el compromiso d</a:t>
                      </a:r>
                      <a:r>
                        <a:rPr lang="es-CO" sz="1600" baseline="0" dirty="0"/>
                        <a:t>e los diferentes sectores del municipio, en torno a la garantía de los derechos de NNA. </a:t>
                      </a:r>
                      <a:endParaRPr lang="es-CO" sz="160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19328509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463640" y="4752142"/>
            <a:ext cx="8641724"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914400" lvl="2" indent="0"/>
            <a:r>
              <a:rPr lang="es-CO" sz="2800" dirty="0">
                <a:solidFill>
                  <a:srgbClr val="000000"/>
                </a:solidFill>
                <a:ea typeface="Calibri" panose="020F0502020204030204" pitchFamily="34" charset="0"/>
              </a:rPr>
              <a:t>Estrategia Construyendo Juntos Entornos Protectores.  </a:t>
            </a:r>
            <a:endParaRPr lang="es-CO" sz="2800" b="1" dirty="0">
              <a:solidFill>
                <a:srgbClr val="000000"/>
              </a:solidFill>
              <a:ea typeface="Calibri" panose="020F0502020204030204" pitchFamily="34" charset="0"/>
            </a:endParaRPr>
          </a:p>
          <a:p>
            <a:pPr marL="914400" lvl="2" indent="0"/>
            <a:endParaRPr lang="es-CO" sz="2000" b="1" dirty="0">
              <a:solidFill>
                <a:srgbClr val="000000"/>
              </a:solidFill>
              <a:ea typeface="Calibri" panose="020F0502020204030204" pitchFamily="34" charset="0"/>
            </a:endParaRPr>
          </a:p>
          <a:p>
            <a:pPr marL="914400" lvl="2" indent="0"/>
            <a:r>
              <a:rPr lang="es-CO" sz="2000" b="1" dirty="0">
                <a:solidFill>
                  <a:srgbClr val="000000"/>
                </a:solidFill>
                <a:ea typeface="Calibri" panose="020F0502020204030204" pitchFamily="34" charset="0"/>
              </a:rPr>
              <a:t>Módulo III. Derechos Sexuales y Reproductivos </a:t>
            </a:r>
          </a:p>
          <a:p>
            <a:pPr marL="685800">
              <a:spcAft>
                <a:spcPts val="0"/>
              </a:spcAft>
            </a:pPr>
            <a:r>
              <a:rPr lang="es-CO" sz="2000" b="1" dirty="0">
                <a:solidFill>
                  <a:srgbClr val="000000"/>
                </a:solidFill>
                <a:ea typeface="Calibri" panose="020F0502020204030204" pitchFamily="34" charset="0"/>
              </a:rPr>
              <a:t>     y Prevención       de Embarazo en la Adolescencia</a:t>
            </a:r>
            <a:r>
              <a:rPr lang="es-CO" sz="2000" b="1" dirty="0">
                <a:solidFill>
                  <a:srgbClr val="000000"/>
                </a:solidFill>
                <a:latin typeface="Arial" panose="020B0604020202020204" pitchFamily="34" charset="0"/>
                <a:ea typeface="Calibri" panose="020F0502020204030204" pitchFamily="34" charset="0"/>
              </a:rPr>
              <a:t>. </a:t>
            </a:r>
            <a:endParaRPr lang="es-CO" sz="2000" b="1"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4857227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pic>
        <p:nvPicPr>
          <p:cNvPr id="4" name="Imagen 2"/>
          <p:cNvPicPr>
            <a:picLocks noChangeAspect="1"/>
          </p:cNvPicPr>
          <p:nvPr/>
        </p:nvPicPr>
        <p:blipFill>
          <a:blip r:embed="rId2"/>
          <a:stretch>
            <a:fillRect/>
          </a:stretch>
        </p:blipFill>
        <p:spPr>
          <a:xfrm>
            <a:off x="398373" y="1382342"/>
            <a:ext cx="3638550" cy="4391025"/>
          </a:xfrm>
          <a:prstGeom prst="rect">
            <a:avLst/>
          </a:prstGeom>
        </p:spPr>
      </p:pic>
      <p:sp>
        <p:nvSpPr>
          <p:cNvPr id="5" name="Rectángulo 2">
            <a:extLst>
              <a:ext uri="{FF2B5EF4-FFF2-40B4-BE49-F238E27FC236}">
                <a16:creationId xmlns:a16="http://schemas.microsoft.com/office/drawing/2014/main" id="{84D86636-C752-48F7-B576-646CF2B7EE1D}"/>
              </a:ext>
            </a:extLst>
          </p:cNvPr>
          <p:cNvSpPr/>
          <p:nvPr/>
        </p:nvSpPr>
        <p:spPr>
          <a:xfrm>
            <a:off x="4392386" y="1553993"/>
            <a:ext cx="3901391" cy="440120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Contribuir a la </a:t>
            </a:r>
            <a:r>
              <a:rPr kumimoji="0" lang="es-CO" sz="2000" b="1" i="0" u="none" strike="noStrike" kern="1200" cap="none" spc="0" normalizeH="0" baseline="0" noProof="0" dirty="0">
                <a:ln>
                  <a:noFill/>
                </a:ln>
                <a:solidFill>
                  <a:srgbClr val="70AD47">
                    <a:lumMod val="75000"/>
                  </a:srgbClr>
                </a:solidFill>
                <a:effectLst/>
                <a:uLnTx/>
                <a:uFillTx/>
                <a:latin typeface="Calibri"/>
                <a:ea typeface="+mn-ea"/>
                <a:cs typeface="Arial" panose="020B0604020202020204" pitchFamily="34" charset="0"/>
              </a:rPr>
              <a:t>promoción de los derechos de la infancia y la adolescencia</a:t>
            </a:r>
            <a:r>
              <a:rPr kumimoji="0" lang="es-CO"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 la </a:t>
            </a:r>
            <a:r>
              <a:rPr kumimoji="0" lang="es-CO" sz="2000" b="1" i="0" u="none" strike="noStrike" kern="1200" cap="none" spc="0" normalizeH="0" baseline="0" noProof="0" dirty="0">
                <a:ln>
                  <a:noFill/>
                </a:ln>
                <a:solidFill>
                  <a:srgbClr val="70AD47">
                    <a:lumMod val="75000"/>
                  </a:srgbClr>
                </a:solidFill>
                <a:effectLst/>
                <a:uLnTx/>
                <a:uFillTx/>
                <a:latin typeface="Calibri"/>
                <a:ea typeface="+mn-ea"/>
                <a:cs typeface="Arial" panose="020B0604020202020204" pitchFamily="34" charset="0"/>
              </a:rPr>
              <a:t>prevención</a:t>
            </a:r>
            <a:r>
              <a:rPr kumimoji="0" lang="es-CO" sz="2000" b="0" i="0" u="none" strike="noStrike" kern="1200" cap="none" spc="0" normalizeH="0" baseline="0" noProof="0" dirty="0">
                <a:ln>
                  <a:noFill/>
                </a:ln>
                <a:solidFill>
                  <a:srgbClr val="70AD47">
                    <a:lumMod val="75000"/>
                  </a:srgbClr>
                </a:solidFill>
                <a:effectLst/>
                <a:uLnTx/>
                <a:uFillTx/>
                <a:latin typeface="Calibri"/>
                <a:ea typeface="+mn-ea"/>
                <a:cs typeface="Arial" panose="020B0604020202020204" pitchFamily="34" charset="0"/>
              </a:rPr>
              <a:t> </a:t>
            </a:r>
            <a:r>
              <a:rPr kumimoji="0" lang="es-CO"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de sus vulneraciones, al </a:t>
            </a:r>
            <a:r>
              <a:rPr kumimoji="0" lang="es-CO" sz="2000" b="1" i="0" u="none" strike="noStrike" kern="1200" cap="none" spc="0" normalizeH="0" baseline="0" noProof="0" dirty="0">
                <a:ln>
                  <a:noFill/>
                </a:ln>
                <a:solidFill>
                  <a:srgbClr val="70AD47">
                    <a:lumMod val="75000"/>
                  </a:srgbClr>
                </a:solidFill>
                <a:effectLst/>
                <a:uLnTx/>
                <a:uFillTx/>
                <a:latin typeface="Calibri"/>
                <a:ea typeface="+mn-ea"/>
                <a:cs typeface="Arial" panose="020B0604020202020204" pitchFamily="34" charset="0"/>
              </a:rPr>
              <a:t>fortalecimiento</a:t>
            </a:r>
            <a:r>
              <a:rPr kumimoji="0" lang="es-CO"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de los vínculos de cuidado mutuo y la </a:t>
            </a:r>
            <a:r>
              <a:rPr kumimoji="0" lang="es-CO" sz="2000" b="1" i="0" u="none" strike="noStrike" kern="1200" cap="none" spc="0" normalizeH="0" baseline="0" noProof="0" dirty="0">
                <a:ln>
                  <a:noFill/>
                </a:ln>
                <a:solidFill>
                  <a:srgbClr val="70AD47">
                    <a:lumMod val="75000"/>
                  </a:srgbClr>
                </a:solidFill>
                <a:effectLst/>
                <a:uLnTx/>
                <a:uFillTx/>
                <a:latin typeface="Calibri"/>
                <a:ea typeface="+mn-ea"/>
                <a:cs typeface="Arial" panose="020B0604020202020204" pitchFamily="34" charset="0"/>
              </a:rPr>
              <a:t>promoción</a:t>
            </a:r>
            <a:r>
              <a:rPr kumimoji="0" lang="es-CO"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de la convivencia armónica entre padres, madres, cuidadores, docentes, agentes educativos, niños, niñas y adolescentes buscando </a:t>
            </a:r>
            <a:r>
              <a:rPr kumimoji="0" lang="es-CO" sz="2000" b="1" i="0" u="none" strike="noStrike" kern="1200" cap="none" spc="0" normalizeH="0" baseline="0" noProof="0" dirty="0">
                <a:ln>
                  <a:noFill/>
                </a:ln>
                <a:solidFill>
                  <a:srgbClr val="70AD47">
                    <a:lumMod val="75000"/>
                  </a:srgbClr>
                </a:solidFill>
                <a:effectLst/>
                <a:uLnTx/>
                <a:uFillTx/>
                <a:latin typeface="Calibri"/>
                <a:ea typeface="+mn-ea"/>
                <a:cs typeface="Arial" panose="020B0604020202020204" pitchFamily="34" charset="0"/>
              </a:rPr>
              <a:t>propiciar entornos protectores</a:t>
            </a:r>
            <a:r>
              <a:rPr kumimoji="0" lang="es-CO"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consolidándose como agentes de transformación y desarrollo social. </a:t>
            </a:r>
          </a:p>
        </p:txBody>
      </p:sp>
    </p:spTree>
    <p:extLst>
      <p:ext uri="{BB962C8B-B14F-4D97-AF65-F5344CB8AC3E}">
        <p14:creationId xmlns:p14="http://schemas.microsoft.com/office/powerpoint/2010/main" val="9141031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graphicFrame>
        <p:nvGraphicFramePr>
          <p:cNvPr id="5" name="4 Diagrama"/>
          <p:cNvGraphicFramePr/>
          <p:nvPr>
            <p:extLst/>
          </p:nvPr>
        </p:nvGraphicFramePr>
        <p:xfrm>
          <a:off x="690262" y="1469572"/>
          <a:ext cx="7898567" cy="4359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51046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
        <p:nvSpPr>
          <p:cNvPr id="2" name="1 CuadroTexto"/>
          <p:cNvSpPr txBox="1"/>
          <p:nvPr/>
        </p:nvSpPr>
        <p:spPr>
          <a:xfrm>
            <a:off x="865413" y="1619934"/>
            <a:ext cx="7494815"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1" i="1" u="none" strike="noStrike" kern="1200" cap="none" spc="0" normalizeH="0" baseline="0" noProof="0" dirty="0">
                <a:ln>
                  <a:noFill/>
                </a:ln>
                <a:solidFill>
                  <a:prstClr val="black"/>
                </a:solidFill>
                <a:effectLst/>
                <a:uLnTx/>
                <a:uFillTx/>
                <a:latin typeface="Calibri"/>
                <a:ea typeface="+mn-ea"/>
                <a:cs typeface="+mn-cs"/>
              </a:rPr>
              <a:t>Módulo 3: Derechos sexuales y reproductivos y Prevención del embarazo en la adolescencia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Dos sesiones formativas de 3 horas cada una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Temáticas </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Derechos Sexuales</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Derechos Reproductivos</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Aspectos esenciales para el desarrollo integral de los seres humanos</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Decisiones informadas y alternativas de protección </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Prejuicios en la sexualidad y sus afectaciones en el desarrollo y autonomía de los NNA.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2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72619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
        <p:nvSpPr>
          <p:cNvPr id="2" name="1 CuadroTexto"/>
          <p:cNvSpPr txBox="1"/>
          <p:nvPr/>
        </p:nvSpPr>
        <p:spPr>
          <a:xfrm>
            <a:off x="865413" y="1619934"/>
            <a:ext cx="749481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prstClr val="black"/>
                </a:solidFill>
                <a:effectLst/>
                <a:uLnTx/>
                <a:uFillTx/>
                <a:latin typeface="Calibri"/>
                <a:ea typeface="+mn-ea"/>
                <a:cs typeface="+mn-cs"/>
              </a:rPr>
              <a:t>POBLACION ATENDIDA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prstClr val="black"/>
                </a:solidFill>
                <a:effectLst/>
                <a:uLnTx/>
                <a:uFillTx/>
                <a:latin typeface="Calibri"/>
                <a:ea typeface="+mn-ea"/>
                <a:cs typeface="+mn-cs"/>
              </a:rPr>
              <a:t>MUNICIPIO DE CHIQUINQUIRA</a:t>
            </a:r>
          </a:p>
        </p:txBody>
      </p:sp>
      <p:graphicFrame>
        <p:nvGraphicFramePr>
          <p:cNvPr id="3" name="2 Tabla"/>
          <p:cNvGraphicFramePr>
            <a:graphicFrameLocks noGrp="1"/>
          </p:cNvGraphicFramePr>
          <p:nvPr>
            <p:extLst/>
          </p:nvPr>
        </p:nvGraphicFramePr>
        <p:xfrm>
          <a:off x="506187" y="3167743"/>
          <a:ext cx="8147956" cy="1664970"/>
        </p:xfrm>
        <a:graphic>
          <a:graphicData uri="http://schemas.openxmlformats.org/drawingml/2006/table">
            <a:tbl>
              <a:tblPr>
                <a:tableStyleId>{5940675A-B579-460E-94D1-54222C63F5DA}</a:tableStyleId>
              </a:tblPr>
              <a:tblGrid>
                <a:gridCol w="1033527">
                  <a:extLst>
                    <a:ext uri="{9D8B030D-6E8A-4147-A177-3AD203B41FA5}">
                      <a16:colId xmlns:a16="http://schemas.microsoft.com/office/drawing/2014/main" val="20000"/>
                    </a:ext>
                  </a:extLst>
                </a:gridCol>
                <a:gridCol w="989800">
                  <a:extLst>
                    <a:ext uri="{9D8B030D-6E8A-4147-A177-3AD203B41FA5}">
                      <a16:colId xmlns:a16="http://schemas.microsoft.com/office/drawing/2014/main" val="20001"/>
                    </a:ext>
                  </a:extLst>
                </a:gridCol>
                <a:gridCol w="954026">
                  <a:extLst>
                    <a:ext uri="{9D8B030D-6E8A-4147-A177-3AD203B41FA5}">
                      <a16:colId xmlns:a16="http://schemas.microsoft.com/office/drawing/2014/main" val="20002"/>
                    </a:ext>
                  </a:extLst>
                </a:gridCol>
                <a:gridCol w="954026">
                  <a:extLst>
                    <a:ext uri="{9D8B030D-6E8A-4147-A177-3AD203B41FA5}">
                      <a16:colId xmlns:a16="http://schemas.microsoft.com/office/drawing/2014/main" val="20003"/>
                    </a:ext>
                  </a:extLst>
                </a:gridCol>
                <a:gridCol w="1010646">
                  <a:extLst>
                    <a:ext uri="{9D8B030D-6E8A-4147-A177-3AD203B41FA5}">
                      <a16:colId xmlns:a16="http://schemas.microsoft.com/office/drawing/2014/main" val="20004"/>
                    </a:ext>
                  </a:extLst>
                </a:gridCol>
                <a:gridCol w="3205931">
                  <a:extLst>
                    <a:ext uri="{9D8B030D-6E8A-4147-A177-3AD203B41FA5}">
                      <a16:colId xmlns:a16="http://schemas.microsoft.com/office/drawing/2014/main" val="20005"/>
                    </a:ext>
                  </a:extLst>
                </a:gridCol>
              </a:tblGrid>
              <a:tr h="979714">
                <a:tc>
                  <a:txBody>
                    <a:bodyPr/>
                    <a:lstStyle/>
                    <a:p>
                      <a:pPr algn="ctr" fontAlgn="b"/>
                      <a:r>
                        <a:rPr lang="es-CO" sz="1800" b="1" u="none" strike="noStrike" dirty="0">
                          <a:effectLst/>
                        </a:rPr>
                        <a:t>Total Participantes (100%)</a:t>
                      </a:r>
                      <a:endParaRPr lang="es-CO" sz="1800" b="1" i="0" u="none" strike="noStrike" dirty="0">
                        <a:solidFill>
                          <a:srgbClr val="000000"/>
                        </a:solidFill>
                        <a:effectLst/>
                        <a:latin typeface="Calibri"/>
                      </a:endParaRPr>
                    </a:p>
                  </a:txBody>
                  <a:tcPr marL="9525" marR="9525" marT="9525" marB="0" anchor="b"/>
                </a:tc>
                <a:tc>
                  <a:txBody>
                    <a:bodyPr/>
                    <a:lstStyle/>
                    <a:p>
                      <a:pPr algn="ctr" fontAlgn="b"/>
                      <a:r>
                        <a:rPr lang="es-CO" sz="1800" b="1" u="none" strike="noStrike" dirty="0">
                          <a:effectLst/>
                        </a:rPr>
                        <a:t>Total Padres, Madres, Cuidadores (50%)</a:t>
                      </a:r>
                      <a:endParaRPr lang="es-CO" sz="1800" b="1" i="0" u="none" strike="noStrike" dirty="0">
                        <a:solidFill>
                          <a:srgbClr val="000000"/>
                        </a:solidFill>
                        <a:effectLst/>
                        <a:latin typeface="Calibri"/>
                      </a:endParaRPr>
                    </a:p>
                  </a:txBody>
                  <a:tcPr marL="9525" marR="9525" marT="9525" marB="0" anchor="b">
                    <a:solidFill>
                      <a:schemeClr val="accent5">
                        <a:lumMod val="40000"/>
                        <a:lumOff val="60000"/>
                      </a:schemeClr>
                    </a:solidFill>
                  </a:tcPr>
                </a:tc>
                <a:tc>
                  <a:txBody>
                    <a:bodyPr/>
                    <a:lstStyle/>
                    <a:p>
                      <a:pPr algn="ctr" fontAlgn="b"/>
                      <a:r>
                        <a:rPr lang="es-CO" sz="1800" b="1" u="none" strike="noStrike" dirty="0">
                          <a:effectLst/>
                        </a:rPr>
                        <a:t>Total Familias a vincular*</a:t>
                      </a:r>
                      <a:endParaRPr lang="es-CO" sz="1800" b="1" i="0" u="none" strike="noStrike" dirty="0">
                        <a:solidFill>
                          <a:srgbClr val="000000"/>
                        </a:solidFill>
                        <a:effectLst/>
                        <a:latin typeface="Calibri"/>
                      </a:endParaRPr>
                    </a:p>
                  </a:txBody>
                  <a:tcPr marL="9525" marR="9525" marT="9525" marB="0" anchor="b">
                    <a:solidFill>
                      <a:schemeClr val="accent5">
                        <a:lumMod val="40000"/>
                        <a:lumOff val="60000"/>
                      </a:schemeClr>
                    </a:solidFill>
                  </a:tcPr>
                </a:tc>
                <a:tc>
                  <a:txBody>
                    <a:bodyPr/>
                    <a:lstStyle/>
                    <a:p>
                      <a:pPr algn="ctr" fontAlgn="b"/>
                      <a:r>
                        <a:rPr lang="es-CO" sz="1800" b="1" u="none" strike="noStrike" dirty="0">
                          <a:effectLst/>
                        </a:rPr>
                        <a:t>Total de NNA (40%)</a:t>
                      </a:r>
                      <a:endParaRPr lang="es-CO" sz="1800" b="1" i="0" u="none" strike="noStrike" dirty="0">
                        <a:solidFill>
                          <a:srgbClr val="000000"/>
                        </a:solidFill>
                        <a:effectLst/>
                        <a:latin typeface="Calibri"/>
                      </a:endParaRPr>
                    </a:p>
                  </a:txBody>
                  <a:tcPr marL="9525" marR="9525" marT="9525" marB="0" anchor="b">
                    <a:solidFill>
                      <a:schemeClr val="accent6">
                        <a:lumMod val="60000"/>
                        <a:lumOff val="40000"/>
                      </a:schemeClr>
                    </a:solidFill>
                  </a:tcPr>
                </a:tc>
                <a:tc>
                  <a:txBody>
                    <a:bodyPr/>
                    <a:lstStyle/>
                    <a:p>
                      <a:pPr algn="ctr" fontAlgn="b"/>
                      <a:r>
                        <a:rPr lang="es-CO" sz="1800" b="1" u="none" strike="noStrike" dirty="0">
                          <a:effectLst/>
                        </a:rPr>
                        <a:t>Agentes y Docentes Educativos (10%)</a:t>
                      </a:r>
                      <a:endParaRPr lang="es-CO" sz="1800" b="1" i="0" u="none" strike="noStrike" dirty="0">
                        <a:solidFill>
                          <a:srgbClr val="000000"/>
                        </a:solidFill>
                        <a:effectLst/>
                        <a:latin typeface="Calibri"/>
                      </a:endParaRPr>
                    </a:p>
                  </a:txBody>
                  <a:tcPr marL="9525" marR="9525" marT="9525" marB="0" anchor="b">
                    <a:solidFill>
                      <a:schemeClr val="accent3">
                        <a:lumMod val="60000"/>
                        <a:lumOff val="40000"/>
                      </a:schemeClr>
                    </a:solidFill>
                  </a:tcPr>
                </a:tc>
                <a:tc>
                  <a:txBody>
                    <a:bodyPr/>
                    <a:lstStyle/>
                    <a:p>
                      <a:pPr algn="ctr" fontAlgn="b"/>
                      <a:r>
                        <a:rPr lang="es-CO" sz="1800" b="1" i="0" u="none" strike="noStrike" dirty="0">
                          <a:solidFill>
                            <a:srgbClr val="000000"/>
                          </a:solidFill>
                          <a:effectLst/>
                          <a:latin typeface="Calibri"/>
                        </a:rPr>
                        <a:t>I.</a:t>
                      </a:r>
                      <a:r>
                        <a:rPr lang="es-CO" sz="1800" b="1" i="0" u="none" strike="noStrike" baseline="0" dirty="0">
                          <a:solidFill>
                            <a:srgbClr val="000000"/>
                          </a:solidFill>
                          <a:effectLst/>
                          <a:latin typeface="Calibri"/>
                        </a:rPr>
                        <a:t>E Focalizadas </a:t>
                      </a:r>
                      <a:endParaRPr lang="es-CO" sz="1800" b="1" i="0" u="none" strike="noStrike" dirty="0">
                        <a:solidFill>
                          <a:srgbClr val="000000"/>
                        </a:solidFill>
                        <a:effectLst/>
                        <a:latin typeface="Calibri"/>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10000"/>
                  </a:ext>
                </a:extLst>
              </a:tr>
              <a:tr h="201320">
                <a:tc>
                  <a:txBody>
                    <a:bodyPr/>
                    <a:lstStyle/>
                    <a:p>
                      <a:pPr algn="ctr" fontAlgn="b"/>
                      <a:r>
                        <a:rPr lang="es-CO" sz="1800" u="none" strike="noStrike" dirty="0">
                          <a:effectLst/>
                        </a:rPr>
                        <a:t>30</a:t>
                      </a:r>
                      <a:endParaRPr lang="es-CO" sz="1800" b="0" i="0" u="none" strike="noStrike" dirty="0">
                        <a:solidFill>
                          <a:srgbClr val="000000"/>
                        </a:solidFill>
                        <a:effectLst/>
                        <a:latin typeface="Calibri"/>
                      </a:endParaRPr>
                    </a:p>
                  </a:txBody>
                  <a:tcPr marL="9525" marR="9525" marT="9525" marB="0" anchor="b"/>
                </a:tc>
                <a:tc>
                  <a:txBody>
                    <a:bodyPr/>
                    <a:lstStyle/>
                    <a:p>
                      <a:pPr algn="ctr" fontAlgn="b"/>
                      <a:r>
                        <a:rPr lang="es-CO" sz="1800" u="none" strike="noStrike" dirty="0">
                          <a:effectLst/>
                        </a:rPr>
                        <a:t>15</a:t>
                      </a:r>
                      <a:endParaRPr lang="es-CO" sz="1800" b="0" i="0" u="none" strike="noStrike" dirty="0">
                        <a:solidFill>
                          <a:srgbClr val="000000"/>
                        </a:solidFill>
                        <a:effectLst/>
                        <a:latin typeface="Calibri"/>
                      </a:endParaRPr>
                    </a:p>
                  </a:txBody>
                  <a:tcPr marL="9525" marR="9525" marT="9525" marB="0" anchor="b">
                    <a:solidFill>
                      <a:schemeClr val="accent5">
                        <a:lumMod val="40000"/>
                        <a:lumOff val="60000"/>
                      </a:schemeClr>
                    </a:solidFill>
                  </a:tcPr>
                </a:tc>
                <a:tc>
                  <a:txBody>
                    <a:bodyPr/>
                    <a:lstStyle/>
                    <a:p>
                      <a:pPr algn="ctr" fontAlgn="b"/>
                      <a:r>
                        <a:rPr lang="es-CO" sz="1800" u="none" strike="noStrike" dirty="0">
                          <a:effectLst/>
                        </a:rPr>
                        <a:t>11</a:t>
                      </a:r>
                      <a:endParaRPr lang="es-CO" sz="1800" b="0" i="0" u="none" strike="noStrike" dirty="0">
                        <a:solidFill>
                          <a:srgbClr val="000000"/>
                        </a:solidFill>
                        <a:effectLst/>
                        <a:latin typeface="Calibri"/>
                      </a:endParaRPr>
                    </a:p>
                  </a:txBody>
                  <a:tcPr marL="9525" marR="9525" marT="9525" marB="0" anchor="b">
                    <a:solidFill>
                      <a:schemeClr val="accent5">
                        <a:lumMod val="40000"/>
                        <a:lumOff val="60000"/>
                      </a:schemeClr>
                    </a:solidFill>
                  </a:tcPr>
                </a:tc>
                <a:tc>
                  <a:txBody>
                    <a:bodyPr/>
                    <a:lstStyle/>
                    <a:p>
                      <a:pPr algn="ctr" fontAlgn="b"/>
                      <a:r>
                        <a:rPr lang="es-CO" sz="1800" u="none" strike="noStrike" dirty="0">
                          <a:effectLst/>
                        </a:rPr>
                        <a:t>12</a:t>
                      </a:r>
                      <a:endParaRPr lang="es-CO" sz="1800" b="0" i="0" u="none" strike="noStrike" dirty="0">
                        <a:solidFill>
                          <a:srgbClr val="000000"/>
                        </a:solidFill>
                        <a:effectLst/>
                        <a:latin typeface="Calibri"/>
                      </a:endParaRPr>
                    </a:p>
                  </a:txBody>
                  <a:tcPr marL="9525" marR="9525" marT="9525" marB="0" anchor="b">
                    <a:solidFill>
                      <a:schemeClr val="accent6">
                        <a:lumMod val="60000"/>
                        <a:lumOff val="40000"/>
                      </a:schemeClr>
                    </a:solidFill>
                  </a:tcPr>
                </a:tc>
                <a:tc>
                  <a:txBody>
                    <a:bodyPr/>
                    <a:lstStyle/>
                    <a:p>
                      <a:pPr algn="ctr" fontAlgn="b"/>
                      <a:r>
                        <a:rPr lang="es-CO" sz="1800" u="none" strike="noStrike" dirty="0">
                          <a:effectLst/>
                        </a:rPr>
                        <a:t>3</a:t>
                      </a:r>
                      <a:endParaRPr lang="es-CO" sz="1800" b="0" i="0" u="none" strike="noStrike" dirty="0">
                        <a:solidFill>
                          <a:srgbClr val="000000"/>
                        </a:solidFill>
                        <a:effectLst/>
                        <a:latin typeface="Calibri"/>
                      </a:endParaRPr>
                    </a:p>
                  </a:txBody>
                  <a:tcPr marL="9525" marR="9525" marT="9525" marB="0" anchor="b">
                    <a:solidFill>
                      <a:schemeClr val="accent3">
                        <a:lumMod val="60000"/>
                        <a:lumOff val="40000"/>
                      </a:schemeClr>
                    </a:solidFill>
                  </a:tcPr>
                </a:tc>
                <a:tc>
                  <a:txBody>
                    <a:bodyPr/>
                    <a:lstStyle/>
                    <a:p>
                      <a:pPr algn="l" fontAlgn="b"/>
                      <a:r>
                        <a:rPr lang="es-CO" sz="1800" b="0" i="0" u="none" strike="noStrike" dirty="0">
                          <a:solidFill>
                            <a:srgbClr val="000000"/>
                          </a:solidFill>
                          <a:effectLst/>
                          <a:latin typeface="Calibri"/>
                        </a:rPr>
                        <a:t>Técnica  Pio  Alberto Peña</a:t>
                      </a:r>
                    </a:p>
                  </a:txBody>
                  <a:tcPr marL="9525" marR="9525" marT="9525" marB="0" anchor="b">
                    <a:solidFill>
                      <a:schemeClr val="accent3">
                        <a:lumMod val="60000"/>
                        <a:lumOff val="4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6994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1"/>
          <p:cNvSpPr txBox="1"/>
          <p:nvPr/>
        </p:nvSpPr>
        <p:spPr>
          <a:xfrm>
            <a:off x="70908" y="6519860"/>
            <a:ext cx="1109133" cy="261610"/>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s-CO" sz="1100" b="1" dirty="0">
                <a:solidFill>
                  <a:prstClr val="black"/>
                </a:solidFill>
              </a:rPr>
              <a:t>USO INTERNO</a:t>
            </a:r>
          </a:p>
        </p:txBody>
      </p:sp>
      <p:sp>
        <p:nvSpPr>
          <p:cNvPr id="7" name="CuadroTexto 8"/>
          <p:cNvSpPr txBox="1">
            <a:spLocks noChangeArrowheads="1"/>
          </p:cNvSpPr>
          <p:nvPr/>
        </p:nvSpPr>
        <p:spPr bwMode="auto">
          <a:xfrm>
            <a:off x="269691" y="2853310"/>
            <a:ext cx="8439329" cy="121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ctr">
              <a:spcAft>
                <a:spcPts val="0"/>
              </a:spcAft>
            </a:pPr>
            <a:r>
              <a:rPr lang="es-CO" sz="2800" dirty="0">
                <a:solidFill>
                  <a:srgbClr val="000000"/>
                </a:solidFill>
                <a:latin typeface="+mn-lt"/>
                <a:ea typeface="Calibri" panose="020F0502020204030204" pitchFamily="34" charset="0"/>
              </a:rPr>
              <a:t>Presentación del Buen Gobierno y Transparencia. </a:t>
            </a:r>
          </a:p>
          <a:p>
            <a:pPr algn="ctr">
              <a:lnSpc>
                <a:spcPct val="80000"/>
              </a:lnSpc>
              <a:defRPr/>
            </a:pPr>
            <a:endParaRPr lang="es-CO" sz="2800" kern="0" dirty="0">
              <a:solidFill>
                <a:prstClr val="black"/>
              </a:solidFill>
              <a:latin typeface="+mn-lt"/>
            </a:endParaRPr>
          </a:p>
          <a:p>
            <a:pPr algn="ctr">
              <a:lnSpc>
                <a:spcPct val="80000"/>
              </a:lnSpc>
              <a:defRPr/>
            </a:pPr>
            <a:r>
              <a:rPr lang="es-CO" sz="2800" kern="0" dirty="0">
                <a:solidFill>
                  <a:prstClr val="black"/>
                </a:solidFill>
              </a:rPr>
              <a:t>Nueva Estrategia Rendición de Cuentas</a:t>
            </a:r>
          </a:p>
        </p:txBody>
      </p:sp>
    </p:spTree>
    <p:extLst>
      <p:ext uri="{BB962C8B-B14F-4D97-AF65-F5344CB8AC3E}">
        <p14:creationId xmlns:p14="http://schemas.microsoft.com/office/powerpoint/2010/main" val="1862771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nvPr>
        </p:nvGraphicFramePr>
        <p:xfrm>
          <a:off x="282386" y="1396998"/>
          <a:ext cx="8390966" cy="4788649"/>
        </p:xfrm>
        <a:graphic>
          <a:graphicData uri="http://schemas.openxmlformats.org/drawingml/2006/table">
            <a:tbl>
              <a:tblPr firstRow="1" bandRow="1">
                <a:tableStyleId>{5C22544A-7EE6-4342-B048-85BDC9FD1C3A}</a:tableStyleId>
              </a:tblPr>
              <a:tblGrid>
                <a:gridCol w="4168591">
                  <a:extLst>
                    <a:ext uri="{9D8B030D-6E8A-4147-A177-3AD203B41FA5}">
                      <a16:colId xmlns:a16="http://schemas.microsoft.com/office/drawing/2014/main" val="20000"/>
                    </a:ext>
                  </a:extLst>
                </a:gridCol>
                <a:gridCol w="4222375">
                  <a:extLst>
                    <a:ext uri="{9D8B030D-6E8A-4147-A177-3AD203B41FA5}">
                      <a16:colId xmlns:a16="http://schemas.microsoft.com/office/drawing/2014/main" val="20001"/>
                    </a:ext>
                  </a:extLst>
                </a:gridCol>
              </a:tblGrid>
              <a:tr h="407719">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380930">
                <a:tc>
                  <a:txBody>
                    <a:bodyPr/>
                    <a:lstStyle/>
                    <a:p>
                      <a:pPr marL="285750" indent="-285750">
                        <a:buFont typeface="Arial" pitchFamily="34" charset="0"/>
                        <a:buChar char="•"/>
                      </a:pPr>
                      <a:r>
                        <a:rPr lang="es-CO" dirty="0"/>
                        <a:t>Receptividad</a:t>
                      </a:r>
                      <a:r>
                        <a:rPr lang="es-CO" baseline="0" dirty="0"/>
                        <a:t> por parte de los directivos de la institución educativa. </a:t>
                      </a:r>
                    </a:p>
                    <a:p>
                      <a:pPr marL="285750" indent="-285750">
                        <a:buFont typeface="Arial" pitchFamily="34" charset="0"/>
                        <a:buChar char="•"/>
                      </a:pPr>
                      <a:r>
                        <a:rPr lang="es-CO" baseline="0" dirty="0"/>
                        <a:t>Reconocimiento de las acciones positivas y aportes que la estrategia puede aportar a los NNA y su núcleo familiar.</a:t>
                      </a:r>
                    </a:p>
                    <a:p>
                      <a:pPr marL="285750" indent="-285750">
                        <a:buFont typeface="Arial" pitchFamily="34" charset="0"/>
                        <a:buChar char="•"/>
                      </a:pPr>
                      <a:r>
                        <a:rPr lang="es-CO" baseline="0" dirty="0"/>
                        <a:t>Apropiación de espacios adecuados para el desarrollo de las actividades </a:t>
                      </a:r>
                    </a:p>
                    <a:p>
                      <a:pPr marL="285750" indent="-285750">
                        <a:buFont typeface="Arial" pitchFamily="34" charset="0"/>
                        <a:buChar char="•"/>
                      </a:pPr>
                      <a:r>
                        <a:rPr lang="es-CO" baseline="0" dirty="0"/>
                        <a:t>Conformación y citación conjunta con la I.E  para el desarrollo de la primera sesión formativa </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buFont typeface="Arial" pitchFamily="34" charset="0"/>
                        <a:buChar char="•"/>
                      </a:pPr>
                      <a:r>
                        <a:rPr lang="es-CO" dirty="0"/>
                        <a:t>Asistencia</a:t>
                      </a:r>
                      <a:r>
                        <a:rPr lang="es-CO" baseline="0" dirty="0"/>
                        <a:t> de entidades invitadas para encuentro de socialización</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7664252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1993637310"/>
              </p:ext>
            </p:extLst>
          </p:nvPr>
        </p:nvGraphicFramePr>
        <p:xfrm>
          <a:off x="376517" y="1304365"/>
          <a:ext cx="8390966" cy="4913677"/>
        </p:xfrm>
        <a:graphic>
          <a:graphicData uri="http://schemas.openxmlformats.org/drawingml/2006/table">
            <a:tbl>
              <a:tblPr firstRow="1" bandRow="1">
                <a:tableStyleId>{5C22544A-7EE6-4342-B048-85BDC9FD1C3A}</a:tableStyleId>
              </a:tblPr>
              <a:tblGrid>
                <a:gridCol w="8390966">
                  <a:extLst>
                    <a:ext uri="{9D8B030D-6E8A-4147-A177-3AD203B41FA5}">
                      <a16:colId xmlns:a16="http://schemas.microsoft.com/office/drawing/2014/main" val="20000"/>
                    </a:ext>
                  </a:extLst>
                </a:gridCol>
              </a:tblGrid>
              <a:tr h="433117">
                <a:tc>
                  <a:txBody>
                    <a:bodyPr/>
                    <a:lstStyle/>
                    <a:p>
                      <a:pPr algn="ctr"/>
                      <a:r>
                        <a:rPr lang="es-CO"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3809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b="0" i="0" kern="1200" dirty="0">
                          <a:solidFill>
                            <a:schemeClr val="dk1"/>
                          </a:solidFill>
                          <a:effectLst/>
                          <a:latin typeface="+mn-lt"/>
                          <a:ea typeface="+mn-ea"/>
                          <a:cs typeface="+mn-cs"/>
                        </a:rPr>
                        <a:t>Módulo 3:</a:t>
                      </a:r>
                      <a:r>
                        <a:rPr lang="es-ES" sz="1800" b="0" i="0" kern="1200" baseline="0" dirty="0">
                          <a:solidFill>
                            <a:schemeClr val="dk1"/>
                          </a:solidFill>
                          <a:effectLst/>
                          <a:latin typeface="+mn-lt"/>
                          <a:ea typeface="+mn-ea"/>
                          <a:cs typeface="+mn-cs"/>
                        </a:rPr>
                        <a:t> </a:t>
                      </a:r>
                      <a:r>
                        <a:rPr lang="es-ES" sz="1800" b="0" i="0" kern="1200" dirty="0">
                          <a:solidFill>
                            <a:schemeClr val="dk1"/>
                          </a:solidFill>
                          <a:effectLst/>
                          <a:latin typeface="+mn-lt"/>
                          <a:ea typeface="+mn-ea"/>
                          <a:cs typeface="+mn-cs"/>
                        </a:rPr>
                        <a:t>Derechos sexuales y reproductivos y Prevención del embarazo en la adolescencia</a:t>
                      </a:r>
                      <a:endParaRPr lang="es-CO" sz="1800" b="0" i="0" dirty="0">
                        <a:latin typeface="+mn-lt"/>
                      </a:endParaRPr>
                    </a:p>
                    <a:p>
                      <a:endParaRPr lang="es-CO" dirty="0"/>
                    </a:p>
                    <a:p>
                      <a:pPr marL="285750" lvl="0" indent="-285750" algn="just">
                        <a:buFont typeface="Arial" pitchFamily="34" charset="0"/>
                        <a:buChar char="•"/>
                      </a:pPr>
                      <a:r>
                        <a:rPr lang="es-CO" sz="1800" kern="1200" dirty="0">
                          <a:solidFill>
                            <a:schemeClr val="dk1"/>
                          </a:solidFill>
                          <a:effectLst/>
                          <a:latin typeface="+mn-lt"/>
                          <a:ea typeface="+mn-ea"/>
                          <a:cs typeface="+mn-cs"/>
                        </a:rPr>
                        <a:t>Promover el conocimiento, </a:t>
                      </a:r>
                      <a:r>
                        <a:rPr lang="es-CO" sz="1800" kern="1200" baseline="0" dirty="0">
                          <a:solidFill>
                            <a:schemeClr val="dk1"/>
                          </a:solidFill>
                          <a:effectLst/>
                          <a:latin typeface="+mn-lt"/>
                          <a:ea typeface="+mn-ea"/>
                          <a:cs typeface="+mn-cs"/>
                        </a:rPr>
                        <a:t>reflexión y conciencia en torno a los derechos sexuales y reproductivos en el grupo de participantes</a:t>
                      </a:r>
                    </a:p>
                    <a:p>
                      <a:pPr marL="285750" lvl="0" indent="-285750" algn="just">
                        <a:buFont typeface="Arial" pitchFamily="34" charset="0"/>
                        <a:buChar char="•"/>
                      </a:pPr>
                      <a:r>
                        <a:rPr lang="es-CO" sz="1800" kern="1200" dirty="0">
                          <a:solidFill>
                            <a:schemeClr val="dk1"/>
                          </a:solidFill>
                          <a:effectLst/>
                          <a:latin typeface="+mn-lt"/>
                          <a:ea typeface="+mn-ea"/>
                          <a:cs typeface="+mn-cs"/>
                        </a:rPr>
                        <a:t>Incentivar</a:t>
                      </a:r>
                      <a:r>
                        <a:rPr lang="es-CO" sz="1800" kern="1200" baseline="0" dirty="0">
                          <a:solidFill>
                            <a:schemeClr val="dk1"/>
                          </a:solidFill>
                          <a:effectLst/>
                          <a:latin typeface="+mn-lt"/>
                          <a:ea typeface="+mn-ea"/>
                          <a:cs typeface="+mn-cs"/>
                        </a:rPr>
                        <a:t> el conocimiento del cuerpo, la sexualidad , la vivencia de las emociones, las relaciones de género, los derechos sexuales y los derechos reproductivos enmarcado en el enfoque diferencial</a:t>
                      </a:r>
                      <a:endParaRPr lang="es-CO" sz="1800" kern="1200" dirty="0">
                        <a:solidFill>
                          <a:schemeClr val="dk1"/>
                        </a:solidFill>
                        <a:effectLst/>
                        <a:latin typeface="+mn-lt"/>
                        <a:ea typeface="+mn-ea"/>
                        <a:cs typeface="+mn-cs"/>
                      </a:endParaRPr>
                    </a:p>
                    <a:p>
                      <a:pPr marL="285750" indent="-285750" algn="just">
                        <a:buFont typeface="Arial" pitchFamily="34" charset="0"/>
                        <a:buChar char="•"/>
                      </a:pPr>
                      <a:r>
                        <a:rPr lang="es-CO" baseline="0" dirty="0"/>
                        <a:t>Reflexionar en torno a la toma de decisiones informadas y alternativas de protección adecuada para evitar un embarazo a temprana edad o una enfermedad de transmisión sexual. </a:t>
                      </a:r>
                    </a:p>
                    <a:p>
                      <a:pPr marL="285750" indent="-285750" algn="just">
                        <a:buFont typeface="Arial" pitchFamily="34" charset="0"/>
                        <a:buChar char="•"/>
                      </a:pPr>
                      <a:r>
                        <a:rPr lang="es-CO" baseline="0" dirty="0"/>
                        <a:t>Debatir con los participantes sobre posibles prejuicios que existen en torno a los derechos sexuales y reproductivos y como estos pueden afectar el desarrollo y autonomía de NNA.</a:t>
                      </a:r>
                      <a:endParaRPr lang="es-CO" dirty="0"/>
                    </a:p>
                    <a:p>
                      <a:pPr algn="just"/>
                      <a:endParaRPr lang="es-CO" dirty="0"/>
                    </a:p>
                    <a:p>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10972052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88160" y="5070206"/>
            <a:ext cx="595506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s-CO" sz="2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Programa Generaciones Con  Bienestar</a:t>
            </a:r>
          </a:p>
          <a:p>
            <a:pPr marL="0" marR="0" lvl="0" indent="0" algn="ctr" defTabSz="457200" rtl="0" eaLnBrk="1" fontAlgn="base" latinLnBrk="0" hangingPunct="1">
              <a:lnSpc>
                <a:spcPct val="80000"/>
              </a:lnSpc>
              <a:spcBef>
                <a:spcPct val="0"/>
              </a:spcBef>
              <a:spcAft>
                <a:spcPct val="0"/>
              </a:spcAft>
              <a:buClrTx/>
              <a:buSzTx/>
              <a:buFontTx/>
              <a:buNone/>
              <a:tabLst/>
              <a:defRPr/>
            </a:pPr>
            <a:endParaRPr kumimoji="0" lang="es-CO" sz="2000" b="0" i="0" u="none" strike="noStrike" kern="1200" cap="none" spc="0" normalizeH="0" baseline="0" noProof="0" dirty="0">
              <a:ln>
                <a:noFill/>
              </a:ln>
              <a:solidFill>
                <a:srgbClr val="000000"/>
              </a:solidFill>
              <a:effectLst/>
              <a:uLnTx/>
              <a:uFillTx/>
              <a:ea typeface="Calibri" panose="020F0502020204030204" pitchFamily="34" charset="0"/>
              <a:cs typeface="Arial" panose="020B0604020202020204" pitchFamily="34" charset="0"/>
            </a:endParaRP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s-CO" sz="2000" b="1" u="none" strike="noStrike" kern="1200" cap="none" spc="0" normalizeH="0" baseline="0" noProof="0" dirty="0">
                <a:ln>
                  <a:noFill/>
                </a:ln>
                <a:solidFill>
                  <a:srgbClr val="000000"/>
                </a:solidFill>
                <a:effectLst/>
                <a:uLnTx/>
                <a:uFillTx/>
                <a:ea typeface="Calibri" panose="020F0502020204030204" pitchFamily="34" charset="0"/>
              </a:rPr>
              <a:t>Módulo V Construyendo mi Futuro aproximación a conceptos de Sexualidad </a:t>
            </a:r>
          </a:p>
          <a:p>
            <a:pPr marL="0" marR="0" lvl="0" indent="0" algn="l" defTabSz="457200" rtl="0" eaLnBrk="1" fontAlgn="base" latinLnBrk="0" hangingPunct="1">
              <a:lnSpc>
                <a:spcPct val="80000"/>
              </a:lnSpc>
              <a:spcBef>
                <a:spcPct val="0"/>
              </a:spcBef>
              <a:spcAft>
                <a:spcPct val="0"/>
              </a:spcAft>
              <a:buClrTx/>
              <a:buSzTx/>
              <a:buFontTx/>
              <a:buNone/>
              <a:tabLst/>
              <a:defRPr/>
            </a:pPr>
            <a:endParaRPr kumimoji="0" lang="es-ES" altLang="es-CO"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04208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131569" y="220879"/>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uLnTx/>
                <a:uFillTx/>
                <a:latin typeface="Maiandra GD" panose="020E0502030308020204" pitchFamily="34" charset="0"/>
                <a:ea typeface="MS PGothic" panose="020B0600070205080204" pitchFamily="34" charset="-128"/>
                <a:cs typeface="+mn-cs"/>
              </a:rPr>
              <a:t>Objetivos del Programa GENERACIONES CON BIENSTAR</a:t>
            </a:r>
            <a:endParaRPr kumimoji="0" lang="es-ES" sz="2400" b="0"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mn-cs"/>
            </a:endParaRPr>
          </a:p>
        </p:txBody>
      </p:sp>
      <p:sp>
        <p:nvSpPr>
          <p:cNvPr id="6" name="2 Marcador de contenido"/>
          <p:cNvSpPr>
            <a:spLocks noGrp="1"/>
          </p:cNvSpPr>
          <p:nvPr>
            <p:ph idx="1"/>
          </p:nvPr>
        </p:nvSpPr>
        <p:spPr bwMode="auto">
          <a:xfrm>
            <a:off x="328330" y="1373557"/>
            <a:ext cx="4059058" cy="2625634"/>
          </a:xfrm>
          <a:noFill/>
          <a:ln>
            <a:miter lim="800000"/>
            <a:headEnd/>
            <a:tailEnd/>
          </a:ln>
        </p:spPr>
        <p:txBody>
          <a:bodyPr vert="horz" wrap="square" lIns="91440" tIns="45720" rIns="91440" bIns="45720" numCol="1" anchor="t" anchorCtr="0" compatLnSpc="1">
            <a:prstTxWarp prst="textNoShape">
              <a:avLst/>
            </a:prstTxWarp>
            <a:noAutofit/>
          </a:bodyPr>
          <a:lstStyle/>
          <a:p>
            <a:pPr algn="just" eaLnBrk="1" hangingPunct="1">
              <a:lnSpc>
                <a:spcPct val="150000"/>
              </a:lnSpc>
              <a:buFont typeface="Arial" charset="0"/>
              <a:buNone/>
            </a:pPr>
            <a:r>
              <a:rPr lang="es-ES" sz="1400" b="1" dirty="0">
                <a:latin typeface="Maiandra GD" panose="020E0502030308020204" pitchFamily="34" charset="0"/>
              </a:rPr>
              <a:t>Objetivos Específicos: </a:t>
            </a:r>
          </a:p>
          <a:p>
            <a:endParaRPr lang="es-CO" sz="1400" dirty="0"/>
          </a:p>
          <a:p>
            <a:pPr algn="just"/>
            <a:r>
              <a:rPr lang="es-CO" sz="1400" dirty="0">
                <a:latin typeface="Maiandra GD" panose="020E0502030308020204" pitchFamily="34" charset="0"/>
              </a:rPr>
              <a:t>Promover el reconocimiento como sujetos de derechos de los niños, las niñas y los adolescentes, mediante el desarrollo de acciones de formación, información y comunicación que favorezcan la participación de ellos, ellas y sus familias. </a:t>
            </a:r>
          </a:p>
          <a:p>
            <a:pPr marL="0" indent="0">
              <a:buNone/>
            </a:pPr>
            <a:endParaRPr lang="es-ES" sz="1400" dirty="0">
              <a:latin typeface="Maiandra GD" panose="020E0502030308020204" pitchFamily="34" charset="0"/>
            </a:endParaRPr>
          </a:p>
          <a:p>
            <a:pPr marL="0" indent="0">
              <a:buNone/>
            </a:pPr>
            <a:endParaRPr lang="es-CO" sz="1400" dirty="0"/>
          </a:p>
          <a:p>
            <a:pPr algn="just"/>
            <a:r>
              <a:rPr lang="es-CO" sz="1400" dirty="0">
                <a:latin typeface="Maiandra GD" panose="020E0502030308020204" pitchFamily="34" charset="0"/>
              </a:rPr>
              <a:t>Contribuir al diálogo y articulación interinstitucional del Estado, la familia y la sociedad, en torno a la protección integral de los niños, las niñas y los adolescentes. </a:t>
            </a:r>
          </a:p>
          <a:p>
            <a:pPr algn="just" eaLnBrk="1" hangingPunct="1">
              <a:lnSpc>
                <a:spcPct val="150000"/>
              </a:lnSpc>
              <a:buFont typeface="Arial" charset="0"/>
              <a:buNone/>
            </a:pPr>
            <a:endParaRPr lang="es-CO" sz="1400" dirty="0">
              <a:latin typeface="Maiandra GD" panose="020E0502030308020204" pitchFamily="34" charset="0"/>
            </a:endParaRPr>
          </a:p>
        </p:txBody>
      </p:sp>
      <p:sp>
        <p:nvSpPr>
          <p:cNvPr id="7" name="CuadroTexto 6"/>
          <p:cNvSpPr txBox="1"/>
          <p:nvPr/>
        </p:nvSpPr>
        <p:spPr>
          <a:xfrm>
            <a:off x="4712109" y="3131100"/>
            <a:ext cx="3844413" cy="3447098"/>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Maiandra GD" panose="020E0502030308020204" pitchFamily="34" charset="0"/>
                <a:ea typeface="+mn-ea"/>
                <a:cs typeface="ＭＳ Ｐゴシック" charset="0"/>
              </a:rPr>
              <a:t>Fortalecer los proyectos de vida y entornos protectores de los niños, las niñas y los adolescentes que contribuyan con la garantía, prevención y protección de los derechos de ellos y ellas.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400" b="0" i="0" u="none" strike="noStrike" kern="1200" cap="none" spc="0" normalizeH="0" baseline="0" noProof="0" dirty="0">
              <a:ln>
                <a:noFill/>
              </a:ln>
              <a:effectLst/>
              <a:uLnTx/>
              <a:uFillTx/>
              <a:latin typeface="Maiandra GD" panose="020E0502030308020204" pitchFamily="34" charset="0"/>
              <a:ea typeface="+mn-ea"/>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Maiandra GD" panose="020E0502030308020204" pitchFamily="34" charset="0"/>
                <a:ea typeface="+mn-ea"/>
                <a:cs typeface="ＭＳ Ｐゴシック" charset="0"/>
              </a:rPr>
              <a:t>Desarrollar acciones de prevención del reclutamiento ilícito, trabajo infantil, embarazo adolescente, consumo de sustancias psicoactivas y violencia juvenil, sexual y escolar.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400" b="0" i="0" u="none" strike="noStrike" kern="1200" cap="none" spc="0" normalizeH="0" baseline="0" noProof="0" dirty="0">
              <a:ln>
                <a:noFill/>
              </a:ln>
              <a:solidFill>
                <a:srgbClr val="5B9BD5">
                  <a:lumMod val="75000"/>
                </a:srgbClr>
              </a:solidFill>
              <a:effectLst/>
              <a:uLnTx/>
              <a:uFillTx/>
              <a:latin typeface="Maiandra GD" panose="020E0502030308020204" pitchFamily="34" charset="0"/>
              <a:ea typeface="+mn-ea"/>
              <a:cs typeface="ＭＳ Ｐゴシック"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5B9BD5">
                  <a:lumMod val="75000"/>
                </a:srgbClr>
              </a:solidFill>
              <a:effectLst/>
              <a:uLnTx/>
              <a:uFillTx/>
              <a:latin typeface="Maiandra GD" panose="020E0502030308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5B9BD5">
                  <a:lumMod val="75000"/>
                </a:srgbClr>
              </a:solidFill>
              <a:effectLst/>
              <a:uLnTx/>
              <a:uFillTx/>
              <a:latin typeface="Calibri"/>
              <a:ea typeface="+mn-ea"/>
              <a:cs typeface="+mn-cs"/>
            </a:endParaRPr>
          </a:p>
        </p:txBody>
      </p:sp>
    </p:spTree>
    <p:extLst>
      <p:ext uri="{BB962C8B-B14F-4D97-AF65-F5344CB8AC3E}">
        <p14:creationId xmlns:p14="http://schemas.microsoft.com/office/powerpoint/2010/main" val="34202258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Text Box 7"/>
          <p:cNvSpPr txBox="1">
            <a:spLocks noChangeArrowheads="1"/>
          </p:cNvSpPr>
          <p:nvPr/>
        </p:nvSpPr>
        <p:spPr bwMode="auto">
          <a:xfrm>
            <a:off x="457200" y="1240182"/>
            <a:ext cx="77858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CO" altLang="es-CO" sz="2400" b="1" i="0" u="none" strike="noStrike" kern="1200" cap="none" spc="0" normalizeH="0" baseline="0" noProof="0" dirty="0">
                <a:ln>
                  <a:noFill/>
                </a:ln>
                <a:solidFill>
                  <a:srgbClr val="62B543"/>
                </a:solidFill>
                <a:effectLst/>
                <a:uLnTx/>
                <a:uFillTx/>
                <a:latin typeface="Calibri" panose="020F0502020204030204"/>
                <a:ea typeface="+mn-ea"/>
                <a:cs typeface="+mn-cs"/>
              </a:rPr>
              <a:t>Programas Generaciones con Bienestar: Año 2017</a:t>
            </a:r>
            <a:endParaRPr kumimoji="0" lang="es-ES" altLang="es-CO" sz="2400" b="1" i="0" u="none" strike="noStrike" kern="1200" cap="none" spc="0" normalizeH="0" baseline="0" noProof="0" dirty="0">
              <a:ln>
                <a:noFill/>
              </a:ln>
              <a:solidFill>
                <a:srgbClr val="62B543"/>
              </a:solidFill>
              <a:effectLst/>
              <a:uLnTx/>
              <a:uFillTx/>
              <a:latin typeface="Calibri" panose="020F0502020204030204"/>
              <a:ea typeface="+mn-ea"/>
              <a:cs typeface="+mn-cs"/>
            </a:endParaRPr>
          </a:p>
        </p:txBody>
      </p:sp>
      <p:graphicFrame>
        <p:nvGraphicFramePr>
          <p:cNvPr id="3" name="Tabla 2"/>
          <p:cNvGraphicFramePr>
            <a:graphicFrameLocks noGrp="1"/>
          </p:cNvGraphicFramePr>
          <p:nvPr>
            <p:extLst/>
          </p:nvPr>
        </p:nvGraphicFramePr>
        <p:xfrm>
          <a:off x="349622" y="1896859"/>
          <a:ext cx="8122024" cy="3697840"/>
        </p:xfrm>
        <a:graphic>
          <a:graphicData uri="http://schemas.openxmlformats.org/drawingml/2006/table">
            <a:tbl>
              <a:tblPr firstRow="1" bandRow="1">
                <a:tableStyleId>{5C22544A-7EE6-4342-B048-85BDC9FD1C3A}</a:tableStyleId>
              </a:tblPr>
              <a:tblGrid>
                <a:gridCol w="2030506">
                  <a:extLst>
                    <a:ext uri="{9D8B030D-6E8A-4147-A177-3AD203B41FA5}">
                      <a16:colId xmlns:a16="http://schemas.microsoft.com/office/drawing/2014/main" val="20000"/>
                    </a:ext>
                  </a:extLst>
                </a:gridCol>
                <a:gridCol w="2030506">
                  <a:extLst>
                    <a:ext uri="{9D8B030D-6E8A-4147-A177-3AD203B41FA5}">
                      <a16:colId xmlns:a16="http://schemas.microsoft.com/office/drawing/2014/main" val="20001"/>
                    </a:ext>
                  </a:extLst>
                </a:gridCol>
                <a:gridCol w="2030506">
                  <a:extLst>
                    <a:ext uri="{9D8B030D-6E8A-4147-A177-3AD203B41FA5}">
                      <a16:colId xmlns:a16="http://schemas.microsoft.com/office/drawing/2014/main" val="20002"/>
                    </a:ext>
                  </a:extLst>
                </a:gridCol>
                <a:gridCol w="2030506">
                  <a:extLst>
                    <a:ext uri="{9D8B030D-6E8A-4147-A177-3AD203B41FA5}">
                      <a16:colId xmlns:a16="http://schemas.microsoft.com/office/drawing/2014/main" val="20003"/>
                    </a:ext>
                  </a:extLst>
                </a:gridCol>
              </a:tblGrid>
              <a:tr h="590120">
                <a:tc>
                  <a:txBody>
                    <a:bodyPr/>
                    <a:lstStyle/>
                    <a:p>
                      <a:pPr algn="ctr">
                        <a:lnSpc>
                          <a:spcPct val="115000"/>
                        </a:lnSpc>
                        <a:spcAft>
                          <a:spcPts val="0"/>
                        </a:spcAft>
                      </a:pPr>
                      <a:r>
                        <a:rPr lang="es-CO" sz="1600" dirty="0">
                          <a:effectLst/>
                        </a:rPr>
                        <a:t>Modalidad </a:t>
                      </a:r>
                      <a:endParaRPr lang="es-CO" sz="16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B w="6350" cap="flat" cmpd="sng" algn="ctr">
                      <a:solidFill>
                        <a:srgbClr val="62B543"/>
                      </a:solidFill>
                      <a:prstDash val="sysDot"/>
                      <a:round/>
                      <a:headEnd type="none" w="med" len="med"/>
                      <a:tailEnd type="none" w="med" len="med"/>
                    </a:lnB>
                    <a:solidFill>
                      <a:srgbClr val="62B543"/>
                    </a:solidFill>
                  </a:tcPr>
                </a:tc>
                <a:tc>
                  <a:txBody>
                    <a:bodyPr/>
                    <a:lstStyle/>
                    <a:p>
                      <a:pPr algn="ctr">
                        <a:lnSpc>
                          <a:spcPct val="115000"/>
                        </a:lnSpc>
                        <a:spcAft>
                          <a:spcPts val="0"/>
                        </a:spcAft>
                      </a:pPr>
                      <a:r>
                        <a:rPr lang="es-CO" sz="1600" dirty="0">
                          <a:effectLst/>
                        </a:rPr>
                        <a:t>NNA Atendidos </a:t>
                      </a:r>
                      <a:endParaRPr lang="es-CO" sz="16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B w="6350" cap="flat" cmpd="sng" algn="ctr">
                      <a:solidFill>
                        <a:srgbClr val="62B543"/>
                      </a:solidFill>
                      <a:prstDash val="sysDot"/>
                      <a:round/>
                      <a:headEnd type="none" w="med" len="med"/>
                      <a:tailEnd type="none" w="med" len="med"/>
                    </a:lnB>
                    <a:solidFill>
                      <a:srgbClr val="62B543"/>
                    </a:solidFill>
                  </a:tcPr>
                </a:tc>
                <a:tc>
                  <a:txBody>
                    <a:bodyPr/>
                    <a:lstStyle/>
                    <a:p>
                      <a:pPr algn="ctr">
                        <a:lnSpc>
                          <a:spcPct val="115000"/>
                        </a:lnSpc>
                        <a:spcAft>
                          <a:spcPts val="0"/>
                        </a:spcAft>
                      </a:pPr>
                      <a:r>
                        <a:rPr lang="es-CO" sz="1600" dirty="0">
                          <a:effectLst/>
                        </a:rPr>
                        <a:t>Presupuesto Programado </a:t>
                      </a:r>
                      <a:endParaRPr lang="es-CO" sz="16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B w="6350" cap="flat" cmpd="sng" algn="ctr">
                      <a:solidFill>
                        <a:srgbClr val="62B543"/>
                      </a:solidFill>
                      <a:prstDash val="sysDot"/>
                      <a:round/>
                      <a:headEnd type="none" w="med" len="med"/>
                      <a:tailEnd type="none" w="med" len="med"/>
                    </a:lnB>
                    <a:solidFill>
                      <a:srgbClr val="62B543"/>
                    </a:solidFill>
                  </a:tcPr>
                </a:tc>
                <a:tc>
                  <a:txBody>
                    <a:bodyPr/>
                    <a:lstStyle/>
                    <a:p>
                      <a:pPr algn="ctr">
                        <a:lnSpc>
                          <a:spcPct val="115000"/>
                        </a:lnSpc>
                        <a:spcAft>
                          <a:spcPts val="0"/>
                        </a:spcAft>
                      </a:pPr>
                      <a:r>
                        <a:rPr lang="es-CO" sz="1600" dirty="0">
                          <a:effectLst/>
                        </a:rPr>
                        <a:t>Presupuesto Obligado</a:t>
                      </a:r>
                      <a:endParaRPr lang="es-CO" sz="16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B w="6350"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776930">
                <a:tc>
                  <a:txBody>
                    <a:bodyPr/>
                    <a:lstStyle/>
                    <a:p>
                      <a:pPr algn="ctr">
                        <a:lnSpc>
                          <a:spcPct val="115000"/>
                        </a:lnSpc>
                        <a:spcAft>
                          <a:spcPts val="0"/>
                        </a:spcAft>
                      </a:pPr>
                      <a:r>
                        <a:rPr lang="es-CO" sz="1400" b="1" dirty="0">
                          <a:effectLst/>
                          <a:latin typeface="+mn-lt"/>
                          <a:ea typeface="Times New Roman" panose="02020603050405020304" pitchFamily="18" charset="0"/>
                          <a:cs typeface="Arial" panose="020B0604020202020204" pitchFamily="34" charset="0"/>
                        </a:rPr>
                        <a:t>Tradicional *</a:t>
                      </a:r>
                      <a:endParaRPr lang="es-CO" sz="1400" b="1" dirty="0">
                        <a:effectLst/>
                        <a:latin typeface="+mn-lt"/>
                        <a:ea typeface="Calibri" panose="020F0502020204030204" pitchFamily="34" charset="0"/>
                        <a:cs typeface="Times New Roman" panose="02020603050405020304" pitchFamily="18" charset="0"/>
                      </a:endParaRPr>
                    </a:p>
                  </a:txBody>
                  <a:tcPr marL="44450" marR="44450" marT="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100</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endParaRPr lang="es-CO" b="1" dirty="0">
                        <a:latin typeface="+mn-lt"/>
                      </a:endParaRP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28.185.200</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r h="776930">
                <a:tc>
                  <a:txBody>
                    <a:bodyPr/>
                    <a:lstStyle/>
                    <a:p>
                      <a:pPr algn="ctr">
                        <a:lnSpc>
                          <a:spcPct val="115000"/>
                        </a:lnSpc>
                        <a:spcAft>
                          <a:spcPts val="0"/>
                        </a:spcAft>
                      </a:pPr>
                      <a:r>
                        <a:rPr lang="es-CO" sz="1400" b="1" dirty="0">
                          <a:effectLst/>
                          <a:latin typeface="+mn-lt"/>
                          <a:ea typeface="Times New Roman" panose="02020603050405020304" pitchFamily="18" charset="0"/>
                          <a:cs typeface="Arial" panose="020B0604020202020204" pitchFamily="34" charset="0"/>
                        </a:rPr>
                        <a:t>Étnica</a:t>
                      </a:r>
                      <a:endParaRPr lang="es-CO" sz="1400" b="1" dirty="0">
                        <a:effectLst/>
                        <a:latin typeface="+mn-lt"/>
                        <a:ea typeface="Calibri" panose="020F0502020204030204" pitchFamily="34" charset="0"/>
                        <a:cs typeface="Times New Roman" panose="02020603050405020304" pitchFamily="18" charset="0"/>
                      </a:endParaRPr>
                    </a:p>
                  </a:txBody>
                  <a:tcPr marL="44450" marR="44450" marT="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NA</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NA</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NA</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2"/>
                  </a:ext>
                </a:extLst>
              </a:tr>
              <a:tr h="776930">
                <a:tc>
                  <a:txBody>
                    <a:bodyPr/>
                    <a:lstStyle/>
                    <a:p>
                      <a:pPr algn="ctr">
                        <a:lnSpc>
                          <a:spcPct val="115000"/>
                        </a:lnSpc>
                        <a:spcAft>
                          <a:spcPts val="0"/>
                        </a:spcAft>
                      </a:pPr>
                      <a:r>
                        <a:rPr lang="es-CO" sz="1400" b="1" dirty="0">
                          <a:effectLst/>
                          <a:latin typeface="+mn-lt"/>
                          <a:ea typeface="Times New Roman" panose="02020603050405020304" pitchFamily="18" charset="0"/>
                          <a:cs typeface="Arial" panose="020B0604020202020204" pitchFamily="34" charset="0"/>
                        </a:rPr>
                        <a:t>Rural </a:t>
                      </a:r>
                      <a:endParaRPr lang="es-CO" sz="1400" b="1" dirty="0">
                        <a:effectLst/>
                        <a:latin typeface="+mn-lt"/>
                        <a:ea typeface="Calibri" panose="020F0502020204030204" pitchFamily="34" charset="0"/>
                        <a:cs typeface="Times New Roman" panose="02020603050405020304" pitchFamily="18" charset="0"/>
                      </a:endParaRPr>
                    </a:p>
                  </a:txBody>
                  <a:tcPr marL="44450" marR="44450" marT="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100</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endParaRPr lang="es-CO" b="1" dirty="0">
                        <a:latin typeface="+mn-lt"/>
                      </a:endParaRP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30.642.000</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3"/>
                  </a:ext>
                </a:extLst>
              </a:tr>
              <a:tr h="776930">
                <a:tc>
                  <a:txBody>
                    <a:bodyPr/>
                    <a:lstStyle/>
                    <a:p>
                      <a:pPr algn="ctr">
                        <a:lnSpc>
                          <a:spcPct val="115000"/>
                        </a:lnSpc>
                        <a:spcAft>
                          <a:spcPts val="0"/>
                        </a:spcAft>
                      </a:pPr>
                      <a:r>
                        <a:rPr lang="es-CO" sz="1400" b="1" dirty="0">
                          <a:effectLst/>
                          <a:latin typeface="+mn-lt"/>
                          <a:ea typeface="Times New Roman" panose="02020603050405020304" pitchFamily="18" charset="0"/>
                          <a:cs typeface="Arial" panose="020B0604020202020204" pitchFamily="34" charset="0"/>
                        </a:rPr>
                        <a:t>Total</a:t>
                      </a:r>
                      <a:endParaRPr lang="es-CO" sz="1400" b="1" dirty="0">
                        <a:effectLst/>
                        <a:latin typeface="+mn-lt"/>
                        <a:ea typeface="Calibri" panose="020F0502020204030204" pitchFamily="34" charset="0"/>
                        <a:cs typeface="Times New Roman" panose="02020603050405020304" pitchFamily="18" charset="0"/>
                      </a:endParaRPr>
                    </a:p>
                  </a:txBody>
                  <a:tcPr marL="44450" marR="44450" marT="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200</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endParaRPr lang="es-CO" b="1" dirty="0">
                        <a:latin typeface="+mn-lt"/>
                      </a:endParaRP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r>
                        <a:rPr lang="es-CO" b="1" dirty="0">
                          <a:latin typeface="+mn-lt"/>
                        </a:rPr>
                        <a:t>58.827.200</a:t>
                      </a:r>
                    </a:p>
                  </a:txBody>
                  <a:tcP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4"/>
                  </a:ext>
                </a:extLst>
              </a:tr>
            </a:tbl>
          </a:graphicData>
        </a:graphic>
      </p:graphicFrame>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Tree>
    <p:extLst>
      <p:ext uri="{BB962C8B-B14F-4D97-AF65-F5344CB8AC3E}">
        <p14:creationId xmlns:p14="http://schemas.microsoft.com/office/powerpoint/2010/main" val="16777345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39261" y="1023352"/>
            <a:ext cx="773722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62B543"/>
                </a:solidFill>
                <a:effectLst/>
                <a:uLnTx/>
                <a:uFillTx/>
                <a:latin typeface="Calibri"/>
                <a:ea typeface="+mn-ea"/>
                <a:cs typeface="+mn-cs"/>
              </a:rPr>
              <a:t>Temáticas Transversales GCB</a:t>
            </a:r>
            <a:endParaRPr kumimoji="0" lang="es-CO" sz="1800" b="0" i="0" u="none" strike="sngStrike" kern="1200" cap="none" spc="0" normalizeH="0" baseline="0" noProof="0" dirty="0">
              <a:ln>
                <a:noFill/>
              </a:ln>
              <a:solidFill>
                <a:prstClr val="black"/>
              </a:solidFill>
              <a:effectLst/>
              <a:uLnTx/>
              <a:uFillTx/>
              <a:latin typeface="Calibri"/>
              <a:ea typeface="+mn-ea"/>
              <a:cs typeface="+mn-cs"/>
            </a:endParaRPr>
          </a:p>
        </p:txBody>
      </p:sp>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348831" y="1607408"/>
            <a:ext cx="8118088"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a:ea typeface="+mn-ea"/>
                <a:cs typeface="+mn-cs"/>
              </a:rPr>
              <a:t>CONSTRUYENDO MI FUTURO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a:ea typeface="+mn-ea"/>
                <a:cs typeface="+mn-cs"/>
              </a:rPr>
              <a:t>MODULO 5: Aproximación a los conceptos de sexualidad </a:t>
            </a:r>
            <a:endParaRPr kumimoji="0" lang="es-CO"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a:ea typeface="+mn-ea"/>
                <a:cs typeface="+mn-cs"/>
              </a:rPr>
              <a:t>ADOLESCENTES</a:t>
            </a:r>
            <a:endParaRPr kumimoji="0" lang="es-CO" sz="16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CO" sz="1600" b="1" i="0" u="none" strike="noStrike" kern="1200" cap="none" spc="0" normalizeH="0" baseline="0" noProof="0" dirty="0">
                <a:ln>
                  <a:noFill/>
                </a:ln>
                <a:solidFill>
                  <a:prstClr val="black"/>
                </a:solidFill>
                <a:effectLst/>
                <a:uLnTx/>
                <a:uFillTx/>
                <a:latin typeface="Calibri"/>
                <a:ea typeface="+mn-ea"/>
                <a:cs typeface="+mn-cs"/>
              </a:rPr>
              <a:t>OBJETIVO: </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a:ea typeface="+mn-ea"/>
                <a:cs typeface="+mn-cs"/>
              </a:rPr>
              <a:t>Reconocer la anatomía y el funcionamiento de los aparatos reproductivos femenino y masculino.</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a:ea typeface="+mn-ea"/>
                <a:cs typeface="+mn-cs"/>
              </a:rPr>
              <a:t>Construcción de ideas sobre la salud y cuidado de la sexualidad.</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a:ea typeface="+mn-ea"/>
                <a:cs typeface="+mn-cs"/>
              </a:rPr>
              <a:t>Identificar los principales</a:t>
            </a:r>
            <a:r>
              <a:rPr kumimoji="0" lang="es-CO" sz="1600" b="1" i="0" u="none" strike="noStrike" kern="1200" cap="none" spc="0" normalizeH="0" baseline="0" noProof="0" dirty="0">
                <a:ln>
                  <a:noFill/>
                </a:ln>
                <a:solidFill>
                  <a:prstClr val="black"/>
                </a:solidFill>
                <a:effectLst/>
                <a:uLnTx/>
                <a:uFillTx/>
                <a:latin typeface="Calibri"/>
                <a:ea typeface="+mn-ea"/>
                <a:cs typeface="+mn-cs"/>
              </a:rPr>
              <a:t> </a:t>
            </a:r>
            <a:r>
              <a:rPr kumimoji="0" lang="es-CO" sz="1600" b="0" i="0" u="none" strike="noStrike" kern="1200" cap="none" spc="0" normalizeH="0" baseline="0" noProof="0" dirty="0">
                <a:ln>
                  <a:noFill/>
                </a:ln>
                <a:solidFill>
                  <a:prstClr val="black"/>
                </a:solidFill>
                <a:effectLst/>
                <a:uLnTx/>
                <a:uFillTx/>
                <a:latin typeface="Calibri"/>
                <a:ea typeface="+mn-ea"/>
                <a:cs typeface="+mn-cs"/>
              </a:rPr>
              <a:t>métodos para prevenir los embarazos no planificados.</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a:ea typeface="+mn-ea"/>
                <a:cs typeface="+mn-cs"/>
              </a:rPr>
              <a:t>Reconocer la anatomía y el funcionamiento de los aparatos reproductivos femenino y masculino.</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a:ea typeface="+mn-ea"/>
                <a:cs typeface="+mn-cs"/>
              </a:rPr>
              <a:t>Realizar reflexiones sobre los proyectos de vida. </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a:ea typeface="+mn-ea"/>
                <a:cs typeface="+mn-cs"/>
              </a:rPr>
              <a:t>Sensibilizar a los participantes acerca de la prevención de abuso sexual infantil.</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CO" sz="1600" b="0" i="0" u="none" strike="noStrike" kern="1200" cap="none" spc="0" normalizeH="0" baseline="0" noProof="0" dirty="0">
                <a:ln>
                  <a:noFill/>
                </a:ln>
                <a:solidFill>
                  <a:prstClr val="black"/>
                </a:solidFill>
                <a:effectLst/>
                <a:uLnTx/>
                <a:uFillTx/>
                <a:latin typeface="Calibri"/>
                <a:ea typeface="+mn-ea"/>
                <a:cs typeface="+mn-cs"/>
              </a:rPr>
              <a:t>Dialogar para la sanación y retroalimentación positiva en torno a la recreación de historias de vida.</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s-ES" sz="1600" b="1" i="0" u="none" strike="noStrike" kern="1200" cap="none" spc="0" normalizeH="0" baseline="0" noProof="0" dirty="0">
                <a:ln>
                  <a:noFill/>
                </a:ln>
                <a:solidFill>
                  <a:prstClr val="black"/>
                </a:solidFill>
                <a:effectLst/>
                <a:uLnTx/>
                <a:uFillTx/>
                <a:latin typeface="Calibri"/>
                <a:ea typeface="+mn-ea"/>
                <a:cs typeface="+mn-cs"/>
              </a:rPr>
              <a:t>Transversales.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Promoción de derechos basada en la atención a grupos étnicos, diversidad sexual y de género y discapacidad.</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Participación y Control Social.</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s-CO"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89713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39262" y="1279766"/>
            <a:ext cx="773722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62B543"/>
                </a:solidFill>
                <a:effectLst/>
                <a:uLnTx/>
                <a:uFillTx/>
                <a:latin typeface="Calibri"/>
                <a:ea typeface="+mn-ea"/>
                <a:cs typeface="+mn-cs"/>
              </a:rPr>
              <a:t>Temáticas</a:t>
            </a:r>
            <a:endParaRPr kumimoji="0" lang="es-CO" sz="1800" b="0" i="0" u="none" strike="sngStrike" kern="1200" cap="none" spc="0" normalizeH="0" baseline="0" noProof="0" dirty="0">
              <a:ln>
                <a:noFill/>
              </a:ln>
              <a:solidFill>
                <a:prstClr val="black"/>
              </a:solidFill>
              <a:effectLst/>
              <a:uLnTx/>
              <a:uFillTx/>
              <a:latin typeface="Calibri"/>
              <a:ea typeface="+mn-ea"/>
              <a:cs typeface="+mn-cs"/>
            </a:endParaRPr>
          </a:p>
        </p:txBody>
      </p:sp>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348832" y="1779687"/>
            <a:ext cx="8118088" cy="477053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a:ea typeface="+mn-ea"/>
                <a:cs typeface="+mn-cs"/>
              </a:rPr>
              <a:t>Generales</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s-ES" sz="16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Promoción de Derechos Sexuales y Reproductivos - Prevención del embarazo en la adolescencia.</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del reclutamiento, utilización y uso por parte de grupos armados ilegales.</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 consumo de sustancias psicoactivas.</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 violencia sexual.</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 trabajo infantil y Protección al Joven Trabajador.</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 la situación de vida en calle y Alta Permanencia en Calle.</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del maltrato infantil en el contexto de la violencia intrafamiliar.</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 delincuencia juvenil</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Prevención de violencias en la Escuela.</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s-E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a:ea typeface="+mn-ea"/>
                <a:cs typeface="+mn-cs"/>
              </a:rPr>
              <a:t>Transversales.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Promoción de derechos basada en la atención a grupos étnicos, diversidad sexual y de género y discapacidad.</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Participación y Control Social.</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s-CO"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81549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463427378"/>
              </p:ext>
            </p:extLst>
          </p:nvPr>
        </p:nvGraphicFramePr>
        <p:xfrm>
          <a:off x="228603" y="1857575"/>
          <a:ext cx="8700247" cy="3994934"/>
        </p:xfrm>
        <a:graphic>
          <a:graphicData uri="http://schemas.openxmlformats.org/drawingml/2006/table">
            <a:tbl>
              <a:tblPr firstRow="1" bandRow="1">
                <a:tableStyleId>{5C22544A-7EE6-4342-B048-85BDC9FD1C3A}</a:tableStyleId>
              </a:tblPr>
              <a:tblGrid>
                <a:gridCol w="1909144">
                  <a:extLst>
                    <a:ext uri="{9D8B030D-6E8A-4147-A177-3AD203B41FA5}">
                      <a16:colId xmlns:a16="http://schemas.microsoft.com/office/drawing/2014/main" val="20000"/>
                    </a:ext>
                  </a:extLst>
                </a:gridCol>
                <a:gridCol w="1562588">
                  <a:extLst>
                    <a:ext uri="{9D8B030D-6E8A-4147-A177-3AD203B41FA5}">
                      <a16:colId xmlns:a16="http://schemas.microsoft.com/office/drawing/2014/main" val="20001"/>
                    </a:ext>
                  </a:extLst>
                </a:gridCol>
                <a:gridCol w="1045703">
                  <a:extLst>
                    <a:ext uri="{9D8B030D-6E8A-4147-A177-3AD203B41FA5}">
                      <a16:colId xmlns:a16="http://schemas.microsoft.com/office/drawing/2014/main" val="20002"/>
                    </a:ext>
                  </a:extLst>
                </a:gridCol>
                <a:gridCol w="962047">
                  <a:extLst>
                    <a:ext uri="{9D8B030D-6E8A-4147-A177-3AD203B41FA5}">
                      <a16:colId xmlns:a16="http://schemas.microsoft.com/office/drawing/2014/main" val="20003"/>
                    </a:ext>
                  </a:extLst>
                </a:gridCol>
                <a:gridCol w="1073588">
                  <a:extLst>
                    <a:ext uri="{9D8B030D-6E8A-4147-A177-3AD203B41FA5}">
                      <a16:colId xmlns:a16="http://schemas.microsoft.com/office/drawing/2014/main" val="20004"/>
                    </a:ext>
                  </a:extLst>
                </a:gridCol>
                <a:gridCol w="1031761">
                  <a:extLst>
                    <a:ext uri="{9D8B030D-6E8A-4147-A177-3AD203B41FA5}">
                      <a16:colId xmlns:a16="http://schemas.microsoft.com/office/drawing/2014/main" val="20005"/>
                    </a:ext>
                  </a:extLst>
                </a:gridCol>
                <a:gridCol w="1115416">
                  <a:extLst>
                    <a:ext uri="{9D8B030D-6E8A-4147-A177-3AD203B41FA5}">
                      <a16:colId xmlns:a16="http://schemas.microsoft.com/office/drawing/2014/main" val="20006"/>
                    </a:ext>
                  </a:extLst>
                </a:gridCol>
              </a:tblGrid>
              <a:tr h="401601">
                <a:tc>
                  <a:txBody>
                    <a:bodyPr/>
                    <a:lstStyle/>
                    <a:p>
                      <a:pPr marL="0" marR="0" indent="0" algn="ctr" defTabSz="914400" rtl="0" eaLnBrk="1" fontAlgn="auto" latinLnBrk="0" hangingPunct="1">
                        <a:lnSpc>
                          <a:spcPct val="115000"/>
                        </a:lnSpc>
                        <a:spcBef>
                          <a:spcPts val="0"/>
                        </a:spcBef>
                        <a:spcAft>
                          <a:spcPts val="0"/>
                        </a:spcAft>
                        <a:buClrTx/>
                        <a:buSzTx/>
                        <a:buFontTx/>
                        <a:buNone/>
                        <a:tabLst>
                          <a:tab pos="270510" algn="l"/>
                        </a:tabLst>
                        <a:defRPr/>
                      </a:pPr>
                      <a:endParaRPr lang="es-CO" sz="1400" b="1" kern="1200" dirty="0">
                        <a:solidFill>
                          <a:srgbClr val="FFFFFF"/>
                        </a:solidFill>
                        <a:effectLst/>
                        <a:latin typeface="+mn-lt"/>
                        <a:ea typeface="Calibri" panose="020F0502020204030204" pitchFamily="34" charset="0"/>
                        <a:cs typeface="Arial" panose="020B0604020202020204" pitchFamily="34" charset="0"/>
                      </a:endParaRPr>
                    </a:p>
                    <a:p>
                      <a:pPr marL="0" marR="0" indent="0" algn="ctr" defTabSz="914400" rtl="0" eaLnBrk="1" fontAlgn="auto" latinLnBrk="0" hangingPunct="1">
                        <a:lnSpc>
                          <a:spcPct val="115000"/>
                        </a:lnSpc>
                        <a:spcBef>
                          <a:spcPts val="0"/>
                        </a:spcBef>
                        <a:spcAft>
                          <a:spcPts val="0"/>
                        </a:spcAft>
                        <a:buClrTx/>
                        <a:buSzTx/>
                        <a:buFontTx/>
                        <a:buNone/>
                        <a:tabLst>
                          <a:tab pos="270510" algn="l"/>
                        </a:tabLst>
                        <a:defRPr/>
                      </a:pPr>
                      <a:r>
                        <a:rPr lang="es-CO" sz="1400" b="1" strike="sngStrike" kern="1200" dirty="0">
                          <a:solidFill>
                            <a:srgbClr val="FFFFFF"/>
                          </a:solidFill>
                          <a:effectLst/>
                          <a:latin typeface="+mn-lt"/>
                          <a:ea typeface="Calibri" panose="020F0502020204030204" pitchFamily="34" charset="0"/>
                          <a:cs typeface="Arial" panose="020B0604020202020204" pitchFamily="34" charset="0"/>
                        </a:rPr>
                        <a:t>Modalidad </a:t>
                      </a:r>
                      <a:r>
                        <a:rPr lang="es-CO" sz="1400" b="1" strike="noStrike" kern="1200" dirty="0">
                          <a:solidFill>
                            <a:srgbClr val="FFFFFF"/>
                          </a:solidFill>
                          <a:effectLst/>
                          <a:latin typeface="+mn-lt"/>
                          <a:ea typeface="Calibri" panose="020F0502020204030204" pitchFamily="34" charset="0"/>
                          <a:cs typeface="Arial" panose="020B0604020202020204" pitchFamily="34" charset="0"/>
                        </a:rPr>
                        <a:t>Temática</a:t>
                      </a:r>
                      <a:endParaRPr lang="es-CO" sz="1400" b="1" strike="sngStrike" kern="1200" dirty="0">
                        <a:solidFill>
                          <a:srgbClr val="FFFFFF"/>
                        </a:solidFill>
                        <a:effectLst/>
                        <a:latin typeface="+mn-lt"/>
                        <a:ea typeface="Calibri" panose="020F0502020204030204" pitchFamily="34" charset="0"/>
                        <a:cs typeface="Arial" panose="020B0604020202020204" pitchFamily="34" charset="0"/>
                      </a:endParaRPr>
                    </a:p>
                    <a:p>
                      <a:pPr marL="0" algn="ctr" defTabSz="914400" rtl="0" eaLnBrk="1" latinLnBrk="0" hangingPunct="1">
                        <a:lnSpc>
                          <a:spcPct val="115000"/>
                        </a:lnSpc>
                        <a:spcAft>
                          <a:spcPts val="0"/>
                        </a:spcAft>
                        <a:tabLst>
                          <a:tab pos="270510" algn="l"/>
                        </a:tabLst>
                      </a:pPr>
                      <a:endParaRPr lang="es-CO" sz="1400" b="1" kern="1200" dirty="0">
                        <a:solidFill>
                          <a:srgbClr val="FFFFFF"/>
                        </a:solidFill>
                        <a:effectLst/>
                        <a:latin typeface="+mn-lt"/>
                        <a:ea typeface="Calibri" panose="020F0502020204030204" pitchFamily="34" charset="0"/>
                        <a:cs typeface="Arial" panose="020B0604020202020204" pitchFamily="34" charset="0"/>
                      </a:endParaRPr>
                    </a:p>
                  </a:txBody>
                  <a:tcPr>
                    <a:lnB w="3175" cap="flat" cmpd="sng" algn="ctr">
                      <a:solidFill>
                        <a:schemeClr val="accent6">
                          <a:lumMod val="75000"/>
                        </a:schemeClr>
                      </a:solidFill>
                      <a:prstDash val="sysDot"/>
                      <a:round/>
                      <a:headEnd type="none" w="med" len="med"/>
                      <a:tailEnd type="none" w="med" len="med"/>
                    </a:lnB>
                    <a:solidFill>
                      <a:srgbClr val="62B543"/>
                    </a:solidFill>
                  </a:tcPr>
                </a:tc>
                <a:tc>
                  <a:txBody>
                    <a:bodyPr/>
                    <a:lstStyle/>
                    <a:p>
                      <a:pPr algn="ctr">
                        <a:lnSpc>
                          <a:spcPct val="115000"/>
                        </a:lnSpc>
                        <a:spcAft>
                          <a:spcPts val="0"/>
                        </a:spcAft>
                        <a:tabLst>
                          <a:tab pos="270510" algn="l"/>
                        </a:tabLst>
                      </a:pPr>
                      <a:r>
                        <a:rPr lang="es-ES" sz="1400" b="1" dirty="0">
                          <a:solidFill>
                            <a:srgbClr val="FFFFFF"/>
                          </a:solidFill>
                          <a:effectLst/>
                          <a:latin typeface="+mn-lt"/>
                          <a:ea typeface="Calibri" panose="020F0502020204030204" pitchFamily="34" charset="0"/>
                          <a:cs typeface="Arial" panose="020B0604020202020204" pitchFamily="34" charset="0"/>
                        </a:rPr>
                        <a:t>Descripción y</a:t>
                      </a:r>
                      <a:r>
                        <a:rPr lang="es-ES" sz="1400" b="1" baseline="0" dirty="0">
                          <a:solidFill>
                            <a:srgbClr val="FFFFFF"/>
                          </a:solidFill>
                          <a:effectLst/>
                          <a:latin typeface="+mn-lt"/>
                          <a:ea typeface="Calibri" panose="020F0502020204030204" pitchFamily="34" charset="0"/>
                          <a:cs typeface="Arial" panose="020B0604020202020204" pitchFamily="34" charset="0"/>
                        </a:rPr>
                        <a:t> </a:t>
                      </a:r>
                      <a:r>
                        <a:rPr lang="es-ES" sz="1400" b="1" dirty="0">
                          <a:solidFill>
                            <a:srgbClr val="FFFFFF"/>
                          </a:solidFill>
                          <a:effectLst/>
                          <a:latin typeface="+mn-lt"/>
                          <a:ea typeface="Calibri" panose="020F0502020204030204" pitchFamily="34" charset="0"/>
                          <a:cs typeface="Arial" panose="020B0604020202020204" pitchFamily="34" charset="0"/>
                        </a:rPr>
                        <a:t>Metodologías</a:t>
                      </a:r>
                      <a:endParaRPr lang="es-CO" sz="1400" dirty="0">
                        <a:effectLst/>
                        <a:latin typeface="+mn-lt"/>
                        <a:ea typeface="Calibri" panose="020F0502020204030204" pitchFamily="34" charset="0"/>
                        <a:cs typeface="Arial" panose="020B0604020202020204" pitchFamily="34" charset="0"/>
                      </a:endParaRPr>
                    </a:p>
                  </a:txBody>
                  <a:tcPr marL="68580" marR="68580" marT="0" marB="0" anchor="ctr">
                    <a:lnB w="3175" cap="flat" cmpd="sng" algn="ctr">
                      <a:solidFill>
                        <a:schemeClr val="accent6">
                          <a:lumMod val="75000"/>
                        </a:schemeClr>
                      </a:solidFill>
                      <a:prstDash val="sysDot"/>
                      <a:round/>
                      <a:headEnd type="none" w="med" len="med"/>
                      <a:tailEnd type="none" w="med" len="med"/>
                    </a:lnB>
                    <a:solidFill>
                      <a:srgbClr val="62B543"/>
                    </a:solidFill>
                  </a:tcPr>
                </a:tc>
                <a:tc>
                  <a:txBody>
                    <a:bodyPr/>
                    <a:lstStyle/>
                    <a:p>
                      <a:pPr algn="ctr">
                        <a:lnSpc>
                          <a:spcPct val="115000"/>
                        </a:lnSpc>
                        <a:spcAft>
                          <a:spcPts val="0"/>
                        </a:spcAft>
                        <a:tabLst>
                          <a:tab pos="270510" algn="l"/>
                        </a:tabLst>
                      </a:pPr>
                      <a:r>
                        <a:rPr lang="es-ES" sz="1400" b="1" dirty="0">
                          <a:solidFill>
                            <a:srgbClr val="FFFFFF"/>
                          </a:solidFill>
                          <a:effectLst/>
                          <a:latin typeface="+mn-lt"/>
                          <a:ea typeface="Calibri" panose="020F0502020204030204" pitchFamily="34" charset="0"/>
                          <a:cs typeface="Arial" panose="020B0604020202020204" pitchFamily="34" charset="0"/>
                        </a:rPr>
                        <a:t>Territorios Focalizados</a:t>
                      </a:r>
                      <a:endParaRPr lang="es-CO" sz="1400" dirty="0">
                        <a:effectLst/>
                        <a:latin typeface="+mn-lt"/>
                        <a:ea typeface="Calibri" panose="020F0502020204030204" pitchFamily="34" charset="0"/>
                        <a:cs typeface="Arial" panose="020B0604020202020204" pitchFamily="34" charset="0"/>
                      </a:endParaRPr>
                    </a:p>
                  </a:txBody>
                  <a:tcPr marL="68580" marR="68580" marT="0" marB="0" anchor="ctr">
                    <a:lnB w="3175" cap="flat" cmpd="sng" algn="ctr">
                      <a:solidFill>
                        <a:schemeClr val="accent6">
                          <a:lumMod val="75000"/>
                        </a:schemeClr>
                      </a:solidFill>
                      <a:prstDash val="sysDot"/>
                      <a:round/>
                      <a:headEnd type="none" w="med" len="med"/>
                      <a:tailEnd type="none" w="med" len="med"/>
                    </a:lnB>
                    <a:solidFill>
                      <a:srgbClr val="62B543"/>
                    </a:solidFill>
                  </a:tcPr>
                </a:tc>
                <a:tc>
                  <a:txBody>
                    <a:bodyPr/>
                    <a:lstStyle/>
                    <a:p>
                      <a:pPr algn="ctr">
                        <a:lnSpc>
                          <a:spcPct val="115000"/>
                        </a:lnSpc>
                        <a:spcAft>
                          <a:spcPts val="0"/>
                        </a:spcAft>
                        <a:tabLst>
                          <a:tab pos="270510" algn="l"/>
                        </a:tabLst>
                      </a:pPr>
                      <a:r>
                        <a:rPr lang="es-ES" sz="1400" b="1" dirty="0">
                          <a:solidFill>
                            <a:srgbClr val="FFFFFF"/>
                          </a:solidFill>
                          <a:effectLst/>
                          <a:latin typeface="+mn-lt"/>
                          <a:ea typeface="Calibri" panose="020F0502020204030204" pitchFamily="34" charset="0"/>
                          <a:cs typeface="Arial" panose="020B0604020202020204" pitchFamily="34" charset="0"/>
                        </a:rPr>
                        <a:t>Inversión ICBF</a:t>
                      </a:r>
                      <a:endParaRPr lang="es-CO" sz="1400" dirty="0">
                        <a:effectLst/>
                        <a:latin typeface="+mn-lt"/>
                        <a:ea typeface="Calibri" panose="020F0502020204030204" pitchFamily="34" charset="0"/>
                        <a:cs typeface="Arial" panose="020B0604020202020204" pitchFamily="34" charset="0"/>
                      </a:endParaRPr>
                    </a:p>
                  </a:txBody>
                  <a:tcPr marL="68580" marR="68580" marT="0" marB="0" anchor="ctr">
                    <a:lnB w="3175" cap="flat" cmpd="sng" algn="ctr">
                      <a:solidFill>
                        <a:schemeClr val="accent6">
                          <a:lumMod val="75000"/>
                        </a:schemeClr>
                      </a:solidFill>
                      <a:prstDash val="sysDot"/>
                      <a:round/>
                      <a:headEnd type="none" w="med" len="med"/>
                      <a:tailEnd type="none" w="med" len="med"/>
                    </a:lnB>
                    <a:solidFill>
                      <a:srgbClr val="62B543"/>
                    </a:solidFill>
                  </a:tcPr>
                </a:tc>
                <a:tc>
                  <a:txBody>
                    <a:bodyPr/>
                    <a:lstStyle/>
                    <a:p>
                      <a:pPr algn="ctr">
                        <a:lnSpc>
                          <a:spcPct val="115000"/>
                        </a:lnSpc>
                        <a:spcAft>
                          <a:spcPts val="0"/>
                        </a:spcAft>
                      </a:pPr>
                      <a:r>
                        <a:rPr lang="es-CO" sz="1400" b="1" kern="1200" dirty="0">
                          <a:solidFill>
                            <a:srgbClr val="FFFFFF"/>
                          </a:solidFill>
                          <a:effectLst/>
                          <a:latin typeface="+mn-lt"/>
                          <a:ea typeface="Calibri" panose="020F0502020204030204" pitchFamily="34" charset="0"/>
                          <a:cs typeface="Arial" panose="020B0604020202020204" pitchFamily="34" charset="0"/>
                        </a:rPr>
                        <a:t>NNA Atendidos </a:t>
                      </a:r>
                    </a:p>
                  </a:txBody>
                  <a:tcPr marL="44450" marR="44450" marT="0" marB="0" anchor="ctr">
                    <a:lnB w="3175" cap="flat" cmpd="sng" algn="ctr">
                      <a:solidFill>
                        <a:schemeClr val="accent6">
                          <a:lumMod val="75000"/>
                        </a:schemeClr>
                      </a:solidFill>
                      <a:prstDash val="sysDot"/>
                      <a:round/>
                      <a:headEnd type="none" w="med" len="med"/>
                      <a:tailEnd type="none" w="med" len="med"/>
                    </a:lnB>
                    <a:solidFill>
                      <a:srgbClr val="62B543"/>
                    </a:solidFill>
                  </a:tcPr>
                </a:tc>
                <a:tc>
                  <a:txBody>
                    <a:bodyPr/>
                    <a:lstStyle/>
                    <a:p>
                      <a:pPr algn="ctr">
                        <a:lnSpc>
                          <a:spcPct val="115000"/>
                        </a:lnSpc>
                        <a:spcAft>
                          <a:spcPts val="0"/>
                        </a:spcAft>
                      </a:pPr>
                      <a:r>
                        <a:rPr lang="es-CO" sz="1400" b="1" kern="1200" dirty="0">
                          <a:solidFill>
                            <a:srgbClr val="FFFFFF"/>
                          </a:solidFill>
                          <a:effectLst/>
                          <a:latin typeface="+mn-lt"/>
                          <a:ea typeface="Calibri" panose="020F0502020204030204" pitchFamily="34" charset="0"/>
                          <a:cs typeface="Arial" panose="020B0604020202020204" pitchFamily="34" charset="0"/>
                        </a:rPr>
                        <a:t>Presupuesto Programado </a:t>
                      </a:r>
                    </a:p>
                  </a:txBody>
                  <a:tcPr marL="44450" marR="44450" marT="0" marB="0" anchor="ctr">
                    <a:lnB w="3175" cap="flat" cmpd="sng" algn="ctr">
                      <a:solidFill>
                        <a:schemeClr val="accent6">
                          <a:lumMod val="75000"/>
                        </a:schemeClr>
                      </a:solidFill>
                      <a:prstDash val="sysDot"/>
                      <a:round/>
                      <a:headEnd type="none" w="med" len="med"/>
                      <a:tailEnd type="none" w="med" len="med"/>
                    </a:lnB>
                    <a:solidFill>
                      <a:srgbClr val="62B543"/>
                    </a:solidFill>
                  </a:tcPr>
                </a:tc>
                <a:tc>
                  <a:txBody>
                    <a:bodyPr/>
                    <a:lstStyle/>
                    <a:p>
                      <a:pPr algn="ctr">
                        <a:lnSpc>
                          <a:spcPct val="115000"/>
                        </a:lnSpc>
                        <a:spcAft>
                          <a:spcPts val="0"/>
                        </a:spcAft>
                      </a:pPr>
                      <a:r>
                        <a:rPr lang="es-CO" sz="1400" b="1" kern="1200" dirty="0">
                          <a:solidFill>
                            <a:srgbClr val="FFFFFF"/>
                          </a:solidFill>
                          <a:effectLst/>
                          <a:latin typeface="+mn-lt"/>
                          <a:ea typeface="Calibri" panose="020F0502020204030204" pitchFamily="34" charset="0"/>
                          <a:cs typeface="Arial" panose="020B0604020202020204" pitchFamily="34" charset="0"/>
                        </a:rPr>
                        <a:t>Presupuesto Obligado</a:t>
                      </a:r>
                    </a:p>
                  </a:txBody>
                  <a:tcPr marL="44450" marR="44450" marT="0" marB="0" anchor="ctr">
                    <a:lnB w="3175" cap="flat" cmpd="sng" algn="ctr">
                      <a:solidFill>
                        <a:schemeClr val="accent6">
                          <a:lumMod val="75000"/>
                        </a:schemeClr>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25843">
                <a:tc>
                  <a:txBody>
                    <a:bodyPr/>
                    <a:lstStyle/>
                    <a:p>
                      <a:pPr algn="l">
                        <a:lnSpc>
                          <a:spcPct val="115000"/>
                        </a:lnSpc>
                        <a:spcAft>
                          <a:spcPts val="0"/>
                        </a:spcAft>
                      </a:pPr>
                      <a:r>
                        <a:rPr lang="es-CO" sz="1200" dirty="0">
                          <a:effectLst/>
                          <a:latin typeface="+mn-lt"/>
                          <a:ea typeface="Calibri" panose="020F0502020204030204" pitchFamily="34" charset="0"/>
                          <a:cs typeface="Times New Roman" panose="02020603050405020304" pitchFamily="18" charset="0"/>
                        </a:rPr>
                        <a:t>Consumo</a:t>
                      </a:r>
                      <a:r>
                        <a:rPr lang="es-CO" sz="1200" baseline="0" dirty="0">
                          <a:effectLst/>
                          <a:latin typeface="+mn-lt"/>
                          <a:ea typeface="Calibri" panose="020F0502020204030204" pitchFamily="34" charset="0"/>
                          <a:cs typeface="Times New Roman" panose="02020603050405020304" pitchFamily="18" charset="0"/>
                        </a:rPr>
                        <a:t> de sustancias Psicoactivas- delincuencia juvenil-</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r>
                        <a:rPr lang="es-CO" sz="800" dirty="0"/>
                        <a:t>Contribuir a la promoción de los derechos de los niños, niñas y adolescentes y la prevención de sus vulneraciones, procurando siempre su protección integral; a través de ofertas lúdicas, artísticas, deportivas, productivas, culturales y/o comunicativas que les den voz y les permitan ser visibilizados como sujetos de derechos en la sociedad </a:t>
                      </a:r>
                    </a:p>
                    <a:p>
                      <a:r>
                        <a:rPr lang="es-CO" sz="800" b="1" dirty="0"/>
                        <a:t>PROBLEMATICAS A ATENDER:</a:t>
                      </a:r>
                    </a:p>
                    <a:p>
                      <a:endParaRPr lang="es-CO" sz="800" dirty="0"/>
                    </a:p>
                    <a:p>
                      <a:r>
                        <a:rPr lang="es-CO" sz="800" dirty="0"/>
                        <a:t>-Prevención de Reclutamiento y Prevención de consumo de sustancias psicoactivas</a:t>
                      </a:r>
                    </a:p>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r>
                        <a:rPr lang="es-CO" sz="1200" dirty="0">
                          <a:latin typeface="+mn-lt"/>
                        </a:rPr>
                        <a:t>Villa</a:t>
                      </a:r>
                      <a:r>
                        <a:rPr lang="es-CO" sz="1200" baseline="0" dirty="0">
                          <a:latin typeface="+mn-lt"/>
                        </a:rPr>
                        <a:t> de Leiva- </a:t>
                      </a:r>
                      <a:r>
                        <a:rPr lang="es-CO" sz="1200" baseline="0" dirty="0" err="1">
                          <a:latin typeface="+mn-lt"/>
                        </a:rPr>
                        <a:t>Sutamarchan</a:t>
                      </a:r>
                      <a:r>
                        <a:rPr lang="es-CO" sz="1200" baseline="0" dirty="0">
                          <a:latin typeface="+mn-lt"/>
                        </a:rPr>
                        <a:t> y Chiquinquirá</a:t>
                      </a:r>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r>
                        <a:rPr lang="es-CO" sz="1200" dirty="0">
                          <a:latin typeface="+mn-lt"/>
                        </a:rPr>
                        <a:t>NA</a:t>
                      </a: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r>
                        <a:rPr lang="es-CO" sz="1200" dirty="0">
                          <a:latin typeface="+mn-lt"/>
                        </a:rPr>
                        <a:t>No ha iniciado</a:t>
                      </a:r>
                      <a:r>
                        <a:rPr lang="es-CO" sz="1200" baseline="0" dirty="0">
                          <a:latin typeface="+mn-lt"/>
                        </a:rPr>
                        <a:t>  se proyecta atender  72NNA por cada municipio</a:t>
                      </a:r>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r h="410221">
                <a:tc>
                  <a:txBody>
                    <a:bodyPr/>
                    <a:lstStyle/>
                    <a:p>
                      <a:pPr algn="l">
                        <a:lnSpc>
                          <a:spcPct val="115000"/>
                        </a:lnSpc>
                        <a:spcAft>
                          <a:spcPts val="0"/>
                        </a:spcAft>
                      </a:pP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extLst>
                  <a:ext uri="{0D108BD9-81ED-4DB2-BD59-A6C34878D82A}">
                    <a16:rowId xmlns:a16="http://schemas.microsoft.com/office/drawing/2014/main" val="10002"/>
                  </a:ext>
                </a:extLst>
              </a:tr>
              <a:tr h="410221">
                <a:tc>
                  <a:txBody>
                    <a:bodyPr/>
                    <a:lstStyle/>
                    <a:p>
                      <a:pPr algn="l">
                        <a:lnSpc>
                          <a:spcPct val="115000"/>
                        </a:lnSpc>
                        <a:spcAft>
                          <a:spcPts val="0"/>
                        </a:spcAft>
                      </a:pP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ct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tc>
                  <a:txBody>
                    <a:bodyPr/>
                    <a:lstStyle/>
                    <a:p>
                      <a:endParaRPr lang="es-CO" sz="1200" dirty="0">
                        <a:latin typeface="+mn-lt"/>
                      </a:endParaRPr>
                    </a:p>
                  </a:txBody>
                  <a:tcPr>
                    <a:lnL w="3175" cap="flat" cmpd="sng" algn="ctr">
                      <a:solidFill>
                        <a:schemeClr val="accent6">
                          <a:lumMod val="75000"/>
                        </a:schemeClr>
                      </a:solidFill>
                      <a:prstDash val="sysDot"/>
                      <a:round/>
                      <a:headEnd type="none" w="med" len="med"/>
                      <a:tailEnd type="none" w="med" len="med"/>
                    </a:lnL>
                    <a:lnR w="3175" cap="flat" cmpd="sng" algn="ctr">
                      <a:solidFill>
                        <a:schemeClr val="accent6">
                          <a:lumMod val="75000"/>
                        </a:schemeClr>
                      </a:solidFill>
                      <a:prstDash val="sysDot"/>
                      <a:round/>
                      <a:headEnd type="none" w="med" len="med"/>
                      <a:tailEnd type="none" w="med" len="med"/>
                    </a:lnR>
                    <a:lnT w="3175" cap="flat" cmpd="sng" algn="ctr">
                      <a:solidFill>
                        <a:schemeClr val="accent6">
                          <a:lumMod val="75000"/>
                        </a:schemeClr>
                      </a:solidFill>
                      <a:prstDash val="sysDot"/>
                      <a:round/>
                      <a:headEnd type="none" w="med" len="med"/>
                      <a:tailEnd type="none" w="med" len="med"/>
                    </a:lnT>
                    <a:lnB w="3175" cap="flat" cmpd="sng" algn="ctr">
                      <a:solidFill>
                        <a:schemeClr val="accent6">
                          <a:lumMod val="75000"/>
                        </a:schemeClr>
                      </a:solidFill>
                      <a:prstDash val="sysDot"/>
                      <a:round/>
                      <a:headEnd type="none" w="med" len="med"/>
                      <a:tailEnd type="none" w="med" len="med"/>
                    </a:lnB>
                    <a:solidFill>
                      <a:srgbClr val="F6F8FC"/>
                    </a:solidFill>
                  </a:tcPr>
                </a:tc>
                <a:extLst>
                  <a:ext uri="{0D108BD9-81ED-4DB2-BD59-A6C34878D82A}">
                    <a16:rowId xmlns:a16="http://schemas.microsoft.com/office/drawing/2014/main" val="10003"/>
                  </a:ext>
                </a:extLst>
              </a:tr>
            </a:tbl>
          </a:graphicData>
        </a:graphic>
      </p:graphicFrame>
      <p:sp>
        <p:nvSpPr>
          <p:cNvPr id="5" name="Text Box 7"/>
          <p:cNvSpPr txBox="1">
            <a:spLocks noChangeArrowheads="1"/>
          </p:cNvSpPr>
          <p:nvPr/>
        </p:nvSpPr>
        <p:spPr bwMode="auto">
          <a:xfrm>
            <a:off x="228602" y="1026578"/>
            <a:ext cx="87002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CO" altLang="es-CO" sz="2400" b="1" i="0" u="none" strike="sngStrike" kern="1200" cap="none" spc="0" normalizeH="0" baseline="0" noProof="0" dirty="0">
                <a:ln>
                  <a:noFill/>
                </a:ln>
                <a:solidFill>
                  <a:srgbClr val="62B543"/>
                </a:solidFill>
                <a:effectLst/>
                <a:uLnTx/>
                <a:uFillTx/>
                <a:latin typeface="Calibri" panose="020F0502020204030204"/>
                <a:ea typeface="+mn-ea"/>
                <a:cs typeface="+mn-cs"/>
              </a:rPr>
              <a:t>Otras estrategias </a:t>
            </a:r>
            <a:r>
              <a:rPr kumimoji="0" lang="es-CO" altLang="es-CO" sz="2400" b="1" i="0" u="none" strike="noStrike" kern="1200" cap="none" spc="0" normalizeH="0" baseline="0" noProof="0" dirty="0">
                <a:ln>
                  <a:noFill/>
                </a:ln>
                <a:solidFill>
                  <a:srgbClr val="62B543"/>
                </a:solidFill>
                <a:effectLst/>
                <a:uLnTx/>
                <a:uFillTx/>
                <a:latin typeface="Calibri" panose="020F0502020204030204"/>
                <a:ea typeface="+mn-ea"/>
                <a:cs typeface="+mn-cs"/>
              </a:rPr>
              <a:t> Acciones Masivas de Alto Impacto Social – AMAS*</a:t>
            </a:r>
            <a:r>
              <a:rPr kumimoji="0" lang="es-CO" altLang="es-CO" sz="2400" b="1" i="0" u="none" strike="sngStrike" kern="1200" cap="none" spc="0" normalizeH="0" baseline="0" noProof="0" dirty="0">
                <a:ln>
                  <a:noFill/>
                </a:ln>
                <a:solidFill>
                  <a:srgbClr val="62B543"/>
                </a:solidFill>
                <a:effectLst/>
                <a:uLnTx/>
                <a:uFillTx/>
                <a:latin typeface="Calibri" panose="020F0502020204030204"/>
                <a:ea typeface="+mn-ea"/>
                <a:cs typeface="+mn-cs"/>
              </a:rPr>
              <a:t> </a:t>
            </a:r>
            <a:endParaRPr kumimoji="0" lang="es-ES" altLang="es-CO" sz="2400" b="1" i="0" u="none" strike="sngStrike" kern="1200" cap="none" spc="0" normalizeH="0" baseline="0" noProof="0" dirty="0">
              <a:ln>
                <a:noFill/>
              </a:ln>
              <a:solidFill>
                <a:srgbClr val="62B543"/>
              </a:solidFill>
              <a:effectLst/>
              <a:uLnTx/>
              <a:uFillTx/>
              <a:latin typeface="Calibri" panose="020F0502020204030204"/>
              <a:ea typeface="+mn-ea"/>
              <a:cs typeface="+mn-cs"/>
            </a:endParaRPr>
          </a:p>
        </p:txBody>
      </p:sp>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Atención a la Niñez y la Adolescencia</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
        <p:nvSpPr>
          <p:cNvPr id="4" name="CuadroTexto 3"/>
          <p:cNvSpPr txBox="1"/>
          <p:nvPr/>
        </p:nvSpPr>
        <p:spPr>
          <a:xfrm>
            <a:off x="397565" y="4943061"/>
            <a:ext cx="8407472" cy="147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a:ea typeface="+mn-ea"/>
                <a:cs typeface="+mn-cs"/>
              </a:rPr>
              <a:t>* Las acciones en el marco de la estrategia AMAS se ejecutaron mediante Contratos de Aporte o Convenios de Asociación suscritos en la Sede Nacional, por lo cual esta información será reportada por la Dirección de Niñez y Adolescencia. No obstante en este apartado las regionales que hayan recibido traslado de recursos para AMAS, deberán diligenciar el cuadro anterior.</a:t>
            </a:r>
          </a:p>
        </p:txBody>
      </p:sp>
    </p:spTree>
    <p:extLst>
      <p:ext uri="{BB962C8B-B14F-4D97-AF65-F5344CB8AC3E}">
        <p14:creationId xmlns:p14="http://schemas.microsoft.com/office/powerpoint/2010/main" val="20693253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Niñez y la Adolescencia</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3" name="CuadroTexto 2"/>
          <p:cNvSpPr txBox="1"/>
          <p:nvPr/>
        </p:nvSpPr>
        <p:spPr>
          <a:xfrm>
            <a:off x="1287887" y="1236371"/>
            <a:ext cx="6387922" cy="369332"/>
          </a:xfrm>
          <a:prstGeom prst="rect">
            <a:avLst/>
          </a:prstGeom>
          <a:noFill/>
        </p:spPr>
        <p:txBody>
          <a:bodyPr wrap="square" rtlCol="0">
            <a:spAutoFit/>
          </a:bodyPr>
          <a:lstStyle/>
          <a:p>
            <a:pPr algn="ctr"/>
            <a:r>
              <a:rPr lang="es-CO" dirty="0">
                <a:solidFill>
                  <a:prstClr val="black"/>
                </a:solidFill>
              </a:rPr>
              <a:t>DIFICULTADES</a:t>
            </a:r>
            <a:endParaRPr lang="en-US" dirty="0">
              <a:solidFill>
                <a:prstClr val="black"/>
              </a:solidFill>
            </a:endParaRPr>
          </a:p>
        </p:txBody>
      </p:sp>
      <p:sp>
        <p:nvSpPr>
          <p:cNvPr id="7" name="CuadroTexto 6"/>
          <p:cNvSpPr txBox="1"/>
          <p:nvPr/>
        </p:nvSpPr>
        <p:spPr>
          <a:xfrm>
            <a:off x="489397" y="1725769"/>
            <a:ext cx="7868992" cy="7017306"/>
          </a:xfrm>
          <a:prstGeom prst="rect">
            <a:avLst/>
          </a:prstGeom>
          <a:noFill/>
        </p:spPr>
        <p:txBody>
          <a:bodyPr wrap="square" rtlCol="0">
            <a:spAutoFit/>
          </a:bodyPr>
          <a:lstStyle/>
          <a:p>
            <a:pPr marL="285750" indent="-285750">
              <a:buFont typeface="Arial" panose="020B0604020202020204" pitchFamily="34" charset="0"/>
              <a:buChar char="•"/>
            </a:pPr>
            <a:r>
              <a:rPr lang="es-CO" dirty="0">
                <a:solidFill>
                  <a:prstClr val="black"/>
                </a:solidFill>
              </a:rPr>
              <a:t>PARO DE MAESTROS.</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VACACIONES.</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CONSTANTE ROTACIÓN DE NUESTROS PARTICIPANTES POR ACTIVIDADES DEL MUNICIPIO Y POR CARGAS ACADÉMICAS.</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FALTA DE ACOMPAÑAMIENTO DE LOS PADRES EN EL PROCESO.</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FALTA DE ESPACIOS PARA DESARROLLAR EL PROGRAMA, NOS HEMOS VISTO OBLIGADOS A ATENDER A NUESTROS NIÑOS, NIÑAS Y ADOLESCENTES EN PARQUES.</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EN LA PARTE RURAL LAS DISTANCIAS DESDE DONDE VIVEN A LOS LUGARES DE ATENCIÓN.</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n-US" dirty="0">
              <a:solidFill>
                <a:prstClr val="black"/>
              </a:solidFill>
            </a:endParaRPr>
          </a:p>
        </p:txBody>
      </p:sp>
    </p:spTree>
    <p:extLst>
      <p:ext uri="{BB962C8B-B14F-4D97-AF65-F5344CB8AC3E}">
        <p14:creationId xmlns:p14="http://schemas.microsoft.com/office/powerpoint/2010/main" val="3089169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Niñez y la Adolescencia</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3" name="CuadroTexto 2"/>
          <p:cNvSpPr txBox="1"/>
          <p:nvPr/>
        </p:nvSpPr>
        <p:spPr>
          <a:xfrm>
            <a:off x="1287887" y="1236371"/>
            <a:ext cx="6387922" cy="369332"/>
          </a:xfrm>
          <a:prstGeom prst="rect">
            <a:avLst/>
          </a:prstGeom>
          <a:noFill/>
        </p:spPr>
        <p:txBody>
          <a:bodyPr wrap="square" rtlCol="0">
            <a:spAutoFit/>
          </a:bodyPr>
          <a:lstStyle/>
          <a:p>
            <a:pPr algn="ctr"/>
            <a:r>
              <a:rPr lang="es-CO" dirty="0">
                <a:solidFill>
                  <a:prstClr val="black"/>
                </a:solidFill>
              </a:rPr>
              <a:t>LOGROS</a:t>
            </a:r>
            <a:endParaRPr lang="en-US" dirty="0">
              <a:solidFill>
                <a:prstClr val="black"/>
              </a:solidFill>
            </a:endParaRPr>
          </a:p>
        </p:txBody>
      </p:sp>
      <p:sp>
        <p:nvSpPr>
          <p:cNvPr id="7" name="CuadroTexto 6"/>
          <p:cNvSpPr txBox="1"/>
          <p:nvPr/>
        </p:nvSpPr>
        <p:spPr>
          <a:xfrm>
            <a:off x="547352" y="2228045"/>
            <a:ext cx="7868992" cy="9510296"/>
          </a:xfrm>
          <a:prstGeom prst="rect">
            <a:avLst/>
          </a:prstGeom>
          <a:noFill/>
        </p:spPr>
        <p:txBody>
          <a:bodyPr wrap="square" rtlCol="0">
            <a:spAutoFit/>
          </a:bodyPr>
          <a:lstStyle/>
          <a:p>
            <a:pPr marL="285750" indent="-285750">
              <a:buFont typeface="Arial" panose="020B0604020202020204" pitchFamily="34" charset="0"/>
              <a:buChar char="•"/>
            </a:pPr>
            <a:r>
              <a:rPr lang="es-CO" dirty="0">
                <a:solidFill>
                  <a:prstClr val="black"/>
                </a:solidFill>
              </a:rPr>
              <a:t>MANTENER LA  ASISTENCIA DE NUESTROS 200 NIÑOS, NIÑAS Y ADOLESCENTES. </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NUESTROS NIÑOS RECONOCEN SUS DERECHOS Y LAS RUTAS DE ATENCIÓN EN CASO DE VULNERACIONES DE ESTOS.</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PARTICIPACIÓN ACTIVA DE LOS NIÑOS, NIÑAS Y ADOLESCENTES.</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r>
              <a:rPr lang="es-CO" dirty="0">
                <a:solidFill>
                  <a:prstClr val="black"/>
                </a:solidFill>
              </a:rPr>
              <a:t>LOS NIÑOS ESTÁN USANDO UN LENGUAJE MÁS APROPIADO PARA RELACIONARSE CON SUS PARES Y CON LAS DEMÁS PERSONAS QUE LOS RODEAN.</a:t>
            </a: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s-CO" dirty="0">
              <a:solidFill>
                <a:prstClr val="black"/>
              </a:solidFill>
            </a:endParaRPr>
          </a:p>
          <a:p>
            <a:pPr marL="285750" indent="-285750">
              <a:buFont typeface="Arial" panose="020B0604020202020204" pitchFamily="34" charset="0"/>
              <a:buChar char="•"/>
            </a:pPr>
            <a:endParaRPr lang="en-US" dirty="0">
              <a:solidFill>
                <a:prstClr val="black"/>
              </a:solidFill>
            </a:endParaRPr>
          </a:p>
        </p:txBody>
      </p:sp>
    </p:spTree>
    <p:extLst>
      <p:ext uri="{BB962C8B-B14F-4D97-AF65-F5344CB8AC3E}">
        <p14:creationId xmlns:p14="http://schemas.microsoft.com/office/powerpoint/2010/main" val="2588923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5"/>
          <p:cNvSpPr txBox="1">
            <a:spLocks/>
          </p:cNvSpPr>
          <p:nvPr/>
        </p:nvSpPr>
        <p:spPr bwMode="auto">
          <a:xfrm>
            <a:off x="65903" y="185780"/>
            <a:ext cx="57747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2800" b="1" kern="0" dirty="0">
                <a:solidFill>
                  <a:srgbClr val="FFFFFF"/>
                </a:solidFill>
                <a:effectLst>
                  <a:outerShdw blurRad="38100" dist="38100" dir="2700000" algn="tl">
                    <a:srgbClr val="000000">
                      <a:alpha val="43137"/>
                    </a:srgbClr>
                  </a:outerShdw>
                </a:effectLst>
                <a:latin typeface="Calibri" panose="020F0502020204030204"/>
              </a:rPr>
              <a:t>MARCO CONCEPTUAL</a:t>
            </a:r>
          </a:p>
        </p:txBody>
      </p:sp>
      <p:graphicFrame>
        <p:nvGraphicFramePr>
          <p:cNvPr id="2" name="Diagrama 1"/>
          <p:cNvGraphicFramePr/>
          <p:nvPr>
            <p:extLst/>
          </p:nvPr>
        </p:nvGraphicFramePr>
        <p:xfrm>
          <a:off x="967943" y="1273432"/>
          <a:ext cx="7196783" cy="4797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26394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Niñez y la Adolescencia</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3" name="CuadroTexto 2"/>
          <p:cNvSpPr txBox="1"/>
          <p:nvPr/>
        </p:nvSpPr>
        <p:spPr>
          <a:xfrm>
            <a:off x="1287887" y="1236371"/>
            <a:ext cx="6387922" cy="646331"/>
          </a:xfrm>
          <a:prstGeom prst="rect">
            <a:avLst/>
          </a:prstGeom>
          <a:noFill/>
        </p:spPr>
        <p:txBody>
          <a:bodyPr wrap="square" rtlCol="0">
            <a:spAutoFit/>
          </a:bodyPr>
          <a:lstStyle/>
          <a:p>
            <a:pPr algn="ctr"/>
            <a:endParaRPr lang="es-CO" dirty="0">
              <a:solidFill>
                <a:prstClr val="black"/>
              </a:solidFill>
            </a:endParaRPr>
          </a:p>
          <a:p>
            <a:pPr algn="ctr"/>
            <a:r>
              <a:rPr lang="es-CO" dirty="0">
                <a:solidFill>
                  <a:prstClr val="black"/>
                </a:solidFill>
              </a:rPr>
              <a:t>RETOS</a:t>
            </a:r>
            <a:endParaRPr lang="en-US" dirty="0">
              <a:solidFill>
                <a:prstClr val="black"/>
              </a:solidFill>
            </a:endParaRPr>
          </a:p>
        </p:txBody>
      </p:sp>
      <p:sp>
        <p:nvSpPr>
          <p:cNvPr id="7" name="CuadroTexto 6"/>
          <p:cNvSpPr txBox="1"/>
          <p:nvPr/>
        </p:nvSpPr>
        <p:spPr>
          <a:xfrm>
            <a:off x="547352" y="2434107"/>
            <a:ext cx="7868992" cy="4801314"/>
          </a:xfrm>
          <a:prstGeom prst="rect">
            <a:avLst/>
          </a:prstGeom>
          <a:noFill/>
        </p:spPr>
        <p:txBody>
          <a:bodyPr wrap="square" rtlCol="0">
            <a:spAutoFit/>
          </a:bodyPr>
          <a:lstStyle/>
          <a:p>
            <a:pPr marL="285750" indent="-285750" algn="just">
              <a:buFont typeface="Arial" panose="020B0604020202020204" pitchFamily="34" charset="0"/>
              <a:buChar char="•"/>
            </a:pPr>
            <a:r>
              <a:rPr lang="es-CO" dirty="0">
                <a:solidFill>
                  <a:prstClr val="black"/>
                </a:solidFill>
              </a:rPr>
              <a:t>LOGRAR QUE LOS NIÑOS, NIÑAS Y ADOLESCENTES SE EMPODEREN DE SUS DERECHOS Y LOS HAGAN VALER.</a:t>
            </a:r>
          </a:p>
          <a:p>
            <a:pPr marL="285750" indent="-285750" algn="just">
              <a:buFont typeface="Arial" panose="020B0604020202020204" pitchFamily="34" charset="0"/>
              <a:buChar char="•"/>
            </a:pPr>
            <a:endParaRPr lang="es-CO" dirty="0">
              <a:solidFill>
                <a:prstClr val="black"/>
              </a:solidFill>
            </a:endParaRPr>
          </a:p>
          <a:p>
            <a:pPr marL="285750" indent="-285750" algn="just">
              <a:buFont typeface="Arial" panose="020B0604020202020204" pitchFamily="34" charset="0"/>
              <a:buChar char="•"/>
            </a:pPr>
            <a:r>
              <a:rPr lang="es-CO" dirty="0">
                <a:solidFill>
                  <a:prstClr val="black"/>
                </a:solidFill>
              </a:rPr>
              <a:t>FORTALECER LOS PROYECTOS DE VIDA Y ENTORNOS PROTECTORES DE NUESTROS PARTICIPANTES.</a:t>
            </a:r>
          </a:p>
          <a:p>
            <a:pPr marL="285750" indent="-285750" algn="just">
              <a:buFont typeface="Arial" panose="020B0604020202020204" pitchFamily="34" charset="0"/>
              <a:buChar char="•"/>
            </a:pPr>
            <a:endParaRPr lang="es-CO" dirty="0">
              <a:solidFill>
                <a:prstClr val="black"/>
              </a:solidFill>
            </a:endParaRPr>
          </a:p>
          <a:p>
            <a:pPr marL="285750" indent="-285750" algn="just">
              <a:buFont typeface="Arial" panose="020B0604020202020204" pitchFamily="34" charset="0"/>
              <a:buChar char="•"/>
            </a:pPr>
            <a:r>
              <a:rPr lang="es-CO" dirty="0">
                <a:solidFill>
                  <a:prstClr val="black"/>
                </a:solidFill>
              </a:rPr>
              <a:t>LOGRAR EL DIALOGO Y LA ARTICULACIÓN INTERINSTITUCIONAL DEL ESTADO, LA FAMILIA Y LA SOCIEDAD, EN TORNO A LA PROTECCIÓN INTEGRAL DE LOS NIÑOS, NIÑAS Y ADOLESCENTES.</a:t>
            </a:r>
          </a:p>
          <a:p>
            <a:pPr marL="285750" indent="-285750" algn="just">
              <a:buFont typeface="Arial" panose="020B0604020202020204" pitchFamily="34" charset="0"/>
              <a:buChar char="•"/>
            </a:pPr>
            <a:endParaRPr lang="es-CO" dirty="0">
              <a:solidFill>
                <a:prstClr val="black"/>
              </a:solidFill>
            </a:endParaRPr>
          </a:p>
          <a:p>
            <a:pPr algn="just"/>
            <a:endParaRPr lang="es-CO" dirty="0">
              <a:solidFill>
                <a:prstClr val="black"/>
              </a:solidFill>
            </a:endParaRPr>
          </a:p>
          <a:p>
            <a:pPr marL="285750" indent="-285750" algn="just">
              <a:buFont typeface="Arial" panose="020B0604020202020204" pitchFamily="34" charset="0"/>
              <a:buChar char="•"/>
            </a:pPr>
            <a:endParaRPr lang="es-CO" dirty="0">
              <a:solidFill>
                <a:prstClr val="black"/>
              </a:solidFill>
            </a:endParaRPr>
          </a:p>
          <a:p>
            <a:pPr marL="285750" indent="-285750" algn="just">
              <a:buFont typeface="Arial" panose="020B0604020202020204" pitchFamily="34" charset="0"/>
              <a:buChar char="•"/>
            </a:pPr>
            <a:endParaRPr lang="es-CO" dirty="0">
              <a:solidFill>
                <a:prstClr val="black"/>
              </a:solidFill>
            </a:endParaRPr>
          </a:p>
          <a:p>
            <a:pPr marL="285750" indent="-285750" algn="just">
              <a:buFont typeface="Arial" panose="020B0604020202020204" pitchFamily="34" charset="0"/>
              <a:buChar char="•"/>
            </a:pPr>
            <a:endParaRPr lang="es-CO" dirty="0">
              <a:solidFill>
                <a:prstClr val="black"/>
              </a:solidFill>
            </a:endParaRPr>
          </a:p>
          <a:p>
            <a:pPr marL="285750" indent="-285750" algn="just">
              <a:buFont typeface="Arial" panose="020B0604020202020204" pitchFamily="34" charset="0"/>
              <a:buChar char="•"/>
            </a:pPr>
            <a:endParaRPr lang="es-CO" dirty="0">
              <a:solidFill>
                <a:prstClr val="black"/>
              </a:solidFill>
            </a:endParaRPr>
          </a:p>
          <a:p>
            <a:pPr marL="285750" indent="-285750" algn="just">
              <a:buFont typeface="Arial" panose="020B0604020202020204" pitchFamily="34" charset="0"/>
              <a:buChar char="•"/>
            </a:pPr>
            <a:endParaRPr lang="es-CO" dirty="0">
              <a:solidFill>
                <a:prstClr val="black"/>
              </a:solidFill>
            </a:endParaRPr>
          </a:p>
          <a:p>
            <a:pPr marL="285750" indent="-285750" algn="just">
              <a:buFont typeface="Arial" panose="020B0604020202020204" pitchFamily="34" charset="0"/>
              <a:buChar char="•"/>
            </a:pPr>
            <a:endParaRPr lang="en-US" dirty="0">
              <a:solidFill>
                <a:prstClr val="black"/>
              </a:solidFill>
            </a:endParaRPr>
          </a:p>
        </p:txBody>
      </p:sp>
    </p:spTree>
    <p:extLst>
      <p:ext uri="{BB962C8B-B14F-4D97-AF65-F5344CB8AC3E}">
        <p14:creationId xmlns:p14="http://schemas.microsoft.com/office/powerpoint/2010/main" val="17591753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638922" y="5421843"/>
            <a:ext cx="4913194" cy="44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CO" sz="2800" b="1" dirty="0">
                <a:solidFill>
                  <a:prstClr val="black"/>
                </a:solidFill>
                <a:cs typeface="Arial" panose="020B0604020202020204" pitchFamily="34" charset="0"/>
              </a:rPr>
              <a:t>Familias y Comunidades</a:t>
            </a:r>
            <a:endParaRPr lang="es-ES" altLang="es-CO" sz="2800" b="1" dirty="0">
              <a:solidFill>
                <a:srgbClr val="000000"/>
              </a:solidFill>
              <a:cs typeface="Arial" panose="020B0604020202020204" pitchFamily="34" charset="0"/>
            </a:endParaRPr>
          </a:p>
        </p:txBody>
      </p:sp>
    </p:spTree>
    <p:extLst>
      <p:ext uri="{BB962C8B-B14F-4D97-AF65-F5344CB8AC3E}">
        <p14:creationId xmlns:p14="http://schemas.microsoft.com/office/powerpoint/2010/main" val="24065900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FAMILIAS CON BIENESTAR PARA LA PAZ </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graphicFrame>
        <p:nvGraphicFramePr>
          <p:cNvPr id="7" name="Diagrama 6"/>
          <p:cNvGraphicFramePr/>
          <p:nvPr>
            <p:extLst/>
          </p:nvPr>
        </p:nvGraphicFramePr>
        <p:xfrm>
          <a:off x="217714" y="943429"/>
          <a:ext cx="8519886" cy="5675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13991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FAMILIAS CON BIENESTAR PARA LA PAZ </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graphicFrame>
        <p:nvGraphicFramePr>
          <p:cNvPr id="3" name="Diagrama 2"/>
          <p:cNvGraphicFramePr/>
          <p:nvPr>
            <p:extLst/>
          </p:nvPr>
        </p:nvGraphicFramePr>
        <p:xfrm>
          <a:off x="435429" y="1349829"/>
          <a:ext cx="8171542" cy="4818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1175657" y="1349829"/>
            <a:ext cx="74313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dirty="0">
                <a:ln w="12700">
                  <a:solidFill>
                    <a:srgbClr val="A5A5A5">
                      <a:lumMod val="50000"/>
                    </a:srgbClr>
                  </a:solidFill>
                  <a:prstDash val="solid"/>
                </a:ln>
                <a:pattFill prst="narHorz">
                  <a:fgClr>
                    <a:srgbClr val="A5A5A5"/>
                  </a:fgClr>
                  <a:bgClr>
                    <a:srgbClr val="A5A5A5">
                      <a:lumMod val="40000"/>
                      <a:lumOff val="60000"/>
                    </a:srgbClr>
                  </a:bgClr>
                </a:pattFill>
                <a:effectLst>
                  <a:innerShdw blurRad="177800">
                    <a:srgbClr val="A5A5A5">
                      <a:lumMod val="50000"/>
                    </a:srgbClr>
                  </a:innerShdw>
                </a:effectLst>
                <a:uLnTx/>
                <a:uFillTx/>
                <a:latin typeface="Calibri" panose="020F0502020204030204"/>
                <a:ea typeface="+mn-ea"/>
                <a:cs typeface="+mn-cs"/>
              </a:rPr>
              <a:t>PREVENCIÓN EMBARAZO EN ADOLESCENTES </a:t>
            </a:r>
          </a:p>
        </p:txBody>
      </p:sp>
    </p:spTree>
    <p:extLst>
      <p:ext uri="{BB962C8B-B14F-4D97-AF65-F5344CB8AC3E}">
        <p14:creationId xmlns:p14="http://schemas.microsoft.com/office/powerpoint/2010/main" val="1934247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nvPr>
        </p:nvGraphicFramePr>
        <p:xfrm>
          <a:off x="145143" y="1279063"/>
          <a:ext cx="8853714" cy="4967062"/>
        </p:xfrm>
        <a:graphic>
          <a:graphicData uri="http://schemas.openxmlformats.org/drawingml/2006/table">
            <a:tbl>
              <a:tblPr firstRow="1" bandRow="1">
                <a:tableStyleId>{5C22544A-7EE6-4342-B048-85BDC9FD1C3A}</a:tableStyleId>
              </a:tblPr>
              <a:tblGrid>
                <a:gridCol w="4398482">
                  <a:extLst>
                    <a:ext uri="{9D8B030D-6E8A-4147-A177-3AD203B41FA5}">
                      <a16:colId xmlns:a16="http://schemas.microsoft.com/office/drawing/2014/main" val="20000"/>
                    </a:ext>
                  </a:extLst>
                </a:gridCol>
                <a:gridCol w="4455232">
                  <a:extLst>
                    <a:ext uri="{9D8B030D-6E8A-4147-A177-3AD203B41FA5}">
                      <a16:colId xmlns:a16="http://schemas.microsoft.com/office/drawing/2014/main" val="20001"/>
                    </a:ext>
                  </a:extLst>
                </a:gridCol>
              </a:tblGrid>
              <a:tr h="486502">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a16="http://schemas.microsoft.com/office/drawing/2014/main" val="10000"/>
                  </a:ext>
                </a:extLst>
              </a:tr>
              <a:tr h="4388492">
                <a:tc>
                  <a:txBody>
                    <a:bodyPr/>
                    <a:lstStyle/>
                    <a:p>
                      <a:endParaRPr lang="es-CO" dirty="0"/>
                    </a:p>
                    <a:p>
                      <a:pPr marL="285750" indent="-285750" algn="just">
                        <a:buFont typeface="Wingdings" panose="05000000000000000000" pitchFamily="2" charset="2"/>
                        <a:buChar char="§"/>
                      </a:pPr>
                      <a:r>
                        <a:rPr lang="es-CO" dirty="0"/>
                        <a:t>LA VINCULACIÓN</a:t>
                      </a:r>
                      <a:r>
                        <a:rPr lang="es-CO" baseline="0" dirty="0"/>
                        <a:t> DE LAS 240 FAMILIAS </a:t>
                      </a:r>
                    </a:p>
                    <a:p>
                      <a:pPr marL="0" indent="0" algn="just">
                        <a:buFont typeface="Wingdings" panose="05000000000000000000" pitchFamily="2" charset="2"/>
                        <a:buNone/>
                      </a:pPr>
                      <a:endParaRPr lang="es-CO" baseline="0" dirty="0"/>
                    </a:p>
                    <a:p>
                      <a:pPr marL="0" indent="0" algn="just">
                        <a:buFont typeface="Wingdings" panose="05000000000000000000" pitchFamily="2" charset="2"/>
                        <a:buNone/>
                      </a:pPr>
                      <a:endParaRPr lang="es-CO" baseline="0" dirty="0"/>
                    </a:p>
                    <a:p>
                      <a:pPr marL="285750" indent="-285750" algn="just">
                        <a:buFont typeface="Wingdings" panose="05000000000000000000" pitchFamily="2" charset="2"/>
                        <a:buChar char="§"/>
                      </a:pPr>
                      <a:r>
                        <a:rPr lang="es-CO" baseline="0" dirty="0"/>
                        <a:t>LAS FAMILIAS DISPONEN TIEMPO PARA LOS ENCUENTROS EDUCATIVOS GRUPALES Y ACCIONES DE FACILITACIÓN.</a:t>
                      </a:r>
                    </a:p>
                    <a:p>
                      <a:pPr marL="0" indent="0" algn="just">
                        <a:buFont typeface="Wingdings" panose="05000000000000000000" pitchFamily="2" charset="2"/>
                        <a:buNone/>
                      </a:pPr>
                      <a:endParaRPr lang="es-CO" baseline="0" dirty="0"/>
                    </a:p>
                    <a:p>
                      <a:pPr marL="285750" indent="-285750" algn="just">
                        <a:buFont typeface="Wingdings" panose="05000000000000000000" pitchFamily="2" charset="2"/>
                        <a:buChar char="§"/>
                      </a:pPr>
                      <a:endParaRPr lang="es-CO" baseline="0" dirty="0"/>
                    </a:p>
                    <a:p>
                      <a:pPr marL="285750" indent="-285750" algn="just">
                        <a:buFont typeface="Wingdings" panose="05000000000000000000" pitchFamily="2" charset="2"/>
                        <a:buChar char="§"/>
                      </a:pPr>
                      <a:r>
                        <a:rPr lang="es-CO" baseline="0" dirty="0"/>
                        <a:t>RECEPTIVIDAD Y PARTICIPACION DE  DE ALGUNOS ADOLESCENTES.</a:t>
                      </a:r>
                    </a:p>
                    <a:p>
                      <a:pPr marL="0" indent="0" algn="just">
                        <a:buFont typeface="Wingdings" panose="05000000000000000000" pitchFamily="2" charset="2"/>
                        <a:buNone/>
                      </a:pP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0" indent="0">
                        <a:buFont typeface="Arial" panose="020B0604020202020204" pitchFamily="34" charset="0"/>
                        <a:buNone/>
                      </a:pPr>
                      <a:endParaRPr lang="es-CO" dirty="0"/>
                    </a:p>
                    <a:p>
                      <a:pPr marL="285750" indent="-285750">
                        <a:buFont typeface="Arial" panose="020B0604020202020204" pitchFamily="34" charset="0"/>
                        <a:buChar char="•"/>
                      </a:pPr>
                      <a:r>
                        <a:rPr lang="es-CO" dirty="0"/>
                        <a:t> POBLACIÓN</a:t>
                      </a:r>
                      <a:r>
                        <a:rPr lang="es-CO" baseline="0" dirty="0"/>
                        <a:t> FLOTANTE </a:t>
                      </a:r>
                    </a:p>
                    <a:p>
                      <a:pPr marL="285750" indent="-285750">
                        <a:buFont typeface="Arial" panose="020B0604020202020204" pitchFamily="34" charset="0"/>
                        <a:buChar char="•"/>
                      </a:pPr>
                      <a:endParaRPr lang="es-CO" baseline="0" dirty="0"/>
                    </a:p>
                    <a:p>
                      <a:pPr marL="0" indent="0">
                        <a:buFont typeface="Arial" panose="020B0604020202020204" pitchFamily="34" charset="0"/>
                        <a:buNone/>
                      </a:pPr>
                      <a:endParaRPr lang="es-CO" baseline="0" dirty="0"/>
                    </a:p>
                    <a:p>
                      <a:pPr marL="285750" indent="-285750">
                        <a:buFont typeface="Arial" panose="020B0604020202020204" pitchFamily="34" charset="0"/>
                        <a:buChar char="•"/>
                      </a:pPr>
                      <a:r>
                        <a:rPr lang="es-CO" dirty="0"/>
                        <a:t>LAS</a:t>
                      </a:r>
                      <a:r>
                        <a:rPr lang="es-CO" baseline="0" dirty="0"/>
                        <a:t> ACTIVIDADES ACADEMICAS IMPOSIBILITAN LA ASISTENCIA MASIVA DE ADOLESCENTES A ENCUENTROS EDUCATIVAS GRUPALES.</a:t>
                      </a:r>
                    </a:p>
                    <a:p>
                      <a:pPr marL="0" indent="0">
                        <a:buFont typeface="Arial" panose="020B0604020202020204" pitchFamily="34" charset="0"/>
                        <a:buNone/>
                      </a:pPr>
                      <a:endParaRPr lang="es-CO" baseline="0" dirty="0"/>
                    </a:p>
                    <a:p>
                      <a:pPr marL="285750" indent="-285750">
                        <a:buFont typeface="Arial" panose="020B0604020202020204" pitchFamily="34" charset="0"/>
                        <a:buChar char="•"/>
                      </a:pPr>
                      <a:r>
                        <a:rPr lang="es-CO" baseline="0" dirty="0"/>
                        <a:t>SE DEBEN HACER ACCIONES DE FACILITACIÓN EN HORARIOS NOCTURNOS PARA ASÍ MISMO BRINDAR ORIENTACIN Y ACOMPAÑAMIENTO A ADOLESCENTES.</a:t>
                      </a:r>
                    </a:p>
                    <a:p>
                      <a:pPr marL="285750" indent="-285750">
                        <a:buFont typeface="Arial" panose="020B0604020202020204" pitchFamily="34" charset="0"/>
                        <a:buChar char="•"/>
                      </a:pPr>
                      <a:endParaRPr lang="es-CO" baseline="0" dirty="0"/>
                    </a:p>
                    <a:p>
                      <a:pPr marL="0" indent="0">
                        <a:buFont typeface="Arial" panose="020B0604020202020204" pitchFamily="34" charset="0"/>
                        <a:buNone/>
                      </a:pPr>
                      <a:endParaRPr lang="es-CO" baseline="0" dirty="0"/>
                    </a:p>
                    <a:p>
                      <a:pPr marL="0" indent="0">
                        <a:buFont typeface="Arial" panose="020B0604020202020204" pitchFamily="34" charset="0"/>
                        <a:buNone/>
                      </a:pPr>
                      <a:endParaRPr lang="es-CO" baseline="0"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FAMILIAS CON BIENESTAR PARA LA PAZ </a:t>
            </a:r>
          </a:p>
        </p:txBody>
      </p:sp>
    </p:spTree>
    <p:extLst>
      <p:ext uri="{BB962C8B-B14F-4D97-AF65-F5344CB8AC3E}">
        <p14:creationId xmlns:p14="http://schemas.microsoft.com/office/powerpoint/2010/main" val="11439064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CO" altLang="es-CO" sz="2800" b="1" i="1"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rPr>
              <a:t>FAMILIAS CON BIENESTAR PARA LA PAZ </a:t>
            </a:r>
            <a:endParaRPr kumimoji="0" lang="es-CO" altLang="es-CO" sz="2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S PGothic" panose="020B0600070205080204" pitchFamily="34" charset="-128"/>
              <a:cs typeface="Arial" pitchFamily="34" charset="0"/>
            </a:endParaRPr>
          </a:p>
        </p:txBody>
      </p:sp>
      <p:sp>
        <p:nvSpPr>
          <p:cNvPr id="2" name="CuadroTexto 1"/>
          <p:cNvSpPr txBox="1"/>
          <p:nvPr/>
        </p:nvSpPr>
        <p:spPr>
          <a:xfrm>
            <a:off x="382137" y="2006221"/>
            <a:ext cx="7839664" cy="369331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EMPODERAR A LAS FAMILIAS FRENTE AL USO DE RECURSOS  PROPIOS Y ACTIVACION DE REDES DE APOYO.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POTENCIALIZAR Y ORIENTAR EL PROYECTO DE VIDA DE LOS NIÑOS, NIÑAS Y ADOLESCENTES Y SUS FAMILIAS, PARTIENDO DEL AUTO CUIDADO.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FORTALECER LA DINAMICA DE INTERACCIÓN FAMILIAR.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INTEGRAR EL TOTAL DE ADOLESCENTES PERTENECIENTES A LA POBLACIÓN BENEFICIARIAS.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FOMENTAR LA SOCIALIZACION DE LA INFORMACION ENTRE PARES MEDIATE SU INTERACION DESDE LA COTIDIANIDAD.</a:t>
            </a:r>
          </a:p>
        </p:txBody>
      </p:sp>
      <p:sp>
        <p:nvSpPr>
          <p:cNvPr id="3" name="CuadroTexto 2"/>
          <p:cNvSpPr txBox="1"/>
          <p:nvPr/>
        </p:nvSpPr>
        <p:spPr>
          <a:xfrm>
            <a:off x="1269241" y="1064919"/>
            <a:ext cx="436728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pattFill prst="dkUpDiag">
                  <a:fgClr>
                    <a:prstClr val="white">
                      <a:lumMod val="50000"/>
                    </a:prstClr>
                  </a:fgClr>
                  <a:bgClr>
                    <a:prstClr val="black">
                      <a:lumMod val="75000"/>
                      <a:lumOff val="25000"/>
                    </a:prstClr>
                  </a:bgClr>
                </a:pattFill>
                <a:effectLst>
                  <a:outerShdw blurRad="38100" dist="19050" dir="2700000" algn="tl" rotWithShape="0">
                    <a:prstClr val="black">
                      <a:lumMod val="50000"/>
                      <a:alpha val="40000"/>
                    </a:prstClr>
                  </a:outerShdw>
                </a:effectLst>
                <a:uLnTx/>
                <a:uFillTx/>
                <a:latin typeface="Calibri" panose="020F0502020204030204"/>
                <a:ea typeface="+mn-ea"/>
                <a:cs typeface="+mn-cs"/>
              </a:rPr>
              <a:t>RETOS</a:t>
            </a:r>
            <a:endParaRPr kumimoji="0" lang="es-CO" sz="4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40015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4210" name="CuadroTexto 8"/>
          <p:cNvSpPr txBox="1">
            <a:spLocks noChangeArrowheads="1"/>
          </p:cNvSpPr>
          <p:nvPr/>
        </p:nvSpPr>
        <p:spPr bwMode="auto">
          <a:xfrm>
            <a:off x="0" y="4835838"/>
            <a:ext cx="825535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a:spcAft>
                <a:spcPts val="0"/>
              </a:spcAft>
            </a:pPr>
            <a:r>
              <a:rPr lang="es-CO" sz="2800" dirty="0">
                <a:solidFill>
                  <a:srgbClr val="000000"/>
                </a:solidFill>
                <a:ea typeface="Calibri" panose="020F0502020204030204" pitchFamily="34" charset="0"/>
              </a:rPr>
              <a:t>Institución Amparo Juvenil- Internado.  </a:t>
            </a:r>
          </a:p>
          <a:p>
            <a:pPr algn="just">
              <a:spcAft>
                <a:spcPts val="0"/>
              </a:spcAft>
            </a:pPr>
            <a:r>
              <a:rPr lang="es-CO" sz="2800" dirty="0">
                <a:solidFill>
                  <a:srgbClr val="000000"/>
                </a:solidFill>
                <a:ea typeface="Calibri" panose="020F0502020204030204" pitchFamily="34" charset="0"/>
              </a:rPr>
              <a:t>Modalidad   </a:t>
            </a:r>
            <a:r>
              <a:rPr lang="es-CO" sz="2800" dirty="0">
                <a:ea typeface="Calibri" panose="020F0502020204030204" pitchFamily="34" charset="0"/>
                <a:cs typeface="Times New Roman" panose="02020603050405020304" pitchFamily="18" charset="0"/>
              </a:rPr>
              <a:t>Restablecimiento de Derechos</a:t>
            </a:r>
            <a:endParaRPr lang="es-ES" altLang="es-CO" sz="2800" b="1" dirty="0">
              <a:solidFill>
                <a:srgbClr val="000000"/>
              </a:solidFill>
            </a:endParaRPr>
          </a:p>
        </p:txBody>
      </p:sp>
    </p:spTree>
    <p:extLst>
      <p:ext uri="{BB962C8B-B14F-4D97-AF65-F5344CB8AC3E}">
        <p14:creationId xmlns:p14="http://schemas.microsoft.com/office/powerpoint/2010/main" val="215490186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Niñez y la Adolescencia</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10" name="9 Tabla"/>
          <p:cNvGraphicFramePr>
            <a:graphicFrameLocks noGrp="1"/>
          </p:cNvGraphicFramePr>
          <p:nvPr>
            <p:extLst/>
          </p:nvPr>
        </p:nvGraphicFramePr>
        <p:xfrm>
          <a:off x="407406" y="2582954"/>
          <a:ext cx="8437829" cy="914400"/>
        </p:xfrm>
        <a:graphic>
          <a:graphicData uri="http://schemas.openxmlformats.org/drawingml/2006/table">
            <a:tbl>
              <a:tblPr firstRow="1" bandRow="1">
                <a:tableStyleId>{93296810-A885-4BE3-A3E7-6D5BEEA58F35}</a:tableStyleId>
              </a:tblPr>
              <a:tblGrid>
                <a:gridCol w="2281473">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2688123">
                  <a:extLst>
                    <a:ext uri="{9D8B030D-6E8A-4147-A177-3AD203B41FA5}">
                      <a16:colId xmlns:a16="http://schemas.microsoft.com/office/drawing/2014/main" val="20002"/>
                    </a:ext>
                  </a:extLst>
                </a:gridCol>
                <a:gridCol w="208280">
                  <a:extLst>
                    <a:ext uri="{9D8B030D-6E8A-4147-A177-3AD203B41FA5}">
                      <a16:colId xmlns:a16="http://schemas.microsoft.com/office/drawing/2014/main" val="20003"/>
                    </a:ext>
                  </a:extLst>
                </a:gridCol>
                <a:gridCol w="1575959">
                  <a:extLst>
                    <a:ext uri="{9D8B030D-6E8A-4147-A177-3AD203B41FA5}">
                      <a16:colId xmlns:a16="http://schemas.microsoft.com/office/drawing/2014/main" val="20004"/>
                    </a:ext>
                  </a:extLst>
                </a:gridCol>
                <a:gridCol w="1475714">
                  <a:extLst>
                    <a:ext uri="{9D8B030D-6E8A-4147-A177-3AD203B41FA5}">
                      <a16:colId xmlns:a16="http://schemas.microsoft.com/office/drawing/2014/main" val="20005"/>
                    </a:ext>
                  </a:extLst>
                </a:gridCol>
              </a:tblGrid>
              <a:tr h="610644">
                <a:tc>
                  <a:txBody>
                    <a:bodyPr/>
                    <a:lstStyle/>
                    <a:p>
                      <a:pPr algn="ctr"/>
                      <a:r>
                        <a:rPr lang="es-MX" sz="1800" dirty="0"/>
                        <a:t>MODALIDAD </a:t>
                      </a:r>
                      <a:endParaRPr lang="es-MX" sz="1800" dirty="0">
                        <a:latin typeface="Arial Narrow" pitchFamily="34" charset="0"/>
                      </a:endParaRPr>
                    </a:p>
                  </a:txBody>
                  <a:tcPr/>
                </a:tc>
                <a:tc>
                  <a:txBody>
                    <a:bodyPr/>
                    <a:lstStyle/>
                    <a:p>
                      <a:pPr algn="ctr"/>
                      <a:endParaRPr lang="es-MX" sz="1800" dirty="0"/>
                    </a:p>
                  </a:txBody>
                  <a:tcPr/>
                </a:tc>
                <a:tc>
                  <a:txBody>
                    <a:bodyPr/>
                    <a:lstStyle/>
                    <a:p>
                      <a:r>
                        <a:rPr lang="es-MX" sz="1800" dirty="0"/>
                        <a:t> COBERTURA</a:t>
                      </a:r>
                      <a:r>
                        <a:rPr lang="es-MX" sz="1800" baseline="0" dirty="0"/>
                        <a:t> </a:t>
                      </a:r>
                      <a:endParaRPr lang="es-MX" sz="1800" dirty="0"/>
                    </a:p>
                  </a:txBody>
                  <a:tcPr/>
                </a:tc>
                <a:tc>
                  <a:txBody>
                    <a:bodyPr/>
                    <a:lstStyle/>
                    <a:p>
                      <a:endParaRPr lang="es-MX" sz="1800" dirty="0"/>
                    </a:p>
                  </a:txBody>
                  <a:tcPr/>
                </a:tc>
                <a:tc>
                  <a:txBody>
                    <a:bodyPr/>
                    <a:lstStyle/>
                    <a:p>
                      <a:r>
                        <a:rPr lang="es-MX" sz="1800" dirty="0"/>
                        <a:t>EJECUCIÓN</a:t>
                      </a:r>
                    </a:p>
                  </a:txBody>
                  <a:tcPr/>
                </a:tc>
                <a:tc>
                  <a:txBody>
                    <a:bodyPr/>
                    <a:lstStyle/>
                    <a:p>
                      <a:r>
                        <a:rPr lang="es-MX" sz="1800" dirty="0"/>
                        <a:t>% CUMPLIMIENTO</a:t>
                      </a:r>
                    </a:p>
                  </a:txBody>
                  <a:tcPr/>
                </a:tc>
                <a:extLst>
                  <a:ext uri="{0D108BD9-81ED-4DB2-BD59-A6C34878D82A}">
                    <a16:rowId xmlns:a16="http://schemas.microsoft.com/office/drawing/2014/main" val="10000"/>
                  </a:ext>
                </a:extLst>
              </a:tr>
            </a:tbl>
          </a:graphicData>
        </a:graphic>
      </p:graphicFrame>
      <p:graphicFrame>
        <p:nvGraphicFramePr>
          <p:cNvPr id="13" name="12 Tabla"/>
          <p:cNvGraphicFramePr>
            <a:graphicFrameLocks noGrp="1"/>
          </p:cNvGraphicFramePr>
          <p:nvPr>
            <p:extLst>
              <p:ext uri="{D42A27DB-BD31-4B8C-83A1-F6EECF244321}">
                <p14:modId xmlns:p14="http://schemas.microsoft.com/office/powerpoint/2010/main" val="1189477958"/>
              </p:ext>
            </p:extLst>
          </p:nvPr>
        </p:nvGraphicFramePr>
        <p:xfrm>
          <a:off x="407407" y="3213326"/>
          <a:ext cx="8464991" cy="2328300"/>
        </p:xfrm>
        <a:graphic>
          <a:graphicData uri="http://schemas.openxmlformats.org/drawingml/2006/table">
            <a:tbl>
              <a:tblPr firstRow="1" bandRow="1">
                <a:tableStyleId>{5C22544A-7EE6-4342-B048-85BDC9FD1C3A}</a:tableStyleId>
              </a:tblPr>
              <a:tblGrid>
                <a:gridCol w="2457392">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2529286">
                  <a:extLst>
                    <a:ext uri="{9D8B030D-6E8A-4147-A177-3AD203B41FA5}">
                      <a16:colId xmlns:a16="http://schemas.microsoft.com/office/drawing/2014/main" val="20002"/>
                    </a:ext>
                  </a:extLst>
                </a:gridCol>
                <a:gridCol w="208280">
                  <a:extLst>
                    <a:ext uri="{9D8B030D-6E8A-4147-A177-3AD203B41FA5}">
                      <a16:colId xmlns:a16="http://schemas.microsoft.com/office/drawing/2014/main" val="20003"/>
                    </a:ext>
                  </a:extLst>
                </a:gridCol>
                <a:gridCol w="1567929">
                  <a:extLst>
                    <a:ext uri="{9D8B030D-6E8A-4147-A177-3AD203B41FA5}">
                      <a16:colId xmlns:a16="http://schemas.microsoft.com/office/drawing/2014/main" val="20004"/>
                    </a:ext>
                  </a:extLst>
                </a:gridCol>
                <a:gridCol w="1493824">
                  <a:extLst>
                    <a:ext uri="{9D8B030D-6E8A-4147-A177-3AD203B41FA5}">
                      <a16:colId xmlns:a16="http://schemas.microsoft.com/office/drawing/2014/main" val="20005"/>
                    </a:ext>
                  </a:extLst>
                </a:gridCol>
              </a:tblGrid>
              <a:tr h="0">
                <a:tc>
                  <a:txBody>
                    <a:bodyPr/>
                    <a:lstStyle/>
                    <a:p>
                      <a:endParaRPr lang="es-CO" sz="1400" b="1" baseline="0" dirty="0">
                        <a:solidFill>
                          <a:schemeClr val="tx1"/>
                        </a:solidFill>
                        <a:latin typeface="Arial Narrow"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Arial Narrow" pitchFamily="34" charset="0"/>
                          <a:ea typeface="+mn-ea"/>
                          <a:cs typeface="+mn-cs"/>
                        </a:rPr>
                        <a:t>Internado</a:t>
                      </a:r>
                    </a:p>
                    <a:p>
                      <a:r>
                        <a:rPr lang="es-CO" sz="1400" b="1" baseline="0" dirty="0">
                          <a:solidFill>
                            <a:schemeClr val="tx1"/>
                          </a:solidFill>
                          <a:latin typeface="Arial Narrow" pitchFamily="34" charset="0"/>
                        </a:rPr>
                        <a:t>Restablecimiento de Derechos</a:t>
                      </a:r>
                    </a:p>
                    <a:p>
                      <a:endParaRPr lang="es-CO" sz="1400" b="1" dirty="0">
                        <a:solidFill>
                          <a:schemeClr val="tx1"/>
                        </a:solidFill>
                        <a:latin typeface="Arial Narrow" pitchFamily="34" charset="0"/>
                      </a:endParaRPr>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sz="1400" dirty="0">
                        <a:solidFill>
                          <a:schemeClr val="tx1"/>
                        </a:solidFill>
                        <a:latin typeface="Arial Narrow" pitchFamily="34" charset="0"/>
                      </a:endParaRPr>
                    </a:p>
                    <a:p>
                      <a:r>
                        <a:rPr lang="es-CO" sz="1400" dirty="0">
                          <a:solidFill>
                            <a:schemeClr val="tx1"/>
                          </a:solidFill>
                          <a:latin typeface="Arial Narrow" pitchFamily="34" charset="0"/>
                        </a:rPr>
                        <a:t>Niños</a:t>
                      </a:r>
                      <a:r>
                        <a:rPr lang="es-CO" sz="1400" baseline="0" dirty="0">
                          <a:solidFill>
                            <a:schemeClr val="tx1"/>
                          </a:solidFill>
                          <a:latin typeface="Arial Narrow" pitchFamily="34" charset="0"/>
                        </a:rPr>
                        <a:t>, Adolescentes y Jóvenes </a:t>
                      </a:r>
                      <a:endParaRPr lang="es-CO" sz="1400" dirty="0">
                        <a:solidFill>
                          <a:schemeClr val="tx1"/>
                        </a:solidFill>
                        <a:latin typeface="Arial Narrow" pitchFamily="34" charset="0"/>
                      </a:endParaRPr>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sz="1400" dirty="0">
                        <a:solidFill>
                          <a:schemeClr val="tx1"/>
                        </a:solidFill>
                        <a:latin typeface="Arial Narrow" pitchFamily="34" charset="0"/>
                      </a:endParaRPr>
                    </a:p>
                    <a:p>
                      <a:r>
                        <a:rPr lang="es-CO" sz="1400" dirty="0">
                          <a:solidFill>
                            <a:schemeClr val="tx1"/>
                          </a:solidFill>
                          <a:latin typeface="Arial Narrow" pitchFamily="34" charset="0"/>
                        </a:rPr>
                        <a:t>Talleres</a:t>
                      </a:r>
                      <a:r>
                        <a:rPr lang="es-CO" sz="1400" baseline="0" dirty="0">
                          <a:solidFill>
                            <a:schemeClr val="tx1"/>
                          </a:solidFill>
                          <a:latin typeface="Arial Narrow" pitchFamily="34" charset="0"/>
                        </a:rPr>
                        <a:t> programados y ejecutados por el equipo Psicosocial</a:t>
                      </a:r>
                      <a:endParaRPr lang="es-CO" sz="1400" dirty="0">
                        <a:solidFill>
                          <a:schemeClr val="tx1"/>
                        </a:solidFill>
                        <a:latin typeface="Arial Narrow" pitchFamily="34" charset="0"/>
                      </a:endParaRPr>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algn="ctr"/>
                      <a:r>
                        <a:rPr lang="es-CO" sz="1400" dirty="0">
                          <a:solidFill>
                            <a:schemeClr val="tx1"/>
                          </a:solidFill>
                          <a:latin typeface="Arial Narrow" pitchFamily="34" charset="0"/>
                        </a:rPr>
                        <a:t>100%</a:t>
                      </a:r>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0"/>
                  </a:ext>
                </a:extLst>
              </a:tr>
              <a:tr h="1170060">
                <a:tc>
                  <a:txBody>
                    <a:bodyPr/>
                    <a:lstStyle/>
                    <a:p>
                      <a:endParaRPr lang="es-MX"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endParaRPr lang="es-CO" dirty="0"/>
                    </a:p>
                  </a:txBody>
                  <a:tcPr anchor="ct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a16="http://schemas.microsoft.com/office/drawing/2014/main" val="10001"/>
                  </a:ext>
                </a:extLst>
              </a:tr>
            </a:tbl>
          </a:graphicData>
        </a:graphic>
      </p:graphicFrame>
      <p:sp>
        <p:nvSpPr>
          <p:cNvPr id="14" name="13 Rectángulo"/>
          <p:cNvSpPr/>
          <p:nvPr/>
        </p:nvSpPr>
        <p:spPr>
          <a:xfrm>
            <a:off x="832919" y="1466661"/>
            <a:ext cx="7749765" cy="5341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s-MX" sz="2000" b="1" dirty="0">
                <a:solidFill>
                  <a:prstClr val="black"/>
                </a:solidFill>
                <a:latin typeface="Arial Narrow" pitchFamily="34" charset="0"/>
              </a:rPr>
              <a:t>TALLERES DERECHOS SEXUALES Y REPRODUCTIVOS</a:t>
            </a:r>
          </a:p>
        </p:txBody>
      </p:sp>
    </p:spTree>
    <p:extLst>
      <p:ext uri="{BB962C8B-B14F-4D97-AF65-F5344CB8AC3E}">
        <p14:creationId xmlns:p14="http://schemas.microsoft.com/office/powerpoint/2010/main" val="3513304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Niñez y la Adolescencia</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 name="1 Rectángulo"/>
          <p:cNvSpPr/>
          <p:nvPr/>
        </p:nvSpPr>
        <p:spPr>
          <a:xfrm>
            <a:off x="2285999" y="1348966"/>
            <a:ext cx="5346071" cy="5909310"/>
          </a:xfrm>
          <a:prstGeom prst="rect">
            <a:avLst/>
          </a:prstGeom>
        </p:spPr>
        <p:txBody>
          <a:bodyPr wrap="square">
            <a:spAutoFit/>
          </a:bodyPr>
          <a:lstStyle/>
          <a:p>
            <a:pPr algn="ctr"/>
            <a:r>
              <a:rPr lang="es-MX" b="1" dirty="0">
                <a:solidFill>
                  <a:prstClr val="black"/>
                </a:solidFill>
              </a:rPr>
              <a:t>TALLERES EN DERECHOS SEXUALES Y REPRODUCTIVOS</a:t>
            </a:r>
          </a:p>
          <a:p>
            <a:pPr algn="ctr"/>
            <a:endParaRPr lang="es-MX" dirty="0">
              <a:solidFill>
                <a:prstClr val="black"/>
              </a:solidFill>
            </a:endParaRPr>
          </a:p>
          <a:p>
            <a:pPr algn="ctr"/>
            <a:endParaRPr lang="es-MX" dirty="0">
              <a:solidFill>
                <a:prstClr val="black"/>
              </a:solidFill>
            </a:endParaRPr>
          </a:p>
          <a:p>
            <a:pPr algn="ctr"/>
            <a:r>
              <a:rPr lang="es-MX" b="1" dirty="0">
                <a:solidFill>
                  <a:prstClr val="black"/>
                </a:solidFill>
              </a:rPr>
              <a:t>DESDE EL AREA DE PSICOLOGÍA </a:t>
            </a:r>
          </a:p>
          <a:p>
            <a:pPr algn="ctr"/>
            <a:endParaRPr lang="es-MX" b="1" dirty="0">
              <a:solidFill>
                <a:prstClr val="black"/>
              </a:solidFill>
            </a:endParaRPr>
          </a:p>
          <a:p>
            <a:pPr algn="ctr"/>
            <a:r>
              <a:rPr lang="es-MX" dirty="0">
                <a:solidFill>
                  <a:prstClr val="black"/>
                </a:solidFill>
              </a:rPr>
              <a:t> </a:t>
            </a:r>
          </a:p>
          <a:p>
            <a:pPr algn="ctr"/>
            <a:r>
              <a:rPr lang="es-MX" dirty="0">
                <a:solidFill>
                  <a:prstClr val="black"/>
                </a:solidFill>
              </a:rPr>
              <a:t>SE REALIZAN TALLERES ESTABLECIDOS EN EL CRONOGRAMA DE ACTIVIDADES DEL PAI, LOS CUALES SON:</a:t>
            </a:r>
          </a:p>
          <a:p>
            <a:pPr algn="ctr"/>
            <a:endParaRPr lang="es-MX" dirty="0">
              <a:solidFill>
                <a:prstClr val="black"/>
              </a:solidFill>
            </a:endParaRPr>
          </a:p>
          <a:p>
            <a:pPr algn="ctr"/>
            <a:r>
              <a:rPr lang="es-MX" b="1" dirty="0">
                <a:solidFill>
                  <a:prstClr val="black"/>
                </a:solidFill>
              </a:rPr>
              <a:t>IDENTIDAD SEXUAL</a:t>
            </a:r>
          </a:p>
          <a:p>
            <a:pPr algn="ctr"/>
            <a:r>
              <a:rPr lang="es-MX" b="1" dirty="0">
                <a:solidFill>
                  <a:prstClr val="black"/>
                </a:solidFill>
              </a:rPr>
              <a:t>PREVENCIÓN DE EMBARAZO EN ADOLESCENTES.</a:t>
            </a:r>
          </a:p>
          <a:p>
            <a:pPr algn="ctr"/>
            <a:r>
              <a:rPr lang="es-MX" b="1" dirty="0">
                <a:solidFill>
                  <a:prstClr val="black"/>
                </a:solidFill>
              </a:rPr>
              <a:t>ENERMEDADES DE TRANMISIÓN SEXUAL</a:t>
            </a:r>
          </a:p>
          <a:p>
            <a:pPr algn="ctr"/>
            <a:r>
              <a:rPr lang="es-MX" b="1" dirty="0">
                <a:solidFill>
                  <a:prstClr val="black"/>
                </a:solidFill>
              </a:rPr>
              <a:t>RECONOCIMIENTO COMO SER SEXUADO</a:t>
            </a:r>
          </a:p>
          <a:p>
            <a:pPr algn="ctr"/>
            <a:r>
              <a:rPr lang="es-MX" b="1" dirty="0">
                <a:solidFill>
                  <a:prstClr val="black"/>
                </a:solidFill>
              </a:rPr>
              <a:t>PREVENCIÓN DE ABUSO SEXUAL.</a:t>
            </a:r>
          </a:p>
          <a:p>
            <a:pPr algn="ctr"/>
            <a:r>
              <a:rPr lang="es-MX" b="1" dirty="0">
                <a:solidFill>
                  <a:prstClr val="black"/>
                </a:solidFill>
              </a:rPr>
              <a:t>A LA FECHA ESTAS TEMATICAS YA FUERON DESAROLLADAS.</a:t>
            </a:r>
          </a:p>
          <a:p>
            <a:pPr algn="ctr"/>
            <a:endParaRPr lang="es-MX" b="1" dirty="0">
              <a:solidFill>
                <a:prstClr val="black"/>
              </a:solidFill>
            </a:endParaRPr>
          </a:p>
          <a:p>
            <a:pPr algn="ctr"/>
            <a:endParaRPr lang="es-MX" dirty="0">
              <a:solidFill>
                <a:prstClr val="black"/>
              </a:solidFill>
            </a:endParaRPr>
          </a:p>
          <a:p>
            <a:pPr algn="ctr"/>
            <a:endParaRPr lang="es-MX" dirty="0">
              <a:solidFill>
                <a:prstClr val="black"/>
              </a:solidFill>
            </a:endParaRPr>
          </a:p>
          <a:p>
            <a:pPr algn="ctr"/>
            <a:r>
              <a:rPr lang="es-MX" dirty="0">
                <a:solidFill>
                  <a:prstClr val="black"/>
                </a:solidFill>
              </a:rPr>
              <a:t> </a:t>
            </a:r>
          </a:p>
        </p:txBody>
      </p:sp>
    </p:spTree>
    <p:extLst>
      <p:ext uri="{BB962C8B-B14F-4D97-AF65-F5344CB8AC3E}">
        <p14:creationId xmlns:p14="http://schemas.microsoft.com/office/powerpoint/2010/main" val="19064490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Niñez y la Adolescencia</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 name="1 Rectángulo"/>
          <p:cNvSpPr/>
          <p:nvPr/>
        </p:nvSpPr>
        <p:spPr>
          <a:xfrm>
            <a:off x="2286000" y="1859340"/>
            <a:ext cx="4572000" cy="2585323"/>
          </a:xfrm>
          <a:prstGeom prst="rect">
            <a:avLst/>
          </a:prstGeom>
        </p:spPr>
        <p:txBody>
          <a:bodyPr>
            <a:spAutoFit/>
          </a:bodyPr>
          <a:lstStyle/>
          <a:p>
            <a:pPr algn="ctr"/>
            <a:r>
              <a:rPr lang="es-MX" b="1" dirty="0">
                <a:solidFill>
                  <a:prstClr val="black"/>
                </a:solidFill>
              </a:rPr>
              <a:t>TALLERES EN DERECHOS SEXUALES Y REPRODUCTIVOS</a:t>
            </a:r>
          </a:p>
          <a:p>
            <a:pPr algn="ctr"/>
            <a:endParaRPr lang="es-MX" dirty="0">
              <a:solidFill>
                <a:prstClr val="black"/>
              </a:solidFill>
            </a:endParaRPr>
          </a:p>
          <a:p>
            <a:pPr algn="ctr"/>
            <a:r>
              <a:rPr lang="es-MX" dirty="0">
                <a:solidFill>
                  <a:prstClr val="black"/>
                </a:solidFill>
              </a:rPr>
              <a:t>DESDE EL AREA DE ENFERMERIA</a:t>
            </a:r>
          </a:p>
          <a:p>
            <a:pPr algn="ctr"/>
            <a:r>
              <a:rPr lang="es-MX" dirty="0">
                <a:solidFill>
                  <a:prstClr val="black"/>
                </a:solidFill>
              </a:rPr>
              <a:t>  SE BRINDA ORIENTACION A LOS NIÑOS, ADOLESCENTES Y JOVENES DE LA INSTITUCION MEDIANTE TALLERES EN LOS CUALES SE ACLARAN DUDAS E INQUIETUDES RELACIONADAS CON EL TEMA TRATADO</a:t>
            </a:r>
          </a:p>
        </p:txBody>
      </p:sp>
    </p:spTree>
    <p:extLst>
      <p:ext uri="{BB962C8B-B14F-4D97-AF65-F5344CB8AC3E}">
        <p14:creationId xmlns:p14="http://schemas.microsoft.com/office/powerpoint/2010/main" val="3705759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9448" y="100568"/>
            <a:ext cx="5770606" cy="954107"/>
          </a:xfrm>
          <a:prstGeom prst="rect">
            <a:avLst/>
          </a:prstGeom>
        </p:spPr>
        <p:txBody>
          <a:bodyPr wrap="square">
            <a:spAutoFit/>
          </a:bodyPr>
          <a:lstStyle/>
          <a:p>
            <a:pPr>
              <a:defRPr/>
            </a:pPr>
            <a:r>
              <a:rPr lang="es-CO" altLang="es-CO" sz="2800" b="1" kern="0" cap="all" dirty="0">
                <a:solidFill>
                  <a:prstClr val="white"/>
                </a:solidFill>
                <a:effectLst>
                  <a:outerShdw blurRad="38100" dist="38100" dir="2700000" algn="tl">
                    <a:srgbClr val="000000">
                      <a:alpha val="43137"/>
                    </a:srgbClr>
                  </a:outerShdw>
                </a:effectLst>
                <a:latin typeface="Calibri" panose="020F0502020204030204" pitchFamily="34" charset="0"/>
              </a:rPr>
              <a:t>Objetivos del Proceso Rendición de Cuentas y Mesas Públicas </a:t>
            </a:r>
            <a:endParaRPr lang="es-CO" sz="2800" kern="0" dirty="0">
              <a:solidFill>
                <a:sysClr val="windowText" lastClr="000000"/>
              </a:solidFill>
              <a:effectLst>
                <a:outerShdw blurRad="38100" dist="38100" dir="2700000" algn="tl">
                  <a:srgbClr val="000000">
                    <a:alpha val="43137"/>
                  </a:srgbClr>
                </a:outerShdw>
              </a:effectLst>
              <a:latin typeface="Calibri" panose="020F0502020204030204" pitchFamily="34" charset="0"/>
            </a:endParaRPr>
          </a:p>
        </p:txBody>
      </p:sp>
      <p:graphicFrame>
        <p:nvGraphicFramePr>
          <p:cNvPr id="5" name="Diagrama 4"/>
          <p:cNvGraphicFramePr/>
          <p:nvPr>
            <p:extLst/>
          </p:nvPr>
        </p:nvGraphicFramePr>
        <p:xfrm>
          <a:off x="2767914" y="200048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p:cNvSpPr txBox="1"/>
          <p:nvPr/>
        </p:nvSpPr>
        <p:spPr>
          <a:xfrm>
            <a:off x="205945" y="2108886"/>
            <a:ext cx="2504303" cy="3847207"/>
          </a:xfrm>
          <a:prstGeom prst="rect">
            <a:avLst/>
          </a:prstGeom>
          <a:noFill/>
        </p:spPr>
        <p:txBody>
          <a:bodyPr wrap="square" rtlCol="0">
            <a:spAutoFit/>
          </a:bodyPr>
          <a:lstStyle/>
          <a:p>
            <a:pPr algn="ctr">
              <a:defRPr/>
            </a:pPr>
            <a:r>
              <a:rPr lang="es-CO" b="1" kern="0" dirty="0">
                <a:solidFill>
                  <a:sysClr val="windowText" lastClr="000000"/>
                </a:solidFill>
              </a:rPr>
              <a:t>General</a:t>
            </a:r>
          </a:p>
          <a:p>
            <a:pPr algn="just">
              <a:defRPr/>
            </a:pPr>
            <a:r>
              <a:rPr lang="es-CO" sz="1600" kern="0" dirty="0">
                <a:solidFill>
                  <a:sysClr val="windowText" lastClr="000000">
                    <a:hueOff val="0"/>
                    <a:satOff val="0"/>
                    <a:lumOff val="0"/>
                    <a:alphaOff val="0"/>
                  </a:sysClr>
                </a:solidFill>
              </a:rPr>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p>
          <a:p>
            <a:pPr algn="just">
              <a:defRPr/>
            </a:pPr>
            <a:endParaRPr lang="es-CO" kern="0" dirty="0">
              <a:solidFill>
                <a:sysClr val="windowText" lastClr="000000"/>
              </a:solidFill>
            </a:endParaRPr>
          </a:p>
        </p:txBody>
      </p:sp>
      <p:sp>
        <p:nvSpPr>
          <p:cNvPr id="7" name="CuadroTexto 6"/>
          <p:cNvSpPr txBox="1"/>
          <p:nvPr/>
        </p:nvSpPr>
        <p:spPr>
          <a:xfrm>
            <a:off x="4753232" y="1738184"/>
            <a:ext cx="1271951" cy="369332"/>
          </a:xfrm>
          <a:prstGeom prst="rect">
            <a:avLst/>
          </a:prstGeom>
          <a:noFill/>
        </p:spPr>
        <p:txBody>
          <a:bodyPr wrap="none" rtlCol="0">
            <a:spAutoFit/>
          </a:bodyPr>
          <a:lstStyle/>
          <a:p>
            <a:pPr>
              <a:defRPr/>
            </a:pPr>
            <a:r>
              <a:rPr lang="es-CO" b="1" kern="0" dirty="0">
                <a:solidFill>
                  <a:sysClr val="windowText" lastClr="000000"/>
                </a:solidFill>
              </a:rPr>
              <a:t>Específicos </a:t>
            </a:r>
          </a:p>
        </p:txBody>
      </p:sp>
    </p:spTree>
    <p:extLst>
      <p:ext uri="{BB962C8B-B14F-4D97-AF65-F5344CB8AC3E}">
        <p14:creationId xmlns:p14="http://schemas.microsoft.com/office/powerpoint/2010/main" val="27645812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0" y="1997839"/>
            <a:ext cx="4572000" cy="3139321"/>
          </a:xfrm>
          <a:prstGeom prst="rect">
            <a:avLst/>
          </a:prstGeom>
        </p:spPr>
        <p:txBody>
          <a:bodyPr>
            <a:spAutoFit/>
          </a:bodyPr>
          <a:lstStyle/>
          <a:p>
            <a:pPr algn="ctr"/>
            <a:r>
              <a:rPr lang="es-MX" b="1" dirty="0">
                <a:solidFill>
                  <a:prstClr val="black"/>
                </a:solidFill>
              </a:rPr>
              <a:t>TALLERES EN DERECHOS SEXUALES Y REPRODUCTIVOS</a:t>
            </a:r>
          </a:p>
          <a:p>
            <a:pPr algn="ctr"/>
            <a:endParaRPr lang="es-MX" dirty="0">
              <a:solidFill>
                <a:prstClr val="black"/>
              </a:solidFill>
            </a:endParaRPr>
          </a:p>
          <a:p>
            <a:pPr algn="ctr"/>
            <a:r>
              <a:rPr lang="es-MX" b="1" dirty="0">
                <a:solidFill>
                  <a:prstClr val="black"/>
                </a:solidFill>
              </a:rPr>
              <a:t>DESDE EL AREA DE TRABAJO SOCIAL</a:t>
            </a:r>
          </a:p>
          <a:p>
            <a:pPr algn="ctr"/>
            <a:r>
              <a:rPr lang="es-MX" dirty="0">
                <a:solidFill>
                  <a:prstClr val="black"/>
                </a:solidFill>
              </a:rPr>
              <a:t> </a:t>
            </a:r>
          </a:p>
          <a:p>
            <a:pPr algn="ctr"/>
            <a:r>
              <a:rPr lang="es-MX" dirty="0">
                <a:solidFill>
                  <a:prstClr val="black"/>
                </a:solidFill>
              </a:rPr>
              <a:t>SE REALIZAN TALLERES ESTABLECIDOS EN EL CRONOGRAMA DE ACTIVIDADES DEL PAI, LOS CUALES SON:</a:t>
            </a:r>
          </a:p>
          <a:p>
            <a:pPr algn="ctr"/>
            <a:r>
              <a:rPr lang="es-MX" b="1" dirty="0">
                <a:solidFill>
                  <a:prstClr val="black"/>
                </a:solidFill>
              </a:rPr>
              <a:t>AUTOESTIMA</a:t>
            </a:r>
          </a:p>
          <a:p>
            <a:pPr algn="ctr"/>
            <a:r>
              <a:rPr lang="es-MX" b="1" dirty="0">
                <a:solidFill>
                  <a:prstClr val="black"/>
                </a:solidFill>
              </a:rPr>
              <a:t>AUTOCONCEPTO</a:t>
            </a:r>
          </a:p>
          <a:p>
            <a:pPr algn="ctr"/>
            <a:r>
              <a:rPr lang="es-MX" b="1" dirty="0">
                <a:solidFill>
                  <a:prstClr val="black"/>
                </a:solidFill>
              </a:rPr>
              <a:t>RESPETO POR SÍ MISMO</a:t>
            </a:r>
          </a:p>
        </p:txBody>
      </p:sp>
    </p:spTree>
    <p:extLst>
      <p:ext uri="{BB962C8B-B14F-4D97-AF65-F5344CB8AC3E}">
        <p14:creationId xmlns:p14="http://schemas.microsoft.com/office/powerpoint/2010/main" val="10319557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96591" y="4835101"/>
            <a:ext cx="5544356" cy="1877437"/>
          </a:xfrm>
          <a:prstGeom prst="rect">
            <a:avLst/>
          </a:prstGeom>
        </p:spPr>
        <p:txBody>
          <a:bodyPr wrap="square">
            <a:spAutoFit/>
          </a:bodyPr>
          <a:lstStyle/>
          <a:p>
            <a:pPr lvl="0" algn="ctr"/>
            <a:r>
              <a:rPr lang="es-CO" sz="2400" b="1" dirty="0">
                <a:ea typeface="Calibri" panose="020F0502020204030204" pitchFamily="34" charset="0"/>
                <a:cs typeface="Times New Roman" panose="02020603050405020304" pitchFamily="18" charset="0"/>
              </a:rPr>
              <a:t>Participación de la Comunidad Presente </a:t>
            </a:r>
          </a:p>
          <a:p>
            <a:pPr lvl="0" algn="ctr"/>
            <a:r>
              <a:rPr lang="es-CO" sz="2000" b="1" dirty="0">
                <a:ea typeface="Calibri" panose="020F0502020204030204" pitchFamily="34" charset="0"/>
                <a:cs typeface="Times New Roman" panose="02020603050405020304" pitchFamily="18" charset="0"/>
              </a:rPr>
              <a:t>y</a:t>
            </a:r>
          </a:p>
          <a:p>
            <a:pPr lvl="0" algn="ctr"/>
            <a:r>
              <a:rPr lang="es-CO" sz="2400" b="1" dirty="0">
                <a:ea typeface="Calibri" panose="020F0502020204030204" pitchFamily="34" charset="0"/>
                <a:cs typeface="Times New Roman" panose="02020603050405020304" pitchFamily="18" charset="0"/>
              </a:rPr>
              <a:t>Orientación para la Atención al Ciudadano</a:t>
            </a:r>
          </a:p>
          <a:p>
            <a:pPr lvl="0" algn="ctr"/>
            <a:r>
              <a:rPr lang="es-CO" sz="2000" b="1" dirty="0">
                <a:ea typeface="Calibri" panose="020F0502020204030204" pitchFamily="34" charset="0"/>
                <a:cs typeface="Times New Roman" panose="02020603050405020304" pitchFamily="18" charset="0"/>
              </a:rPr>
              <a:t>Derechos- Deberes y Canales de Atención  </a:t>
            </a:r>
            <a:endParaRPr lang="es-ES" sz="2000" b="1" dirty="0"/>
          </a:p>
          <a:p>
            <a:pPr lvl="0"/>
            <a:r>
              <a:rPr lang="es-CO" sz="2800" b="1" dirty="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952549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5B2145-8EDC-44B7-96FB-F691D8AB3DC2}"/>
              </a:ext>
            </a:extLst>
          </p:cNvPr>
          <p:cNvSpPr>
            <a:spLocks noGrp="1"/>
          </p:cNvSpPr>
          <p:nvPr>
            <p:ph type="title"/>
          </p:nvPr>
        </p:nvSpPr>
        <p:spPr>
          <a:xfrm>
            <a:off x="410536" y="167780"/>
            <a:ext cx="5990265" cy="1325563"/>
          </a:xfrm>
        </p:spPr>
        <p:txBody>
          <a:bodyPr/>
          <a:lstStyle/>
          <a:p>
            <a:r>
              <a:rPr lang="es-CO" sz="2800" dirty="0">
                <a:solidFill>
                  <a:schemeClr val="bg1"/>
                </a:solidFill>
                <a:latin typeface="+mn-lt"/>
              </a:rPr>
              <a:t>CANALES DE ATENCION</a:t>
            </a:r>
          </a:p>
        </p:txBody>
      </p:sp>
      <p:pic>
        <p:nvPicPr>
          <p:cNvPr id="6" name="Imagen 5">
            <a:extLst>
              <a:ext uri="{FF2B5EF4-FFF2-40B4-BE49-F238E27FC236}">
                <a16:creationId xmlns:a16="http://schemas.microsoft.com/office/drawing/2014/main" id="{9BA57402-1D86-4F06-B8FF-4725BEBE1703}"/>
              </a:ext>
            </a:extLst>
          </p:cNvPr>
          <p:cNvPicPr>
            <a:picLocks noChangeAspect="1"/>
          </p:cNvPicPr>
          <p:nvPr/>
        </p:nvPicPr>
        <p:blipFill rotWithShape="1">
          <a:blip r:embed="rId2"/>
          <a:srcRect l="42936" t="16116" r="24496" b="34138"/>
          <a:stretch/>
        </p:blipFill>
        <p:spPr>
          <a:xfrm>
            <a:off x="1754407" y="1340943"/>
            <a:ext cx="5784123" cy="4969458"/>
          </a:xfrm>
          <a:prstGeom prst="rect">
            <a:avLst/>
          </a:prstGeom>
        </p:spPr>
      </p:pic>
      <p:sp>
        <p:nvSpPr>
          <p:cNvPr id="3" name="CuadroTexto 2"/>
          <p:cNvSpPr txBox="1"/>
          <p:nvPr/>
        </p:nvSpPr>
        <p:spPr>
          <a:xfrm>
            <a:off x="4165600" y="4140200"/>
            <a:ext cx="4079643"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s-419" dirty="0"/>
              <a:t>Ext. 805008 en Centro Zonal Chiquinquirá</a:t>
            </a:r>
          </a:p>
        </p:txBody>
      </p:sp>
    </p:spTree>
    <p:extLst>
      <p:ext uri="{BB962C8B-B14F-4D97-AF65-F5344CB8AC3E}">
        <p14:creationId xmlns:p14="http://schemas.microsoft.com/office/powerpoint/2010/main" val="9534999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Imagen 1" descr="sep1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629" y="447764"/>
            <a:ext cx="6296868" cy="31265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2" descr="Captura de pantalla 2013-03-04 a la(s) 10.40.13.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7213" y="3767517"/>
            <a:ext cx="3371850" cy="11096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96581"/>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neamientos a Direcciones Regionales [Modo de compatibilidad]" id="{C5A30059-1126-4C02-921C-1AC1A8A56D11}" vid="{5FF3D97D-6597-4292-B25B-3D01DBDD188D}"/>
    </a:ext>
  </a:extLst>
</a:theme>
</file>

<file path=ppt/theme/theme4.xml><?xml version="1.0" encoding="utf-8"?>
<a:theme xmlns:a="http://schemas.openxmlformats.org/drawingml/2006/main" name="4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 Departamentos" id="{859826B7-628B-44B3-A0F7-D22DBB712CE8}" vid="{1F3E62B7-EC2B-4093-8D83-7926CFFB1FBA}"/>
    </a:ext>
  </a:extLst>
</a:theme>
</file>

<file path=ppt/theme/theme9.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2629</TotalTime>
  <Words>6166</Words>
  <Application>Microsoft Office PowerPoint</Application>
  <PresentationFormat>Presentación en pantalla (4:3)</PresentationFormat>
  <Paragraphs>957</Paragraphs>
  <Slides>93</Slides>
  <Notes>2</Notes>
  <HiddenSlides>1</HiddenSlides>
  <MMClips>0</MMClips>
  <ScaleCrop>false</ScaleCrop>
  <HeadingPairs>
    <vt:vector size="6" baseType="variant">
      <vt:variant>
        <vt:lpstr>Fuentes usadas</vt:lpstr>
      </vt:variant>
      <vt:variant>
        <vt:i4>15</vt:i4>
      </vt:variant>
      <vt:variant>
        <vt:lpstr>Tema</vt:lpstr>
      </vt:variant>
      <vt:variant>
        <vt:i4>8</vt:i4>
      </vt:variant>
      <vt:variant>
        <vt:lpstr>Títulos de diapositiva</vt:lpstr>
      </vt:variant>
      <vt:variant>
        <vt:i4>93</vt:i4>
      </vt:variant>
    </vt:vector>
  </HeadingPairs>
  <TitlesOfParts>
    <vt:vector size="116" baseType="lpstr">
      <vt:lpstr>MS PGothic</vt:lpstr>
      <vt:lpstr>MS PGothic</vt:lpstr>
      <vt:lpstr>Agency FB</vt:lpstr>
      <vt:lpstr>Arial</vt:lpstr>
      <vt:lpstr>Arial Narrow</vt:lpstr>
      <vt:lpstr>Asap</vt:lpstr>
      <vt:lpstr>Calibri</vt:lpstr>
      <vt:lpstr>Calibri Light</vt:lpstr>
      <vt:lpstr>Cambria</vt:lpstr>
      <vt:lpstr>Maiandra GD</vt:lpstr>
      <vt:lpstr>Segoe UI</vt:lpstr>
      <vt:lpstr>Symbol</vt:lpstr>
      <vt:lpstr>Times New Roman</vt:lpstr>
      <vt:lpstr>Verdana</vt:lpstr>
      <vt:lpstr>Wingdings</vt:lpstr>
      <vt:lpstr>Diseño personalizado</vt:lpstr>
      <vt:lpstr>1_Diseño personalizado</vt:lpstr>
      <vt:lpstr>5_Tema de Office</vt:lpstr>
      <vt:lpstr>4_Tema de Office</vt:lpstr>
      <vt:lpstr>2_Tema de Office</vt:lpstr>
      <vt:lpstr>Tema de Office</vt:lpstr>
      <vt:lpstr>2_Diseño personalizado</vt:lpstr>
      <vt:lpstr>3_Diseño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Participación y control social</vt:lpstr>
      <vt:lpstr>Estatuto Anticorrupción Ley 1474 de 2011</vt:lpstr>
      <vt:lpstr>Ley 1712 de marzo 6 de  2014: sobre  Transparencia y Derecho  de Acceso a la Información. reglamentada  por el Decreto  Nacional 103 de 2015. </vt:lpstr>
      <vt:lpstr>Presentación de PowerPoint</vt:lpstr>
      <vt:lpstr>Presentación de PowerPoint</vt:lpstr>
      <vt:lpstr>Presentación de PowerPoint</vt:lpstr>
      <vt:lpstr>Municipio: Chiquinquirá</vt:lpstr>
      <vt:lpstr>Municipio de Chiquinquirá</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Total de Bienestarina y Presupuesto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VIGILANCIA NUTRICIONAL  </vt:lpstr>
      <vt:lpstr>VIGILANCIA NUTRICIONAL </vt:lpstr>
      <vt:lpstr>VIGILANCIA NUTRICIONAL </vt:lpstr>
      <vt:lpstr>VIGILANCIA NUTRICIONAL </vt:lpstr>
      <vt:lpstr>Acciones realizadas</vt:lpstr>
      <vt:lpstr>Conclusiones y recomendaciones </vt:lpstr>
      <vt:lpstr>PARA MAYOR INFORMACIÓN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CANALES DE ATENCION</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Vilma Esperanza Castro Velasquez</cp:lastModifiedBy>
  <cp:revision>191</cp:revision>
  <cp:lastPrinted>2017-08-09T21:35:19Z</cp:lastPrinted>
  <dcterms:created xsi:type="dcterms:W3CDTF">2015-01-29T14:27:26Z</dcterms:created>
  <dcterms:modified xsi:type="dcterms:W3CDTF">2017-08-14T23:10:06Z</dcterms:modified>
</cp:coreProperties>
</file>