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20" r:id="rId5"/>
    <p:sldMasterId id="2147483768" r:id="rId6"/>
    <p:sldMasterId id="2147483780" r:id="rId7"/>
    <p:sldMasterId id="2147483804" r:id="rId8"/>
    <p:sldMasterId id="2147483816" r:id="rId9"/>
    <p:sldMasterId id="2147483828" r:id="rId10"/>
    <p:sldMasterId id="2147483864" r:id="rId11"/>
  </p:sldMasterIdLst>
  <p:notesMasterIdLst>
    <p:notesMasterId r:id="rId33"/>
  </p:notesMasterIdLst>
  <p:sldIdLst>
    <p:sldId id="318" r:id="rId12"/>
    <p:sldId id="295" r:id="rId13"/>
    <p:sldId id="309" r:id="rId14"/>
    <p:sldId id="308" r:id="rId15"/>
    <p:sldId id="307" r:id="rId16"/>
    <p:sldId id="301" r:id="rId17"/>
    <p:sldId id="302" r:id="rId18"/>
    <p:sldId id="303" r:id="rId19"/>
    <p:sldId id="304" r:id="rId20"/>
    <p:sldId id="316" r:id="rId21"/>
    <p:sldId id="321" r:id="rId22"/>
    <p:sldId id="324" r:id="rId23"/>
    <p:sldId id="323" r:id="rId24"/>
    <p:sldId id="325" r:id="rId25"/>
    <p:sldId id="294" r:id="rId26"/>
    <p:sldId id="326" r:id="rId27"/>
    <p:sldId id="273" r:id="rId28"/>
    <p:sldId id="258" r:id="rId29"/>
    <p:sldId id="276" r:id="rId30"/>
    <p:sldId id="310" r:id="rId31"/>
    <p:sldId id="270" r:id="rId3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7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B091A-BBE9-4A20-A25D-72BEDDCF01F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1E91D82C-77F5-40CA-91BC-742DEFB90166}">
      <dgm:prSet phldrT="[Texto]"/>
      <dgm:spPr/>
      <dgm:t>
        <a:bodyPr/>
        <a:lstStyle/>
        <a:p>
          <a:r>
            <a:rPr lang="es-CO" dirty="0"/>
            <a:t>Fortalecimiento proceso contractual</a:t>
          </a:r>
        </a:p>
      </dgm:t>
    </dgm:pt>
    <dgm:pt modelId="{6ED700D5-E3EB-45C7-A074-59CB5A1A36CE}" type="parTrans" cxnId="{36A9B180-8D90-4CF6-AD68-2B6BBD959547}">
      <dgm:prSet/>
      <dgm:spPr/>
      <dgm:t>
        <a:bodyPr/>
        <a:lstStyle/>
        <a:p>
          <a:endParaRPr lang="es-CO"/>
        </a:p>
      </dgm:t>
    </dgm:pt>
    <dgm:pt modelId="{08276338-6172-4AD8-BB9C-90362EA531BD}" type="sibTrans" cxnId="{36A9B180-8D90-4CF6-AD68-2B6BBD959547}">
      <dgm:prSet/>
      <dgm:spPr/>
      <dgm:t>
        <a:bodyPr/>
        <a:lstStyle/>
        <a:p>
          <a:endParaRPr lang="es-CO"/>
        </a:p>
      </dgm:t>
    </dgm:pt>
    <dgm:pt modelId="{5CB1C20B-2C5F-4594-8003-0552E7D738EB}">
      <dgm:prSet phldrT="[Texto]"/>
      <dgm:spPr/>
      <dgm:t>
        <a:bodyPr/>
        <a:lstStyle/>
        <a:p>
          <a:r>
            <a:rPr lang="es-CO" dirty="0"/>
            <a:t>Acceso a información pública</a:t>
          </a:r>
        </a:p>
      </dgm:t>
    </dgm:pt>
    <dgm:pt modelId="{6C06D37E-FC13-4AF7-9255-3D87F60AC4A7}" type="parTrans" cxnId="{70FF5C17-C0B7-465A-9CC8-7ED524FCB85E}">
      <dgm:prSet/>
      <dgm:spPr/>
      <dgm:t>
        <a:bodyPr/>
        <a:lstStyle/>
        <a:p>
          <a:endParaRPr lang="es-CO"/>
        </a:p>
      </dgm:t>
    </dgm:pt>
    <dgm:pt modelId="{74E36C01-379D-496E-B799-42CE4AD2BEC0}" type="sibTrans" cxnId="{70FF5C17-C0B7-465A-9CC8-7ED524FCB85E}">
      <dgm:prSet/>
      <dgm:spPr/>
      <dgm:t>
        <a:bodyPr/>
        <a:lstStyle/>
        <a:p>
          <a:endParaRPr lang="es-CO"/>
        </a:p>
      </dgm:t>
    </dgm:pt>
    <dgm:pt modelId="{399853A7-A292-4510-9C0A-D49DE7DA950B}">
      <dgm:prSet phldrT="[Texto]"/>
      <dgm:spPr/>
      <dgm:t>
        <a:bodyPr/>
        <a:lstStyle/>
        <a:p>
          <a:r>
            <a:rPr lang="es-CO" dirty="0"/>
            <a:t>Fortalecimiento ejecución presupuestal</a:t>
          </a:r>
        </a:p>
      </dgm:t>
    </dgm:pt>
    <dgm:pt modelId="{3ED42175-3604-4C9E-B260-38F0BF3CFA4D}" type="parTrans" cxnId="{875AD596-7666-4BE4-A32F-767943BED70A}">
      <dgm:prSet/>
      <dgm:spPr/>
      <dgm:t>
        <a:bodyPr/>
        <a:lstStyle/>
        <a:p>
          <a:endParaRPr lang="es-CO"/>
        </a:p>
      </dgm:t>
    </dgm:pt>
    <dgm:pt modelId="{4ABB4327-60BA-49AE-92EF-596EB5944059}" type="sibTrans" cxnId="{875AD596-7666-4BE4-A32F-767943BED70A}">
      <dgm:prSet/>
      <dgm:spPr/>
      <dgm:t>
        <a:bodyPr/>
        <a:lstStyle/>
        <a:p>
          <a:endParaRPr lang="es-CO"/>
        </a:p>
      </dgm:t>
    </dgm:pt>
    <dgm:pt modelId="{EAD74E34-7244-41AD-9684-03DBCB320814}">
      <dgm:prSet phldrT="[Texto]"/>
      <dgm:spPr/>
      <dgm:t>
        <a:bodyPr/>
        <a:lstStyle/>
        <a:p>
          <a:r>
            <a:rPr lang="es-CO" dirty="0"/>
            <a:t>Seguridad de información</a:t>
          </a:r>
        </a:p>
      </dgm:t>
    </dgm:pt>
    <dgm:pt modelId="{E0B38947-C3D8-4BE5-80EF-3E91F006A182}" type="parTrans" cxnId="{7C9516B8-ABB2-4138-8993-C5DEFEEFCCB8}">
      <dgm:prSet/>
      <dgm:spPr/>
      <dgm:t>
        <a:bodyPr/>
        <a:lstStyle/>
        <a:p>
          <a:endParaRPr lang="es-CO"/>
        </a:p>
      </dgm:t>
    </dgm:pt>
    <dgm:pt modelId="{051903A2-BDC3-4F2B-80FF-E439AEB001EB}" type="sibTrans" cxnId="{7C9516B8-ABB2-4138-8993-C5DEFEEFCCB8}">
      <dgm:prSet/>
      <dgm:spPr/>
      <dgm:t>
        <a:bodyPr/>
        <a:lstStyle/>
        <a:p>
          <a:endParaRPr lang="es-CO"/>
        </a:p>
      </dgm:t>
    </dgm:pt>
    <dgm:pt modelId="{A1F44698-DF91-4C52-9688-0A5109991938}">
      <dgm:prSet phldrT="[Texto]"/>
      <dgm:spPr/>
      <dgm:t>
        <a:bodyPr/>
        <a:lstStyle/>
        <a:p>
          <a:r>
            <a:rPr lang="es-CO" dirty="0"/>
            <a:t>Meritocracia</a:t>
          </a:r>
        </a:p>
      </dgm:t>
    </dgm:pt>
    <dgm:pt modelId="{BDBA7EDB-4E56-433F-A757-CA909ECC5E64}" type="parTrans" cxnId="{3FADFB99-A740-4118-8D7B-C67998D06C35}">
      <dgm:prSet/>
      <dgm:spPr/>
      <dgm:t>
        <a:bodyPr/>
        <a:lstStyle/>
        <a:p>
          <a:endParaRPr lang="es-CO"/>
        </a:p>
      </dgm:t>
    </dgm:pt>
    <dgm:pt modelId="{87EE6C76-B3C7-4C0A-B071-7C33ECD290FD}" type="sibTrans" cxnId="{3FADFB99-A740-4118-8D7B-C67998D06C35}">
      <dgm:prSet/>
      <dgm:spPr/>
      <dgm:t>
        <a:bodyPr/>
        <a:lstStyle/>
        <a:p>
          <a:endParaRPr lang="es-CO"/>
        </a:p>
      </dgm:t>
    </dgm:pt>
    <dgm:pt modelId="{2BE2DFFA-5D30-4EF5-B761-44C1AC61F11B}">
      <dgm:prSet phldrT="[Texto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CO" dirty="0"/>
            <a:t>Banco Nal de Oferentes</a:t>
          </a:r>
        </a:p>
      </dgm:t>
    </dgm:pt>
    <dgm:pt modelId="{5A421ABE-22B2-429D-8375-116983AB75CD}" type="parTrans" cxnId="{82F52C5D-DCB6-4803-983B-828069F62D68}">
      <dgm:prSet/>
      <dgm:spPr/>
      <dgm:t>
        <a:bodyPr/>
        <a:lstStyle/>
        <a:p>
          <a:endParaRPr lang="es-CO"/>
        </a:p>
      </dgm:t>
    </dgm:pt>
    <dgm:pt modelId="{FF3D669E-BD9C-4B2D-85F6-383B5086036C}" type="sibTrans" cxnId="{82F52C5D-DCB6-4803-983B-828069F62D68}">
      <dgm:prSet/>
      <dgm:spPr/>
      <dgm:t>
        <a:bodyPr/>
        <a:lstStyle/>
        <a:p>
          <a:endParaRPr lang="es-CO"/>
        </a:p>
      </dgm:t>
    </dgm:pt>
    <dgm:pt modelId="{92221E14-07A9-449E-8062-5C2513264F1E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CO" dirty="0"/>
            <a:t>Línea anticorrupción</a:t>
          </a:r>
        </a:p>
      </dgm:t>
    </dgm:pt>
    <dgm:pt modelId="{41963208-19B2-432B-9FC3-AB1F8F4C683D}" type="parTrans" cxnId="{151E67F4-D344-4DED-B334-3DF60B0C1074}">
      <dgm:prSet/>
      <dgm:spPr/>
      <dgm:t>
        <a:bodyPr/>
        <a:lstStyle/>
        <a:p>
          <a:endParaRPr lang="es-CO"/>
        </a:p>
      </dgm:t>
    </dgm:pt>
    <dgm:pt modelId="{4700686F-9D0E-4B05-B077-4443830E573B}" type="sibTrans" cxnId="{151E67F4-D344-4DED-B334-3DF60B0C1074}">
      <dgm:prSet/>
      <dgm:spPr/>
      <dgm:t>
        <a:bodyPr/>
        <a:lstStyle/>
        <a:p>
          <a:endParaRPr lang="es-CO"/>
        </a:p>
      </dgm:t>
    </dgm:pt>
    <dgm:pt modelId="{8B2E5632-F5C9-495A-B62C-E66BC103706E}">
      <dgm:prSet phldrT="[Texto]"/>
      <dgm:spPr>
        <a:solidFill>
          <a:srgbClr val="AE56D6"/>
        </a:solidFill>
      </dgm:spPr>
      <dgm:t>
        <a:bodyPr/>
        <a:lstStyle/>
        <a:p>
          <a:r>
            <a:rPr lang="es-CO" dirty="0"/>
            <a:t>Plan Anticorrupción</a:t>
          </a:r>
        </a:p>
      </dgm:t>
    </dgm:pt>
    <dgm:pt modelId="{370601B1-B8EF-4830-9911-7B6683BD9A43}" type="parTrans" cxnId="{4F8AF9B9-B0C0-4BC5-AA05-2EB3632DC2A0}">
      <dgm:prSet/>
      <dgm:spPr/>
      <dgm:t>
        <a:bodyPr/>
        <a:lstStyle/>
        <a:p>
          <a:endParaRPr lang="es-CO"/>
        </a:p>
      </dgm:t>
    </dgm:pt>
    <dgm:pt modelId="{8236D068-0597-43BA-98CD-3678057BA888}" type="sibTrans" cxnId="{4F8AF9B9-B0C0-4BC5-AA05-2EB3632DC2A0}">
      <dgm:prSet/>
      <dgm:spPr/>
      <dgm:t>
        <a:bodyPr/>
        <a:lstStyle/>
        <a:p>
          <a:endParaRPr lang="es-CO"/>
        </a:p>
      </dgm:t>
    </dgm:pt>
    <dgm:pt modelId="{A1D66CEC-5027-49C5-82CA-4B4F17B5C134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/>
            <a:t>Mejor atención al ciudadano</a:t>
          </a:r>
        </a:p>
      </dgm:t>
    </dgm:pt>
    <dgm:pt modelId="{4FC42F62-A21E-49B6-9D9D-3CA7E842E7A3}" type="parTrans" cxnId="{A8EF5E33-0F0D-4501-8F97-13E2B6C11B50}">
      <dgm:prSet/>
      <dgm:spPr/>
      <dgm:t>
        <a:bodyPr/>
        <a:lstStyle/>
        <a:p>
          <a:endParaRPr lang="es-CO"/>
        </a:p>
      </dgm:t>
    </dgm:pt>
    <dgm:pt modelId="{09CBB8E2-A4EA-4CF7-8768-02300F83C7CD}" type="sibTrans" cxnId="{A8EF5E33-0F0D-4501-8F97-13E2B6C11B50}">
      <dgm:prSet/>
      <dgm:spPr/>
      <dgm:t>
        <a:bodyPr/>
        <a:lstStyle/>
        <a:p>
          <a:endParaRPr lang="es-CO"/>
        </a:p>
      </dgm:t>
    </dgm:pt>
    <dgm:pt modelId="{E5717DFA-739F-4EE7-B8BE-2049AE24B421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CO" dirty="0"/>
            <a:t>Código de Ética</a:t>
          </a:r>
        </a:p>
      </dgm:t>
    </dgm:pt>
    <dgm:pt modelId="{975616F9-998A-4FD7-82EF-2A3EBC7F3C37}" type="parTrans" cxnId="{05501BEC-FE67-4CDC-A5AC-D6ABB621F6D5}">
      <dgm:prSet/>
      <dgm:spPr/>
      <dgm:t>
        <a:bodyPr/>
        <a:lstStyle/>
        <a:p>
          <a:endParaRPr lang="es-CO"/>
        </a:p>
      </dgm:t>
    </dgm:pt>
    <dgm:pt modelId="{03AA7ECF-A0BD-47F7-B8FC-5EAD8948A7C5}" type="sibTrans" cxnId="{05501BEC-FE67-4CDC-A5AC-D6ABB621F6D5}">
      <dgm:prSet/>
      <dgm:spPr/>
      <dgm:t>
        <a:bodyPr/>
        <a:lstStyle/>
        <a:p>
          <a:endParaRPr lang="es-CO"/>
        </a:p>
      </dgm:t>
    </dgm:pt>
    <dgm:pt modelId="{7063CAEB-4DCD-4E51-9226-B0CE29606D38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CO" dirty="0"/>
            <a:t>Pactos de Transparencia</a:t>
          </a:r>
        </a:p>
      </dgm:t>
    </dgm:pt>
    <dgm:pt modelId="{06D7B493-289A-4239-9718-1A9AAFF357AD}" type="parTrans" cxnId="{8C9A7A0E-B2BF-407D-A396-8080F3B4F816}">
      <dgm:prSet/>
      <dgm:spPr/>
      <dgm:t>
        <a:bodyPr/>
        <a:lstStyle/>
        <a:p>
          <a:endParaRPr lang="es-CO"/>
        </a:p>
      </dgm:t>
    </dgm:pt>
    <dgm:pt modelId="{46C261EA-73BF-45E8-BEA7-ACAB7B8E3B14}" type="sibTrans" cxnId="{8C9A7A0E-B2BF-407D-A396-8080F3B4F816}">
      <dgm:prSet/>
      <dgm:spPr/>
      <dgm:t>
        <a:bodyPr/>
        <a:lstStyle/>
        <a:p>
          <a:endParaRPr lang="es-CO"/>
        </a:p>
      </dgm:t>
    </dgm:pt>
    <dgm:pt modelId="{C4F2486A-BF70-4BAE-AE45-E1FF146B3656}">
      <dgm:prSet phldrT="[Texto]"/>
      <dgm:spPr>
        <a:solidFill>
          <a:srgbClr val="FF0000"/>
        </a:solidFill>
      </dgm:spPr>
      <dgm:t>
        <a:bodyPr/>
        <a:lstStyle/>
        <a:p>
          <a:r>
            <a:rPr lang="es-CO" dirty="0"/>
            <a:t>Participación ciudadana</a:t>
          </a:r>
        </a:p>
      </dgm:t>
    </dgm:pt>
    <dgm:pt modelId="{5609AD01-9593-4D1D-9986-10A47C382A75}" type="parTrans" cxnId="{0E10C2EE-81AE-40B1-96B7-12422C533DA0}">
      <dgm:prSet/>
      <dgm:spPr/>
      <dgm:t>
        <a:bodyPr/>
        <a:lstStyle/>
        <a:p>
          <a:endParaRPr lang="es-CO"/>
        </a:p>
      </dgm:t>
    </dgm:pt>
    <dgm:pt modelId="{9AEAEC97-0C8F-4852-ACEC-AA5494C803F2}" type="sibTrans" cxnId="{0E10C2EE-81AE-40B1-96B7-12422C533DA0}">
      <dgm:prSet/>
      <dgm:spPr/>
      <dgm:t>
        <a:bodyPr/>
        <a:lstStyle/>
        <a:p>
          <a:endParaRPr lang="es-CO"/>
        </a:p>
      </dgm:t>
    </dgm:pt>
    <dgm:pt modelId="{78B2C97B-ED82-46A9-B78D-168F6BEF4FB3}" type="pres">
      <dgm:prSet presAssocID="{4CCB091A-BBE9-4A20-A25D-72BEDDCF01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F15E25A-157E-4104-8552-A285A1FC119D}" type="pres">
      <dgm:prSet presAssocID="{1E91D82C-77F5-40CA-91BC-742DEFB90166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7FDD96-5BCD-4B2D-902B-667604586CB5}" type="pres">
      <dgm:prSet presAssocID="{08276338-6172-4AD8-BB9C-90362EA531BD}" presName="sibTrans" presStyleCnt="0"/>
      <dgm:spPr/>
    </dgm:pt>
    <dgm:pt modelId="{F5A3E1B9-7FFA-4DD0-955E-3910EBAD2A0F}" type="pres">
      <dgm:prSet presAssocID="{5CB1C20B-2C5F-4594-8003-0552E7D738EB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CAA928-DE87-41CF-91C5-0BC49D1D8DAA}" type="pres">
      <dgm:prSet presAssocID="{74E36C01-379D-496E-B799-42CE4AD2BEC0}" presName="sibTrans" presStyleCnt="0"/>
      <dgm:spPr/>
    </dgm:pt>
    <dgm:pt modelId="{C0BAC029-4446-4155-B0DC-6307D5CB1B95}" type="pres">
      <dgm:prSet presAssocID="{399853A7-A292-4510-9C0A-D49DE7DA950B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6C1DD0-1A3B-4DC4-BEEF-4E355A779330}" type="pres">
      <dgm:prSet presAssocID="{4ABB4327-60BA-49AE-92EF-596EB5944059}" presName="sibTrans" presStyleCnt="0"/>
      <dgm:spPr/>
    </dgm:pt>
    <dgm:pt modelId="{2520557F-53AE-44C4-A4E6-E35DA36E5F40}" type="pres">
      <dgm:prSet presAssocID="{EAD74E34-7244-41AD-9684-03DBCB320814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25D88E-3419-428C-BF73-525C95770E77}" type="pres">
      <dgm:prSet presAssocID="{051903A2-BDC3-4F2B-80FF-E439AEB001EB}" presName="sibTrans" presStyleCnt="0"/>
      <dgm:spPr/>
    </dgm:pt>
    <dgm:pt modelId="{65792A88-B13A-4ABB-8A56-CBBA5FB4628D}" type="pres">
      <dgm:prSet presAssocID="{A1F44698-DF91-4C52-9688-0A5109991938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906778-5ECA-48DF-960B-1A35F2118568}" type="pres">
      <dgm:prSet presAssocID="{87EE6C76-B3C7-4C0A-B071-7C33ECD290FD}" presName="sibTrans" presStyleCnt="0"/>
      <dgm:spPr/>
    </dgm:pt>
    <dgm:pt modelId="{B583D0AA-BBEA-4F68-9CEB-2A8EF6A1754B}" type="pres">
      <dgm:prSet presAssocID="{2BE2DFFA-5D30-4EF5-B761-44C1AC61F11B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4F1E06-54E4-4AB5-B340-74519AE2BF24}" type="pres">
      <dgm:prSet presAssocID="{FF3D669E-BD9C-4B2D-85F6-383B5086036C}" presName="sibTrans" presStyleCnt="0"/>
      <dgm:spPr/>
    </dgm:pt>
    <dgm:pt modelId="{83553E33-64CA-4E1F-9EAE-7906E5C4CB8D}" type="pres">
      <dgm:prSet presAssocID="{92221E14-07A9-449E-8062-5C2513264F1E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8617BB-4E1E-4334-B28B-DD8B8B14AE69}" type="pres">
      <dgm:prSet presAssocID="{4700686F-9D0E-4B05-B077-4443830E573B}" presName="sibTrans" presStyleCnt="0"/>
      <dgm:spPr/>
    </dgm:pt>
    <dgm:pt modelId="{B48EED7B-C961-47C4-929E-6D453A48DD8A}" type="pres">
      <dgm:prSet presAssocID="{8B2E5632-F5C9-495A-B62C-E66BC103706E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F37CE5-1A4F-4A21-8E16-100774B2D014}" type="pres">
      <dgm:prSet presAssocID="{8236D068-0597-43BA-98CD-3678057BA888}" presName="sibTrans" presStyleCnt="0"/>
      <dgm:spPr/>
    </dgm:pt>
    <dgm:pt modelId="{D4671037-38EC-4FBF-BE02-98B7856D8E95}" type="pres">
      <dgm:prSet presAssocID="{A1D66CEC-5027-49C5-82CA-4B4F17B5C134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FCA90A-26DF-4777-A55C-402C534889DB}" type="pres">
      <dgm:prSet presAssocID="{09CBB8E2-A4EA-4CF7-8768-02300F83C7CD}" presName="sibTrans" presStyleCnt="0"/>
      <dgm:spPr/>
    </dgm:pt>
    <dgm:pt modelId="{FEBC58CD-0FC7-4166-8810-808AE9854E95}" type="pres">
      <dgm:prSet presAssocID="{E5717DFA-739F-4EE7-B8BE-2049AE24B421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B3403F-C540-446A-8DE6-4635EB147378}" type="pres">
      <dgm:prSet presAssocID="{03AA7ECF-A0BD-47F7-B8FC-5EAD8948A7C5}" presName="sibTrans" presStyleCnt="0"/>
      <dgm:spPr/>
    </dgm:pt>
    <dgm:pt modelId="{A247663A-210B-45EE-B9EA-818A7B2333FB}" type="pres">
      <dgm:prSet presAssocID="{7063CAEB-4DCD-4E51-9226-B0CE29606D38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5DC6E5-CC4B-4067-9FCD-0B90061FEA47}" type="pres">
      <dgm:prSet presAssocID="{46C261EA-73BF-45E8-BEA7-ACAB7B8E3B14}" presName="sibTrans" presStyleCnt="0"/>
      <dgm:spPr/>
    </dgm:pt>
    <dgm:pt modelId="{5755261E-9BAC-423D-BED6-D38A899F0554}" type="pres">
      <dgm:prSet presAssocID="{C4F2486A-BF70-4BAE-AE45-E1FF146B3656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2FBFA62-FC8B-4BAA-9269-0D0BA3D48B51}" type="presOf" srcId="{399853A7-A292-4510-9C0A-D49DE7DA950B}" destId="{C0BAC029-4446-4155-B0DC-6307D5CB1B95}" srcOrd="0" destOrd="0" presId="urn:microsoft.com/office/officeart/2005/8/layout/default"/>
    <dgm:cxn modelId="{05501BEC-FE67-4CDC-A5AC-D6ABB621F6D5}" srcId="{4CCB091A-BBE9-4A20-A25D-72BEDDCF01FD}" destId="{E5717DFA-739F-4EE7-B8BE-2049AE24B421}" srcOrd="9" destOrd="0" parTransId="{975616F9-998A-4FD7-82EF-2A3EBC7F3C37}" sibTransId="{03AA7ECF-A0BD-47F7-B8FC-5EAD8948A7C5}"/>
    <dgm:cxn modelId="{B36F0555-68F2-4706-9288-B13607F747E2}" type="presOf" srcId="{92221E14-07A9-449E-8062-5C2513264F1E}" destId="{83553E33-64CA-4E1F-9EAE-7906E5C4CB8D}" srcOrd="0" destOrd="0" presId="urn:microsoft.com/office/officeart/2005/8/layout/default"/>
    <dgm:cxn modelId="{2E595799-5B7D-4B55-A3CF-EA4ABB7C6391}" type="presOf" srcId="{8B2E5632-F5C9-495A-B62C-E66BC103706E}" destId="{B48EED7B-C961-47C4-929E-6D453A48DD8A}" srcOrd="0" destOrd="0" presId="urn:microsoft.com/office/officeart/2005/8/layout/default"/>
    <dgm:cxn modelId="{875AD596-7666-4BE4-A32F-767943BED70A}" srcId="{4CCB091A-BBE9-4A20-A25D-72BEDDCF01FD}" destId="{399853A7-A292-4510-9C0A-D49DE7DA950B}" srcOrd="2" destOrd="0" parTransId="{3ED42175-3604-4C9E-B260-38F0BF3CFA4D}" sibTransId="{4ABB4327-60BA-49AE-92EF-596EB5944059}"/>
    <dgm:cxn modelId="{F2F9FFFD-5735-4BC0-B912-2C09CD5C8F32}" type="presOf" srcId="{C4F2486A-BF70-4BAE-AE45-E1FF146B3656}" destId="{5755261E-9BAC-423D-BED6-D38A899F0554}" srcOrd="0" destOrd="0" presId="urn:microsoft.com/office/officeart/2005/8/layout/default"/>
    <dgm:cxn modelId="{151E67F4-D344-4DED-B334-3DF60B0C1074}" srcId="{4CCB091A-BBE9-4A20-A25D-72BEDDCF01FD}" destId="{92221E14-07A9-449E-8062-5C2513264F1E}" srcOrd="6" destOrd="0" parTransId="{41963208-19B2-432B-9FC3-AB1F8F4C683D}" sibTransId="{4700686F-9D0E-4B05-B077-4443830E573B}"/>
    <dgm:cxn modelId="{36A9B180-8D90-4CF6-AD68-2B6BBD959547}" srcId="{4CCB091A-BBE9-4A20-A25D-72BEDDCF01FD}" destId="{1E91D82C-77F5-40CA-91BC-742DEFB90166}" srcOrd="0" destOrd="0" parTransId="{6ED700D5-E3EB-45C7-A074-59CB5A1A36CE}" sibTransId="{08276338-6172-4AD8-BB9C-90362EA531BD}"/>
    <dgm:cxn modelId="{70FF5C17-C0B7-465A-9CC8-7ED524FCB85E}" srcId="{4CCB091A-BBE9-4A20-A25D-72BEDDCF01FD}" destId="{5CB1C20B-2C5F-4594-8003-0552E7D738EB}" srcOrd="1" destOrd="0" parTransId="{6C06D37E-FC13-4AF7-9255-3D87F60AC4A7}" sibTransId="{74E36C01-379D-496E-B799-42CE4AD2BEC0}"/>
    <dgm:cxn modelId="{CC28969A-2E27-4DC2-A9E4-EF0221C136B6}" type="presOf" srcId="{2BE2DFFA-5D30-4EF5-B761-44C1AC61F11B}" destId="{B583D0AA-BBEA-4F68-9CEB-2A8EF6A1754B}" srcOrd="0" destOrd="0" presId="urn:microsoft.com/office/officeart/2005/8/layout/default"/>
    <dgm:cxn modelId="{7D793667-1041-448C-8BF3-39A405572AFE}" type="presOf" srcId="{4CCB091A-BBE9-4A20-A25D-72BEDDCF01FD}" destId="{78B2C97B-ED82-46A9-B78D-168F6BEF4FB3}" srcOrd="0" destOrd="0" presId="urn:microsoft.com/office/officeart/2005/8/layout/default"/>
    <dgm:cxn modelId="{7C9516B8-ABB2-4138-8993-C5DEFEEFCCB8}" srcId="{4CCB091A-BBE9-4A20-A25D-72BEDDCF01FD}" destId="{EAD74E34-7244-41AD-9684-03DBCB320814}" srcOrd="3" destOrd="0" parTransId="{E0B38947-C3D8-4BE5-80EF-3E91F006A182}" sibTransId="{051903A2-BDC3-4F2B-80FF-E439AEB001EB}"/>
    <dgm:cxn modelId="{82F52C5D-DCB6-4803-983B-828069F62D68}" srcId="{4CCB091A-BBE9-4A20-A25D-72BEDDCF01FD}" destId="{2BE2DFFA-5D30-4EF5-B761-44C1AC61F11B}" srcOrd="5" destOrd="0" parTransId="{5A421ABE-22B2-429D-8375-116983AB75CD}" sibTransId="{FF3D669E-BD9C-4B2D-85F6-383B5086036C}"/>
    <dgm:cxn modelId="{68C31419-E31B-4A42-A422-03D74B1D7CF9}" type="presOf" srcId="{A1F44698-DF91-4C52-9688-0A5109991938}" destId="{65792A88-B13A-4ABB-8A56-CBBA5FB4628D}" srcOrd="0" destOrd="0" presId="urn:microsoft.com/office/officeart/2005/8/layout/default"/>
    <dgm:cxn modelId="{5E14E637-359C-4ED5-B21A-1777EF1016F3}" type="presOf" srcId="{1E91D82C-77F5-40CA-91BC-742DEFB90166}" destId="{AF15E25A-157E-4104-8552-A285A1FC119D}" srcOrd="0" destOrd="0" presId="urn:microsoft.com/office/officeart/2005/8/layout/default"/>
    <dgm:cxn modelId="{60E610CE-B8AD-49EE-80BE-C46F23E0D4A5}" type="presOf" srcId="{5CB1C20B-2C5F-4594-8003-0552E7D738EB}" destId="{F5A3E1B9-7FFA-4DD0-955E-3910EBAD2A0F}" srcOrd="0" destOrd="0" presId="urn:microsoft.com/office/officeart/2005/8/layout/default"/>
    <dgm:cxn modelId="{2F88090A-E4E7-4F29-AA14-EE4C0AFEA2A5}" type="presOf" srcId="{7063CAEB-4DCD-4E51-9226-B0CE29606D38}" destId="{A247663A-210B-45EE-B9EA-818A7B2333FB}" srcOrd="0" destOrd="0" presId="urn:microsoft.com/office/officeart/2005/8/layout/default"/>
    <dgm:cxn modelId="{4F8AF9B9-B0C0-4BC5-AA05-2EB3632DC2A0}" srcId="{4CCB091A-BBE9-4A20-A25D-72BEDDCF01FD}" destId="{8B2E5632-F5C9-495A-B62C-E66BC103706E}" srcOrd="7" destOrd="0" parTransId="{370601B1-B8EF-4830-9911-7B6683BD9A43}" sibTransId="{8236D068-0597-43BA-98CD-3678057BA888}"/>
    <dgm:cxn modelId="{F422DADA-0663-4E50-9BE4-C4622E31E65A}" type="presOf" srcId="{E5717DFA-739F-4EE7-B8BE-2049AE24B421}" destId="{FEBC58CD-0FC7-4166-8810-808AE9854E95}" srcOrd="0" destOrd="0" presId="urn:microsoft.com/office/officeart/2005/8/layout/default"/>
    <dgm:cxn modelId="{BAD09731-582B-4E35-96E4-3FA9C80EDD49}" type="presOf" srcId="{A1D66CEC-5027-49C5-82CA-4B4F17B5C134}" destId="{D4671037-38EC-4FBF-BE02-98B7856D8E95}" srcOrd="0" destOrd="0" presId="urn:microsoft.com/office/officeart/2005/8/layout/default"/>
    <dgm:cxn modelId="{3FADFB99-A740-4118-8D7B-C67998D06C35}" srcId="{4CCB091A-BBE9-4A20-A25D-72BEDDCF01FD}" destId="{A1F44698-DF91-4C52-9688-0A5109991938}" srcOrd="4" destOrd="0" parTransId="{BDBA7EDB-4E56-433F-A757-CA909ECC5E64}" sibTransId="{87EE6C76-B3C7-4C0A-B071-7C33ECD290FD}"/>
    <dgm:cxn modelId="{0E10C2EE-81AE-40B1-96B7-12422C533DA0}" srcId="{4CCB091A-BBE9-4A20-A25D-72BEDDCF01FD}" destId="{C4F2486A-BF70-4BAE-AE45-E1FF146B3656}" srcOrd="11" destOrd="0" parTransId="{5609AD01-9593-4D1D-9986-10A47C382A75}" sibTransId="{9AEAEC97-0C8F-4852-ACEC-AA5494C803F2}"/>
    <dgm:cxn modelId="{8C9A7A0E-B2BF-407D-A396-8080F3B4F816}" srcId="{4CCB091A-BBE9-4A20-A25D-72BEDDCF01FD}" destId="{7063CAEB-4DCD-4E51-9226-B0CE29606D38}" srcOrd="10" destOrd="0" parTransId="{06D7B493-289A-4239-9718-1A9AAFF357AD}" sibTransId="{46C261EA-73BF-45E8-BEA7-ACAB7B8E3B14}"/>
    <dgm:cxn modelId="{9766B0C1-CCC7-4FCF-A04E-BB15B909FEDD}" type="presOf" srcId="{EAD74E34-7244-41AD-9684-03DBCB320814}" destId="{2520557F-53AE-44C4-A4E6-E35DA36E5F40}" srcOrd="0" destOrd="0" presId="urn:microsoft.com/office/officeart/2005/8/layout/default"/>
    <dgm:cxn modelId="{A8EF5E33-0F0D-4501-8F97-13E2B6C11B50}" srcId="{4CCB091A-BBE9-4A20-A25D-72BEDDCF01FD}" destId="{A1D66CEC-5027-49C5-82CA-4B4F17B5C134}" srcOrd="8" destOrd="0" parTransId="{4FC42F62-A21E-49B6-9D9D-3CA7E842E7A3}" sibTransId="{09CBB8E2-A4EA-4CF7-8768-02300F83C7CD}"/>
    <dgm:cxn modelId="{30532A9D-4E44-47DD-926B-C6171D803C3A}" type="presParOf" srcId="{78B2C97B-ED82-46A9-B78D-168F6BEF4FB3}" destId="{AF15E25A-157E-4104-8552-A285A1FC119D}" srcOrd="0" destOrd="0" presId="urn:microsoft.com/office/officeart/2005/8/layout/default"/>
    <dgm:cxn modelId="{DAF4B42A-EFDE-4B38-BC42-B28E6D9EA458}" type="presParOf" srcId="{78B2C97B-ED82-46A9-B78D-168F6BEF4FB3}" destId="{A67FDD96-5BCD-4B2D-902B-667604586CB5}" srcOrd="1" destOrd="0" presId="urn:microsoft.com/office/officeart/2005/8/layout/default"/>
    <dgm:cxn modelId="{3B720361-4D43-4EE4-9460-2C63E9F96B18}" type="presParOf" srcId="{78B2C97B-ED82-46A9-B78D-168F6BEF4FB3}" destId="{F5A3E1B9-7FFA-4DD0-955E-3910EBAD2A0F}" srcOrd="2" destOrd="0" presId="urn:microsoft.com/office/officeart/2005/8/layout/default"/>
    <dgm:cxn modelId="{C1BCA771-0C80-4C33-A860-1471874A3413}" type="presParOf" srcId="{78B2C97B-ED82-46A9-B78D-168F6BEF4FB3}" destId="{14CAA928-DE87-41CF-91C5-0BC49D1D8DAA}" srcOrd="3" destOrd="0" presId="urn:microsoft.com/office/officeart/2005/8/layout/default"/>
    <dgm:cxn modelId="{2B611A21-5804-4595-B3D5-FAD5A2BADF8E}" type="presParOf" srcId="{78B2C97B-ED82-46A9-B78D-168F6BEF4FB3}" destId="{C0BAC029-4446-4155-B0DC-6307D5CB1B95}" srcOrd="4" destOrd="0" presId="urn:microsoft.com/office/officeart/2005/8/layout/default"/>
    <dgm:cxn modelId="{B35898A7-BE83-4502-A6B8-DC01B24EFC95}" type="presParOf" srcId="{78B2C97B-ED82-46A9-B78D-168F6BEF4FB3}" destId="{C36C1DD0-1A3B-4DC4-BEEF-4E355A779330}" srcOrd="5" destOrd="0" presId="urn:microsoft.com/office/officeart/2005/8/layout/default"/>
    <dgm:cxn modelId="{960855FF-13DC-4DAC-A14F-283F6AE02FED}" type="presParOf" srcId="{78B2C97B-ED82-46A9-B78D-168F6BEF4FB3}" destId="{2520557F-53AE-44C4-A4E6-E35DA36E5F40}" srcOrd="6" destOrd="0" presId="urn:microsoft.com/office/officeart/2005/8/layout/default"/>
    <dgm:cxn modelId="{69A88FD9-1922-453D-ACEC-F4877CFC2DBB}" type="presParOf" srcId="{78B2C97B-ED82-46A9-B78D-168F6BEF4FB3}" destId="{3625D88E-3419-428C-BF73-525C95770E77}" srcOrd="7" destOrd="0" presId="urn:microsoft.com/office/officeart/2005/8/layout/default"/>
    <dgm:cxn modelId="{B3478AEA-BA66-49A8-AB26-D12F0231F2CA}" type="presParOf" srcId="{78B2C97B-ED82-46A9-B78D-168F6BEF4FB3}" destId="{65792A88-B13A-4ABB-8A56-CBBA5FB4628D}" srcOrd="8" destOrd="0" presId="urn:microsoft.com/office/officeart/2005/8/layout/default"/>
    <dgm:cxn modelId="{0B62B274-C9C0-4BF5-9F15-599ED61FB366}" type="presParOf" srcId="{78B2C97B-ED82-46A9-B78D-168F6BEF4FB3}" destId="{B6906778-5ECA-48DF-960B-1A35F2118568}" srcOrd="9" destOrd="0" presId="urn:microsoft.com/office/officeart/2005/8/layout/default"/>
    <dgm:cxn modelId="{5995E65A-7C9C-4567-B3DE-4B2A6CFEE0D4}" type="presParOf" srcId="{78B2C97B-ED82-46A9-B78D-168F6BEF4FB3}" destId="{B583D0AA-BBEA-4F68-9CEB-2A8EF6A1754B}" srcOrd="10" destOrd="0" presId="urn:microsoft.com/office/officeart/2005/8/layout/default"/>
    <dgm:cxn modelId="{0C33E747-224B-44DE-9CFC-390CB36E8F44}" type="presParOf" srcId="{78B2C97B-ED82-46A9-B78D-168F6BEF4FB3}" destId="{304F1E06-54E4-4AB5-B340-74519AE2BF24}" srcOrd="11" destOrd="0" presId="urn:microsoft.com/office/officeart/2005/8/layout/default"/>
    <dgm:cxn modelId="{54870AD2-36B7-46B3-98CC-024CE768344A}" type="presParOf" srcId="{78B2C97B-ED82-46A9-B78D-168F6BEF4FB3}" destId="{83553E33-64CA-4E1F-9EAE-7906E5C4CB8D}" srcOrd="12" destOrd="0" presId="urn:microsoft.com/office/officeart/2005/8/layout/default"/>
    <dgm:cxn modelId="{05D3596A-5DF8-4139-94FB-F39A751FA16C}" type="presParOf" srcId="{78B2C97B-ED82-46A9-B78D-168F6BEF4FB3}" destId="{478617BB-4E1E-4334-B28B-DD8B8B14AE69}" srcOrd="13" destOrd="0" presId="urn:microsoft.com/office/officeart/2005/8/layout/default"/>
    <dgm:cxn modelId="{CA3A22E4-0566-4365-AC31-73F386DDA3E0}" type="presParOf" srcId="{78B2C97B-ED82-46A9-B78D-168F6BEF4FB3}" destId="{B48EED7B-C961-47C4-929E-6D453A48DD8A}" srcOrd="14" destOrd="0" presId="urn:microsoft.com/office/officeart/2005/8/layout/default"/>
    <dgm:cxn modelId="{4ABB0EC8-9498-473E-B684-389E1DE33EC5}" type="presParOf" srcId="{78B2C97B-ED82-46A9-B78D-168F6BEF4FB3}" destId="{D3F37CE5-1A4F-4A21-8E16-100774B2D014}" srcOrd="15" destOrd="0" presId="urn:microsoft.com/office/officeart/2005/8/layout/default"/>
    <dgm:cxn modelId="{14AE05C6-4B15-4344-81AD-D66BF328C001}" type="presParOf" srcId="{78B2C97B-ED82-46A9-B78D-168F6BEF4FB3}" destId="{D4671037-38EC-4FBF-BE02-98B7856D8E95}" srcOrd="16" destOrd="0" presId="urn:microsoft.com/office/officeart/2005/8/layout/default"/>
    <dgm:cxn modelId="{A70D41B7-957F-4ED6-8DF4-24F6EA335A6E}" type="presParOf" srcId="{78B2C97B-ED82-46A9-B78D-168F6BEF4FB3}" destId="{F4FCA90A-26DF-4777-A55C-402C534889DB}" srcOrd="17" destOrd="0" presId="urn:microsoft.com/office/officeart/2005/8/layout/default"/>
    <dgm:cxn modelId="{F4B36582-DFE1-4E1A-A5AD-458612BD6221}" type="presParOf" srcId="{78B2C97B-ED82-46A9-B78D-168F6BEF4FB3}" destId="{FEBC58CD-0FC7-4166-8810-808AE9854E95}" srcOrd="18" destOrd="0" presId="urn:microsoft.com/office/officeart/2005/8/layout/default"/>
    <dgm:cxn modelId="{F28D18B6-1AE5-49C0-A897-B59F6F5C773B}" type="presParOf" srcId="{78B2C97B-ED82-46A9-B78D-168F6BEF4FB3}" destId="{05B3403F-C540-446A-8DE6-4635EB147378}" srcOrd="19" destOrd="0" presId="urn:microsoft.com/office/officeart/2005/8/layout/default"/>
    <dgm:cxn modelId="{5FED7217-D4C1-476F-935A-02C3416647F9}" type="presParOf" srcId="{78B2C97B-ED82-46A9-B78D-168F6BEF4FB3}" destId="{A247663A-210B-45EE-B9EA-818A7B2333FB}" srcOrd="20" destOrd="0" presId="urn:microsoft.com/office/officeart/2005/8/layout/default"/>
    <dgm:cxn modelId="{04E85FA3-DD7C-4E3D-B2A8-DB3784766133}" type="presParOf" srcId="{78B2C97B-ED82-46A9-B78D-168F6BEF4FB3}" destId="{ED5DC6E5-CC4B-4067-9FCD-0B90061FEA47}" srcOrd="21" destOrd="0" presId="urn:microsoft.com/office/officeart/2005/8/layout/default"/>
    <dgm:cxn modelId="{4C77E360-C383-4BD7-BF04-3DCF9957F762}" type="presParOf" srcId="{78B2C97B-ED82-46A9-B78D-168F6BEF4FB3}" destId="{5755261E-9BAC-423D-BED6-D38A899F0554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15E25A-157E-4104-8552-A285A1FC119D}">
      <dsp:nvSpPr>
        <dsp:cNvPr id="0" name=""/>
        <dsp:cNvSpPr/>
      </dsp:nvSpPr>
      <dsp:spPr>
        <a:xfrm>
          <a:off x="1974" y="465813"/>
          <a:ext cx="1566186" cy="9397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Fortalecimiento proceso contractual</a:t>
          </a:r>
        </a:p>
      </dsp:txBody>
      <dsp:txXfrm>
        <a:off x="1974" y="465813"/>
        <a:ext cx="1566186" cy="939712"/>
      </dsp:txXfrm>
    </dsp:sp>
    <dsp:sp modelId="{F5A3E1B9-7FFA-4DD0-955E-3910EBAD2A0F}">
      <dsp:nvSpPr>
        <dsp:cNvPr id="0" name=""/>
        <dsp:cNvSpPr/>
      </dsp:nvSpPr>
      <dsp:spPr>
        <a:xfrm>
          <a:off x="1724779" y="465813"/>
          <a:ext cx="1566186" cy="9397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Acceso a información pública</a:t>
          </a:r>
        </a:p>
      </dsp:txBody>
      <dsp:txXfrm>
        <a:off x="1724779" y="465813"/>
        <a:ext cx="1566186" cy="939712"/>
      </dsp:txXfrm>
    </dsp:sp>
    <dsp:sp modelId="{C0BAC029-4446-4155-B0DC-6307D5CB1B95}">
      <dsp:nvSpPr>
        <dsp:cNvPr id="0" name=""/>
        <dsp:cNvSpPr/>
      </dsp:nvSpPr>
      <dsp:spPr>
        <a:xfrm>
          <a:off x="3447585" y="465813"/>
          <a:ext cx="1566186" cy="9397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Fortalecimiento ejecución presupuestal</a:t>
          </a:r>
        </a:p>
      </dsp:txBody>
      <dsp:txXfrm>
        <a:off x="3447585" y="465813"/>
        <a:ext cx="1566186" cy="939712"/>
      </dsp:txXfrm>
    </dsp:sp>
    <dsp:sp modelId="{2520557F-53AE-44C4-A4E6-E35DA36E5F40}">
      <dsp:nvSpPr>
        <dsp:cNvPr id="0" name=""/>
        <dsp:cNvSpPr/>
      </dsp:nvSpPr>
      <dsp:spPr>
        <a:xfrm>
          <a:off x="5170390" y="465813"/>
          <a:ext cx="1566186" cy="9397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Seguridad de información</a:t>
          </a:r>
        </a:p>
      </dsp:txBody>
      <dsp:txXfrm>
        <a:off x="5170390" y="465813"/>
        <a:ext cx="1566186" cy="939712"/>
      </dsp:txXfrm>
    </dsp:sp>
    <dsp:sp modelId="{65792A88-B13A-4ABB-8A56-CBBA5FB4628D}">
      <dsp:nvSpPr>
        <dsp:cNvPr id="0" name=""/>
        <dsp:cNvSpPr/>
      </dsp:nvSpPr>
      <dsp:spPr>
        <a:xfrm>
          <a:off x="1974" y="1562143"/>
          <a:ext cx="1566186" cy="9397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Meritocracia</a:t>
          </a:r>
        </a:p>
      </dsp:txBody>
      <dsp:txXfrm>
        <a:off x="1974" y="1562143"/>
        <a:ext cx="1566186" cy="939712"/>
      </dsp:txXfrm>
    </dsp:sp>
    <dsp:sp modelId="{B583D0AA-BBEA-4F68-9CEB-2A8EF6A1754B}">
      <dsp:nvSpPr>
        <dsp:cNvPr id="0" name=""/>
        <dsp:cNvSpPr/>
      </dsp:nvSpPr>
      <dsp:spPr>
        <a:xfrm>
          <a:off x="1724779" y="1562143"/>
          <a:ext cx="1566186" cy="939712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Banco Nal de Oferentes</a:t>
          </a:r>
        </a:p>
      </dsp:txBody>
      <dsp:txXfrm>
        <a:off x="1724779" y="1562143"/>
        <a:ext cx="1566186" cy="939712"/>
      </dsp:txXfrm>
    </dsp:sp>
    <dsp:sp modelId="{83553E33-64CA-4E1F-9EAE-7906E5C4CB8D}">
      <dsp:nvSpPr>
        <dsp:cNvPr id="0" name=""/>
        <dsp:cNvSpPr/>
      </dsp:nvSpPr>
      <dsp:spPr>
        <a:xfrm>
          <a:off x="3447585" y="1562143"/>
          <a:ext cx="1566186" cy="939712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Línea anticorrupción</a:t>
          </a:r>
        </a:p>
      </dsp:txBody>
      <dsp:txXfrm>
        <a:off x="3447585" y="1562143"/>
        <a:ext cx="1566186" cy="939712"/>
      </dsp:txXfrm>
    </dsp:sp>
    <dsp:sp modelId="{B48EED7B-C961-47C4-929E-6D453A48DD8A}">
      <dsp:nvSpPr>
        <dsp:cNvPr id="0" name=""/>
        <dsp:cNvSpPr/>
      </dsp:nvSpPr>
      <dsp:spPr>
        <a:xfrm>
          <a:off x="5170390" y="1562143"/>
          <a:ext cx="1566186" cy="939712"/>
        </a:xfrm>
        <a:prstGeom prst="rect">
          <a:avLst/>
        </a:prstGeom>
        <a:solidFill>
          <a:srgbClr val="AE56D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Plan Anticorrupción</a:t>
          </a:r>
        </a:p>
      </dsp:txBody>
      <dsp:txXfrm>
        <a:off x="5170390" y="1562143"/>
        <a:ext cx="1566186" cy="939712"/>
      </dsp:txXfrm>
    </dsp:sp>
    <dsp:sp modelId="{D4671037-38EC-4FBF-BE02-98B7856D8E95}">
      <dsp:nvSpPr>
        <dsp:cNvPr id="0" name=""/>
        <dsp:cNvSpPr/>
      </dsp:nvSpPr>
      <dsp:spPr>
        <a:xfrm>
          <a:off x="1974" y="2658474"/>
          <a:ext cx="1566186" cy="93971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Mejor atención al ciudadano</a:t>
          </a:r>
        </a:p>
      </dsp:txBody>
      <dsp:txXfrm>
        <a:off x="1974" y="2658474"/>
        <a:ext cx="1566186" cy="939712"/>
      </dsp:txXfrm>
    </dsp:sp>
    <dsp:sp modelId="{FEBC58CD-0FC7-4166-8810-808AE9854E95}">
      <dsp:nvSpPr>
        <dsp:cNvPr id="0" name=""/>
        <dsp:cNvSpPr/>
      </dsp:nvSpPr>
      <dsp:spPr>
        <a:xfrm>
          <a:off x="1724779" y="2658474"/>
          <a:ext cx="1566186" cy="939712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Código de Ética</a:t>
          </a:r>
        </a:p>
      </dsp:txBody>
      <dsp:txXfrm>
        <a:off x="1724779" y="2658474"/>
        <a:ext cx="1566186" cy="939712"/>
      </dsp:txXfrm>
    </dsp:sp>
    <dsp:sp modelId="{A247663A-210B-45EE-B9EA-818A7B2333FB}">
      <dsp:nvSpPr>
        <dsp:cNvPr id="0" name=""/>
        <dsp:cNvSpPr/>
      </dsp:nvSpPr>
      <dsp:spPr>
        <a:xfrm>
          <a:off x="3447585" y="2658474"/>
          <a:ext cx="1566186" cy="939712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Pactos de Transparencia</a:t>
          </a:r>
        </a:p>
      </dsp:txBody>
      <dsp:txXfrm>
        <a:off x="3447585" y="2658474"/>
        <a:ext cx="1566186" cy="939712"/>
      </dsp:txXfrm>
    </dsp:sp>
    <dsp:sp modelId="{5755261E-9BAC-423D-BED6-D38A899F0554}">
      <dsp:nvSpPr>
        <dsp:cNvPr id="0" name=""/>
        <dsp:cNvSpPr/>
      </dsp:nvSpPr>
      <dsp:spPr>
        <a:xfrm>
          <a:off x="5170390" y="2658474"/>
          <a:ext cx="1566186" cy="939712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Participación ciudadana</a:t>
          </a:r>
        </a:p>
      </dsp:txBody>
      <dsp:txXfrm>
        <a:off x="5170390" y="2658474"/>
        <a:ext cx="1566186" cy="939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EE7AF-0CEC-4292-8146-EA89E74CE09B}" type="datetimeFigureOut">
              <a:rPr lang="es-CO" smtClean="0"/>
              <a:t>5/07/2017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BD55B-F6BD-49AA-A2CC-F3DB2C4390B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16942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55C7B-F992-4F1F-803D-FBD94C6918D0}" type="slidenum">
              <a:rPr lang="es-CO" smtClean="0">
                <a:solidFill>
                  <a:prstClr val="black"/>
                </a:solidFill>
              </a:rPr>
              <a:pPr/>
              <a:t>5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198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55C7B-F992-4F1F-803D-FBD94C6918D0}" type="slidenum">
              <a:rPr lang="es-CO">
                <a:solidFill>
                  <a:prstClr val="black"/>
                </a:solidFill>
              </a:rPr>
              <a:pPr/>
              <a:t>6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344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55C7B-F992-4F1F-803D-FBD94C6918D0}" type="slidenum">
              <a:rPr lang="es-CO">
                <a:solidFill>
                  <a:prstClr val="black"/>
                </a:solidFill>
              </a:rPr>
              <a:pPr/>
              <a:t>7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12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716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DFCF45-6135-4A9A-BAD5-DFB68478625C}" type="slidenum">
              <a:rPr lang="es-ES_tradnl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653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dirty="0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2331C8F4-2BAE-4C9B-A012-83AE4F0D57AA}" type="slidenum">
              <a:rPr lang="es-CO" altLang="es-CO">
                <a:solidFill>
                  <a:prstClr val="black"/>
                </a:solidFill>
              </a:rPr>
              <a:pPr/>
              <a:t>17</a:t>
            </a:fld>
            <a:endParaRPr lang="es-CO" alt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66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2331C8F4-2BAE-4C9B-A012-83AE4F0D57AA}" type="slidenum">
              <a:rPr lang="es-CO" altLang="es-CO">
                <a:solidFill>
                  <a:prstClr val="black"/>
                </a:solidFill>
              </a:rPr>
              <a:pPr/>
              <a:t>18</a:t>
            </a:fld>
            <a:endParaRPr lang="es-CO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002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2331C8F4-2BAE-4C9B-A012-83AE4F0D57AA}" type="slidenum">
              <a:rPr lang="es-CO" altLang="es-CO">
                <a:solidFill>
                  <a:prstClr val="black"/>
                </a:solidFill>
              </a:rPr>
              <a:pPr/>
              <a:t>19</a:t>
            </a:fld>
            <a:endParaRPr lang="es-CO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817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2331C8F4-2BAE-4C9B-A012-83AE4F0D57AA}" type="slidenum">
              <a:rPr lang="es-CO" altLang="es-CO">
                <a:solidFill>
                  <a:prstClr val="black"/>
                </a:solidFill>
              </a:rPr>
              <a:pPr/>
              <a:t>20</a:t>
            </a:fld>
            <a:endParaRPr lang="es-CO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85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D850EF2-98F9-46A9-8B95-FB5B8EDCD8E6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5A83122-688B-4A2A-B3E7-3AEB23F29E61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5108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DB1927A-272B-41D2-BD93-700D99D70A17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A48058-FC81-49C6-AD97-EA884F8DB375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65055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4952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7936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5201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07032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801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33873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00240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9152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482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94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C87CC79-B1A1-4737-A9FD-C7A809DC93CA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61BDBC1-31FC-48A5-8AE3-BFD163995E4D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173753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940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11161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6047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3704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72760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3457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65120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58595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94469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357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D78FCDA-BD29-4F62-810C-35909ADBD85E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0E99827-77A9-401E-AC91-CF284C97B2E2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840617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32593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236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315BDBD-2B3E-44FC-9430-19973515EEF5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A882D5B-B9DF-4C72-80F7-645436E365F3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644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FEA0042-C009-4715-BAC2-72DBF3813B60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88848BC-7C3C-4CD5-8CAF-7CF28D9CF999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3143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C731EDE-55EA-461E-A835-EA68C2ECD249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0C8A854-295A-4DC9-BA58-F0BBF8D769BF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5631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0B180EC-16AF-425F-AEF5-FDBD5DCD0C42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14D65AB-BB59-49AC-80BE-6B6D0FFDE52C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368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3234CC3-8DCD-423E-A7E2-2366A10B4890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7B0FAC7-F0D4-4ED9-9CB8-4AEFB46DD2BA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7055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F293B63-1C8F-462E-868D-9E7BDB911E55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268743B-C801-48D7-B9E0-CE31D513BF9D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1541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284C55F-65AB-4316-B91C-B68D75F38D26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FBBA5F8-F7CA-4CE4-97A2-B91C9A6258C8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7663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ADB33BD-B36E-4E10-AD7A-F0EF62DA9FA4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8139AB5-B545-4EAC-AD6D-B5FA43F0C346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8857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94C2329-FED6-4B99-B440-83F971B5FF37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740AAC6-40D7-4AAE-828C-BC21C284B69F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2627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5EF5FC0-EA69-4825-8796-AB97313EFC70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F2DA7A6-D2CD-45D3-A4A9-7A637D47F19A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5935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C44629F-C9DD-458E-8471-9EC70FE25DD4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4437391-012C-4EED-9191-25961F63996D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10414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EB2F088-C739-4827-A86A-2F9D44AEF4DC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8297AA7-2869-4C27-B6BF-577B9997F816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97055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11508E2-6566-4703-8AAE-69B92F4E7E19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CDA8C4A-94AF-4C10-82EC-2006064C98EF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1640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29BD83E-B5D0-409C-A164-9D1FDE08F551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24421E3-DA66-4072-B48E-E410986CB44B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35275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EF3229C-37B5-41C1-9343-946F9D50049F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E26BAC8-262A-41F4-B04E-C002E6B17D64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7668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32FF42E-AECA-4A5A-B819-FBE62119148B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FC7B5B8-5C7A-460A-A940-E6CF4BABD3E4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7136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4DF28DF-69A5-49C0-8048-249B7C8EBE97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786D814-A58B-4180-ACB4-C8F8B9C03268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73831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C5EB3D7-7CED-4F50-A9D5-56F10CEEE3FE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F02AB8-8EC7-47F4-B385-2FE6890B1C2B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763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0CA5AF7-D54F-4F0E-A991-A1E108EB3F2B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3849939-1F95-4DE6-B85A-17AEDBF005DD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94467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347F3B5-BC3D-4B7D-9FE0-A8333C72A7BF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9084CAE-B26E-437A-AFF1-6C0B4CA0303D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94965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C76AA8-CEF5-4AAD-978B-8C665A896AB7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F586E28-B095-498D-A78F-4A25F8438D70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1142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7426901-D0D7-4FFC-89ED-F532F2E47172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216DCC0-D2AD-4506-A79D-677920F969E1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1578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15E8C68-C6CD-4EB6-9342-5C14422AB258}" type="datetimeFigureOut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F3F68CE-5A93-49EE-9372-9DBC6794E3CE}" type="slidenum">
              <a:rPr lang="es-E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6838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1785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6131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732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2258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432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075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A853CB2-85A3-45F0-A840-515C4493DF07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BF98F58-EF41-4DFF-992F-2B04381A962C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7252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4722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3641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268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9799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6748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6680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5015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4977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020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89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A38D3AF-53EA-4F0C-A5CA-8833B5961445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D7882D9-41F1-40D4-B169-FB12B464C5E1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61343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37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9599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2981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3940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7174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3917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4659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4448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9142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560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88ACCE6-6A5A-499C-9C71-4591B7B97454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5FFF95-132E-4C9A-A2DF-7EF5E56F262B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25210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1123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021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090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725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7073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7374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1837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2639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6369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613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49EE328-9D68-4F6D-B080-7CE5DCB724B2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2E9B38B-8D89-4AD2-9361-3C1D716FABD9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13811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8425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919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553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2480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4559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33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0013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9797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8353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34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E680DA1-A523-4459-9816-0807364250D6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0958B9F-E31D-489A-919D-221511AA90B5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03469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8727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685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5971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36887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12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93023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743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456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622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61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18ED0B5-FD8D-4ED6-8B26-BAA5D346A93C}" type="datetimeFigureOut">
              <a:rPr lang="es-ES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05/07/2017</a:t>
            </a:fld>
            <a:endParaRPr lang="es-E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CE4E13C-9D41-49E7-8127-5E714B5280C0}" type="slidenum">
              <a:rPr lang="es-ES" altLang="es-CO" smtClean="0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 dirty="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2927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3392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56504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6556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793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164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6617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82951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0678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49289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24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401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4962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3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83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686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2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10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638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66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3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rPr>
              <a:pPr/>
              <a:t>5/07/2017</a:t>
            </a:fld>
            <a:endParaRPr lang="es-CO">
              <a:solidFill>
                <a:prstClr val="black">
                  <a:tint val="75000"/>
                </a:prstClr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115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9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850136" y="0"/>
            <a:ext cx="68373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MX" sz="4000" b="1" dirty="0">
                <a:solidFill>
                  <a:prstClr val="white"/>
                </a:solidFill>
              </a:rPr>
              <a:t>AGENDA</a:t>
            </a:r>
            <a:endParaRPr lang="es-CO" sz="4000" dirty="0">
              <a:solidFill>
                <a:prstClr val="white"/>
              </a:solidFill>
            </a:endParaRPr>
          </a:p>
          <a:p>
            <a:pPr algn="ctr"/>
            <a:r>
              <a:rPr lang="es-MX" b="1" dirty="0">
                <a:solidFill>
                  <a:prstClr val="white"/>
                </a:solidFill>
              </a:rPr>
              <a:t>MESA PÚBLICA 14 DE JULIO DE 2017</a:t>
            </a:r>
            <a:endParaRPr lang="es-CO" dirty="0">
              <a:solidFill>
                <a:prstClr val="white"/>
              </a:solidFill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569648"/>
              </p:ext>
            </p:extLst>
          </p:nvPr>
        </p:nvGraphicFramePr>
        <p:xfrm>
          <a:off x="850391" y="1517904"/>
          <a:ext cx="9445754" cy="446451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553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4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7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0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dirty="0"/>
                        <a:t>HORARIO</a:t>
                      </a:r>
                      <a:endParaRPr lang="es-CO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ACTIVIDAD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RESPONSABLE</a:t>
                      </a:r>
                      <a:endParaRPr lang="es-CO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dirty="0"/>
                        <a:t>2:00 pm</a:t>
                      </a:r>
                      <a:endParaRPr lang="es-CO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Inscripción de participantes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Equipo de trabajo ICBF</a:t>
                      </a:r>
                      <a:endParaRPr lang="es-CO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dirty="0"/>
                        <a:t>2:15 pm</a:t>
                      </a:r>
                      <a:endParaRPr lang="es-CO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Actos protocolarios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 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dirty="0"/>
                        <a:t>2:30 pm</a:t>
                      </a:r>
                      <a:endParaRPr lang="es-CO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Instalación del evento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Dra. </a:t>
                      </a:r>
                      <a:r>
                        <a:rPr lang="es-CO" sz="1600" dirty="0">
                          <a:effectLst/>
                        </a:rPr>
                        <a:t>Kelly Patricia Montero Avila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Directora Regional ICBF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6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dirty="0"/>
                        <a:t>2:35 pm</a:t>
                      </a:r>
                      <a:endParaRPr lang="es-CO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CO" sz="1600" dirty="0">
                          <a:effectLst/>
                        </a:rPr>
                        <a:t>Presentación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CO" sz="1600" dirty="0">
                          <a:effectLst/>
                        </a:rPr>
                        <a:t>Expectativas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CO" sz="1600" dirty="0">
                          <a:effectLst/>
                        </a:rPr>
                        <a:t>Temática (Maltrato</a:t>
                      </a:r>
                      <a:r>
                        <a:rPr lang="es-CO" sz="1600" baseline="0" dirty="0">
                          <a:effectLst/>
                        </a:rPr>
                        <a:t> Infantil</a:t>
                      </a:r>
                      <a:r>
                        <a:rPr lang="es-CO" sz="1600" dirty="0">
                          <a:effectLst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Dra. </a:t>
                      </a:r>
                      <a:r>
                        <a:rPr lang="es-CO" sz="1600" dirty="0">
                          <a:effectLst/>
                        </a:rPr>
                        <a:t>Mery Liliana Duran Mantilla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Coordinadora Centro Zonal</a:t>
                      </a:r>
                      <a:r>
                        <a:rPr lang="es-CO" sz="1600" baseline="0" dirty="0">
                          <a:effectLst/>
                        </a:rPr>
                        <a:t> Arauca</a:t>
                      </a:r>
                      <a:endParaRPr lang="es-CO" sz="16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dirty="0"/>
                        <a:t>3:00 pm</a:t>
                      </a:r>
                      <a:endParaRPr lang="es-CO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Recorrido por los Stand evidenciando los momentos.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Equipo</a:t>
                      </a:r>
                      <a:r>
                        <a:rPr lang="es-CO" sz="1600" baseline="0" dirty="0">
                          <a:effectLst/>
                        </a:rPr>
                        <a:t> de Trabajo y Profesionales de las EAS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dirty="0"/>
                        <a:t>3: 50 pm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Refrigerio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Operador</a:t>
                      </a:r>
                      <a:r>
                        <a:rPr lang="es-CO" sz="1600" baseline="0" dirty="0">
                          <a:effectLst/>
                        </a:rPr>
                        <a:t> y </a:t>
                      </a:r>
                      <a:r>
                        <a:rPr lang="es-CO" sz="1600" dirty="0">
                          <a:effectLst/>
                        </a:rPr>
                        <a:t>Equipo de Apoyo SNBF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dirty="0"/>
                        <a:t>5:00 pm</a:t>
                      </a:r>
                      <a:endParaRPr lang="es-CO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Reflexión y Conclusión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Profesional</a:t>
                      </a:r>
                      <a:r>
                        <a:rPr lang="es-ES" sz="1600" baseline="0" dirty="0">
                          <a:effectLst/>
                        </a:rPr>
                        <a:t>es Centro Zonal Arauca – Comisaria de Familia y Policía de Infancia y Adolescencia.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dirty="0"/>
                        <a:t>5:30 pm</a:t>
                      </a:r>
                      <a:endParaRPr lang="es-CO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Cierre y evaluación del evento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Coordinadora Centro Zonal</a:t>
                      </a:r>
                      <a:r>
                        <a:rPr lang="es-ES" sz="1600" baseline="0" dirty="0">
                          <a:effectLst/>
                        </a:rPr>
                        <a:t> Arauca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915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64" y="1759352"/>
            <a:ext cx="11435788" cy="390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53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5" y="1886033"/>
            <a:ext cx="8900932" cy="377048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866209" y="0"/>
            <a:ext cx="59715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Formas de Maltrato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126" y="1967695"/>
            <a:ext cx="2835797" cy="36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90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8316"/>
            <a:ext cx="12192000" cy="570968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010718" y="107177"/>
            <a:ext cx="2852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BULLYNG</a:t>
            </a:r>
          </a:p>
        </p:txBody>
      </p:sp>
    </p:spTree>
    <p:extLst>
      <p:ext uri="{BB962C8B-B14F-4D97-AF65-F5344CB8AC3E}">
        <p14:creationId xmlns:p14="http://schemas.microsoft.com/office/powerpoint/2010/main" val="665179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6446"/>
            <a:ext cx="6597570" cy="53706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462" y="1486296"/>
            <a:ext cx="4743450" cy="84772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736197" y="2457925"/>
            <a:ext cx="51319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/>
              <a:t>El Sistema Nacional de Convivencia Escolar y Formación para el Ejercicio de los Derechos Humanos, la Educación para la Sexualidad y la Prevención y Mitigación de la Violencia Escolar, es la norma que tiene, entre otros objetivos, prevenir la intimidación escolar. </a:t>
            </a:r>
          </a:p>
          <a:p>
            <a:pPr algn="ctr"/>
            <a:endParaRPr lang="es-CO" dirty="0"/>
          </a:p>
          <a:p>
            <a:pPr algn="ctr"/>
            <a:r>
              <a:rPr lang="es-CO" dirty="0"/>
              <a:t>El ICBF brinda acompañamiento a los niños, niñas y adolescentes que son agredidos en situaciones de acoso escolar, así como a los que son agresores y a sus familias.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28030" y="153116"/>
            <a:ext cx="7749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RUTA PARA LA ATENCION </a:t>
            </a:r>
            <a:endParaRPr lang="es-E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6260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43" y="1267563"/>
            <a:ext cx="5174957" cy="160888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76444" y="2796939"/>
            <a:ext cx="581955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dirty="0">
                <a:solidFill>
                  <a:srgbClr val="000000"/>
                </a:solidFill>
                <a:latin typeface="arial, helvetica, sans-serif"/>
              </a:rPr>
              <a:t>El maltrato a niños, niñas y adolescentes DEBE ser denunciado ante las autoridades. La denuncia puede ser anónima, lo importante es informar la ubicación del niño, niña o adolescente ante: </a:t>
            </a:r>
            <a:endParaRPr lang="es-CO" sz="2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095" y="4054007"/>
            <a:ext cx="2038350" cy="194310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921465" y="3531601"/>
            <a:ext cx="40634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/>
              <a:t>Comisarías de Familia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/>
              <a:t>Inspecciones de Policía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/>
              <a:t>Personerías Municipales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800" dirty="0"/>
              <a:t>Fiscalía</a:t>
            </a:r>
          </a:p>
        </p:txBody>
      </p:sp>
      <p:sp>
        <p:nvSpPr>
          <p:cNvPr id="9" name="Flecha: curvada hacia abajo 8"/>
          <p:cNvSpPr/>
          <p:nvPr/>
        </p:nvSpPr>
        <p:spPr>
          <a:xfrm rot="10644470" flipH="1">
            <a:off x="4887715" y="5413783"/>
            <a:ext cx="3918207" cy="903768"/>
          </a:xfrm>
          <a:prstGeom prst="curvedDownArrow">
            <a:avLst>
              <a:gd name="adj1" fmla="val 25000"/>
              <a:gd name="adj2" fmla="val 53558"/>
              <a:gd name="adj3" fmla="val 2500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910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9"/>
          <p:cNvSpPr txBox="1">
            <a:spLocks noChangeArrowheads="1"/>
          </p:cNvSpPr>
          <p:nvPr/>
        </p:nvSpPr>
        <p:spPr bwMode="auto">
          <a:xfrm>
            <a:off x="1383348" y="1792224"/>
            <a:ext cx="87024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6000" b="1" dirty="0">
                <a:solidFill>
                  <a:schemeClr val="accent3">
                    <a:lumMod val="50000"/>
                  </a:schemeClr>
                </a:solidFill>
                <a:latin typeface="Antique Olive" panose="020B0603020204030204" pitchFamily="34" charset="0"/>
                <a:ea typeface="MS PGothic" panose="020B0600070205080204" pitchFamily="34" charset="-128"/>
              </a:rPr>
              <a:t>OPERADORES RESPONSABLES EN EL TERRITORIO Y COBERTURA</a:t>
            </a:r>
          </a:p>
        </p:txBody>
      </p:sp>
    </p:spTree>
    <p:extLst>
      <p:ext uri="{BB962C8B-B14F-4D97-AF65-F5344CB8AC3E}">
        <p14:creationId xmlns:p14="http://schemas.microsoft.com/office/powerpoint/2010/main" val="555639696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47" y="1298878"/>
            <a:ext cx="5310076" cy="284707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510" y="1182499"/>
            <a:ext cx="1759645" cy="1780429"/>
          </a:xfrm>
          <a:prstGeom prst="rect">
            <a:avLst/>
          </a:prstGeom>
        </p:spPr>
      </p:pic>
      <p:sp>
        <p:nvSpPr>
          <p:cNvPr id="5" name="Pentágono 4"/>
          <p:cNvSpPr/>
          <p:nvPr/>
        </p:nvSpPr>
        <p:spPr>
          <a:xfrm>
            <a:off x="1141497" y="3081682"/>
            <a:ext cx="3072690" cy="972834"/>
          </a:xfrm>
          <a:prstGeom prst="homePlate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Colaboradores </a:t>
            </a:r>
            <a:r>
              <a:rPr lang="es-CO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del Área </a:t>
            </a:r>
            <a:r>
              <a:rPr lang="es-CO" sz="1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Misional 13 </a:t>
            </a:r>
            <a:r>
              <a:rPr lang="es-CO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Administrativo </a:t>
            </a:r>
            <a:r>
              <a:rPr lang="es-CO" sz="1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7 y de planta 6.</a:t>
            </a:r>
            <a:endParaRPr lang="es-CO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016229"/>
              </p:ext>
            </p:extLst>
          </p:nvPr>
        </p:nvGraphicFramePr>
        <p:xfrm>
          <a:off x="2277688" y="4519896"/>
          <a:ext cx="6898603" cy="16980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0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1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6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19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400" b="1" u="none" strike="noStrike" dirty="0">
                          <a:effectLst/>
                        </a:rPr>
                        <a:t>D</a:t>
                      </a:r>
                      <a:r>
                        <a:rPr lang="es-CO" sz="1600" b="1" u="none" strike="noStrike" dirty="0">
                          <a:effectLst/>
                        </a:rPr>
                        <a:t>ETALLE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1.ARAUCA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u="none" strike="noStrike" dirty="0">
                          <a:effectLst/>
                        </a:rPr>
                        <a:t>2. </a:t>
                      </a:r>
                      <a:r>
                        <a:rPr lang="es-CO" sz="1200" u="none" strike="noStrike" dirty="0" smtClean="0">
                          <a:effectLst/>
                        </a:rPr>
                        <a:t>CRAVO</a:t>
                      </a:r>
                      <a:r>
                        <a:rPr lang="es-CO" sz="1200" u="none" strike="noStrike" baseline="0" dirty="0" smtClean="0">
                          <a:effectLst/>
                        </a:rPr>
                        <a:t> NORTE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8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Cupos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4.908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426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5.334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Inversión Total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 smtClean="0">
                          <a:effectLst/>
                        </a:rPr>
                        <a:t>$9,514087,337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 smtClean="0">
                          <a:effectLst/>
                        </a:rPr>
                        <a:t>$658,084,703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96" marR="9496" marT="9497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$10,172,172,040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015864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56616" y="211564"/>
            <a:ext cx="8503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dirty="0">
                <a:solidFill>
                  <a:prstClr val="white"/>
                </a:solidFill>
              </a:rPr>
              <a:t>PROGRAMACION -  COBERTURA  2017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58" y="1777752"/>
            <a:ext cx="1865538" cy="145707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618" y="3267044"/>
            <a:ext cx="2591025" cy="165215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5643" y="1291031"/>
            <a:ext cx="8492464" cy="49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57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2296" y="202421"/>
            <a:ext cx="8394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/>
              <a:t>PRESENCIA EN EL TERRITORIO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311" y="1781089"/>
            <a:ext cx="2267909" cy="149974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814" y="3569701"/>
            <a:ext cx="2456901" cy="141439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0718" y="1483911"/>
            <a:ext cx="8510754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79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75097" y="208431"/>
            <a:ext cx="8394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prstClr val="black"/>
                </a:solidFill>
              </a:rPr>
              <a:t>PRESENCIA EN EL TERRITORIO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292608" y="1673352"/>
            <a:ext cx="2670048" cy="4078679"/>
            <a:chOff x="274320" y="1645920"/>
            <a:chExt cx="2670048" cy="4078679"/>
          </a:xfrm>
        </p:grpSpPr>
        <p:grpSp>
          <p:nvGrpSpPr>
            <p:cNvPr id="4" name="Grupo 3"/>
            <p:cNvGrpSpPr/>
            <p:nvPr/>
          </p:nvGrpSpPr>
          <p:grpSpPr>
            <a:xfrm>
              <a:off x="274320" y="1645920"/>
              <a:ext cx="2670048" cy="4078679"/>
              <a:chOff x="5328537" y="0"/>
              <a:chExt cx="2436717" cy="3969406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6" name="Rectángulo redondeado 5"/>
              <p:cNvSpPr/>
              <p:nvPr/>
            </p:nvSpPr>
            <p:spPr>
              <a:xfrm>
                <a:off x="5328537" y="0"/>
                <a:ext cx="2436717" cy="3969406"/>
              </a:xfrm>
              <a:prstGeom prst="roundRect">
                <a:avLst>
                  <a:gd name="adj" fmla="val 10000"/>
                </a:avLst>
              </a:prstGeom>
              <a:grpFill/>
            </p:spPr>
            <p:style>
              <a:lnRef idx="2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" name="Rectángulo 6"/>
              <p:cNvSpPr/>
              <p:nvPr/>
            </p:nvSpPr>
            <p:spPr>
              <a:xfrm>
                <a:off x="5328537" y="1587762"/>
                <a:ext cx="2436717" cy="158776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170688" numCol="1" spcCol="1270" anchor="ctr" anchorCtr="0">
                <a:noAutofit/>
              </a:bodyPr>
              <a:lstStyle/>
              <a:p>
                <a:pPr lvl="0" algn="ctr" defTabSz="10668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400" b="1" i="0" kern="1200" baseline="0" dirty="0">
                    <a:solidFill>
                      <a:schemeClr val="tx1"/>
                    </a:solidFill>
                  </a:rPr>
                  <a:t>Adolescencia</a:t>
                </a:r>
                <a:r>
                  <a:rPr lang="es-ES" sz="2400" b="0" i="0" kern="1200" baseline="0" dirty="0">
                    <a:solidFill>
                      <a:schemeClr val="tx1"/>
                    </a:solidFill>
                  </a:rPr>
                  <a:t> </a:t>
                </a:r>
              </a:p>
              <a:p>
                <a:pPr lvl="0" algn="ctr" defTabSz="10668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800" b="0" i="0" kern="1200" baseline="0" dirty="0">
                    <a:solidFill>
                      <a:schemeClr val="tx1"/>
                    </a:solidFill>
                  </a:rPr>
                  <a:t>(de los 12 a los 17 años) </a:t>
                </a:r>
                <a:endParaRPr lang="es-MX" sz="1800" b="0" i="0" kern="1200" baseline="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Elipse 4"/>
            <p:cNvSpPr/>
            <p:nvPr/>
          </p:nvSpPr>
          <p:spPr>
            <a:xfrm>
              <a:off x="822960" y="2076006"/>
              <a:ext cx="1627122" cy="1371281"/>
            </a:xfrm>
            <a:prstGeom prst="ellipse">
              <a:avLst/>
            </a:prstGeom>
            <a:blipFill rotWithShape="0">
              <a:blip r:embed="rId4"/>
              <a:stretch>
                <a:fillRect/>
              </a:stretch>
            </a:blipFill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815268"/>
              </p:ext>
            </p:extLst>
          </p:nvPr>
        </p:nvGraphicFramePr>
        <p:xfrm>
          <a:off x="3163825" y="1632965"/>
          <a:ext cx="8789610" cy="403620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780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8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5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1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3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31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EAS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MODALIDAD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CONTRATO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CUPOS 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MUNICIPIO QUE OPERA 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3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PROMESAS</a:t>
                      </a:r>
                      <a:endParaRPr lang="es-CO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GENERACIONES RURALES CON BIENESTAR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CONTRATO DE APORTE </a:t>
                      </a:r>
                      <a:b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</a:t>
                      </a: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095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775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600" dirty="0" smtClean="0">
                          <a:effectLst/>
                        </a:rPr>
                        <a:t>Arauca (675 </a:t>
                      </a:r>
                      <a:r>
                        <a:rPr lang="es-CO" sz="1600" dirty="0">
                          <a:effectLst/>
                        </a:rPr>
                        <a:t>cupos)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600" dirty="0" smtClean="0">
                          <a:effectLst/>
                        </a:rPr>
                        <a:t>Cravo Norte (100 </a:t>
                      </a:r>
                      <a:r>
                        <a:rPr lang="es-CO" sz="1600" dirty="0">
                          <a:effectLst/>
                        </a:rPr>
                        <a:t>cupos</a:t>
                      </a:r>
                      <a:r>
                        <a:rPr lang="es-CO" sz="1600" dirty="0" smtClean="0">
                          <a:effectLst/>
                        </a:rPr>
                        <a:t>)</a:t>
                      </a:r>
                      <a:endParaRPr lang="es-CO" sz="1600" dirty="0">
                        <a:effectLst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3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FUNKARIB</a:t>
                      </a:r>
                      <a:endParaRPr lang="es-CO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GENERACIONES ÉTNICAS CON BIENESTAR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CONTRATO DE APORTE </a:t>
                      </a:r>
                      <a:b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</a:t>
                      </a: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080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600" dirty="0" smtClean="0">
                          <a:effectLst/>
                        </a:rPr>
                        <a:t>Arauca (200 </a:t>
                      </a:r>
                      <a:r>
                        <a:rPr lang="es-CO" sz="1600" dirty="0">
                          <a:effectLst/>
                        </a:rPr>
                        <a:t>cupos</a:t>
                      </a:r>
                      <a:r>
                        <a:rPr lang="es-CO" sz="1600" dirty="0" smtClean="0">
                          <a:effectLst/>
                        </a:rPr>
                        <a:t>)</a:t>
                      </a:r>
                      <a:endParaRPr lang="es-CO" sz="1600" dirty="0">
                        <a:effectLst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5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COORPRODINCO</a:t>
                      </a:r>
                      <a:endParaRPr lang="es-CO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FAMILIAS CON BIENESTAR PARA LA PAZ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CONTRATO DE APORTE </a:t>
                      </a:r>
                      <a:b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</a:t>
                      </a: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084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520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600" dirty="0" smtClean="0">
                          <a:effectLst/>
                        </a:rPr>
                        <a:t>Arauca (480 </a:t>
                      </a:r>
                      <a:r>
                        <a:rPr lang="es-CO" sz="1600" dirty="0">
                          <a:effectLst/>
                        </a:rPr>
                        <a:t>cupos</a:t>
                      </a:r>
                      <a:r>
                        <a:rPr lang="es-CO" sz="1600" dirty="0" smtClean="0">
                          <a:effectLst/>
                        </a:rPr>
                        <a:t>)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 smtClean="0">
                          <a:effectLst/>
                        </a:rPr>
                        <a:t>Cravo Norte (40 cupos)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600" dirty="0">
                        <a:effectLst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242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8"/>
          <p:cNvSpPr txBox="1">
            <a:spLocks noChangeArrowheads="1"/>
          </p:cNvSpPr>
          <p:nvPr/>
        </p:nvSpPr>
        <p:spPr bwMode="auto">
          <a:xfrm>
            <a:off x="2928240" y="452566"/>
            <a:ext cx="640397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6600" b="1" i="1" dirty="0">
                <a:solidFill>
                  <a:prstClr val="whit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MESA PÚBLICA CENTRO ZONAL ARAUCA 2017</a:t>
            </a:r>
          </a:p>
        </p:txBody>
      </p:sp>
    </p:spTree>
    <p:extLst>
      <p:ext uri="{BB962C8B-B14F-4D97-AF65-F5344CB8AC3E}">
        <p14:creationId xmlns:p14="http://schemas.microsoft.com/office/powerpoint/2010/main" val="2709277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3096" y="202421"/>
            <a:ext cx="8394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prstClr val="black"/>
                </a:solidFill>
              </a:rPr>
              <a:t>PRESENCIA EN EL TERRITORIO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607132"/>
              </p:ext>
            </p:extLst>
          </p:nvPr>
        </p:nvGraphicFramePr>
        <p:xfrm>
          <a:off x="3163825" y="1632965"/>
          <a:ext cx="8789610" cy="402865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780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8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5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1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3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31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EAS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MODALIDAD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CONTRATO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CUPOS 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400" dirty="0">
                          <a:effectLst/>
                        </a:rPr>
                        <a:t>MUNICIPIO QUE OPERA 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3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ASOMIN</a:t>
                      </a:r>
                      <a:endParaRPr lang="es-CO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GENERACIONES RURALES CON BIENESTAR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CONTRATO DE APORTE </a:t>
                      </a:r>
                      <a:b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</a:t>
                      </a: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600" dirty="0" smtClean="0">
                          <a:effectLst/>
                        </a:rPr>
                        <a:t>Arauca (120 cupos)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600" dirty="0" smtClean="0">
                          <a:effectLst/>
                        </a:rPr>
                        <a:t>Cravo Norte (30 cupos)</a:t>
                      </a:r>
                      <a:endParaRPr lang="es-CO" sz="1600" dirty="0">
                        <a:effectLst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3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FUNDACION</a:t>
                      </a:r>
                      <a:r>
                        <a:rPr lang="es-CO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IDEAR </a:t>
                      </a:r>
                      <a:endParaRPr lang="es-CO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UNAFA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CONTRATO DE APORTE </a:t>
                      </a:r>
                      <a:b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</a:t>
                      </a: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1170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600" dirty="0" smtClean="0">
                          <a:effectLst/>
                        </a:rPr>
                        <a:t>Arauca (60 </a:t>
                      </a:r>
                      <a:r>
                        <a:rPr lang="es-CO" sz="1600" dirty="0">
                          <a:effectLst/>
                        </a:rPr>
                        <a:t>cupos</a:t>
                      </a:r>
                      <a:r>
                        <a:rPr lang="es-CO" sz="1600" dirty="0" smtClean="0">
                          <a:effectLst/>
                        </a:rPr>
                        <a:t>)</a:t>
                      </a:r>
                      <a:endParaRPr lang="es-CO" sz="1600" dirty="0">
                        <a:effectLst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5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FUNKARIB</a:t>
                      </a:r>
                      <a:endParaRPr lang="es-CO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GENERACIONES ÉTNICAS CON BIENESTAR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CONTRATO DE APORTE </a:t>
                      </a:r>
                      <a:b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</a:t>
                      </a: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093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  <a:endParaRPr lang="es-CO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600" dirty="0" smtClean="0">
                          <a:effectLst/>
                        </a:rPr>
                        <a:t>Arauca (79 </a:t>
                      </a:r>
                      <a:r>
                        <a:rPr lang="es-CO" sz="1600" dirty="0">
                          <a:effectLst/>
                        </a:rPr>
                        <a:t>cupos</a:t>
                      </a:r>
                      <a:r>
                        <a:rPr lang="es-CO" sz="1600" dirty="0" smtClean="0">
                          <a:effectLst/>
                        </a:rPr>
                        <a:t>)</a:t>
                      </a:r>
                      <a:endParaRPr lang="es-CO" sz="1600" dirty="0">
                        <a:effectLst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rupo 2"/>
          <p:cNvGrpSpPr/>
          <p:nvPr/>
        </p:nvGrpSpPr>
        <p:grpSpPr>
          <a:xfrm>
            <a:off x="292608" y="1673352"/>
            <a:ext cx="2670048" cy="4078679"/>
            <a:chOff x="274320" y="1645920"/>
            <a:chExt cx="2670048" cy="4078679"/>
          </a:xfrm>
        </p:grpSpPr>
        <p:grpSp>
          <p:nvGrpSpPr>
            <p:cNvPr id="10" name="Grupo 9"/>
            <p:cNvGrpSpPr/>
            <p:nvPr/>
          </p:nvGrpSpPr>
          <p:grpSpPr>
            <a:xfrm>
              <a:off x="274320" y="1645920"/>
              <a:ext cx="2670048" cy="4078679"/>
              <a:chOff x="5328537" y="0"/>
              <a:chExt cx="2436717" cy="3969406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11" name="Rectángulo redondeado 10"/>
              <p:cNvSpPr/>
              <p:nvPr/>
            </p:nvSpPr>
            <p:spPr>
              <a:xfrm>
                <a:off x="5328537" y="0"/>
                <a:ext cx="2436717" cy="3969406"/>
              </a:xfrm>
              <a:prstGeom prst="roundRect">
                <a:avLst>
                  <a:gd name="adj" fmla="val 10000"/>
                </a:avLst>
              </a:prstGeom>
              <a:grpFill/>
            </p:spPr>
            <p:style>
              <a:lnRef idx="2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2" name="Rectángulo 11"/>
              <p:cNvSpPr/>
              <p:nvPr/>
            </p:nvSpPr>
            <p:spPr>
              <a:xfrm>
                <a:off x="5328537" y="1587762"/>
                <a:ext cx="2436717" cy="158776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70688" tIns="170688" rIns="170688" bIns="170688" numCol="1" spcCol="1270" anchor="ctr" anchorCtr="0">
                <a:noAutofit/>
              </a:bodyPr>
              <a:lstStyle/>
              <a:p>
                <a:pPr lvl="0" algn="ctr" defTabSz="10668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400" b="1" i="0" kern="1200" baseline="0" dirty="0">
                    <a:solidFill>
                      <a:schemeClr val="tx1"/>
                    </a:solidFill>
                  </a:rPr>
                  <a:t>Adolescencia</a:t>
                </a:r>
                <a:r>
                  <a:rPr lang="es-ES" sz="2400" b="0" i="0" kern="1200" baseline="0" dirty="0">
                    <a:solidFill>
                      <a:schemeClr val="tx1"/>
                    </a:solidFill>
                  </a:rPr>
                  <a:t> </a:t>
                </a:r>
              </a:p>
              <a:p>
                <a:pPr lvl="0" algn="ctr" defTabSz="10668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800" b="0" i="0" kern="1200" baseline="0" dirty="0">
                    <a:solidFill>
                      <a:schemeClr val="tx1"/>
                    </a:solidFill>
                  </a:rPr>
                  <a:t>(de los 12 a los 17 años) </a:t>
                </a:r>
                <a:endParaRPr lang="es-MX" sz="1800" b="0" i="0" kern="1200" baseline="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Elipse 12"/>
            <p:cNvSpPr/>
            <p:nvPr/>
          </p:nvSpPr>
          <p:spPr>
            <a:xfrm>
              <a:off x="822960" y="2076006"/>
              <a:ext cx="1627122" cy="1371281"/>
            </a:xfrm>
            <a:prstGeom prst="ellipse">
              <a:avLst/>
            </a:prstGeom>
            <a:blipFill rotWithShape="0">
              <a:blip r:embed="rId4"/>
              <a:stretch>
                <a:fillRect/>
              </a:stretch>
            </a:blipFill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3023382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Marcador de conteni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45"/>
          <a:stretch>
            <a:fillRect/>
          </a:stretch>
        </p:blipFill>
        <p:spPr bwMode="auto">
          <a:xfrm>
            <a:off x="2615184" y="1515497"/>
            <a:ext cx="6422454" cy="311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615184" y="4770996"/>
            <a:ext cx="6422453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0" b="1" dirty="0">
                <a:ln/>
                <a:solidFill>
                  <a:srgbClr val="9BBB59"/>
                </a:solidFill>
                <a:ea typeface="MS PGothic" panose="020B0600070205080204" pitchFamily="34" charset="-128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608176107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524001" y="165055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8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Calibri" panose="020F0502020204030204"/>
              </a:rPr>
              <a:t>MESA PÚBLICA </a:t>
            </a:r>
            <a:endParaRPr lang="es-ES" sz="48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6223167" y="1479173"/>
            <a:ext cx="456812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/>
            <a:r>
              <a:rPr lang="es-CO" sz="2400" dirty="0">
                <a:solidFill>
                  <a:prstClr val="black"/>
                </a:solidFill>
              </a:rPr>
              <a:t>Encuentros presenciales de interlocución, dialogo abierto y comunicación de doble vía  con los ciudadanos, para tratar temas que tienen que ver con el cabal  funcionamiento del Servicio Publico de Bienestar Familiar (SPBF), detectando anomalías, proponiendo correctivos y propiciando escenarios de prevención, cualificación y mejoramiento del mismo.</a:t>
            </a:r>
            <a:endParaRPr lang="es-CO" altLang="es-CO" sz="2400" dirty="0">
              <a:solidFill>
                <a:prstClr val="black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683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62" y="1124987"/>
            <a:ext cx="5232689" cy="523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85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664677" y="317806"/>
            <a:ext cx="676724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28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Calibri" panose="020F0502020204030204"/>
              </a:rPr>
              <a:t>MARCO NORMATIVO MESA PÚBLICA</a:t>
            </a:r>
            <a:r>
              <a:rPr lang="es-ES" sz="28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Calibri" panose="020F0502020204030204"/>
              </a:rPr>
              <a:t/>
            </a:r>
            <a:br>
              <a:rPr lang="es-ES" sz="28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Calibri" panose="020F0502020204030204"/>
              </a:rPr>
            </a:br>
            <a:endParaRPr lang="es-ES" sz="2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2221093" y="1640938"/>
            <a:ext cx="360753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s-CO" altLang="es-CO" dirty="0">
              <a:solidFill>
                <a:prstClr val="black"/>
              </a:solidFill>
            </a:endParaRPr>
          </a:p>
          <a:p>
            <a:pPr eaLnBrk="1" hangingPunct="1"/>
            <a:endParaRPr lang="es-CO" altLang="es-CO" dirty="0">
              <a:solidFill>
                <a:prstClr val="black"/>
              </a:solidFill>
            </a:endParaRPr>
          </a:p>
          <a:p>
            <a:pPr eaLnBrk="1" hangingPunct="1"/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eaLnBrk="1" hangingPunct="1"/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eaLnBrk="1" hangingPunct="1"/>
            <a:r>
              <a:rPr lang="es-CO" altLang="es-CO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567225" y="1399033"/>
            <a:ext cx="6164527" cy="25299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FF3300"/>
              </a:buClr>
              <a:defRPr/>
            </a:pPr>
            <a:r>
              <a:rPr lang="es-CO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 Unicode MS" pitchFamily="34" charset="-128"/>
              </a:rPr>
              <a:t>LEY 1098 DE 2006. </a:t>
            </a:r>
            <a:r>
              <a:rPr lang="es-CO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 Unicode MS" pitchFamily="34" charset="-128"/>
              </a:rPr>
              <a:t>Código de la Infancia y la Adolescencia. 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defRPr/>
            </a:pPr>
            <a:endParaRPr lang="es-CO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 Unicode MS" pitchFamily="34" charset="-128"/>
              <a:cs typeface="Arial Unicode MS" pitchFamily="34" charset="-128"/>
            </a:endParaRPr>
          </a:p>
          <a:p>
            <a:pPr algn="just">
              <a:lnSpc>
                <a:spcPct val="80000"/>
              </a:lnSpc>
              <a:buClr>
                <a:srgbClr val="FF3300"/>
              </a:buClr>
              <a:defRPr/>
            </a:pPr>
            <a:r>
              <a:rPr lang="es-CO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 Unicode MS" pitchFamily="34" charset="-128"/>
              </a:rPr>
              <a:t>Libro lll Sistema Nacional de Bienestar Familiar y  Políticas Públicas 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defRPr/>
            </a:pPr>
            <a:endParaRPr lang="es-CO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 Unicode MS" pitchFamily="34" charset="-128"/>
              <a:cs typeface="Arial Unicode MS" pitchFamily="34" charset="-128"/>
            </a:endParaRPr>
          </a:p>
          <a:p>
            <a:pPr algn="just">
              <a:lnSpc>
                <a:spcPct val="80000"/>
              </a:lnSpc>
              <a:buClr>
                <a:srgbClr val="FF3300"/>
              </a:buClr>
              <a:defRPr/>
            </a:pPr>
            <a:r>
              <a:rPr lang="es-CO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 Unicode MS" pitchFamily="34" charset="-128"/>
              </a:rPr>
              <a:t>Capitulo ll  Inspección, Vigilancia y Control: Procuraduría, Defensoría, Contraloría, Personería, sociedad civil organizada.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defRPr/>
            </a:pPr>
            <a:r>
              <a:rPr lang="es-CO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683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75488" y="4056076"/>
            <a:ext cx="5505542" cy="1631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sz="2000" b="1" i="1" dirty="0">
                <a:solidFill>
                  <a:prstClr val="black"/>
                </a:solidFill>
                <a:ea typeface="MS PGothic" panose="020B0600070205080204" pitchFamily="34" charset="-128"/>
              </a:rPr>
              <a:t>Ley 489 de 1998. </a:t>
            </a:r>
            <a:r>
              <a:rPr lang="es-CO" sz="2000" i="1" dirty="0">
                <a:solidFill>
                  <a:prstClr val="black"/>
                </a:solidFill>
                <a:ea typeface="MS PGothic" panose="020B0600070205080204" pitchFamily="34" charset="-128"/>
              </a:rPr>
              <a:t>tiene como propósito convocar a todos los actores responsables de las políticas y los programas con los cuales se discutirán los aspectos relacionados con su formulación, ejecución  y evaluación.</a:t>
            </a:r>
            <a:r>
              <a:rPr lang="es-CO" sz="1600" i="1" dirty="0">
                <a:solidFill>
                  <a:prstClr val="black"/>
                </a:solidFill>
                <a:ea typeface="MS PGothic" panose="020B0600070205080204" pitchFamily="34" charset="-128"/>
              </a:rPr>
              <a:t> 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3148280"/>
              </p:ext>
            </p:extLst>
          </p:nvPr>
        </p:nvGraphicFramePr>
        <p:xfrm>
          <a:off x="9355942" y="4056076"/>
          <a:ext cx="1246529" cy="1722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Acrobat Document" r:id="rId4" imgW="5219700" imgH="7105498" progId="AcroExch.Document.7">
                  <p:embed/>
                </p:oleObj>
              </mc:Choice>
              <mc:Fallback>
                <p:oleObj name="Acrobat Document" r:id="rId4" imgW="5219700" imgH="7105498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5942" y="4056076"/>
                        <a:ext cx="1246529" cy="172206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2 CuadroTexto"/>
          <p:cNvSpPr txBox="1">
            <a:spLocks noChangeArrowheads="1"/>
          </p:cNvSpPr>
          <p:nvPr/>
        </p:nvSpPr>
        <p:spPr bwMode="auto">
          <a:xfrm>
            <a:off x="2373493" y="1793338"/>
            <a:ext cx="360753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s-CO" altLang="es-CO" dirty="0">
              <a:solidFill>
                <a:prstClr val="black"/>
              </a:solidFill>
            </a:endParaRPr>
          </a:p>
          <a:p>
            <a:pPr eaLnBrk="1" hangingPunct="1"/>
            <a:endParaRPr lang="es-CO" altLang="es-CO" dirty="0">
              <a:solidFill>
                <a:prstClr val="black"/>
              </a:solidFill>
            </a:endParaRPr>
          </a:p>
          <a:p>
            <a:pPr eaLnBrk="1" hangingPunct="1"/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eaLnBrk="1" hangingPunct="1"/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eaLnBrk="1" hangingPunct="1"/>
            <a:r>
              <a:rPr lang="es-CO" altLang="es-CO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9" name="Imagen 8" descr="https://s-media-cache-ak0.pinimg.com/736x/6a/bc/70/6abc70ae153ff84367619308bcddf6fe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776" y="1449276"/>
            <a:ext cx="3749434" cy="2429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 descr="Resultado de imagen para imagenes de niños estudiando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78" y="4056076"/>
            <a:ext cx="2005496" cy="1722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2274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2" y="1115989"/>
            <a:ext cx="4389120" cy="42937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990" y="5499069"/>
            <a:ext cx="8510345" cy="46086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8524" y="1719072"/>
            <a:ext cx="5519200" cy="130013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418524" y="1167990"/>
            <a:ext cx="2967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prstClr val="black"/>
                </a:solidFill>
              </a:rPr>
              <a:t>Pilar estratégico: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13232" y="5499069"/>
            <a:ext cx="2967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i="1" dirty="0">
                <a:solidFill>
                  <a:prstClr val="black"/>
                </a:solidFill>
              </a:rPr>
              <a:t>Lema: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963296" y="3197543"/>
            <a:ext cx="5029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2000" i="1" dirty="0">
                <a:solidFill>
                  <a:srgbClr val="70AD47">
                    <a:lumMod val="75000"/>
                  </a:srgbClr>
                </a:solidFill>
              </a:rPr>
              <a:t>Eficiencia y eficacia en inversión de recursos, NNA orientan la ejecución hacia sus mas sentidas necesidades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2000" i="1" dirty="0">
                <a:solidFill>
                  <a:srgbClr val="70AD47">
                    <a:lumMod val="75000"/>
                  </a:srgbClr>
                </a:solidFill>
              </a:rPr>
              <a:t>Activación de redes, Control social, veedurías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2000" i="1" dirty="0">
                <a:solidFill>
                  <a:srgbClr val="70AD47">
                    <a:lumMod val="75000"/>
                  </a:srgbClr>
                </a:solidFill>
              </a:rPr>
              <a:t>Empoderamiento de ciudadanía</a:t>
            </a:r>
            <a:endParaRPr lang="es-CO" sz="2000" i="1" dirty="0">
              <a:solidFill>
                <a:srgbClr val="70AD47">
                  <a:lumMod val="75000"/>
                </a:srgbClr>
              </a:solidFill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291424" y="169257"/>
            <a:ext cx="7886700" cy="501907"/>
          </a:xfrm>
        </p:spPr>
        <p:txBody>
          <a:bodyPr/>
          <a:lstStyle/>
          <a:p>
            <a: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INSTITUTO COLOMBIANO DE BIENESTAR FAMILIAR</a:t>
            </a: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1410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7" y="1435316"/>
            <a:ext cx="8510345" cy="460861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658844" y="1"/>
            <a:ext cx="6085652" cy="1325563"/>
          </a:xfrm>
        </p:spPr>
        <p:txBody>
          <a:bodyPr/>
          <a:lstStyle/>
          <a:p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Transparencia, Participación  y Buen Gobierno </a:t>
            </a:r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17421594"/>
              </p:ext>
            </p:extLst>
          </p:nvPr>
        </p:nvGraphicFramePr>
        <p:xfrm>
          <a:off x="2869712" y="2086369"/>
          <a:ext cx="67385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1"/>
          <p:cNvSpPr txBox="1"/>
          <p:nvPr/>
        </p:nvSpPr>
        <p:spPr>
          <a:xfrm>
            <a:off x="1594909" y="6519860"/>
            <a:ext cx="11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O" sz="1100" b="1" dirty="0">
                <a:solidFill>
                  <a:prstClr val="black"/>
                </a:solidFill>
              </a:rPr>
              <a:t>USO INTERNO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7" y="3135889"/>
            <a:ext cx="2409825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21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36 Conector recto"/>
          <p:cNvCxnSpPr/>
          <p:nvPr/>
        </p:nvCxnSpPr>
        <p:spPr>
          <a:xfrm>
            <a:off x="9053875" y="3392733"/>
            <a:ext cx="0" cy="2473144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 flipH="1">
            <a:off x="6004106" y="3572222"/>
            <a:ext cx="1" cy="2724610"/>
          </a:xfrm>
          <a:prstGeom prst="line">
            <a:avLst/>
          </a:prstGeom>
          <a:ln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01" name="25600 Conector recto"/>
          <p:cNvCxnSpPr>
            <a:stCxn id="3" idx="2"/>
            <a:endCxn id="15" idx="2"/>
          </p:cNvCxnSpPr>
          <p:nvPr/>
        </p:nvCxnSpPr>
        <p:spPr>
          <a:xfrm>
            <a:off x="2921859" y="3702639"/>
            <a:ext cx="33083" cy="2583861"/>
          </a:xfrm>
          <a:prstGeom prst="line">
            <a:avLst/>
          </a:prstGeom>
          <a:ln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6" name="2 CuadroTexto"/>
          <p:cNvSpPr txBox="1">
            <a:spLocks noChangeArrowheads="1"/>
          </p:cNvSpPr>
          <p:nvPr/>
        </p:nvSpPr>
        <p:spPr bwMode="auto">
          <a:xfrm>
            <a:off x="7551887" y="6042916"/>
            <a:ext cx="2371049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1050" dirty="0">
                <a:solidFill>
                  <a:prstClr val="black"/>
                </a:solidFill>
              </a:rPr>
              <a:t>** Aplica sólo a la Contraloría General</a:t>
            </a:r>
            <a:endParaRPr lang="es-CO" sz="1050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928601" y="3394862"/>
            <a:ext cx="1986514" cy="30777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prstClr val="white"/>
                </a:solidFill>
              </a:rPr>
              <a:t>VISIBILIDAD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4742261" y="3406709"/>
            <a:ext cx="2623277" cy="307777"/>
          </a:xfrm>
          <a:prstGeom prst="rect">
            <a:avLst/>
          </a:prstGeom>
          <a:solidFill>
            <a:srgbClr val="E77D57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CO" sz="1400" b="1" dirty="0">
                <a:solidFill>
                  <a:prstClr val="white"/>
                </a:solidFill>
              </a:rPr>
              <a:t>INSTITUCIONALIDAD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7782322" y="3410992"/>
            <a:ext cx="2543107" cy="307777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CO" sz="1400" b="1" dirty="0">
                <a:solidFill>
                  <a:prstClr val="white"/>
                </a:solidFill>
              </a:rPr>
              <a:t>CONTROL Y SANCIÓN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571039" y="127926"/>
            <a:ext cx="6211283" cy="679984"/>
          </a:xfrm>
        </p:spPr>
        <p:txBody>
          <a:bodyPr/>
          <a:lstStyle/>
          <a:p>
            <a:r>
              <a:rPr lang="es-CO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+mn-cs"/>
              </a:rPr>
              <a:t>Índice de Transparencia de las Entidades Públicas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961684" y="3865495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Divulgación de información pública</a:t>
            </a:r>
            <a:endParaRPr lang="es-CO" sz="1200" dirty="0">
              <a:solidFill>
                <a:prstClr val="white"/>
              </a:solidFill>
              <a:latin typeface="Gill Sans MT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961684" y="4395498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Divulgación de la gestión administrativa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1961684" y="4925501"/>
            <a:ext cx="1986514" cy="646331"/>
          </a:xfrm>
          <a:prstGeom prst="rect">
            <a:avLst/>
          </a:prstGeom>
          <a:solidFill>
            <a:schemeClr val="bg1"/>
          </a:solidFill>
          <a:ln w="6350"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Divulgación  de la información presupuestal y financiera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961684" y="5640169"/>
            <a:ext cx="1986514" cy="646331"/>
          </a:xfrm>
          <a:prstGeom prst="rect">
            <a:avLst/>
          </a:prstGeom>
          <a:solidFill>
            <a:schemeClr val="bg1"/>
          </a:solidFill>
          <a:ln w="6350"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Divulgación de información de servicio al ciudadano y trámites</a:t>
            </a:r>
            <a:endParaRPr lang="es-CO" sz="1200" b="1" dirty="0">
              <a:solidFill>
                <a:prstClr val="white"/>
              </a:solidFill>
              <a:latin typeface="Gill Sans MT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010849" y="3865495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Medidas y estrategias anticorrupción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5010849" y="4407162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Gestión de la planeación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5010849" y="4764163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Políticas de comportamiento ético y organizacional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5010849" y="5305830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Gestión de la contratación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5010849" y="5662831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Gestión del Talento humano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5010849" y="6019834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prstClr val="black"/>
                </a:solidFill>
              </a:rPr>
              <a:t>Gestión del control fiscal**</a:t>
            </a:r>
            <a:endParaRPr lang="es-ES" sz="1200" b="1" dirty="0">
              <a:solidFill>
                <a:prstClr val="black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8060617" y="3865495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Sistema de PQRS</a:t>
            </a:r>
          </a:p>
        </p:txBody>
      </p:sp>
      <p:sp>
        <p:nvSpPr>
          <p:cNvPr id="23" name="22 CuadroTexto"/>
          <p:cNvSpPr txBox="1"/>
          <p:nvPr/>
        </p:nvSpPr>
        <p:spPr>
          <a:xfrm>
            <a:off x="8060617" y="4228372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Rendición de cuentas a  la ciudadanía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8060617" y="4775915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Control social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8060617" y="5138792"/>
            <a:ext cx="1986514" cy="276999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Control institucional</a:t>
            </a:r>
          </a:p>
        </p:txBody>
      </p:sp>
      <p:sp>
        <p:nvSpPr>
          <p:cNvPr id="26" name="25 CuadroTexto"/>
          <p:cNvSpPr txBox="1"/>
          <p:nvPr/>
        </p:nvSpPr>
        <p:spPr>
          <a:xfrm>
            <a:off x="8060617" y="5501669"/>
            <a:ext cx="1986514" cy="461665"/>
          </a:xfrm>
          <a:prstGeom prst="rect">
            <a:avLst/>
          </a:prstGeom>
          <a:solidFill>
            <a:schemeClr val="bg1"/>
          </a:solidFill>
          <a:ln w="6350">
            <a:solidFill>
              <a:srgbClr val="70AD4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solidFill>
                  <a:prstClr val="black"/>
                </a:solidFill>
              </a:rPr>
              <a:t>Control interno disciplinario y de gestión</a:t>
            </a:r>
          </a:p>
        </p:txBody>
      </p:sp>
      <p:sp>
        <p:nvSpPr>
          <p:cNvPr id="34" name="Marcador de contenido 2"/>
          <p:cNvSpPr>
            <a:spLocks noGrp="1"/>
          </p:cNvSpPr>
          <p:nvPr>
            <p:ph idx="1"/>
          </p:nvPr>
        </p:nvSpPr>
        <p:spPr>
          <a:xfrm>
            <a:off x="1715884" y="1360825"/>
            <a:ext cx="8576443" cy="1954034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s-CO" sz="1800" b="1" i="1" dirty="0"/>
              <a:t>El Índice de Transparencia de las Entidades Públicas </a:t>
            </a:r>
            <a:r>
              <a:rPr lang="es-CO" sz="1800" dirty="0"/>
              <a:t>(ITEP) es una iniciativa de la sociedad civil que busca contribuir a la prevención de hechos de corrupción en la gestión administrativa del Estado. </a:t>
            </a:r>
          </a:p>
          <a:p>
            <a:pPr marL="0" indent="0" algn="just">
              <a:buNone/>
            </a:pPr>
            <a:r>
              <a:rPr lang="es-ES_tradnl" sz="1800" b="1" dirty="0">
                <a:latin typeface="Calibri" panose="020F0502020204030204" pitchFamily="34" charset="0"/>
              </a:rPr>
              <a:t>Riesgos de corrupción administrativa:  </a:t>
            </a:r>
            <a:r>
              <a:rPr lang="es-ES_tradnl" altLang="en-US" sz="1800" b="1" dirty="0">
                <a:latin typeface="Calibri" panose="020F0502020204030204" pitchFamily="34" charset="0"/>
              </a:rPr>
              <a:t>“</a:t>
            </a:r>
            <a:r>
              <a:rPr lang="es-ES_tradnl" altLang="ja-JP" sz="1800" i="1" dirty="0">
                <a:latin typeface="Calibri" panose="020F0502020204030204" pitchFamily="34" charset="0"/>
              </a:rPr>
              <a:t>posibilidad de que ocurran hechos de corrupción en las entidades públicas a partir de la existencia de ciertas condiciones institucionales y ciertas prácticas de los actores gubernamentales, asociados al proceso de gestión administrativa</a:t>
            </a:r>
            <a:r>
              <a:rPr lang="es-ES_tradnl" altLang="en-US" sz="1800" i="1" dirty="0">
                <a:latin typeface="Gill Sans MT" pitchFamily="34" charset="0"/>
              </a:rPr>
              <a:t>”</a:t>
            </a:r>
            <a:endParaRPr lang="es-CO" sz="2400" dirty="0"/>
          </a:p>
        </p:txBody>
      </p:sp>
      <p:sp>
        <p:nvSpPr>
          <p:cNvPr id="35" name="CuadroTexto 34"/>
          <p:cNvSpPr txBox="1"/>
          <p:nvPr/>
        </p:nvSpPr>
        <p:spPr>
          <a:xfrm>
            <a:off x="7782321" y="2970965"/>
            <a:ext cx="270546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altLang="en-US" sz="1100" b="1" i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ONG Transparencia por Colombia</a:t>
            </a:r>
          </a:p>
          <a:p>
            <a:pPr algn="r"/>
            <a:endParaRPr lang="es-ES_tradnl" altLang="en-US" sz="1200" b="1" i="1" dirty="0">
              <a:solidFill>
                <a:srgbClr val="7AB41E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070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rcador de contenido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40070" t="53370" r="34254" b="28284"/>
          <a:stretch/>
        </p:blipFill>
        <p:spPr>
          <a:xfrm>
            <a:off x="1644540" y="5071760"/>
            <a:ext cx="2919222" cy="1272817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524001" y="31655"/>
            <a:ext cx="6270941" cy="9867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 de ITEP para ICBF 2015-2016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372870" y="5968242"/>
            <a:ext cx="8979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50" dirty="0">
                <a:solidFill>
                  <a:prstClr val="black"/>
                </a:solidFill>
              </a:rPr>
              <a:t>2013-2014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785602" y="5570253"/>
            <a:ext cx="8979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50" dirty="0">
                <a:solidFill>
                  <a:prstClr val="black"/>
                </a:solidFill>
              </a:rPr>
              <a:t>2015-2016</a:t>
            </a:r>
          </a:p>
        </p:txBody>
      </p:sp>
      <p:sp>
        <p:nvSpPr>
          <p:cNvPr id="15" name="Flecha izquierda 14"/>
          <p:cNvSpPr/>
          <p:nvPr/>
        </p:nvSpPr>
        <p:spPr>
          <a:xfrm>
            <a:off x="3579341" y="5701059"/>
            <a:ext cx="172995" cy="45719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897" y="2027542"/>
            <a:ext cx="5260874" cy="323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4011843" y="1264642"/>
            <a:ext cx="368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prstClr val="black"/>
                </a:solidFill>
              </a:rPr>
              <a:t>Comparativo 2013- 2014 y 2015-2016</a:t>
            </a:r>
          </a:p>
        </p:txBody>
      </p:sp>
      <p:sp>
        <p:nvSpPr>
          <p:cNvPr id="22" name="Flecha izquierda 15"/>
          <p:cNvSpPr/>
          <p:nvPr/>
        </p:nvSpPr>
        <p:spPr>
          <a:xfrm>
            <a:off x="4199876" y="6076189"/>
            <a:ext cx="172995" cy="45719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>
              <a:solidFill>
                <a:prstClr val="white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563615" y="2391356"/>
            <a:ext cx="260278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dirty="0">
                <a:solidFill>
                  <a:prstClr val="black"/>
                </a:solidFill>
              </a:rPr>
              <a:t>2013-2014 obtuvimos </a:t>
            </a:r>
            <a:r>
              <a:rPr lang="es-CO" sz="1900" b="1" dirty="0">
                <a:solidFill>
                  <a:prstClr val="black"/>
                </a:solidFill>
              </a:rPr>
              <a:t>53,8</a:t>
            </a:r>
            <a:r>
              <a:rPr lang="es-CO" sz="1600" dirty="0">
                <a:solidFill>
                  <a:prstClr val="black"/>
                </a:solidFill>
              </a:rPr>
              <a:t> </a:t>
            </a:r>
            <a:r>
              <a:rPr lang="es-CO" dirty="0">
                <a:solidFill>
                  <a:srgbClr val="C00000"/>
                </a:solidFill>
              </a:rPr>
              <a:t>Riesgo Alto</a:t>
            </a:r>
          </a:p>
          <a:p>
            <a:pPr algn="just"/>
            <a:endParaRPr lang="es-CO" sz="1600" dirty="0">
              <a:solidFill>
                <a:prstClr val="black"/>
              </a:solidFill>
            </a:endParaRPr>
          </a:p>
          <a:p>
            <a:pPr algn="just"/>
            <a:endParaRPr lang="es-CO" sz="1600" dirty="0">
              <a:solidFill>
                <a:prstClr val="black"/>
              </a:solidFill>
            </a:endParaRPr>
          </a:p>
          <a:p>
            <a:pPr algn="just"/>
            <a:r>
              <a:rPr lang="es-CO" sz="1600" dirty="0">
                <a:solidFill>
                  <a:prstClr val="black"/>
                </a:solidFill>
              </a:rPr>
              <a:t>2015-2016 subimos a </a:t>
            </a:r>
            <a:r>
              <a:rPr lang="es-CO" sz="2000" b="1" dirty="0">
                <a:solidFill>
                  <a:prstClr val="black"/>
                </a:solidFill>
              </a:rPr>
              <a:t>78.5</a:t>
            </a:r>
            <a:r>
              <a:rPr lang="es-CO" sz="1600" dirty="0">
                <a:solidFill>
                  <a:prstClr val="black"/>
                </a:solidFill>
              </a:rPr>
              <a:t> </a:t>
            </a:r>
            <a:r>
              <a:rPr lang="es-CO" sz="1600" b="1" dirty="0">
                <a:solidFill>
                  <a:srgbClr val="EF6A20"/>
                </a:solidFill>
              </a:rPr>
              <a:t>Riesgo Moderado</a:t>
            </a:r>
            <a:endParaRPr lang="es-CO" sz="1600" b="1" dirty="0">
              <a:solidFill>
                <a:prstClr val="black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694936" y="2187785"/>
            <a:ext cx="825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prstClr val="black"/>
                </a:solidFill>
              </a:rPr>
              <a:t>Puesto </a:t>
            </a:r>
          </a:p>
          <a:p>
            <a:r>
              <a:rPr lang="es-CO" sz="3600" dirty="0">
                <a:solidFill>
                  <a:srgbClr val="FF0000"/>
                </a:solidFill>
              </a:rPr>
              <a:t>78</a:t>
            </a:r>
            <a:endParaRPr lang="es-CO" sz="2000" dirty="0">
              <a:solidFill>
                <a:srgbClr val="FF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718413" y="3284517"/>
            <a:ext cx="825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prstClr val="black"/>
                </a:solidFill>
              </a:rPr>
              <a:t>Puesto </a:t>
            </a:r>
          </a:p>
          <a:p>
            <a:r>
              <a:rPr lang="es-CO" sz="3600" dirty="0">
                <a:solidFill>
                  <a:prstClr val="black"/>
                </a:solidFill>
              </a:rPr>
              <a:t> </a:t>
            </a:r>
            <a:r>
              <a:rPr lang="es-CO" sz="3600" dirty="0">
                <a:solidFill>
                  <a:srgbClr val="168C64"/>
                </a:solidFill>
              </a:rPr>
              <a:t>7</a:t>
            </a:r>
            <a:endParaRPr lang="es-CO" sz="2000" dirty="0">
              <a:solidFill>
                <a:srgbClr val="168C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661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778525" y="241196"/>
            <a:ext cx="5116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Plan anticorrupción 2017</a:t>
            </a:r>
          </a:p>
        </p:txBody>
      </p:sp>
      <p:pic>
        <p:nvPicPr>
          <p:cNvPr id="17" name="0 Imagen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166" y="1525460"/>
            <a:ext cx="9108358" cy="531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23661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8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5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2124</TotalTime>
  <Words>819</Words>
  <Application>Microsoft Office PowerPoint</Application>
  <PresentationFormat>Panorámica</PresentationFormat>
  <Paragraphs>195</Paragraphs>
  <Slides>21</Slides>
  <Notes>8</Notes>
  <HiddenSlides>0</HiddenSlides>
  <MMClips>0</MMClips>
  <ScaleCrop>false</ScaleCrop>
  <HeadingPairs>
    <vt:vector size="8" baseType="variant">
      <vt:variant>
        <vt:lpstr>Fuentes usadas</vt:lpstr>
      </vt:variant>
      <vt:variant>
        <vt:i4>11</vt:i4>
      </vt:variant>
      <vt:variant>
        <vt:lpstr>Tema</vt:lpstr>
      </vt:variant>
      <vt:variant>
        <vt:i4>11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44" baseType="lpstr">
      <vt:lpstr>ＭＳ Ｐゴシック</vt:lpstr>
      <vt:lpstr>ＭＳ Ｐゴシック</vt:lpstr>
      <vt:lpstr>Antique Olive</vt:lpstr>
      <vt:lpstr>Arial</vt:lpstr>
      <vt:lpstr>Arial Unicode MS</vt:lpstr>
      <vt:lpstr>arial, helvetica, sans-serif</vt:lpstr>
      <vt:lpstr>Calibri</vt:lpstr>
      <vt:lpstr>Calibri Light</vt:lpstr>
      <vt:lpstr>Gill Sans MT</vt:lpstr>
      <vt:lpstr>Times New Roman</vt:lpstr>
      <vt:lpstr>Wingdings</vt:lpstr>
      <vt:lpstr>1_Tema de Office</vt:lpstr>
      <vt:lpstr>2_Tema de Office</vt:lpstr>
      <vt:lpstr>3_Tema de Office</vt:lpstr>
      <vt:lpstr>Tema de Office</vt:lpstr>
      <vt:lpstr>Diseño personalizado</vt:lpstr>
      <vt:lpstr>2_Diseño personalizado</vt:lpstr>
      <vt:lpstr>6_Tema de Office</vt:lpstr>
      <vt:lpstr>4_Diseño personalizado</vt:lpstr>
      <vt:lpstr>4_Tema de Office</vt:lpstr>
      <vt:lpstr>8_Tema de Office</vt:lpstr>
      <vt:lpstr>5_Tema de Office</vt:lpstr>
      <vt:lpstr>Acrobat Document</vt:lpstr>
      <vt:lpstr>Presentación de PowerPoint</vt:lpstr>
      <vt:lpstr>Presentación de PowerPoint</vt:lpstr>
      <vt:lpstr>Presentación de PowerPoint</vt:lpstr>
      <vt:lpstr>Presentación de PowerPoint</vt:lpstr>
      <vt:lpstr>INSTITUTO COLOMBIANO DE BIENESTAR FAMILIAR</vt:lpstr>
      <vt:lpstr>Estrategia Transparencia, Participación  y Buen Gobierno  </vt:lpstr>
      <vt:lpstr>Índice de Transparencia de las Entidades Públicas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 Franco</dc:creator>
  <cp:lastModifiedBy>Carolina del Carmen Moreno Sequera</cp:lastModifiedBy>
  <cp:revision>155</cp:revision>
  <dcterms:created xsi:type="dcterms:W3CDTF">2016-06-23T14:41:01Z</dcterms:created>
  <dcterms:modified xsi:type="dcterms:W3CDTF">2017-07-05T22:23:33Z</dcterms:modified>
</cp:coreProperties>
</file>