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32" r:id="rId4"/>
    <p:sldMasterId id="2147483744" r:id="rId5"/>
    <p:sldMasterId id="2147483756" r:id="rId6"/>
    <p:sldMasterId id="2147483768" r:id="rId7"/>
    <p:sldMasterId id="2147483780" r:id="rId8"/>
    <p:sldMasterId id="2147483792" r:id="rId9"/>
    <p:sldMasterId id="2147483804" r:id="rId10"/>
    <p:sldMasterId id="2147483816" r:id="rId11"/>
    <p:sldMasterId id="2147483830" r:id="rId12"/>
    <p:sldMasterId id="2147483842" r:id="rId13"/>
  </p:sldMasterIdLst>
  <p:notesMasterIdLst>
    <p:notesMasterId r:id="rId56"/>
  </p:notesMasterIdLst>
  <p:sldIdLst>
    <p:sldId id="358" r:id="rId14"/>
    <p:sldId id="359" r:id="rId15"/>
    <p:sldId id="339" r:id="rId16"/>
    <p:sldId id="371" r:id="rId17"/>
    <p:sldId id="340" r:id="rId18"/>
    <p:sldId id="363" r:id="rId19"/>
    <p:sldId id="357" r:id="rId20"/>
    <p:sldId id="370" r:id="rId21"/>
    <p:sldId id="367" r:id="rId22"/>
    <p:sldId id="305" r:id="rId23"/>
    <p:sldId id="366" r:id="rId24"/>
    <p:sldId id="398" r:id="rId25"/>
    <p:sldId id="307" r:id="rId26"/>
    <p:sldId id="399" r:id="rId27"/>
    <p:sldId id="308" r:id="rId28"/>
    <p:sldId id="396" r:id="rId29"/>
    <p:sldId id="373" r:id="rId30"/>
    <p:sldId id="375" r:id="rId31"/>
    <p:sldId id="341" r:id="rId32"/>
    <p:sldId id="374" r:id="rId33"/>
    <p:sldId id="397" r:id="rId34"/>
    <p:sldId id="386" r:id="rId35"/>
    <p:sldId id="387" r:id="rId36"/>
    <p:sldId id="380" r:id="rId37"/>
    <p:sldId id="388" r:id="rId38"/>
    <p:sldId id="389" r:id="rId39"/>
    <p:sldId id="400" r:id="rId40"/>
    <p:sldId id="401" r:id="rId41"/>
    <p:sldId id="402" r:id="rId42"/>
    <p:sldId id="403" r:id="rId43"/>
    <p:sldId id="404" r:id="rId44"/>
    <p:sldId id="405" r:id="rId45"/>
    <p:sldId id="406" r:id="rId46"/>
    <p:sldId id="407" r:id="rId47"/>
    <p:sldId id="408" r:id="rId48"/>
    <p:sldId id="410" r:id="rId49"/>
    <p:sldId id="409" r:id="rId50"/>
    <p:sldId id="411" r:id="rId51"/>
    <p:sldId id="412" r:id="rId52"/>
    <p:sldId id="413" r:id="rId53"/>
    <p:sldId id="384" r:id="rId54"/>
    <p:sldId id="392" r:id="rId5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9C6A"/>
    <a:srgbClr val="1E8AA8"/>
    <a:srgbClr val="4BB3AB"/>
    <a:srgbClr val="F68121"/>
    <a:srgbClr val="F20C75"/>
    <a:srgbClr val="F13430"/>
    <a:srgbClr val="E6821D"/>
    <a:srgbClr val="1E8F81"/>
    <a:srgbClr val="197397"/>
    <a:srgbClr val="79B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FBEFB9B-1FE9-49A9-B369-3CBBF456F7D7}" type="slidenum">
              <a:rPr lang="es-ES_tradnl" altLang="es-CO" smtClean="0">
                <a:latin typeface="Arial Black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s-ES_tradnl" altLang="es-CO">
              <a:latin typeface="Arial Black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90874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C078644-AF5B-490F-A476-DE14A6692054}" type="slidenum">
              <a:rPr lang="es-ES_tradnl" altLang="es-CO"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es-ES_tradnl" altLang="es-CO">
              <a:latin typeface="Arial Black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499869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EBAA40-2B17-40ED-9C9E-E9FC3408194E}" type="slidenum">
              <a:rPr lang="es-ES_tradnl" altLang="es-CO" smtClean="0">
                <a:latin typeface="Arial Black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s-ES_tradnl" altLang="es-CO">
              <a:latin typeface="Arial Black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861517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4332C27-1B3A-4396-B89D-65ECCD136A32}" type="slidenum">
              <a:rPr lang="es-ES_tradnl" altLang="es-CO"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es-ES_tradnl" altLang="es-CO">
              <a:latin typeface="Arial Black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227253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5BED98-99F2-47FE-8744-071A10BCFC0B}" type="slidenum">
              <a:rPr kumimoji="0" lang="es-ES_tradnl" alt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_tradnl" alt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041796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E5BED98-99F2-47FE-8744-071A10BCFC0B}" type="slidenum">
              <a:rPr lang="es-ES_tradnl" altLang="es-CO"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es-ES_tradnl" altLang="es-CO">
              <a:latin typeface="Arial Black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630975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51CB21-A23A-4BC9-B431-6E874EAFDB2C}" type="slidenum">
              <a:rPr kumimoji="0" lang="es-ES_tradnl" alt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_tradnl" alt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647501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C51CB21-A23A-4BC9-B431-6E874EAFDB2C}" type="slidenum">
              <a:rPr lang="es-ES_tradnl" altLang="es-CO"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es-ES_tradnl" altLang="es-CO">
              <a:latin typeface="Arial Black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404287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D83C720B-A4B5-4359-B20A-F3A408965371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F0A28B87-7861-4687-A69D-8C24FD7B202F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2860712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3E6304B1-AABB-4FBE-8001-B32DE6596169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5770F08C-57C4-482D-87D3-41637288AAF9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3902844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29EC08AF-8408-4607-830D-8DBCD0FA8053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44DECD70-872E-4E5D-BB4D-65611CA479AF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9716993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E92965DB-4CC2-4F2D-9724-E034887DA913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11CA1A76-9952-4EE4-BC0B-9A14D26A7AB8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9413714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A836E606-BD18-4F4E-A744-D58DCBAA93B9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25213F31-CF8C-4716-A9E5-126A1BBCDF46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55957481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47213D73-C370-4796-B78E-8D7D465AE689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31AB406B-867C-458C-8761-BF4F1A2F7310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8595154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64A07850-C176-4680-BAD1-2BF9D7CA8C71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544DB51F-0B8A-492F-877C-C48F7A50C9A8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718328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D32A03B1-42AA-4854-8E90-D4D48E2D20F1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85512E27-BC22-4667-AD58-7D4344BE426F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8007396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11C6E66A-06B3-40BE-8444-B523CAF87829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8BCCD7B1-72BE-4836-82D5-CD76753EFE3B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99222298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CFF2CE01-878D-4AC5-8871-FAD3AFBE4940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50DD80AA-D9A1-4984-83C1-01BCFFE37FD8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402506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C7375BF4-1CA2-45D0-868C-478BE5EB5396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24607443-FB1D-4CE3-BDFA-61C9216C4CA0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44943973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E4F49-FE25-4B4D-80EF-1567E4B82EE3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1CF4E-1CE9-41D9-9D3A-465AAFC6B6E5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79612188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5ABB4-290F-45CB-B9EA-700CFF672C9C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44AE5-BA6E-44C1-8CFE-A0AE0F1AAC66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1184722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91B1B-6F7B-4243-8E0C-C2B8658D3231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228D0-534C-45D1-944C-DA89A46E3631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6071880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2501B-DCB1-40C0-BF84-B3273182F4F9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868B0-32A7-4869-84C5-17B28E0348F0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8181008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FA4E5-3BC4-4EE7-9DCC-E2499F5F2875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41A0-E7C3-4432-BE57-DA9A88CCA38D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3878643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330D5-EDA9-47A2-8AE5-8E62858A4634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72EBD-E223-46B1-9623-D5C4A352AA65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6821141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EAF62-2735-43B0-BF59-CF2CEEFFAAC5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B27AD-3A8C-475A-906F-E903EBC35480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05353770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5D4F6-4C8A-43DF-B328-2F14E05EF128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CBBE0-329C-4487-AB3B-ECB7A037F432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33506528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B4A3D-37E9-4425-BB7A-A514D4D85726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558B0-FAA7-4782-9770-1274B95C5939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04672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8FD33-E2BE-4B13-B91F-BE0DCEF1E6CA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92D3A-A063-4A52-ACEE-4C7A7BB5238F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0188999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1E327-F2BF-4E20-817B-C7780FF45D9D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AE7A2-EE38-4F12-A4D8-A9BE3B20CFCE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56705880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7" descr="Captura de pantalla 2012-05-29 a las 9.45.1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8" b="9821"/>
          <a:stretch>
            <a:fillRect/>
          </a:stretch>
        </p:blipFill>
        <p:spPr bwMode="auto">
          <a:xfrm>
            <a:off x="5702300" y="6237288"/>
            <a:ext cx="33337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1380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24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 anchor="t"/>
          <a:lstStyle>
            <a:lvl1pPr>
              <a:defRPr/>
            </a:lvl1pPr>
          </a:lstStyle>
          <a:p>
            <a:pPr>
              <a:defRPr/>
            </a:pPr>
            <a:fld id="{6F57C7C7-81FD-4115-9BEB-AC7A1046E02C}" type="datetime1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CO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anchor="t"/>
          <a:lstStyle>
            <a:lvl1pPr>
              <a:defRPr/>
            </a:lvl1pPr>
          </a:lstStyle>
          <a:p>
            <a:pPr>
              <a:defRPr/>
            </a:pPr>
            <a:fld id="{D48097B7-B4B2-4FF6-975B-C29159D59F98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3436684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3A493BB-6251-4CE0-A68D-63B74F58B588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B4619DD7-0E69-43AA-AE6E-B2863AFF4508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30810795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DF6C15D-0D0C-4EE5-A4B8-39E693E2F6B4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E80C5EF-09FB-40F0-B422-862C476D4B1B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7938164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60D3AAA-54F1-418B-88D8-C8D2A13DF305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9EDAB3E-D7FA-490D-88E9-3892CFC99A3F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4866205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37FFE09-3996-4F5B-8E92-497F06AE1DE5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E067A2F-6F02-410D-9A1D-72CD887D4AAF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18701515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063A998-61E5-4575-9314-1E0CE16F62E9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E0EDB4E-A7E8-4E40-9811-394291A454AC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88236462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1AF8C01-9949-4565-9395-D5A3562DF8E7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01A7A3B-C074-4408-BFEE-50823362C91F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598973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86392AAC-B8A3-4DE6-85C9-468EFC26DFC5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63498BB-9441-4F7B-A3B5-07C666C03E76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57507617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BDAB7F9-F178-4DD2-AD32-99FDB8876B3A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312C3D0-1E8B-4E66-8A0C-63FBB51BD21A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8131277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59420E7-3549-4F59-BCCC-155A9FD251EB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85FBA57-181A-4C82-A155-E30B7D39C6DB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71603112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5181601-9B48-490A-A303-FB34785FA7C4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1D7B83E-5FDD-4686-934C-6F7A0A18941C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50822472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44FF1203-3033-4200-893E-D003F762321C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B61FA59-7EAD-46D4-8A30-F8BBA329DA09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80086901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5545C27-DF0B-43D0-8906-1BE37BC3DD05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676AEEC-7E56-4C70-AFD2-879313D594D1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7123267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6ED057A-886B-4FC9-A0ED-D740DA9D8AD3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3E0CB05-D44B-44FF-B6BE-58FB9542E5AB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8325002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8359D763-5D23-4A62-9FC7-8DAA567509B8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BBC57AD-ECD4-4596-B5C8-A10CDF0ED53E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57869492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B1069E4-18F0-4F56-A4B8-409F40CFE909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C339D7E-2891-41C3-87AF-D4202C557CBC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800068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E95FD3A-246A-4AA2-9CD5-ABF57A5100F7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4AD48CAE-CC25-4157-89E4-194A09684457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539252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413DDEA4-CC22-430A-96E1-9F84B9AE89F2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11531A0-8C8F-4655-B3C3-25118C34ABCA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37411918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993D4EF-3E1A-40C1-BE79-0DB5326AAE51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B8D5D898-C033-4F6A-A9EA-EC6A0DDA9371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787849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C4D1BC3-CBB8-4015-B628-9930FCC7D90D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1453EA3-022A-4083-89C0-9D7B6BA06D46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59837999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57986C6-32CB-479D-ACF4-1D19609B3859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217639D-2BED-48C5-89CA-588CEB6C2F30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08883732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57F7E8A-DC1F-4EFC-84C0-8A513BB432F3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21486B5-C83B-4F97-A9F8-E241180F1FEB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60217845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DF772A3-A11C-4827-8BFD-DFACE271E7DD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A609D3E-EE5F-4FE4-B91A-6F97D971C7B5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310279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23/06/2017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1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41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42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16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40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68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00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26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91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553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2360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5532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5208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47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1341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54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4241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855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6805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3654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302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871E3D-6685-42CD-81C9-57AA9BDA26ED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A52C17C-1FD6-4BD9-8CC0-313007F8CE13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53991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DE9396A-EA15-4E20-B175-FCC2461CE59E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3DA6C6-E895-48E6-AA0E-9BFDB924A02D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9495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4DFB62C-8BAA-4E1B-B38A-453928DB9553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5DD1FA9-82D8-4593-818B-84F5C14FC884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49893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A83FEA0-4EEC-404A-9BB1-F63076625A1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49A5DDE-716D-4555-8754-4D83593A3EDD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74257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C8038EE-3F02-45E7-A130-DC56F81B4A8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1228A95-6502-47DB-8896-6C66CF1871B2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8122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062C3A3-8C42-42F3-8090-19BEEAF0B01F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8AAECAA-FC6E-4B49-8139-DEBC8DEE9959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57442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4F66CE0-C07C-4545-AECE-49B7F6715475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CBF5F7-B6C7-46BD-855F-07A00A26D9CC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94816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3B7B850-8A46-435E-BDA3-DB1FC10061C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CF04CB6-88D9-47D2-B135-0B3526A92540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74604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2C405FC-251F-43D9-A4BB-249CF650C98A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2E6FFD3-9C2A-47F3-8A65-E5ED24962256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53693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60F6D4B-FC4C-4712-8082-AE955DA03D58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47ADBB4-ECBE-4CC3-9E37-31F57A85B58B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9283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8D627E0-A0BA-4EC0-9150-F6DBBF39321D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8A18F25-6F87-41A0-AABA-5F3A5487755F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2079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6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433728E-E0D1-457C-ACA2-016FF82BCCEE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C5DE8FEF-AD65-47EC-8CE4-3DB07BECFD4F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958597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C016163-A4A6-4D31-A9A7-6059FBEDF81C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AB378A1F-0550-4104-935B-11B115670E2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6592162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4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76934E5-FF72-4815-BF51-D59A1C795C21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FC0B616-ECDE-4787-957E-AE525FFE5690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2790374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FBA77CD1-D225-427C-A7B5-BF06C938D2B4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87D44009-C3AD-42C7-9646-AA98A40A5D67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30807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9F46133-1757-44F8-9517-51BDFB3EE397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FBA656CA-AA64-4172-A802-3D2D48C169D8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743922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F517246-2F18-4832-BC70-ABB9EC8D5D01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996BAA1F-4ABC-4A8C-894D-1D77AA360488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426269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272C0D18-6DF2-4A92-84A7-64CC5F1CBA43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CDF93F99-8166-47BE-9CCC-797B02435A61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334066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107D71F-930C-4128-B2EA-28A19AB616EA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87A320BA-D6BE-4BEB-A396-CB9EDC20CD28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8256257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FB6731A-D9F3-4DAA-89AD-59DC6C75B6A7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98D816F9-4C74-4381-BC26-6B936502364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6162241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D0B07B40-0518-445B-992D-CE8439D4F2EE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FE7E397E-A0BD-4D4F-936D-37803A6B2AD3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4975420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C8DE14C-29FD-40EC-9B8E-CE2CFBE38BD8}" type="datetimeFigureOut">
              <a:rPr lang="es-ES" altLang="es-CO"/>
              <a:pPr>
                <a:defRPr/>
              </a:pPr>
              <a:t>23/06/2017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5A35484-2CE9-483A-979B-4E1E9B3B3E5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9387615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1755B1-AFF8-40BD-ADC4-3F3D2BEC772C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6D5B3CC8-986A-4A3B-A816-72906D2ECF97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8891457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FA21B54-0A9A-4A6F-AD12-E6B8BC746A29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AF882791-F434-41A0-8383-A571F0AE57A9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4547985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0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7E1134F-EA7C-46B2-B236-5B5EDB4A6FAF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389582A3-2ACE-467E-85C4-A52A5A74E046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34911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1866F73-FD57-43FA-A74A-0A524BC2304C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F7B7D733-A627-4722-B892-D89FF88B29DA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6692881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900B20D-6379-4B6F-A3CA-41EA126E7A92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E11C9E80-6CB5-4DE4-9ED6-9D6800649E01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3224061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FA2B602-408D-4293-9D58-DC4E98EB8FE3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1EEF8BCC-0D36-4F14-8731-32A612C917D6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8486932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019225C-EC70-42C2-B5B1-5C28E60138A1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C3AC5442-1855-4B20-B5EC-5CA7F47BE70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2303714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2E9CE14-50C6-480F-AF2E-D9A71C8CD120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A5DDC8F2-A80E-4319-BB40-1979EEB04F58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5070394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0C4EABB-3208-4478-9BD0-93D47613BD56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E03CD694-42DB-4235-8832-646598151492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5889782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6C45502-12D2-4D96-A76B-B01B66719194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14034A6F-8AF4-4468-BC12-A8DE291A33FD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3080206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686F388-6862-4506-9E04-E7E6620B1CA7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2ECDDD4F-E320-41D6-948D-D1C7ACD93D3C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742476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6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BC7BE43-5484-4A78-A784-93E200436575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482A2D66-7046-4E6A-AACC-72675CC64DFF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0384267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C043884-4016-459C-8CB7-4ED676A01E33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2A5DDB9-A803-40E9-9F9F-7A393428E78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36948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4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998CC67-4A4D-49D8-897B-ABA337D43FF8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C5F023A-D19D-448E-B58F-BAD5D2C2A02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9850144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DBFF7D4-BF09-4C1E-9B41-543FFCC19397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666708C5-2DD7-4F44-A9F7-0AB571C6E130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6799788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3EC716B-A00E-4216-8751-4D7F89AA83F1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65962FA2-57A6-49DC-91F9-FCC3BE724657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1778937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55E2850-ED66-4760-9B0B-0DACED93F10A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333D6A3D-09DE-4F55-9928-EB03037B0B3D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3525067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29D62C2-8B34-4E13-B33F-8A522725325E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14BFC36-D2E5-45ED-904A-343A7E40DC92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3690169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0B3D717-CAFC-4142-A4F5-C582A4F1ACB5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33ED58A6-6F4F-4E16-B761-9A7D8FC52688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27751098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88AB262-D25E-49B9-AABC-B33086E333EB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5A291CAF-8A9F-4BCF-8175-B21431077F57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209887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B59BED1-F4E2-434C-BC6C-34CB353FDAB8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E825CC4-A5F2-4AA9-BF7A-B46F0253129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5389976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7AD8F1C-B90B-4BC5-827B-22AB417C1D3F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4BC3B3C1-1AE9-4085-9E65-E862186EEA1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07325881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21EC874-38B0-46E4-AEF0-A7FBC7F1DEE8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B93FCE02-66B1-4E84-B808-FA575A0740D2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64721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F3FE504-EB81-4EDE-909C-FE71C8F623E1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258352F8-6B3E-4EBD-85B2-7F8B96B21732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50108957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ECDF8FA-C101-4F66-BD27-4A1131C5D692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3AF51F9D-8E46-4E33-BBC6-DF4C415D49CD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0719257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5DD9CBC-1AEF-4AC2-ADB8-194AAEBF8A5E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ADC11A17-BB7C-4027-8132-C5C73F2D71B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7744987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65C5B0B-57B3-4A3A-82C2-41EBB000D5D0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92680867-C475-40DE-A94D-521EE9BE4E5F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7301979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FA15D9E6-968B-448C-8A91-47BA34109E4A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5BE60878-6F31-4F00-A192-CC30E418AD4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1328723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12B4316-5929-4172-9F96-E107E3B17C39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441CB240-0B5B-4BCB-84A4-1DC02EA79F5F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5484061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A1EC75E-731F-4463-8527-C910CE3FB849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AC80377A-7F29-4AE4-AD50-C65EA51D0338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56825385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8DA4ACE-5165-41BF-805C-0FEFA718512B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8FFB7732-3957-495B-830C-1AB62E1198C8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8273587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A47935E-5311-4B3D-9F50-02BF3C5C9AA3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4E41070-9B23-4225-B829-626CC7B016B7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68654533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5D36E69-A9AC-40A0-B2E6-0458A295B96C}" type="datetimeFigureOut">
              <a:rPr lang="es-ES"/>
              <a:pPr>
                <a:defRPr/>
              </a:pPr>
              <a:t>23/06/2017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8896AA7B-C869-47E7-977C-413D28B52611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87403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7665D339-98B3-4A29-BC90-A1D304A7CCBD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3F148F9-4C01-43DF-A9ED-884C93545CCC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20766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3854BADA-0A8B-4360-BD56-7D2E0485376C}" type="datetime1">
              <a:rPr lang="es-CO" altLang="es-CO"/>
              <a:pPr>
                <a:defRPr/>
              </a:pPr>
              <a:t>23/06/2017</a:t>
            </a:fld>
            <a:endParaRPr lang="es-CO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s-ES_tradnl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28E1D2AC-A21B-415C-B929-7C6960D1F5A2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29179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MS PGothic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MS PGothic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MS PGothic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MS PGothic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496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97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23/06/2017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5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23/06/2017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90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78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71C226D-4D12-4638-95CA-E5462F49C45E}" type="datetimeFigureOut">
              <a:rPr lang="es-CO"/>
              <a:pPr>
                <a:defRPr/>
              </a:pPr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DCE5AFD-9FC5-4D55-A3A1-CA8BCC5E9475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41163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30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83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73952" y="708057"/>
            <a:ext cx="820270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b="1" i="1" dirty="0">
                <a:solidFill>
                  <a:prstClr val="white"/>
                </a:solidFill>
              </a:rPr>
              <a:t>Informe de Gestión </a:t>
            </a:r>
          </a:p>
          <a:p>
            <a:pPr algn="ctr"/>
            <a:r>
              <a:rPr lang="es-CO" sz="3200" b="1" i="1" dirty="0">
                <a:solidFill>
                  <a:prstClr val="white"/>
                </a:solidFill>
              </a:rPr>
              <a:t>Mesa Pública </a:t>
            </a:r>
          </a:p>
          <a:p>
            <a:pPr algn="ctr"/>
            <a:r>
              <a:rPr lang="es-CO" sz="3200" b="1" i="1" dirty="0">
                <a:solidFill>
                  <a:prstClr val="white"/>
                </a:solidFill>
              </a:rPr>
              <a:t>Centro Zonal 3 Granada</a:t>
            </a:r>
          </a:p>
          <a:p>
            <a:pPr algn="ctr"/>
            <a:r>
              <a:rPr lang="es-CO" sz="3200" b="1" i="1" dirty="0">
                <a:solidFill>
                  <a:prstClr val="white"/>
                </a:solidFill>
              </a:rPr>
              <a:t>Municipio San Juan de </a:t>
            </a:r>
            <a:r>
              <a:rPr lang="es-CO" sz="3200" b="1" i="1" dirty="0" err="1">
                <a:solidFill>
                  <a:prstClr val="white"/>
                </a:solidFill>
              </a:rPr>
              <a:t>Arama</a:t>
            </a:r>
            <a:endParaRPr lang="es-CO" sz="3200" b="1" i="1" dirty="0">
              <a:solidFill>
                <a:prstClr val="white"/>
              </a:solidFill>
            </a:endParaRPr>
          </a:p>
          <a:p>
            <a:pPr algn="ctr"/>
            <a:r>
              <a:rPr lang="es-CO" sz="3200" b="1" i="1" dirty="0">
                <a:solidFill>
                  <a:prstClr val="white"/>
                </a:solidFill>
              </a:rPr>
              <a:t>Enero a mayo de 2017</a:t>
            </a: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Text Box 19"/>
          <p:cNvSpPr txBox="1">
            <a:spLocks noChangeArrowheads="1"/>
          </p:cNvSpPr>
          <p:nvPr/>
        </p:nvSpPr>
        <p:spPr bwMode="auto">
          <a:xfrm>
            <a:off x="4877360" y="2043999"/>
            <a:ext cx="34194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400" b="1" dirty="0">
                <a:solidFill>
                  <a:srgbClr val="62B543"/>
                </a:solidFill>
                <a:latin typeface="+mn-lt"/>
              </a:rPr>
              <a:t>Información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400" b="1" dirty="0">
                <a:solidFill>
                  <a:srgbClr val="62B543"/>
                </a:solidFill>
                <a:latin typeface="+mn-lt"/>
              </a:rPr>
              <a:t> Centro Zonal 3 Granada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13354" y="558874"/>
            <a:ext cx="57731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CO" sz="1200" b="1" dirty="0">
                <a:solidFill>
                  <a:schemeClr val="bg1"/>
                </a:solidFill>
                <a:latin typeface="Arial Black" pitchFamily="34" charset="0"/>
              </a:rPr>
              <a:t>(Centro Zonal 3 Granada)</a:t>
            </a:r>
          </a:p>
          <a:p>
            <a:endParaRPr lang="es-CO" dirty="0"/>
          </a:p>
        </p:txBody>
      </p:sp>
      <p:sp>
        <p:nvSpPr>
          <p:cNvPr id="7" name="4 Título"/>
          <p:cNvSpPr txBox="1">
            <a:spLocks/>
          </p:cNvSpPr>
          <p:nvPr/>
        </p:nvSpPr>
        <p:spPr>
          <a:xfrm>
            <a:off x="113354" y="177327"/>
            <a:ext cx="6858000" cy="723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Protección de Niños, Niñas y Adolescentes</a:t>
            </a:r>
            <a:endParaRPr 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73622"/>
              </p:ext>
            </p:extLst>
          </p:nvPr>
        </p:nvGraphicFramePr>
        <p:xfrm>
          <a:off x="288165" y="1494419"/>
          <a:ext cx="3897126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0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solidFill>
                            <a:schemeClr val="bg1"/>
                          </a:solidFill>
                        </a:rPr>
                        <a:t>Centro Zonal de Niños, Niñas</a:t>
                      </a:r>
                      <a:r>
                        <a:rPr lang="es-CO" b="1" baseline="0" dirty="0">
                          <a:solidFill>
                            <a:schemeClr val="bg1"/>
                          </a:solidFill>
                        </a:rPr>
                        <a:t> y Adolescentes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En  medio institucional: </a:t>
                      </a:r>
                      <a:endParaRPr lang="es-CO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En  Colocación  Familiar (Hogares Sustitutos):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  su familia: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284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Niños de</a:t>
                      </a:r>
                      <a:r>
                        <a:rPr lang="es-ES" sz="1400" b="1" baseline="0" dirty="0">
                          <a:solidFill>
                            <a:schemeClr val="tx1"/>
                          </a:solidFill>
                        </a:rPr>
                        <a:t> d</a:t>
                      </a: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ifícil adopción:</a:t>
                      </a:r>
                      <a:endParaRPr lang="es-CO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444500" indent="-444500">
                        <a:spcBef>
                          <a:spcPct val="50000"/>
                        </a:spcBef>
                        <a:buFontTx/>
                        <a:buChar char="•"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Mayores de años sin discapacidad</a:t>
                      </a:r>
                    </a:p>
                    <a:p>
                      <a:pPr marL="444500" indent="-444500">
                        <a:spcBef>
                          <a:spcPct val="50000"/>
                        </a:spcBef>
                        <a:buFontTx/>
                        <a:buChar char="•"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Mayores de 18 años  sin discapacidad  </a:t>
                      </a:r>
                    </a:p>
                    <a:p>
                      <a:pPr marL="444500" indent="-444500">
                        <a:buFontTx/>
                        <a:buChar char="•"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Mayores de 7 años con  discapacidad</a:t>
                      </a:r>
                    </a:p>
                    <a:p>
                      <a:pPr marL="444500" indent="-444500">
                        <a:buFontTx/>
                        <a:buChar char="•"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Mayores de 18 años con discapacidad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  <a:p>
                      <a:pPr algn="ctr"/>
                      <a:endParaRPr lang="es-CO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  <a:p>
                      <a:pPr algn="ctr"/>
                      <a:endParaRPr lang="es-CO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  <a:p>
                      <a:pPr algn="ctr"/>
                      <a:endParaRPr lang="es-CO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Niños Adoptados: 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792344"/>
              </p:ext>
            </p:extLst>
          </p:nvPr>
        </p:nvGraphicFramePr>
        <p:xfrm>
          <a:off x="4827160" y="3349780"/>
          <a:ext cx="3519874" cy="227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420">
                <a:tc gridSpan="2">
                  <a:txBody>
                    <a:bodyPr/>
                    <a:lstStyle/>
                    <a:p>
                      <a:pPr algn="ctr"/>
                      <a:r>
                        <a:rPr lang="es-CO" dirty="0"/>
                        <a:t>Centro Zonal</a:t>
                      </a:r>
                      <a:r>
                        <a:rPr lang="es-CO" baseline="0" dirty="0"/>
                        <a:t> Total de NNA</a:t>
                      </a:r>
                      <a:endParaRPr lang="es-CO" dirty="0"/>
                    </a:p>
                  </a:txBody>
                  <a:tcPr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864">
                <a:tc>
                  <a:txBody>
                    <a:bodyPr/>
                    <a:lstStyle/>
                    <a:p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Niños en adoptabilidad  normal: </a:t>
                      </a:r>
                      <a:endParaRPr lang="es-CO" sz="1400" b="1" dirty="0"/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0" dirty="0"/>
                        <a:t>28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9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Niños en vulnerabilidad ICBF: 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0" dirty="0"/>
                        <a:t>42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Niños en vulnerabilidad Comisarías: 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0" dirty="0"/>
                        <a:t>20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919308"/>
                  </a:ext>
                </a:extLst>
              </a:tr>
              <a:tr h="2908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Niños en trámite de adoptabilidad:  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0" dirty="0"/>
                        <a:t>5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8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Niños sin definición jurídica : 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0" dirty="0"/>
                        <a:t>50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Niños reintegrados a la familia:  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0" dirty="0"/>
                        <a:t>23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714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Título"/>
          <p:cNvSpPr txBox="1">
            <a:spLocks/>
          </p:cNvSpPr>
          <p:nvPr/>
        </p:nvSpPr>
        <p:spPr>
          <a:xfrm>
            <a:off x="0" y="247648"/>
            <a:ext cx="6858000" cy="4815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Protección de Niños, Niñas y Adolescentes</a:t>
            </a:r>
            <a:endParaRPr 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608834"/>
              </p:ext>
            </p:extLst>
          </p:nvPr>
        </p:nvGraphicFramePr>
        <p:xfrm>
          <a:off x="1031846" y="1517051"/>
          <a:ext cx="6862195" cy="4244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0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0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0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255">
                <a:tc gridSpan="3">
                  <a:txBody>
                    <a:bodyPr/>
                    <a:lstStyle/>
                    <a:p>
                      <a:pPr algn="ctr"/>
                      <a:r>
                        <a:rPr lang="es-CO" sz="2400" dirty="0"/>
                        <a:t>HOGARES SUSTITUTOS</a:t>
                      </a:r>
                    </a:p>
                  </a:txBody>
                  <a:tcPr anchor="ctr">
                    <a:solidFill>
                      <a:srgbClr val="3F622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265">
                <a:tc rowSpan="2">
                  <a:txBody>
                    <a:bodyPr/>
                    <a:lstStyle/>
                    <a:p>
                      <a:pPr algn="ctr"/>
                      <a:r>
                        <a:rPr lang="es-CO" sz="2000" b="1" dirty="0">
                          <a:solidFill>
                            <a:schemeClr val="bg1"/>
                          </a:solidFill>
                        </a:rPr>
                        <a:t>Regional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2000" b="1" dirty="0">
                          <a:solidFill>
                            <a:schemeClr val="bg1"/>
                          </a:solidFill>
                        </a:rPr>
                        <a:t>Colocación Familiar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4683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184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bg1"/>
                          </a:solidFill>
                        </a:rPr>
                        <a:t>HOGARES</a:t>
                      </a:r>
                      <a:r>
                        <a:rPr lang="es-CO" sz="1800" b="1" baseline="0" dirty="0">
                          <a:solidFill>
                            <a:schemeClr val="bg1"/>
                          </a:solidFill>
                        </a:rPr>
                        <a:t> SUSTITUTOS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069"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solidFill>
                          <a:srgbClr val="8FCD79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FCD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</a:rPr>
                        <a:t>Administrados por ONG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>
                          <a:solidFill>
                            <a:schemeClr val="bg1"/>
                          </a:solidFill>
                        </a:rPr>
                        <a:t>Administrados por ICBF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046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Total  Unidades de Servicio</a:t>
                      </a:r>
                      <a:r>
                        <a:rPr lang="es-CO" sz="1800" b="1" baseline="0" dirty="0"/>
                        <a:t> Hogar Sustituto</a:t>
                      </a:r>
                      <a:r>
                        <a:rPr lang="es-CO" sz="1800" b="1" dirty="0"/>
                        <a:t> Regional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r>
                        <a:rPr lang="es-CO" sz="1800" dirty="0"/>
                        <a:t>260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279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rgbClr val="468331"/>
                          </a:solidFill>
                        </a:rPr>
                        <a:t>Unidades</a:t>
                      </a:r>
                      <a:r>
                        <a:rPr lang="es-CO" sz="1800" b="1" baseline="0" dirty="0">
                          <a:solidFill>
                            <a:srgbClr val="468331"/>
                          </a:solidFill>
                        </a:rPr>
                        <a:t> de Servicio Hogar Sustituto</a:t>
                      </a:r>
                      <a:r>
                        <a:rPr lang="es-CO" sz="1800" b="1" dirty="0">
                          <a:solidFill>
                            <a:srgbClr val="468331"/>
                          </a:solidFill>
                        </a:rPr>
                        <a:t> Centro Zonal No. 3 Granada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r>
                        <a:rPr lang="es-CO" sz="1800" dirty="0"/>
                        <a:t>32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r>
                        <a:rPr lang="es-CO" sz="1800" dirty="0"/>
                        <a:t>0</a:t>
                      </a:r>
                    </a:p>
                  </a:txBody>
                  <a:tcPr>
                    <a:lnL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4084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37937" y="125184"/>
            <a:ext cx="8462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</a:t>
            </a:r>
            <a:r>
              <a:rPr kumimoji="0" lang="es-ES" altLang="es-CO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dopciones</a:t>
            </a:r>
            <a:r>
              <a:rPr lang="es-ES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regional Meta</a:t>
            </a:r>
            <a:endParaRPr kumimoji="0" lang="es-CO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213855"/>
              </p:ext>
            </p:extLst>
          </p:nvPr>
        </p:nvGraphicFramePr>
        <p:xfrm>
          <a:off x="1561476" y="4521116"/>
          <a:ext cx="6096000" cy="1293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s-CO" dirty="0"/>
                        <a:t>No. De niños,</a:t>
                      </a:r>
                      <a:r>
                        <a:rPr lang="es-CO" baseline="0" dirty="0"/>
                        <a:t> niñas y adolescentes reportados al comité:</a:t>
                      </a:r>
                      <a:endParaRPr lang="es-CO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093">
                <a:tc>
                  <a:txBody>
                    <a:bodyPr/>
                    <a:lstStyle/>
                    <a:p>
                      <a:pPr algn="ctr"/>
                      <a:r>
                        <a:rPr lang="es-CO" b="1" i="0" dirty="0">
                          <a:solidFill>
                            <a:schemeClr val="bg1"/>
                          </a:solidFill>
                        </a:rPr>
                        <a:t>Año 2016</a:t>
                      </a: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EBE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i="0" dirty="0">
                          <a:solidFill>
                            <a:schemeClr val="bg1"/>
                          </a:solidFill>
                        </a:rPr>
                        <a:t>Año 2017</a:t>
                      </a: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EBE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249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42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37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522249"/>
              </p:ext>
            </p:extLst>
          </p:nvPr>
        </p:nvGraphicFramePr>
        <p:xfrm>
          <a:off x="368214" y="1601649"/>
          <a:ext cx="8332695" cy="244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6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5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165">
                <a:tc rowSpan="2">
                  <a:txBody>
                    <a:bodyPr/>
                    <a:lstStyle/>
                    <a:p>
                      <a:pPr algn="ctr"/>
                      <a:r>
                        <a:rPr lang="es-CO" dirty="0"/>
                        <a:t>Tipo</a:t>
                      </a:r>
                      <a:r>
                        <a:rPr lang="es-CO" baseline="0" dirty="0"/>
                        <a:t> de Adopciones</a:t>
                      </a:r>
                      <a:endParaRPr lang="es-CO" dirty="0"/>
                    </a:p>
                  </a:txBody>
                  <a:tcPr anchor="ctr"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EBE5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dirty="0"/>
                        <a:t>Total</a:t>
                      </a:r>
                      <a:r>
                        <a:rPr lang="es-CO" baseline="0" dirty="0"/>
                        <a:t> de Adopciones</a:t>
                      </a:r>
                      <a:endParaRPr lang="es-CO" dirty="0"/>
                    </a:p>
                  </a:txBody>
                  <a:tcPr>
                    <a:solidFill>
                      <a:srgbClr val="6EBE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EBE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165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EBE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solidFill>
                            <a:schemeClr val="bg1"/>
                          </a:solidFill>
                        </a:rPr>
                        <a:t>Año 2016</a:t>
                      </a:r>
                    </a:p>
                  </a:txBody>
                  <a:tcPr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9BC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solidFill>
                            <a:schemeClr val="bg1"/>
                          </a:solidFill>
                        </a:rPr>
                        <a:t>Año 2017</a:t>
                      </a:r>
                    </a:p>
                  </a:txBody>
                  <a:tcPr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9B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165">
                <a:tc>
                  <a:txBody>
                    <a:bodyPr/>
                    <a:lstStyle/>
                    <a:p>
                      <a:r>
                        <a:rPr lang="es-CO" dirty="0"/>
                        <a:t>Adopciones por Familias Colombianas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11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9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165">
                <a:tc>
                  <a:txBody>
                    <a:bodyPr/>
                    <a:lstStyle/>
                    <a:p>
                      <a:r>
                        <a:rPr lang="es-CO" dirty="0"/>
                        <a:t>Adopciones por Familias Extranjeras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11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165">
                <a:tc>
                  <a:txBody>
                    <a:bodyPr/>
                    <a:lstStyle/>
                    <a:p>
                      <a:r>
                        <a:rPr lang="es-CO" dirty="0"/>
                        <a:t>Totales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22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10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7866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0462" y="87709"/>
            <a:ext cx="8462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Adolescentes:</a:t>
            </a:r>
          </a:p>
          <a:p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</a:t>
            </a:r>
            <a:r>
              <a:rPr lang="es-ES" altLang="es-CO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dopciones</a:t>
            </a:r>
            <a:r>
              <a:rPr lang="es-ES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Centro Zonal</a:t>
            </a:r>
            <a:r>
              <a:rPr lang="es-ES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3 Granada </a:t>
            </a:r>
            <a:endParaRPr 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694810"/>
              </p:ext>
            </p:extLst>
          </p:nvPr>
        </p:nvGraphicFramePr>
        <p:xfrm>
          <a:off x="1524000" y="3934919"/>
          <a:ext cx="6096000" cy="2066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199">
                <a:tc gridSpan="2">
                  <a:txBody>
                    <a:bodyPr/>
                    <a:lstStyle/>
                    <a:p>
                      <a:r>
                        <a:rPr lang="es-CO" dirty="0"/>
                        <a:t>No. De Niños,</a:t>
                      </a:r>
                      <a:r>
                        <a:rPr lang="es-CO" baseline="0" dirty="0"/>
                        <a:t> Niñas y Adolescentes Reportados al Comité</a:t>
                      </a:r>
                      <a:endParaRPr lang="es-CO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468">
                <a:tc>
                  <a:txBody>
                    <a:bodyPr/>
                    <a:lstStyle/>
                    <a:p>
                      <a:pPr algn="ctr"/>
                      <a:r>
                        <a:rPr lang="es-CO" b="1" i="0" dirty="0" err="1">
                          <a:solidFill>
                            <a:schemeClr val="bg1"/>
                          </a:solidFill>
                        </a:rPr>
                        <a:t>Niñ@s</a:t>
                      </a:r>
                      <a:endParaRPr lang="es-CO" b="1" i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EBE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i="0" dirty="0">
                          <a:solidFill>
                            <a:schemeClr val="bg1"/>
                          </a:solidFill>
                        </a:rPr>
                        <a:t>Año</a:t>
                      </a: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EBE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68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</a:t>
                      </a:r>
                      <a:r>
                        <a:rPr lang="es-CO" baseline="0" dirty="0"/>
                        <a:t> Niñas</a:t>
                      </a:r>
                      <a:endParaRPr lang="es-CO" dirty="0"/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2017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68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 Niños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2017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619306"/>
              </p:ext>
            </p:extLst>
          </p:nvPr>
        </p:nvGraphicFramePr>
        <p:xfrm>
          <a:off x="330739" y="1332065"/>
          <a:ext cx="8332695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6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5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5488">
                <a:tc rowSpan="2">
                  <a:txBody>
                    <a:bodyPr/>
                    <a:lstStyle/>
                    <a:p>
                      <a:pPr algn="ctr"/>
                      <a:r>
                        <a:rPr lang="es-CO" dirty="0"/>
                        <a:t>Tipo</a:t>
                      </a:r>
                      <a:r>
                        <a:rPr lang="es-CO" baseline="0" dirty="0"/>
                        <a:t> de Adopciones</a:t>
                      </a:r>
                      <a:endParaRPr lang="es-CO" dirty="0"/>
                    </a:p>
                  </a:txBody>
                  <a:tcPr anchor="ctr"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EBE5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dirty="0"/>
                        <a:t>Total</a:t>
                      </a:r>
                      <a:r>
                        <a:rPr lang="es-CO" baseline="0" dirty="0"/>
                        <a:t> de Adopciones</a:t>
                      </a:r>
                      <a:endParaRPr lang="es-CO" dirty="0"/>
                    </a:p>
                  </a:txBody>
                  <a:tcPr>
                    <a:solidFill>
                      <a:srgbClr val="6EBE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EBE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EBE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 err="1">
                          <a:solidFill>
                            <a:schemeClr val="bg1"/>
                          </a:solidFill>
                        </a:rPr>
                        <a:t>Niñ@s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9BC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solidFill>
                            <a:schemeClr val="bg1"/>
                          </a:solidFill>
                        </a:rPr>
                        <a:t>Año</a:t>
                      </a:r>
                    </a:p>
                  </a:txBody>
                  <a:tcPr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9B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r>
                        <a:rPr lang="es-CO" dirty="0"/>
                        <a:t>Adopciones por Familias Colombianas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2017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r>
                        <a:rPr lang="es-CO" dirty="0"/>
                        <a:t>Adopciones por Familias Extranjeras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2017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r>
                        <a:rPr lang="es-CO" dirty="0"/>
                        <a:t>Totales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2017</a:t>
                      </a:r>
                    </a:p>
                  </a:txBody>
                  <a:tcPr>
                    <a:lnL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272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00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647501"/>
              </p:ext>
            </p:extLst>
          </p:nvPr>
        </p:nvGraphicFramePr>
        <p:xfrm>
          <a:off x="914400" y="1523744"/>
          <a:ext cx="7395210" cy="4407360"/>
        </p:xfrm>
        <a:graphic>
          <a:graphicData uri="http://schemas.openxmlformats.org/drawingml/2006/table">
            <a:tbl>
              <a:tblPr/>
              <a:tblGrid>
                <a:gridCol w="3664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0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8927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Niños, niñas y adolescentes reportados a sede nacional durante el año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8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Familias colombianas en  lista  de espera: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1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Adopciones en trámite:		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9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Promedio de días desde el reporte al comité hasta La asignación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 días 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Promedio de reuniones de comité de adopciones al año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 a la fecha 22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1 CuadroTexto"/>
          <p:cNvSpPr txBox="1"/>
          <p:nvPr/>
        </p:nvSpPr>
        <p:spPr>
          <a:xfrm>
            <a:off x="35570" y="58170"/>
            <a:ext cx="8462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Adopciones Información regional</a:t>
            </a:r>
            <a:endParaRPr kumimoji="0" lang="es-CO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448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00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141500"/>
              </p:ext>
            </p:extLst>
          </p:nvPr>
        </p:nvGraphicFramePr>
        <p:xfrm>
          <a:off x="367259" y="1281660"/>
          <a:ext cx="8506918" cy="4765538"/>
        </p:xfrm>
        <a:graphic>
          <a:graphicData uri="http://schemas.openxmlformats.org/drawingml/2006/table">
            <a:tbl>
              <a:tblPr/>
              <a:tblGrid>
                <a:gridCol w="4215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1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74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Niños, niñas y adolescentes reportados a sede nacional durante el año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889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Familias colombianas en  lista  de espera: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8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Adopciones en trámite:		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17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Promedio de días desde el reporte al comité hasta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 asignación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80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Promedio de reuniones de comité de adopciones al año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1 CuadroTexto"/>
          <p:cNvSpPr txBox="1"/>
          <p:nvPr/>
        </p:nvSpPr>
        <p:spPr>
          <a:xfrm>
            <a:off x="35570" y="58170"/>
            <a:ext cx="8462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Adolescentes: </a:t>
            </a:r>
          </a:p>
          <a:p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Adopciones - Centro Zonal 3 Granada</a:t>
            </a:r>
            <a:endParaRPr 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796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4913194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CO" sz="3600" b="1" dirty="0">
                <a:solidFill>
                  <a:prstClr val="black"/>
                </a:solidFill>
              </a:rPr>
              <a:t>Primera Infancia</a:t>
            </a:r>
            <a:endParaRPr lang="es-ES" altLang="es-CO" sz="3600" b="1" dirty="0">
              <a:solidFill>
                <a:srgbClr val="000000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787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341" y="198628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1160" y="1291105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Políticas</a:t>
            </a:r>
            <a:endParaRPr lang="es-CO" dirty="0"/>
          </a:p>
        </p:txBody>
      </p:sp>
      <p:sp>
        <p:nvSpPr>
          <p:cNvPr id="2" name="CuadroTexto 1"/>
          <p:cNvSpPr txBox="1"/>
          <p:nvPr/>
        </p:nvSpPr>
        <p:spPr>
          <a:xfrm>
            <a:off x="630936" y="1779687"/>
            <a:ext cx="76992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La Ley 1804 del 02 de Agosto de 2016, establece la política de estado para el desarrollo integral de la primera infancia de Cero a Siempre, representado la postura y comprensión que tiene el Estado colombiano sobre la primera infancia, el conjunto de normas asociadas y las acciones estratégicas lideradas por el Gobierno, que en corresponsabilidad con las familias y la sociedad, aseguran la protección integral y la garantía del goce efectivo de los derechos de la mujer en estado de embarazo y de los niños y niñas desde los cero (0) hasta los seis (6) años de edad.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El ICBF tiene como objetivo general, la  atención de niñas y niños de cero a seis años, de acuerdo con marco general vigente del Instituto Colombiano de Bienestar Familiar-ICBF y la Política de Estado para el Desarrollo Integral de la Primera Infancia de Cero a Siempre, los Fundamentos Políticos, Técnicos y de Gestión para la atención integral, los referentes técnicos para la educación inicial en el marco de la atención integral, y toda documentación de las áreas del ICBF que tengan incidencia en los procesos de primera infancia en el territorio nacional.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60433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308621" y="71212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-583146" y="484317"/>
            <a:ext cx="7356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000" b="1" dirty="0">
                <a:solidFill>
                  <a:schemeClr val="bg1"/>
                </a:solidFill>
                <a:latin typeface="+mn-lt"/>
              </a:rPr>
              <a:t>Población atendida  ICBF por  la  regional: año 2017</a:t>
            </a:r>
            <a:endParaRPr lang="es-ES" altLang="es-CO" sz="20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358729"/>
              </p:ext>
            </p:extLst>
          </p:nvPr>
        </p:nvGraphicFramePr>
        <p:xfrm>
          <a:off x="427220" y="1206708"/>
          <a:ext cx="8349520" cy="5049444"/>
        </p:xfrm>
        <a:graphic>
          <a:graphicData uri="http://schemas.openxmlformats.org/drawingml/2006/table">
            <a:tbl>
              <a:tblPr firstRow="1" bandRow="1"/>
              <a:tblGrid>
                <a:gridCol w="3617743">
                  <a:extLst>
                    <a:ext uri="{9D8B030D-6E8A-4147-A177-3AD203B41FA5}">
                      <a16:colId xmlns:a16="http://schemas.microsoft.com/office/drawing/2014/main" val="2829532602"/>
                    </a:ext>
                  </a:extLst>
                </a:gridCol>
                <a:gridCol w="2377373">
                  <a:extLst>
                    <a:ext uri="{9D8B030D-6E8A-4147-A177-3AD203B41FA5}">
                      <a16:colId xmlns:a16="http://schemas.microsoft.com/office/drawing/2014/main" val="1069192033"/>
                    </a:ext>
                  </a:extLst>
                </a:gridCol>
                <a:gridCol w="2354404">
                  <a:extLst>
                    <a:ext uri="{9D8B030D-6E8A-4147-A177-3AD203B41FA5}">
                      <a16:colId xmlns:a16="http://schemas.microsoft.com/office/drawing/2014/main" val="1831008302"/>
                    </a:ext>
                  </a:extLst>
                </a:gridCol>
              </a:tblGrid>
              <a:tr h="22316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Proyectos 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Población 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Usuarios 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909168"/>
                  </a:ext>
                </a:extLst>
              </a:tr>
              <a:tr h="195899">
                <a:tc>
                  <a:txBody>
                    <a:bodyPr/>
                    <a:lstStyle/>
                    <a:p>
                      <a:pPr marL="72000" algn="just" rtl="0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ATENCIÓN PROPIA E INTERCULTURAL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just" rtl="0" fontAlgn="ctr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INDIGENA 100 %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1080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034467"/>
                  </a:ext>
                </a:extLst>
              </a:tr>
              <a:tr h="686674">
                <a:tc>
                  <a:txBody>
                    <a:bodyPr/>
                    <a:lstStyle/>
                    <a:p>
                      <a:pPr marL="72000" algn="l" rtl="0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INSTITUCIONAL 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POBLACION MESTIZA 98,3%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AFROCOLOMBIANO 0,8 %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COMUNIDAD NEGRA 0,1 %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INDIGENA 0,7 %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PALENQUERO 0,1 %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2995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568741"/>
                  </a:ext>
                </a:extLst>
              </a:tr>
              <a:tr h="686674">
                <a:tc>
                  <a:txBody>
                    <a:bodyPr/>
                    <a:lstStyle/>
                    <a:p>
                      <a:pPr marL="72000" algn="l" rtl="0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- FAMILIAR INTEGRAL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POBLACION MESTIZA 98,15 %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PALENQUERO 0,04 %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COMUNIDAD NEGRA 0,01 %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AFROCOLOMBIANO 0,10 %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INDIGENA 1,7 %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9793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94907"/>
                  </a:ext>
                </a:extLst>
              </a:tr>
              <a:tr h="550348">
                <a:tc>
                  <a:txBody>
                    <a:bodyPr/>
                    <a:lstStyle/>
                    <a:p>
                      <a:pPr marL="72000" algn="l" rtl="0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 AGRUPADOS -INSTITUCIONAL TRADICIONAL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POBLACION MESTIZA 98,89 %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PALENQUERO 0,18 %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INDIGENA 0,56 %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AFROCOLOMBIANO 0,37 %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533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934179"/>
                  </a:ext>
                </a:extLst>
              </a:tr>
              <a:tr h="550348">
                <a:tc>
                  <a:txBody>
                    <a:bodyPr/>
                    <a:lstStyle/>
                    <a:p>
                      <a:pPr marL="72000" algn="l" rtl="0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FAMI-FAMILIAR TRADICIONAL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POBLACION MESTIZA 99,67 %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PALENQUERO 0,07 %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INDIGENA 0,19 %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AFROCOLOMBIANO 0,07 %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2548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295102"/>
                  </a:ext>
                </a:extLst>
              </a:tr>
              <a:tr h="550348">
                <a:tc>
                  <a:txBody>
                    <a:bodyPr/>
                    <a:lstStyle/>
                    <a:p>
                      <a:pPr marL="72000" algn="l" rtl="0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TRADICIONAL- COMUNITARIO (T)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POBLACION MESTIZA 98,69 %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PALENQUERO 0,5 %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INDIGENA 0,49 %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AFROCOLOMBIANO 0,32 %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7410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900975"/>
                  </a:ext>
                </a:extLst>
              </a:tr>
              <a:tr h="686674">
                <a:tc>
                  <a:txBody>
                    <a:bodyPr/>
                    <a:lstStyle/>
                    <a:p>
                      <a:pPr marL="72000" algn="l" rtl="0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INFANTILES - INSTITUCIONAL INTEGRAL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POBLACION MESTIZA 98,45 %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PALENQUERO 0,04 %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INDIGENA 0,92 %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COMUNIDAD NEGRA 0,04 %</a:t>
                      </a:r>
                      <a:b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AFROCOLOMBIANO 0,55 %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2180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250370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marL="72000" algn="just" rtl="0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TOTAL DE MADRES COMUNITARIAS DE TODAS LAS MODALIDADES 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just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807</a:t>
                      </a:r>
                    </a:p>
                  </a:txBody>
                  <a:tcPr marL="5636" marR="5636" marT="56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10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259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98562" y="64149"/>
            <a:ext cx="7950481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Presupuesto Año 2017: </a:t>
            </a:r>
            <a:endParaRPr lang="es-CO" altLang="es-CO" sz="1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Programas San Juan de </a:t>
            </a:r>
            <a:r>
              <a:rPr lang="es-CO" altLang="es-CO" sz="18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Arama</a:t>
            </a:r>
            <a:r>
              <a:rPr lang="es-CO" altLang="es-CO" sz="1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31" y="1296030"/>
            <a:ext cx="7585022" cy="473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3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597660" y="1365832"/>
            <a:ext cx="3780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ICBF Regional  Meta</a:t>
            </a:r>
          </a:p>
          <a:p>
            <a:pPr algn="ctr" defTabSz="731511"/>
            <a:r>
              <a:rPr lang="es-CO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Zonal  3 Granada </a:t>
            </a:r>
          </a:p>
          <a:p>
            <a:pPr algn="ctr" defTabSz="731511"/>
            <a:r>
              <a:rPr lang="es-CO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Juan de Arama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747470" y="3100955"/>
            <a:ext cx="6589159" cy="173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b="1" dirty="0">
                <a:solidFill>
                  <a:prstClr val="black"/>
                </a:solidFill>
              </a:rPr>
              <a:t>Fecha del Informe: 	6 de julio de 2017</a:t>
            </a:r>
          </a:p>
          <a:p>
            <a:pPr defTabSz="731511"/>
            <a:endParaRPr lang="es-CO" sz="1693" dirty="0">
              <a:solidFill>
                <a:prstClr val="black"/>
              </a:solidFill>
            </a:endParaRP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Responsable: 		Oswaldo Enrique Charrys Bravo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			</a:t>
            </a:r>
          </a:p>
          <a:p>
            <a:pPr defTabSz="731511"/>
            <a:endParaRPr lang="es-CO" b="1" dirty="0">
              <a:solidFill>
                <a:prstClr val="black"/>
              </a:solidFill>
            </a:endParaRPr>
          </a:p>
          <a:p>
            <a:pPr marL="285750" indent="-285750" defTabSz="731511">
              <a:buFont typeface="Arial" panose="020B0604020202020204" pitchFamily="34" charset="0"/>
              <a:buChar char="•"/>
            </a:pPr>
            <a:endParaRPr lang="es-CO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23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3788" y="212075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786215" y="1236849"/>
            <a:ext cx="7356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000" b="1" dirty="0">
                <a:solidFill>
                  <a:srgbClr val="62B543"/>
                </a:solidFill>
                <a:latin typeface="+mn-lt"/>
              </a:rPr>
              <a:t>Población atendida  ICBF en San Juan de Arama: año 2017</a:t>
            </a:r>
            <a:endParaRPr lang="es-ES" altLang="es-CO" sz="2000" b="1" dirty="0">
              <a:solidFill>
                <a:srgbClr val="62B543"/>
              </a:solidFill>
              <a:latin typeface="+mn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15" y="2015487"/>
            <a:ext cx="7678688" cy="332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15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CuadroTexto 8"/>
          <p:cNvSpPr txBox="1">
            <a:spLocks noChangeArrowheads="1"/>
          </p:cNvSpPr>
          <p:nvPr/>
        </p:nvSpPr>
        <p:spPr bwMode="auto">
          <a:xfrm>
            <a:off x="441987" y="5405054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CO" sz="3600" b="1" dirty="0">
                <a:solidFill>
                  <a:srgbClr val="000000"/>
                </a:solidFill>
              </a:rPr>
              <a:t>Niñez y Adolescencia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422275" y="504190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478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584947" y="1151925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estrategias</a:t>
            </a:r>
            <a:endParaRPr lang="es-CO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278296" y="1613589"/>
            <a:ext cx="8560904" cy="470769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2000" b="1" dirty="0">
                <a:solidFill>
                  <a:srgbClr val="62B543"/>
                </a:solidFill>
              </a:rPr>
              <a:t>Programa “Generaciones con Bienestar”</a:t>
            </a:r>
          </a:p>
          <a:p>
            <a:pPr algn="just"/>
            <a:r>
              <a:rPr lang="es-CO" sz="2000" dirty="0"/>
              <a:t>Promover la protección integral y proyectos de vida de los niños, las niñas y los adolescentes, a partir de su empoderamiento como sujetos de derechos y del fortalecimiento de la corresponsabilidad de la familia, la sociedad y el Estado, propiciando la consolidación de entornos protectores para los niños, niñas y adolescentes. </a:t>
            </a:r>
          </a:p>
          <a:p>
            <a:pPr algn="just"/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En cumplimiento al enfoque diferencial territorial y al enfoque diferencial étnico se desarrollan la modalidad “Generaciones Tradicional con Bienestar” “Generaciones Étnicas con Bienestar” y “Generaciones Rurales con Bienestar” en los cuales se establece las particularidades y énfasis con las que cuentan dichas modalidades. </a:t>
            </a:r>
          </a:p>
          <a:p>
            <a:r>
              <a:rPr lang="es-CO" sz="2000" b="1" dirty="0">
                <a:solidFill>
                  <a:srgbClr val="72A9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 de Acciones Masivas de Alto Impacto Social –AMAS–.</a:t>
            </a:r>
          </a:p>
          <a:p>
            <a:pPr algn="just"/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Tiene por objetivo generar acercamientos a niños, niñas y adolescentes de poblaciones en situación de riesgo y amenaza de vulneración, a través de un tipo de oferta flexible, novedosa y atractiva, que recurre a disciplinas artísticas, deportivas, productivas, culturales y/o comunicativas, como medio para trabajar prevención de modo inspirador, asertivo y transformador.</a:t>
            </a:r>
          </a:p>
          <a:p>
            <a:pPr algn="just"/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3707848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457200" y="1240182"/>
            <a:ext cx="77858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62B5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Programas Generaciones con Bienestar Regional: 2017</a:t>
            </a:r>
            <a:endParaRPr kumimoji="0" lang="es-ES" altLang="es-CO" sz="2400" b="1" i="0" u="none" strike="noStrike" kern="1200" cap="none" spc="0" normalizeH="0" baseline="0" noProof="0" dirty="0">
              <a:ln>
                <a:noFill/>
              </a:ln>
              <a:solidFill>
                <a:srgbClr val="62B5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</a:t>
            </a:r>
            <a:endParaRPr kumimoji="0" lang="es-CO" altLang="es-CO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39893"/>
            <a:ext cx="8023031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08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742013" y="1435054"/>
            <a:ext cx="77858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400" b="1" dirty="0">
                <a:solidFill>
                  <a:srgbClr val="62B543"/>
                </a:solidFill>
                <a:latin typeface="+mn-lt"/>
              </a:rPr>
              <a:t>Programas Generaciones con Bienestar: Año 2017</a:t>
            </a:r>
            <a:endParaRPr lang="es-ES" altLang="es-CO" sz="2400" b="1" dirty="0">
              <a:solidFill>
                <a:srgbClr val="62B543"/>
              </a:solidFill>
              <a:latin typeface="+mn-lt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0164" y="85542"/>
            <a:ext cx="61053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San Juan de </a:t>
            </a:r>
            <a:r>
              <a:rPr lang="es-E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Arama</a:t>
            </a:r>
            <a:endParaRPr lang="es-CO" alt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632" y="2127546"/>
            <a:ext cx="6480610" cy="324335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812800" y="5232400"/>
            <a:ext cx="6870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              Fuente: Aplicativo SIM - Metas Sociales y Financieras</a:t>
            </a:r>
          </a:p>
        </p:txBody>
      </p:sp>
    </p:spTree>
    <p:extLst>
      <p:ext uri="{BB962C8B-B14F-4D97-AF65-F5344CB8AC3E}">
        <p14:creationId xmlns:p14="http://schemas.microsoft.com/office/powerpoint/2010/main" val="2349787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7600" y="118636"/>
            <a:ext cx="61053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Otras estrategias</a:t>
            </a:r>
            <a:endParaRPr kumimoji="0" lang="es-CO" altLang="es-CO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11" y="1359391"/>
            <a:ext cx="7907312" cy="464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98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77407" y="248631"/>
            <a:ext cx="61053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Atención a la Niñez y la Adolescencia</a:t>
            </a:r>
            <a:endParaRPr kumimoji="0" lang="es-CO" altLang="es-CO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68" y="1571134"/>
            <a:ext cx="8669263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93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CuadroTexto 9"/>
          <p:cNvSpPr txBox="1">
            <a:spLocks noChangeArrowheads="1"/>
          </p:cNvSpPr>
          <p:nvPr/>
        </p:nvSpPr>
        <p:spPr bwMode="auto">
          <a:xfrm>
            <a:off x="1082675" y="744052"/>
            <a:ext cx="6581775" cy="272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MS PGothic" panose="020B0600070205080204" pitchFamily="34" charset="-128"/>
                <a:cs typeface="+mn-cs"/>
              </a:rPr>
              <a:t>	</a:t>
            </a:r>
            <a:r>
              <a:rPr kumimoji="0" lang="es-ES" alt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ATENCION </a:t>
            </a:r>
            <a:r>
              <a:rPr kumimoji="0" lang="es-ES" altLang="es-CO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s-ES" alt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FAMILIAS Y COMUNIDADES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Vigencia 2017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CO" sz="3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Centro zonal No 03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CO" sz="3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Granada. </a:t>
            </a:r>
            <a:endParaRPr kumimoji="0" lang="es-ES" altLang="es-CO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CO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364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4154488" y="3097213"/>
            <a:ext cx="1508125" cy="9445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390" tIns="72390" rIns="72390" bIns="72390" spcCol="1270"/>
          <a:lstStyle/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endParaRPr kumimoji="0" lang="es-CO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83" name="7 Título"/>
          <p:cNvSpPr>
            <a:spLocks noGrp="1"/>
          </p:cNvSpPr>
          <p:nvPr>
            <p:ph type="title"/>
          </p:nvPr>
        </p:nvSpPr>
        <p:spPr>
          <a:xfrm>
            <a:off x="539750" y="-119063"/>
            <a:ext cx="6015038" cy="1325563"/>
          </a:xfrm>
        </p:spPr>
        <p:txBody>
          <a:bodyPr/>
          <a:lstStyle/>
          <a:p>
            <a:pPr eaLnBrk="1" hangingPunct="1"/>
            <a:r>
              <a:rPr lang="es-CO" altLang="es-CO" sz="3000" dirty="0">
                <a:solidFill>
                  <a:schemeClr val="bg1"/>
                </a:solidFill>
              </a:rPr>
              <a:t>Modalidades Ejecutadas Centro Zonal No 03 Granada.</a:t>
            </a:r>
          </a:p>
        </p:txBody>
      </p:sp>
      <p:sp>
        <p:nvSpPr>
          <p:cNvPr id="72708" name="1 Rectángulo"/>
          <p:cNvSpPr>
            <a:spLocks noChangeArrowheads="1"/>
          </p:cNvSpPr>
          <p:nvPr/>
        </p:nvSpPr>
        <p:spPr bwMode="auto">
          <a:xfrm>
            <a:off x="3034265" y="1339850"/>
            <a:ext cx="3335337" cy="425450"/>
          </a:xfrm>
          <a:prstGeom prst="rect">
            <a:avLst/>
          </a:prstGeom>
          <a:solidFill>
            <a:schemeClr val="accent6"/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711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11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Familia y Comunidad</a:t>
            </a:r>
          </a:p>
        </p:txBody>
      </p:sp>
      <p:sp>
        <p:nvSpPr>
          <p:cNvPr id="71685" name="1 Rectángulo"/>
          <p:cNvSpPr>
            <a:spLocks noChangeArrowheads="1"/>
          </p:cNvSpPr>
          <p:nvPr/>
        </p:nvSpPr>
        <p:spPr bwMode="auto">
          <a:xfrm>
            <a:off x="1319213" y="4062413"/>
            <a:ext cx="3035300" cy="70167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711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Territorios Étnicos con Bienestar</a:t>
            </a:r>
          </a:p>
        </p:txBody>
      </p:sp>
      <p:sp>
        <p:nvSpPr>
          <p:cNvPr id="71686" name="1 Rectángulo"/>
          <p:cNvSpPr>
            <a:spLocks noChangeArrowheads="1"/>
          </p:cNvSpPr>
          <p:nvPr/>
        </p:nvSpPr>
        <p:spPr bwMode="auto">
          <a:xfrm>
            <a:off x="4976813" y="3690938"/>
            <a:ext cx="3790950" cy="70167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711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Familias con Bienestar Para la Paz.</a:t>
            </a:r>
          </a:p>
        </p:txBody>
      </p:sp>
      <p:cxnSp>
        <p:nvCxnSpPr>
          <p:cNvPr id="4" name="Conector recto 3"/>
          <p:cNvCxnSpPr>
            <a:stCxn id="72708" idx="2"/>
          </p:cNvCxnSpPr>
          <p:nvPr/>
        </p:nvCxnSpPr>
        <p:spPr>
          <a:xfrm flipH="1">
            <a:off x="4701140" y="1765300"/>
            <a:ext cx="0" cy="496887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2836863" y="3567113"/>
            <a:ext cx="0" cy="477837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6646863" y="3328988"/>
            <a:ext cx="0" cy="36195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2709863" y="2116138"/>
            <a:ext cx="3827462" cy="3175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715" name="1 Rectángulo"/>
          <p:cNvSpPr>
            <a:spLocks noChangeArrowheads="1"/>
          </p:cNvSpPr>
          <p:nvPr/>
        </p:nvSpPr>
        <p:spPr bwMode="auto">
          <a:xfrm>
            <a:off x="5322888" y="2490788"/>
            <a:ext cx="3335337" cy="831850"/>
          </a:xfrm>
          <a:prstGeom prst="rect">
            <a:avLst/>
          </a:prstGeom>
          <a:solidFill>
            <a:schemeClr val="accent6"/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711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11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Sub programa </a:t>
            </a:r>
          </a:p>
          <a:p>
            <a:pPr marL="0" marR="0" lvl="0" indent="0" algn="ctr" defTabSz="711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Familias para la Paz</a:t>
            </a:r>
          </a:p>
        </p:txBody>
      </p:sp>
      <p:cxnSp>
        <p:nvCxnSpPr>
          <p:cNvPr id="16" name="Conector recto 15"/>
          <p:cNvCxnSpPr/>
          <p:nvPr/>
        </p:nvCxnSpPr>
        <p:spPr>
          <a:xfrm>
            <a:off x="2709863" y="2128838"/>
            <a:ext cx="0" cy="31432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717" name="1 Rectángulo"/>
          <p:cNvSpPr>
            <a:spLocks noChangeArrowheads="1"/>
          </p:cNvSpPr>
          <p:nvPr/>
        </p:nvSpPr>
        <p:spPr bwMode="auto">
          <a:xfrm>
            <a:off x="1041400" y="2459038"/>
            <a:ext cx="3335338" cy="1108075"/>
          </a:xfrm>
          <a:prstGeom prst="rect">
            <a:avLst/>
          </a:prstGeom>
          <a:solidFill>
            <a:schemeClr val="accent6"/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711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11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Sub programa </a:t>
            </a:r>
          </a:p>
          <a:p>
            <a:pPr marL="0" marR="0" lvl="0" indent="0" algn="ctr" defTabSz="711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Comunidades étnicas y rurales</a:t>
            </a:r>
          </a:p>
        </p:txBody>
      </p:sp>
      <p:cxnSp>
        <p:nvCxnSpPr>
          <p:cNvPr id="17" name="Conector recto 15"/>
          <p:cNvCxnSpPr/>
          <p:nvPr/>
        </p:nvCxnSpPr>
        <p:spPr>
          <a:xfrm>
            <a:off x="6537325" y="2147888"/>
            <a:ext cx="0" cy="31432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2836863" y="4732338"/>
            <a:ext cx="0" cy="36195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96" name="1 Rectángulo"/>
          <p:cNvSpPr>
            <a:spLocks noChangeArrowheads="1"/>
          </p:cNvSpPr>
          <p:nvPr/>
        </p:nvSpPr>
        <p:spPr bwMode="auto">
          <a:xfrm>
            <a:off x="1177925" y="5086350"/>
            <a:ext cx="3790950" cy="39687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711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Comunidades Rurales. </a:t>
            </a:r>
          </a:p>
        </p:txBody>
      </p:sp>
      <p:cxnSp>
        <p:nvCxnSpPr>
          <p:cNvPr id="19" name="Conector recto 14"/>
          <p:cNvCxnSpPr/>
          <p:nvPr/>
        </p:nvCxnSpPr>
        <p:spPr>
          <a:xfrm>
            <a:off x="6651625" y="4413250"/>
            <a:ext cx="0" cy="36195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98" name="1 Rectángulo"/>
          <p:cNvSpPr>
            <a:spLocks noChangeArrowheads="1"/>
          </p:cNvSpPr>
          <p:nvPr/>
        </p:nvSpPr>
        <p:spPr bwMode="auto">
          <a:xfrm>
            <a:off x="5772150" y="4732338"/>
            <a:ext cx="1776413" cy="39687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711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711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UNAFA</a:t>
            </a:r>
          </a:p>
        </p:txBody>
      </p:sp>
      <p:sp>
        <p:nvSpPr>
          <p:cNvPr id="21" name="1 Rectángulo"/>
          <p:cNvSpPr>
            <a:spLocks noChangeArrowheads="1"/>
          </p:cNvSpPr>
          <p:nvPr/>
        </p:nvSpPr>
        <p:spPr bwMode="auto">
          <a:xfrm>
            <a:off x="1041400" y="5857875"/>
            <a:ext cx="6819693" cy="425450"/>
          </a:xfrm>
          <a:prstGeom prst="rect">
            <a:avLst/>
          </a:prstGeom>
          <a:solidFill>
            <a:schemeClr val="accent6"/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711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11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1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11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Total familias atendidas</a:t>
            </a:r>
            <a:r>
              <a:rPr kumimoji="0" lang="es-CO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 en el centro zonal:  1806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2201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CuadroTexto 8"/>
          <p:cNvSpPr txBox="1">
            <a:spLocks noChangeArrowheads="1"/>
          </p:cNvSpPr>
          <p:nvPr/>
        </p:nvSpPr>
        <p:spPr bwMode="auto">
          <a:xfrm>
            <a:off x="625475" y="5210175"/>
            <a:ext cx="4349750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Familias con Bienestar Para la Paz 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2017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2708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5268913"/>
            <a:ext cx="811213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630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1146" y="347575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Información del Departamento y la Regional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993404"/>
              </p:ext>
            </p:extLst>
          </p:nvPr>
        </p:nvGraphicFramePr>
        <p:xfrm>
          <a:off x="5657717" y="1364104"/>
          <a:ext cx="2585948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5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0858">
                <a:tc>
                  <a:txBody>
                    <a:bodyPr/>
                    <a:lstStyle/>
                    <a:p>
                      <a:pPr algn="ctr"/>
                      <a:r>
                        <a:rPr kumimoji="0" lang="es-CO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Mapa</a:t>
                      </a:r>
                    </a:p>
                  </a:txBody>
                  <a:tcPr anchor="ctr"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187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614" y="2463031"/>
            <a:ext cx="3562155" cy="3490871"/>
          </a:xfrm>
          <a:prstGeom prst="rect">
            <a:avLst/>
          </a:prstGeom>
        </p:spPr>
      </p:pic>
      <p:graphicFrame>
        <p:nvGraphicFramePr>
          <p:cNvPr id="9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29409"/>
              </p:ext>
            </p:extLst>
          </p:nvPr>
        </p:nvGraphicFramePr>
        <p:xfrm>
          <a:off x="374337" y="1258356"/>
          <a:ext cx="4220148" cy="2409350"/>
        </p:xfrm>
        <a:graphic>
          <a:graphicData uri="http://schemas.openxmlformats.org/drawingml/2006/table">
            <a:tbl>
              <a:tblPr/>
              <a:tblGrid>
                <a:gridCol w="2676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4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Datos Generales Depto.  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Población Total del Departamento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979.683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66%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Población Total Menor 18 Años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331.780</a:t>
                      </a: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34%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6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Niños y Niñas de 0 a 5 Años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113.517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66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Niños y Niñas de 6 a 11 Años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111.113</a:t>
                      </a: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48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Adolescentes de 12 a 17 Años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107.150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55541"/>
              </p:ext>
            </p:extLst>
          </p:nvPr>
        </p:nvGraphicFramePr>
        <p:xfrm>
          <a:off x="516783" y="3859968"/>
          <a:ext cx="4032354" cy="2438528"/>
        </p:xfrm>
        <a:graphic>
          <a:graphicData uri="http://schemas.openxmlformats.org/drawingml/2006/table">
            <a:tbl>
              <a:tblPr/>
              <a:tblGrid>
                <a:gridCol w="3313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62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ICBF- Datos Generales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62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de Municipios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62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de Centros Zonales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62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Centros Zonales Especializados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62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Centros Zonales  Mixtos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62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De Planta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862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Contratistas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62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Vacantes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CuadroTexto 9"/>
          <p:cNvSpPr txBox="1">
            <a:spLocks noChangeArrowheads="1"/>
          </p:cNvSpPr>
          <p:nvPr/>
        </p:nvSpPr>
        <p:spPr bwMode="auto">
          <a:xfrm>
            <a:off x="365125" y="252413"/>
            <a:ext cx="6837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OBJETIVO DE LA MODALIDAD</a:t>
            </a:r>
          </a:p>
        </p:txBody>
      </p:sp>
      <p:sp>
        <p:nvSpPr>
          <p:cNvPr id="73731" name="Rectángulo 2"/>
          <p:cNvSpPr>
            <a:spLocks noChangeArrowheads="1"/>
          </p:cNvSpPr>
          <p:nvPr/>
        </p:nvSpPr>
        <p:spPr bwMode="auto">
          <a:xfrm>
            <a:off x="534988" y="1684338"/>
            <a:ext cx="7974012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2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Potenciar capacidades individuales y colectivas con familias en situación de vulnerabilidad </a:t>
            </a:r>
            <a:r>
              <a:rPr kumimoji="0" lang="es-ES_tradnl" altLang="es-CO" sz="2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para fortalecer sus vínculos de cuidado mutuo y su integración social</a:t>
            </a:r>
            <a:r>
              <a:rPr kumimoji="0" lang="es-ES" altLang="es-CO" sz="2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, a través de una Intervención psicosocial que involucre acciones de aprendizaje – educación, facilitación, apoyo terapéutico y consolidación de redes.</a:t>
            </a:r>
            <a:endParaRPr kumimoji="0" lang="es-CO" altLang="es-CO" sz="2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837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ítulo 3"/>
          <p:cNvSpPr>
            <a:spLocks noGrp="1"/>
          </p:cNvSpPr>
          <p:nvPr>
            <p:ph type="ctrTitle"/>
          </p:nvPr>
        </p:nvSpPr>
        <p:spPr bwMode="auto">
          <a:xfrm>
            <a:off x="268288" y="174625"/>
            <a:ext cx="7772400" cy="739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CO" altLang="es-CO" sz="3200" b="1">
                <a:solidFill>
                  <a:schemeClr val="bg1"/>
                </a:solidFill>
              </a:rPr>
              <a:t>Municipios de ejecución FCB 2017</a:t>
            </a:r>
            <a:r>
              <a:rPr lang="es-CO" altLang="es-CO" sz="3200"/>
              <a:t>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036594" y="3749778"/>
            <a:ext cx="1752600" cy="585788"/>
          </a:xfrm>
          <a:prstGeom prst="rect">
            <a:avLst/>
          </a:prstGeom>
          <a:noFill/>
          <a:ln w="25400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9 Meses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de Ejecución. </a:t>
            </a:r>
          </a:p>
        </p:txBody>
      </p:sp>
      <p:sp>
        <p:nvSpPr>
          <p:cNvPr id="5" name="CuadroTexto 3"/>
          <p:cNvSpPr txBox="1"/>
          <p:nvPr/>
        </p:nvSpPr>
        <p:spPr>
          <a:xfrm>
            <a:off x="6956426" y="2144988"/>
            <a:ext cx="1912937" cy="1077913"/>
          </a:xfrm>
          <a:prstGeom prst="rect">
            <a:avLst/>
          </a:prstGeom>
          <a:noFill/>
          <a:ln w="25400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Operadores: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Zona 1 Plan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Zona 2: Lenguaje Ciudadano</a:t>
            </a: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221227"/>
              </p:ext>
            </p:extLst>
          </p:nvPr>
        </p:nvGraphicFramePr>
        <p:xfrm>
          <a:off x="768626" y="1775789"/>
          <a:ext cx="5892525" cy="4227448"/>
        </p:xfrm>
        <a:graphic>
          <a:graphicData uri="http://schemas.openxmlformats.org/drawingml/2006/table">
            <a:tbl>
              <a:tblPr/>
              <a:tblGrid>
                <a:gridCol w="2022339">
                  <a:extLst>
                    <a:ext uri="{9D8B030D-6E8A-4147-A177-3AD203B41FA5}">
                      <a16:colId xmlns:a16="http://schemas.microsoft.com/office/drawing/2014/main" val="3332374328"/>
                    </a:ext>
                  </a:extLst>
                </a:gridCol>
                <a:gridCol w="2111824">
                  <a:extLst>
                    <a:ext uri="{9D8B030D-6E8A-4147-A177-3AD203B41FA5}">
                      <a16:colId xmlns:a16="http://schemas.microsoft.com/office/drawing/2014/main" val="3195361261"/>
                    </a:ext>
                  </a:extLst>
                </a:gridCol>
                <a:gridCol w="1758362">
                  <a:extLst>
                    <a:ext uri="{9D8B030D-6E8A-4147-A177-3AD203B41FA5}">
                      <a16:colId xmlns:a16="http://schemas.microsoft.com/office/drawing/2014/main" val="1575256795"/>
                    </a:ext>
                  </a:extLst>
                </a:gridCol>
              </a:tblGrid>
              <a:tr h="72853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Familias con Bienestar Para la Paz</a:t>
                      </a:r>
                      <a:b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zonal No 03 Granada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67222"/>
                  </a:ext>
                </a:extLst>
              </a:tr>
              <a:tr h="6912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Numero de cupos x municipio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 de tejido familiar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374777"/>
                  </a:ext>
                </a:extLst>
              </a:tr>
              <a:tr h="3509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Granada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103437"/>
                  </a:ext>
                </a:extLst>
              </a:tr>
              <a:tr h="3509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Juan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101140"/>
                  </a:ext>
                </a:extLst>
              </a:tr>
              <a:tr h="3509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Vista Hermosa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8442522"/>
                  </a:ext>
                </a:extLst>
              </a:tr>
              <a:tr h="3509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Concordia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8026259"/>
                  </a:ext>
                </a:extLst>
              </a:tr>
              <a:tr h="3509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Rico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377925"/>
                  </a:ext>
                </a:extLst>
              </a:tr>
              <a:tr h="3509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Uribe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5473425"/>
                  </a:ext>
                </a:extLst>
              </a:tr>
              <a:tr h="3509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 Familias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104805"/>
                  </a:ext>
                </a:extLst>
              </a:tr>
              <a:tr h="35095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03087"/>
                  </a:ext>
                </a:extLst>
              </a:tr>
            </a:tbl>
          </a:graphicData>
        </a:graphic>
      </p:graphicFrame>
      <p:sp>
        <p:nvSpPr>
          <p:cNvPr id="12" name="CuadroTexto 3"/>
          <p:cNvSpPr txBox="1"/>
          <p:nvPr/>
        </p:nvSpPr>
        <p:spPr>
          <a:xfrm>
            <a:off x="7027000" y="4862443"/>
            <a:ext cx="1912937" cy="646331"/>
          </a:xfrm>
          <a:prstGeom prst="rect">
            <a:avLst/>
          </a:prstGeom>
          <a:noFill/>
          <a:ln w="25400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lvl="0"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dirty="0"/>
              <a:t>Inversión:</a:t>
            </a:r>
          </a:p>
          <a:p>
            <a:pPr lvl="0"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dirty="0"/>
              <a:t>$ 709.672.320,00</a:t>
            </a:r>
            <a:r>
              <a:rPr lang="es-CO" sz="1600" dirty="0"/>
              <a:t>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528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CuadroTexto 8"/>
          <p:cNvSpPr txBox="1">
            <a:spLocks noChangeArrowheads="1"/>
          </p:cNvSpPr>
          <p:nvPr/>
        </p:nvSpPr>
        <p:spPr bwMode="auto">
          <a:xfrm>
            <a:off x="625475" y="5395913"/>
            <a:ext cx="4349750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Territorios Étnicos con Bienestar 2017.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5780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5270500"/>
            <a:ext cx="787400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971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4154488" y="3097213"/>
            <a:ext cx="1508125" cy="9445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390" tIns="72390" rIns="72390" bIns="72390" spcCol="1270"/>
          <a:lstStyle/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endParaRPr kumimoji="0" lang="es-CO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03" name="7 Título"/>
          <p:cNvSpPr>
            <a:spLocks noGrp="1"/>
          </p:cNvSpPr>
          <p:nvPr>
            <p:ph type="title"/>
          </p:nvPr>
        </p:nvSpPr>
        <p:spPr>
          <a:xfrm>
            <a:off x="539750" y="-119063"/>
            <a:ext cx="4089400" cy="1325563"/>
          </a:xfrm>
        </p:spPr>
        <p:txBody>
          <a:bodyPr/>
          <a:lstStyle/>
          <a:p>
            <a:r>
              <a:rPr lang="es-CO" altLang="es-CO" sz="3600">
                <a:solidFill>
                  <a:schemeClr val="bg1"/>
                </a:solidFill>
              </a:rPr>
              <a:t>OBJETIVO</a:t>
            </a:r>
          </a:p>
        </p:txBody>
      </p:sp>
      <p:sp>
        <p:nvSpPr>
          <p:cNvPr id="2" name="1 Rectángulo"/>
          <p:cNvSpPr/>
          <p:nvPr/>
        </p:nvSpPr>
        <p:spPr>
          <a:xfrm>
            <a:off x="336550" y="1752600"/>
            <a:ext cx="4572000" cy="40528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Apoyar procesos que favorezcan el des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arrollo de las familias</a:t>
            </a:r>
            <a:r>
              <a:rPr kumimoji="0" lang="es-CO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y comunidades de grupos étnicos, y que potencien sus capacidades para reafirmar su identidad cultural, sus dinámicas familiares y comunitarias, usos, costumbres y sus estructuras sociales, económicas, culturales y organizativas, por medio de acciones que mejoren sus condiciones de vida y posibiliten su crecimiento como individuos y grupos capaces de ejercer los derechos que les son inherentes.</a:t>
            </a:r>
          </a:p>
        </p:txBody>
      </p:sp>
      <p:pic>
        <p:nvPicPr>
          <p:cNvPr id="76805" name="Picture 2" descr="C:\Users\Juan.Muriel\Pictures\La Guajira Diciembre\IMG_05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862138"/>
            <a:ext cx="2897187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9707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ítulo 3"/>
          <p:cNvSpPr>
            <a:spLocks noGrp="1"/>
          </p:cNvSpPr>
          <p:nvPr>
            <p:ph type="ctrTitle"/>
          </p:nvPr>
        </p:nvSpPr>
        <p:spPr bwMode="auto">
          <a:xfrm>
            <a:off x="268288" y="174625"/>
            <a:ext cx="7772400" cy="739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CO" altLang="es-CO" sz="3200" b="1">
                <a:solidFill>
                  <a:schemeClr val="bg1"/>
                </a:solidFill>
              </a:rPr>
              <a:t>Municipios de ejecución TEB 2017</a:t>
            </a:r>
            <a:r>
              <a:rPr lang="es-CO" altLang="es-CO" sz="3200"/>
              <a:t> </a:t>
            </a:r>
          </a:p>
        </p:txBody>
      </p:sp>
      <p:pic>
        <p:nvPicPr>
          <p:cNvPr id="77827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504" y="2953096"/>
            <a:ext cx="1573213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791633"/>
              </p:ext>
            </p:extLst>
          </p:nvPr>
        </p:nvGraphicFramePr>
        <p:xfrm>
          <a:off x="671513" y="1562146"/>
          <a:ext cx="5618162" cy="4709160"/>
        </p:xfrm>
        <a:graphic>
          <a:graphicData uri="http://schemas.openxmlformats.org/drawingml/2006/table">
            <a:tbl>
              <a:tblPr/>
              <a:tblGrid>
                <a:gridCol w="1334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4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3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5979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Territorios Étnicos con Bienestar Vigencia 2017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02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Zona 1. Centro zonal 3 Granada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0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Comunidad Étnica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Resguardo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Numero de cupos x municipio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02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Granada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Embera</a:t>
                      </a:r>
                      <a:endParaRPr lang="es-CO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Patio Bonito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0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Asociación Mujeres étnicas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Casco urbano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2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Mesetas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Nasa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 lucia – Ondas del cafre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04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Concordia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Jiw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Luna roja – caño la</a:t>
                      </a:r>
                      <a:r>
                        <a:rPr lang="es-CO" sz="1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Sal</a:t>
                      </a:r>
                      <a:endParaRPr lang="es-CO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02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 Total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4" marR="952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ángulo 29"/>
          <p:cNvSpPr>
            <a:spLocks noChangeArrowheads="1"/>
          </p:cNvSpPr>
          <p:nvPr/>
        </p:nvSpPr>
        <p:spPr bwMode="auto">
          <a:xfrm>
            <a:off x="6511130" y="1902653"/>
            <a:ext cx="2493963" cy="585788"/>
          </a:xfrm>
          <a:prstGeom prst="rect">
            <a:avLst/>
          </a:prstGeom>
          <a:solidFill>
            <a:schemeClr val="bg1"/>
          </a:solidFill>
          <a:ln w="38100">
            <a:solidFill>
              <a:srgbClr val="70AD47">
                <a:lumMod val="75000"/>
              </a:srgb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OPERADOR: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 Fundación Social Crecer</a:t>
            </a:r>
          </a:p>
        </p:txBody>
      </p:sp>
      <p:pic>
        <p:nvPicPr>
          <p:cNvPr id="77893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697" y="5137909"/>
            <a:ext cx="126682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29"/>
          <p:cNvSpPr>
            <a:spLocks noChangeArrowheads="1"/>
          </p:cNvSpPr>
          <p:nvPr/>
        </p:nvSpPr>
        <p:spPr bwMode="auto">
          <a:xfrm>
            <a:off x="6511130" y="4343539"/>
            <a:ext cx="2493963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70AD47">
                <a:lumMod val="75000"/>
              </a:srgb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s-CO" sz="1600" dirty="0"/>
              <a:t>Inversión :</a:t>
            </a:r>
          </a:p>
          <a:p>
            <a:pPr lvl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s-CO" sz="1600" dirty="0"/>
              <a:t>$ 318.611.520,00 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7142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CuadroTexto 8"/>
          <p:cNvSpPr txBox="1">
            <a:spLocks noChangeArrowheads="1"/>
          </p:cNvSpPr>
          <p:nvPr/>
        </p:nvSpPr>
        <p:spPr bwMode="auto">
          <a:xfrm>
            <a:off x="625475" y="5395913"/>
            <a:ext cx="4349750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Comunidades Rurales  2017.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86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5 CuadroTexto"/>
          <p:cNvSpPr txBox="1">
            <a:spLocks noChangeArrowheads="1"/>
          </p:cNvSpPr>
          <p:nvPr/>
        </p:nvSpPr>
        <p:spPr bwMode="auto">
          <a:xfrm>
            <a:off x="504825" y="200025"/>
            <a:ext cx="58864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3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anose="02000600000000000000" pitchFamily="2" charset="0"/>
                <a:ea typeface="MS PGothic" panose="020B0600070205080204" pitchFamily="34" charset="-128"/>
                <a:cs typeface="+mn-cs"/>
              </a:rPr>
              <a:t>Objetivo</a:t>
            </a:r>
          </a:p>
        </p:txBody>
      </p:sp>
      <p:sp>
        <p:nvSpPr>
          <p:cNvPr id="17411" name="Rectángulo 1"/>
          <p:cNvSpPr>
            <a:spLocks noChangeArrowheads="1"/>
          </p:cNvSpPr>
          <p:nvPr/>
        </p:nvSpPr>
        <p:spPr bwMode="auto">
          <a:xfrm>
            <a:off x="1179444" y="2012881"/>
            <a:ext cx="6467061" cy="30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Fomentar con las comunidades rurales formas de relacionamiento respetuosas, solidarias y de confianza mediante acciones de aprendizaje-educación y de gestión de redes que contribuyan a construir culturas de paz y a generar desarrollo local.</a:t>
            </a:r>
            <a:endParaRPr kumimoji="0" lang="es-CO" alt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504825" y="2124075"/>
            <a:ext cx="268288" cy="252413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8419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ítulo 3"/>
          <p:cNvSpPr>
            <a:spLocks noGrp="1"/>
          </p:cNvSpPr>
          <p:nvPr>
            <p:ph type="ctrTitle"/>
          </p:nvPr>
        </p:nvSpPr>
        <p:spPr bwMode="auto">
          <a:xfrm>
            <a:off x="268288" y="174625"/>
            <a:ext cx="7772400" cy="739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CO" altLang="es-CO" sz="3200" b="1">
                <a:solidFill>
                  <a:schemeClr val="bg1"/>
                </a:solidFill>
              </a:rPr>
              <a:t>Municipios de ejecución FCR 2017</a:t>
            </a:r>
            <a:r>
              <a:rPr lang="es-CO" altLang="es-CO" sz="3200"/>
              <a:t> 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6927434"/>
              </p:ext>
            </p:extLst>
          </p:nvPr>
        </p:nvGraphicFramePr>
        <p:xfrm>
          <a:off x="268289" y="1444487"/>
          <a:ext cx="6768616" cy="4676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Worksheet" r:id="rId4" imgW="8229600" imgH="4991100" progId="Excel.Sheet.12">
                  <p:embed/>
                </p:oleObj>
              </mc:Choice>
              <mc:Fallback>
                <p:oleObj name="Worksheet" r:id="rId4" imgW="8229600" imgH="4991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8289" y="1444487"/>
                        <a:ext cx="6768616" cy="46760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29"/>
          <p:cNvSpPr>
            <a:spLocks noChangeArrowheads="1"/>
          </p:cNvSpPr>
          <p:nvPr/>
        </p:nvSpPr>
        <p:spPr bwMode="auto">
          <a:xfrm>
            <a:off x="7134536" y="3932722"/>
            <a:ext cx="183880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70AD47">
                <a:lumMod val="75000"/>
              </a:srgb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s-CO" sz="1600" dirty="0"/>
              <a:t>Inversión :</a:t>
            </a:r>
          </a:p>
          <a:p>
            <a:pPr lvl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s-CO" sz="1600" dirty="0"/>
              <a:t>$ 628.727.040,00 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88253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CuadroTexto 8"/>
          <p:cNvSpPr txBox="1">
            <a:spLocks noChangeArrowheads="1"/>
          </p:cNvSpPr>
          <p:nvPr/>
        </p:nvSpPr>
        <p:spPr bwMode="auto">
          <a:xfrm>
            <a:off x="489434" y="1691585"/>
            <a:ext cx="8112125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Calibri" pitchFamily="34" charset="0"/>
                <a:ea typeface="MS PGothic" pitchFamily="34" charset="-128"/>
                <a:cs typeface="+mn-cs"/>
              </a:rPr>
              <a:t>MODALIDAD UNAFA</a:t>
            </a:r>
            <a:endParaRPr kumimoji="0" lang="es-ES" altLang="es-CO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>
                <a:solidFill>
                  <a:srgbClr val="FFFF00"/>
                </a:solidFill>
              </a:uFill>
              <a:latin typeface="Calibri" pitchFamily="34" charset="0"/>
              <a:ea typeface="MS PGothic" pitchFamily="34" charset="-128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CO" sz="25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t>Centro Zonal No 03 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CO" sz="2500" b="1" dirty="0">
                <a:solidFill>
                  <a:schemeClr val="bg1"/>
                </a:solidFill>
              </a:rPr>
              <a:t>Granada. </a:t>
            </a:r>
            <a:endParaRPr kumimoji="0" lang="es-ES" altLang="es-CO" sz="2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4043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ángulo 1"/>
          <p:cNvSpPr>
            <a:spLocks noChangeArrowheads="1"/>
          </p:cNvSpPr>
          <p:nvPr/>
        </p:nvSpPr>
        <p:spPr bwMode="auto">
          <a:xfrm>
            <a:off x="601663" y="334963"/>
            <a:ext cx="6143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kumimoji="0" lang="es-CO" altLang="es-CO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MODALIDAD UNIDADES DE APOYO Y FORTALECIMIENTO A</a:t>
            </a:r>
          </a:p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FAMILIAS – UNAFA</a:t>
            </a:r>
            <a:endParaRPr kumimoji="0" lang="es-CO" altLang="es-CO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12775" y="2597979"/>
            <a:ext cx="7842250" cy="17811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Objeto: BRINDAR ATENCIÓN A FAMILIAS CON NIÑOS, NIÑAS Y ADOLESCENTES CON DISCAPACIDAD DESARROLLANDO ACCIONES DE APRENDIZAJE - EDUCACIÓN, DE FACILITACIÓN Y DE GESTIÓN DE REDES QUE PROMUEVAN SU DESARROLLO FAMILIAR Y SU INCLUSIÓN SOCIAL.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93" name="AutoShape 2" descr="Resultado de imagen para familias y discapacidad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7894" name="AutoShape 6" descr="Resultado de imagen para familias y discapacidad"/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37895" name="Imagen 9" descr="Resultado de imagen para familias y discapacid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4616796"/>
            <a:ext cx="23431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1246671" y="1520549"/>
            <a:ext cx="6942138" cy="8397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CONTRATO DE APORTE </a:t>
            </a:r>
            <a:r>
              <a:rPr kumimoji="0" lang="es-CO" sz="1800" b="1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No 1170/2017 CON LA FUNDACIÓN IDEAL JULIO H. CALONJE – NACIONAL</a:t>
            </a:r>
            <a:r>
              <a:rPr kumimoji="0" lang="es-CO" sz="1800" b="1" i="0" u="none" strike="noStrike" kern="1200" cap="none" spc="18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 </a:t>
            </a:r>
            <a:endParaRPr kumimoji="0" lang="es-CO" sz="1800" b="1" i="0" u="none" strike="noStrike" kern="1200" cap="none" spc="18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CO" sz="1800" b="1" i="0" u="none" strike="noStrike" kern="1200" cap="none" spc="18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76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5992" y="269386"/>
            <a:ext cx="57475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Información municipio San Juan de </a:t>
            </a:r>
            <a:r>
              <a:rPr lang="es-ES" altLang="es-CO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Arama</a:t>
            </a:r>
            <a:endParaRPr lang="es-CO" sz="2400" dirty="0"/>
          </a:p>
        </p:txBody>
      </p:sp>
      <p:graphicFrame>
        <p:nvGraphicFramePr>
          <p:cNvPr id="3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419848"/>
              </p:ext>
            </p:extLst>
          </p:nvPr>
        </p:nvGraphicFramePr>
        <p:xfrm>
          <a:off x="757004" y="1454043"/>
          <a:ext cx="7570033" cy="4429596"/>
        </p:xfrm>
        <a:graphic>
          <a:graphicData uri="http://schemas.openxmlformats.org/drawingml/2006/table">
            <a:tbl>
              <a:tblPr/>
              <a:tblGrid>
                <a:gridCol w="3014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0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63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6568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Datos Generales </a:t>
                      </a:r>
                    </a:p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San Juan de </a:t>
                      </a:r>
                      <a:r>
                        <a:rPr kumimoji="0" lang="es-E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Arama</a:t>
                      </a: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Niñas </a:t>
                      </a: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</a:t>
                      </a: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656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del Municipio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8.764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4.188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4.576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656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Menor de 18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3.620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1.753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1.867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42%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75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0 A 6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1.526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743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783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656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7 A 11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1.041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502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539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656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Adolescentes de 12 A 17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1.053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508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545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147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ángulo 1"/>
          <p:cNvSpPr>
            <a:spLocks noChangeArrowheads="1"/>
          </p:cNvSpPr>
          <p:nvPr/>
        </p:nvSpPr>
        <p:spPr bwMode="auto">
          <a:xfrm>
            <a:off x="601663" y="334963"/>
            <a:ext cx="6143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kumimoji="0" lang="es-CO" altLang="es-CO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MODALIDAD UNIDADES DE APOYO Y FORTALECIMIENTO A</a:t>
            </a:r>
          </a:p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FAMILIAS – UNAFA</a:t>
            </a:r>
            <a:endParaRPr kumimoji="0" lang="es-CO" altLang="es-CO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893" name="AutoShape 2" descr="Resultado de imagen para familias y discapacidad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7894" name="AutoShape 6" descr="Resultado de imagen para familias y discapacidad"/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116528"/>
              </p:ext>
            </p:extLst>
          </p:nvPr>
        </p:nvGraphicFramePr>
        <p:xfrm>
          <a:off x="1290430" y="1790664"/>
          <a:ext cx="4766090" cy="3502442"/>
        </p:xfrm>
        <a:graphic>
          <a:graphicData uri="http://schemas.openxmlformats.org/drawingml/2006/table">
            <a:tbl>
              <a:tblPr/>
              <a:tblGrid>
                <a:gridCol w="1635742">
                  <a:extLst>
                    <a:ext uri="{9D8B030D-6E8A-4147-A177-3AD203B41FA5}">
                      <a16:colId xmlns:a16="http://schemas.microsoft.com/office/drawing/2014/main" val="2922965971"/>
                    </a:ext>
                  </a:extLst>
                </a:gridCol>
                <a:gridCol w="1708120">
                  <a:extLst>
                    <a:ext uri="{9D8B030D-6E8A-4147-A177-3AD203B41FA5}">
                      <a16:colId xmlns:a16="http://schemas.microsoft.com/office/drawing/2014/main" val="1118468422"/>
                    </a:ext>
                  </a:extLst>
                </a:gridCol>
                <a:gridCol w="1422228">
                  <a:extLst>
                    <a:ext uri="{9D8B030D-6E8A-4147-A177-3AD203B41FA5}">
                      <a16:colId xmlns:a16="http://schemas.microsoft.com/office/drawing/2014/main" val="570311225"/>
                    </a:ext>
                  </a:extLst>
                </a:gridCol>
              </a:tblGrid>
              <a:tr h="153879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“Modalidad Unidades De Apoyo Y Fortalecimiento A Familias – UNAFA”</a:t>
                      </a:r>
                      <a:b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Vigencia 2017</a:t>
                      </a:r>
                      <a:b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zonal No 03 Granada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574621"/>
                  </a:ext>
                </a:extLst>
              </a:tr>
              <a:tr h="69314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Numero de cupos x municipio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961648"/>
                  </a:ext>
                </a:extLst>
              </a:tr>
              <a:tr h="346575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Granada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566305"/>
                  </a:ext>
                </a:extLst>
              </a:tr>
              <a:tr h="346575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93227"/>
                  </a:ext>
                </a:extLst>
              </a:tr>
              <a:tr h="346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4887948"/>
                  </a:ext>
                </a:extLst>
              </a:tr>
            </a:tbl>
          </a:graphicData>
        </a:graphic>
      </p:graphicFrame>
      <p:sp>
        <p:nvSpPr>
          <p:cNvPr id="9" name="Rectángulo 29"/>
          <p:cNvSpPr>
            <a:spLocks noChangeArrowheads="1"/>
          </p:cNvSpPr>
          <p:nvPr/>
        </p:nvSpPr>
        <p:spPr bwMode="auto">
          <a:xfrm>
            <a:off x="6392656" y="2578514"/>
            <a:ext cx="2493963" cy="585788"/>
          </a:xfrm>
          <a:prstGeom prst="rect">
            <a:avLst/>
          </a:prstGeom>
          <a:solidFill>
            <a:schemeClr val="bg1"/>
          </a:solidFill>
          <a:ln w="38100">
            <a:solidFill>
              <a:srgbClr val="70AD47">
                <a:lumMod val="75000"/>
              </a:srgb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OPERADOR: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 Fundación Ideal.</a:t>
            </a:r>
            <a:r>
              <a:rPr kumimoji="0" lang="es-CO" sz="1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 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10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030" y="3888962"/>
            <a:ext cx="1573213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841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213041"/>
              </p:ext>
            </p:extLst>
          </p:nvPr>
        </p:nvGraphicFramePr>
        <p:xfrm>
          <a:off x="427221" y="1311140"/>
          <a:ext cx="8322206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2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500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Dificultades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7499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dirty="0"/>
                        <a:t>Contar para la vigencia del 2017 con el programa Familias para la</a:t>
                      </a:r>
                      <a:r>
                        <a:rPr lang="es-CO" baseline="0" dirty="0"/>
                        <a:t> Paz dirigido a los niños y niñas que tienen algún tipo de vulneración y es contar con una intervención de apoyo psicosocial, para el área de influencia del centro zonal cubre los siguientes municipios: Granada 240 cupos, San Juan de Arama 120 Cupos, vista Hermosa 120 Cupos, Pto Concordia 120 cupos, Pto rico 120 Cupos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baseline="0" dirty="0"/>
                        <a:t>Comunidades Rurales atención Psicosocial a las Familias de la Zona Rural y cubre las área rurales de los Municipios del Castillo 160 Familias, Pto Rico 160 Familias, Pto concordia 160 Familias y Pto lleras 160. 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baseline="0" dirty="0"/>
                        <a:t>Atender 1806 familias de la zona urbana y rural. </a:t>
                      </a:r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dirty="0"/>
                        <a:t>Baja cobertura</a:t>
                      </a:r>
                      <a:r>
                        <a:rPr lang="es-CO" baseline="0" dirty="0"/>
                        <a:t> en programas de primera infancia que ha conllevado al cierre de los mismos.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baseline="0" dirty="0"/>
                        <a:t>Alto Numero de Comunidad rural dispersa en los municipios de  Castillo, Pto Rico, Pto concordia y Pto lleras que dificulta reunirlos en un punto equidistante.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baseline="0" dirty="0"/>
                        <a:t>Difícil acceso a algunas zonas rurales del área de influencia del centro zonal por sus condiciones geo-espaciales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baseline="0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367259" y="269823"/>
            <a:ext cx="476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Logros y dificultares Centro zonal 3 Granada</a:t>
            </a:r>
          </a:p>
        </p:txBody>
      </p:sp>
    </p:spTree>
    <p:extLst>
      <p:ext uri="{BB962C8B-B14F-4D97-AF65-F5344CB8AC3E}">
        <p14:creationId xmlns:p14="http://schemas.microsoft.com/office/powerpoint/2010/main" val="38586814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681497"/>
              </p:ext>
            </p:extLst>
          </p:nvPr>
        </p:nvGraphicFramePr>
        <p:xfrm>
          <a:off x="1039368" y="1486407"/>
          <a:ext cx="7400094" cy="4117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0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Reto Centro Zonal 3 Granada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3735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pPr marL="342900" indent="-34290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CO" sz="2400" baseline="0" dirty="0"/>
                        <a:t>Mejoramiento en la oportunidad y calidad del servicio en cada uno de los programas ubicados por parte del ICBF en el municipio de San Juan de Arama.</a:t>
                      </a:r>
                    </a:p>
                    <a:p>
                      <a:pPr marL="342900" indent="-34290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CO" sz="2400" baseline="0" dirty="0"/>
                        <a:t>Fortalecer la Articulación del Sistema Nacional de Bienestar Familiar en el Municipio. </a:t>
                      </a:r>
                    </a:p>
                    <a:p>
                      <a:pPr marL="0" indent="0" algn="ctr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6158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35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713360"/>
              </p:ext>
            </p:extLst>
          </p:nvPr>
        </p:nvGraphicFramePr>
        <p:xfrm>
          <a:off x="367258" y="1644079"/>
          <a:ext cx="8409481" cy="4345012"/>
        </p:xfrm>
        <a:graphic>
          <a:graphicData uri="http://schemas.openxmlformats.org/drawingml/2006/table">
            <a:tbl>
              <a:tblPr/>
              <a:tblGrid>
                <a:gridCol w="4205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9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Centro Zonal No. 3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Granada</a:t>
                      </a:r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Municipios de influencia </a:t>
                      </a:r>
                      <a:endParaRPr kumimoji="0" lang="es-CO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Granada, Fuente de Oro, San Juan de Arama, Mesetas, Vista Hermosa, Lejanías, Puerto Rico, Puerto Concordia, Puerto Lleras y El Castillo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Población  total de los Municipios del área de influencia del centro zonal.</a:t>
                      </a:r>
                      <a:endParaRPr kumimoji="0" lang="es-CO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190.881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Población 0-18 años de los Municipios del área de influencia del centro zonal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76.475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de Planta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3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Contratistas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Vacantes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9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Población usuarios atendidos por   ICBF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Procesos Procesales y Extraprocesales: 178 Programas ICBF – Promoción y Prevención: 8926.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1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Población  pendiente por atender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solicitud de apertura de hogar comunitario de Bienestar en la Vereda Villa la PAZ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3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Presupuesto  funcionamiento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1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Presupuesto  inversión Centro </a:t>
                      </a:r>
                      <a:r>
                        <a:rPr kumimoji="0" lang="es-CO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zonal</a:t>
                      </a:r>
                      <a:r>
                        <a:rPr kumimoji="0" lang="es-CO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Granada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$17,800,763,306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448" name="Text Box 72"/>
          <p:cNvSpPr txBox="1">
            <a:spLocks noChangeArrowheads="1"/>
          </p:cNvSpPr>
          <p:nvPr/>
        </p:nvSpPr>
        <p:spPr bwMode="auto">
          <a:xfrm>
            <a:off x="367258" y="1169233"/>
            <a:ext cx="42243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CO" altLang="es-CO" sz="2000" b="1" dirty="0">
                <a:solidFill>
                  <a:srgbClr val="62B543"/>
                </a:solidFill>
                <a:latin typeface="+mn-lt"/>
              </a:rPr>
              <a:t>Mapa de Áreas de Influencia </a:t>
            </a:r>
          </a:p>
        </p:txBody>
      </p:sp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35213" y="239274"/>
            <a:ext cx="3879587" cy="828114"/>
          </a:xfr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Centro Zonal 3 Granada</a:t>
            </a:r>
          </a:p>
        </p:txBody>
      </p:sp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b="1" dirty="0">
                <a:solidFill>
                  <a:prstClr val="black"/>
                </a:solidFill>
              </a:rPr>
              <a:t>Protección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198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ctrTitle"/>
          </p:nvPr>
        </p:nvSpPr>
        <p:spPr>
          <a:xfrm>
            <a:off x="179388" y="104227"/>
            <a:ext cx="7217990" cy="588445"/>
          </a:xfrm>
        </p:spPr>
        <p:txBody>
          <a:bodyPr/>
          <a:lstStyle/>
          <a:p>
            <a:pPr algn="l"/>
            <a:r>
              <a:rPr lang="es-CO" altLang="es-CO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Protección de Niños, Niñas y Adolescentes</a:t>
            </a:r>
            <a:endParaRPr lang="es-CO" sz="2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79450" y="1545750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estrategias</a:t>
            </a:r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533E07C-72FB-4ECF-8906-6E29D8E41406}"/>
              </a:ext>
            </a:extLst>
          </p:cNvPr>
          <p:cNvSpPr txBox="1"/>
          <p:nvPr/>
        </p:nvSpPr>
        <p:spPr>
          <a:xfrm>
            <a:off x="1288105" y="2350827"/>
            <a:ext cx="68031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El proceso de Protección está fundamentado en acciones institucionales que promueven el restablecimiento de derechos de niños, niñas, adolescentes, jóvenes, mujeres gestantes y madres lactantes, cuando estos han sido vulnerados amenazados o inobservados, basados en el cumplimiento de los principios de interés superior y prevalencia  de sus derechos.</a:t>
            </a:r>
          </a:p>
          <a:p>
            <a:pPr algn="just"/>
            <a:r>
              <a:rPr lang="es-CO" dirty="0"/>
              <a:t> </a:t>
            </a:r>
          </a:p>
          <a:p>
            <a:pPr algn="just"/>
            <a:r>
              <a:rPr lang="es-CO" dirty="0"/>
              <a:t>Este proceso busca garantizar la atención integral de los niños, las niñas y los adolescentes, en el ejercicio de sus derechos y las libertades consagradas en los instrumentos internacionales de Derechos Humanos. Dicha garantía y protección será obligación de la familia, la sociedad y el Estado.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772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431" y="1149203"/>
            <a:ext cx="6001774" cy="5147863"/>
          </a:xfrm>
          <a:prstGeom prst="rect">
            <a:avLst/>
          </a:prstGeom>
        </p:spPr>
      </p:pic>
      <p:sp>
        <p:nvSpPr>
          <p:cNvPr id="16" name="4 Título"/>
          <p:cNvSpPr txBox="1">
            <a:spLocks/>
          </p:cNvSpPr>
          <p:nvPr/>
        </p:nvSpPr>
        <p:spPr>
          <a:xfrm>
            <a:off x="335732" y="159147"/>
            <a:ext cx="7217990" cy="588445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altLang="es-CO" sz="1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Protección de Niños, Niñas y Adolescentes </a:t>
            </a:r>
          </a:p>
          <a:p>
            <a:pPr algn="l"/>
            <a:r>
              <a:rPr lang="es-CO" altLang="es-CO" sz="1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ICBF Meta</a:t>
            </a:r>
            <a:endParaRPr lang="es-CO" sz="16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652418" y="2728287"/>
            <a:ext cx="171245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</a:rPr>
              <a:t>751</a:t>
            </a:r>
            <a:r>
              <a:rPr lang="es-CO" sz="48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CO" sz="2000" b="1" dirty="0">
                <a:solidFill>
                  <a:schemeClr val="bg1"/>
                </a:solidFill>
              </a:rPr>
              <a:t>Total niños, niñas y adolescentes</a:t>
            </a:r>
          </a:p>
          <a:p>
            <a:pPr algn="ctr"/>
            <a:r>
              <a:rPr lang="es-CO" sz="2000" b="1" dirty="0">
                <a:solidFill>
                  <a:schemeClr val="bg1"/>
                </a:solidFill>
              </a:rPr>
              <a:t>PARD</a:t>
            </a:r>
          </a:p>
          <a:p>
            <a:pPr algn="ctr"/>
            <a:endParaRPr lang="es-CO" sz="2000" b="1" dirty="0">
              <a:solidFill>
                <a:schemeClr val="bg1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633206" y="1810922"/>
            <a:ext cx="1636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s-CO" sz="1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Total</a:t>
            </a:r>
            <a:r>
              <a:rPr lang="es-CO" sz="1600" b="1" dirty="0"/>
              <a:t> </a:t>
            </a:r>
            <a:r>
              <a:rPr lang="es-CO" sz="1600" b="1" dirty="0" err="1">
                <a:solidFill>
                  <a:schemeClr val="bg1"/>
                </a:solidFill>
              </a:rPr>
              <a:t>niños,niñas</a:t>
            </a:r>
            <a:r>
              <a:rPr lang="es-CO" sz="1600" b="1" dirty="0">
                <a:solidFill>
                  <a:schemeClr val="bg1"/>
                </a:solidFill>
              </a:rPr>
              <a:t> y adolescentes 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en 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Instituciones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4570211" y="1149202"/>
            <a:ext cx="15964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</a:rPr>
              <a:t>25</a:t>
            </a:r>
            <a:r>
              <a:rPr lang="es-CO" sz="48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Defensores de familia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5832006" y="3489985"/>
            <a:ext cx="1954388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</a:rPr>
              <a:t>459 </a:t>
            </a:r>
          </a:p>
          <a:p>
            <a:pPr algn="ctr"/>
            <a:r>
              <a:rPr lang="es-CO" sz="1500" b="1" dirty="0">
                <a:solidFill>
                  <a:schemeClr val="bg1"/>
                </a:solidFill>
              </a:rPr>
              <a:t>Niños, niñas y adolescentes ubicados en </a:t>
            </a:r>
          </a:p>
          <a:p>
            <a:pPr algn="ctr"/>
            <a:r>
              <a:rPr lang="es-CO" sz="1500" b="1" dirty="0">
                <a:solidFill>
                  <a:schemeClr val="bg1"/>
                </a:solidFill>
              </a:rPr>
              <a:t>hogares </a:t>
            </a:r>
          </a:p>
          <a:p>
            <a:pPr algn="ctr"/>
            <a:r>
              <a:rPr lang="es-CO" sz="1500" b="1" dirty="0">
                <a:solidFill>
                  <a:schemeClr val="bg1"/>
                </a:solidFill>
              </a:rPr>
              <a:t>sustitutos.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2451306" y="4507426"/>
            <a:ext cx="1709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</a:t>
            </a:r>
            <a:r>
              <a:rPr lang="es-CO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Total niños, niñas y adolescentes 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 en su Familia</a:t>
            </a:r>
          </a:p>
        </p:txBody>
      </p:sp>
    </p:spTree>
    <p:extLst>
      <p:ext uri="{BB962C8B-B14F-4D97-AF65-F5344CB8AC3E}">
        <p14:creationId xmlns:p14="http://schemas.microsoft.com/office/powerpoint/2010/main" val="1893351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lecha a la derecha con muesca"/>
          <p:cNvSpPr/>
          <p:nvPr/>
        </p:nvSpPr>
        <p:spPr>
          <a:xfrm rot="2661852">
            <a:off x="6382336" y="2670088"/>
            <a:ext cx="977900" cy="250932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14" name="13 Flecha a la derecha con muesca"/>
          <p:cNvSpPr>
            <a:spLocks noChangeArrowheads="1"/>
          </p:cNvSpPr>
          <p:nvPr/>
        </p:nvSpPr>
        <p:spPr bwMode="auto">
          <a:xfrm rot="5400000">
            <a:off x="4026676" y="3757502"/>
            <a:ext cx="977900" cy="204338"/>
          </a:xfrm>
          <a:prstGeom prst="notchedRightArrow">
            <a:avLst>
              <a:gd name="adj1" fmla="val 50000"/>
              <a:gd name="adj2" fmla="val 49996"/>
            </a:avLst>
          </a:prstGeom>
          <a:solidFill>
            <a:schemeClr val="bg1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s-CO">
              <a:solidFill>
                <a:schemeClr val="lt1"/>
              </a:solidFill>
              <a:latin typeface="+mn-lt"/>
            </a:endParaRPr>
          </a:p>
        </p:txBody>
      </p:sp>
      <p:sp>
        <p:nvSpPr>
          <p:cNvPr id="15" name="14 Flecha a la derecha con muesca"/>
          <p:cNvSpPr>
            <a:spLocks noChangeArrowheads="1"/>
          </p:cNvSpPr>
          <p:nvPr/>
        </p:nvSpPr>
        <p:spPr bwMode="auto">
          <a:xfrm rot="8520537">
            <a:off x="1772089" y="2803008"/>
            <a:ext cx="977900" cy="280877"/>
          </a:xfrm>
          <a:prstGeom prst="notchedRightArrow">
            <a:avLst>
              <a:gd name="adj1" fmla="val 50000"/>
              <a:gd name="adj2" fmla="val 50001"/>
            </a:avLst>
          </a:prstGeom>
          <a:solidFill>
            <a:schemeClr val="bg1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s-CO">
              <a:solidFill>
                <a:schemeClr val="lt1"/>
              </a:solidFill>
              <a:latin typeface="+mn-lt"/>
            </a:endParaRPr>
          </a:p>
        </p:txBody>
      </p:sp>
      <p:sp>
        <p:nvSpPr>
          <p:cNvPr id="46101" name="Rectangle 21"/>
          <p:cNvSpPr>
            <a:spLocks noChangeArrowheads="1"/>
          </p:cNvSpPr>
          <p:nvPr/>
        </p:nvSpPr>
        <p:spPr bwMode="auto">
          <a:xfrm>
            <a:off x="5486400" y="1371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s-CO" altLang="es-CO" sz="2400">
              <a:solidFill>
                <a:srgbClr val="FFFFFF"/>
              </a:solidFill>
            </a:endParaRPr>
          </a:p>
        </p:txBody>
      </p:sp>
      <p:sp>
        <p:nvSpPr>
          <p:cNvPr id="16" name="4 Título"/>
          <p:cNvSpPr txBox="1">
            <a:spLocks/>
          </p:cNvSpPr>
          <p:nvPr/>
        </p:nvSpPr>
        <p:spPr>
          <a:xfrm>
            <a:off x="317458" y="-562805"/>
            <a:ext cx="6858000" cy="14793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CO" sz="1600" b="1">
                <a:solidFill>
                  <a:schemeClr val="bg1"/>
                </a:solidFill>
                <a:latin typeface="Arial Black" pitchFamily="34" charset="0"/>
              </a:rPr>
              <a:t>PROTECCIÓN DE NIÑOS, NIÑAS Y ADOLESCENTES</a:t>
            </a:r>
            <a:endParaRPr lang="es-CO" sz="1600" dirty="0"/>
          </a:p>
        </p:txBody>
      </p:sp>
      <p:sp>
        <p:nvSpPr>
          <p:cNvPr id="18" name="4 Título"/>
          <p:cNvSpPr txBox="1">
            <a:spLocks/>
          </p:cNvSpPr>
          <p:nvPr/>
        </p:nvSpPr>
        <p:spPr>
          <a:xfrm>
            <a:off x="162308" y="350862"/>
            <a:ext cx="7217990" cy="5884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</a:t>
            </a:r>
            <a:endParaRPr 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3472685" y="2259291"/>
            <a:ext cx="2221461" cy="106477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9 niños, niñas y adolescentes declarados en </a:t>
            </a:r>
            <a:r>
              <a:rPr lang="es-CO" b="1" dirty="0" err="1"/>
              <a:t>Adoptabilidad</a:t>
            </a:r>
            <a:endParaRPr lang="es-CO" b="1" dirty="0"/>
          </a:p>
        </p:txBody>
      </p:sp>
      <p:sp>
        <p:nvSpPr>
          <p:cNvPr id="17" name="Rectángulo redondeado 16"/>
          <p:cNvSpPr/>
          <p:nvPr/>
        </p:nvSpPr>
        <p:spPr>
          <a:xfrm>
            <a:off x="662595" y="3792082"/>
            <a:ext cx="1976718" cy="897082"/>
          </a:xfrm>
          <a:prstGeom prst="roundRect">
            <a:avLst/>
          </a:prstGeom>
          <a:solidFill>
            <a:srgbClr val="1E8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66 Niños, niñas y adolescentes en vulnerabilidad</a:t>
            </a:r>
          </a:p>
        </p:txBody>
      </p:sp>
      <p:sp>
        <p:nvSpPr>
          <p:cNvPr id="19" name="Rectángulo redondeado 18"/>
          <p:cNvSpPr/>
          <p:nvPr/>
        </p:nvSpPr>
        <p:spPr>
          <a:xfrm>
            <a:off x="3294994" y="4397235"/>
            <a:ext cx="2504871" cy="784243"/>
          </a:xfrm>
          <a:prstGeom prst="roundRect">
            <a:avLst/>
          </a:prstGeom>
          <a:solidFill>
            <a:srgbClr val="4BB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361 Niños, niñas y adolescentes sin definición jurídica</a:t>
            </a:r>
          </a:p>
        </p:txBody>
      </p:sp>
      <p:sp>
        <p:nvSpPr>
          <p:cNvPr id="20" name="Rectángulo redondeado 19"/>
          <p:cNvSpPr/>
          <p:nvPr/>
        </p:nvSpPr>
        <p:spPr>
          <a:xfrm>
            <a:off x="6391938" y="3765751"/>
            <a:ext cx="2047523" cy="1023606"/>
          </a:xfrm>
          <a:prstGeom prst="roundRect">
            <a:avLst/>
          </a:prstGeom>
          <a:solidFill>
            <a:srgbClr val="1E8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8 Niños, niñas y adolescentes en Trámite de </a:t>
            </a:r>
            <a:r>
              <a:rPr lang="es-CO" b="1" dirty="0" err="1"/>
              <a:t>Adoptabilidad</a:t>
            </a:r>
            <a:endParaRPr lang="es-CO" b="1" dirty="0"/>
          </a:p>
        </p:txBody>
      </p:sp>
      <p:sp>
        <p:nvSpPr>
          <p:cNvPr id="21" name="Rectángulo redondeado 20"/>
          <p:cNvSpPr/>
          <p:nvPr/>
        </p:nvSpPr>
        <p:spPr>
          <a:xfrm>
            <a:off x="2128993" y="1242133"/>
            <a:ext cx="4977600" cy="883528"/>
          </a:xfrm>
          <a:prstGeom prst="roundRect">
            <a:avLst/>
          </a:prstGeom>
          <a:solidFill>
            <a:srgbClr val="79B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Un total de 814  niños, niñas y adolescentes en Proceso Administrativo de Restablecimiento de Derechos con  medidas</a:t>
            </a:r>
          </a:p>
        </p:txBody>
      </p:sp>
      <p:sp>
        <p:nvSpPr>
          <p:cNvPr id="23" name="Rectángulo redondeado 22"/>
          <p:cNvSpPr/>
          <p:nvPr/>
        </p:nvSpPr>
        <p:spPr>
          <a:xfrm>
            <a:off x="2618515" y="5501439"/>
            <a:ext cx="3998557" cy="716563"/>
          </a:xfrm>
          <a:prstGeom prst="roundRect">
            <a:avLst/>
          </a:prstGeom>
          <a:solidFill>
            <a:srgbClr val="1B9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319 Niños, niñas y adolescentes con Reintegro Familiar</a:t>
            </a:r>
          </a:p>
        </p:txBody>
      </p:sp>
    </p:spTree>
    <p:extLst>
      <p:ext uri="{BB962C8B-B14F-4D97-AF65-F5344CB8AC3E}">
        <p14:creationId xmlns:p14="http://schemas.microsoft.com/office/powerpoint/2010/main" val="308613430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10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neamientos a Direcciones Regionales [Modo de compatibilidad]" id="{C5A30059-1126-4C02-921C-1AC1A8A56D11}" vid="{5FF3D97D-6597-4292-B25B-3D01DBDD188D}"/>
    </a:ext>
  </a:extLst>
</a:theme>
</file>

<file path=ppt/theme/theme6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7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2560</TotalTime>
  <Words>2301</Words>
  <Application>Microsoft Office PowerPoint</Application>
  <PresentationFormat>Presentación en pantalla (4:3)</PresentationFormat>
  <Paragraphs>446</Paragraphs>
  <Slides>42</Slides>
  <Notes>8</Notes>
  <HiddenSlides>1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65" baseType="lpstr">
      <vt:lpstr>ＭＳ Ｐゴシック</vt:lpstr>
      <vt:lpstr>ＭＳ Ｐゴシック</vt:lpstr>
      <vt:lpstr>Arial</vt:lpstr>
      <vt:lpstr>Arial Black</vt:lpstr>
      <vt:lpstr>Calibri</vt:lpstr>
      <vt:lpstr>Calibri Light</vt:lpstr>
      <vt:lpstr>Century Gothic</vt:lpstr>
      <vt:lpstr>Segoe Print</vt:lpstr>
      <vt:lpstr>Times New Roman</vt:lpstr>
      <vt:lpstr>Diseño personalizado</vt:lpstr>
      <vt:lpstr>1_Diseño personalizado</vt:lpstr>
      <vt:lpstr>Tema de Office</vt:lpstr>
      <vt:lpstr>2_Tema de Office</vt:lpstr>
      <vt:lpstr>5_Tema de Office</vt:lpstr>
      <vt:lpstr>1_Tema de Office</vt:lpstr>
      <vt:lpstr>7_Tema de Office</vt:lpstr>
      <vt:lpstr>3_Tema de Office</vt:lpstr>
      <vt:lpstr>4_Tema de Office</vt:lpstr>
      <vt:lpstr>6_Tema de Office</vt:lpstr>
      <vt:lpstr>8_Tema de Office</vt:lpstr>
      <vt:lpstr>9_Tema de Office</vt:lpstr>
      <vt:lpstr>10_Tema de Office</vt:lpstr>
      <vt:lpstr>Worksheet</vt:lpstr>
      <vt:lpstr>Presentación de PowerPoint</vt:lpstr>
      <vt:lpstr>Presentación de PowerPoint</vt:lpstr>
      <vt:lpstr>Información del Departamento y la Regional</vt:lpstr>
      <vt:lpstr>Presentación de PowerPoint</vt:lpstr>
      <vt:lpstr>Centro Zonal 3 Granada</vt:lpstr>
      <vt:lpstr>Presentación de PowerPoint</vt:lpstr>
      <vt:lpstr>Protección de Niños, Niñas y Adolescentes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Modalidades Ejecutadas Centro Zonal No 03 Granada.</vt:lpstr>
      <vt:lpstr>Presentación de PowerPoint</vt:lpstr>
      <vt:lpstr>Presentación de PowerPoint</vt:lpstr>
      <vt:lpstr>Municipios de ejecución FCB 2017 </vt:lpstr>
      <vt:lpstr>Presentación de PowerPoint</vt:lpstr>
      <vt:lpstr>OBJETIVO</vt:lpstr>
      <vt:lpstr>Municipios de ejecución TEB 2017 </vt:lpstr>
      <vt:lpstr>Presentación de PowerPoint</vt:lpstr>
      <vt:lpstr>Presentación de PowerPoint</vt:lpstr>
      <vt:lpstr>Municipios de ejecución FCR 2017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Sandra Yanneth Borrero Almario</cp:lastModifiedBy>
  <cp:revision>192</cp:revision>
  <dcterms:created xsi:type="dcterms:W3CDTF">2015-01-29T14:27:26Z</dcterms:created>
  <dcterms:modified xsi:type="dcterms:W3CDTF">2017-06-23T18:42:56Z</dcterms:modified>
</cp:coreProperties>
</file>