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20" r:id="rId4"/>
    <p:sldMasterId id="2147483732" r:id="rId5"/>
  </p:sldMasterIdLst>
  <p:notesMasterIdLst>
    <p:notesMasterId r:id="rId35"/>
  </p:notesMasterIdLst>
  <p:sldIdLst>
    <p:sldId id="256" r:id="rId6"/>
    <p:sldId id="257" r:id="rId7"/>
    <p:sldId id="300" r:id="rId8"/>
    <p:sldId id="314" r:id="rId9"/>
    <p:sldId id="315" r:id="rId10"/>
    <p:sldId id="319" r:id="rId11"/>
    <p:sldId id="318" r:id="rId12"/>
    <p:sldId id="316" r:id="rId13"/>
    <p:sldId id="317" r:id="rId14"/>
    <p:sldId id="276" r:id="rId15"/>
    <p:sldId id="321" r:id="rId16"/>
    <p:sldId id="277" r:id="rId17"/>
    <p:sldId id="278" r:id="rId18"/>
    <p:sldId id="312" r:id="rId19"/>
    <p:sldId id="313" r:id="rId20"/>
    <p:sldId id="281" r:id="rId21"/>
    <p:sldId id="320" r:id="rId22"/>
    <p:sldId id="282" r:id="rId23"/>
    <p:sldId id="303" r:id="rId24"/>
    <p:sldId id="304" r:id="rId25"/>
    <p:sldId id="305" r:id="rId26"/>
    <p:sldId id="283" r:id="rId27"/>
    <p:sldId id="306" r:id="rId28"/>
    <p:sldId id="310" r:id="rId29"/>
    <p:sldId id="285" r:id="rId30"/>
    <p:sldId id="307" r:id="rId31"/>
    <p:sldId id="308" r:id="rId32"/>
    <p:sldId id="311" r:id="rId33"/>
    <p:sldId id="275" r:id="rId3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3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B091A-BBE9-4A20-A25D-72BEDDCF01F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1E91D82C-77F5-40CA-91BC-742DEFB90166}">
      <dgm:prSet phldrT="[Texto]"/>
      <dgm:spPr/>
      <dgm:t>
        <a:bodyPr/>
        <a:lstStyle/>
        <a:p>
          <a:r>
            <a:rPr lang="es-CO" dirty="0"/>
            <a:t>Fortalecimiento proceso contractual</a:t>
          </a:r>
        </a:p>
      </dgm:t>
    </dgm:pt>
    <dgm:pt modelId="{6ED700D5-E3EB-45C7-A074-59CB5A1A36CE}" type="parTrans" cxnId="{36A9B180-8D90-4CF6-AD68-2B6BBD959547}">
      <dgm:prSet/>
      <dgm:spPr/>
      <dgm:t>
        <a:bodyPr/>
        <a:lstStyle/>
        <a:p>
          <a:endParaRPr lang="es-CO"/>
        </a:p>
      </dgm:t>
    </dgm:pt>
    <dgm:pt modelId="{08276338-6172-4AD8-BB9C-90362EA531BD}" type="sibTrans" cxnId="{36A9B180-8D90-4CF6-AD68-2B6BBD959547}">
      <dgm:prSet/>
      <dgm:spPr/>
      <dgm:t>
        <a:bodyPr/>
        <a:lstStyle/>
        <a:p>
          <a:endParaRPr lang="es-CO"/>
        </a:p>
      </dgm:t>
    </dgm:pt>
    <dgm:pt modelId="{5CB1C20B-2C5F-4594-8003-0552E7D738EB}">
      <dgm:prSet phldrT="[Texto]"/>
      <dgm:spPr/>
      <dgm:t>
        <a:bodyPr/>
        <a:lstStyle/>
        <a:p>
          <a:r>
            <a:rPr lang="es-CO" dirty="0"/>
            <a:t>Acceso a información pública</a:t>
          </a:r>
        </a:p>
      </dgm:t>
    </dgm:pt>
    <dgm:pt modelId="{6C06D37E-FC13-4AF7-9255-3D87F60AC4A7}" type="parTrans" cxnId="{70FF5C17-C0B7-465A-9CC8-7ED524FCB85E}">
      <dgm:prSet/>
      <dgm:spPr/>
      <dgm:t>
        <a:bodyPr/>
        <a:lstStyle/>
        <a:p>
          <a:endParaRPr lang="es-CO"/>
        </a:p>
      </dgm:t>
    </dgm:pt>
    <dgm:pt modelId="{74E36C01-379D-496E-B799-42CE4AD2BEC0}" type="sibTrans" cxnId="{70FF5C17-C0B7-465A-9CC8-7ED524FCB85E}">
      <dgm:prSet/>
      <dgm:spPr/>
      <dgm:t>
        <a:bodyPr/>
        <a:lstStyle/>
        <a:p>
          <a:endParaRPr lang="es-CO"/>
        </a:p>
      </dgm:t>
    </dgm:pt>
    <dgm:pt modelId="{399853A7-A292-4510-9C0A-D49DE7DA950B}">
      <dgm:prSet phldrT="[Texto]"/>
      <dgm:spPr/>
      <dgm:t>
        <a:bodyPr/>
        <a:lstStyle/>
        <a:p>
          <a:r>
            <a:rPr lang="es-CO" dirty="0"/>
            <a:t>Fortalecimiento ejecución presupuestal</a:t>
          </a:r>
        </a:p>
      </dgm:t>
    </dgm:pt>
    <dgm:pt modelId="{3ED42175-3604-4C9E-B260-38F0BF3CFA4D}" type="parTrans" cxnId="{875AD596-7666-4BE4-A32F-767943BED70A}">
      <dgm:prSet/>
      <dgm:spPr/>
      <dgm:t>
        <a:bodyPr/>
        <a:lstStyle/>
        <a:p>
          <a:endParaRPr lang="es-CO"/>
        </a:p>
      </dgm:t>
    </dgm:pt>
    <dgm:pt modelId="{4ABB4327-60BA-49AE-92EF-596EB5944059}" type="sibTrans" cxnId="{875AD596-7666-4BE4-A32F-767943BED70A}">
      <dgm:prSet/>
      <dgm:spPr/>
      <dgm:t>
        <a:bodyPr/>
        <a:lstStyle/>
        <a:p>
          <a:endParaRPr lang="es-CO"/>
        </a:p>
      </dgm:t>
    </dgm:pt>
    <dgm:pt modelId="{EAD74E34-7244-41AD-9684-03DBCB320814}">
      <dgm:prSet phldrT="[Texto]"/>
      <dgm:spPr/>
      <dgm:t>
        <a:bodyPr/>
        <a:lstStyle/>
        <a:p>
          <a:r>
            <a:rPr lang="es-CO" dirty="0"/>
            <a:t>Seguridad de información-GEL</a:t>
          </a:r>
        </a:p>
      </dgm:t>
    </dgm:pt>
    <dgm:pt modelId="{E0B38947-C3D8-4BE5-80EF-3E91F006A182}" type="parTrans" cxnId="{7C9516B8-ABB2-4138-8993-C5DEFEEFCCB8}">
      <dgm:prSet/>
      <dgm:spPr/>
      <dgm:t>
        <a:bodyPr/>
        <a:lstStyle/>
        <a:p>
          <a:endParaRPr lang="es-CO"/>
        </a:p>
      </dgm:t>
    </dgm:pt>
    <dgm:pt modelId="{051903A2-BDC3-4F2B-80FF-E439AEB001EB}" type="sibTrans" cxnId="{7C9516B8-ABB2-4138-8993-C5DEFEEFCCB8}">
      <dgm:prSet/>
      <dgm:spPr/>
      <dgm:t>
        <a:bodyPr/>
        <a:lstStyle/>
        <a:p>
          <a:endParaRPr lang="es-CO"/>
        </a:p>
      </dgm:t>
    </dgm:pt>
    <dgm:pt modelId="{A1F44698-DF91-4C52-9688-0A5109991938}">
      <dgm:prSet phldrT="[Texto]"/>
      <dgm:spPr/>
      <dgm:t>
        <a:bodyPr/>
        <a:lstStyle/>
        <a:p>
          <a:r>
            <a:rPr lang="es-CO" dirty="0" err="1"/>
            <a:t>Meritocracia</a:t>
          </a:r>
          <a:endParaRPr lang="es-CO" dirty="0"/>
        </a:p>
      </dgm:t>
    </dgm:pt>
    <dgm:pt modelId="{BDBA7EDB-4E56-433F-A757-CA909ECC5E64}" type="parTrans" cxnId="{3FADFB99-A740-4118-8D7B-C67998D06C35}">
      <dgm:prSet/>
      <dgm:spPr/>
      <dgm:t>
        <a:bodyPr/>
        <a:lstStyle/>
        <a:p>
          <a:endParaRPr lang="es-CO"/>
        </a:p>
      </dgm:t>
    </dgm:pt>
    <dgm:pt modelId="{87EE6C76-B3C7-4C0A-B071-7C33ECD290FD}" type="sibTrans" cxnId="{3FADFB99-A740-4118-8D7B-C67998D06C35}">
      <dgm:prSet/>
      <dgm:spPr/>
      <dgm:t>
        <a:bodyPr/>
        <a:lstStyle/>
        <a:p>
          <a:endParaRPr lang="es-CO"/>
        </a:p>
      </dgm:t>
    </dgm:pt>
    <dgm:pt modelId="{2BE2DFFA-5D30-4EF5-B761-44C1AC61F11B}">
      <dgm:prSet phldrT="[Texto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CO" dirty="0"/>
            <a:t>Banco </a:t>
          </a:r>
          <a:r>
            <a:rPr lang="es-CO" dirty="0" err="1"/>
            <a:t>Nal</a:t>
          </a:r>
          <a:r>
            <a:rPr lang="es-CO" dirty="0"/>
            <a:t> de Oferentes</a:t>
          </a:r>
        </a:p>
      </dgm:t>
    </dgm:pt>
    <dgm:pt modelId="{5A421ABE-22B2-429D-8375-116983AB75CD}" type="parTrans" cxnId="{82F52C5D-DCB6-4803-983B-828069F62D68}">
      <dgm:prSet/>
      <dgm:spPr/>
      <dgm:t>
        <a:bodyPr/>
        <a:lstStyle/>
        <a:p>
          <a:endParaRPr lang="es-CO"/>
        </a:p>
      </dgm:t>
    </dgm:pt>
    <dgm:pt modelId="{FF3D669E-BD9C-4B2D-85F6-383B5086036C}" type="sibTrans" cxnId="{82F52C5D-DCB6-4803-983B-828069F62D68}">
      <dgm:prSet/>
      <dgm:spPr/>
      <dgm:t>
        <a:bodyPr/>
        <a:lstStyle/>
        <a:p>
          <a:endParaRPr lang="es-CO"/>
        </a:p>
      </dgm:t>
    </dgm:pt>
    <dgm:pt modelId="{92221E14-07A9-449E-8062-5C2513264F1E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CO" dirty="0"/>
            <a:t>Línea anticorrupción</a:t>
          </a:r>
        </a:p>
      </dgm:t>
    </dgm:pt>
    <dgm:pt modelId="{41963208-19B2-432B-9FC3-AB1F8F4C683D}" type="parTrans" cxnId="{151E67F4-D344-4DED-B334-3DF60B0C1074}">
      <dgm:prSet/>
      <dgm:spPr/>
      <dgm:t>
        <a:bodyPr/>
        <a:lstStyle/>
        <a:p>
          <a:endParaRPr lang="es-CO"/>
        </a:p>
      </dgm:t>
    </dgm:pt>
    <dgm:pt modelId="{4700686F-9D0E-4B05-B077-4443830E573B}" type="sibTrans" cxnId="{151E67F4-D344-4DED-B334-3DF60B0C1074}">
      <dgm:prSet/>
      <dgm:spPr/>
      <dgm:t>
        <a:bodyPr/>
        <a:lstStyle/>
        <a:p>
          <a:endParaRPr lang="es-CO"/>
        </a:p>
      </dgm:t>
    </dgm:pt>
    <dgm:pt modelId="{8B2E5632-F5C9-495A-B62C-E66BC103706E}">
      <dgm:prSet phldrT="[Texto]"/>
      <dgm:spPr>
        <a:solidFill>
          <a:srgbClr val="AE56D6"/>
        </a:solidFill>
      </dgm:spPr>
      <dgm:t>
        <a:bodyPr/>
        <a:lstStyle/>
        <a:p>
          <a:r>
            <a:rPr lang="es-CO" dirty="0"/>
            <a:t>Plan Anticorrupción</a:t>
          </a:r>
        </a:p>
      </dgm:t>
    </dgm:pt>
    <dgm:pt modelId="{370601B1-B8EF-4830-9911-7B6683BD9A43}" type="parTrans" cxnId="{4F8AF9B9-B0C0-4BC5-AA05-2EB3632DC2A0}">
      <dgm:prSet/>
      <dgm:spPr/>
      <dgm:t>
        <a:bodyPr/>
        <a:lstStyle/>
        <a:p>
          <a:endParaRPr lang="es-CO"/>
        </a:p>
      </dgm:t>
    </dgm:pt>
    <dgm:pt modelId="{8236D068-0597-43BA-98CD-3678057BA888}" type="sibTrans" cxnId="{4F8AF9B9-B0C0-4BC5-AA05-2EB3632DC2A0}">
      <dgm:prSet/>
      <dgm:spPr/>
      <dgm:t>
        <a:bodyPr/>
        <a:lstStyle/>
        <a:p>
          <a:endParaRPr lang="es-CO"/>
        </a:p>
      </dgm:t>
    </dgm:pt>
    <dgm:pt modelId="{A1D66CEC-5027-49C5-82CA-4B4F17B5C134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/>
            <a:t>Mejor atención al ciudadano</a:t>
          </a:r>
        </a:p>
      </dgm:t>
    </dgm:pt>
    <dgm:pt modelId="{4FC42F62-A21E-49B6-9D9D-3CA7E842E7A3}" type="parTrans" cxnId="{A8EF5E33-0F0D-4501-8F97-13E2B6C11B50}">
      <dgm:prSet/>
      <dgm:spPr/>
      <dgm:t>
        <a:bodyPr/>
        <a:lstStyle/>
        <a:p>
          <a:endParaRPr lang="es-CO"/>
        </a:p>
      </dgm:t>
    </dgm:pt>
    <dgm:pt modelId="{09CBB8E2-A4EA-4CF7-8768-02300F83C7CD}" type="sibTrans" cxnId="{A8EF5E33-0F0D-4501-8F97-13E2B6C11B50}">
      <dgm:prSet/>
      <dgm:spPr/>
      <dgm:t>
        <a:bodyPr/>
        <a:lstStyle/>
        <a:p>
          <a:endParaRPr lang="es-CO"/>
        </a:p>
      </dgm:t>
    </dgm:pt>
    <dgm:pt modelId="{E5717DFA-739F-4EE7-B8BE-2049AE24B421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CO" dirty="0"/>
            <a:t>Código de Ética</a:t>
          </a:r>
        </a:p>
      </dgm:t>
    </dgm:pt>
    <dgm:pt modelId="{975616F9-998A-4FD7-82EF-2A3EBC7F3C37}" type="parTrans" cxnId="{05501BEC-FE67-4CDC-A5AC-D6ABB621F6D5}">
      <dgm:prSet/>
      <dgm:spPr/>
      <dgm:t>
        <a:bodyPr/>
        <a:lstStyle/>
        <a:p>
          <a:endParaRPr lang="es-CO"/>
        </a:p>
      </dgm:t>
    </dgm:pt>
    <dgm:pt modelId="{03AA7ECF-A0BD-47F7-B8FC-5EAD8948A7C5}" type="sibTrans" cxnId="{05501BEC-FE67-4CDC-A5AC-D6ABB621F6D5}">
      <dgm:prSet/>
      <dgm:spPr/>
      <dgm:t>
        <a:bodyPr/>
        <a:lstStyle/>
        <a:p>
          <a:endParaRPr lang="es-CO"/>
        </a:p>
      </dgm:t>
    </dgm:pt>
    <dgm:pt modelId="{7063CAEB-4DCD-4E51-9226-B0CE29606D38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CO" dirty="0"/>
            <a:t>Pactos de Transparencia</a:t>
          </a:r>
        </a:p>
      </dgm:t>
    </dgm:pt>
    <dgm:pt modelId="{06D7B493-289A-4239-9718-1A9AAFF357AD}" type="parTrans" cxnId="{8C9A7A0E-B2BF-407D-A396-8080F3B4F816}">
      <dgm:prSet/>
      <dgm:spPr/>
      <dgm:t>
        <a:bodyPr/>
        <a:lstStyle/>
        <a:p>
          <a:endParaRPr lang="es-CO"/>
        </a:p>
      </dgm:t>
    </dgm:pt>
    <dgm:pt modelId="{46C261EA-73BF-45E8-BEA7-ACAB7B8E3B14}" type="sibTrans" cxnId="{8C9A7A0E-B2BF-407D-A396-8080F3B4F816}">
      <dgm:prSet/>
      <dgm:spPr/>
      <dgm:t>
        <a:bodyPr/>
        <a:lstStyle/>
        <a:p>
          <a:endParaRPr lang="es-CO"/>
        </a:p>
      </dgm:t>
    </dgm:pt>
    <dgm:pt modelId="{C4F2486A-BF70-4BAE-AE45-E1FF146B3656}">
      <dgm:prSet phldrT="[Texto]"/>
      <dgm:spPr>
        <a:solidFill>
          <a:srgbClr val="FF0000"/>
        </a:solidFill>
      </dgm:spPr>
      <dgm:t>
        <a:bodyPr/>
        <a:lstStyle/>
        <a:p>
          <a:r>
            <a:rPr lang="es-CO" dirty="0"/>
            <a:t>Participación ciudadana</a:t>
          </a:r>
        </a:p>
      </dgm:t>
    </dgm:pt>
    <dgm:pt modelId="{5609AD01-9593-4D1D-9986-10A47C382A75}" type="parTrans" cxnId="{0E10C2EE-81AE-40B1-96B7-12422C533DA0}">
      <dgm:prSet/>
      <dgm:spPr/>
      <dgm:t>
        <a:bodyPr/>
        <a:lstStyle/>
        <a:p>
          <a:endParaRPr lang="es-CO"/>
        </a:p>
      </dgm:t>
    </dgm:pt>
    <dgm:pt modelId="{9AEAEC97-0C8F-4852-ACEC-AA5494C803F2}" type="sibTrans" cxnId="{0E10C2EE-81AE-40B1-96B7-12422C533DA0}">
      <dgm:prSet/>
      <dgm:spPr/>
      <dgm:t>
        <a:bodyPr/>
        <a:lstStyle/>
        <a:p>
          <a:endParaRPr lang="es-CO"/>
        </a:p>
      </dgm:t>
    </dgm:pt>
    <dgm:pt modelId="{78B2C97B-ED82-46A9-B78D-168F6BEF4FB3}" type="pres">
      <dgm:prSet presAssocID="{4CCB091A-BBE9-4A20-A25D-72BEDDCF01FD}" presName="diagram" presStyleCnt="0">
        <dgm:presLayoutVars>
          <dgm:dir/>
          <dgm:resizeHandles val="exact"/>
        </dgm:presLayoutVars>
      </dgm:prSet>
      <dgm:spPr/>
    </dgm:pt>
    <dgm:pt modelId="{AF15E25A-157E-4104-8552-A285A1FC119D}" type="pres">
      <dgm:prSet presAssocID="{1E91D82C-77F5-40CA-91BC-742DEFB90166}" presName="node" presStyleLbl="node1" presStyleIdx="0" presStyleCnt="12">
        <dgm:presLayoutVars>
          <dgm:bulletEnabled val="1"/>
        </dgm:presLayoutVars>
      </dgm:prSet>
      <dgm:spPr/>
    </dgm:pt>
    <dgm:pt modelId="{A67FDD96-5BCD-4B2D-902B-667604586CB5}" type="pres">
      <dgm:prSet presAssocID="{08276338-6172-4AD8-BB9C-90362EA531BD}" presName="sibTrans" presStyleCnt="0"/>
      <dgm:spPr/>
    </dgm:pt>
    <dgm:pt modelId="{F5A3E1B9-7FFA-4DD0-955E-3910EBAD2A0F}" type="pres">
      <dgm:prSet presAssocID="{5CB1C20B-2C5F-4594-8003-0552E7D738EB}" presName="node" presStyleLbl="node1" presStyleIdx="1" presStyleCnt="12">
        <dgm:presLayoutVars>
          <dgm:bulletEnabled val="1"/>
        </dgm:presLayoutVars>
      </dgm:prSet>
      <dgm:spPr/>
    </dgm:pt>
    <dgm:pt modelId="{14CAA928-DE87-41CF-91C5-0BC49D1D8DAA}" type="pres">
      <dgm:prSet presAssocID="{74E36C01-379D-496E-B799-42CE4AD2BEC0}" presName="sibTrans" presStyleCnt="0"/>
      <dgm:spPr/>
    </dgm:pt>
    <dgm:pt modelId="{C0BAC029-4446-4155-B0DC-6307D5CB1B95}" type="pres">
      <dgm:prSet presAssocID="{399853A7-A292-4510-9C0A-D49DE7DA950B}" presName="node" presStyleLbl="node1" presStyleIdx="2" presStyleCnt="12">
        <dgm:presLayoutVars>
          <dgm:bulletEnabled val="1"/>
        </dgm:presLayoutVars>
      </dgm:prSet>
      <dgm:spPr/>
    </dgm:pt>
    <dgm:pt modelId="{C36C1DD0-1A3B-4DC4-BEEF-4E355A779330}" type="pres">
      <dgm:prSet presAssocID="{4ABB4327-60BA-49AE-92EF-596EB5944059}" presName="sibTrans" presStyleCnt="0"/>
      <dgm:spPr/>
    </dgm:pt>
    <dgm:pt modelId="{2520557F-53AE-44C4-A4E6-E35DA36E5F40}" type="pres">
      <dgm:prSet presAssocID="{EAD74E34-7244-41AD-9684-03DBCB320814}" presName="node" presStyleLbl="node1" presStyleIdx="3" presStyleCnt="12">
        <dgm:presLayoutVars>
          <dgm:bulletEnabled val="1"/>
        </dgm:presLayoutVars>
      </dgm:prSet>
      <dgm:spPr/>
    </dgm:pt>
    <dgm:pt modelId="{3625D88E-3419-428C-BF73-525C95770E77}" type="pres">
      <dgm:prSet presAssocID="{051903A2-BDC3-4F2B-80FF-E439AEB001EB}" presName="sibTrans" presStyleCnt="0"/>
      <dgm:spPr/>
    </dgm:pt>
    <dgm:pt modelId="{65792A88-B13A-4ABB-8A56-CBBA5FB4628D}" type="pres">
      <dgm:prSet presAssocID="{A1F44698-DF91-4C52-9688-0A5109991938}" presName="node" presStyleLbl="node1" presStyleIdx="4" presStyleCnt="12">
        <dgm:presLayoutVars>
          <dgm:bulletEnabled val="1"/>
        </dgm:presLayoutVars>
      </dgm:prSet>
      <dgm:spPr/>
    </dgm:pt>
    <dgm:pt modelId="{B6906778-5ECA-48DF-960B-1A35F2118568}" type="pres">
      <dgm:prSet presAssocID="{87EE6C76-B3C7-4C0A-B071-7C33ECD290FD}" presName="sibTrans" presStyleCnt="0"/>
      <dgm:spPr/>
    </dgm:pt>
    <dgm:pt modelId="{B583D0AA-BBEA-4F68-9CEB-2A8EF6A1754B}" type="pres">
      <dgm:prSet presAssocID="{2BE2DFFA-5D30-4EF5-B761-44C1AC61F11B}" presName="node" presStyleLbl="node1" presStyleIdx="5" presStyleCnt="12">
        <dgm:presLayoutVars>
          <dgm:bulletEnabled val="1"/>
        </dgm:presLayoutVars>
      </dgm:prSet>
      <dgm:spPr/>
    </dgm:pt>
    <dgm:pt modelId="{304F1E06-54E4-4AB5-B340-74519AE2BF24}" type="pres">
      <dgm:prSet presAssocID="{FF3D669E-BD9C-4B2D-85F6-383B5086036C}" presName="sibTrans" presStyleCnt="0"/>
      <dgm:spPr/>
    </dgm:pt>
    <dgm:pt modelId="{83553E33-64CA-4E1F-9EAE-7906E5C4CB8D}" type="pres">
      <dgm:prSet presAssocID="{92221E14-07A9-449E-8062-5C2513264F1E}" presName="node" presStyleLbl="node1" presStyleIdx="6" presStyleCnt="12">
        <dgm:presLayoutVars>
          <dgm:bulletEnabled val="1"/>
        </dgm:presLayoutVars>
      </dgm:prSet>
      <dgm:spPr/>
    </dgm:pt>
    <dgm:pt modelId="{478617BB-4E1E-4334-B28B-DD8B8B14AE69}" type="pres">
      <dgm:prSet presAssocID="{4700686F-9D0E-4B05-B077-4443830E573B}" presName="sibTrans" presStyleCnt="0"/>
      <dgm:spPr/>
    </dgm:pt>
    <dgm:pt modelId="{B48EED7B-C961-47C4-929E-6D453A48DD8A}" type="pres">
      <dgm:prSet presAssocID="{8B2E5632-F5C9-495A-B62C-E66BC103706E}" presName="node" presStyleLbl="node1" presStyleIdx="7" presStyleCnt="12">
        <dgm:presLayoutVars>
          <dgm:bulletEnabled val="1"/>
        </dgm:presLayoutVars>
      </dgm:prSet>
      <dgm:spPr/>
    </dgm:pt>
    <dgm:pt modelId="{D3F37CE5-1A4F-4A21-8E16-100774B2D014}" type="pres">
      <dgm:prSet presAssocID="{8236D068-0597-43BA-98CD-3678057BA888}" presName="sibTrans" presStyleCnt="0"/>
      <dgm:spPr/>
    </dgm:pt>
    <dgm:pt modelId="{D4671037-38EC-4FBF-BE02-98B7856D8E95}" type="pres">
      <dgm:prSet presAssocID="{A1D66CEC-5027-49C5-82CA-4B4F17B5C134}" presName="node" presStyleLbl="node1" presStyleIdx="8" presStyleCnt="12">
        <dgm:presLayoutVars>
          <dgm:bulletEnabled val="1"/>
        </dgm:presLayoutVars>
      </dgm:prSet>
      <dgm:spPr/>
    </dgm:pt>
    <dgm:pt modelId="{F4FCA90A-26DF-4777-A55C-402C534889DB}" type="pres">
      <dgm:prSet presAssocID="{09CBB8E2-A4EA-4CF7-8768-02300F83C7CD}" presName="sibTrans" presStyleCnt="0"/>
      <dgm:spPr/>
    </dgm:pt>
    <dgm:pt modelId="{FEBC58CD-0FC7-4166-8810-808AE9854E95}" type="pres">
      <dgm:prSet presAssocID="{E5717DFA-739F-4EE7-B8BE-2049AE24B421}" presName="node" presStyleLbl="node1" presStyleIdx="9" presStyleCnt="12">
        <dgm:presLayoutVars>
          <dgm:bulletEnabled val="1"/>
        </dgm:presLayoutVars>
      </dgm:prSet>
      <dgm:spPr/>
    </dgm:pt>
    <dgm:pt modelId="{05B3403F-C540-446A-8DE6-4635EB147378}" type="pres">
      <dgm:prSet presAssocID="{03AA7ECF-A0BD-47F7-B8FC-5EAD8948A7C5}" presName="sibTrans" presStyleCnt="0"/>
      <dgm:spPr/>
    </dgm:pt>
    <dgm:pt modelId="{A247663A-210B-45EE-B9EA-818A7B2333FB}" type="pres">
      <dgm:prSet presAssocID="{7063CAEB-4DCD-4E51-9226-B0CE29606D38}" presName="node" presStyleLbl="node1" presStyleIdx="10" presStyleCnt="12">
        <dgm:presLayoutVars>
          <dgm:bulletEnabled val="1"/>
        </dgm:presLayoutVars>
      </dgm:prSet>
      <dgm:spPr/>
    </dgm:pt>
    <dgm:pt modelId="{ED5DC6E5-CC4B-4067-9FCD-0B90061FEA47}" type="pres">
      <dgm:prSet presAssocID="{46C261EA-73BF-45E8-BEA7-ACAB7B8E3B14}" presName="sibTrans" presStyleCnt="0"/>
      <dgm:spPr/>
    </dgm:pt>
    <dgm:pt modelId="{5755261E-9BAC-423D-BED6-D38A899F0554}" type="pres">
      <dgm:prSet presAssocID="{C4F2486A-BF70-4BAE-AE45-E1FF146B3656}" presName="node" presStyleLbl="node1" presStyleIdx="11" presStyleCnt="12">
        <dgm:presLayoutVars>
          <dgm:bulletEnabled val="1"/>
        </dgm:presLayoutVars>
      </dgm:prSet>
      <dgm:spPr/>
    </dgm:pt>
  </dgm:ptLst>
  <dgm:cxnLst>
    <dgm:cxn modelId="{E65DC9C6-BDC1-4300-AB63-B6366772595A}" type="presOf" srcId="{5CB1C20B-2C5F-4594-8003-0552E7D738EB}" destId="{F5A3E1B9-7FFA-4DD0-955E-3910EBAD2A0F}" srcOrd="0" destOrd="0" presId="urn:microsoft.com/office/officeart/2005/8/layout/default"/>
    <dgm:cxn modelId="{71805992-1C50-4C00-9DF1-0096A659FBC8}" type="presOf" srcId="{4CCB091A-BBE9-4A20-A25D-72BEDDCF01FD}" destId="{78B2C97B-ED82-46A9-B78D-168F6BEF4FB3}" srcOrd="0" destOrd="0" presId="urn:microsoft.com/office/officeart/2005/8/layout/default"/>
    <dgm:cxn modelId="{05501BEC-FE67-4CDC-A5AC-D6ABB621F6D5}" srcId="{4CCB091A-BBE9-4A20-A25D-72BEDDCF01FD}" destId="{E5717DFA-739F-4EE7-B8BE-2049AE24B421}" srcOrd="9" destOrd="0" parTransId="{975616F9-998A-4FD7-82EF-2A3EBC7F3C37}" sibTransId="{03AA7ECF-A0BD-47F7-B8FC-5EAD8948A7C5}"/>
    <dgm:cxn modelId="{BFC3EC61-D698-4036-9D45-F8B872F0A1F2}" type="presOf" srcId="{C4F2486A-BF70-4BAE-AE45-E1FF146B3656}" destId="{5755261E-9BAC-423D-BED6-D38A899F0554}" srcOrd="0" destOrd="0" presId="urn:microsoft.com/office/officeart/2005/8/layout/default"/>
    <dgm:cxn modelId="{151E67F4-D344-4DED-B334-3DF60B0C1074}" srcId="{4CCB091A-BBE9-4A20-A25D-72BEDDCF01FD}" destId="{92221E14-07A9-449E-8062-5C2513264F1E}" srcOrd="6" destOrd="0" parTransId="{41963208-19B2-432B-9FC3-AB1F8F4C683D}" sibTransId="{4700686F-9D0E-4B05-B077-4443830E573B}"/>
    <dgm:cxn modelId="{82F52C5D-DCB6-4803-983B-828069F62D68}" srcId="{4CCB091A-BBE9-4A20-A25D-72BEDDCF01FD}" destId="{2BE2DFFA-5D30-4EF5-B761-44C1AC61F11B}" srcOrd="5" destOrd="0" parTransId="{5A421ABE-22B2-429D-8375-116983AB75CD}" sibTransId="{FF3D669E-BD9C-4B2D-85F6-383B5086036C}"/>
    <dgm:cxn modelId="{0E10C2EE-81AE-40B1-96B7-12422C533DA0}" srcId="{4CCB091A-BBE9-4A20-A25D-72BEDDCF01FD}" destId="{C4F2486A-BF70-4BAE-AE45-E1FF146B3656}" srcOrd="11" destOrd="0" parTransId="{5609AD01-9593-4D1D-9986-10A47C382A75}" sibTransId="{9AEAEC97-0C8F-4852-ACEC-AA5494C803F2}"/>
    <dgm:cxn modelId="{AD44251A-10DD-4677-9129-C8B3E72895B7}" type="presOf" srcId="{E5717DFA-739F-4EE7-B8BE-2049AE24B421}" destId="{FEBC58CD-0FC7-4166-8810-808AE9854E95}" srcOrd="0" destOrd="0" presId="urn:microsoft.com/office/officeart/2005/8/layout/default"/>
    <dgm:cxn modelId="{CF9728BB-C56D-4EB6-924D-A0878B0BE575}" type="presOf" srcId="{A1F44698-DF91-4C52-9688-0A5109991938}" destId="{65792A88-B13A-4ABB-8A56-CBBA5FB4628D}" srcOrd="0" destOrd="0" presId="urn:microsoft.com/office/officeart/2005/8/layout/default"/>
    <dgm:cxn modelId="{75AA2CD1-9BA2-4E65-9752-C79872CAF9B8}" type="presOf" srcId="{EAD74E34-7244-41AD-9684-03DBCB320814}" destId="{2520557F-53AE-44C4-A4E6-E35DA36E5F40}" srcOrd="0" destOrd="0" presId="urn:microsoft.com/office/officeart/2005/8/layout/default"/>
    <dgm:cxn modelId="{8C9A7A0E-B2BF-407D-A396-8080F3B4F816}" srcId="{4CCB091A-BBE9-4A20-A25D-72BEDDCF01FD}" destId="{7063CAEB-4DCD-4E51-9226-B0CE29606D38}" srcOrd="10" destOrd="0" parTransId="{06D7B493-289A-4239-9718-1A9AAFF357AD}" sibTransId="{46C261EA-73BF-45E8-BEA7-ACAB7B8E3B14}"/>
    <dgm:cxn modelId="{875AD596-7666-4BE4-A32F-767943BED70A}" srcId="{4CCB091A-BBE9-4A20-A25D-72BEDDCF01FD}" destId="{399853A7-A292-4510-9C0A-D49DE7DA950B}" srcOrd="2" destOrd="0" parTransId="{3ED42175-3604-4C9E-B260-38F0BF3CFA4D}" sibTransId="{4ABB4327-60BA-49AE-92EF-596EB5944059}"/>
    <dgm:cxn modelId="{7C9516B8-ABB2-4138-8993-C5DEFEEFCCB8}" srcId="{4CCB091A-BBE9-4A20-A25D-72BEDDCF01FD}" destId="{EAD74E34-7244-41AD-9684-03DBCB320814}" srcOrd="3" destOrd="0" parTransId="{E0B38947-C3D8-4BE5-80EF-3E91F006A182}" sibTransId="{051903A2-BDC3-4F2B-80FF-E439AEB001EB}"/>
    <dgm:cxn modelId="{E0ADF0EB-05C7-4801-87A1-AE9EDD1553D5}" type="presOf" srcId="{92221E14-07A9-449E-8062-5C2513264F1E}" destId="{83553E33-64CA-4E1F-9EAE-7906E5C4CB8D}" srcOrd="0" destOrd="0" presId="urn:microsoft.com/office/officeart/2005/8/layout/default"/>
    <dgm:cxn modelId="{A8EF5E33-0F0D-4501-8F97-13E2B6C11B50}" srcId="{4CCB091A-BBE9-4A20-A25D-72BEDDCF01FD}" destId="{A1D66CEC-5027-49C5-82CA-4B4F17B5C134}" srcOrd="8" destOrd="0" parTransId="{4FC42F62-A21E-49B6-9D9D-3CA7E842E7A3}" sibTransId="{09CBB8E2-A4EA-4CF7-8768-02300F83C7CD}"/>
    <dgm:cxn modelId="{3C63E809-C35E-479F-AE55-2262A01C8150}" type="presOf" srcId="{399853A7-A292-4510-9C0A-D49DE7DA950B}" destId="{C0BAC029-4446-4155-B0DC-6307D5CB1B95}" srcOrd="0" destOrd="0" presId="urn:microsoft.com/office/officeart/2005/8/layout/default"/>
    <dgm:cxn modelId="{3FADFB99-A740-4118-8D7B-C67998D06C35}" srcId="{4CCB091A-BBE9-4A20-A25D-72BEDDCF01FD}" destId="{A1F44698-DF91-4C52-9688-0A5109991938}" srcOrd="4" destOrd="0" parTransId="{BDBA7EDB-4E56-433F-A757-CA909ECC5E64}" sibTransId="{87EE6C76-B3C7-4C0A-B071-7C33ECD290FD}"/>
    <dgm:cxn modelId="{34335210-ACFF-4EB0-90F1-83F7D69C534C}" type="presOf" srcId="{2BE2DFFA-5D30-4EF5-B761-44C1AC61F11B}" destId="{B583D0AA-BBEA-4F68-9CEB-2A8EF6A1754B}" srcOrd="0" destOrd="0" presId="urn:microsoft.com/office/officeart/2005/8/layout/default"/>
    <dgm:cxn modelId="{309593A4-BAE6-41EC-A926-8CB731ACD84F}" type="presOf" srcId="{7063CAEB-4DCD-4E51-9226-B0CE29606D38}" destId="{A247663A-210B-45EE-B9EA-818A7B2333FB}" srcOrd="0" destOrd="0" presId="urn:microsoft.com/office/officeart/2005/8/layout/default"/>
    <dgm:cxn modelId="{70FF5C17-C0B7-465A-9CC8-7ED524FCB85E}" srcId="{4CCB091A-BBE9-4A20-A25D-72BEDDCF01FD}" destId="{5CB1C20B-2C5F-4594-8003-0552E7D738EB}" srcOrd="1" destOrd="0" parTransId="{6C06D37E-FC13-4AF7-9255-3D87F60AC4A7}" sibTransId="{74E36C01-379D-496E-B799-42CE4AD2BEC0}"/>
    <dgm:cxn modelId="{4F8AF9B9-B0C0-4BC5-AA05-2EB3632DC2A0}" srcId="{4CCB091A-BBE9-4A20-A25D-72BEDDCF01FD}" destId="{8B2E5632-F5C9-495A-B62C-E66BC103706E}" srcOrd="7" destOrd="0" parTransId="{370601B1-B8EF-4830-9911-7B6683BD9A43}" sibTransId="{8236D068-0597-43BA-98CD-3678057BA888}"/>
    <dgm:cxn modelId="{022A3667-AEF2-469A-B4F0-E7EDCE0CAC1F}" type="presOf" srcId="{A1D66CEC-5027-49C5-82CA-4B4F17B5C134}" destId="{D4671037-38EC-4FBF-BE02-98B7856D8E95}" srcOrd="0" destOrd="0" presId="urn:microsoft.com/office/officeart/2005/8/layout/default"/>
    <dgm:cxn modelId="{307148D5-EFA0-4D00-989E-29013652B2D9}" type="presOf" srcId="{1E91D82C-77F5-40CA-91BC-742DEFB90166}" destId="{AF15E25A-157E-4104-8552-A285A1FC119D}" srcOrd="0" destOrd="0" presId="urn:microsoft.com/office/officeart/2005/8/layout/default"/>
    <dgm:cxn modelId="{8DA7EB12-E53B-4451-82BA-C42F4EAC3885}" type="presOf" srcId="{8B2E5632-F5C9-495A-B62C-E66BC103706E}" destId="{B48EED7B-C961-47C4-929E-6D453A48DD8A}" srcOrd="0" destOrd="0" presId="urn:microsoft.com/office/officeart/2005/8/layout/default"/>
    <dgm:cxn modelId="{36A9B180-8D90-4CF6-AD68-2B6BBD959547}" srcId="{4CCB091A-BBE9-4A20-A25D-72BEDDCF01FD}" destId="{1E91D82C-77F5-40CA-91BC-742DEFB90166}" srcOrd="0" destOrd="0" parTransId="{6ED700D5-E3EB-45C7-A074-59CB5A1A36CE}" sibTransId="{08276338-6172-4AD8-BB9C-90362EA531BD}"/>
    <dgm:cxn modelId="{42414058-D034-4154-9E0E-C4218CCDB4F5}" type="presParOf" srcId="{78B2C97B-ED82-46A9-B78D-168F6BEF4FB3}" destId="{AF15E25A-157E-4104-8552-A285A1FC119D}" srcOrd="0" destOrd="0" presId="urn:microsoft.com/office/officeart/2005/8/layout/default"/>
    <dgm:cxn modelId="{F83D34FF-10C8-44AB-8A6A-7DD5563F4BAE}" type="presParOf" srcId="{78B2C97B-ED82-46A9-B78D-168F6BEF4FB3}" destId="{A67FDD96-5BCD-4B2D-902B-667604586CB5}" srcOrd="1" destOrd="0" presId="urn:microsoft.com/office/officeart/2005/8/layout/default"/>
    <dgm:cxn modelId="{4AE07B2F-78FE-4E80-84C8-5D2C08BC9494}" type="presParOf" srcId="{78B2C97B-ED82-46A9-B78D-168F6BEF4FB3}" destId="{F5A3E1B9-7FFA-4DD0-955E-3910EBAD2A0F}" srcOrd="2" destOrd="0" presId="urn:microsoft.com/office/officeart/2005/8/layout/default"/>
    <dgm:cxn modelId="{0B346040-554B-45AE-A5C8-E468045C493B}" type="presParOf" srcId="{78B2C97B-ED82-46A9-B78D-168F6BEF4FB3}" destId="{14CAA928-DE87-41CF-91C5-0BC49D1D8DAA}" srcOrd="3" destOrd="0" presId="urn:microsoft.com/office/officeart/2005/8/layout/default"/>
    <dgm:cxn modelId="{B85794ED-E103-4FF9-80E3-79F752267BE4}" type="presParOf" srcId="{78B2C97B-ED82-46A9-B78D-168F6BEF4FB3}" destId="{C0BAC029-4446-4155-B0DC-6307D5CB1B95}" srcOrd="4" destOrd="0" presId="urn:microsoft.com/office/officeart/2005/8/layout/default"/>
    <dgm:cxn modelId="{02029B72-4D0B-4DC5-8915-E8CA8D4E171E}" type="presParOf" srcId="{78B2C97B-ED82-46A9-B78D-168F6BEF4FB3}" destId="{C36C1DD0-1A3B-4DC4-BEEF-4E355A779330}" srcOrd="5" destOrd="0" presId="urn:microsoft.com/office/officeart/2005/8/layout/default"/>
    <dgm:cxn modelId="{63040BCD-4C88-47B8-AA0F-9B279A2B2432}" type="presParOf" srcId="{78B2C97B-ED82-46A9-B78D-168F6BEF4FB3}" destId="{2520557F-53AE-44C4-A4E6-E35DA36E5F40}" srcOrd="6" destOrd="0" presId="urn:microsoft.com/office/officeart/2005/8/layout/default"/>
    <dgm:cxn modelId="{F94B3958-F8F3-43B0-ADCF-3CA48B74072A}" type="presParOf" srcId="{78B2C97B-ED82-46A9-B78D-168F6BEF4FB3}" destId="{3625D88E-3419-428C-BF73-525C95770E77}" srcOrd="7" destOrd="0" presId="urn:microsoft.com/office/officeart/2005/8/layout/default"/>
    <dgm:cxn modelId="{6A7EC00D-939A-4725-B589-3FA6B29380C5}" type="presParOf" srcId="{78B2C97B-ED82-46A9-B78D-168F6BEF4FB3}" destId="{65792A88-B13A-4ABB-8A56-CBBA5FB4628D}" srcOrd="8" destOrd="0" presId="urn:microsoft.com/office/officeart/2005/8/layout/default"/>
    <dgm:cxn modelId="{2AE7FB3E-CB02-44D1-AFCB-86CC1EE278DA}" type="presParOf" srcId="{78B2C97B-ED82-46A9-B78D-168F6BEF4FB3}" destId="{B6906778-5ECA-48DF-960B-1A35F2118568}" srcOrd="9" destOrd="0" presId="urn:microsoft.com/office/officeart/2005/8/layout/default"/>
    <dgm:cxn modelId="{1A94EC68-9213-4BA0-92BA-5028173288FC}" type="presParOf" srcId="{78B2C97B-ED82-46A9-B78D-168F6BEF4FB3}" destId="{B583D0AA-BBEA-4F68-9CEB-2A8EF6A1754B}" srcOrd="10" destOrd="0" presId="urn:microsoft.com/office/officeart/2005/8/layout/default"/>
    <dgm:cxn modelId="{C4D71C78-EFE9-4DC0-9BD8-F67557D9047C}" type="presParOf" srcId="{78B2C97B-ED82-46A9-B78D-168F6BEF4FB3}" destId="{304F1E06-54E4-4AB5-B340-74519AE2BF24}" srcOrd="11" destOrd="0" presId="urn:microsoft.com/office/officeart/2005/8/layout/default"/>
    <dgm:cxn modelId="{0E088912-F82C-49BD-86B4-850C70FCEC23}" type="presParOf" srcId="{78B2C97B-ED82-46A9-B78D-168F6BEF4FB3}" destId="{83553E33-64CA-4E1F-9EAE-7906E5C4CB8D}" srcOrd="12" destOrd="0" presId="urn:microsoft.com/office/officeart/2005/8/layout/default"/>
    <dgm:cxn modelId="{87A22C4B-C787-4C83-9F68-79577DBC5E70}" type="presParOf" srcId="{78B2C97B-ED82-46A9-B78D-168F6BEF4FB3}" destId="{478617BB-4E1E-4334-B28B-DD8B8B14AE69}" srcOrd="13" destOrd="0" presId="urn:microsoft.com/office/officeart/2005/8/layout/default"/>
    <dgm:cxn modelId="{18359CCA-F881-469D-BB32-EB5219AE928A}" type="presParOf" srcId="{78B2C97B-ED82-46A9-B78D-168F6BEF4FB3}" destId="{B48EED7B-C961-47C4-929E-6D453A48DD8A}" srcOrd="14" destOrd="0" presId="urn:microsoft.com/office/officeart/2005/8/layout/default"/>
    <dgm:cxn modelId="{626C1331-D915-49A3-91C5-CDE92E9D6BC7}" type="presParOf" srcId="{78B2C97B-ED82-46A9-B78D-168F6BEF4FB3}" destId="{D3F37CE5-1A4F-4A21-8E16-100774B2D014}" srcOrd="15" destOrd="0" presId="urn:microsoft.com/office/officeart/2005/8/layout/default"/>
    <dgm:cxn modelId="{821FBC96-9BFC-4913-9FC8-245DD65F19CC}" type="presParOf" srcId="{78B2C97B-ED82-46A9-B78D-168F6BEF4FB3}" destId="{D4671037-38EC-4FBF-BE02-98B7856D8E95}" srcOrd="16" destOrd="0" presId="urn:microsoft.com/office/officeart/2005/8/layout/default"/>
    <dgm:cxn modelId="{DD70BB53-7B60-43E6-87F3-1D7129708AAF}" type="presParOf" srcId="{78B2C97B-ED82-46A9-B78D-168F6BEF4FB3}" destId="{F4FCA90A-26DF-4777-A55C-402C534889DB}" srcOrd="17" destOrd="0" presId="urn:microsoft.com/office/officeart/2005/8/layout/default"/>
    <dgm:cxn modelId="{A31637A2-278F-4F9C-9AD7-634839287F29}" type="presParOf" srcId="{78B2C97B-ED82-46A9-B78D-168F6BEF4FB3}" destId="{FEBC58CD-0FC7-4166-8810-808AE9854E95}" srcOrd="18" destOrd="0" presId="urn:microsoft.com/office/officeart/2005/8/layout/default"/>
    <dgm:cxn modelId="{B364C1BD-CFB9-4D5B-B697-042A508933D4}" type="presParOf" srcId="{78B2C97B-ED82-46A9-B78D-168F6BEF4FB3}" destId="{05B3403F-C540-446A-8DE6-4635EB147378}" srcOrd="19" destOrd="0" presId="urn:microsoft.com/office/officeart/2005/8/layout/default"/>
    <dgm:cxn modelId="{CCC5FD1C-B026-43A4-A743-ACA4C02CFDB6}" type="presParOf" srcId="{78B2C97B-ED82-46A9-B78D-168F6BEF4FB3}" destId="{A247663A-210B-45EE-B9EA-818A7B2333FB}" srcOrd="20" destOrd="0" presId="urn:microsoft.com/office/officeart/2005/8/layout/default"/>
    <dgm:cxn modelId="{C66F2251-C9A7-42BF-AD62-B9E1D62317D7}" type="presParOf" srcId="{78B2C97B-ED82-46A9-B78D-168F6BEF4FB3}" destId="{ED5DC6E5-CC4B-4067-9FCD-0B90061FEA47}" srcOrd="21" destOrd="0" presId="urn:microsoft.com/office/officeart/2005/8/layout/default"/>
    <dgm:cxn modelId="{14B5DC23-3461-4ED9-94F9-11FD5EB104E0}" type="presParOf" srcId="{78B2C97B-ED82-46A9-B78D-168F6BEF4FB3}" destId="{5755261E-9BAC-423D-BED6-D38A899F0554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15E25A-157E-4104-8552-A285A1FC119D}">
      <dsp:nvSpPr>
        <dsp:cNvPr id="0" name=""/>
        <dsp:cNvSpPr/>
      </dsp:nvSpPr>
      <dsp:spPr>
        <a:xfrm>
          <a:off x="1974" y="465813"/>
          <a:ext cx="1566186" cy="9397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Fortalecimiento proceso contractual</a:t>
          </a:r>
        </a:p>
      </dsp:txBody>
      <dsp:txXfrm>
        <a:off x="1974" y="465813"/>
        <a:ext cx="1566186" cy="939712"/>
      </dsp:txXfrm>
    </dsp:sp>
    <dsp:sp modelId="{F5A3E1B9-7FFA-4DD0-955E-3910EBAD2A0F}">
      <dsp:nvSpPr>
        <dsp:cNvPr id="0" name=""/>
        <dsp:cNvSpPr/>
      </dsp:nvSpPr>
      <dsp:spPr>
        <a:xfrm>
          <a:off x="1724779" y="465813"/>
          <a:ext cx="1566186" cy="9397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Acceso a información pública</a:t>
          </a:r>
        </a:p>
      </dsp:txBody>
      <dsp:txXfrm>
        <a:off x="1724779" y="465813"/>
        <a:ext cx="1566186" cy="939712"/>
      </dsp:txXfrm>
    </dsp:sp>
    <dsp:sp modelId="{C0BAC029-4446-4155-B0DC-6307D5CB1B95}">
      <dsp:nvSpPr>
        <dsp:cNvPr id="0" name=""/>
        <dsp:cNvSpPr/>
      </dsp:nvSpPr>
      <dsp:spPr>
        <a:xfrm>
          <a:off x="3447585" y="465813"/>
          <a:ext cx="1566186" cy="9397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Fortalecimiento ejecución presupuestal</a:t>
          </a:r>
        </a:p>
      </dsp:txBody>
      <dsp:txXfrm>
        <a:off x="3447585" y="465813"/>
        <a:ext cx="1566186" cy="939712"/>
      </dsp:txXfrm>
    </dsp:sp>
    <dsp:sp modelId="{2520557F-53AE-44C4-A4E6-E35DA36E5F40}">
      <dsp:nvSpPr>
        <dsp:cNvPr id="0" name=""/>
        <dsp:cNvSpPr/>
      </dsp:nvSpPr>
      <dsp:spPr>
        <a:xfrm>
          <a:off x="5170390" y="465813"/>
          <a:ext cx="1566186" cy="9397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Seguridad de información-GEL</a:t>
          </a:r>
        </a:p>
      </dsp:txBody>
      <dsp:txXfrm>
        <a:off x="5170390" y="465813"/>
        <a:ext cx="1566186" cy="939712"/>
      </dsp:txXfrm>
    </dsp:sp>
    <dsp:sp modelId="{65792A88-B13A-4ABB-8A56-CBBA5FB4628D}">
      <dsp:nvSpPr>
        <dsp:cNvPr id="0" name=""/>
        <dsp:cNvSpPr/>
      </dsp:nvSpPr>
      <dsp:spPr>
        <a:xfrm>
          <a:off x="1974" y="1562143"/>
          <a:ext cx="1566186" cy="9397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 err="1"/>
            <a:t>Meritocracia</a:t>
          </a:r>
          <a:endParaRPr lang="es-CO" sz="1700" kern="1200" dirty="0"/>
        </a:p>
      </dsp:txBody>
      <dsp:txXfrm>
        <a:off x="1974" y="1562143"/>
        <a:ext cx="1566186" cy="939712"/>
      </dsp:txXfrm>
    </dsp:sp>
    <dsp:sp modelId="{B583D0AA-BBEA-4F68-9CEB-2A8EF6A1754B}">
      <dsp:nvSpPr>
        <dsp:cNvPr id="0" name=""/>
        <dsp:cNvSpPr/>
      </dsp:nvSpPr>
      <dsp:spPr>
        <a:xfrm>
          <a:off x="1724779" y="1562143"/>
          <a:ext cx="1566186" cy="939712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Banco </a:t>
          </a:r>
          <a:r>
            <a:rPr lang="es-CO" sz="1700" kern="1200" dirty="0" err="1"/>
            <a:t>Nal</a:t>
          </a:r>
          <a:r>
            <a:rPr lang="es-CO" sz="1700" kern="1200" dirty="0"/>
            <a:t> de Oferentes</a:t>
          </a:r>
        </a:p>
      </dsp:txBody>
      <dsp:txXfrm>
        <a:off x="1724779" y="1562143"/>
        <a:ext cx="1566186" cy="939712"/>
      </dsp:txXfrm>
    </dsp:sp>
    <dsp:sp modelId="{83553E33-64CA-4E1F-9EAE-7906E5C4CB8D}">
      <dsp:nvSpPr>
        <dsp:cNvPr id="0" name=""/>
        <dsp:cNvSpPr/>
      </dsp:nvSpPr>
      <dsp:spPr>
        <a:xfrm>
          <a:off x="3447585" y="1562143"/>
          <a:ext cx="1566186" cy="939712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Línea anticorrupción</a:t>
          </a:r>
        </a:p>
      </dsp:txBody>
      <dsp:txXfrm>
        <a:off x="3447585" y="1562143"/>
        <a:ext cx="1566186" cy="939712"/>
      </dsp:txXfrm>
    </dsp:sp>
    <dsp:sp modelId="{B48EED7B-C961-47C4-929E-6D453A48DD8A}">
      <dsp:nvSpPr>
        <dsp:cNvPr id="0" name=""/>
        <dsp:cNvSpPr/>
      </dsp:nvSpPr>
      <dsp:spPr>
        <a:xfrm>
          <a:off x="5170390" y="1562143"/>
          <a:ext cx="1566186" cy="939712"/>
        </a:xfrm>
        <a:prstGeom prst="rect">
          <a:avLst/>
        </a:prstGeom>
        <a:solidFill>
          <a:srgbClr val="AE56D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Plan Anticorrupción</a:t>
          </a:r>
        </a:p>
      </dsp:txBody>
      <dsp:txXfrm>
        <a:off x="5170390" y="1562143"/>
        <a:ext cx="1566186" cy="939712"/>
      </dsp:txXfrm>
    </dsp:sp>
    <dsp:sp modelId="{D4671037-38EC-4FBF-BE02-98B7856D8E95}">
      <dsp:nvSpPr>
        <dsp:cNvPr id="0" name=""/>
        <dsp:cNvSpPr/>
      </dsp:nvSpPr>
      <dsp:spPr>
        <a:xfrm>
          <a:off x="1974" y="2658474"/>
          <a:ext cx="1566186" cy="93971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Mejor atención al ciudadano</a:t>
          </a:r>
        </a:p>
      </dsp:txBody>
      <dsp:txXfrm>
        <a:off x="1974" y="2658474"/>
        <a:ext cx="1566186" cy="939712"/>
      </dsp:txXfrm>
    </dsp:sp>
    <dsp:sp modelId="{FEBC58CD-0FC7-4166-8810-808AE9854E95}">
      <dsp:nvSpPr>
        <dsp:cNvPr id="0" name=""/>
        <dsp:cNvSpPr/>
      </dsp:nvSpPr>
      <dsp:spPr>
        <a:xfrm>
          <a:off x="1724779" y="2658474"/>
          <a:ext cx="1566186" cy="939712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Código de Ética</a:t>
          </a:r>
        </a:p>
      </dsp:txBody>
      <dsp:txXfrm>
        <a:off x="1724779" y="2658474"/>
        <a:ext cx="1566186" cy="939712"/>
      </dsp:txXfrm>
    </dsp:sp>
    <dsp:sp modelId="{A247663A-210B-45EE-B9EA-818A7B2333FB}">
      <dsp:nvSpPr>
        <dsp:cNvPr id="0" name=""/>
        <dsp:cNvSpPr/>
      </dsp:nvSpPr>
      <dsp:spPr>
        <a:xfrm>
          <a:off x="3447585" y="2658474"/>
          <a:ext cx="1566186" cy="939712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Pactos de Transparencia</a:t>
          </a:r>
        </a:p>
      </dsp:txBody>
      <dsp:txXfrm>
        <a:off x="3447585" y="2658474"/>
        <a:ext cx="1566186" cy="939712"/>
      </dsp:txXfrm>
    </dsp:sp>
    <dsp:sp modelId="{5755261E-9BAC-423D-BED6-D38A899F0554}">
      <dsp:nvSpPr>
        <dsp:cNvPr id="0" name=""/>
        <dsp:cNvSpPr/>
      </dsp:nvSpPr>
      <dsp:spPr>
        <a:xfrm>
          <a:off x="5170390" y="2658474"/>
          <a:ext cx="1566186" cy="939712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/>
            <a:t>Participación ciudadana</a:t>
          </a:r>
        </a:p>
      </dsp:txBody>
      <dsp:txXfrm>
        <a:off x="5170390" y="2658474"/>
        <a:ext cx="1566186" cy="939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7CA81-CB48-4410-A737-C1853A8C7191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72FE2-9547-4432-85FC-FA0BE62169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3962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55C7B-F992-4F1F-803D-FBD94C6918D0}" type="slidenum">
              <a:rPr kumimoji="0" lang="es-CO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54952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55C7B-F992-4F1F-803D-FBD94C6918D0}" type="slidenum">
              <a:rPr kumimoji="0" lang="es-CO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52192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716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DFCF45-6135-4A9A-BAD5-DFB68478625C}" type="slidenum">
              <a: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42174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FAFDF2-EAB0-47BC-9F1B-A55383844D29}" type="slidenum">
              <a:rPr kumimoji="0" lang="es-ES_tradnl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71917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FAFDF2-EAB0-47BC-9F1B-A55383844D29}" type="slidenum">
              <a:rPr kumimoji="0" lang="es-ES_tradnl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9341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5B821B-2160-45EF-BD00-361B9470D974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590A914-BC36-40ED-84A2-E90C1BE99DF9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4921127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B41301D-7B91-4B08-AC82-36B77F37C27D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8CB27A8-9B19-45BD-A017-E00168753123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6759336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DA4DAB3-FE38-49E5-BAFD-21178843936F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DFF4734-0F31-438C-A167-6AFF31FD8E5C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1367884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FE5C2CF-A895-4CDE-92C8-D2A2A12D301B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B39E5F7-7FE5-4CE2-942E-6DC108A270A4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8990567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4ECAAA1-7113-4145-B9DF-14BE394D9B5B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845F00-E192-4A2F-B57C-A72923278E5A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7257727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6E35DF0-6209-4C68-B2EE-25F8D2589AC5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0B74F12-9EF2-4745-9396-5D91B0F7146F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9120721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F9E4193-A8BC-448D-8597-4A277A600EF8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3390834-8BA9-4160-9B37-6925E1C344CC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121359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AD461C5-4581-4A6E-A52B-2E2EC7197253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4A418FD-960F-429F-924D-C2D2503F46A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8866165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C7E5A80-2179-4537-9136-CBA0182D5935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FDD759F-B42E-4650-A1EB-5DAAF97E13A9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6154454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A0134A2-240B-4643-8B11-73B26EC40E0B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5A67D5F-2690-4DE7-924B-EB122DBE6753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560856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42FD27F-C5B3-42A2-A7B5-5D649384B59E}" type="datetime1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15/06/2017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059E274-7EC8-4C73-A823-763598549A85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0901663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814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121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7178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7664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5058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08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5450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8004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0010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2031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924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663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463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8753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5655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921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8521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4953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2635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0325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333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0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.emf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7025"/>
            <a:ext cx="9144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n 8" descr="Captura de pantalla 2012-10-25 a la(s) 13.37.14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0" y="5791200"/>
            <a:ext cx="7000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Imagen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217488"/>
            <a:ext cx="381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Imagen 1" descr="Captura de pantalla 2012-10-25 a la(s) 15.56.30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68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wipe/>
  </p:transition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6324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00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hyperlink" Target="http://www.icbf.gov.co/portal/page/portal/PortalICBF/LeyTransparencia/Transparencia-NUEVO" TargetMode="External"/><Relationship Id="rId4" Type="http://schemas.openxmlformats.org/officeDocument/2006/relationships/diagramData" Target="../diagrams/data1.xml"/><Relationship Id="rId9" Type="http://schemas.openxmlformats.org/officeDocument/2006/relationships/hyperlink" Target="http://www.icbf.gov.co/portal/page/portal/PortalICBF/LeyTransparencia/rendicion-cuenta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8"/>
          <p:cNvSpPr txBox="1">
            <a:spLocks noChangeArrowheads="1"/>
          </p:cNvSpPr>
          <p:nvPr/>
        </p:nvSpPr>
        <p:spPr bwMode="auto">
          <a:xfrm>
            <a:off x="904009" y="1485900"/>
            <a:ext cx="7006000" cy="19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OFERTA DE SERVICIOS </a:t>
            </a:r>
          </a:p>
          <a:p>
            <a:pPr algn="ctr" eaLnBrk="1" hangingPunct="1"/>
            <a:r>
              <a:rPr lang="es-E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CENTRO ZONAL POPAYAN</a:t>
            </a:r>
          </a:p>
          <a:p>
            <a:pPr algn="ctr" eaLnBrk="1" hangingPunct="1"/>
            <a:r>
              <a:rPr lang="es-E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378" y="1571308"/>
            <a:ext cx="3399211" cy="2575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uadroTexto 5"/>
          <p:cNvSpPr txBox="1"/>
          <p:nvPr/>
        </p:nvSpPr>
        <p:spPr>
          <a:xfrm>
            <a:off x="-115202" y="4814629"/>
            <a:ext cx="938637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3600" b="1" i="1" dirty="0">
                <a:ln/>
                <a:solidFill>
                  <a:srgbClr val="0099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DIRECCION PRIMERA INFANCIA</a:t>
            </a:r>
          </a:p>
        </p:txBody>
      </p:sp>
    </p:spTree>
    <p:extLst>
      <p:ext uri="{BB962C8B-B14F-4D97-AF65-F5344CB8AC3E}">
        <p14:creationId xmlns:p14="http://schemas.microsoft.com/office/powerpoint/2010/main" val="147614255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/>
          <p:cNvSpPr txBox="1">
            <a:spLocks noChangeArrowheads="1"/>
          </p:cNvSpPr>
          <p:nvPr/>
        </p:nvSpPr>
        <p:spPr bwMode="auto">
          <a:xfrm>
            <a:off x="-810556" y="145861"/>
            <a:ext cx="78136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DIRECCION DE PRIMERA INFANCIA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ES" altLang="es-CO" sz="2800" b="1" i="1" dirty="0">
              <a:solidFill>
                <a:srgbClr val="FFFFFF"/>
              </a:solidFill>
              <a:ea typeface="Geneva"/>
              <a:cs typeface="Geneva"/>
            </a:endParaRPr>
          </a:p>
        </p:txBody>
      </p:sp>
      <p:sp>
        <p:nvSpPr>
          <p:cNvPr id="5" name="23 Rectángulo redondeado"/>
          <p:cNvSpPr/>
          <p:nvPr/>
        </p:nvSpPr>
        <p:spPr>
          <a:xfrm>
            <a:off x="413253" y="1766456"/>
            <a:ext cx="4777110" cy="3171405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kern="0" dirty="0">
                <a:ln w="0">
                  <a:solidFill>
                    <a:prstClr val="black"/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pPr algn="just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400" kern="0" dirty="0">
              <a:ln w="0">
                <a:solidFill>
                  <a:prstClr val="black"/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kern="0" dirty="0">
                <a:ln w="0">
                  <a:solidFill>
                    <a:prstClr val="black"/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Brindar</a:t>
            </a:r>
            <a:r>
              <a:rPr lang="es-ES" sz="1400" b="1" kern="0" dirty="0">
                <a:ln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atención integral a los niños y niñas en Primera Infancia, con criterios de calidad y de manera articulada con otras Entidades Locales que sean responsables de la garantía de derechos, potenciando todas las dimensiones del Desarrollo Infantil. </a:t>
            </a:r>
          </a:p>
          <a:p>
            <a:pPr algn="just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CO" sz="1400" b="1" kern="0" dirty="0">
              <a:ln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kern="0" dirty="0">
                <a:ln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Hacer visible y fortalecer a la Familia como actor fundamental en el desarrollo infantil temprano.</a:t>
            </a:r>
          </a:p>
          <a:p>
            <a:pPr algn="just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CO" sz="1400" b="1" kern="0" dirty="0">
              <a:ln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b="1" kern="0" dirty="0">
                <a:ln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Implementar prácticas y estrategias pedagógicas que contribuyan a potenciar el desarrollo cognitivo, socioemocional y físico de los niños y niñas menores de cinco años.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44061">
            <a:off x="5704514" y="2114614"/>
            <a:ext cx="2597210" cy="2666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309680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-1" y="100013"/>
            <a:ext cx="6664909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DIRECCION DE PRIMERA INFANCIA - Atención Integral</a:t>
            </a:r>
          </a:p>
          <a:p>
            <a:pPr algn="ctr"/>
            <a:endParaRPr lang="es-CO" sz="3600" b="1" i="1" dirty="0">
              <a:ln/>
              <a:solidFill>
                <a:srgbClr val="0099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975248"/>
              </p:ext>
            </p:extLst>
          </p:nvPr>
        </p:nvGraphicFramePr>
        <p:xfrm>
          <a:off x="3688774" y="1681505"/>
          <a:ext cx="5081154" cy="41347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0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1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40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50601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44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ATENCIÓN A NIÑOS HASTA LOS 3 AÑOS EN ESTABLECIMIENTOS DE RECLUSIÓN A MUJERES INTEGRAL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49,438,899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946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CDI SIN ARRIENDO -  INSTITUCIONAL INTEGRAL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2,515,541,434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008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HOGARES INFANTILES - INSTITUCIONAL INTEGRAL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3,588,284,904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1712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DESARROLLO INFANTIL EN MEDIO FAMILIAR SIN ARRIENDO - FAMILIAR INTEGRAL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3,919,584,890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19" y="2097247"/>
            <a:ext cx="2572941" cy="3161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261079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659027" y="0"/>
            <a:ext cx="8064347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2400" b="1" i="1" dirty="0">
                <a:ln/>
                <a:solidFill>
                  <a:schemeClr val="bg1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DIRECCION DE PRIMERA INFANCIA – </a:t>
            </a:r>
          </a:p>
          <a:p>
            <a:pPr algn="ctr"/>
            <a:r>
              <a:rPr lang="es-CO" sz="2400" b="1" i="1" dirty="0">
                <a:ln/>
                <a:solidFill>
                  <a:schemeClr val="bg1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Atención Modalidades Tradicionales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555062"/>
              </p:ext>
            </p:extLst>
          </p:nvPr>
        </p:nvGraphicFramePr>
        <p:xfrm>
          <a:off x="3994147" y="1987550"/>
          <a:ext cx="4734217" cy="30663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7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2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31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4086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278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HCB FAMI-FAMILIAR TRADICIONAL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1,033,036,013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11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HCB TRADICIONAL- COMUNITARIO (T)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5,454,556,283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4481">
                <a:tc>
                  <a:txBody>
                    <a:bodyPr/>
                    <a:lstStyle/>
                    <a:p>
                      <a:pPr algn="ctr" rtl="0" fontAlgn="t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44" descr="100C056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04" y="1939145"/>
            <a:ext cx="3391823" cy="3630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568215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5362834"/>
            <a:ext cx="938637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3600" b="1" i="1" dirty="0">
                <a:ln/>
                <a:solidFill>
                  <a:srgbClr val="0099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DIRECCIÓN DE FAMILIAS Y COMUNIDADES</a:t>
            </a:r>
          </a:p>
          <a:p>
            <a:pPr algn="ctr"/>
            <a:r>
              <a:rPr lang="es-CO" sz="3600" b="1" i="1" dirty="0">
                <a:ln/>
                <a:solidFill>
                  <a:srgbClr val="0099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671" y="1502741"/>
            <a:ext cx="5570529" cy="35895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17892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224511" y="150315"/>
            <a:ext cx="7408157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2800" b="1" i="1" dirty="0">
                <a:ln/>
                <a:solidFill>
                  <a:prstClr val="white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Arial Narrow" panose="020B0606020202030204" pitchFamily="34" charset="0"/>
              </a:rPr>
              <a:t>FAMILIAS PARA LA PAZ</a:t>
            </a:r>
          </a:p>
          <a:p>
            <a:pPr algn="ctr"/>
            <a:endParaRPr lang="es-CO" sz="2400" b="1" i="1" dirty="0">
              <a:ln/>
              <a:solidFill>
                <a:srgbClr val="009900"/>
              </a:solidFill>
              <a:effectLst>
                <a:glow rad="101600">
                  <a:prstClr val="white">
                    <a:alpha val="40000"/>
                  </a:prstClr>
                </a:glow>
              </a:effectLst>
              <a:latin typeface="Arial Narrow" panose="020B0606020202030204" pitchFamily="34" charset="0"/>
            </a:endParaRPr>
          </a:p>
          <a:p>
            <a:pPr algn="ctr"/>
            <a:endParaRPr lang="es-CO" sz="3600" b="1" i="1" dirty="0">
              <a:ln/>
              <a:solidFill>
                <a:srgbClr val="009900"/>
              </a:solidFill>
              <a:effectLst>
                <a:glow rad="101600">
                  <a:prstClr val="white">
                    <a:alpha val="40000"/>
                  </a:prstClr>
                </a:glo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679928"/>
              </p:ext>
            </p:extLst>
          </p:nvPr>
        </p:nvGraphicFramePr>
        <p:xfrm>
          <a:off x="3943779" y="2343292"/>
          <a:ext cx="4717473" cy="1929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0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18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5410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3865">
                <a:tc>
                  <a:txBody>
                    <a:bodyPr/>
                    <a:lstStyle/>
                    <a:p>
                      <a:pPr algn="ctr" rtl="0" fontAlgn="t"/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FAMILIAS CON BIENESTAR PARA LA PAZ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405,527,040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56" y="1764644"/>
            <a:ext cx="3091501" cy="3564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218050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76" y="1853967"/>
            <a:ext cx="4750358" cy="2532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CuadroTexto 4"/>
          <p:cNvSpPr txBox="1"/>
          <p:nvPr/>
        </p:nvSpPr>
        <p:spPr>
          <a:xfrm>
            <a:off x="-115202" y="4814629"/>
            <a:ext cx="938637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3600" b="1" i="1" dirty="0">
                <a:ln/>
                <a:solidFill>
                  <a:srgbClr val="0099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DIRECCIÓN DE PROTECCIÓN</a:t>
            </a:r>
          </a:p>
        </p:txBody>
      </p:sp>
    </p:spTree>
    <p:extLst>
      <p:ext uri="{BB962C8B-B14F-4D97-AF65-F5344CB8AC3E}">
        <p14:creationId xmlns:p14="http://schemas.microsoft.com/office/powerpoint/2010/main" val="82660591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1"/>
          <p:cNvSpPr txBox="1">
            <a:spLocks noChangeArrowheads="1"/>
          </p:cNvSpPr>
          <p:nvPr/>
        </p:nvSpPr>
        <p:spPr bwMode="auto">
          <a:xfrm>
            <a:off x="2212975" y="217488"/>
            <a:ext cx="5407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28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Geneva"/>
                <a:cs typeface="Geneva"/>
              </a:rPr>
              <a:t> </a:t>
            </a:r>
            <a:r>
              <a:rPr lang="es-ES" altLang="es-CO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Geneva"/>
                <a:cs typeface="Geneva"/>
              </a:rPr>
              <a:t>DIRECCIÓN PROTECCIÓN</a:t>
            </a:r>
            <a:endParaRPr lang="es-ES" altLang="es-CO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Geneva"/>
              <a:cs typeface="Geneva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685361"/>
              </p:ext>
            </p:extLst>
          </p:nvPr>
        </p:nvGraphicFramePr>
        <p:xfrm>
          <a:off x="242888" y="1652155"/>
          <a:ext cx="3695700" cy="3853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es-CO" sz="1800" dirty="0"/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CO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Garantizar la Protección de los Niños, Niñas y Adolescentes en  coordinación con las instituciones del Sistema Nacional de  Bienestar Familiar, para lograr su pleno y armonioso desarrollo,  de conformidad con su interés superior y la prevalencia de sus derechos</a:t>
                      </a:r>
                    </a:p>
                    <a:p>
                      <a:endParaRPr lang="es-CO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9" marR="91459" marT="45705" marB="4570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4083626" y="1756064"/>
            <a:ext cx="4613566" cy="3512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687732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0190" y="105127"/>
            <a:ext cx="7408157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APOYO Y FORTALECIMIENTO A LA FAMILIA</a:t>
            </a:r>
          </a:p>
          <a:p>
            <a:pPr algn="ctr"/>
            <a:endParaRPr lang="es-CO" sz="3600" b="1" i="1" dirty="0">
              <a:ln/>
              <a:solidFill>
                <a:srgbClr val="0099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968697"/>
              </p:ext>
            </p:extLst>
          </p:nvPr>
        </p:nvGraphicFramePr>
        <p:xfrm>
          <a:off x="3896591" y="1756063"/>
          <a:ext cx="4603172" cy="3987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6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0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86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3560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15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INTERVENCIÓN DE APOYO - APOYO PSICOSOCIAL VULNERACIÓN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232,366,750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536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EXTERNADO JORNADA COMPLETA CON DISCAPACIDAD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900,485,542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146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EXTERNADO MEDIA JORNADA CON DISCAPACIDAD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603,905,433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693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INTERVENCIÓN DE APOYO - APOYO PSICOSOCIAL VULNERACIÓN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232,366,750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22" y="2265027"/>
            <a:ext cx="3202236" cy="2793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8665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6625" y="222573"/>
            <a:ext cx="7408157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VULNERABILIDAD O ADOPTABILIDAD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873135"/>
              </p:ext>
            </p:extLst>
          </p:nvPr>
        </p:nvGraphicFramePr>
        <p:xfrm>
          <a:off x="3709555" y="1361210"/>
          <a:ext cx="5143500" cy="46748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8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7462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69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INTERNADO – CON CONSUMO PROBLEMÁTICO Y/O ABUSIVO DE SUSTANCIAS PSICOACTIVAS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558,817,160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62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INTERNADO - DISCAPACIDAD MENTAL PSICOSOCIAL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1,529,144,034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592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INTERNADO VULNERACIÓN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2,858,751,297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594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HOGAR SUSTITUTO ONG - DISCAPACIDAD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827,308,482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594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HOGAR SUSTITUTO ONG - VULNERACIÓN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2,001,910,530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3594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HOGAR GESTOR - DISCAPACIDAD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171,207,448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25" y="2008833"/>
            <a:ext cx="2870248" cy="3125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612168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/>
          <p:cNvPicPr/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22234" t="9728" r="19212" b="16063"/>
          <a:stretch>
            <a:fillRect/>
          </a:stretch>
        </p:blipFill>
        <p:spPr bwMode="auto">
          <a:xfrm>
            <a:off x="271520" y="1204753"/>
            <a:ext cx="4941565" cy="5400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  <p:sp>
        <p:nvSpPr>
          <p:cNvPr id="9" name="Text Box 1"/>
          <p:cNvSpPr txBox="1">
            <a:spLocks noChangeArrowheads="1"/>
          </p:cNvSpPr>
          <p:nvPr/>
        </p:nvSpPr>
        <p:spPr bwMode="auto">
          <a:xfrm>
            <a:off x="5140325" y="3136900"/>
            <a:ext cx="3789363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 eaLnBrk="1" hangingPunct="1">
              <a:defRPr/>
            </a:pPr>
            <a:r>
              <a:rPr lang="es-CO" sz="1600" b="1" dirty="0"/>
              <a:t>Cristina Plazas </a:t>
            </a:r>
            <a:r>
              <a:rPr lang="es-CO" sz="1600" b="1" dirty="0" err="1"/>
              <a:t>Michelsen</a:t>
            </a:r>
            <a:endParaRPr lang="es-CO" sz="1600" b="1" dirty="0"/>
          </a:p>
          <a:p>
            <a:pPr algn="r" defTabSz="914400" eaLnBrk="1" hangingPunct="1">
              <a:defRPr/>
            </a:pPr>
            <a:r>
              <a:rPr lang="es-CO" sz="1600" i="1" dirty="0">
                <a:latin typeface="+mj-lt"/>
                <a:cs typeface="Arial" pitchFamily="34" charset="0"/>
              </a:rPr>
              <a:t>Directora General Instituto Colombiano de Bienestar Familiar </a:t>
            </a:r>
            <a:endParaRPr lang="es-CO" sz="1600" b="1" i="1" dirty="0">
              <a:latin typeface="+mj-lt"/>
              <a:cs typeface="Arial" pitchFamily="34" charset="0"/>
            </a:endParaRPr>
          </a:p>
          <a:p>
            <a:pPr algn="r" defTabSz="914400" eaLnBrk="1" hangingPunct="1">
              <a:defRPr/>
            </a:pPr>
            <a:endParaRPr lang="es-CO" sz="1600" b="1" i="1" dirty="0">
              <a:latin typeface="+mj-lt"/>
              <a:cs typeface="Arial" pitchFamily="34" charset="0"/>
            </a:endParaRPr>
          </a:p>
          <a:p>
            <a:pPr algn="r" defTabSz="914400" eaLnBrk="1" hangingPunct="1">
              <a:defRPr/>
            </a:pPr>
            <a:r>
              <a:rPr lang="es-CO" sz="1600" b="1" i="1" dirty="0">
                <a:latin typeface="+mj-lt"/>
                <a:cs typeface="Arial" pitchFamily="34" charset="0"/>
              </a:rPr>
              <a:t>James Ney Ruiz Gomez </a:t>
            </a:r>
            <a:endParaRPr lang="es-CO" sz="1600" i="1" dirty="0">
              <a:latin typeface="+mj-lt"/>
              <a:cs typeface="Arial" pitchFamily="34" charset="0"/>
            </a:endParaRPr>
          </a:p>
          <a:p>
            <a:pPr algn="r" defTabSz="914400" eaLnBrk="1" hangingPunct="1">
              <a:defRPr/>
            </a:pPr>
            <a:r>
              <a:rPr lang="es-CO" sz="1600" i="1" dirty="0">
                <a:latin typeface="+mj-lt"/>
                <a:cs typeface="Arial" pitchFamily="34" charset="0"/>
              </a:rPr>
              <a:t>Director del Instituto Colombiano de Bienestar Familiar </a:t>
            </a:r>
          </a:p>
          <a:p>
            <a:pPr algn="r" defTabSz="914400" eaLnBrk="1" hangingPunct="1">
              <a:defRPr/>
            </a:pPr>
            <a:r>
              <a:rPr lang="es-CO" sz="1600" i="1" dirty="0">
                <a:latin typeface="+mj-lt"/>
                <a:cs typeface="Arial" pitchFamily="34" charset="0"/>
              </a:rPr>
              <a:t>Regional Cauca </a:t>
            </a:r>
          </a:p>
          <a:p>
            <a:pPr algn="r" defTabSz="914400" eaLnBrk="1" hangingPunct="1">
              <a:defRPr/>
            </a:pPr>
            <a:endParaRPr lang="es-CO" sz="1600" i="1" dirty="0">
              <a:latin typeface="+mj-lt"/>
              <a:cs typeface="Arial" pitchFamily="34" charset="0"/>
            </a:endParaRPr>
          </a:p>
          <a:p>
            <a:pPr algn="r" defTabSz="914400" eaLnBrk="1" hangingPunct="1">
              <a:defRPr/>
            </a:pPr>
            <a:r>
              <a:rPr lang="es-CO" sz="1600" b="1" i="1" dirty="0">
                <a:latin typeface="+mj-lt"/>
                <a:cs typeface="Arial" pitchFamily="34" charset="0"/>
              </a:rPr>
              <a:t>Guillermo Antonio Quiceno Fernandez</a:t>
            </a:r>
          </a:p>
          <a:p>
            <a:pPr algn="r" defTabSz="914400" eaLnBrk="1" hangingPunct="1">
              <a:defRPr/>
            </a:pPr>
            <a:r>
              <a:rPr lang="es-CO" sz="1600" i="1" dirty="0">
                <a:latin typeface="+mj-lt"/>
                <a:cs typeface="Arial" pitchFamily="34" charset="0"/>
              </a:rPr>
              <a:t>Coordinador Centro Zonal Popayán  </a:t>
            </a:r>
          </a:p>
          <a:p>
            <a:pPr defTabSz="914400" eaLnBrk="1" hangingPunct="1">
              <a:defRPr/>
            </a:pPr>
            <a:endParaRPr lang="es-CO" sz="2800" dirty="0">
              <a:latin typeface="+mj-lt"/>
              <a:cs typeface="Arial" pitchFamily="34" charset="0"/>
            </a:endParaRPr>
          </a:p>
        </p:txBody>
      </p:sp>
      <p:sp>
        <p:nvSpPr>
          <p:cNvPr id="10" name="CuadroTexto 8"/>
          <p:cNvSpPr txBox="1">
            <a:spLocks noChangeArrowheads="1"/>
          </p:cNvSpPr>
          <p:nvPr/>
        </p:nvSpPr>
        <p:spPr bwMode="auto">
          <a:xfrm>
            <a:off x="29006" y="269333"/>
            <a:ext cx="70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2400" b="1" i="1" dirty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</a:rPr>
              <a:t>OFERTA DE SERVICIOS - CZ POPAYAN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30308" y="130294"/>
            <a:ext cx="7408157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VICTIMA DEL CONFLICTO ARMADO</a:t>
            </a:r>
          </a:p>
          <a:p>
            <a:pPr algn="ctr"/>
            <a:endParaRPr lang="es-CO" sz="2400" b="1" i="1" dirty="0">
              <a:ln/>
              <a:solidFill>
                <a:srgbClr val="0099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Arial Narrow" panose="020B0606020202030204" pitchFamily="34" charset="0"/>
            </a:endParaRPr>
          </a:p>
          <a:p>
            <a:pPr algn="ctr"/>
            <a:endParaRPr lang="es-CO" sz="3600" b="1" i="1" dirty="0">
              <a:ln/>
              <a:solidFill>
                <a:srgbClr val="0099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533452"/>
              </p:ext>
            </p:extLst>
          </p:nvPr>
        </p:nvGraphicFramePr>
        <p:xfrm>
          <a:off x="4010891" y="1756063"/>
          <a:ext cx="4717473" cy="33250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0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18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78677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6415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HOGAR GESTOR PARA VÍCTIMAS EN EL MARCO DEL CONFLICTO ARMADO CON DISCAPACIDAD Y/O ENFERMEDAD DE CUIDADO ESPECIAL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7,784,314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4" descr="Niñ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88" y="1756063"/>
            <a:ext cx="3305175" cy="3334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496903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9775" y="67112"/>
            <a:ext cx="5520634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RESTABLECIMIENTO EN LA ADMINISTRACION DE JUSTICIA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718432"/>
              </p:ext>
            </p:extLst>
          </p:nvPr>
        </p:nvGraphicFramePr>
        <p:xfrm>
          <a:off x="956344" y="1182850"/>
          <a:ext cx="6593748" cy="51088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3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1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13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9297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219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CENTRO TRANSITORIO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301,194,080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25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CENTRO DE INTERNAMIENTO PREVENTIVO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484,771,584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25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APOYO POST INSTITUCIONAL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105,280,560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857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PRESTACIÓN DE SERVICIOS A LA COMUNIDAD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152,639,850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090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SEMICERRADO-EXTERNADO MEDIA JORNADA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187,017,600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213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LIBERTAD ASISTIDA/VIGILADA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221,604,350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825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INTERVENCIÓN DE APOYO RESTABLECIMIENTO EN ADMINISTRACIÓN DE JUSTICIA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135,495,360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8252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INTERNADO RESTABLECIMIENTO EN ADMINISTRACIÓN DE JUSTICIA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1,309,646,272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7213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CENTRO DE ATENCION ESPECIALIZADO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2,895,027,850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988177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329515" y="5328979"/>
            <a:ext cx="938637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3600" b="1" i="1" dirty="0">
                <a:ln/>
                <a:solidFill>
                  <a:srgbClr val="0099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DIRECCION DE NIÑEZ Y ADOLESCENCIA</a:t>
            </a:r>
          </a:p>
        </p:txBody>
      </p:sp>
      <p:pic>
        <p:nvPicPr>
          <p:cNvPr id="3" name="Picture 11" descr="Para la Fuerza de Tarea Apolo, esta es una forma de traer felcidad a los niños indigenas del Cauca y acercar al Estado Colombiano a las zonas más alejadas y humildes del Norte del Cauc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524" y="1328352"/>
            <a:ext cx="5258294" cy="3908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55983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3763" y="128721"/>
            <a:ext cx="7408157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DIRECCION DE NIÑEZ Y ADOLESCENCIA</a:t>
            </a:r>
          </a:p>
          <a:p>
            <a:pPr algn="ctr"/>
            <a:endParaRPr lang="es-CO" sz="2400" b="1" i="1" dirty="0">
              <a:ln/>
              <a:solidFill>
                <a:srgbClr val="0099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Arial Narrow" panose="020B0606020202030204" pitchFamily="34" charset="0"/>
            </a:endParaRPr>
          </a:p>
          <a:p>
            <a:pPr algn="ctr"/>
            <a:endParaRPr lang="es-CO" sz="3600" b="1" i="1" dirty="0">
              <a:ln/>
              <a:solidFill>
                <a:srgbClr val="0099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28626" y="1428172"/>
            <a:ext cx="414337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600" dirty="0">
                <a:solidFill>
                  <a:srgbClr val="000000"/>
                </a:solidFill>
                <a:latin typeface="Arial" panose="020B0604020202020204" pitchFamily="34" charset="0"/>
              </a:rPr>
              <a:t>Promover la protección integral y proyectos de vida de los niños, las niñas y los adolescentes, a partir de su empoderamiento como sujetos de derechos y del fortalecimiento de la corresponsabilidad de la familia, la sociedad y el Estado, propiciando la consolidación de entornos protectores para los niños, niñas y adolescentes. Se realiza a través Desarrollo de espacios  para el aprovechamiento del tiempo libre y múltiples expresiones de tipo vocacional: desarrollo de actividades culturales, deportivas, artísticas, participativas, tecnológicas o cualquier otra expresión identificada a partir del interés de los participantes.  </a:t>
            </a:r>
            <a:endParaRPr lang="es-CO" sz="16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326" y="1905209"/>
            <a:ext cx="4000500" cy="329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26745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9581" y="205795"/>
            <a:ext cx="7408157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DIRECCION DE NIÑEZ Y ADOLESCENCIA</a:t>
            </a:r>
          </a:p>
          <a:p>
            <a:pPr algn="ctr"/>
            <a:endParaRPr lang="es-CO" sz="2400" b="1" i="1" dirty="0">
              <a:ln/>
              <a:solidFill>
                <a:srgbClr val="0099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Arial Narrow" panose="020B0606020202030204" pitchFamily="34" charset="0"/>
            </a:endParaRPr>
          </a:p>
          <a:p>
            <a:pPr algn="ctr"/>
            <a:endParaRPr lang="es-CO" sz="3600" b="1" i="1" dirty="0">
              <a:ln/>
              <a:solidFill>
                <a:srgbClr val="0099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715243"/>
              </p:ext>
            </p:extLst>
          </p:nvPr>
        </p:nvGraphicFramePr>
        <p:xfrm>
          <a:off x="4231697" y="1757364"/>
          <a:ext cx="4361585" cy="3458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0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50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58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3322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463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GENERACIONES CON BIENESTAR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326,446,000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6090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PREVENCION DE GENERACIONES CON BIENESTAR PARA LA ATENCION Y REPARACION INTEGRAL A LAS VICTIMAS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130,578,400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8942294"/>
              </p:ext>
            </p:extLst>
          </p:nvPr>
        </p:nvGraphicFramePr>
        <p:xfrm>
          <a:off x="433539" y="1757364"/>
          <a:ext cx="3629306" cy="377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4" name="Imagen de mapa de bits" r:id="rId4" imgW="11020320" imgH="8315280" progId="Paint.Picture">
                  <p:embed/>
                </p:oleObj>
              </mc:Choice>
              <mc:Fallback>
                <p:oleObj name="Imagen de mapa de bits" r:id="rId4" imgW="11020320" imgH="83152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3539" y="1757364"/>
                        <a:ext cx="3629306" cy="377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8293244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97" y="1404762"/>
            <a:ext cx="7012963" cy="3517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uadroTexto 2"/>
          <p:cNvSpPr txBox="1"/>
          <p:nvPr/>
        </p:nvSpPr>
        <p:spPr>
          <a:xfrm>
            <a:off x="-281148" y="5205412"/>
            <a:ext cx="938637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3600" b="1" i="1" dirty="0">
                <a:ln/>
                <a:solidFill>
                  <a:srgbClr val="0099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DIRECCION DE NUTRICION</a:t>
            </a:r>
          </a:p>
        </p:txBody>
      </p:sp>
    </p:spTree>
    <p:extLst>
      <p:ext uri="{BB962C8B-B14F-4D97-AF65-F5344CB8AC3E}">
        <p14:creationId xmlns:p14="http://schemas.microsoft.com/office/powerpoint/2010/main" val="1140923871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ítulo 1"/>
          <p:cNvSpPr>
            <a:spLocks noGrp="1"/>
          </p:cNvSpPr>
          <p:nvPr>
            <p:ph type="title"/>
          </p:nvPr>
        </p:nvSpPr>
        <p:spPr bwMode="auto">
          <a:xfrm>
            <a:off x="786395" y="214531"/>
            <a:ext cx="7473950" cy="846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defTabSz="914400" eaLnBrk="1" hangingPunct="1"/>
            <a:r>
              <a:rPr lang="es-ES" altLang="es-CO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DIRECCIÓN DE NUTRICION</a:t>
            </a:r>
            <a:endParaRPr lang="es-CO" altLang="es-CO" sz="28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356" y="1866494"/>
            <a:ext cx="3737286" cy="3408218"/>
          </a:xfrm>
          <a:prstGeom prst="rect">
            <a:avLst/>
          </a:prstGeom>
        </p:spPr>
      </p:pic>
      <p:sp>
        <p:nvSpPr>
          <p:cNvPr id="8" name="Marcador de contenido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4488873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s-CO" altLang="es-CO" sz="2400" dirty="0"/>
              <a:t>Objetivo</a:t>
            </a:r>
          </a:p>
          <a:p>
            <a:pPr algn="just"/>
            <a:r>
              <a:rPr lang="es-CO" altLang="es-CO" sz="2400" dirty="0"/>
              <a:t>Promover desde el marco de la Seguridad Alimentaria y nutricional el desarrollo integral de la primera infancia, la niñez, adolescencia y la familia colombiana Mediante acciones de articulación y coordinación </a:t>
            </a:r>
            <a:r>
              <a:rPr lang="es-CO" altLang="es-CO" sz="2400" dirty="0" err="1"/>
              <a:t>intra</a:t>
            </a:r>
            <a:r>
              <a:rPr lang="es-CO" altLang="es-CO" sz="2400" dirty="0"/>
              <a:t> e interinstitucional, territorial e internacional</a:t>
            </a:r>
          </a:p>
          <a:p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2403073032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14865" y="264518"/>
            <a:ext cx="7408157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O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DIRECCION DE NUTRICION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975539"/>
              </p:ext>
            </p:extLst>
          </p:nvPr>
        </p:nvGraphicFramePr>
        <p:xfrm>
          <a:off x="3553690" y="1407393"/>
          <a:ext cx="5008419" cy="23956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0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92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2995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2684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ESTRATEGIAS DE DESARROLLO ALIMENTARIO O NUTRICIONAL (MODALIDAD MIL DÍAS PARA CAMBIAR EL MUNDO)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258,060,300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" y="1859973"/>
            <a:ext cx="2951019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71101204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1526" y="205795"/>
            <a:ext cx="7408157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O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INVERSION CENTRO ZONAL POPAYAN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102097"/>
              </p:ext>
            </p:extLst>
          </p:nvPr>
        </p:nvGraphicFramePr>
        <p:xfrm>
          <a:off x="800100" y="1823031"/>
          <a:ext cx="7138555" cy="17996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7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8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66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8215">
                <a:tc>
                  <a:txBody>
                    <a:bodyPr/>
                    <a:lstStyle/>
                    <a:p>
                      <a:pPr algn="ctr" rtl="0" fontAlgn="t"/>
                      <a:endParaRPr lang="es-CO" sz="1400" b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r>
                        <a:rPr lang="es-CO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MUNICIPIO</a:t>
                      </a:r>
                    </a:p>
                    <a:p>
                      <a:pPr algn="ctr" rtl="0" fontAlgn="t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USUA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</a:t>
                      </a:r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PROGRAMADO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428">
                <a:tc>
                  <a:txBody>
                    <a:bodyPr/>
                    <a:lstStyle/>
                    <a:p>
                      <a:pPr algn="ctr" rtl="0" fontAlgn="t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INVERSION </a:t>
                      </a:r>
                    </a:p>
                    <a:p>
                      <a:pPr algn="ctr" rtl="0" fontAlgn="t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 POPAYAN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19997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33,347,548,454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8" name="7 Grupo"/>
          <p:cNvGrpSpPr>
            <a:grpSpLocks/>
          </p:cNvGrpSpPr>
          <p:nvPr/>
        </p:nvGrpSpPr>
        <p:grpSpPr bwMode="auto">
          <a:xfrm>
            <a:off x="0" y="3886199"/>
            <a:ext cx="9144000" cy="2202873"/>
            <a:chOff x="0" y="4899640"/>
            <a:chExt cx="9144000" cy="1184529"/>
          </a:xfrm>
        </p:grpSpPr>
        <p:pic>
          <p:nvPicPr>
            <p:cNvPr id="9" name="Picture 2" descr="http://www.ucn.edu.co/unidos/PublishingImages/img-bajoCauca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941168"/>
              <a:ext cx="4286250" cy="1143001"/>
            </a:xfrm>
            <a:prstGeom prst="flowChartPunchedTape">
              <a:avLst/>
            </a:prstGeom>
            <a:noFill/>
          </p:spPr>
        </p:pic>
        <p:pic>
          <p:nvPicPr>
            <p:cNvPr id="10" name="Picture 2" descr="http://www.ucn.edu.co/unidos/PublishingImages/img-bajoCauca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3968" y="4929975"/>
              <a:ext cx="4286250" cy="1143001"/>
            </a:xfrm>
            <a:prstGeom prst="flowChartPunchedTape">
              <a:avLst/>
            </a:prstGeom>
            <a:noFill/>
          </p:spPr>
        </p:pic>
        <p:pic>
          <p:nvPicPr>
            <p:cNvPr id="11" name="Picture 2" descr="http://www.ucn.edu.co/unidos/PublishingImages/img-bajoCauca.jpg"/>
            <p:cNvPicPr>
              <a:picLocks noChangeAspect="1" noChangeArrowheads="1"/>
            </p:cNvPicPr>
            <p:nvPr/>
          </p:nvPicPr>
          <p:blipFill>
            <a:blip r:embed="rId3" cstate="print"/>
            <a:srcRect r="86534"/>
            <a:stretch>
              <a:fillRect/>
            </a:stretch>
          </p:blipFill>
          <p:spPr bwMode="auto">
            <a:xfrm>
              <a:off x="8566795" y="4899640"/>
              <a:ext cx="577205" cy="1143001"/>
            </a:xfrm>
            <a:prstGeom prst="flowChartPunchedTape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46572014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1328823" y="4808665"/>
            <a:ext cx="595312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55000"/>
              </a:lnSpc>
              <a:defRPr/>
            </a:pPr>
            <a:r>
              <a:rPr lang="es-MX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POR   SU  ATENCIÓN   </a:t>
            </a:r>
          </a:p>
          <a:p>
            <a:pPr algn="ctr">
              <a:lnSpc>
                <a:spcPct val="55000"/>
              </a:lnSpc>
              <a:defRPr/>
            </a:pPr>
            <a:br>
              <a:rPr lang="es-MX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ea typeface="+mj-ea"/>
                <a:cs typeface="+mj-cs"/>
              </a:rPr>
            </a:br>
            <a:r>
              <a:rPr lang="es-MX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GRACIAS !!</a:t>
            </a:r>
            <a:endParaRPr lang="es-ES" sz="4400" b="1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045" y="1319891"/>
            <a:ext cx="4062845" cy="307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60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8"/>
          <p:cNvSpPr txBox="1">
            <a:spLocks noChangeArrowheads="1"/>
          </p:cNvSpPr>
          <p:nvPr/>
        </p:nvSpPr>
        <p:spPr bwMode="auto">
          <a:xfrm>
            <a:off x="29006" y="269333"/>
            <a:ext cx="70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2400" b="1" i="1" dirty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</a:rPr>
              <a:t>OFERTA DE SERVICIOS - CZ POPAYAN</a:t>
            </a:r>
          </a:p>
        </p:txBody>
      </p:sp>
      <p:pic>
        <p:nvPicPr>
          <p:cNvPr id="5" name="Picture 6" descr="http://www.cosassencillas.com/wp-content/uploads/2007/12/Ilustracionesdehojasdepergaminosantiguos_7F43/pergamino2_thumb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" b="1234"/>
          <a:stretch>
            <a:fillRect/>
          </a:stretch>
        </p:blipFill>
        <p:spPr bwMode="auto">
          <a:xfrm>
            <a:off x="378261" y="1201738"/>
            <a:ext cx="418782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Rectángulo"/>
          <p:cNvSpPr/>
          <p:nvPr/>
        </p:nvSpPr>
        <p:spPr bwMode="auto">
          <a:xfrm>
            <a:off x="1140858" y="1921652"/>
            <a:ext cx="3321988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b="1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MISION</a:t>
            </a:r>
          </a:p>
          <a:p>
            <a:pPr eaLnBrk="1" hangingPunct="1">
              <a:defRPr/>
            </a:pPr>
            <a:r>
              <a:rPr lang="es-CO" i="1" dirty="0">
                <a:cs typeface="Arial" pitchFamily="34" charset="0"/>
              </a:rPr>
              <a:t>Trabajar con calidad y transparencia por el desarrollo de la protección integral de la primera infancia, la niñez, la adolescencia, y el bienestar de las familias colombianas</a:t>
            </a:r>
          </a:p>
        </p:txBody>
      </p:sp>
      <p:sp>
        <p:nvSpPr>
          <p:cNvPr id="7" name="5 Rectángulo"/>
          <p:cNvSpPr/>
          <p:nvPr/>
        </p:nvSpPr>
        <p:spPr bwMode="auto">
          <a:xfrm>
            <a:off x="455813" y="4019724"/>
            <a:ext cx="3321988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b="1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VISION</a:t>
            </a:r>
          </a:p>
          <a:p>
            <a:pPr eaLnBrk="1" hangingPunct="1">
              <a:defRPr/>
            </a:pPr>
            <a:r>
              <a:rPr lang="es-CO" i="1" dirty="0">
                <a:cs typeface="Arial" pitchFamily="34" charset="0"/>
              </a:rPr>
              <a:t>Cambiar el mundo de las nuevas generaciones y sus familias, siendo referente en estándares de calidad y contribuyendo a la construcción de una sociedad en paz, prospera y equitativa.</a:t>
            </a:r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868" y="1713845"/>
            <a:ext cx="2697451" cy="37054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110652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96" y="1435315"/>
            <a:ext cx="8510345" cy="460861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34844" y="0"/>
            <a:ext cx="6085652" cy="1325563"/>
          </a:xfrm>
        </p:spPr>
        <p:txBody>
          <a:bodyPr/>
          <a:lstStyle/>
          <a:p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Transparencia, Participación  y Buen Gobierno </a:t>
            </a:r>
            <a:b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Diagrama 5"/>
          <p:cNvGraphicFramePr/>
          <p:nvPr>
            <p:extLst/>
          </p:nvPr>
        </p:nvGraphicFramePr>
        <p:xfrm>
          <a:off x="1373144" y="1665745"/>
          <a:ext cx="67385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047741" y="5460640"/>
            <a:ext cx="16742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Antes: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9"/>
              </a:rPr>
              <a:t>http://www.icbf.gov.co/portal/page/portal/PortalICBF/LeyTransparencia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097887" y="5460641"/>
            <a:ext cx="1674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Ahora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10"/>
              </a:rPr>
              <a:t>http://www.icbf.gov.co/portal/page/portal/PortalICBF/LeyTransparencia/Transparencia-NUEVO</a:t>
            </a: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10"/>
              </a:rPr>
              <a:t> 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CuadroTexto 1"/>
          <p:cNvSpPr txBox="1"/>
          <p:nvPr/>
        </p:nvSpPr>
        <p:spPr>
          <a:xfrm>
            <a:off x="70908" y="6519860"/>
            <a:ext cx="11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USO INTERNO</a:t>
            </a:r>
          </a:p>
        </p:txBody>
      </p:sp>
    </p:spTree>
    <p:extLst>
      <p:ext uri="{BB962C8B-B14F-4D97-AF65-F5344CB8AC3E}">
        <p14:creationId xmlns:p14="http://schemas.microsoft.com/office/powerpoint/2010/main" val="2467454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36 Conector recto"/>
          <p:cNvCxnSpPr/>
          <p:nvPr/>
        </p:nvCxnSpPr>
        <p:spPr>
          <a:xfrm>
            <a:off x="7529875" y="3392733"/>
            <a:ext cx="0" cy="2473144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 flipH="1">
            <a:off x="4480105" y="3572222"/>
            <a:ext cx="1" cy="2724610"/>
          </a:xfrm>
          <a:prstGeom prst="line">
            <a:avLst/>
          </a:prstGeom>
          <a:ln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01" name="25600 Conector recto"/>
          <p:cNvCxnSpPr>
            <a:stCxn id="3" idx="2"/>
            <a:endCxn id="15" idx="2"/>
          </p:cNvCxnSpPr>
          <p:nvPr/>
        </p:nvCxnSpPr>
        <p:spPr>
          <a:xfrm>
            <a:off x="1397858" y="3702638"/>
            <a:ext cx="33083" cy="2583861"/>
          </a:xfrm>
          <a:prstGeom prst="line">
            <a:avLst/>
          </a:prstGeom>
          <a:ln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6" name="2 CuadroTexto"/>
          <p:cNvSpPr txBox="1">
            <a:spLocks noChangeArrowheads="1"/>
          </p:cNvSpPr>
          <p:nvPr/>
        </p:nvSpPr>
        <p:spPr bwMode="auto">
          <a:xfrm>
            <a:off x="6027886" y="6042916"/>
            <a:ext cx="2371049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** Aplica sólo a la Contraloría General</a:t>
            </a:r>
            <a:endParaRPr kumimoji="0" lang="es-CO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04601" y="3394861"/>
            <a:ext cx="1986514" cy="307777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VISIBILIDAD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218260" y="3406708"/>
            <a:ext cx="2623277" cy="307777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INSTITUCIONALIDAD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258321" y="3410991"/>
            <a:ext cx="2543107" cy="307777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CONTROL Y SANCIÓN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47038" y="127926"/>
            <a:ext cx="6211283" cy="679984"/>
          </a:xfrm>
        </p:spPr>
        <p:txBody>
          <a:bodyPr/>
          <a:lstStyle/>
          <a:p>
            <a:r>
              <a:rPr lang="es-CO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+mn-cs"/>
              </a:rPr>
              <a:t>Índice de Transparencia de las Entidades Públicas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437684" y="3865494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Divulgación de información pública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37684" y="4395497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Divulgación de la gestión administrativa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437684" y="4925500"/>
            <a:ext cx="1986514" cy="646331"/>
          </a:xfrm>
          <a:prstGeom prst="rect">
            <a:avLst/>
          </a:prstGeom>
          <a:solidFill>
            <a:schemeClr val="bg1"/>
          </a:solidFill>
          <a:ln w="6350"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Divulgación  de la información presupuestal y financiera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437684" y="5640168"/>
            <a:ext cx="1986514" cy="646331"/>
          </a:xfrm>
          <a:prstGeom prst="rect">
            <a:avLst/>
          </a:prstGeom>
          <a:solidFill>
            <a:schemeClr val="bg1"/>
          </a:solidFill>
          <a:ln w="6350"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Divulgación de información de servicio al ciudadano y trámites</a:t>
            </a:r>
            <a:endParaRPr kumimoji="0" lang="es-CO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486849" y="3865494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Medidas y estrategias anticorrupción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486849" y="4407161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Gestión de la planeación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3486849" y="4764162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Políticas de comportamiento ético y organizacional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486849" y="5305829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Gestión de la contratación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3486849" y="5662830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Gestión del Talento humano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3486849" y="6019833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Gestión del control fiscal**</a:t>
            </a:r>
            <a:endParaRPr kumimoji="0" lang="es-ES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536617" y="3865494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Sistema de PQRS</a:t>
            </a:r>
          </a:p>
        </p:txBody>
      </p:sp>
      <p:sp>
        <p:nvSpPr>
          <p:cNvPr id="23" name="22 CuadroTexto"/>
          <p:cNvSpPr txBox="1"/>
          <p:nvPr/>
        </p:nvSpPr>
        <p:spPr>
          <a:xfrm>
            <a:off x="6536617" y="4228371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Rendición de cuentas a  la ciudadanía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6536617" y="4775914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Control social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6536617" y="5138791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Control institucional</a:t>
            </a:r>
          </a:p>
        </p:txBody>
      </p:sp>
      <p:sp>
        <p:nvSpPr>
          <p:cNvPr id="26" name="25 CuadroTexto"/>
          <p:cNvSpPr txBox="1"/>
          <p:nvPr/>
        </p:nvSpPr>
        <p:spPr>
          <a:xfrm>
            <a:off x="6536617" y="5501668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Control interno disciplinario y de gestión</a:t>
            </a:r>
          </a:p>
        </p:txBody>
      </p:sp>
      <p:sp>
        <p:nvSpPr>
          <p:cNvPr id="54" name="CuadroTexto 1"/>
          <p:cNvSpPr txBox="1"/>
          <p:nvPr/>
        </p:nvSpPr>
        <p:spPr>
          <a:xfrm>
            <a:off x="70908" y="6519860"/>
            <a:ext cx="11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USO INTERNO</a:t>
            </a:r>
          </a:p>
        </p:txBody>
      </p:sp>
      <p:sp>
        <p:nvSpPr>
          <p:cNvPr id="34" name="Marcador de contenido 2"/>
          <p:cNvSpPr>
            <a:spLocks noGrp="1"/>
          </p:cNvSpPr>
          <p:nvPr>
            <p:ph idx="1"/>
          </p:nvPr>
        </p:nvSpPr>
        <p:spPr>
          <a:xfrm>
            <a:off x="191883" y="1360823"/>
            <a:ext cx="8576443" cy="2574833"/>
          </a:xfrm>
        </p:spPr>
        <p:txBody>
          <a:bodyPr/>
          <a:lstStyle/>
          <a:p>
            <a:pPr marL="0" indent="0">
              <a:buNone/>
            </a:pPr>
            <a:r>
              <a:rPr lang="es-CO" sz="1800" b="1" i="1" dirty="0"/>
              <a:t>El Índice de Transparencia de las Entidades Públicas </a:t>
            </a:r>
            <a:r>
              <a:rPr lang="es-CO" sz="1800" dirty="0"/>
              <a:t>(ITEP) es una iniciativa de la sociedad civil que busca contribuir a la prevención de hechos de corrupción en la gestión administrativa del Estado. </a:t>
            </a:r>
          </a:p>
          <a:p>
            <a:pPr marL="0" indent="0" algn="just">
              <a:buNone/>
            </a:pPr>
            <a:r>
              <a:rPr lang="es-ES_tradnl" sz="1800" b="1" dirty="0">
                <a:latin typeface="Calibri" panose="020F0502020204030204" pitchFamily="34" charset="0"/>
              </a:rPr>
              <a:t>Riesgos de corrupción administrativa:  </a:t>
            </a:r>
            <a:r>
              <a:rPr lang="es-ES_tradnl" altLang="en-US" sz="1800" b="1" dirty="0">
                <a:latin typeface="Calibri" panose="020F0502020204030204" pitchFamily="34" charset="0"/>
              </a:rPr>
              <a:t>“</a:t>
            </a:r>
            <a:r>
              <a:rPr lang="es-ES_tradnl" altLang="ja-JP" sz="1800" i="1" dirty="0">
                <a:latin typeface="Calibri" panose="020F0502020204030204" pitchFamily="34" charset="0"/>
              </a:rPr>
              <a:t>posibilidad de que ocurran hechos de corrupción en las entidades públicas a partir de la existencia de ciertas condiciones institucionales y ciertas prácticas de los actores gubernamentales, asociados al proceso de gestión administrativa</a:t>
            </a:r>
            <a:r>
              <a:rPr lang="es-ES_tradnl" altLang="en-US" sz="1800" i="1" dirty="0">
                <a:latin typeface="Gill Sans MT" pitchFamily="34" charset="0"/>
              </a:rPr>
              <a:t>”</a:t>
            </a:r>
            <a:endParaRPr lang="es-CO" sz="2400" dirty="0"/>
          </a:p>
        </p:txBody>
      </p:sp>
      <p:sp>
        <p:nvSpPr>
          <p:cNvPr id="35" name="CuadroTexto 34"/>
          <p:cNvSpPr txBox="1"/>
          <p:nvPr/>
        </p:nvSpPr>
        <p:spPr>
          <a:xfrm>
            <a:off x="6258321" y="2970965"/>
            <a:ext cx="270546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n-US" sz="1100" b="1" i="1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ONG Transparencia por Colombia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altLang="en-US" sz="1200" b="1" i="1" u="none" strike="noStrike" kern="0" cap="none" spc="0" normalizeH="0" baseline="0" noProof="0" dirty="0">
              <a:ln>
                <a:noFill/>
              </a:ln>
              <a:solidFill>
                <a:srgbClr val="7AB41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28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0" y="31654"/>
            <a:ext cx="6270941" cy="9867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65" y="1495802"/>
            <a:ext cx="8208962" cy="4617540"/>
          </a:xfrm>
        </p:spPr>
      </p:pic>
      <p:sp>
        <p:nvSpPr>
          <p:cNvPr id="16" name="Título 1"/>
          <p:cNvSpPr txBox="1">
            <a:spLocks/>
          </p:cNvSpPr>
          <p:nvPr/>
        </p:nvSpPr>
        <p:spPr>
          <a:xfrm>
            <a:off x="62870" y="230215"/>
            <a:ext cx="8392520" cy="523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Ranking según riesgo EVALUACION </a:t>
            </a:r>
            <a:r>
              <a:rPr kumimoji="0" lang="es-CO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2015-2016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7 primeras entidades</a:t>
            </a:r>
          </a:p>
        </p:txBody>
      </p:sp>
    </p:spTree>
    <p:extLst>
      <p:ext uri="{BB962C8B-B14F-4D97-AF65-F5344CB8AC3E}">
        <p14:creationId xmlns:p14="http://schemas.microsoft.com/office/powerpoint/2010/main" val="59935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254524" y="241196"/>
            <a:ext cx="5116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anticorrupción 2017</a:t>
            </a:r>
          </a:p>
        </p:txBody>
      </p:sp>
      <p:pic>
        <p:nvPicPr>
          <p:cNvPr id="17" name="0 Imagen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" y="1525460"/>
            <a:ext cx="9108358" cy="531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376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0" y="5938308"/>
            <a:ext cx="9144000" cy="919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788" y="221064"/>
            <a:ext cx="7935321" cy="829360"/>
          </a:xfrm>
        </p:spPr>
        <p:txBody>
          <a:bodyPr/>
          <a:lstStyle/>
          <a:p>
            <a:r>
              <a:rPr lang="es-CO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Equipo de transparencia Regional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235323" y="1363873"/>
          <a:ext cx="8673353" cy="5247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037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6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Cargo</a:t>
                      </a:r>
                      <a:endParaRPr lang="es-CO" sz="1600" b="1" dirty="0"/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B1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Responsabilidad </a:t>
                      </a:r>
                      <a:endParaRPr lang="es-CO" sz="1600" b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B1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Director Regional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Responsable directo del proceso. Articula equipos de trabajo y valida cronogramas. Reporta información completa a Dirección de Planeación.</a:t>
                      </a:r>
                      <a:endParaRPr lang="es-CO" sz="1400" b="0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Coordinadores de CZ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Coordina proceso en su CZ y reporta información a Dirección Regional. Implementa estrategias de MP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Coordinador de Planeación y Sistemas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Consolidar y verificar información para la presentación de MP y RPC. Revisa compromisos pendientes. Realiza informe final de cada CZ y Regional.</a:t>
                      </a:r>
                      <a:r>
                        <a:rPr lang="es-CO" sz="1400" baseline="0" dirty="0"/>
                        <a:t> Envía a revisión Dir. Regional</a:t>
                      </a:r>
                      <a:endParaRPr lang="es-CO" sz="1400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Enlace de SNBF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Realiza convocatoria a entidades territoriales del SNBF, articula con otros espacios de encuentro ciudadano, especialmente</a:t>
                      </a:r>
                      <a:r>
                        <a:rPr lang="es-CO" sz="1400" baseline="0" dirty="0"/>
                        <a:t> mesas de infancia, los contenidos y las conclusiones de las MP y RPC y  apoyo fortalecimiento del control social y las veedurías ciudadanas.</a:t>
                      </a:r>
                      <a:endParaRPr lang="es-CO" sz="1400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Coordinador Administrativo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Coordina la logística de MP y RPC, en articulación con D. Abastecimiento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Referente de Calidad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Revisa los compromisos que deben articularse a planes de mejoramiento</a:t>
                      </a:r>
                      <a:r>
                        <a:rPr lang="es-CO" sz="1400" baseline="0" dirty="0"/>
                        <a:t> y acciones correctivas.</a:t>
                      </a:r>
                      <a:r>
                        <a:rPr lang="es-CO" sz="1400" dirty="0"/>
                        <a:t> Vela por el cumplimiento del procedimiento de RPC y MP</a:t>
                      </a:r>
                      <a:endParaRPr lang="es-CO" sz="1400" b="1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Enlace de Comunicaciones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Gestiona convocatoria de medios comunitarios, locales. Asegura que la información preparada para la presentación esté en lenguaje claro. Socializa</a:t>
                      </a:r>
                      <a:r>
                        <a:rPr lang="es-CO" sz="1400" baseline="0" dirty="0"/>
                        <a:t> resultados</a:t>
                      </a:r>
                      <a:endParaRPr lang="es-CO" sz="1400" b="1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Enlace de Servicios y Atención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Coordina el diagnóstico a partir de aplicación de encuesta, Boletín PQRS y compromisos anteriores</a:t>
                      </a:r>
                      <a:endParaRPr lang="es-CO" sz="1400" b="1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Grupo Asistencia Técnica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Lideran la organización de la información y dinamizan la metodología. Apoyan en la formación de equipos </a:t>
                      </a:r>
                      <a:endParaRPr lang="es-CO" sz="1400" b="1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485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0" y="5938308"/>
            <a:ext cx="9144000" cy="919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6" name="Imagen 5" descr="Gráficaaaaa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33" r="86345" b="26989"/>
          <a:stretch/>
        </p:blipFill>
        <p:spPr>
          <a:xfrm>
            <a:off x="277646" y="2479588"/>
            <a:ext cx="1248639" cy="1524001"/>
          </a:xfrm>
          <a:prstGeom prst="rect">
            <a:avLst/>
          </a:prstGeom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154788" y="167416"/>
            <a:ext cx="6226904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#</a:t>
            </a:r>
            <a:r>
              <a:rPr kumimoji="0" lang="es-CO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ICBFCumple</a:t>
            </a:r>
            <a:endParaRPr kumimoji="0" lang="es-ES" sz="4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09986" y="1336635"/>
            <a:ext cx="8064110" cy="829360"/>
          </a:xfrm>
        </p:spPr>
        <p:txBody>
          <a:bodyPr/>
          <a:lstStyle/>
          <a:p>
            <a:pPr algn="ctr"/>
            <a:r>
              <a:rPr lang="es-CO" sz="3600" dirty="0">
                <a:solidFill>
                  <a:schemeClr val="bg1">
                    <a:lumMod val="50000"/>
                  </a:schemeClr>
                </a:solidFill>
              </a:rPr>
              <a:t>Roles del Equipo de transparencia Regional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574907" y="2479588"/>
            <a:ext cx="71654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Director Regional</a:t>
            </a: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– Responsable directo del proceso. Organiza los equipos de trabajo y valida los cronogramas. Reporta información completa a Dirección de Planeación. Si existe algún cambio, debe reportarse inmediatamente, con el fin de no invalidar solicitud para la logística quien revisa cronogramas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Coordinadores de CZ</a:t>
            </a: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– Coordina proceso en su CZ y reporta información a Dirección Regional. Implementa estrategias de MP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Coordinador de Planeación y sistemas</a:t>
            </a: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Consolidar y verificar información para la presentación de MP y RPC. Revisa compromisos pendientes.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Enlace de SNBF </a:t>
            </a: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Realiza convocatoria a entidades territoriales del SNBF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Coordinador administrativo </a:t>
            </a: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Coordina la logística de MP y RPC, en articulación con D. Abastecimiento. Fecha debe estar en cronograma de la página.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Referente de calidad: </a:t>
            </a: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Revisa los compromisos que deben articularse a planes de mejoramiento. Vela por el cumplimiento del procedimiento de RPC y MP</a:t>
            </a:r>
            <a:endParaRPr kumimoji="0" lang="es-CO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Enlace de comunicaciones</a:t>
            </a: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Gestiona convocatoria de medios comunitarios, locales. Asegura que la información preparada para la presentación esté en lenguaje claro</a:t>
            </a:r>
          </a:p>
          <a:p>
            <a:pPr marL="0" marR="0" lvl="0" indent="0" algn="just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Coordinador Administrativo: </a:t>
            </a:r>
            <a:r>
              <a:rPr kumimoji="0" lang="es-CO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Coordina la logística de MP y RPC, en articulación con D. Abastecimiento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09985" y="2874896"/>
            <a:ext cx="12325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I Preparación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Equipo Cronograma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866916" y="1856051"/>
            <a:ext cx="5410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Se funciona como equipo!! </a:t>
            </a:r>
          </a:p>
        </p:txBody>
      </p:sp>
    </p:spTree>
    <p:extLst>
      <p:ext uri="{BB962C8B-B14F-4D97-AF65-F5344CB8AC3E}">
        <p14:creationId xmlns:p14="http://schemas.microsoft.com/office/powerpoint/2010/main" val="21511019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1394</TotalTime>
  <Words>1501</Words>
  <Application>Microsoft Office PowerPoint</Application>
  <PresentationFormat>Presentación en pantalla (4:3)</PresentationFormat>
  <Paragraphs>357</Paragraphs>
  <Slides>29</Slides>
  <Notes>5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5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45" baseType="lpstr">
      <vt:lpstr>MS PGothic</vt:lpstr>
      <vt:lpstr>MS PGothic</vt:lpstr>
      <vt:lpstr>Arial</vt:lpstr>
      <vt:lpstr>Arial Narrow</vt:lpstr>
      <vt:lpstr>Calibri</vt:lpstr>
      <vt:lpstr>Calibri Light</vt:lpstr>
      <vt:lpstr>Geneva</vt:lpstr>
      <vt:lpstr>Gill Sans MT</vt:lpstr>
      <vt:lpstr>Monotype Corsiva</vt:lpstr>
      <vt:lpstr>Times New Roman</vt:lpstr>
      <vt:lpstr>Tema de Office</vt:lpstr>
      <vt:lpstr>Diseño personalizado</vt:lpstr>
      <vt:lpstr>2_Tema de Office</vt:lpstr>
      <vt:lpstr>1_Diseño personalizado</vt:lpstr>
      <vt:lpstr>4_Tema de Office</vt:lpstr>
      <vt:lpstr>Imagen de mapa de bits</vt:lpstr>
      <vt:lpstr>Presentación de PowerPoint</vt:lpstr>
      <vt:lpstr>Presentación de PowerPoint</vt:lpstr>
      <vt:lpstr>Presentación de PowerPoint</vt:lpstr>
      <vt:lpstr>Estrategia Transparencia, Participación  y Buen Gobierno  </vt:lpstr>
      <vt:lpstr>Índice de Transparencia de las Entidades Públicas</vt:lpstr>
      <vt:lpstr>Presentación de PowerPoint</vt:lpstr>
      <vt:lpstr>Presentación de PowerPoint</vt:lpstr>
      <vt:lpstr>Equipo de transparencia Regional</vt:lpstr>
      <vt:lpstr>Roles del Equipo de transparencia Regional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DIRECCIÓN DE NUTRICION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Guillermo Antonio Quiceno Fernandez</cp:lastModifiedBy>
  <cp:revision>166</cp:revision>
  <dcterms:created xsi:type="dcterms:W3CDTF">2015-01-29T14:27:26Z</dcterms:created>
  <dcterms:modified xsi:type="dcterms:W3CDTF">2017-06-15T16:21:01Z</dcterms:modified>
</cp:coreProperties>
</file>