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media/image60.jpg" ContentType="image/jpg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732" r:id="rId3"/>
    <p:sldMasterId id="2147483744" r:id="rId4"/>
    <p:sldMasterId id="2147483756" r:id="rId5"/>
    <p:sldMasterId id="2147483768" r:id="rId6"/>
  </p:sldMasterIdLst>
  <p:notesMasterIdLst>
    <p:notesMasterId r:id="rId41"/>
  </p:notesMasterIdLst>
  <p:sldIdLst>
    <p:sldId id="358" r:id="rId7"/>
    <p:sldId id="442" r:id="rId8"/>
    <p:sldId id="462" r:id="rId9"/>
    <p:sldId id="439" r:id="rId10"/>
    <p:sldId id="432" r:id="rId11"/>
    <p:sldId id="433" r:id="rId12"/>
    <p:sldId id="459" r:id="rId13"/>
    <p:sldId id="451" r:id="rId14"/>
    <p:sldId id="380" r:id="rId15"/>
    <p:sldId id="405" r:id="rId16"/>
    <p:sldId id="446" r:id="rId17"/>
    <p:sldId id="406" r:id="rId18"/>
    <p:sldId id="407" r:id="rId19"/>
    <p:sldId id="458" r:id="rId20"/>
    <p:sldId id="457" r:id="rId21"/>
    <p:sldId id="456" r:id="rId22"/>
    <p:sldId id="455" r:id="rId23"/>
    <p:sldId id="410" r:id="rId24"/>
    <p:sldId id="435" r:id="rId25"/>
    <p:sldId id="408" r:id="rId26"/>
    <p:sldId id="395" r:id="rId27"/>
    <p:sldId id="463" r:id="rId28"/>
    <p:sldId id="464" r:id="rId29"/>
    <p:sldId id="465" r:id="rId30"/>
    <p:sldId id="466" r:id="rId31"/>
    <p:sldId id="467" r:id="rId32"/>
    <p:sldId id="437" r:id="rId33"/>
    <p:sldId id="453" r:id="rId34"/>
    <p:sldId id="454" r:id="rId35"/>
    <p:sldId id="438" r:id="rId36"/>
    <p:sldId id="460" r:id="rId37"/>
    <p:sldId id="461" r:id="rId38"/>
    <p:sldId id="423" r:id="rId39"/>
    <p:sldId id="396" r:id="rId40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1B9C6A"/>
    <a:srgbClr val="1E8AA8"/>
    <a:srgbClr val="4BB3AB"/>
    <a:srgbClr val="F68121"/>
    <a:srgbClr val="F20C75"/>
    <a:srgbClr val="F13430"/>
    <a:srgbClr val="E6821D"/>
    <a:srgbClr val="1E8F81"/>
    <a:srgbClr val="1973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0A1B5D5-9B99-4C35-A422-299274C87663}" styleName="Estilo medio 1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38B1855-1B75-4FBE-930C-398BA8C253C6}" styleName="Estilo temático 2 - Énfasis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6D9F66E-5EB9-4882-86FB-DCBF35E3C3E4}" styleName="Estilo medio 4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4" autoAdjust="0"/>
    <p:restoredTop sz="94660"/>
  </p:normalViewPr>
  <p:slideViewPr>
    <p:cSldViewPr snapToGrid="0">
      <p:cViewPr varScale="1">
        <p:scale>
          <a:sx n="75" d="100"/>
          <a:sy n="75" d="100"/>
        </p:scale>
        <p:origin x="812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image" Target="../media/image34.png"/><Relationship Id="rId6" Type="http://schemas.openxmlformats.org/officeDocument/2006/relationships/image" Target="../media/image39.jpeg"/><Relationship Id="rId5" Type="http://schemas.openxmlformats.org/officeDocument/2006/relationships/image" Target="../media/image38.png"/><Relationship Id="rId4" Type="http://schemas.openxmlformats.org/officeDocument/2006/relationships/image" Target="../media/image3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B213E6-E56F-4804-A6FD-FEF07B94B012}" type="doc">
      <dgm:prSet loTypeId="urn:microsoft.com/office/officeart/2005/8/layout/radial2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413CA48E-0B7A-47B9-B226-05749D5EA9EB}" type="pres">
      <dgm:prSet presAssocID="{1EB213E6-E56F-4804-A6FD-FEF07B94B012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52D16449-9356-40BC-9BD4-34D0EE576519}" type="pres">
      <dgm:prSet presAssocID="{1EB213E6-E56F-4804-A6FD-FEF07B94B012}" presName="cycle" presStyleCnt="0"/>
      <dgm:spPr/>
    </dgm:pt>
  </dgm:ptLst>
  <dgm:cxnLst>
    <dgm:cxn modelId="{33F94201-84CF-45FF-A5C7-084CC9D52C21}" type="presOf" srcId="{1EB213E6-E56F-4804-A6FD-FEF07B94B012}" destId="{413CA48E-0B7A-47B9-B226-05749D5EA9EB}" srcOrd="0" destOrd="0" presId="urn:microsoft.com/office/officeart/2005/8/layout/radial2"/>
    <dgm:cxn modelId="{F8BE1531-A1F4-47B1-ABAD-624E7AEB588D}" type="presParOf" srcId="{413CA48E-0B7A-47B9-B226-05749D5EA9EB}" destId="{52D16449-9356-40BC-9BD4-34D0EE576519}" srcOrd="0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B437BE4-82BD-41C2-A460-158F727AFB7C}" type="doc">
      <dgm:prSet loTypeId="urn:microsoft.com/office/officeart/2005/8/layout/matrix1" loCatId="matrix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D30328C9-45CA-49B9-AF2D-1B3B30E029D3}">
      <dgm:prSet phldrT="[Texto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algn="ctr" rtl="0"/>
          <a:r>
            <a:rPr lang="es-CO" sz="1600" b="1" dirty="0">
              <a:solidFill>
                <a:schemeClr val="tx1"/>
              </a:solidFill>
            </a:rPr>
            <a:t>Contribuir a la promoción de los derechos de la infancia y la adolescencia, a la prevención de sus vulneraciones, al fortalecimiento de los vínculos de cuidado mutuo y la promoción de la convivencia armónica entre padres, madres, cuidadores, docentes, agentes educativos, niños, niñas y adolescentes. </a:t>
          </a:r>
        </a:p>
      </dgm:t>
    </dgm:pt>
    <dgm:pt modelId="{9C4B9ECB-61DD-47CB-A82F-B02A5150D0B1}" type="parTrans" cxnId="{CB452388-5EDB-4679-B77D-729C8131A4D3}">
      <dgm:prSet/>
      <dgm:spPr/>
      <dgm:t>
        <a:bodyPr/>
        <a:lstStyle/>
        <a:p>
          <a:endParaRPr lang="es-CO"/>
        </a:p>
      </dgm:t>
    </dgm:pt>
    <dgm:pt modelId="{3FE5B6A0-6486-422F-9FE3-68C3498FCA04}" type="sibTrans" cxnId="{CB452388-5EDB-4679-B77D-729C8131A4D3}">
      <dgm:prSet/>
      <dgm:spPr/>
      <dgm:t>
        <a:bodyPr/>
        <a:lstStyle/>
        <a:p>
          <a:endParaRPr lang="es-CO"/>
        </a:p>
      </dgm:t>
    </dgm:pt>
    <dgm:pt modelId="{C2B51E50-10DE-429C-B4FB-1CE5DEAAFA1F}">
      <dgm:prSet phldrT="[Texto]" custT="1"/>
      <dgm:spPr/>
      <dgm:t>
        <a:bodyPr/>
        <a:lstStyle/>
        <a:p>
          <a:pPr algn="ctr" rtl="0"/>
          <a:endParaRPr lang="es-CO" sz="1100" dirty="0"/>
        </a:p>
        <a:p>
          <a:pPr algn="r" rtl="0"/>
          <a:endParaRPr lang="es-CO" sz="1600" b="1" dirty="0">
            <a:solidFill>
              <a:schemeClr val="tx1"/>
            </a:solidFill>
          </a:endParaRPr>
        </a:p>
        <a:p>
          <a:pPr algn="r" rtl="0"/>
          <a:r>
            <a:rPr lang="es-CO" sz="1600" b="1" dirty="0">
              <a:solidFill>
                <a:schemeClr val="tx1"/>
              </a:solidFill>
            </a:rPr>
            <a:t>Constituir espacios de información, formación y reflexión sobre aspectos relacionados con:</a:t>
          </a:r>
        </a:p>
        <a:p>
          <a:pPr algn="r" rtl="0"/>
          <a:r>
            <a:rPr lang="es-CO" sz="1600" b="1" dirty="0">
              <a:solidFill>
                <a:schemeClr val="tx1"/>
              </a:solidFill>
            </a:rPr>
            <a:t>Los derechos de los Niños, Niñas y adolescentes y las particularidades del territorio donde se evidencia: </a:t>
          </a:r>
        </a:p>
        <a:p>
          <a:pPr algn="r" rtl="0"/>
          <a:r>
            <a:rPr lang="es-CO" sz="1600" b="1" dirty="0">
              <a:solidFill>
                <a:schemeClr val="tx1"/>
              </a:solidFill>
            </a:rPr>
            <a:t> *Vinculación</a:t>
          </a:r>
          <a:r>
            <a:rPr lang="es-CO" sz="1600" b="1" dirty="0">
              <a:solidFill>
                <a:srgbClr val="FF0000"/>
              </a:solidFill>
            </a:rPr>
            <a:t> </a:t>
          </a:r>
          <a:r>
            <a:rPr lang="es-CO" sz="1600" b="1" dirty="0">
              <a:solidFill>
                <a:schemeClr val="tx1"/>
              </a:solidFill>
            </a:rPr>
            <a:t>afectiva, * Derecho a la participación.</a:t>
          </a:r>
        </a:p>
        <a:p>
          <a:pPr algn="r" rtl="0"/>
          <a:r>
            <a:rPr lang="es-CO" sz="1600" b="1" dirty="0">
              <a:solidFill>
                <a:schemeClr val="tx1"/>
              </a:solidFill>
            </a:rPr>
            <a:t>*Derechos sexuales y reproductivos .</a:t>
          </a:r>
        </a:p>
      </dgm:t>
    </dgm:pt>
    <dgm:pt modelId="{7DECB5C3-FC68-4FE8-AAAE-AA801610B169}" type="parTrans" cxnId="{1675CAB6-9D40-4725-A8B6-5256D5BB1827}">
      <dgm:prSet/>
      <dgm:spPr/>
      <dgm:t>
        <a:bodyPr/>
        <a:lstStyle/>
        <a:p>
          <a:endParaRPr lang="es-CO"/>
        </a:p>
      </dgm:t>
    </dgm:pt>
    <dgm:pt modelId="{D1A6E0DF-5679-49DD-A563-D211415FFFB0}" type="sibTrans" cxnId="{1675CAB6-9D40-4725-A8B6-5256D5BB1827}">
      <dgm:prSet/>
      <dgm:spPr/>
      <dgm:t>
        <a:bodyPr/>
        <a:lstStyle/>
        <a:p>
          <a:endParaRPr lang="es-CO"/>
        </a:p>
      </dgm:t>
    </dgm:pt>
    <dgm:pt modelId="{3D26B3A2-8F49-4913-884E-2F0807DB9887}">
      <dgm:prSet phldrT="[Texto]" custT="1"/>
      <dgm:spPr/>
      <dgm:t>
        <a:bodyPr/>
        <a:lstStyle/>
        <a:p>
          <a:pPr rtl="0"/>
          <a:r>
            <a:rPr lang="es-CO" sz="1800" b="1" dirty="0"/>
            <a:t>Promover desde el intercambio de saberes reflexiones pasadas, presentes y futuras; reconociendo sus contextos. Identificando oportunidades de mejora frente a la protección y el cuidado de los niños, las niñas y los adolescentes</a:t>
          </a:r>
          <a:endParaRPr lang="es-CO" sz="1600" dirty="0"/>
        </a:p>
      </dgm:t>
    </dgm:pt>
    <dgm:pt modelId="{111579B1-F532-48ED-BA67-88AF9317BF76}" type="parTrans" cxnId="{13F63025-43B6-412C-88C2-3C344ED404A2}">
      <dgm:prSet/>
      <dgm:spPr/>
      <dgm:t>
        <a:bodyPr/>
        <a:lstStyle/>
        <a:p>
          <a:endParaRPr lang="es-CO"/>
        </a:p>
      </dgm:t>
    </dgm:pt>
    <dgm:pt modelId="{FED0200C-B6A9-4665-8457-203B9AFFD690}" type="sibTrans" cxnId="{13F63025-43B6-412C-88C2-3C344ED404A2}">
      <dgm:prSet/>
      <dgm:spPr/>
      <dgm:t>
        <a:bodyPr/>
        <a:lstStyle/>
        <a:p>
          <a:endParaRPr lang="es-CO"/>
        </a:p>
      </dgm:t>
    </dgm:pt>
    <dgm:pt modelId="{480BBFF0-D454-48FE-A8C4-63D4A68190B4}">
      <dgm:prSet phldrT="[Texto]"/>
      <dgm:spPr/>
      <dgm:t>
        <a:bodyPr/>
        <a:lstStyle/>
        <a:p>
          <a:pPr rtl="0"/>
          <a:endParaRPr lang="es-CO" dirty="0"/>
        </a:p>
      </dgm:t>
    </dgm:pt>
    <dgm:pt modelId="{2C080B85-C2C4-485E-80AF-D42B7FB0DE6C}" type="parTrans" cxnId="{6F773B7A-2359-4059-A89E-B6D6AC4FD426}">
      <dgm:prSet/>
      <dgm:spPr/>
      <dgm:t>
        <a:bodyPr/>
        <a:lstStyle/>
        <a:p>
          <a:endParaRPr lang="es-CO"/>
        </a:p>
      </dgm:t>
    </dgm:pt>
    <dgm:pt modelId="{EA91BD11-FFFA-4975-BCC3-6801D866B299}" type="sibTrans" cxnId="{6F773B7A-2359-4059-A89E-B6D6AC4FD426}">
      <dgm:prSet/>
      <dgm:spPr/>
      <dgm:t>
        <a:bodyPr/>
        <a:lstStyle/>
        <a:p>
          <a:endParaRPr lang="es-CO"/>
        </a:p>
      </dgm:t>
    </dgm:pt>
    <dgm:pt modelId="{5FF5F880-F2C1-4E8E-A34B-BD97215129D5}">
      <dgm:prSet/>
      <dgm:spPr/>
      <dgm:t>
        <a:bodyPr/>
        <a:lstStyle/>
        <a:p>
          <a:endParaRPr lang="es-ES"/>
        </a:p>
      </dgm:t>
    </dgm:pt>
    <dgm:pt modelId="{B44C4B2C-A586-44D7-B428-7B501DDE76A7}" type="parTrans" cxnId="{83D06668-9C2B-42F6-8832-2892A25B74D8}">
      <dgm:prSet/>
      <dgm:spPr/>
      <dgm:t>
        <a:bodyPr/>
        <a:lstStyle/>
        <a:p>
          <a:endParaRPr lang="es-CO"/>
        </a:p>
      </dgm:t>
    </dgm:pt>
    <dgm:pt modelId="{CEDD35A7-46DF-43AE-B24C-61AD8726F2C3}" type="sibTrans" cxnId="{83D06668-9C2B-42F6-8832-2892A25B74D8}">
      <dgm:prSet/>
      <dgm:spPr/>
      <dgm:t>
        <a:bodyPr/>
        <a:lstStyle/>
        <a:p>
          <a:endParaRPr lang="es-CO"/>
        </a:p>
      </dgm:t>
    </dgm:pt>
    <dgm:pt modelId="{E6BB03AF-93F4-4DA5-9F66-141CE9CCB4FC}">
      <dgm:prSet/>
      <dgm:spPr/>
      <dgm:t>
        <a:bodyPr/>
        <a:lstStyle/>
        <a:p>
          <a:endParaRPr lang="es-ES"/>
        </a:p>
      </dgm:t>
    </dgm:pt>
    <dgm:pt modelId="{0073E8F2-D5ED-450F-9333-8A67C11188E9}" type="parTrans" cxnId="{3DA80F75-134A-4C4E-B726-FDADBC620918}">
      <dgm:prSet/>
      <dgm:spPr/>
      <dgm:t>
        <a:bodyPr/>
        <a:lstStyle/>
        <a:p>
          <a:endParaRPr lang="es-CO"/>
        </a:p>
      </dgm:t>
    </dgm:pt>
    <dgm:pt modelId="{784D8275-FBAC-4102-895A-1C9D0798972A}" type="sibTrans" cxnId="{3DA80F75-134A-4C4E-B726-FDADBC620918}">
      <dgm:prSet/>
      <dgm:spPr/>
      <dgm:t>
        <a:bodyPr/>
        <a:lstStyle/>
        <a:p>
          <a:endParaRPr lang="es-CO"/>
        </a:p>
      </dgm:t>
    </dgm:pt>
    <dgm:pt modelId="{694775DA-9A78-4948-A8A1-A40C338AE6C8}">
      <dgm:prSet/>
      <dgm:spPr/>
      <dgm:t>
        <a:bodyPr/>
        <a:lstStyle/>
        <a:p>
          <a:endParaRPr lang="es-ES"/>
        </a:p>
      </dgm:t>
    </dgm:pt>
    <dgm:pt modelId="{346CF6F4-4CFE-48A2-AB27-4AC753461989}" type="parTrans" cxnId="{BB7A536D-EC49-4637-98F0-B5F6365C6EAA}">
      <dgm:prSet/>
      <dgm:spPr/>
      <dgm:t>
        <a:bodyPr/>
        <a:lstStyle/>
        <a:p>
          <a:endParaRPr lang="es-CO"/>
        </a:p>
      </dgm:t>
    </dgm:pt>
    <dgm:pt modelId="{73F635F1-7B6E-4963-B3B7-BE4A2342B9DD}" type="sibTrans" cxnId="{BB7A536D-EC49-4637-98F0-B5F6365C6EAA}">
      <dgm:prSet/>
      <dgm:spPr/>
      <dgm:t>
        <a:bodyPr/>
        <a:lstStyle/>
        <a:p>
          <a:endParaRPr lang="es-CO"/>
        </a:p>
      </dgm:t>
    </dgm:pt>
    <dgm:pt modelId="{781D5C84-9D47-4764-BEA4-7B85A4AD9A74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es-CO" sz="1800" b="1" dirty="0">
              <a:solidFill>
                <a:schemeClr val="tx1"/>
              </a:solidFill>
            </a:rPr>
            <a:t>Propiciar espacios de formación grupales como recurso de apoyo en los que se discutan y analicen estrategias conducentes al reconocimiento de niños, niñas y adolescentes como sujetos titulares de derechos.</a:t>
          </a:r>
        </a:p>
      </dgm:t>
    </dgm:pt>
    <dgm:pt modelId="{EDA86A63-F459-4507-A03A-95CAD7EE9BE3}" type="parTrans" cxnId="{CBC53D89-FAA1-440C-86A4-77E6496457C2}">
      <dgm:prSet/>
      <dgm:spPr/>
      <dgm:t>
        <a:bodyPr/>
        <a:lstStyle/>
        <a:p>
          <a:endParaRPr lang="es-CO"/>
        </a:p>
      </dgm:t>
    </dgm:pt>
    <dgm:pt modelId="{99826F3D-EC19-46A3-BC6E-DEF41BCB0AD1}" type="sibTrans" cxnId="{CBC53D89-FAA1-440C-86A4-77E6496457C2}">
      <dgm:prSet/>
      <dgm:spPr/>
      <dgm:t>
        <a:bodyPr/>
        <a:lstStyle/>
        <a:p>
          <a:endParaRPr lang="es-CO"/>
        </a:p>
      </dgm:t>
    </dgm:pt>
    <dgm:pt modelId="{E239E8FA-D399-4A1E-99A0-8CDB523CC50C}">
      <dgm:prSet phldrT="[Texto]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</dgm:spPr>
      <dgm:t>
        <a:bodyPr/>
        <a:lstStyle/>
        <a:p>
          <a:endParaRPr lang="es-CO" dirty="0"/>
        </a:p>
      </dgm:t>
    </dgm:pt>
    <dgm:pt modelId="{5D9CA824-1454-404D-AEC0-665D17C89837}" type="sibTrans" cxnId="{38B449D5-7516-487C-B7CD-E49CB32168A7}">
      <dgm:prSet/>
      <dgm:spPr/>
      <dgm:t>
        <a:bodyPr/>
        <a:lstStyle/>
        <a:p>
          <a:endParaRPr lang="es-CO"/>
        </a:p>
      </dgm:t>
    </dgm:pt>
    <dgm:pt modelId="{6F1F76A1-4830-4063-9A8C-1E9F82C88D11}" type="parTrans" cxnId="{38B449D5-7516-487C-B7CD-E49CB32168A7}">
      <dgm:prSet/>
      <dgm:spPr/>
      <dgm:t>
        <a:bodyPr/>
        <a:lstStyle/>
        <a:p>
          <a:endParaRPr lang="es-CO"/>
        </a:p>
      </dgm:t>
    </dgm:pt>
    <dgm:pt modelId="{CA9FF98C-370B-4486-A028-709BB0092747}" type="pres">
      <dgm:prSet presAssocID="{9B437BE4-82BD-41C2-A460-158F727AFB7C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1C98E5E0-5849-4AAF-ABC6-619131855780}" type="pres">
      <dgm:prSet presAssocID="{9B437BE4-82BD-41C2-A460-158F727AFB7C}" presName="matrix" presStyleCnt="0"/>
      <dgm:spPr/>
    </dgm:pt>
    <dgm:pt modelId="{469A0B7E-0041-4BEA-87A2-A3FDA9163914}" type="pres">
      <dgm:prSet presAssocID="{9B437BE4-82BD-41C2-A460-158F727AFB7C}" presName="tile1" presStyleLbl="node1" presStyleIdx="0" presStyleCnt="4"/>
      <dgm:spPr/>
      <dgm:t>
        <a:bodyPr/>
        <a:lstStyle/>
        <a:p>
          <a:endParaRPr lang="es-CO"/>
        </a:p>
      </dgm:t>
    </dgm:pt>
    <dgm:pt modelId="{330D2D5F-8D5D-4CBF-8845-CE2BDA5BCAF0}" type="pres">
      <dgm:prSet presAssocID="{9B437BE4-82BD-41C2-A460-158F727AFB7C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0BDE37A1-D4E0-4A7F-81DE-D171A4CA59DD}" type="pres">
      <dgm:prSet presAssocID="{9B437BE4-82BD-41C2-A460-158F727AFB7C}" presName="tile2" presStyleLbl="node1" presStyleIdx="1" presStyleCnt="4"/>
      <dgm:spPr/>
      <dgm:t>
        <a:bodyPr/>
        <a:lstStyle/>
        <a:p>
          <a:endParaRPr lang="es-CO"/>
        </a:p>
      </dgm:t>
    </dgm:pt>
    <dgm:pt modelId="{9F02901B-D539-46D8-B117-EB6FA4216ACD}" type="pres">
      <dgm:prSet presAssocID="{9B437BE4-82BD-41C2-A460-158F727AFB7C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766ACEBE-5CD3-48DC-AFB9-5BECDD983DAA}" type="pres">
      <dgm:prSet presAssocID="{9B437BE4-82BD-41C2-A460-158F727AFB7C}" presName="tile3" presStyleLbl="node1" presStyleIdx="2" presStyleCnt="4"/>
      <dgm:spPr/>
      <dgm:t>
        <a:bodyPr/>
        <a:lstStyle/>
        <a:p>
          <a:endParaRPr lang="es-CO"/>
        </a:p>
      </dgm:t>
    </dgm:pt>
    <dgm:pt modelId="{9FDD3F52-2B2D-4111-AD04-7509AE3FC5B4}" type="pres">
      <dgm:prSet presAssocID="{9B437BE4-82BD-41C2-A460-158F727AFB7C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587D0965-C8FA-4430-8344-1C7729D56B61}" type="pres">
      <dgm:prSet presAssocID="{9B437BE4-82BD-41C2-A460-158F727AFB7C}" presName="tile4" presStyleLbl="node1" presStyleIdx="3" presStyleCnt="4" custScaleX="102306" custLinFactNeighborX="-1250" custLinFactNeighborY="1807"/>
      <dgm:spPr/>
      <dgm:t>
        <a:bodyPr/>
        <a:lstStyle/>
        <a:p>
          <a:endParaRPr lang="es-CO"/>
        </a:p>
      </dgm:t>
    </dgm:pt>
    <dgm:pt modelId="{790D2BE0-07B8-4FA7-96AC-A9D76B7F68CA}" type="pres">
      <dgm:prSet presAssocID="{9B437BE4-82BD-41C2-A460-158F727AFB7C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56FA0459-C287-4E79-9F0F-5ED040B8E4B0}" type="pres">
      <dgm:prSet presAssocID="{9B437BE4-82BD-41C2-A460-158F727AFB7C}" presName="centerTile" presStyleLbl="fgShp" presStyleIdx="0" presStyleCnt="1" custScaleX="180629" custScaleY="120514" custLinFactNeighborX="-52551" custLinFactNeighborY="-16532">
        <dgm:presLayoutVars>
          <dgm:chMax val="0"/>
          <dgm:chPref val="0"/>
        </dgm:presLayoutVars>
      </dgm:prSet>
      <dgm:spPr/>
      <dgm:t>
        <a:bodyPr/>
        <a:lstStyle/>
        <a:p>
          <a:endParaRPr lang="es-CO"/>
        </a:p>
      </dgm:t>
    </dgm:pt>
  </dgm:ptLst>
  <dgm:cxnLst>
    <dgm:cxn modelId="{DD01C182-4FF5-41E0-BC8C-2032E1199B79}" type="presOf" srcId="{3D26B3A2-8F49-4913-884E-2F0807DB9887}" destId="{587D0965-C8FA-4430-8344-1C7729D56B61}" srcOrd="0" destOrd="0" presId="urn:microsoft.com/office/officeart/2005/8/layout/matrix1"/>
    <dgm:cxn modelId="{1A954A15-2FEE-4275-80AF-5D3819E4A5F1}" type="presOf" srcId="{C2B51E50-10DE-429C-B4FB-1CE5DEAAFA1F}" destId="{9F02901B-D539-46D8-B117-EB6FA4216ACD}" srcOrd="1" destOrd="0" presId="urn:microsoft.com/office/officeart/2005/8/layout/matrix1"/>
    <dgm:cxn modelId="{B400E331-35E9-4B62-AD4A-59397E444038}" type="presOf" srcId="{C2B51E50-10DE-429C-B4FB-1CE5DEAAFA1F}" destId="{0BDE37A1-D4E0-4A7F-81DE-D171A4CA59DD}" srcOrd="0" destOrd="0" presId="urn:microsoft.com/office/officeart/2005/8/layout/matrix1"/>
    <dgm:cxn modelId="{F2909B2B-1BDA-4A49-9A2A-EA5A00B7F9EA}" type="presOf" srcId="{E239E8FA-D399-4A1E-99A0-8CDB523CC50C}" destId="{56FA0459-C287-4E79-9F0F-5ED040B8E4B0}" srcOrd="0" destOrd="0" presId="urn:microsoft.com/office/officeart/2005/8/layout/matrix1"/>
    <dgm:cxn modelId="{CB452388-5EDB-4679-B77D-729C8131A4D3}" srcId="{E239E8FA-D399-4A1E-99A0-8CDB523CC50C}" destId="{D30328C9-45CA-49B9-AF2D-1B3B30E029D3}" srcOrd="2" destOrd="0" parTransId="{9C4B9ECB-61DD-47CB-A82F-B02A5150D0B1}" sibTransId="{3FE5B6A0-6486-422F-9FE3-68C3498FCA04}"/>
    <dgm:cxn modelId="{7ED13298-C488-4D19-960D-14B202EABB92}" type="presOf" srcId="{781D5C84-9D47-4764-BEA4-7B85A4AD9A74}" destId="{330D2D5F-8D5D-4CBF-8845-CE2BDA5BCAF0}" srcOrd="1" destOrd="0" presId="urn:microsoft.com/office/officeart/2005/8/layout/matrix1"/>
    <dgm:cxn modelId="{BB7A536D-EC49-4637-98F0-B5F6365C6EAA}" srcId="{E239E8FA-D399-4A1E-99A0-8CDB523CC50C}" destId="{694775DA-9A78-4948-A8A1-A40C338AE6C8}" srcOrd="6" destOrd="0" parTransId="{346CF6F4-4CFE-48A2-AB27-4AC753461989}" sibTransId="{73F635F1-7B6E-4963-B3B7-BE4A2342B9DD}"/>
    <dgm:cxn modelId="{3DA80F75-134A-4C4E-B726-FDADBC620918}" srcId="{E239E8FA-D399-4A1E-99A0-8CDB523CC50C}" destId="{E6BB03AF-93F4-4DA5-9F66-141CE9CCB4FC}" srcOrd="5" destOrd="0" parTransId="{0073E8F2-D5ED-450F-9333-8A67C11188E9}" sibTransId="{784D8275-FBAC-4102-895A-1C9D0798972A}"/>
    <dgm:cxn modelId="{D3AC04A3-B3A0-4D21-B312-7F2598211526}" type="presOf" srcId="{9B437BE4-82BD-41C2-A460-158F727AFB7C}" destId="{CA9FF98C-370B-4486-A028-709BB0092747}" srcOrd="0" destOrd="0" presId="urn:microsoft.com/office/officeart/2005/8/layout/matrix1"/>
    <dgm:cxn modelId="{3AB29FAF-B358-4D01-97AE-FB4FB7FFEA66}" type="presOf" srcId="{781D5C84-9D47-4764-BEA4-7B85A4AD9A74}" destId="{469A0B7E-0041-4BEA-87A2-A3FDA9163914}" srcOrd="0" destOrd="0" presId="urn:microsoft.com/office/officeart/2005/8/layout/matrix1"/>
    <dgm:cxn modelId="{BB3C2567-6C80-4872-8BE8-F86A2F481B11}" type="presOf" srcId="{D30328C9-45CA-49B9-AF2D-1B3B30E029D3}" destId="{9FDD3F52-2B2D-4111-AD04-7509AE3FC5B4}" srcOrd="1" destOrd="0" presId="urn:microsoft.com/office/officeart/2005/8/layout/matrix1"/>
    <dgm:cxn modelId="{6F773B7A-2359-4059-A89E-B6D6AC4FD426}" srcId="{E239E8FA-D399-4A1E-99A0-8CDB523CC50C}" destId="{480BBFF0-D454-48FE-A8C4-63D4A68190B4}" srcOrd="7" destOrd="0" parTransId="{2C080B85-C2C4-485E-80AF-D42B7FB0DE6C}" sibTransId="{EA91BD11-FFFA-4975-BCC3-6801D866B299}"/>
    <dgm:cxn modelId="{1675CAB6-9D40-4725-A8B6-5256D5BB1827}" srcId="{E239E8FA-D399-4A1E-99A0-8CDB523CC50C}" destId="{C2B51E50-10DE-429C-B4FB-1CE5DEAAFA1F}" srcOrd="1" destOrd="0" parTransId="{7DECB5C3-FC68-4FE8-AAAE-AA801610B169}" sibTransId="{D1A6E0DF-5679-49DD-A563-D211415FFFB0}"/>
    <dgm:cxn modelId="{83D06668-9C2B-42F6-8832-2892A25B74D8}" srcId="{E239E8FA-D399-4A1E-99A0-8CDB523CC50C}" destId="{5FF5F880-F2C1-4E8E-A34B-BD97215129D5}" srcOrd="4" destOrd="0" parTransId="{B44C4B2C-A586-44D7-B428-7B501DDE76A7}" sibTransId="{CEDD35A7-46DF-43AE-B24C-61AD8726F2C3}"/>
    <dgm:cxn modelId="{2E1FB6A3-E818-42D4-A5B7-80E936E22660}" type="presOf" srcId="{D30328C9-45CA-49B9-AF2D-1B3B30E029D3}" destId="{766ACEBE-5CD3-48DC-AFB9-5BECDD983DAA}" srcOrd="0" destOrd="0" presId="urn:microsoft.com/office/officeart/2005/8/layout/matrix1"/>
    <dgm:cxn modelId="{6BD74B5E-751F-4C4F-BE8C-E3FF3E8A3E1C}" type="presOf" srcId="{3D26B3A2-8F49-4913-884E-2F0807DB9887}" destId="{790D2BE0-07B8-4FA7-96AC-A9D76B7F68CA}" srcOrd="1" destOrd="0" presId="urn:microsoft.com/office/officeart/2005/8/layout/matrix1"/>
    <dgm:cxn modelId="{38B449D5-7516-487C-B7CD-E49CB32168A7}" srcId="{9B437BE4-82BD-41C2-A460-158F727AFB7C}" destId="{E239E8FA-D399-4A1E-99A0-8CDB523CC50C}" srcOrd="0" destOrd="0" parTransId="{6F1F76A1-4830-4063-9A8C-1E9F82C88D11}" sibTransId="{5D9CA824-1454-404D-AEC0-665D17C89837}"/>
    <dgm:cxn modelId="{CBC53D89-FAA1-440C-86A4-77E6496457C2}" srcId="{E239E8FA-D399-4A1E-99A0-8CDB523CC50C}" destId="{781D5C84-9D47-4764-BEA4-7B85A4AD9A74}" srcOrd="0" destOrd="0" parTransId="{EDA86A63-F459-4507-A03A-95CAD7EE9BE3}" sibTransId="{99826F3D-EC19-46A3-BC6E-DEF41BCB0AD1}"/>
    <dgm:cxn modelId="{13F63025-43B6-412C-88C2-3C344ED404A2}" srcId="{E239E8FA-D399-4A1E-99A0-8CDB523CC50C}" destId="{3D26B3A2-8F49-4913-884E-2F0807DB9887}" srcOrd="3" destOrd="0" parTransId="{111579B1-F532-48ED-BA67-88AF9317BF76}" sibTransId="{FED0200C-B6A9-4665-8457-203B9AFFD690}"/>
    <dgm:cxn modelId="{45519F33-4D24-45AF-9D2C-9424D68F465B}" type="presParOf" srcId="{CA9FF98C-370B-4486-A028-709BB0092747}" destId="{1C98E5E0-5849-4AAF-ABC6-619131855780}" srcOrd="0" destOrd="0" presId="urn:microsoft.com/office/officeart/2005/8/layout/matrix1"/>
    <dgm:cxn modelId="{75E9F5C8-C5B2-4A63-806F-8E44A757B5E3}" type="presParOf" srcId="{1C98E5E0-5849-4AAF-ABC6-619131855780}" destId="{469A0B7E-0041-4BEA-87A2-A3FDA9163914}" srcOrd="0" destOrd="0" presId="urn:microsoft.com/office/officeart/2005/8/layout/matrix1"/>
    <dgm:cxn modelId="{F4DFD41B-9340-46FA-AC0E-39FC5B5EF344}" type="presParOf" srcId="{1C98E5E0-5849-4AAF-ABC6-619131855780}" destId="{330D2D5F-8D5D-4CBF-8845-CE2BDA5BCAF0}" srcOrd="1" destOrd="0" presId="urn:microsoft.com/office/officeart/2005/8/layout/matrix1"/>
    <dgm:cxn modelId="{26CAA509-2BEE-455A-AC8C-531FDE72579D}" type="presParOf" srcId="{1C98E5E0-5849-4AAF-ABC6-619131855780}" destId="{0BDE37A1-D4E0-4A7F-81DE-D171A4CA59DD}" srcOrd="2" destOrd="0" presId="urn:microsoft.com/office/officeart/2005/8/layout/matrix1"/>
    <dgm:cxn modelId="{175E1D36-1625-4DDD-BDAA-A52F2A3AB6FF}" type="presParOf" srcId="{1C98E5E0-5849-4AAF-ABC6-619131855780}" destId="{9F02901B-D539-46D8-B117-EB6FA4216ACD}" srcOrd="3" destOrd="0" presId="urn:microsoft.com/office/officeart/2005/8/layout/matrix1"/>
    <dgm:cxn modelId="{9D069D06-2B12-43FC-B119-A7B7A9CEBC7F}" type="presParOf" srcId="{1C98E5E0-5849-4AAF-ABC6-619131855780}" destId="{766ACEBE-5CD3-48DC-AFB9-5BECDD983DAA}" srcOrd="4" destOrd="0" presId="urn:microsoft.com/office/officeart/2005/8/layout/matrix1"/>
    <dgm:cxn modelId="{5DCBCF29-CBFB-44C4-ACF2-E5BB95A7FD56}" type="presParOf" srcId="{1C98E5E0-5849-4AAF-ABC6-619131855780}" destId="{9FDD3F52-2B2D-4111-AD04-7509AE3FC5B4}" srcOrd="5" destOrd="0" presId="urn:microsoft.com/office/officeart/2005/8/layout/matrix1"/>
    <dgm:cxn modelId="{552D8867-9776-4D1B-A547-80893430EECB}" type="presParOf" srcId="{1C98E5E0-5849-4AAF-ABC6-619131855780}" destId="{587D0965-C8FA-4430-8344-1C7729D56B61}" srcOrd="6" destOrd="0" presId="urn:microsoft.com/office/officeart/2005/8/layout/matrix1"/>
    <dgm:cxn modelId="{CD0EDECC-353A-4685-815F-86DE7E707087}" type="presParOf" srcId="{1C98E5E0-5849-4AAF-ABC6-619131855780}" destId="{790D2BE0-07B8-4FA7-96AC-A9D76B7F68CA}" srcOrd="7" destOrd="0" presId="urn:microsoft.com/office/officeart/2005/8/layout/matrix1"/>
    <dgm:cxn modelId="{D5CC3D4D-C03B-458C-8754-DE3742F0A59B}" type="presParOf" srcId="{CA9FF98C-370B-4486-A028-709BB0092747}" destId="{56FA0459-C287-4E79-9F0F-5ED040B8E4B0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6FCDD1A-FD92-4C8D-A9DC-8A97BC0528E2}" type="doc">
      <dgm:prSet loTypeId="urn:microsoft.com/office/officeart/2005/8/layout/bList2#1" loCatId="picture" qsTypeId="urn:microsoft.com/office/officeart/2005/8/quickstyle/simple1" qsCatId="simple" csTypeId="urn:microsoft.com/office/officeart/2005/8/colors/colorful1#1" csCatId="colorful" phldr="1"/>
      <dgm:spPr/>
    </dgm:pt>
    <dgm:pt modelId="{A28AD4DF-1AFB-4A10-BE2E-5B542750BF96}">
      <dgm:prSet phldrT="[Texto]"/>
      <dgm:spPr/>
      <dgm:t>
        <a:bodyPr/>
        <a:lstStyle/>
        <a:p>
          <a:pPr algn="ctr"/>
          <a:r>
            <a:rPr lang="es-CO" b="1" dirty="0">
              <a:latin typeface="Century Gothic" panose="020B0502020202020204" pitchFamily="34" charset="0"/>
            </a:rPr>
            <a:t>Formación</a:t>
          </a:r>
          <a:r>
            <a:rPr lang="es-CO" dirty="0">
              <a:latin typeface="Century Gothic" panose="020B0502020202020204" pitchFamily="34" charset="0"/>
            </a:rPr>
            <a:t> en</a:t>
          </a:r>
          <a:r>
            <a:rPr lang="es-CO" b="1" dirty="0">
              <a:latin typeface="Century Gothic" panose="020B0502020202020204" pitchFamily="34" charset="0"/>
            </a:rPr>
            <a:t> 5 módulos</a:t>
          </a:r>
          <a:endParaRPr lang="es-CO" dirty="0">
            <a:latin typeface="Century Gothic" panose="020B0502020202020204" pitchFamily="34" charset="0"/>
          </a:endParaRPr>
        </a:p>
      </dgm:t>
    </dgm:pt>
    <dgm:pt modelId="{B0FFB149-B2AF-453A-B433-37FF637F0F56}" type="parTrans" cxnId="{220E8CB2-F34C-47BA-BB0F-4B438C19C181}">
      <dgm:prSet/>
      <dgm:spPr/>
      <dgm:t>
        <a:bodyPr/>
        <a:lstStyle/>
        <a:p>
          <a:endParaRPr lang="es-CO"/>
        </a:p>
      </dgm:t>
    </dgm:pt>
    <dgm:pt modelId="{82300CC9-AD12-483B-819F-52AE0A63A2F7}" type="sibTrans" cxnId="{220E8CB2-F34C-47BA-BB0F-4B438C19C181}">
      <dgm:prSet/>
      <dgm:spPr/>
      <dgm:t>
        <a:bodyPr/>
        <a:lstStyle/>
        <a:p>
          <a:endParaRPr lang="es-CO"/>
        </a:p>
      </dgm:t>
    </dgm:pt>
    <dgm:pt modelId="{65D87E13-6656-4B2D-A916-28DBE60030E3}">
      <dgm:prSet phldrT="[Texto]"/>
      <dgm:spPr/>
      <dgm:t>
        <a:bodyPr/>
        <a:lstStyle/>
        <a:p>
          <a:pPr algn="ctr"/>
          <a:r>
            <a:rPr lang="es-CO" b="1" dirty="0">
              <a:latin typeface="Century Gothic" panose="020B0502020202020204" pitchFamily="34" charset="0"/>
            </a:rPr>
            <a:t>Sistematización</a:t>
          </a:r>
        </a:p>
      </dgm:t>
    </dgm:pt>
    <dgm:pt modelId="{6FE129C0-B242-4695-BD2C-B7E44133ED23}" type="parTrans" cxnId="{BB927D7D-2833-4C28-B7DA-74A2B22228E0}">
      <dgm:prSet/>
      <dgm:spPr/>
      <dgm:t>
        <a:bodyPr/>
        <a:lstStyle/>
        <a:p>
          <a:endParaRPr lang="es-CO"/>
        </a:p>
      </dgm:t>
    </dgm:pt>
    <dgm:pt modelId="{CFB17542-CB7E-45CF-A623-780143B706B5}" type="sibTrans" cxnId="{BB927D7D-2833-4C28-B7DA-74A2B22228E0}">
      <dgm:prSet/>
      <dgm:spPr/>
      <dgm:t>
        <a:bodyPr/>
        <a:lstStyle/>
        <a:p>
          <a:endParaRPr lang="es-CO"/>
        </a:p>
      </dgm:t>
    </dgm:pt>
    <dgm:pt modelId="{B014536D-481E-4BAF-A8C3-53822730A44D}">
      <dgm:prSet phldrT="[Texto]" custT="1"/>
      <dgm:spPr/>
      <dgm:t>
        <a:bodyPr/>
        <a:lstStyle/>
        <a:p>
          <a:pPr algn="ctr"/>
          <a:r>
            <a:rPr lang="es-CO" sz="1800" b="1" dirty="0">
              <a:latin typeface="Century Gothic" panose="020B0502020202020204" pitchFamily="34" charset="0"/>
            </a:rPr>
            <a:t>Evaluación</a:t>
          </a:r>
        </a:p>
      </dgm:t>
    </dgm:pt>
    <dgm:pt modelId="{7EA6543C-502B-4908-8008-D9EB91967342}" type="parTrans" cxnId="{FFDDD7FC-E5EC-4AC3-B97A-35CD5441E3AE}">
      <dgm:prSet/>
      <dgm:spPr/>
      <dgm:t>
        <a:bodyPr/>
        <a:lstStyle/>
        <a:p>
          <a:endParaRPr lang="es-CO"/>
        </a:p>
      </dgm:t>
    </dgm:pt>
    <dgm:pt modelId="{75083FEE-C973-474A-8158-1C0F6A691A74}" type="sibTrans" cxnId="{FFDDD7FC-E5EC-4AC3-B97A-35CD5441E3AE}">
      <dgm:prSet/>
      <dgm:spPr/>
      <dgm:t>
        <a:bodyPr/>
        <a:lstStyle/>
        <a:p>
          <a:endParaRPr lang="es-CO"/>
        </a:p>
      </dgm:t>
    </dgm:pt>
    <dgm:pt modelId="{6372F2FF-95B7-45D1-A93F-9F6EF428EF84}" type="pres">
      <dgm:prSet presAssocID="{B6FCDD1A-FD92-4C8D-A9DC-8A97BC0528E2}" presName="diagram" presStyleCnt="0">
        <dgm:presLayoutVars>
          <dgm:dir/>
          <dgm:animLvl val="lvl"/>
          <dgm:resizeHandles val="exact"/>
        </dgm:presLayoutVars>
      </dgm:prSet>
      <dgm:spPr/>
    </dgm:pt>
    <dgm:pt modelId="{D6E5AC37-F280-4C09-9269-952C8188A8B4}" type="pres">
      <dgm:prSet presAssocID="{A28AD4DF-1AFB-4A10-BE2E-5B542750BF96}" presName="compNode" presStyleCnt="0"/>
      <dgm:spPr/>
    </dgm:pt>
    <dgm:pt modelId="{80547AE0-B018-48B6-B2C7-25C861AEC586}" type="pres">
      <dgm:prSet presAssocID="{A28AD4DF-1AFB-4A10-BE2E-5B542750BF96}" presName="childRect" presStyleLbl="bgAcc1" presStyleIdx="0" presStyleCnt="3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</dgm:spPr>
    </dgm:pt>
    <dgm:pt modelId="{C80D7AD9-C03D-47C9-AA9B-1C9CE6507930}" type="pres">
      <dgm:prSet presAssocID="{A28AD4DF-1AFB-4A10-BE2E-5B542750BF96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DE55F710-6E26-4533-AD50-E19FE2428A32}" type="pres">
      <dgm:prSet presAssocID="{A28AD4DF-1AFB-4A10-BE2E-5B542750BF96}" presName="parentRect" presStyleLbl="alignNode1" presStyleIdx="0" presStyleCnt="3"/>
      <dgm:spPr/>
      <dgm:t>
        <a:bodyPr/>
        <a:lstStyle/>
        <a:p>
          <a:endParaRPr lang="es-CO"/>
        </a:p>
      </dgm:t>
    </dgm:pt>
    <dgm:pt modelId="{3F42FC18-5CD2-4ACE-8865-2FE380337D35}" type="pres">
      <dgm:prSet presAssocID="{A28AD4DF-1AFB-4A10-BE2E-5B542750BF96}" presName="adorn" presStyleLbl="fgAccFollowNode1" presStyleIdx="0" presStyleCnt="3"/>
      <dgm:spPr>
        <a:blipFill>
          <a:blip xmlns:r="http://schemas.openxmlformats.org/officeDocument/2006/relationships"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887839A9-8DFB-47E8-8E0F-A22477EE5A0C}" type="pres">
      <dgm:prSet presAssocID="{82300CC9-AD12-483B-819F-52AE0A63A2F7}" presName="sibTrans" presStyleLbl="sibTrans2D1" presStyleIdx="0" presStyleCnt="0"/>
      <dgm:spPr/>
      <dgm:t>
        <a:bodyPr/>
        <a:lstStyle/>
        <a:p>
          <a:endParaRPr lang="es-CO"/>
        </a:p>
      </dgm:t>
    </dgm:pt>
    <dgm:pt modelId="{97C7E129-848D-4732-B10C-B94EB3269110}" type="pres">
      <dgm:prSet presAssocID="{65D87E13-6656-4B2D-A916-28DBE60030E3}" presName="compNode" presStyleCnt="0"/>
      <dgm:spPr/>
    </dgm:pt>
    <dgm:pt modelId="{BDF2AF38-B151-4581-AAB2-D02B17A51F1C}" type="pres">
      <dgm:prSet presAssocID="{65D87E13-6656-4B2D-A916-28DBE60030E3}" presName="childRect" presStyleLbl="bgAcc1" presStyleIdx="1" presStyleCnt="3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</dgm:spPr>
    </dgm:pt>
    <dgm:pt modelId="{1D66D40B-A981-475A-B302-677DCCDD5ABC}" type="pres">
      <dgm:prSet presAssocID="{65D87E13-6656-4B2D-A916-28DBE60030E3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EC3CAB2E-8644-40BD-8641-088168B1E78D}" type="pres">
      <dgm:prSet presAssocID="{65D87E13-6656-4B2D-A916-28DBE60030E3}" presName="parentRect" presStyleLbl="alignNode1" presStyleIdx="1" presStyleCnt="3"/>
      <dgm:spPr/>
      <dgm:t>
        <a:bodyPr/>
        <a:lstStyle/>
        <a:p>
          <a:endParaRPr lang="es-CO"/>
        </a:p>
      </dgm:t>
    </dgm:pt>
    <dgm:pt modelId="{1424FDB3-C8B4-4581-9A12-A6BDDD91776C}" type="pres">
      <dgm:prSet presAssocID="{65D87E13-6656-4B2D-A916-28DBE60030E3}" presName="adorn" presStyleLbl="fgAccFollowNode1" presStyleIdx="1" presStyleCnt="3"/>
      <dgm:spPr>
        <a:blipFill>
          <a:blip xmlns:r="http://schemas.openxmlformats.org/officeDocument/2006/relationships"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D678E642-527E-44D1-992A-AB71402D2366}" type="pres">
      <dgm:prSet presAssocID="{CFB17542-CB7E-45CF-A623-780143B706B5}" presName="sibTrans" presStyleLbl="sibTrans2D1" presStyleIdx="0" presStyleCnt="0"/>
      <dgm:spPr/>
      <dgm:t>
        <a:bodyPr/>
        <a:lstStyle/>
        <a:p>
          <a:endParaRPr lang="es-CO"/>
        </a:p>
      </dgm:t>
    </dgm:pt>
    <dgm:pt modelId="{F7B805BF-49CF-4E3C-94F8-CDFE63ED88A8}" type="pres">
      <dgm:prSet presAssocID="{B014536D-481E-4BAF-A8C3-53822730A44D}" presName="compNode" presStyleCnt="0"/>
      <dgm:spPr/>
    </dgm:pt>
    <dgm:pt modelId="{9E4E8748-722C-4069-88C2-F273A8823C35}" type="pres">
      <dgm:prSet presAssocID="{B014536D-481E-4BAF-A8C3-53822730A44D}" presName="childRect" presStyleLbl="bgAcc1" presStyleIdx="2" presStyleCnt="3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</dgm:spPr>
    </dgm:pt>
    <dgm:pt modelId="{49EF4D36-91BA-40AB-8C96-27E6540998B7}" type="pres">
      <dgm:prSet presAssocID="{B014536D-481E-4BAF-A8C3-53822730A44D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CE9FBF23-C403-469D-A130-9DE4F77936C2}" type="pres">
      <dgm:prSet presAssocID="{B014536D-481E-4BAF-A8C3-53822730A44D}" presName="parentRect" presStyleLbl="alignNode1" presStyleIdx="2" presStyleCnt="3"/>
      <dgm:spPr/>
      <dgm:t>
        <a:bodyPr/>
        <a:lstStyle/>
        <a:p>
          <a:endParaRPr lang="es-CO"/>
        </a:p>
      </dgm:t>
    </dgm:pt>
    <dgm:pt modelId="{EF687025-511F-4B96-8092-A66B0E395D1A}" type="pres">
      <dgm:prSet presAssocID="{B014536D-481E-4BAF-A8C3-53822730A44D}" presName="adorn" presStyleLbl="fgAccFollowNode1" presStyleIdx="2" presStyleCnt="3"/>
      <dgm:spPr>
        <a:blipFill>
          <a:blip xmlns:r="http://schemas.openxmlformats.org/officeDocument/2006/relationships"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</dgm:ptLst>
  <dgm:cxnLst>
    <dgm:cxn modelId="{98834C71-F637-4BE8-A283-EF274B867F90}" type="presOf" srcId="{CFB17542-CB7E-45CF-A623-780143B706B5}" destId="{D678E642-527E-44D1-992A-AB71402D2366}" srcOrd="0" destOrd="0" presId="urn:microsoft.com/office/officeart/2005/8/layout/bList2#1"/>
    <dgm:cxn modelId="{F5065E6A-90C5-4DBA-91FD-56247E1D4780}" type="presOf" srcId="{A28AD4DF-1AFB-4A10-BE2E-5B542750BF96}" destId="{C80D7AD9-C03D-47C9-AA9B-1C9CE6507930}" srcOrd="0" destOrd="0" presId="urn:microsoft.com/office/officeart/2005/8/layout/bList2#1"/>
    <dgm:cxn modelId="{5AE98EF7-1AE3-4876-AC33-3ADF73E6EBC2}" type="presOf" srcId="{65D87E13-6656-4B2D-A916-28DBE60030E3}" destId="{EC3CAB2E-8644-40BD-8641-088168B1E78D}" srcOrd="1" destOrd="0" presId="urn:microsoft.com/office/officeart/2005/8/layout/bList2#1"/>
    <dgm:cxn modelId="{F6129300-DCFD-4F0F-91A6-D25F14F00C5F}" type="presOf" srcId="{B014536D-481E-4BAF-A8C3-53822730A44D}" destId="{49EF4D36-91BA-40AB-8C96-27E6540998B7}" srcOrd="0" destOrd="0" presId="urn:microsoft.com/office/officeart/2005/8/layout/bList2#1"/>
    <dgm:cxn modelId="{6D974499-A3E7-4440-9F2F-7A6338116736}" type="presOf" srcId="{65D87E13-6656-4B2D-A916-28DBE60030E3}" destId="{1D66D40B-A981-475A-B302-677DCCDD5ABC}" srcOrd="0" destOrd="0" presId="urn:microsoft.com/office/officeart/2005/8/layout/bList2#1"/>
    <dgm:cxn modelId="{767FE7B2-BD36-4EB7-BAA0-BC97ABC8E02F}" type="presOf" srcId="{B014536D-481E-4BAF-A8C3-53822730A44D}" destId="{CE9FBF23-C403-469D-A130-9DE4F77936C2}" srcOrd="1" destOrd="0" presId="urn:microsoft.com/office/officeart/2005/8/layout/bList2#1"/>
    <dgm:cxn modelId="{2CFA00BA-AFF3-4DAF-931E-42AA46F0CBB1}" type="presOf" srcId="{A28AD4DF-1AFB-4A10-BE2E-5B542750BF96}" destId="{DE55F710-6E26-4533-AD50-E19FE2428A32}" srcOrd="1" destOrd="0" presId="urn:microsoft.com/office/officeart/2005/8/layout/bList2#1"/>
    <dgm:cxn modelId="{220E8CB2-F34C-47BA-BB0F-4B438C19C181}" srcId="{B6FCDD1A-FD92-4C8D-A9DC-8A97BC0528E2}" destId="{A28AD4DF-1AFB-4A10-BE2E-5B542750BF96}" srcOrd="0" destOrd="0" parTransId="{B0FFB149-B2AF-453A-B433-37FF637F0F56}" sibTransId="{82300CC9-AD12-483B-819F-52AE0A63A2F7}"/>
    <dgm:cxn modelId="{E8749EBB-0441-4E77-A8BE-A06D4C188E58}" type="presOf" srcId="{82300CC9-AD12-483B-819F-52AE0A63A2F7}" destId="{887839A9-8DFB-47E8-8E0F-A22477EE5A0C}" srcOrd="0" destOrd="0" presId="urn:microsoft.com/office/officeart/2005/8/layout/bList2#1"/>
    <dgm:cxn modelId="{DFE1C5E6-95FA-4E6C-8ED3-949B3AFEB5E3}" type="presOf" srcId="{B6FCDD1A-FD92-4C8D-A9DC-8A97BC0528E2}" destId="{6372F2FF-95B7-45D1-A93F-9F6EF428EF84}" srcOrd="0" destOrd="0" presId="urn:microsoft.com/office/officeart/2005/8/layout/bList2#1"/>
    <dgm:cxn modelId="{BB927D7D-2833-4C28-B7DA-74A2B22228E0}" srcId="{B6FCDD1A-FD92-4C8D-A9DC-8A97BC0528E2}" destId="{65D87E13-6656-4B2D-A916-28DBE60030E3}" srcOrd="1" destOrd="0" parTransId="{6FE129C0-B242-4695-BD2C-B7E44133ED23}" sibTransId="{CFB17542-CB7E-45CF-A623-780143B706B5}"/>
    <dgm:cxn modelId="{FFDDD7FC-E5EC-4AC3-B97A-35CD5441E3AE}" srcId="{B6FCDD1A-FD92-4C8D-A9DC-8A97BC0528E2}" destId="{B014536D-481E-4BAF-A8C3-53822730A44D}" srcOrd="2" destOrd="0" parTransId="{7EA6543C-502B-4908-8008-D9EB91967342}" sibTransId="{75083FEE-C973-474A-8158-1C0F6A691A74}"/>
    <dgm:cxn modelId="{11CE6628-8E72-4462-AF0D-EAD95B9277D0}" type="presParOf" srcId="{6372F2FF-95B7-45D1-A93F-9F6EF428EF84}" destId="{D6E5AC37-F280-4C09-9269-952C8188A8B4}" srcOrd="0" destOrd="0" presId="urn:microsoft.com/office/officeart/2005/8/layout/bList2#1"/>
    <dgm:cxn modelId="{F76EB05E-C632-4CC3-B75C-D8EEAD3E8313}" type="presParOf" srcId="{D6E5AC37-F280-4C09-9269-952C8188A8B4}" destId="{80547AE0-B018-48B6-B2C7-25C861AEC586}" srcOrd="0" destOrd="0" presId="urn:microsoft.com/office/officeart/2005/8/layout/bList2#1"/>
    <dgm:cxn modelId="{BC20CA63-B8D9-43BE-8DF6-E978B17A5842}" type="presParOf" srcId="{D6E5AC37-F280-4C09-9269-952C8188A8B4}" destId="{C80D7AD9-C03D-47C9-AA9B-1C9CE6507930}" srcOrd="1" destOrd="0" presId="urn:microsoft.com/office/officeart/2005/8/layout/bList2#1"/>
    <dgm:cxn modelId="{91D823D0-A285-452B-99B7-41D86D7361A7}" type="presParOf" srcId="{D6E5AC37-F280-4C09-9269-952C8188A8B4}" destId="{DE55F710-6E26-4533-AD50-E19FE2428A32}" srcOrd="2" destOrd="0" presId="urn:microsoft.com/office/officeart/2005/8/layout/bList2#1"/>
    <dgm:cxn modelId="{24BFA608-3594-4A63-BFD0-B7C40AF544A8}" type="presParOf" srcId="{D6E5AC37-F280-4C09-9269-952C8188A8B4}" destId="{3F42FC18-5CD2-4ACE-8865-2FE380337D35}" srcOrd="3" destOrd="0" presId="urn:microsoft.com/office/officeart/2005/8/layout/bList2#1"/>
    <dgm:cxn modelId="{28CC71BC-EAE1-4FD2-B7D3-E9203D29ED22}" type="presParOf" srcId="{6372F2FF-95B7-45D1-A93F-9F6EF428EF84}" destId="{887839A9-8DFB-47E8-8E0F-A22477EE5A0C}" srcOrd="1" destOrd="0" presId="urn:microsoft.com/office/officeart/2005/8/layout/bList2#1"/>
    <dgm:cxn modelId="{A0357D8E-05E8-4927-A520-59C75A18D1C3}" type="presParOf" srcId="{6372F2FF-95B7-45D1-A93F-9F6EF428EF84}" destId="{97C7E129-848D-4732-B10C-B94EB3269110}" srcOrd="2" destOrd="0" presId="urn:microsoft.com/office/officeart/2005/8/layout/bList2#1"/>
    <dgm:cxn modelId="{EC664F22-D588-4730-A7EF-CA9E431CED87}" type="presParOf" srcId="{97C7E129-848D-4732-B10C-B94EB3269110}" destId="{BDF2AF38-B151-4581-AAB2-D02B17A51F1C}" srcOrd="0" destOrd="0" presId="urn:microsoft.com/office/officeart/2005/8/layout/bList2#1"/>
    <dgm:cxn modelId="{BE3CBBB0-784E-4C2B-B08A-709CE1ED84D2}" type="presParOf" srcId="{97C7E129-848D-4732-B10C-B94EB3269110}" destId="{1D66D40B-A981-475A-B302-677DCCDD5ABC}" srcOrd="1" destOrd="0" presId="urn:microsoft.com/office/officeart/2005/8/layout/bList2#1"/>
    <dgm:cxn modelId="{1960999C-A2AC-4E49-B192-6779EBC6F862}" type="presParOf" srcId="{97C7E129-848D-4732-B10C-B94EB3269110}" destId="{EC3CAB2E-8644-40BD-8641-088168B1E78D}" srcOrd="2" destOrd="0" presId="urn:microsoft.com/office/officeart/2005/8/layout/bList2#1"/>
    <dgm:cxn modelId="{0DCA42DD-D444-4882-BFCD-4F49799379AC}" type="presParOf" srcId="{97C7E129-848D-4732-B10C-B94EB3269110}" destId="{1424FDB3-C8B4-4581-9A12-A6BDDD91776C}" srcOrd="3" destOrd="0" presId="urn:microsoft.com/office/officeart/2005/8/layout/bList2#1"/>
    <dgm:cxn modelId="{4ACB9016-E8E6-413E-B195-CD45DC3C1974}" type="presParOf" srcId="{6372F2FF-95B7-45D1-A93F-9F6EF428EF84}" destId="{D678E642-527E-44D1-992A-AB71402D2366}" srcOrd="3" destOrd="0" presId="urn:microsoft.com/office/officeart/2005/8/layout/bList2#1"/>
    <dgm:cxn modelId="{07B4975A-F044-4D1E-B720-E1D17DB4F7A8}" type="presParOf" srcId="{6372F2FF-95B7-45D1-A93F-9F6EF428EF84}" destId="{F7B805BF-49CF-4E3C-94F8-CDFE63ED88A8}" srcOrd="4" destOrd="0" presId="urn:microsoft.com/office/officeart/2005/8/layout/bList2#1"/>
    <dgm:cxn modelId="{96DB2C81-B6C6-4693-A674-83AB591F4557}" type="presParOf" srcId="{F7B805BF-49CF-4E3C-94F8-CDFE63ED88A8}" destId="{9E4E8748-722C-4069-88C2-F273A8823C35}" srcOrd="0" destOrd="0" presId="urn:microsoft.com/office/officeart/2005/8/layout/bList2#1"/>
    <dgm:cxn modelId="{E1016576-92CD-45E4-BC22-D0EC28EB3544}" type="presParOf" srcId="{F7B805BF-49CF-4E3C-94F8-CDFE63ED88A8}" destId="{49EF4D36-91BA-40AB-8C96-27E6540998B7}" srcOrd="1" destOrd="0" presId="urn:microsoft.com/office/officeart/2005/8/layout/bList2#1"/>
    <dgm:cxn modelId="{EF7D6211-A6AB-4C54-908B-64F74067F603}" type="presParOf" srcId="{F7B805BF-49CF-4E3C-94F8-CDFE63ED88A8}" destId="{CE9FBF23-C403-469D-A130-9DE4F77936C2}" srcOrd="2" destOrd="0" presId="urn:microsoft.com/office/officeart/2005/8/layout/bList2#1"/>
    <dgm:cxn modelId="{5940047A-CD79-431E-A8B0-99F7BE2F72F7}" type="presParOf" srcId="{F7B805BF-49CF-4E3C-94F8-CDFE63ED88A8}" destId="{EF687025-511F-4B96-8092-A66B0E395D1A}" srcOrd="3" destOrd="0" presId="urn:microsoft.com/office/officeart/2005/8/layout/bList2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417D733-C372-4745-AAF1-601434A6AD7B}" type="doc">
      <dgm:prSet loTypeId="urn:microsoft.com/office/officeart/2005/8/layout/lProcess3" loCatId="process" qsTypeId="urn:microsoft.com/office/officeart/2005/8/quickstyle/simple1" qsCatId="simple" csTypeId="urn:microsoft.com/office/officeart/2005/8/colors/colorful5" csCatId="colorful" phldr="1"/>
      <dgm:spPr/>
    </dgm:pt>
    <dgm:pt modelId="{0DBCDCB9-A6F6-472D-B745-99ED910CB140}">
      <dgm:prSet phldrT="[Texto]" custT="1"/>
      <dgm:spPr/>
      <dgm:t>
        <a:bodyPr/>
        <a:lstStyle/>
        <a:p>
          <a:r>
            <a:rPr lang="es-CO" sz="2400" b="1" dirty="0">
              <a:latin typeface="Century Gothic" panose="020B0502020202020204" pitchFamily="34" charset="0"/>
            </a:rPr>
            <a:t>Encuentros Macro regionales </a:t>
          </a:r>
        </a:p>
      </dgm:t>
    </dgm:pt>
    <dgm:pt modelId="{207DD25B-998D-4895-8C2E-849186DD9A0D}" type="parTrans" cxnId="{7A31AD12-2CE8-4599-B436-B9A57D1E7906}">
      <dgm:prSet/>
      <dgm:spPr/>
      <dgm:t>
        <a:bodyPr/>
        <a:lstStyle/>
        <a:p>
          <a:endParaRPr lang="es-CO" sz="1400"/>
        </a:p>
      </dgm:t>
    </dgm:pt>
    <dgm:pt modelId="{6897DB6F-95C9-4292-9B6E-76844E9ACE8F}" type="sibTrans" cxnId="{7A31AD12-2CE8-4599-B436-B9A57D1E7906}">
      <dgm:prSet/>
      <dgm:spPr/>
      <dgm:t>
        <a:bodyPr/>
        <a:lstStyle/>
        <a:p>
          <a:endParaRPr lang="es-CO" sz="1400"/>
        </a:p>
      </dgm:t>
    </dgm:pt>
    <dgm:pt modelId="{D18BAD2B-743C-4C6E-8400-BC0245565F20}">
      <dgm:prSet phldrT="[Texto]" custT="1"/>
      <dgm:spPr/>
      <dgm:t>
        <a:bodyPr/>
        <a:lstStyle/>
        <a:p>
          <a:r>
            <a:rPr lang="es-CO" sz="2400" b="1" dirty="0">
              <a:latin typeface="Century Gothic" panose="020B0502020202020204" pitchFamily="34" charset="0"/>
            </a:rPr>
            <a:t>Guardianes del Tesoro/ diligenciamiento de formatos</a:t>
          </a:r>
        </a:p>
      </dgm:t>
    </dgm:pt>
    <dgm:pt modelId="{DAD46283-4A6F-47EC-84DC-213A1E519FE8}" type="parTrans" cxnId="{36E07FD9-F568-48B3-9619-D71FAAB3A2FC}">
      <dgm:prSet/>
      <dgm:spPr/>
      <dgm:t>
        <a:bodyPr/>
        <a:lstStyle/>
        <a:p>
          <a:endParaRPr lang="es-CO" sz="1400"/>
        </a:p>
      </dgm:t>
    </dgm:pt>
    <dgm:pt modelId="{A04EF50E-05A4-43CD-9597-F8E079300735}" type="sibTrans" cxnId="{36E07FD9-F568-48B3-9619-D71FAAB3A2FC}">
      <dgm:prSet/>
      <dgm:spPr/>
      <dgm:t>
        <a:bodyPr/>
        <a:lstStyle/>
        <a:p>
          <a:endParaRPr lang="es-CO" sz="1400"/>
        </a:p>
      </dgm:t>
    </dgm:pt>
    <dgm:pt modelId="{7A04304B-63F1-49A6-A723-CE77548F0F6D}">
      <dgm:prSet phldrT="[Texto]" custT="1"/>
      <dgm:spPr/>
      <dgm:t>
        <a:bodyPr/>
        <a:lstStyle/>
        <a:p>
          <a:r>
            <a:rPr lang="es-CO" sz="2400" b="1" dirty="0">
              <a:latin typeface="Century Gothic" panose="020B0502020202020204" pitchFamily="34" charset="0"/>
            </a:rPr>
            <a:t>Estrategia de Comunicación </a:t>
          </a:r>
        </a:p>
      </dgm:t>
    </dgm:pt>
    <dgm:pt modelId="{8E4ACE7E-37A9-4379-B300-35BDDE4DBFCA}" type="parTrans" cxnId="{DEDD11B0-5C3D-4838-9052-11F8EBECA04E}">
      <dgm:prSet/>
      <dgm:spPr/>
      <dgm:t>
        <a:bodyPr/>
        <a:lstStyle/>
        <a:p>
          <a:endParaRPr lang="es-CO" sz="1400"/>
        </a:p>
      </dgm:t>
    </dgm:pt>
    <dgm:pt modelId="{F7F29760-E64A-444F-A6C4-CB809883445E}" type="sibTrans" cxnId="{DEDD11B0-5C3D-4838-9052-11F8EBECA04E}">
      <dgm:prSet/>
      <dgm:spPr/>
      <dgm:t>
        <a:bodyPr/>
        <a:lstStyle/>
        <a:p>
          <a:endParaRPr lang="es-CO" sz="1400"/>
        </a:p>
      </dgm:t>
    </dgm:pt>
    <dgm:pt modelId="{20E11E0B-0A36-4AC8-9AD7-CEDB00D20BF6}" type="pres">
      <dgm:prSet presAssocID="{3417D733-C372-4745-AAF1-601434A6AD7B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75D41F0F-768D-4F81-A7C4-2E1EF76FB7DA}" type="pres">
      <dgm:prSet presAssocID="{0DBCDCB9-A6F6-472D-B745-99ED910CB140}" presName="horFlow" presStyleCnt="0"/>
      <dgm:spPr/>
    </dgm:pt>
    <dgm:pt modelId="{79E3C374-C3BE-416C-9538-D8337988EFCD}" type="pres">
      <dgm:prSet presAssocID="{0DBCDCB9-A6F6-472D-B745-99ED910CB140}" presName="bigChev" presStyleLbl="node1" presStyleIdx="0" presStyleCnt="3" custScaleX="651528"/>
      <dgm:spPr/>
      <dgm:t>
        <a:bodyPr/>
        <a:lstStyle/>
        <a:p>
          <a:endParaRPr lang="es-CO"/>
        </a:p>
      </dgm:t>
    </dgm:pt>
    <dgm:pt modelId="{B779FCAC-150B-449C-A405-5B8074C56D42}" type="pres">
      <dgm:prSet presAssocID="{0DBCDCB9-A6F6-472D-B745-99ED910CB140}" presName="vSp" presStyleCnt="0"/>
      <dgm:spPr/>
    </dgm:pt>
    <dgm:pt modelId="{8835890A-0032-41B7-AB24-A81346C4B879}" type="pres">
      <dgm:prSet presAssocID="{D18BAD2B-743C-4C6E-8400-BC0245565F20}" presName="horFlow" presStyleCnt="0"/>
      <dgm:spPr/>
    </dgm:pt>
    <dgm:pt modelId="{2953DC8B-BCF9-423E-8CCD-45B8A98C3B53}" type="pres">
      <dgm:prSet presAssocID="{D18BAD2B-743C-4C6E-8400-BC0245565F20}" presName="bigChev" presStyleLbl="node1" presStyleIdx="1" presStyleCnt="3" custScaleX="692734"/>
      <dgm:spPr/>
      <dgm:t>
        <a:bodyPr/>
        <a:lstStyle/>
        <a:p>
          <a:endParaRPr lang="es-CO"/>
        </a:p>
      </dgm:t>
    </dgm:pt>
    <dgm:pt modelId="{BDCB3C41-8E6A-4423-889D-EA24016CBB18}" type="pres">
      <dgm:prSet presAssocID="{D18BAD2B-743C-4C6E-8400-BC0245565F20}" presName="vSp" presStyleCnt="0"/>
      <dgm:spPr/>
    </dgm:pt>
    <dgm:pt modelId="{318C8918-3F2E-48C0-814C-D767DF4B0ACA}" type="pres">
      <dgm:prSet presAssocID="{7A04304B-63F1-49A6-A723-CE77548F0F6D}" presName="horFlow" presStyleCnt="0"/>
      <dgm:spPr/>
    </dgm:pt>
    <dgm:pt modelId="{593B2A4E-6FBC-4B8D-A218-CE5CC4EE7B3A}" type="pres">
      <dgm:prSet presAssocID="{7A04304B-63F1-49A6-A723-CE77548F0F6D}" presName="bigChev" presStyleLbl="node1" presStyleIdx="2" presStyleCnt="3" custScaleX="651528"/>
      <dgm:spPr/>
      <dgm:t>
        <a:bodyPr/>
        <a:lstStyle/>
        <a:p>
          <a:endParaRPr lang="es-CO"/>
        </a:p>
      </dgm:t>
    </dgm:pt>
  </dgm:ptLst>
  <dgm:cxnLst>
    <dgm:cxn modelId="{7C83D2E4-54B0-4A85-95DB-48F1239F2132}" type="presOf" srcId="{0DBCDCB9-A6F6-472D-B745-99ED910CB140}" destId="{79E3C374-C3BE-416C-9538-D8337988EFCD}" srcOrd="0" destOrd="0" presId="urn:microsoft.com/office/officeart/2005/8/layout/lProcess3"/>
    <dgm:cxn modelId="{7A31AD12-2CE8-4599-B436-B9A57D1E7906}" srcId="{3417D733-C372-4745-AAF1-601434A6AD7B}" destId="{0DBCDCB9-A6F6-472D-B745-99ED910CB140}" srcOrd="0" destOrd="0" parTransId="{207DD25B-998D-4895-8C2E-849186DD9A0D}" sibTransId="{6897DB6F-95C9-4292-9B6E-76844E9ACE8F}"/>
    <dgm:cxn modelId="{99A8C722-8B65-4466-8D87-21AD2BF9757E}" type="presOf" srcId="{D18BAD2B-743C-4C6E-8400-BC0245565F20}" destId="{2953DC8B-BCF9-423E-8CCD-45B8A98C3B53}" srcOrd="0" destOrd="0" presId="urn:microsoft.com/office/officeart/2005/8/layout/lProcess3"/>
    <dgm:cxn modelId="{87E25E4F-7F9C-42B8-9033-32081C7DA756}" type="presOf" srcId="{3417D733-C372-4745-AAF1-601434A6AD7B}" destId="{20E11E0B-0A36-4AC8-9AD7-CEDB00D20BF6}" srcOrd="0" destOrd="0" presId="urn:microsoft.com/office/officeart/2005/8/layout/lProcess3"/>
    <dgm:cxn modelId="{DEDD11B0-5C3D-4838-9052-11F8EBECA04E}" srcId="{3417D733-C372-4745-AAF1-601434A6AD7B}" destId="{7A04304B-63F1-49A6-A723-CE77548F0F6D}" srcOrd="2" destOrd="0" parTransId="{8E4ACE7E-37A9-4379-B300-35BDDE4DBFCA}" sibTransId="{F7F29760-E64A-444F-A6C4-CB809883445E}"/>
    <dgm:cxn modelId="{DBDAC090-42A7-44D9-B327-C577A36CF18D}" type="presOf" srcId="{7A04304B-63F1-49A6-A723-CE77548F0F6D}" destId="{593B2A4E-6FBC-4B8D-A218-CE5CC4EE7B3A}" srcOrd="0" destOrd="0" presId="urn:microsoft.com/office/officeart/2005/8/layout/lProcess3"/>
    <dgm:cxn modelId="{36E07FD9-F568-48B3-9619-D71FAAB3A2FC}" srcId="{3417D733-C372-4745-AAF1-601434A6AD7B}" destId="{D18BAD2B-743C-4C6E-8400-BC0245565F20}" srcOrd="1" destOrd="0" parTransId="{DAD46283-4A6F-47EC-84DC-213A1E519FE8}" sibTransId="{A04EF50E-05A4-43CD-9597-F8E079300735}"/>
    <dgm:cxn modelId="{6FD42D43-151A-4C5C-808D-2C439D70A1E4}" type="presParOf" srcId="{20E11E0B-0A36-4AC8-9AD7-CEDB00D20BF6}" destId="{75D41F0F-768D-4F81-A7C4-2E1EF76FB7DA}" srcOrd="0" destOrd="0" presId="urn:microsoft.com/office/officeart/2005/8/layout/lProcess3"/>
    <dgm:cxn modelId="{332362A5-F43F-4088-B68A-A187BC3070B9}" type="presParOf" srcId="{75D41F0F-768D-4F81-A7C4-2E1EF76FB7DA}" destId="{79E3C374-C3BE-416C-9538-D8337988EFCD}" srcOrd="0" destOrd="0" presId="urn:microsoft.com/office/officeart/2005/8/layout/lProcess3"/>
    <dgm:cxn modelId="{481C569B-6647-4474-BABA-08304F13A730}" type="presParOf" srcId="{20E11E0B-0A36-4AC8-9AD7-CEDB00D20BF6}" destId="{B779FCAC-150B-449C-A405-5B8074C56D42}" srcOrd="1" destOrd="0" presId="urn:microsoft.com/office/officeart/2005/8/layout/lProcess3"/>
    <dgm:cxn modelId="{F0F4B7BC-9F89-4FE3-9436-A07599135B03}" type="presParOf" srcId="{20E11E0B-0A36-4AC8-9AD7-CEDB00D20BF6}" destId="{8835890A-0032-41B7-AB24-A81346C4B879}" srcOrd="2" destOrd="0" presId="urn:microsoft.com/office/officeart/2005/8/layout/lProcess3"/>
    <dgm:cxn modelId="{68BF2C5D-9DC0-4D6D-AFB7-4947D78133AD}" type="presParOf" srcId="{8835890A-0032-41B7-AB24-A81346C4B879}" destId="{2953DC8B-BCF9-423E-8CCD-45B8A98C3B53}" srcOrd="0" destOrd="0" presId="urn:microsoft.com/office/officeart/2005/8/layout/lProcess3"/>
    <dgm:cxn modelId="{52A59308-8AA0-4C15-B982-B45C128BB969}" type="presParOf" srcId="{20E11E0B-0A36-4AC8-9AD7-CEDB00D20BF6}" destId="{BDCB3C41-8E6A-4423-889D-EA24016CBB18}" srcOrd="3" destOrd="0" presId="urn:microsoft.com/office/officeart/2005/8/layout/lProcess3"/>
    <dgm:cxn modelId="{01F5980B-5B19-4D40-B875-4AB799128F03}" type="presParOf" srcId="{20E11E0B-0A36-4AC8-9AD7-CEDB00D20BF6}" destId="{318C8918-3F2E-48C0-814C-D767DF4B0ACA}" srcOrd="4" destOrd="0" presId="urn:microsoft.com/office/officeart/2005/8/layout/lProcess3"/>
    <dgm:cxn modelId="{58DFD135-4DEE-4C48-AB2E-B6615FAF214D}" type="presParOf" srcId="{318C8918-3F2E-48C0-814C-D767DF4B0ACA}" destId="{593B2A4E-6FBC-4B8D-A218-CE5CC4EE7B3A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List2#1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E5FEAA-91B1-4774-8ED1-C6D8AE01834C}" type="datetimeFigureOut">
              <a:rPr lang="es-CO" smtClean="0"/>
              <a:t>15/08/2017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5585EC-500B-44AE-9C25-4A4CEDD5002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85725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CO" altLang="es-CO"/>
          </a:p>
        </p:txBody>
      </p:sp>
      <p:sp>
        <p:nvSpPr>
          <p:cNvPr id="2355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18A9494-C0CA-4D00-AC2A-47FB43568AAF}" type="slidenum">
              <a:rPr lang="es-ES" altLang="es-CO" sz="1200"/>
              <a:pPr/>
              <a:t>29</a:t>
            </a:fld>
            <a:endParaRPr lang="es-ES" altLang="es-CO" sz="1200"/>
          </a:p>
        </p:txBody>
      </p:sp>
    </p:spTree>
    <p:extLst>
      <p:ext uri="{BB962C8B-B14F-4D97-AF65-F5344CB8AC3E}">
        <p14:creationId xmlns:p14="http://schemas.microsoft.com/office/powerpoint/2010/main" val="39510838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47108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DEBBD3-BD87-49CD-A97A-7D8A4DBFB8A9}" type="slidenum">
              <a:rPr kumimoji="0" lang="es-CO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s-CO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18800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15/08/2017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1552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15/08/2017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87406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15/08/2017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35757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15/08/2017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3844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15/08/2017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92397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15/08/2017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6994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15/08/2017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8243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15/08/2017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6167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15/08/2017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3200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15/08/2017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5763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15/08/2017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374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15/08/2017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819824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15/08/2017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7387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15/08/2017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2063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15/08/2017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4153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15/08/2017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52360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15/08/2017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5532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15/08/2017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5208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15/08/2017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4705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15/08/2017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1341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15/08/2017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5402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15/08/2017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424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15/08/2017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38777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15/08/2017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78557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15/08/2017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16805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15/08/2017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36548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15/08/2017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23027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cs typeface="+mn-cs"/>
              </a:defRPr>
            </a:lvl1pPr>
          </a:lstStyle>
          <a:p>
            <a:pPr>
              <a:defRPr/>
            </a:pPr>
            <a:fld id="{245371F5-6FC0-4EA0-9723-DE743C065958}" type="datetimeFigureOut">
              <a:rPr lang="es-ES" altLang="es-CO"/>
              <a:pPr>
                <a:defRPr/>
              </a:pPr>
              <a:t>15/08/2017</a:t>
            </a:fld>
            <a:endParaRPr lang="es-ES" alt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fld id="{8E8D2842-2469-4AEB-A095-F0292A1724AA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34536425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cs typeface="+mn-cs"/>
              </a:defRPr>
            </a:lvl1pPr>
          </a:lstStyle>
          <a:p>
            <a:pPr>
              <a:defRPr/>
            </a:pPr>
            <a:fld id="{56137DBA-54C4-4D2A-96C5-9C5C9C1CD09F}" type="datetimeFigureOut">
              <a:rPr lang="es-ES" altLang="es-CO"/>
              <a:pPr>
                <a:defRPr/>
              </a:pPr>
              <a:t>15/08/2017</a:t>
            </a:fld>
            <a:endParaRPr lang="es-ES" alt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fld id="{3DA35F02-D23B-4821-84BF-44177CDC4A3B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177544318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cs typeface="+mn-cs"/>
              </a:defRPr>
            </a:lvl1pPr>
          </a:lstStyle>
          <a:p>
            <a:pPr>
              <a:defRPr/>
            </a:pPr>
            <a:fld id="{E40151CB-50BF-48BE-8523-7993F98D8F88}" type="datetimeFigureOut">
              <a:rPr lang="es-ES" altLang="es-CO"/>
              <a:pPr>
                <a:defRPr/>
              </a:pPr>
              <a:t>15/08/2017</a:t>
            </a:fld>
            <a:endParaRPr lang="es-ES" alt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fld id="{3FD22AFA-74EB-476E-8375-2984E8FF49E4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415480433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cs typeface="+mn-cs"/>
              </a:defRPr>
            </a:lvl1pPr>
          </a:lstStyle>
          <a:p>
            <a:pPr>
              <a:defRPr/>
            </a:pPr>
            <a:fld id="{DF32022C-3711-4638-ADCF-4DA557C367EA}" type="datetimeFigureOut">
              <a:rPr lang="es-ES" altLang="es-CO"/>
              <a:pPr>
                <a:defRPr/>
              </a:pPr>
              <a:t>15/08/2017</a:t>
            </a:fld>
            <a:endParaRPr lang="es-ES" alt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fld id="{5E9B769C-203A-4282-B7BC-2ABDA11F5453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155330678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cs typeface="+mn-cs"/>
              </a:defRPr>
            </a:lvl1pPr>
          </a:lstStyle>
          <a:p>
            <a:pPr>
              <a:defRPr/>
            </a:pPr>
            <a:fld id="{6D5BE1FB-55E4-490A-9F81-05CB1321565B}" type="datetimeFigureOut">
              <a:rPr lang="es-ES" altLang="es-CO"/>
              <a:pPr>
                <a:defRPr/>
              </a:pPr>
              <a:t>15/08/2017</a:t>
            </a:fld>
            <a:endParaRPr lang="es-ES" alt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fld id="{786B73AE-927F-4BC2-8750-F0D0E265E173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251605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cs typeface="+mn-cs"/>
              </a:defRPr>
            </a:lvl1pPr>
          </a:lstStyle>
          <a:p>
            <a:pPr>
              <a:defRPr/>
            </a:pPr>
            <a:fld id="{2294E13C-CB7D-47B3-AB2C-EDA825E89C07}" type="datetimeFigureOut">
              <a:rPr lang="es-ES" altLang="es-CO"/>
              <a:pPr>
                <a:defRPr/>
              </a:pPr>
              <a:t>15/08/2017</a:t>
            </a:fld>
            <a:endParaRPr lang="es-ES" alt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fld id="{7544049D-189D-431A-B99A-B80D6C8269D6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864997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15/08/2017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2260437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cs typeface="+mn-cs"/>
              </a:defRPr>
            </a:lvl1pPr>
          </a:lstStyle>
          <a:p>
            <a:pPr>
              <a:defRPr/>
            </a:pPr>
            <a:fld id="{4B641545-F65B-489C-AAF6-CF453737BF2B}" type="datetimeFigureOut">
              <a:rPr lang="es-ES" altLang="es-CO"/>
              <a:pPr>
                <a:defRPr/>
              </a:pPr>
              <a:t>15/08/2017</a:t>
            </a:fld>
            <a:endParaRPr lang="es-ES" alt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fld id="{3889C370-0D2D-4860-9CB7-11B99E320F94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274578000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cs typeface="+mn-cs"/>
              </a:defRPr>
            </a:lvl1pPr>
          </a:lstStyle>
          <a:p>
            <a:pPr>
              <a:defRPr/>
            </a:pPr>
            <a:fld id="{5E3C4D31-94B0-4FE4-BA18-FBBA9A00F2FB}" type="datetimeFigureOut">
              <a:rPr lang="es-ES" altLang="es-CO"/>
              <a:pPr>
                <a:defRPr/>
              </a:pPr>
              <a:t>15/08/2017</a:t>
            </a:fld>
            <a:endParaRPr lang="es-ES" alt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fld id="{FA7F1D57-29EA-4239-A966-E0BA616A1569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117812380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cs typeface="+mn-cs"/>
              </a:defRPr>
            </a:lvl1pPr>
          </a:lstStyle>
          <a:p>
            <a:pPr>
              <a:defRPr/>
            </a:pPr>
            <a:fld id="{17250660-EFFC-4109-AEC7-F7997D1AB93E}" type="datetimeFigureOut">
              <a:rPr lang="es-ES" altLang="es-CO"/>
              <a:pPr>
                <a:defRPr/>
              </a:pPr>
              <a:t>15/08/2017</a:t>
            </a:fld>
            <a:endParaRPr lang="es-ES" alt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fld id="{399AEFE1-5423-4D62-A2E6-A10CFF6AA7EC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406720290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cs typeface="+mn-cs"/>
              </a:defRPr>
            </a:lvl1pPr>
          </a:lstStyle>
          <a:p>
            <a:pPr>
              <a:defRPr/>
            </a:pPr>
            <a:fld id="{AFF365E6-F4AE-4F9E-8F58-D8716067A372}" type="datetimeFigureOut">
              <a:rPr lang="es-ES" altLang="es-CO"/>
              <a:pPr>
                <a:defRPr/>
              </a:pPr>
              <a:t>15/08/2017</a:t>
            </a:fld>
            <a:endParaRPr lang="es-ES" alt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fld id="{36C301F7-4FF3-4940-96B9-C06132598BD0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87081863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cs typeface="+mn-cs"/>
              </a:defRPr>
            </a:lvl1pPr>
          </a:lstStyle>
          <a:p>
            <a:pPr>
              <a:defRPr/>
            </a:pPr>
            <a:fld id="{B2E9E771-3014-4242-911E-A886F9C8AE4C}" type="datetimeFigureOut">
              <a:rPr lang="es-ES" altLang="es-CO"/>
              <a:pPr>
                <a:defRPr/>
              </a:pPr>
              <a:t>15/08/2017</a:t>
            </a:fld>
            <a:endParaRPr lang="es-ES" alt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fld id="{08D63180-0CF7-47D9-B729-08957359E715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417597635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E524BEC2-198C-49EE-8584-541AAD1702F1}" type="datetimeFigureOut">
              <a:rPr lang="es-CO"/>
              <a:pPr>
                <a:defRPr/>
              </a:pPr>
              <a:t>15/08/2017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0" hangingPunct="0">
              <a:defRPr/>
            </a:lvl1pPr>
          </a:lstStyle>
          <a:p>
            <a:fld id="{A2B9292C-D0D6-4965-BEE3-D629A9678624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112115293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726C580B-2FFC-4DB4-B048-C41CC581A13F}" type="datetimeFigureOut">
              <a:rPr lang="es-CO"/>
              <a:pPr>
                <a:defRPr/>
              </a:pPr>
              <a:t>15/08/2017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0" hangingPunct="0">
              <a:defRPr/>
            </a:lvl1pPr>
          </a:lstStyle>
          <a:p>
            <a:fld id="{E4F135AE-1CCF-445D-B146-5BEA30B4C3D6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221973129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E8B1CBFD-778C-4D02-899B-B658476A8ACB}" type="datetimeFigureOut">
              <a:rPr lang="es-CO"/>
              <a:pPr>
                <a:defRPr/>
              </a:pPr>
              <a:t>15/08/2017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0" hangingPunct="0">
              <a:defRPr/>
            </a:lvl1pPr>
          </a:lstStyle>
          <a:p>
            <a:fld id="{7FBA32F1-E7C1-48C3-ABDD-5493BC29A5BA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45186797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4BE19F2E-2F95-465D-A41B-32CE47129B00}" type="datetimeFigureOut">
              <a:rPr lang="es-CO"/>
              <a:pPr>
                <a:defRPr/>
              </a:pPr>
              <a:t>15/08/2017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0" hangingPunct="0">
              <a:defRPr/>
            </a:lvl1pPr>
          </a:lstStyle>
          <a:p>
            <a:fld id="{CD0D73C2-FF5A-43EF-BF3D-3D9032C5537C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165028380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BF947D63-B5DE-4226-9B4D-16F0BD8AF21C}" type="datetimeFigureOut">
              <a:rPr lang="es-CO"/>
              <a:pPr>
                <a:defRPr/>
              </a:pPr>
              <a:t>15/08/2017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0" hangingPunct="0">
              <a:defRPr/>
            </a:lvl1pPr>
          </a:lstStyle>
          <a:p>
            <a:fld id="{25722EFC-9180-4B3E-B9A4-0429C3176687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4121807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15/08/2017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5360051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02AD6734-10B4-4ED1-AE84-47E418BE6D38}" type="datetimeFigureOut">
              <a:rPr lang="es-CO"/>
              <a:pPr>
                <a:defRPr/>
              </a:pPr>
              <a:t>15/08/2017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0" hangingPunct="0">
              <a:defRPr/>
            </a:lvl1pPr>
          </a:lstStyle>
          <a:p>
            <a:fld id="{FD5F1AAE-D655-428A-9ECE-EA8AED4FE0D1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220946873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064CBE61-499A-43EB-A974-3804212185E5}" type="datetimeFigureOut">
              <a:rPr lang="es-CO"/>
              <a:pPr>
                <a:defRPr/>
              </a:pPr>
              <a:t>15/08/2017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0" hangingPunct="0">
              <a:defRPr/>
            </a:lvl1pPr>
          </a:lstStyle>
          <a:p>
            <a:fld id="{E7E2FD2B-50DA-4754-9291-5C3F642EECC6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336827486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8D13093C-8DD5-4A4B-A547-03718C2E85C9}" type="datetimeFigureOut">
              <a:rPr lang="es-CO"/>
              <a:pPr>
                <a:defRPr/>
              </a:pPr>
              <a:t>15/08/2017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0" hangingPunct="0">
              <a:defRPr/>
            </a:lvl1pPr>
          </a:lstStyle>
          <a:p>
            <a:fld id="{37F15C77-D8D3-4CD9-9901-630F71A95372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258908307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D65DB34D-02F5-444C-B3FA-907A8CF3E842}" type="datetimeFigureOut">
              <a:rPr lang="es-CO"/>
              <a:pPr>
                <a:defRPr/>
              </a:pPr>
              <a:t>15/08/2017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0" hangingPunct="0">
              <a:defRPr/>
            </a:lvl1pPr>
          </a:lstStyle>
          <a:p>
            <a:fld id="{A734658F-906D-4AD1-B563-4E7E8287BB74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53921490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A600AB12-72F9-4A49-898F-9860E83CB221}" type="datetimeFigureOut">
              <a:rPr lang="es-CO"/>
              <a:pPr>
                <a:defRPr/>
              </a:pPr>
              <a:t>15/08/2017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0" hangingPunct="0">
              <a:defRPr/>
            </a:lvl1pPr>
          </a:lstStyle>
          <a:p>
            <a:fld id="{9432BAC1-E92C-44F2-83C0-B2F2DF066D91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66926249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EBAAE031-0C8D-4878-9B6C-17380E9EED6C}" type="datetimeFigureOut">
              <a:rPr lang="es-CO"/>
              <a:pPr>
                <a:defRPr/>
              </a:pPr>
              <a:t>15/08/2017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0" hangingPunct="0">
              <a:defRPr/>
            </a:lvl1pPr>
          </a:lstStyle>
          <a:p>
            <a:fld id="{896B4AD5-DAE8-4CE0-A0BD-71C63D610DF0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420967322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5DF893DC-2493-41A5-AF49-49DCE1B396DC}" type="datetimeFigureOut">
              <a:rPr lang="es-CO"/>
              <a:pPr>
                <a:defRPr/>
              </a:pPr>
              <a:t>15/08/2017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914400" eaLnBrk="1" hangingPunct="1">
              <a:defRPr>
                <a:solidFill>
                  <a:srgbClr val="000000"/>
                </a:solidFill>
              </a:defRPr>
            </a:lvl1pPr>
          </a:lstStyle>
          <a:p>
            <a:fld id="{13C3154D-2DA0-4D5E-AF6A-D1065A9C07DC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169990298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0714F417-EEC9-41CF-81FB-38ED9AC67812}" type="datetimeFigureOut">
              <a:rPr lang="es-CO"/>
              <a:pPr>
                <a:defRPr/>
              </a:pPr>
              <a:t>15/08/2017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914400" eaLnBrk="1" hangingPunct="1">
              <a:defRPr>
                <a:solidFill>
                  <a:srgbClr val="000000"/>
                </a:solidFill>
              </a:defRPr>
            </a:lvl1pPr>
          </a:lstStyle>
          <a:p>
            <a:fld id="{B1FE579C-E8A8-4CC7-9653-64DD02E54A04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290094938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359F9F8F-8D90-4C98-85BB-2B18FCD7B946}" type="datetimeFigureOut">
              <a:rPr lang="es-CO"/>
              <a:pPr>
                <a:defRPr/>
              </a:pPr>
              <a:t>15/08/2017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914400" eaLnBrk="1" hangingPunct="1">
              <a:defRPr>
                <a:solidFill>
                  <a:srgbClr val="000000"/>
                </a:solidFill>
              </a:defRPr>
            </a:lvl1pPr>
          </a:lstStyle>
          <a:p>
            <a:fld id="{B218E8BE-F9DE-4FC2-8794-071B37E56E90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27448940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874A6C11-24BA-4FCC-A50D-F398673D210B}" type="datetimeFigureOut">
              <a:rPr lang="es-CO"/>
              <a:pPr>
                <a:defRPr/>
              </a:pPr>
              <a:t>15/08/2017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914400" eaLnBrk="1" hangingPunct="1">
              <a:defRPr>
                <a:solidFill>
                  <a:srgbClr val="000000"/>
                </a:solidFill>
              </a:defRPr>
            </a:lvl1pPr>
          </a:lstStyle>
          <a:p>
            <a:fld id="{3A0ED329-F945-40EC-A3FC-01EB46DFB9B3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1198174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15/08/2017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6155644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6D426C8D-C50C-4BDE-98E4-F67AFFB42964}" type="datetimeFigureOut">
              <a:rPr lang="es-CO"/>
              <a:pPr>
                <a:defRPr/>
              </a:pPr>
              <a:t>15/08/2017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914400" eaLnBrk="1" hangingPunct="1">
              <a:defRPr>
                <a:solidFill>
                  <a:srgbClr val="000000"/>
                </a:solidFill>
              </a:defRPr>
            </a:lvl1pPr>
          </a:lstStyle>
          <a:p>
            <a:fld id="{F04FA43F-98A7-43FD-85D0-21E13304E3A5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250470931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E16E8268-1643-4719-960C-EF4143181657}" type="datetimeFigureOut">
              <a:rPr lang="es-CO"/>
              <a:pPr>
                <a:defRPr/>
              </a:pPr>
              <a:t>15/08/2017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914400" eaLnBrk="1" hangingPunct="1">
              <a:defRPr>
                <a:solidFill>
                  <a:srgbClr val="000000"/>
                </a:solidFill>
              </a:defRPr>
            </a:lvl1pPr>
          </a:lstStyle>
          <a:p>
            <a:fld id="{457BB48D-2687-4FED-B4A5-46C8BC52D7D3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172025846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C8A6D055-8A27-4F12-83F4-43493F9D7DE4}" type="datetimeFigureOut">
              <a:rPr lang="es-CO"/>
              <a:pPr>
                <a:defRPr/>
              </a:pPr>
              <a:t>15/08/2017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914400" eaLnBrk="1" hangingPunct="1">
              <a:defRPr>
                <a:solidFill>
                  <a:srgbClr val="000000"/>
                </a:solidFill>
              </a:defRPr>
            </a:lvl1pPr>
          </a:lstStyle>
          <a:p>
            <a:fld id="{0231E5BA-A176-480B-91B6-491A1F0FB7A5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71627921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FAB2C41A-5119-456C-97DF-2B47EEB0855A}" type="datetimeFigureOut">
              <a:rPr lang="es-CO"/>
              <a:pPr>
                <a:defRPr/>
              </a:pPr>
              <a:t>15/08/2017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914400" eaLnBrk="1" hangingPunct="1">
              <a:defRPr>
                <a:solidFill>
                  <a:srgbClr val="000000"/>
                </a:solidFill>
              </a:defRPr>
            </a:lvl1pPr>
          </a:lstStyle>
          <a:p>
            <a:fld id="{C1F947FC-D89B-4760-887A-3E4E732980A4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72260698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CO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67350E78-9CE3-4FA1-B806-D37962E4358E}" type="datetimeFigureOut">
              <a:rPr lang="es-CO"/>
              <a:pPr>
                <a:defRPr/>
              </a:pPr>
              <a:t>15/08/2017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914400" eaLnBrk="1" hangingPunct="1">
              <a:defRPr>
                <a:solidFill>
                  <a:srgbClr val="000000"/>
                </a:solidFill>
              </a:defRPr>
            </a:lvl1pPr>
          </a:lstStyle>
          <a:p>
            <a:fld id="{AE6237B8-ADF0-4203-A95B-D94E49546747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421347124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BFCDBB08-AF34-41BC-96DC-11A8C0449BBD}" type="datetimeFigureOut">
              <a:rPr lang="es-CO"/>
              <a:pPr>
                <a:defRPr/>
              </a:pPr>
              <a:t>15/08/2017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914400" eaLnBrk="1" hangingPunct="1">
              <a:defRPr>
                <a:solidFill>
                  <a:srgbClr val="000000"/>
                </a:solidFill>
              </a:defRPr>
            </a:lvl1pPr>
          </a:lstStyle>
          <a:p>
            <a:fld id="{9F864438-6BEA-434F-B61E-FC5533EF186E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214163304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950D9427-A23B-4BD9-80E5-4952B9311C95}" type="datetimeFigureOut">
              <a:rPr lang="es-CO"/>
              <a:pPr>
                <a:defRPr/>
              </a:pPr>
              <a:t>15/08/2017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914400" eaLnBrk="1" hangingPunct="1">
              <a:defRPr>
                <a:solidFill>
                  <a:srgbClr val="000000"/>
                </a:solidFill>
              </a:defRPr>
            </a:lvl1pPr>
          </a:lstStyle>
          <a:p>
            <a:fld id="{D734CF9B-44F7-4028-85A4-D72B7367A4D5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1556940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15/08/2017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43382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15/08/2017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1074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15/08/2017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21555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3538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0253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15/08/2017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66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7757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Haga clic para modificar el estilo de título del patrón</a:t>
            </a:r>
            <a:endParaRPr lang="en-US" altLang="es-CO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Haga clic para modificar el estilo de texto del patrón</a:t>
            </a:r>
          </a:p>
          <a:p>
            <a:pPr lvl="1"/>
            <a:r>
              <a:rPr lang="es-ES" altLang="es-CO"/>
              <a:t>Segundo nivel</a:t>
            </a:r>
          </a:p>
          <a:p>
            <a:pPr lvl="2"/>
            <a:r>
              <a:rPr lang="es-ES" altLang="es-CO"/>
              <a:t>Tercer nivel</a:t>
            </a:r>
          </a:p>
          <a:p>
            <a:pPr lvl="3"/>
            <a:r>
              <a:rPr lang="es-ES" altLang="es-CO"/>
              <a:t>Cuarto nivel</a:t>
            </a:r>
          </a:p>
          <a:p>
            <a:pPr lvl="4"/>
            <a:r>
              <a:rPr lang="es-ES" altLang="es-CO"/>
              <a:t>Quinto nivel</a:t>
            </a:r>
            <a:endParaRPr lang="en-US" altLang="es-C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914400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230E2BF8-D0D4-4CDC-949B-375143C3654A}" type="datetimeFigureOut">
              <a:rPr lang="es-CO"/>
              <a:pPr>
                <a:defRPr/>
              </a:pPr>
              <a:t>15/08/2017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400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defTabSz="914400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9B564039-11E6-4FA7-B0F1-5AEE997CE1F7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86897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3300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fi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6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image" Target="../media/image29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jpeg"/><Relationship Id="rId3" Type="http://schemas.openxmlformats.org/officeDocument/2006/relationships/image" Target="../media/image42.png"/><Relationship Id="rId7" Type="http://schemas.openxmlformats.org/officeDocument/2006/relationships/image" Target="../media/image46.jpeg"/><Relationship Id="rId12" Type="http://schemas.openxmlformats.org/officeDocument/2006/relationships/image" Target="../media/image51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jpeg"/><Relationship Id="rId11" Type="http://schemas.openxmlformats.org/officeDocument/2006/relationships/image" Target="../media/image50.png"/><Relationship Id="rId5" Type="http://schemas.openxmlformats.org/officeDocument/2006/relationships/image" Target="../media/image44.jpeg"/><Relationship Id="rId15" Type="http://schemas.openxmlformats.org/officeDocument/2006/relationships/image" Target="../media/image54.jpeg"/><Relationship Id="rId10" Type="http://schemas.openxmlformats.org/officeDocument/2006/relationships/image" Target="../media/image49.jpeg"/><Relationship Id="rId4" Type="http://schemas.openxmlformats.org/officeDocument/2006/relationships/image" Target="../media/image43.png"/><Relationship Id="rId9" Type="http://schemas.openxmlformats.org/officeDocument/2006/relationships/image" Target="../media/image48.jpeg"/><Relationship Id="rId14" Type="http://schemas.openxmlformats.org/officeDocument/2006/relationships/image" Target="../media/image53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jpe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9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fif"/><Relationship Id="rId2" Type="http://schemas.openxmlformats.org/officeDocument/2006/relationships/image" Target="../media/image57.jfi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mailto:atencionalciudadano@icbf.gov.co" TargetMode="External"/><Relationship Id="rId2" Type="http://schemas.openxmlformats.org/officeDocument/2006/relationships/hyperlink" Target="http://www.icbf.gov.co/" TargetMode="Externa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4.png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png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2.png"/><Relationship Id="rId4" Type="http://schemas.openxmlformats.org/officeDocument/2006/relationships/image" Target="../media/image9.png"/><Relationship Id="rId9" Type="http://schemas.openxmlformats.org/officeDocument/2006/relationships/oleObject" Target="../embeddings/oleObject4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336176" y="321341"/>
            <a:ext cx="8202705" cy="335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endParaRPr lang="es-CO" sz="4800" b="1" dirty="0">
              <a:solidFill>
                <a:prstClr val="white"/>
              </a:solidFill>
            </a:endParaRPr>
          </a:p>
          <a:p>
            <a:pPr algn="ctr"/>
            <a:r>
              <a:rPr lang="es-CO" sz="4400" b="1" dirty="0">
                <a:solidFill>
                  <a:prstClr val="white"/>
                </a:solidFill>
              </a:rPr>
              <a:t>Mesa Pública de Prevención Tema: Embarazo adolescente</a:t>
            </a:r>
          </a:p>
          <a:p>
            <a:pPr algn="ctr"/>
            <a:r>
              <a:rPr lang="es-CO" sz="4400" b="1" dirty="0">
                <a:solidFill>
                  <a:prstClr val="white"/>
                </a:solidFill>
              </a:rPr>
              <a:t>Centro Zonal Sabanagrande</a:t>
            </a:r>
          </a:p>
          <a:p>
            <a:pPr algn="ctr"/>
            <a:r>
              <a:rPr lang="es-CO" sz="3200" b="1" dirty="0">
                <a:solidFill>
                  <a:prstClr val="white"/>
                </a:solidFill>
              </a:rPr>
              <a:t>Campo de la Cruz, Agosto 2017</a:t>
            </a:r>
          </a:p>
        </p:txBody>
      </p:sp>
    </p:spTree>
    <p:extLst>
      <p:ext uri="{BB962C8B-B14F-4D97-AF65-F5344CB8AC3E}">
        <p14:creationId xmlns:p14="http://schemas.microsoft.com/office/powerpoint/2010/main" val="3304221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ítulo 1"/>
          <p:cNvSpPr>
            <a:spLocks noGrp="1"/>
          </p:cNvSpPr>
          <p:nvPr>
            <p:ph type="title"/>
          </p:nvPr>
        </p:nvSpPr>
        <p:spPr bwMode="auto">
          <a:xfrm>
            <a:off x="828675" y="1782763"/>
            <a:ext cx="7042150" cy="14541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s-CO" altLang="es-CO" sz="3200" b="1" dirty="0">
                <a:solidFill>
                  <a:schemeClr val="bg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EMBARAZO ADOLESCENTE</a:t>
            </a:r>
            <a:endParaRPr lang="es-CO" altLang="es-CO" sz="3200" dirty="0">
              <a:solidFill>
                <a:schemeClr val="bg1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23410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Título"/>
          <p:cNvSpPr>
            <a:spLocks noGrp="1"/>
          </p:cNvSpPr>
          <p:nvPr>
            <p:ph type="title"/>
          </p:nvPr>
        </p:nvSpPr>
        <p:spPr>
          <a:xfrm>
            <a:off x="480694" y="471499"/>
            <a:ext cx="8229600" cy="634082"/>
          </a:xfrm>
          <a:solidFill>
            <a:srgbClr val="00B050"/>
          </a:solidFill>
        </p:spPr>
        <p:txBody>
          <a:bodyPr/>
          <a:lstStyle/>
          <a:p>
            <a:r>
              <a:rPr lang="es-CO" sz="2400" dirty="0">
                <a:latin typeface="Candara" pitchFamily="34" charset="0"/>
                <a:ea typeface="Arial Unicode MS" pitchFamily="34" charset="-128"/>
                <a:cs typeface="Arial Unicode MS" pitchFamily="34" charset="-128"/>
              </a:rPr>
              <a:t>¿CÓMO LO HACEMOS DESDE EL ICBF?</a:t>
            </a:r>
            <a:endParaRPr lang="es-ES" sz="2400" dirty="0">
              <a:latin typeface="Candara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" name="Elipse 4"/>
          <p:cNvSpPr/>
          <p:nvPr/>
        </p:nvSpPr>
        <p:spPr>
          <a:xfrm>
            <a:off x="3916454" y="2849218"/>
            <a:ext cx="1578436" cy="1555628"/>
          </a:xfrm>
          <a:prstGeom prst="rect">
            <a:avLst/>
          </a:prstGeom>
          <a:solidFill>
            <a:srgbClr val="E2E9FE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2860" tIns="22860" rIns="22860" bIns="22860" numCol="1" spcCol="1270" anchor="ctr" anchorCtr="0">
            <a:noAutofit/>
          </a:bodyPr>
          <a:lstStyle/>
          <a:p>
            <a:pPr algn="ctr">
              <a:defRPr/>
            </a:pPr>
            <a:r>
              <a:rPr lang="es-ES_tradnl" sz="1600" b="1" dirty="0">
                <a:solidFill>
                  <a:srgbClr val="2B3FD3"/>
                </a:solidFill>
                <a:latin typeface="Candara" pitchFamily="34" charset="0"/>
                <a:ea typeface="Arial Unicode MS" pitchFamily="34" charset="-128"/>
                <a:cs typeface="Arial Unicode MS" pitchFamily="34" charset="-128"/>
              </a:rPr>
              <a:t>Promoción, Reconocimiento y Garantía de los </a:t>
            </a:r>
          </a:p>
          <a:p>
            <a:pPr algn="ctr">
              <a:defRPr/>
            </a:pPr>
            <a:r>
              <a:rPr lang="es-ES_tradnl" sz="1600" b="1" dirty="0">
                <a:solidFill>
                  <a:srgbClr val="2B3FD3"/>
                </a:solidFill>
                <a:latin typeface="Candara" pitchFamily="34" charset="0"/>
                <a:ea typeface="Arial Unicode MS" pitchFamily="34" charset="-128"/>
                <a:cs typeface="Arial Unicode MS" pitchFamily="34" charset="-128"/>
              </a:rPr>
              <a:t>Derechos Sexuales y Reproductivos</a:t>
            </a:r>
            <a:endParaRPr lang="es-ES" sz="1600" b="1" dirty="0">
              <a:solidFill>
                <a:srgbClr val="2B3FD3"/>
              </a:solidFill>
              <a:latin typeface="Candara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grpSp>
        <p:nvGrpSpPr>
          <p:cNvPr id="5" name="Grupo 4"/>
          <p:cNvGrpSpPr/>
          <p:nvPr/>
        </p:nvGrpSpPr>
        <p:grpSpPr>
          <a:xfrm>
            <a:off x="3471263" y="1105581"/>
            <a:ext cx="2213919" cy="1232358"/>
            <a:chOff x="3539460" y="0"/>
            <a:chExt cx="2201473" cy="1357348"/>
          </a:xfrm>
        </p:grpSpPr>
        <p:sp>
          <p:nvSpPr>
            <p:cNvPr id="6" name="Elipse 5"/>
            <p:cNvSpPr/>
            <p:nvPr/>
          </p:nvSpPr>
          <p:spPr>
            <a:xfrm>
              <a:off x="3539460" y="0"/>
              <a:ext cx="2201473" cy="1357348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5960326"/>
                <a:satOff val="23887"/>
                <a:lumOff val="5177"/>
                <a:alphaOff val="0"/>
              </a:schemeClr>
            </a:fillRef>
            <a:effectRef idx="0">
              <a:schemeClr val="accent5">
                <a:hueOff val="-5960326"/>
                <a:satOff val="23887"/>
                <a:lumOff val="5177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Elipse 4"/>
            <p:cNvSpPr txBox="1"/>
            <p:nvPr/>
          </p:nvSpPr>
          <p:spPr>
            <a:xfrm>
              <a:off x="3861858" y="198779"/>
              <a:ext cx="1556677" cy="9597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CO" sz="1600" b="0" kern="1200" spc="-70" baseline="0" dirty="0">
                  <a:solidFill>
                    <a:schemeClr val="tx1"/>
                  </a:solidFill>
                  <a:latin typeface="Candara" pitchFamily="34" charset="0"/>
                </a:rPr>
                <a:t>Fortalecimiento competencias agentes y servidores</a:t>
              </a:r>
              <a:endParaRPr lang="es-ES" sz="1600" b="0" kern="1200" spc="-70" baseline="0" dirty="0">
                <a:solidFill>
                  <a:schemeClr val="tx1"/>
                </a:solidFill>
                <a:latin typeface="Candara" pitchFamily="34" charset="0"/>
              </a:endParaRPr>
            </a:p>
          </p:txBody>
        </p:sp>
      </p:grpSp>
      <p:grpSp>
        <p:nvGrpSpPr>
          <p:cNvPr id="8" name="Grupo 7"/>
          <p:cNvGrpSpPr/>
          <p:nvPr/>
        </p:nvGrpSpPr>
        <p:grpSpPr>
          <a:xfrm>
            <a:off x="3657600" y="5061318"/>
            <a:ext cx="2120348" cy="1286473"/>
            <a:chOff x="3758325" y="4372146"/>
            <a:chExt cx="1734438" cy="1316485"/>
          </a:xfrm>
        </p:grpSpPr>
        <p:sp>
          <p:nvSpPr>
            <p:cNvPr id="9" name="Elipse 8"/>
            <p:cNvSpPr/>
            <p:nvPr/>
          </p:nvSpPr>
          <p:spPr>
            <a:xfrm>
              <a:off x="3758325" y="4372146"/>
              <a:ext cx="1734438" cy="1316485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3973551"/>
                <a:satOff val="15924"/>
                <a:lumOff val="3451"/>
                <a:alphaOff val="0"/>
              </a:schemeClr>
            </a:fillRef>
            <a:effectRef idx="0">
              <a:schemeClr val="accent5">
                <a:hueOff val="-3973551"/>
                <a:satOff val="15924"/>
                <a:lumOff val="345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Elipse 4"/>
            <p:cNvSpPr txBox="1"/>
            <p:nvPr/>
          </p:nvSpPr>
          <p:spPr>
            <a:xfrm>
              <a:off x="4139778" y="4564940"/>
              <a:ext cx="1226432" cy="93089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CO" sz="1600" b="0" kern="1200" spc="-70" baseline="0" dirty="0">
                  <a:solidFill>
                    <a:schemeClr val="tx1"/>
                  </a:solidFill>
                  <a:latin typeface="Candara" pitchFamily="34" charset="0"/>
                </a:rPr>
                <a:t>Asistencia técnica regional  y/o municipal.</a:t>
              </a:r>
              <a:endParaRPr lang="es-ES" sz="1600" b="0" kern="1200" spc="-70" baseline="0" dirty="0">
                <a:solidFill>
                  <a:schemeClr val="tx1"/>
                </a:solidFill>
                <a:latin typeface="Candara" pitchFamily="34" charset="0"/>
              </a:endParaRPr>
            </a:p>
          </p:txBody>
        </p:sp>
      </p:grpSp>
      <p:grpSp>
        <p:nvGrpSpPr>
          <p:cNvPr id="11" name="Grupo 10"/>
          <p:cNvGrpSpPr/>
          <p:nvPr/>
        </p:nvGrpSpPr>
        <p:grpSpPr>
          <a:xfrm>
            <a:off x="5896353" y="1986499"/>
            <a:ext cx="2122077" cy="1347750"/>
            <a:chOff x="6139139" y="1028514"/>
            <a:chExt cx="2122077" cy="1347750"/>
          </a:xfrm>
        </p:grpSpPr>
        <p:sp>
          <p:nvSpPr>
            <p:cNvPr id="12" name="Elipse 11"/>
            <p:cNvSpPr/>
            <p:nvPr/>
          </p:nvSpPr>
          <p:spPr>
            <a:xfrm>
              <a:off x="6139139" y="1028514"/>
              <a:ext cx="2122077" cy="134775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1986775"/>
                <a:satOff val="7962"/>
                <a:lumOff val="1726"/>
                <a:alphaOff val="0"/>
              </a:schemeClr>
            </a:fillRef>
            <a:effectRef idx="0">
              <a:schemeClr val="accent5">
                <a:hueOff val="-1986775"/>
                <a:satOff val="7962"/>
                <a:lumOff val="172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Elipse 4"/>
            <p:cNvSpPr txBox="1"/>
            <p:nvPr/>
          </p:nvSpPr>
          <p:spPr>
            <a:xfrm>
              <a:off x="6449910" y="1225887"/>
              <a:ext cx="1500535" cy="95300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CO" sz="1800" b="0" kern="1200" spc="-70" baseline="0" dirty="0">
                  <a:solidFill>
                    <a:schemeClr val="tx1"/>
                  </a:solidFill>
                  <a:latin typeface="Candara" pitchFamily="34" charset="0"/>
                </a:rPr>
                <a:t>Movilización del SNBF  (nacional, regional y local)</a:t>
              </a:r>
              <a:endParaRPr lang="es-ES" sz="1800" b="0" kern="1200" spc="-70" baseline="0" dirty="0">
                <a:solidFill>
                  <a:schemeClr val="tx1"/>
                </a:solidFill>
                <a:latin typeface="Candara" pitchFamily="34" charset="0"/>
              </a:endParaRPr>
            </a:p>
          </p:txBody>
        </p:sp>
      </p:grpSp>
      <p:grpSp>
        <p:nvGrpSpPr>
          <p:cNvPr id="14" name="Grupo 13"/>
          <p:cNvGrpSpPr/>
          <p:nvPr/>
        </p:nvGrpSpPr>
        <p:grpSpPr>
          <a:xfrm>
            <a:off x="5992670" y="4026673"/>
            <a:ext cx="1843111" cy="1172473"/>
            <a:chOff x="6134601" y="3327983"/>
            <a:chExt cx="1843111" cy="1172473"/>
          </a:xfrm>
        </p:grpSpPr>
        <p:sp>
          <p:nvSpPr>
            <p:cNvPr id="15" name="Elipse 14"/>
            <p:cNvSpPr/>
            <p:nvPr/>
          </p:nvSpPr>
          <p:spPr>
            <a:xfrm>
              <a:off x="6134601" y="3327983"/>
              <a:ext cx="1843111" cy="1172473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7947101"/>
                <a:satOff val="31849"/>
                <a:lumOff val="6902"/>
                <a:alphaOff val="0"/>
              </a:schemeClr>
            </a:fillRef>
            <a:effectRef idx="0">
              <a:schemeClr val="accent5">
                <a:hueOff val="-7947101"/>
                <a:satOff val="31849"/>
                <a:lumOff val="690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Elipse 4"/>
            <p:cNvSpPr txBox="1"/>
            <p:nvPr/>
          </p:nvSpPr>
          <p:spPr>
            <a:xfrm>
              <a:off x="6404518" y="3499688"/>
              <a:ext cx="1303277" cy="8290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CO" sz="1800" b="0" kern="1200" spc="-70" baseline="0" dirty="0">
                  <a:solidFill>
                    <a:schemeClr val="tx1"/>
                  </a:solidFill>
                  <a:latin typeface="Candara" pitchFamily="34" charset="0"/>
                </a:rPr>
                <a:t>Alianzas estratégicas.</a:t>
              </a:r>
              <a:endParaRPr lang="es-ES" sz="1800" b="0" kern="1200" spc="-70" baseline="0" dirty="0">
                <a:solidFill>
                  <a:schemeClr val="tx1"/>
                </a:solidFill>
                <a:latin typeface="Candara" pitchFamily="34" charset="0"/>
              </a:endParaRPr>
            </a:p>
          </p:txBody>
        </p:sp>
      </p:grpSp>
      <p:grpSp>
        <p:nvGrpSpPr>
          <p:cNvPr id="17" name="Grupo 16"/>
          <p:cNvGrpSpPr/>
          <p:nvPr/>
        </p:nvGrpSpPr>
        <p:grpSpPr>
          <a:xfrm>
            <a:off x="953481" y="1986499"/>
            <a:ext cx="2207011" cy="1196894"/>
            <a:chOff x="772389" y="936109"/>
            <a:chExt cx="2207011" cy="1196894"/>
          </a:xfrm>
        </p:grpSpPr>
        <p:sp>
          <p:nvSpPr>
            <p:cNvPr id="18" name="Elipse 17"/>
            <p:cNvSpPr/>
            <p:nvPr/>
          </p:nvSpPr>
          <p:spPr>
            <a:xfrm>
              <a:off x="772389" y="936109"/>
              <a:ext cx="2207011" cy="1196894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9933876"/>
                <a:satOff val="39811"/>
                <a:lumOff val="8628"/>
                <a:alphaOff val="0"/>
              </a:schemeClr>
            </a:fillRef>
            <a:effectRef idx="0">
              <a:schemeClr val="accent5">
                <a:hueOff val="-9933876"/>
                <a:satOff val="39811"/>
                <a:lumOff val="862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Elipse 4"/>
            <p:cNvSpPr txBox="1"/>
            <p:nvPr/>
          </p:nvSpPr>
          <p:spPr>
            <a:xfrm>
              <a:off x="1095598" y="1111390"/>
              <a:ext cx="1560593" cy="84633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CO" sz="1800" b="0" kern="1200" spc="-70" baseline="0" dirty="0">
                  <a:solidFill>
                    <a:schemeClr val="tx1"/>
                  </a:solidFill>
                  <a:latin typeface="Candara" pitchFamily="34" charset="0"/>
                </a:rPr>
                <a:t>Seguimiento, evaluación y  control</a:t>
              </a:r>
              <a:endParaRPr lang="es-ES" sz="1800" b="0" kern="1200" spc="-70" baseline="0" dirty="0">
                <a:solidFill>
                  <a:schemeClr val="tx1"/>
                </a:solidFill>
                <a:latin typeface="Candara" pitchFamily="34" charset="0"/>
              </a:endParaRPr>
            </a:p>
          </p:txBody>
        </p:sp>
      </p:grpSp>
      <p:grpSp>
        <p:nvGrpSpPr>
          <p:cNvPr id="20" name="Grupo 19"/>
          <p:cNvGrpSpPr/>
          <p:nvPr/>
        </p:nvGrpSpPr>
        <p:grpSpPr>
          <a:xfrm>
            <a:off x="1054104" y="3698956"/>
            <a:ext cx="2106388" cy="1582886"/>
            <a:chOff x="877999" y="2895939"/>
            <a:chExt cx="2106388" cy="1582886"/>
          </a:xfrm>
        </p:grpSpPr>
        <p:sp>
          <p:nvSpPr>
            <p:cNvPr id="21" name="Elipse 20"/>
            <p:cNvSpPr/>
            <p:nvPr/>
          </p:nvSpPr>
          <p:spPr>
            <a:xfrm>
              <a:off x="877999" y="2895939"/>
              <a:ext cx="2106388" cy="1582886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Elipse 4"/>
            <p:cNvSpPr txBox="1"/>
            <p:nvPr/>
          </p:nvSpPr>
          <p:spPr>
            <a:xfrm>
              <a:off x="1186472" y="3127747"/>
              <a:ext cx="1489442" cy="111927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CO" sz="1600" b="0" kern="1200" spc="-70" baseline="0" dirty="0">
                  <a:solidFill>
                    <a:schemeClr val="tx1"/>
                  </a:solidFill>
                  <a:latin typeface="Candara" pitchFamily="34" charset="0"/>
                </a:rPr>
                <a:t>Fortalecimiento capacidad local para la sostenibilidad de los procesos</a:t>
              </a:r>
              <a:endParaRPr lang="es-ES" sz="1600" b="0" kern="1200" spc="-70" baseline="0" dirty="0">
                <a:solidFill>
                  <a:schemeClr val="tx1"/>
                </a:solidFill>
                <a:latin typeface="Candara" pitchFamily="34" charset="0"/>
              </a:endParaRPr>
            </a:p>
          </p:txBody>
        </p:sp>
      </p:grpSp>
      <p:grpSp>
        <p:nvGrpSpPr>
          <p:cNvPr id="23" name="Grupo 22"/>
          <p:cNvGrpSpPr/>
          <p:nvPr/>
        </p:nvGrpSpPr>
        <p:grpSpPr>
          <a:xfrm>
            <a:off x="2648750" y="1549177"/>
            <a:ext cx="828735" cy="380795"/>
            <a:chOff x="2599645" y="425824"/>
            <a:chExt cx="828735" cy="511711"/>
          </a:xfrm>
        </p:grpSpPr>
        <p:sp>
          <p:nvSpPr>
            <p:cNvPr id="24" name="Flecha: a la derecha 23"/>
            <p:cNvSpPr/>
            <p:nvPr/>
          </p:nvSpPr>
          <p:spPr>
            <a:xfrm rot="9693918" flipH="1">
              <a:off x="2599645" y="425824"/>
              <a:ext cx="828735" cy="511711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9933876"/>
                <a:satOff val="39811"/>
                <a:lumOff val="8628"/>
                <a:alphaOff val="0"/>
              </a:schemeClr>
            </a:fillRef>
            <a:effectRef idx="0">
              <a:schemeClr val="accent5">
                <a:hueOff val="-9933876"/>
                <a:satOff val="39811"/>
                <a:lumOff val="862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Flecha: a la derecha 4"/>
            <p:cNvSpPr txBox="1"/>
            <p:nvPr/>
          </p:nvSpPr>
          <p:spPr>
            <a:xfrm rot="9693918">
              <a:off x="2603584" y="552438"/>
              <a:ext cx="675222" cy="3070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ES" sz="2200" kern="1200"/>
            </a:p>
          </p:txBody>
        </p:sp>
      </p:grpSp>
      <p:grpSp>
        <p:nvGrpSpPr>
          <p:cNvPr id="26" name="Grupo 25"/>
          <p:cNvGrpSpPr/>
          <p:nvPr/>
        </p:nvGrpSpPr>
        <p:grpSpPr>
          <a:xfrm rot="2951044">
            <a:off x="5651780" y="1647819"/>
            <a:ext cx="828735" cy="326557"/>
            <a:chOff x="2599645" y="425824"/>
            <a:chExt cx="828735" cy="511711"/>
          </a:xfrm>
        </p:grpSpPr>
        <p:sp>
          <p:nvSpPr>
            <p:cNvPr id="27" name="Flecha: a la derecha 26"/>
            <p:cNvSpPr/>
            <p:nvPr/>
          </p:nvSpPr>
          <p:spPr>
            <a:xfrm rot="9693918" flipH="1">
              <a:off x="2599645" y="425824"/>
              <a:ext cx="828735" cy="511711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9933876"/>
                <a:satOff val="39811"/>
                <a:lumOff val="8628"/>
                <a:alphaOff val="0"/>
              </a:schemeClr>
            </a:fillRef>
            <a:effectRef idx="0">
              <a:schemeClr val="accent5">
                <a:hueOff val="-9933876"/>
                <a:satOff val="39811"/>
                <a:lumOff val="862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Flecha: a la derecha 4"/>
            <p:cNvSpPr txBox="1"/>
            <p:nvPr/>
          </p:nvSpPr>
          <p:spPr>
            <a:xfrm rot="9693918">
              <a:off x="2603584" y="552438"/>
              <a:ext cx="675222" cy="3070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ES" sz="2200" kern="1200"/>
            </a:p>
          </p:txBody>
        </p:sp>
      </p:grpSp>
      <p:grpSp>
        <p:nvGrpSpPr>
          <p:cNvPr id="29" name="Grupo 28"/>
          <p:cNvGrpSpPr/>
          <p:nvPr/>
        </p:nvGrpSpPr>
        <p:grpSpPr>
          <a:xfrm rot="8010821">
            <a:off x="7164035" y="3556938"/>
            <a:ext cx="828735" cy="350925"/>
            <a:chOff x="2599645" y="425824"/>
            <a:chExt cx="828735" cy="511711"/>
          </a:xfrm>
        </p:grpSpPr>
        <p:sp>
          <p:nvSpPr>
            <p:cNvPr id="30" name="Flecha: a la derecha 29"/>
            <p:cNvSpPr/>
            <p:nvPr/>
          </p:nvSpPr>
          <p:spPr>
            <a:xfrm rot="9693918" flipH="1">
              <a:off x="2599645" y="425824"/>
              <a:ext cx="828735" cy="511711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9933876"/>
                <a:satOff val="39811"/>
                <a:lumOff val="8628"/>
                <a:alphaOff val="0"/>
              </a:schemeClr>
            </a:fillRef>
            <a:effectRef idx="0">
              <a:schemeClr val="accent5">
                <a:hueOff val="-9933876"/>
                <a:satOff val="39811"/>
                <a:lumOff val="862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Flecha: a la derecha 4"/>
            <p:cNvSpPr txBox="1"/>
            <p:nvPr/>
          </p:nvSpPr>
          <p:spPr>
            <a:xfrm rot="9693918">
              <a:off x="2603584" y="552438"/>
              <a:ext cx="675222" cy="3070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ES" sz="2200" kern="1200" dirty="0"/>
            </a:p>
          </p:txBody>
        </p:sp>
      </p:grpSp>
      <p:grpSp>
        <p:nvGrpSpPr>
          <p:cNvPr id="32" name="Grupo 31"/>
          <p:cNvGrpSpPr/>
          <p:nvPr/>
        </p:nvGrpSpPr>
        <p:grpSpPr>
          <a:xfrm rot="10438197">
            <a:off x="5852743" y="5338162"/>
            <a:ext cx="828735" cy="360483"/>
            <a:chOff x="2599645" y="425824"/>
            <a:chExt cx="828735" cy="511711"/>
          </a:xfrm>
        </p:grpSpPr>
        <p:sp>
          <p:nvSpPr>
            <p:cNvPr id="33" name="Flecha: a la derecha 32"/>
            <p:cNvSpPr/>
            <p:nvPr/>
          </p:nvSpPr>
          <p:spPr>
            <a:xfrm rot="9693918" flipH="1">
              <a:off x="2599645" y="425824"/>
              <a:ext cx="828735" cy="511711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9933876"/>
                <a:satOff val="39811"/>
                <a:lumOff val="8628"/>
                <a:alphaOff val="0"/>
              </a:schemeClr>
            </a:fillRef>
            <a:effectRef idx="0">
              <a:schemeClr val="accent5">
                <a:hueOff val="-9933876"/>
                <a:satOff val="39811"/>
                <a:lumOff val="862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4" name="Flecha: a la derecha 4"/>
            <p:cNvSpPr txBox="1"/>
            <p:nvPr/>
          </p:nvSpPr>
          <p:spPr>
            <a:xfrm rot="9693918">
              <a:off x="2603584" y="552438"/>
              <a:ext cx="675222" cy="3070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ES" sz="2200" kern="1200"/>
            </a:p>
          </p:txBody>
        </p:sp>
      </p:grpSp>
      <p:grpSp>
        <p:nvGrpSpPr>
          <p:cNvPr id="35" name="Grupo 34"/>
          <p:cNvGrpSpPr/>
          <p:nvPr/>
        </p:nvGrpSpPr>
        <p:grpSpPr>
          <a:xfrm rot="13991892">
            <a:off x="2754083" y="5094701"/>
            <a:ext cx="828735" cy="447801"/>
            <a:chOff x="2599645" y="425824"/>
            <a:chExt cx="828735" cy="511711"/>
          </a:xfrm>
        </p:grpSpPr>
        <p:sp>
          <p:nvSpPr>
            <p:cNvPr id="36" name="Flecha: a la derecha 35"/>
            <p:cNvSpPr/>
            <p:nvPr/>
          </p:nvSpPr>
          <p:spPr>
            <a:xfrm rot="9693918" flipH="1">
              <a:off x="2599645" y="425824"/>
              <a:ext cx="828735" cy="511711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9933876"/>
                <a:satOff val="39811"/>
                <a:lumOff val="8628"/>
                <a:alphaOff val="0"/>
              </a:schemeClr>
            </a:fillRef>
            <a:effectRef idx="0">
              <a:schemeClr val="accent5">
                <a:hueOff val="-9933876"/>
                <a:satOff val="39811"/>
                <a:lumOff val="862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7" name="Flecha: a la derecha 4"/>
            <p:cNvSpPr txBox="1"/>
            <p:nvPr/>
          </p:nvSpPr>
          <p:spPr>
            <a:xfrm rot="9693918">
              <a:off x="2603584" y="552438"/>
              <a:ext cx="675222" cy="3070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ES" sz="2200" kern="1200"/>
            </a:p>
          </p:txBody>
        </p:sp>
      </p:grpSp>
      <p:grpSp>
        <p:nvGrpSpPr>
          <p:cNvPr id="38" name="Grupo 37"/>
          <p:cNvGrpSpPr/>
          <p:nvPr/>
        </p:nvGrpSpPr>
        <p:grpSpPr>
          <a:xfrm rot="18655038">
            <a:off x="862322" y="3289692"/>
            <a:ext cx="828735" cy="426179"/>
            <a:chOff x="2599645" y="425824"/>
            <a:chExt cx="828735" cy="511711"/>
          </a:xfrm>
        </p:grpSpPr>
        <p:sp>
          <p:nvSpPr>
            <p:cNvPr id="39" name="Flecha: a la derecha 38"/>
            <p:cNvSpPr/>
            <p:nvPr/>
          </p:nvSpPr>
          <p:spPr>
            <a:xfrm rot="9693918" flipH="1">
              <a:off x="2599645" y="425824"/>
              <a:ext cx="828735" cy="511711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9933876"/>
                <a:satOff val="39811"/>
                <a:lumOff val="8628"/>
                <a:alphaOff val="0"/>
              </a:schemeClr>
            </a:fillRef>
            <a:effectRef idx="0">
              <a:schemeClr val="accent5">
                <a:hueOff val="-9933876"/>
                <a:satOff val="39811"/>
                <a:lumOff val="862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" name="Flecha: a la derecha 4"/>
            <p:cNvSpPr txBox="1"/>
            <p:nvPr/>
          </p:nvSpPr>
          <p:spPr>
            <a:xfrm rot="9693918">
              <a:off x="2603584" y="552438"/>
              <a:ext cx="675222" cy="3070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ES" sz="2200" kern="1200"/>
            </a:p>
          </p:txBody>
        </p:sp>
      </p:grpSp>
      <p:grpSp>
        <p:nvGrpSpPr>
          <p:cNvPr id="41" name="Grupo 40"/>
          <p:cNvGrpSpPr/>
          <p:nvPr/>
        </p:nvGrpSpPr>
        <p:grpSpPr>
          <a:xfrm>
            <a:off x="6867183" y="5015068"/>
            <a:ext cx="1843111" cy="721072"/>
            <a:chOff x="6134601" y="3327983"/>
            <a:chExt cx="1843111" cy="1172473"/>
          </a:xfrm>
        </p:grpSpPr>
        <p:sp>
          <p:nvSpPr>
            <p:cNvPr id="42" name="Elipse 41"/>
            <p:cNvSpPr/>
            <p:nvPr/>
          </p:nvSpPr>
          <p:spPr>
            <a:xfrm>
              <a:off x="6134601" y="3327983"/>
              <a:ext cx="1843111" cy="1172473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7947101"/>
                <a:satOff val="31849"/>
                <a:lumOff val="6902"/>
                <a:alphaOff val="0"/>
              </a:schemeClr>
            </a:fillRef>
            <a:effectRef idx="0">
              <a:schemeClr val="accent5">
                <a:hueOff val="-7947101"/>
                <a:satOff val="31849"/>
                <a:lumOff val="690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3" name="Elipse 4"/>
            <p:cNvSpPr txBox="1"/>
            <p:nvPr/>
          </p:nvSpPr>
          <p:spPr>
            <a:xfrm>
              <a:off x="6404518" y="3499688"/>
              <a:ext cx="1303277" cy="8290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CO" sz="1800" b="0" kern="1200" spc="-70" baseline="0" dirty="0">
                  <a:solidFill>
                    <a:schemeClr val="bg1"/>
                  </a:solidFill>
                  <a:latin typeface="Candara" pitchFamily="34" charset="0"/>
                </a:rPr>
                <a:t>CuerpoMetro</a:t>
              </a:r>
              <a:endParaRPr lang="es-ES" sz="1800" b="0" kern="1200" spc="-70" baseline="0" dirty="0">
                <a:solidFill>
                  <a:schemeClr val="bg1"/>
                </a:solidFill>
                <a:latin typeface="Candar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862024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AutoShape 2" descr="data:image/jpeg;base64,/9j/4AAQSkZJRgABAQAAAQABAAD/2wCEAAkGBhAPEBAPDw8QDxAVEA8QEBAQEBAPDxAPFRAVFBQUFBUXGyYfFxkjGRQSHy8gIycpLCwsFR4xNTAqNSYrLCkBCQoKDgwOGg8PGiwkHyQsNSk1KS8sLCwsLC0qLCwsLCksKTIvLC8sLSksKSwpLCksLC8pLCwpLCwsKSwpLCwsLP/AABEIALwBDAMBIgACEQEDEQH/xAAbAAEAAgMBAQAAAAAAAAAAAAAABQYBAwQCB//EAEgQAAEDAgEHCAcFBAgHAAAAAAEAAgMEEQUGEiExQVFxEzJhgZGhsdEHIkJDUpLBFDNicoIVU9LhI0RUg5OisvAWJDRjc6PC/8QAGgEBAAMBAQEAAAAAAAAAAAAAAAMEBQIBBv/EADIRAAICAQIDBQcEAgMAAAAAAAABAgMRBCEFEjETFEFRoSIyUmFxgZFCseHwFdEGIzP/2gAMAwEAAhEDEQA/APuCIiAIiWQBERAEREAREQBERAEREAREQBERAEREAREQBERAEREAREQBERAEREAREQBERAEREAREQBERAEREAREQBLqIxzF3Q5rWAZzgTc6QBq1b1W566V/Pkcei5A7BoVmvTymslC/XQply4yy8OmaNbgOJAXj7ZH+8Z8zfNUNLKbufzKn+Ufw+v8H0BsgOog8CCvS+ehdMGJTM5sjh0E3HYVy9I/BnceKL9US8ooPCMfMjhHIAHHmuGgE21EbFOKrODg8M0qrY2x5ohERcEoREQBERAEREAREQBERAEREAREQBERAEREARFAZSY06B0cYeGZwcc4jcQLXOrWuoQc3hHqWSfRUY10jtPKvd+skeKy2slGqSQfqd5q13V+Z1yF4RVjCMoXGZkL3h+eSBqzwc0m+jhtVnVacHB4Zy1govpFmfHJTPYSPUladxs5hse1V2HKH42dbT9D5r6fiuEQ1TOTmZnDWDqc129p2FUyv9GrwSYJmuGxsoLXfM24PYFe098FFRlsfP67R3SsdkN0yNZjkJ1lw4tP0utgxaH94Ox3kuWfImuZ7jO6WPY763XI7JusH9Vm+QnwVtTg+jRmOu6PWD/DJQ4xCPbvwa4/RaZMfjHNa53UGjvUZUYPURi8sToxvkzYx/mIXI1oJtfrALvBRWamiv35pfcmq0mru/865P7MsGB4rJLWU4DQBylwwG2cQx2sr6VFWi4a9ro3HUHajwOor53k3NS0zxK5k8sgBzSWMjjZcWJAL7k2J0nsVnflpTuBa6KWx6GH/6WLqeI6ac/Zmj6jh/C9XVU+eDy3ksy1zuIa4tF3BpIG820BQlNljTWAcZAbAEuYdPToupKlxmCXQyZhO69ndh0qOOoqntGS/Janp7Ye9Fr7EC7H339Z72naM0CyyzKB97B7nHcQNParNJC13Oa135gD4rDKZjeaxreDQPBQ93nn3yryPzMUtQHtabjOLQS2+kG2kWW5eJIWu5wB8eormkn5L2s5u1pIL28N/Aq6iQ7EWgVsfxt7VsZK12pwPAgoD2iIgCIiAIiIAiIgCIiAIiIAovHMn4qxrRJnNc2+a9p0i+sEHQRoClEXqbTygUSb0eSg/0c7CPxNcw911rGQFSdc0VuMh+iv6KfvNnmdczKhR5HyUrmTxuZNIwk5hDowbgjQbnTpOtTMOU0B0SF0Lxocx7XXaeICllwYnhDJwCbskHMkboc07OI6FDKTk8s5MDKClPv4+1Dj9N+/j7VF0teGP5CtZHnexNmtLXjZc20ce2yk3R0g93CeETT9FyDy7KWlHvh1Nefoo/E8sYGxPMbznhpzSWENB3m6kLUw1QN6oWj6KNygqYXUtRGyNoc6GRrQAwEuzTYC3SuZqTg+XyPYSiprm6ZKbNKZHF7yXuPtO0ntXlQXJ1VO3OLXNZcCzrEAno2LZHj59pgPS027ivi7aLIv2uvzPtqb6pxzBpr5EyijW49Hta8dQP1Xr9txfj+X+ah5JeRNzIkEUa7HY9geeoD6ryzFZJCRDCXEC503sOAXqhI5lZCKzJ7Fvyex6WOWOJzy+Nz2szXG+aXGwLSdWkjQr6vi+EmoNXSula9rW1EJN2lrGgPFyfMr6+cShGuaP52+a+k4ZY+zanLofLcTlV2icMbo4cpsT+zxMcc7NdIGOLdYBa49epQsOLQP5srOBOaew2UxilbRzsMUjhKDpDWBznBw1FpbqKrkeQ/KOJZyjI7G3L5odfg3TbsWl20ei3+hldpHw3JMTN+JvzBapcQiZpdKwfqF+7So0+jqfZLD2PH0W+D0cv95UNA/Awk95ClOyxZOYuKhsmaS5rHBocdF7tvt024qYUfg2Cx0kZjjubnOc5xu5zrW4BSCAIiIAiIgCLRUVQZ0ncuR2Iu2ADvUE74QeGySNcpbokkUV9tf8AF3BBXP39wUXfIfM77CRKoo5mIuGsA9y2iuc42Yy56SAFNC+E9kziVco9TsXl8gbrIHE2XNyEjudJm9DB9V6bQsGkjOO9xupiMOxBmoXcfwglY+0SHmx26Xn6LgxDKOGAG1nW12IawHpd9BdQv7Vras2hYWs+KxY3zPWQpo0yay9kVLNXCL5Vu/JFiqKgs+9nZH0NHreajJ8agGi8sp6XZre/T3LzSZIE6Z5nOO1rPVH8+u6kpcOgpopJGRsGZG993DO5rSb9yPsoLLyzjm1E98KK/LK7iNc2VoaYWsF7h13F3UVpbikgaGiRwAFhbQbdJGkqvVOOyTOPJtL3H2j6x7NQC8tw6aT72Ugbgb9w0LAs4zPOKoJL57szpSsl1k/2JefEx7cg/U+5XHVZQMYw8k2OSTRmh3Klp06dRGy68RYPE3WC4/iOjsC644Wt5rWt4ABU5cU1Uv1/jYjUUnkpuL41JUOBe0R21xxmURk21ljnGx6QuISBXupoYpfvGNd0ket2jSoybJSE81z2dYcO8X71BO/tXzT6mxpeK26ePLHp5YKxnjettPA6VwZG0vcdTW6SeA2qZdkf8M3azyctZyPd+9Z8h81z7HmaS/5BZ4xXqYjyQr3aqSbraG/6iFKUXo4xBxuQyDpdKLjqZdWPIeoqIXinln5eMghgcDnRuAvYOJuW2B0divS1dPpKLY8ybLC4tZdH2Uio4JkSaY58sjqt1rZjnObG3g0k5x6T2Kcio6a9uRjY7c5gHZvUkvEkTXCzgCOlacKK4LCiijN875pLf6GI4Gt5rWt4ABbFy5jo+bd7fhPOHA7eC3xShwuDo7wdxUqSXQ8PaIi9AREQBERAEREBWsp658MsRbpBY64Oo2d46VxQ5QsPPa5vCzgrTW0Eczc2RocNmwg7wdigajIse7lI6Htv3iywNZpdV2jnVun4Gpp7qORRs2a8Ty3GoD7duLXD6LJxiD94Ox3kuN+R1QNTo3fqcPELVJkvUNaSWtNtPquzndQtpVLGsXWsksnp4R5lJv6HXJj0Q1ZzuDbeK24DizpqgNtmtzHm2sk3GsqNwvAuX98xpGtmaS8DgbK04VgUdNctu55Fi91r23AbArGjq1Vs4zlhRRxbdpuzfZvLZIucALnQNp6FV8axguY54uIc7k42NOa+okOy+xugknYAVK5RzFsDre0Q08NZ8FGVVK101FGeYGk22XOb/CR+or6yqOPaf9wfNaqxt8i+Xq8I14Jkxn5s9VZx1sjFwxg/CNg6dZ2nYrRHGGgBoAA1ACwC9BZUU5ub3LVVMalhfkLmxOPOhmbvikHawhdKw5twQdRFlG1lEr3R8PoMQfCA1ti3R6pGjqUrFjzDzmubw9Yea68fyDngc50DTNDckBumRg3Fu3iO5V+noHvdmhpBHOLgRm8enoXyFtM63iSMCcJQeJIn2YlCdUjeu7fFbmzsOp7TwcFDV+Dtjjz2ucSLXvax02uN2tRVlEcZLhnjeO0LyZmjW5o4uCqKWQZLS/EIhrkb1G/guWbHYxzQ5x+Ud/koBEGSxZO1s09bAGvEZvJm2F2t/o3abHXouvoX2Ks/tTOuIKnZB5NzcuyqkaY42BxbnCzpHOaW6AdlidPBfRlv6Cj/AKsyyt/No1dLX7GZZIrkK0apYXcWEeCGetbrihk/K8tPet9TjkEeh0gJ3N9c9yjpsr2DmRud+Yhvmp5zqr62NffP+yWUoR/V6nQcdcz76mlZ0gZ7e1bYcRhlOdDI3P2sPql/QQdvSoh+V0nsxMHEud5KLrcRMul0cTT8TGlrvHT1qtLXqHuy5vqsev8ABC9Uo9Hn7F7jkDhcdYOsHaCvaotLjk8Qs19xo5wzrLpGVVR/2z+j+aljxOlrfJ2tZX4lxRVNmV0u1kZ+YfVdEWWA9qE/pcD4hSx4hQ/E7WqqfiWRFEwZTU7tbnM/M027RcKShqGPF2Oa4b2kFWYWwn7rTJozjLozYiIpTsIi1T1DWC7jbdvPBAbV5c4DSSBx0KInxZ50N9Ub9blxPeTpJJPSboDfi9HC88pFII5hpBbezj021HpWyhxeQNtM0Odsc06+I38FxoolTGMudbfscKCUuZHTiVYJ2GMttpBve5BHUuad2fyR1OjtZw1m1tfZ3oinU2uh5KqEnlr+o7v2xJub2HzT9sSbm9h81wIuSQkBjL/hb3+a9DGjtYOolRywgJKXGTmnNZ61tGcfVv02VbqKSaR5c8hxJ0uztA8gFJLKrX6aN+0myKypWdQckaWZjWvkc52slkmbp/L5rkl9GNOebPM3jybvoF1LdFWPbqceB0jsK87nRjHKjnu9fwkSfRdH/aZP8NnmvTPRfDtqJTwaweasUGMbHt62+SkYpmvF2m4XncqPh/c87tV5FYg9HFG3nGaT8zw0f5QFMUOTlJAbxQRtd8RGc/5nXKkkUsKK4e7FEkaoR6I1zShjXOdqAJPAKlYljck5IuWs2MBto/FvKt2LA8hPbXyUtuOYbL5rQ4myUDSGv2tO/o3rM4nbOOIp7Mp6yclhI7ERFhmaEREAREQBERAF6jlc03aS07wSD3LyiJtdD3JP4XlQ5pDZ/Wbqz/aHHeFaWm+kL5pPO1gznGw7z0DeVf8ABJM6mp3b4Yz2sBW/w7UTszCW+DT0lsp5i/A7VAYhKXSOvsJaOgBT6oVfjXIVlRFJcx8pdpGksu1pPEaVrF4lkXiKVrwHNIc06iDcL2gMLKIgMLKIgMLKIgMLKIgCwsogCIiALZBO5hzmniNhHSta01dWyJpe82HeTuA2lAWqGUOaHDURde1W8MypiEEZdnF5aSWtGr1jYXOjctdRle4/dxAdLiXHsFlUs1lNezkQyvrj1ZYqtmdG8b2OHa0hfDIoybBoJOjUCfBfRDilXPoa556I22HaPNR2KUM1JGHugdmbSzNLWfmtzVkay3vGJQi8LxM/UT7XDinhEDTCraLgEgDU+2roubr3FlB8UfW0/Q+a558bkcCGgMB0aNJtxUcswpFiZjUJ1lzeLT9Lrc3EYT7xvWbeKrCwgyWwVcZ94z5m+az9pZ8bPmaqkiDJazWRjXIz5mrW7FIR7wHhc+AVYRBksEmOxDUHO6reK5JseeeY0N6T6x8lFIh4bJp3PN3OLj0/70L7Jk4f+Tpf/BF/oC+OU1M+V7Y42l73GzWjWT/vavtWE0hhghiJuWRsYSNRLWgFbHCovmk/A0dCnls618vyzbatm6eTP/qavqC+bZeQltWXEaHRxkHfYFp8FummQdNVviN43lp6NR4jUVMU2VbxokYHdLfVPZq8FAogLjBlFTv1uLDue0jvFwu6KoY/mPa78rgfBUBEB9DsiocVfK3myvHB7rdi6GY9UD3pPENPiEBdFlVBuUtR8TDxYPovYypn3R/KfNAWxFU/+KZ90fyu/iXk5T1H4B+jzKAtqyqa7KGoPvAODGj6LRJi07tcz+pxb4IC8PeBpJAG8mw71wz43Ts1yBx3Mu892hUtzy7SSTxJPisICw1eVZ1RMt+J+n/KPNQdTVPldnSOLj07B0DYtSIC75O5NctBFI6TNaRcBou62cRrKsVNk9Tx+xnne853dq7lpyR/6Kn/ACn/AFuUwq8dLVF83LuRKmCecHlrABYAAbhoCyQsorBKQOJZFUc5JMfJuPtRHMN+kc09irlb6MHjTDUNd0StLT8zb+C+goqtmkps3cSCenrn1R8lqMhK5nuQ8b45GHuNio+XJ6rZzqWcf3bj4BfaliyqS4XW+jZA9FDwbPhr6KVuuKQcY3jxC8fZ3/A75XL7ssWUf+KXxehx3FfF6HwxlFKdUUh4RvP0XVFk/Vv5tNOf7p48QvtSL1cKj4yZ6tDHzPktNkJXP9yIxvkkYO4EnuU3QejA6DUTgDa2Jtz8zvJX9FYhw6mPXcljpK113I7CMn6ekFoYw0kWLz60juLj4alIoivRiorEUWkklhBRuOYFHVx5j/VcLljxzmH6g7QpJF0enyjF8nKilJz2FzNkrNLDx+HrUWvtRChsQyQpJrkx8m4+1Ecw9Y1HsQHy5Fcaz0dPH3M7XdEjS0/M2/goepyQrI/cF43xlr+4G/cgIZFunopY+fHIz8zHN8QtN0AREQBERAERAUARdVPhc8n3cMr+EbrdtrKVpMh6yTnMbEN8jhfsbdAQC7sIwaWqfmRN0XGe8j1GDeT9NZVxw70fQssZ5HSn4W/0bPG57QrPTUrImhkbWsaNTWgADsQHiho2wxsiZzWNDRvNtp6TrXRZEQBERAEsiIBZERALIiIAiIgFkREAREQBERAEREAWFlEBhaJaCJ/Pijd+ZjXeIXQiAjn5O0jtdND1RtHgtJySoj/V2dRcPAqXRAQ//CFF/Z2/NJ/EvTclKIf1aPrzj4lSyICPjyfpW6qaH/DafELripY2cxjG/la1vgtqIAiIgCIiAIiIAiIgCIiAIiIAiIgCIiAIiIAiIgCIiAIiIBdLoiAIiIAiIgCIiAIiIAiIgCIiAIiIAiIgCIiAIiIAiIgCIiAIiIAiIgP/2Q=="/>
          <p:cNvSpPr>
            <a:spLocks noChangeAspect="1" noChangeArrowheads="1"/>
          </p:cNvSpPr>
          <p:nvPr/>
        </p:nvSpPr>
        <p:spPr bwMode="auto">
          <a:xfrm>
            <a:off x="0" y="-3841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altLang="es-CO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60419" name="AutoShape 4" descr="data:image/jpeg;base64,/9j/4AAQSkZJRgABAQAAAQABAAD/2wCEAAkGBhAPEBAPDw8QDxAVEA8QEBAQEBAPDxAPFRAVFBQUFBUXGyYfFxkjGRQSHy8gIycpLCwsFR4xNTAqNSYrLCkBCQoKDgwOGg8PGiwkHyQsNSk1KS8sLCwsLC0qLCwsLCksKTIvLC8sLSksKSwpLCksLC8pLCwpLCwsKSwpLCwsLP/AABEIALwBDAMBIgACEQEDEQH/xAAbAAEAAgMBAQAAAAAAAAAAAAAABQYBAwQCB//EAEgQAAEDAgEHCAcFBAgHAAAAAAEAAgMEEQUGEiExQVFxEzJhgZGhsdEHIkJDUpLBFDNicoIVU9LhI0RUg5OisvAWJDRjc6PC/8QAGgEBAAMBAQEAAAAAAAAAAAAAAAMEBQIBBv/EADIRAAICAQIDBQcEAgMAAAAAAAABAgMRBCEFEjETFEFRoSIyUmFxgZFCseHwFdEGIzP/2gAMAwEAAhEDEQA/APuCIiAIiWQBERAEREAREQBERAEREAREQBERAEREAREQBERAEREAREQBERAEREAREQBERAEREAREQBERAEREAREQBLqIxzF3Q5rWAZzgTc6QBq1b1W566V/Pkcei5A7BoVmvTymslC/XQply4yy8OmaNbgOJAXj7ZH+8Z8zfNUNLKbufzKn+Ufw+v8H0BsgOog8CCvS+ehdMGJTM5sjh0E3HYVy9I/BnceKL9US8ooPCMfMjhHIAHHmuGgE21EbFOKrODg8M0qrY2x5ohERcEoREQBERAEREAREQBERAEREAREQBERAEREARFAZSY06B0cYeGZwcc4jcQLXOrWuoQc3hHqWSfRUY10jtPKvd+skeKy2slGqSQfqd5q13V+Z1yF4RVjCMoXGZkL3h+eSBqzwc0m+jhtVnVacHB4Zy1govpFmfHJTPYSPUladxs5hse1V2HKH42dbT9D5r6fiuEQ1TOTmZnDWDqc129p2FUyv9GrwSYJmuGxsoLXfM24PYFe098FFRlsfP67R3SsdkN0yNZjkJ1lw4tP0utgxaH94Ox3kuWfImuZ7jO6WPY763XI7JusH9Vm+QnwVtTg+jRmOu6PWD/DJQ4xCPbvwa4/RaZMfjHNa53UGjvUZUYPURi8sToxvkzYx/mIXI1oJtfrALvBRWamiv35pfcmq0mru/865P7MsGB4rJLWU4DQBylwwG2cQx2sr6VFWi4a9ro3HUHajwOor53k3NS0zxK5k8sgBzSWMjjZcWJAL7k2J0nsVnflpTuBa6KWx6GH/6WLqeI6ac/Zmj6jh/C9XVU+eDy3ksy1zuIa4tF3BpIG820BQlNljTWAcZAbAEuYdPToupKlxmCXQyZhO69ndh0qOOoqntGS/Janp7Ye9Fr7EC7H339Z72naM0CyyzKB97B7nHcQNParNJC13Oa135gD4rDKZjeaxreDQPBQ93nn3yryPzMUtQHtabjOLQS2+kG2kWW5eJIWu5wB8eormkn5L2s5u1pIL28N/Aq6iQ7EWgVsfxt7VsZK12pwPAgoD2iIgCIiAIiIAiIgCIiAIiIAovHMn4qxrRJnNc2+a9p0i+sEHQRoClEXqbTygUSb0eSg/0c7CPxNcw911rGQFSdc0VuMh+iv6KfvNnmdczKhR5HyUrmTxuZNIwk5hDowbgjQbnTpOtTMOU0B0SF0Lxocx7XXaeICllwYnhDJwCbskHMkboc07OI6FDKTk8s5MDKClPv4+1Dj9N+/j7VF0teGP5CtZHnexNmtLXjZc20ce2yk3R0g93CeETT9FyDy7KWlHvh1Nefoo/E8sYGxPMbznhpzSWENB3m6kLUw1QN6oWj6KNygqYXUtRGyNoc6GRrQAwEuzTYC3SuZqTg+XyPYSiprm6ZKbNKZHF7yXuPtO0ntXlQXJ1VO3OLXNZcCzrEAno2LZHj59pgPS027ivi7aLIv2uvzPtqb6pxzBpr5EyijW49Hta8dQP1Xr9txfj+X+ah5JeRNzIkEUa7HY9geeoD6ryzFZJCRDCXEC503sOAXqhI5lZCKzJ7Fvyex6WOWOJzy+Nz2szXG+aXGwLSdWkjQr6vi+EmoNXSula9rW1EJN2lrGgPFyfMr6+cShGuaP52+a+k4ZY+zanLofLcTlV2icMbo4cpsT+zxMcc7NdIGOLdYBa49epQsOLQP5srOBOaew2UxilbRzsMUjhKDpDWBznBw1FpbqKrkeQ/KOJZyjI7G3L5odfg3TbsWl20ei3+hldpHw3JMTN+JvzBapcQiZpdKwfqF+7So0+jqfZLD2PH0W+D0cv95UNA/Awk95ClOyxZOYuKhsmaS5rHBocdF7tvt024qYUfg2Cx0kZjjubnOc5xu5zrW4BSCAIiIAiIgCLRUVQZ0ncuR2Iu2ADvUE74QeGySNcpbokkUV9tf8AF3BBXP39wUXfIfM77CRKoo5mIuGsA9y2iuc42Yy56SAFNC+E9kziVco9TsXl8gbrIHE2XNyEjudJm9DB9V6bQsGkjOO9xupiMOxBmoXcfwglY+0SHmx26Xn6LgxDKOGAG1nW12IawHpd9BdQv7Vras2hYWs+KxY3zPWQpo0yay9kVLNXCL5Vu/JFiqKgs+9nZH0NHreajJ8agGi8sp6XZre/T3LzSZIE6Z5nOO1rPVH8+u6kpcOgpopJGRsGZG993DO5rSb9yPsoLLyzjm1E98KK/LK7iNc2VoaYWsF7h13F3UVpbikgaGiRwAFhbQbdJGkqvVOOyTOPJtL3H2j6x7NQC8tw6aT72Ugbgb9w0LAs4zPOKoJL57szpSsl1k/2JefEx7cg/U+5XHVZQMYw8k2OSTRmh3Klp06dRGy68RYPE3WC4/iOjsC644Wt5rWt4ABU5cU1Uv1/jYjUUnkpuL41JUOBe0R21xxmURk21ljnGx6QuISBXupoYpfvGNd0ket2jSoybJSE81z2dYcO8X71BO/tXzT6mxpeK26ePLHp5YKxnjettPA6VwZG0vcdTW6SeA2qZdkf8M3azyctZyPd+9Z8h81z7HmaS/5BZ4xXqYjyQr3aqSbraG/6iFKUXo4xBxuQyDpdKLjqZdWPIeoqIXinln5eMghgcDnRuAvYOJuW2B0divS1dPpKLY8ybLC4tZdH2Uio4JkSaY58sjqt1rZjnObG3g0k5x6T2Kcio6a9uRjY7c5gHZvUkvEkTXCzgCOlacKK4LCiijN875pLf6GI4Gt5rWt4ABbFy5jo+bd7fhPOHA7eC3xShwuDo7wdxUqSXQ8PaIi9AREQBERAEREBWsp658MsRbpBY64Oo2d46VxQ5QsPPa5vCzgrTW0Eczc2RocNmwg7wdigajIse7lI6Htv3iywNZpdV2jnVun4Gpp7qORRs2a8Ty3GoD7duLXD6LJxiD94Ox3kuN+R1QNTo3fqcPELVJkvUNaSWtNtPquzndQtpVLGsXWsksnp4R5lJv6HXJj0Q1ZzuDbeK24DizpqgNtmtzHm2sk3GsqNwvAuX98xpGtmaS8DgbK04VgUdNctu55Fi91r23AbArGjq1Vs4zlhRRxbdpuzfZvLZIucALnQNp6FV8axguY54uIc7k42NOa+okOy+xugknYAVK5RzFsDre0Q08NZ8FGVVK101FGeYGk22XOb/CR+or6yqOPaf9wfNaqxt8i+Xq8I14Jkxn5s9VZx1sjFwxg/CNg6dZ2nYrRHGGgBoAA1ACwC9BZUU5ub3LVVMalhfkLmxOPOhmbvikHawhdKw5twQdRFlG1lEr3R8PoMQfCA1ti3R6pGjqUrFjzDzmubw9Yea68fyDngc50DTNDckBumRg3Fu3iO5V+noHvdmhpBHOLgRm8enoXyFtM63iSMCcJQeJIn2YlCdUjeu7fFbmzsOp7TwcFDV+Dtjjz2ucSLXvax02uN2tRVlEcZLhnjeO0LyZmjW5o4uCqKWQZLS/EIhrkb1G/guWbHYxzQ5x+Ud/koBEGSxZO1s09bAGvEZvJm2F2t/o3abHXouvoX2Ks/tTOuIKnZB5NzcuyqkaY42BxbnCzpHOaW6AdlidPBfRlv6Cj/AKsyyt/No1dLX7GZZIrkK0apYXcWEeCGetbrihk/K8tPet9TjkEeh0gJ3N9c9yjpsr2DmRud+Yhvmp5zqr62NffP+yWUoR/V6nQcdcz76mlZ0gZ7e1bYcRhlOdDI3P2sPql/QQdvSoh+V0nsxMHEud5KLrcRMul0cTT8TGlrvHT1qtLXqHuy5vqsev8ABC9Uo9Hn7F7jkDhcdYOsHaCvaotLjk8Qs19xo5wzrLpGVVR/2z+j+aljxOlrfJ2tZX4lxRVNmV0u1kZ+YfVdEWWA9qE/pcD4hSx4hQ/E7WqqfiWRFEwZTU7tbnM/M027RcKShqGPF2Oa4b2kFWYWwn7rTJozjLozYiIpTsIi1T1DWC7jbdvPBAbV5c4DSSBx0KInxZ50N9Ub9blxPeTpJJPSboDfi9HC88pFII5hpBbezj021HpWyhxeQNtM0Odsc06+I38FxoolTGMudbfscKCUuZHTiVYJ2GMttpBve5BHUuad2fyR1OjtZw1m1tfZ3oinU2uh5KqEnlr+o7v2xJub2HzT9sSbm9h81wIuSQkBjL/hb3+a9DGjtYOolRywgJKXGTmnNZ61tGcfVv02VbqKSaR5c8hxJ0uztA8gFJLKrX6aN+0myKypWdQckaWZjWvkc52slkmbp/L5rkl9GNOebPM3jybvoF1LdFWPbqceB0jsK87nRjHKjnu9fwkSfRdH/aZP8NnmvTPRfDtqJTwaweasUGMbHt62+SkYpmvF2m4XncqPh/c87tV5FYg9HFG3nGaT8zw0f5QFMUOTlJAbxQRtd8RGc/5nXKkkUsKK4e7FEkaoR6I1zShjXOdqAJPAKlYljck5IuWs2MBto/FvKt2LA8hPbXyUtuOYbL5rQ4myUDSGv2tO/o3rM4nbOOIp7Mp6yclhI7ERFhmaEREAREQBERAF6jlc03aS07wSD3LyiJtdD3JP4XlQ5pDZ/Wbqz/aHHeFaWm+kL5pPO1gznGw7z0DeVf8ABJM6mp3b4Yz2sBW/w7UTszCW+DT0lsp5i/A7VAYhKXSOvsJaOgBT6oVfjXIVlRFJcx8pdpGksu1pPEaVrF4lkXiKVrwHNIc06iDcL2gMLKIgMLKIgMLKIgMLKIgCwsogCIiALZBO5hzmniNhHSta01dWyJpe82HeTuA2lAWqGUOaHDURde1W8MypiEEZdnF5aSWtGr1jYXOjctdRle4/dxAdLiXHsFlUs1lNezkQyvrj1ZYqtmdG8b2OHa0hfDIoybBoJOjUCfBfRDilXPoa556I22HaPNR2KUM1JGHugdmbSzNLWfmtzVkay3vGJQi8LxM/UT7XDinhEDTCraLgEgDU+2roubr3FlB8UfW0/Q+a558bkcCGgMB0aNJtxUcswpFiZjUJ1lzeLT9Lrc3EYT7xvWbeKrCwgyWwVcZ94z5m+az9pZ8bPmaqkiDJazWRjXIz5mrW7FIR7wHhc+AVYRBksEmOxDUHO6reK5JseeeY0N6T6x8lFIh4bJp3PN3OLj0/70L7Jk4f+Tpf/BF/oC+OU1M+V7Y42l73GzWjWT/vavtWE0hhghiJuWRsYSNRLWgFbHCovmk/A0dCnls618vyzbatm6eTP/qavqC+bZeQltWXEaHRxkHfYFp8FummQdNVviN43lp6NR4jUVMU2VbxokYHdLfVPZq8FAogLjBlFTv1uLDue0jvFwu6KoY/mPa78rgfBUBEB9DsiocVfK3myvHB7rdi6GY9UD3pPENPiEBdFlVBuUtR8TDxYPovYypn3R/KfNAWxFU/+KZ90fyu/iXk5T1H4B+jzKAtqyqa7KGoPvAODGj6LRJi07tcz+pxb4IC8PeBpJAG8mw71wz43Ts1yBx3Mu892hUtzy7SSTxJPisICw1eVZ1RMt+J+n/KPNQdTVPldnSOLj07B0DYtSIC75O5NctBFI6TNaRcBou62cRrKsVNk9Tx+xnne853dq7lpyR/6Kn/ACn/AFuUwq8dLVF83LuRKmCecHlrABYAAbhoCyQsorBKQOJZFUc5JMfJuPtRHMN+kc09irlb6MHjTDUNd0StLT8zb+C+goqtmkps3cSCenrn1R8lqMhK5nuQ8b45GHuNio+XJ6rZzqWcf3bj4BfaliyqS4XW+jZA9FDwbPhr6KVuuKQcY3jxC8fZ3/A75XL7ssWUf+KXxehx3FfF6HwxlFKdUUh4RvP0XVFk/Vv5tNOf7p48QvtSL1cKj4yZ6tDHzPktNkJXP9yIxvkkYO4EnuU3QejA6DUTgDa2Jtz8zvJX9FYhw6mPXcljpK113I7CMn6ekFoYw0kWLz60juLj4alIoivRiorEUWkklhBRuOYFHVx5j/VcLljxzmH6g7QpJF0enyjF8nKilJz2FzNkrNLDx+HrUWvtRChsQyQpJrkx8m4+1Ecw9Y1HsQHy5Fcaz0dPH3M7XdEjS0/M2/goepyQrI/cF43xlr+4G/cgIZFunopY+fHIz8zHN8QtN0AREQBERAERAUARdVPhc8n3cMr+EbrdtrKVpMh6yTnMbEN8jhfsbdAQC7sIwaWqfmRN0XGe8j1GDeT9NZVxw70fQssZ5HSn4W/0bPG57QrPTUrImhkbWsaNTWgADsQHiho2wxsiZzWNDRvNtp6TrXRZEQBERAEsiIBZERALIiIAiIgFkREAREQBERAEREAWFlEBhaJaCJ/Pijd+ZjXeIXQiAjn5O0jtdND1RtHgtJySoj/V2dRcPAqXRAQ//CFF/Z2/NJ/EvTclKIf1aPrzj4lSyICPjyfpW6qaH/DafELripY2cxjG/la1vgtqIAiIgCIiAIiIAiIgCIiAIiIAiIgCIiAIiIAiIgCIiAIiIBdLoiAIiIAiIgCIiAIiIAiIgCIiAIiIAiIgCIiAIiIAiIgCIiAIiIAiIgP/2Q=="/>
          <p:cNvSpPr>
            <a:spLocks noChangeAspect="1" noChangeArrowheads="1"/>
          </p:cNvSpPr>
          <p:nvPr/>
        </p:nvSpPr>
        <p:spPr bwMode="auto">
          <a:xfrm>
            <a:off x="152400" y="-2317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altLang="es-CO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60420" name="AutoShape 6" descr="data:image/jpeg;base64,/9j/4AAQSkZJRgABAQAAAQABAAD/2wCEAAkGBhAPEBAPDw8QDxAVEA8QEBAQEBAPDxAPFRAVFBQUFBUXGyYfFxkjGRQSHy8gIycpLCwsFR4xNTAqNSYrLCkBCQoKDgwOGg8PGiwkHyQsNSk1KS8sLCwsLC0qLCwsLCksKTIvLC8sLSksKSwpLCksLC8pLCwpLCwsKSwpLCwsLP/AABEIALwBDAMBIgACEQEDEQH/xAAbAAEAAgMBAQAAAAAAAAAAAAAABQYBAwQCB//EAEgQAAEDAgEHCAcFBAgHAAAAAAEAAgMEEQUGEiExQVFxEzJhgZGhsdEHIkJDUpLBFDNicoIVU9LhI0RUg5OisvAWJDRjc6PC/8QAGgEBAAMBAQEAAAAAAAAAAAAAAAMEBQIBBv/EADIRAAICAQIDBQcEAgMAAAAAAAABAgMRBCEFEjETFEFRoSIyUmFxgZFCseHwFdEGIzP/2gAMAwEAAhEDEQA/APuCIiAIiWQBERAEREAREQBERAEREAREQBERAEREAREQBERAEREAREQBERAEREAREQBERAEREAREQBERAEREAREQBLqIxzF3Q5rWAZzgTc6QBq1b1W566V/Pkcei5A7BoVmvTymslC/XQply4yy8OmaNbgOJAXj7ZH+8Z8zfNUNLKbufzKn+Ufw+v8H0BsgOog8CCvS+ehdMGJTM5sjh0E3HYVy9I/BnceKL9US8ooPCMfMjhHIAHHmuGgE21EbFOKrODg8M0qrY2x5ohERcEoREQBERAEREAREQBERAEREAREQBERAEREARFAZSY06B0cYeGZwcc4jcQLXOrWuoQc3hHqWSfRUY10jtPKvd+skeKy2slGqSQfqd5q13V+Z1yF4RVjCMoXGZkL3h+eSBqzwc0m+jhtVnVacHB4Zy1govpFmfHJTPYSPUladxs5hse1V2HKH42dbT9D5r6fiuEQ1TOTmZnDWDqc129p2FUyv9GrwSYJmuGxsoLXfM24PYFe098FFRlsfP67R3SsdkN0yNZjkJ1lw4tP0utgxaH94Ox3kuWfImuZ7jO6WPY763XI7JusH9Vm+QnwVtTg+jRmOu6PWD/DJQ4xCPbvwa4/RaZMfjHNa53UGjvUZUYPURi8sToxvkzYx/mIXI1oJtfrALvBRWamiv35pfcmq0mru/865P7MsGB4rJLWU4DQBylwwG2cQx2sr6VFWi4a9ro3HUHajwOor53k3NS0zxK5k8sgBzSWMjjZcWJAL7k2J0nsVnflpTuBa6KWx6GH/6WLqeI6ac/Zmj6jh/C9XVU+eDy3ksy1zuIa4tF3BpIG820BQlNljTWAcZAbAEuYdPToupKlxmCXQyZhO69ndh0qOOoqntGS/Janp7Ye9Fr7EC7H339Z72naM0CyyzKB97B7nHcQNParNJC13Oa135gD4rDKZjeaxreDQPBQ93nn3yryPzMUtQHtabjOLQS2+kG2kWW5eJIWu5wB8eormkn5L2s5u1pIL28N/Aq6iQ7EWgVsfxt7VsZK12pwPAgoD2iIgCIiAIiIAiIgCIiAIiIAovHMn4qxrRJnNc2+a9p0i+sEHQRoClEXqbTygUSb0eSg/0c7CPxNcw911rGQFSdc0VuMh+iv6KfvNnmdczKhR5HyUrmTxuZNIwk5hDowbgjQbnTpOtTMOU0B0SF0Lxocx7XXaeICllwYnhDJwCbskHMkboc07OI6FDKTk8s5MDKClPv4+1Dj9N+/j7VF0teGP5CtZHnexNmtLXjZc20ce2yk3R0g93CeETT9FyDy7KWlHvh1Nefoo/E8sYGxPMbznhpzSWENB3m6kLUw1QN6oWj6KNygqYXUtRGyNoc6GRrQAwEuzTYC3SuZqTg+XyPYSiprm6ZKbNKZHF7yXuPtO0ntXlQXJ1VO3OLXNZcCzrEAno2LZHj59pgPS027ivi7aLIv2uvzPtqb6pxzBpr5EyijW49Hta8dQP1Xr9txfj+X+ah5JeRNzIkEUa7HY9geeoD6ryzFZJCRDCXEC503sOAXqhI5lZCKzJ7Fvyex6WOWOJzy+Nz2szXG+aXGwLSdWkjQr6vi+EmoNXSula9rW1EJN2lrGgPFyfMr6+cShGuaP52+a+k4ZY+zanLofLcTlV2icMbo4cpsT+zxMcc7NdIGOLdYBa49epQsOLQP5srOBOaew2UxilbRzsMUjhKDpDWBznBw1FpbqKrkeQ/KOJZyjI7G3L5odfg3TbsWl20ei3+hldpHw3JMTN+JvzBapcQiZpdKwfqF+7So0+jqfZLD2PH0W+D0cv95UNA/Awk95ClOyxZOYuKhsmaS5rHBocdF7tvt024qYUfg2Cx0kZjjubnOc5xu5zrW4BSCAIiIAiIgCLRUVQZ0ncuR2Iu2ADvUE74QeGySNcpbokkUV9tf8AF3BBXP39wUXfIfM77CRKoo5mIuGsA9y2iuc42Yy56SAFNC+E9kziVco9TsXl8gbrIHE2XNyEjudJm9DB9V6bQsGkjOO9xupiMOxBmoXcfwglY+0SHmx26Xn6LgxDKOGAG1nW12IawHpd9BdQv7Vras2hYWs+KxY3zPWQpo0yay9kVLNXCL5Vu/JFiqKgs+9nZH0NHreajJ8agGi8sp6XZre/T3LzSZIE6Z5nOO1rPVH8+u6kpcOgpopJGRsGZG993DO5rSb9yPsoLLyzjm1E98KK/LK7iNc2VoaYWsF7h13F3UVpbikgaGiRwAFhbQbdJGkqvVOOyTOPJtL3H2j6x7NQC8tw6aT72Ugbgb9w0LAs4zPOKoJL57szpSsl1k/2JefEx7cg/U+5XHVZQMYw8k2OSTRmh3Klp06dRGy68RYPE3WC4/iOjsC644Wt5rWt4ABU5cU1Uv1/jYjUUnkpuL41JUOBe0R21xxmURk21ljnGx6QuISBXupoYpfvGNd0ket2jSoybJSE81z2dYcO8X71BO/tXzT6mxpeK26ePLHp5YKxnjettPA6VwZG0vcdTW6SeA2qZdkf8M3azyctZyPd+9Z8h81z7HmaS/5BZ4xXqYjyQr3aqSbraG/6iFKUXo4xBxuQyDpdKLjqZdWPIeoqIXinln5eMghgcDnRuAvYOJuW2B0divS1dPpKLY8ybLC4tZdH2Uio4JkSaY58sjqt1rZjnObG3g0k5x6T2Kcio6a9uRjY7c5gHZvUkvEkTXCzgCOlacKK4LCiijN875pLf6GI4Gt5rWt4ABbFy5jo+bd7fhPOHA7eC3xShwuDo7wdxUqSXQ8PaIi9AREQBERAEREBWsp658MsRbpBY64Oo2d46VxQ5QsPPa5vCzgrTW0Eczc2RocNmwg7wdigajIse7lI6Htv3iywNZpdV2jnVun4Gpp7qORRs2a8Ty3GoD7duLXD6LJxiD94Ox3kuN+R1QNTo3fqcPELVJkvUNaSWtNtPquzndQtpVLGsXWsksnp4R5lJv6HXJj0Q1ZzuDbeK24DizpqgNtmtzHm2sk3GsqNwvAuX98xpGtmaS8DgbK04VgUdNctu55Fi91r23AbArGjq1Vs4zlhRRxbdpuzfZvLZIucALnQNp6FV8axguY54uIc7k42NOa+okOy+xugknYAVK5RzFsDre0Q08NZ8FGVVK101FGeYGk22XOb/CR+or6yqOPaf9wfNaqxt8i+Xq8I14Jkxn5s9VZx1sjFwxg/CNg6dZ2nYrRHGGgBoAA1ACwC9BZUU5ub3LVVMalhfkLmxOPOhmbvikHawhdKw5twQdRFlG1lEr3R8PoMQfCA1ti3R6pGjqUrFjzDzmubw9Yea68fyDngc50DTNDckBumRg3Fu3iO5V+noHvdmhpBHOLgRm8enoXyFtM63iSMCcJQeJIn2YlCdUjeu7fFbmzsOp7TwcFDV+Dtjjz2ucSLXvax02uN2tRVlEcZLhnjeO0LyZmjW5o4uCqKWQZLS/EIhrkb1G/guWbHYxzQ5x+Ud/koBEGSxZO1s09bAGvEZvJm2F2t/o3abHXouvoX2Ks/tTOuIKnZB5NzcuyqkaY42BxbnCzpHOaW6AdlidPBfRlv6Cj/AKsyyt/No1dLX7GZZIrkK0apYXcWEeCGetbrihk/K8tPet9TjkEeh0gJ3N9c9yjpsr2DmRud+Yhvmp5zqr62NffP+yWUoR/V6nQcdcz76mlZ0gZ7e1bYcRhlOdDI3P2sPql/QQdvSoh+V0nsxMHEud5KLrcRMul0cTT8TGlrvHT1qtLXqHuy5vqsev8ABC9Uo9Hn7F7jkDhcdYOsHaCvaotLjk8Qs19xo5wzrLpGVVR/2z+j+aljxOlrfJ2tZX4lxRVNmV0u1kZ+YfVdEWWA9qE/pcD4hSx4hQ/E7WqqfiWRFEwZTU7tbnM/M027RcKShqGPF2Oa4b2kFWYWwn7rTJozjLozYiIpTsIi1T1DWC7jbdvPBAbV5c4DSSBx0KInxZ50N9Ub9blxPeTpJJPSboDfi9HC88pFII5hpBbezj021HpWyhxeQNtM0Odsc06+I38FxoolTGMudbfscKCUuZHTiVYJ2GMttpBve5BHUuad2fyR1OjtZw1m1tfZ3oinU2uh5KqEnlr+o7v2xJub2HzT9sSbm9h81wIuSQkBjL/hb3+a9DGjtYOolRywgJKXGTmnNZ61tGcfVv02VbqKSaR5c8hxJ0uztA8gFJLKrX6aN+0myKypWdQckaWZjWvkc52slkmbp/L5rkl9GNOebPM3jybvoF1LdFWPbqceB0jsK87nRjHKjnu9fwkSfRdH/aZP8NnmvTPRfDtqJTwaweasUGMbHt62+SkYpmvF2m4XncqPh/c87tV5FYg9HFG3nGaT8zw0f5QFMUOTlJAbxQRtd8RGc/5nXKkkUsKK4e7FEkaoR6I1zShjXOdqAJPAKlYljck5IuWs2MBto/FvKt2LA8hPbXyUtuOYbL5rQ4myUDSGv2tO/o3rM4nbOOIp7Mp6yclhI7ERFhmaEREAREQBERAF6jlc03aS07wSD3LyiJtdD3JP4XlQ5pDZ/Wbqz/aHHeFaWm+kL5pPO1gznGw7z0DeVf8ABJM6mp3b4Yz2sBW/w7UTszCW+DT0lsp5i/A7VAYhKXSOvsJaOgBT6oVfjXIVlRFJcx8pdpGksu1pPEaVrF4lkXiKVrwHNIc06iDcL2gMLKIgMLKIgMLKIgMLKIgCwsogCIiALZBO5hzmniNhHSta01dWyJpe82HeTuA2lAWqGUOaHDURde1W8MypiEEZdnF5aSWtGr1jYXOjctdRle4/dxAdLiXHsFlUs1lNezkQyvrj1ZYqtmdG8b2OHa0hfDIoybBoJOjUCfBfRDilXPoa556I22HaPNR2KUM1JGHugdmbSzNLWfmtzVkay3vGJQi8LxM/UT7XDinhEDTCraLgEgDU+2roubr3FlB8UfW0/Q+a558bkcCGgMB0aNJtxUcswpFiZjUJ1lzeLT9Lrc3EYT7xvWbeKrCwgyWwVcZ94z5m+az9pZ8bPmaqkiDJazWRjXIz5mrW7FIR7wHhc+AVYRBksEmOxDUHO6reK5JseeeY0N6T6x8lFIh4bJp3PN3OLj0/70L7Jk4f+Tpf/BF/oC+OU1M+V7Y42l73GzWjWT/vavtWE0hhghiJuWRsYSNRLWgFbHCovmk/A0dCnls618vyzbatm6eTP/qavqC+bZeQltWXEaHRxkHfYFp8FummQdNVviN43lp6NR4jUVMU2VbxokYHdLfVPZq8FAogLjBlFTv1uLDue0jvFwu6KoY/mPa78rgfBUBEB9DsiocVfK3myvHB7rdi6GY9UD3pPENPiEBdFlVBuUtR8TDxYPovYypn3R/KfNAWxFU/+KZ90fyu/iXk5T1H4B+jzKAtqyqa7KGoPvAODGj6LRJi07tcz+pxb4IC8PeBpJAG8mw71wz43Ts1yBx3Mu892hUtzy7SSTxJPisICw1eVZ1RMt+J+n/KPNQdTVPldnSOLj07B0DYtSIC75O5NctBFI6TNaRcBou62cRrKsVNk9Tx+xnne853dq7lpyR/6Kn/ACn/AFuUwq8dLVF83LuRKmCecHlrABYAAbhoCyQsorBKQOJZFUc5JMfJuPtRHMN+kc09irlb6MHjTDUNd0StLT8zb+C+goqtmkps3cSCenrn1R8lqMhK5nuQ8b45GHuNio+XJ6rZzqWcf3bj4BfaliyqS4XW+jZA9FDwbPhr6KVuuKQcY3jxC8fZ3/A75XL7ssWUf+KXxehx3FfF6HwxlFKdUUh4RvP0XVFk/Vv5tNOf7p48QvtSL1cKj4yZ6tDHzPktNkJXP9yIxvkkYO4EnuU3QejA6DUTgDa2Jtz8zvJX9FYhw6mPXcljpK113I7CMn6ekFoYw0kWLz60juLj4alIoivRiorEUWkklhBRuOYFHVx5j/VcLljxzmH6g7QpJF0enyjF8nKilJz2FzNkrNLDx+HrUWvtRChsQyQpJrkx8m4+1Ecw9Y1HsQHy5Fcaz0dPH3M7XdEjS0/M2/goepyQrI/cF43xlr+4G/cgIZFunopY+fHIz8zHN8QtN0AREQBERAERAUARdVPhc8n3cMr+EbrdtrKVpMh6yTnMbEN8jhfsbdAQC7sIwaWqfmRN0XGe8j1GDeT9NZVxw70fQssZ5HSn4W/0bPG57QrPTUrImhkbWsaNTWgADsQHiho2wxsiZzWNDRvNtp6TrXRZEQBERAEsiIBZERALIiIAiIgFkREAREQBERAEREAWFlEBhaJaCJ/Pijd+ZjXeIXQiAjn5O0jtdND1RtHgtJySoj/V2dRcPAqXRAQ//CFF/Z2/NJ/EvTclKIf1aPrzj4lSyICPjyfpW6qaH/DafELripY2cxjG/la1vgtqIAiIgCIiAIiIAiIgCIiAIiIAiIgCIiAIiIAiIgCIiAIiIBdLoiAIiIAiIgCIiAIiIAiIgCIiAIiIAiIgCIiAIiIAiIgCIiAIiIAiIgP/2Q=="/>
          <p:cNvSpPr>
            <a:spLocks noChangeAspect="1" noChangeArrowheads="1"/>
          </p:cNvSpPr>
          <p:nvPr/>
        </p:nvSpPr>
        <p:spPr bwMode="auto">
          <a:xfrm>
            <a:off x="304800" y="-793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altLang="es-CO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60421" name="CuadroTexto 9"/>
          <p:cNvSpPr txBox="1">
            <a:spLocks noChangeArrowheads="1"/>
          </p:cNvSpPr>
          <p:nvPr/>
        </p:nvSpPr>
        <p:spPr bwMode="auto">
          <a:xfrm>
            <a:off x="118947" y="194623"/>
            <a:ext cx="669986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 </a:t>
            </a:r>
            <a:r>
              <a:rPr kumimoji="0" lang="es-ES" altLang="es-ES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DEFINICIÓN DE EMBARAZO ADOLESCENTE </a:t>
            </a:r>
            <a:endParaRPr kumimoji="0" lang="es-ES" altLang="es-ES" sz="3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6" name="Rectángulo redondeado 5"/>
          <p:cNvSpPr/>
          <p:nvPr/>
        </p:nvSpPr>
        <p:spPr>
          <a:xfrm>
            <a:off x="304800" y="1286066"/>
            <a:ext cx="5582993" cy="248578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000" kern="0" dirty="0">
                <a:solidFill>
                  <a:sysClr val="windowText" lastClr="000000"/>
                </a:solidFill>
              </a:rPr>
              <a:t>Es la situación personal de las niñas en edad de procreación, que por circunstancias diversas, unas ajenas a su voluntad (sexualmente violentadas) y otras con sus consentimientos (niños no deseados y no planeados), quedan en estado de gestión y colocan sin saberlo en riesgo sus vidas. </a:t>
            </a:r>
            <a:endParaRPr kumimoji="0" lang="es-CO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8504" y="3838266"/>
            <a:ext cx="3555539" cy="2367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0498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AutoShape 2" descr="data:image/jpeg;base64,/9j/4AAQSkZJRgABAQAAAQABAAD/2wCEAAkGBhAPEBAPDw8QDxAVEA8QEBAQEBAPDxAPFRAVFBQUFBUXGyYfFxkjGRQSHy8gIycpLCwsFR4xNTAqNSYrLCkBCQoKDgwOGg8PGiwkHyQsNSk1KS8sLCwsLC0qLCwsLCksKTIvLC8sLSksKSwpLCksLC8pLCwpLCwsKSwpLCwsLP/AABEIALwBDAMBIgACEQEDEQH/xAAbAAEAAgMBAQAAAAAAAAAAAAAABQYBAwQCB//EAEgQAAEDAgEHCAcFBAgHAAAAAAEAAgMEEQUGEiExQVFxEzJhgZGhsdEHIkJDUpLBFDNicoIVU9LhI0RUg5OisvAWJDRjc6PC/8QAGgEBAAMBAQEAAAAAAAAAAAAAAAMEBQIBBv/EADIRAAICAQIDBQcEAgMAAAAAAAABAgMRBCEFEjETFEFRoSIyUmFxgZFCseHwFdEGIzP/2gAMAwEAAhEDEQA/APuCIiAIiWQBERAEREAREQBERAEREAREQBERAEREAREQBERAEREAREQBERAEREAREQBERAEREAREQBERAEREAREQBLqIxzF3Q5rWAZzgTc6QBq1b1W566V/Pkcei5A7BoVmvTymslC/XQply4yy8OmaNbgOJAXj7ZH+8Z8zfNUNLKbufzKn+Ufw+v8H0BsgOog8CCvS+ehdMGJTM5sjh0E3HYVy9I/BnceKL9US8ooPCMfMjhHIAHHmuGgE21EbFOKrODg8M0qrY2x5ohERcEoREQBERAEREAREQBERAEREAREQBERAEREARFAZSY06B0cYeGZwcc4jcQLXOrWuoQc3hHqWSfRUY10jtPKvd+skeKy2slGqSQfqd5q13V+Z1yF4RVjCMoXGZkL3h+eSBqzwc0m+jhtVnVacHB4Zy1govpFmfHJTPYSPUladxs5hse1V2HKH42dbT9D5r6fiuEQ1TOTmZnDWDqc129p2FUyv9GrwSYJmuGxsoLXfM24PYFe098FFRlsfP67R3SsdkN0yNZjkJ1lw4tP0utgxaH94Ox3kuWfImuZ7jO6WPY763XI7JusH9Vm+QnwVtTg+jRmOu6PWD/DJQ4xCPbvwa4/RaZMfjHNa53UGjvUZUYPURi8sToxvkzYx/mIXI1oJtfrALvBRWamiv35pfcmq0mru/865P7MsGB4rJLWU4DQBylwwG2cQx2sr6VFWi4a9ro3HUHajwOor53k3NS0zxK5k8sgBzSWMjjZcWJAL7k2J0nsVnflpTuBa6KWx6GH/6WLqeI6ac/Zmj6jh/C9XVU+eDy3ksy1zuIa4tF3BpIG820BQlNljTWAcZAbAEuYdPToupKlxmCXQyZhO69ndh0qOOoqntGS/Janp7Ye9Fr7EC7H339Z72naM0CyyzKB97B7nHcQNParNJC13Oa135gD4rDKZjeaxreDQPBQ93nn3yryPzMUtQHtabjOLQS2+kG2kWW5eJIWu5wB8eormkn5L2s5u1pIL28N/Aq6iQ7EWgVsfxt7VsZK12pwPAgoD2iIgCIiAIiIAiIgCIiAIiIAovHMn4qxrRJnNc2+a9p0i+sEHQRoClEXqbTygUSb0eSg/0c7CPxNcw911rGQFSdc0VuMh+iv6KfvNnmdczKhR5HyUrmTxuZNIwk5hDowbgjQbnTpOtTMOU0B0SF0Lxocx7XXaeICllwYnhDJwCbskHMkboc07OI6FDKTk8s5MDKClPv4+1Dj9N+/j7VF0teGP5CtZHnexNmtLXjZc20ce2yk3R0g93CeETT9FyDy7KWlHvh1Nefoo/E8sYGxPMbznhpzSWENB3m6kLUw1QN6oWj6KNygqYXUtRGyNoc6GRrQAwEuzTYC3SuZqTg+XyPYSiprm6ZKbNKZHF7yXuPtO0ntXlQXJ1VO3OLXNZcCzrEAno2LZHj59pgPS027ivi7aLIv2uvzPtqb6pxzBpr5EyijW49Hta8dQP1Xr9txfj+X+ah5JeRNzIkEUa7HY9geeoD6ryzFZJCRDCXEC503sOAXqhI5lZCKzJ7Fvyex6WOWOJzy+Nz2szXG+aXGwLSdWkjQr6vi+EmoNXSula9rW1EJN2lrGgPFyfMr6+cShGuaP52+a+k4ZY+zanLofLcTlV2icMbo4cpsT+zxMcc7NdIGOLdYBa49epQsOLQP5srOBOaew2UxilbRzsMUjhKDpDWBznBw1FpbqKrkeQ/KOJZyjI7G3L5odfg3TbsWl20ei3+hldpHw3JMTN+JvzBapcQiZpdKwfqF+7So0+jqfZLD2PH0W+D0cv95UNA/Awk95ClOyxZOYuKhsmaS5rHBocdF7tvt024qYUfg2Cx0kZjjubnOc5xu5zrW4BSCAIiIAiIgCLRUVQZ0ncuR2Iu2ADvUE74QeGySNcpbokkUV9tf8AF3BBXP39wUXfIfM77CRKoo5mIuGsA9y2iuc42Yy56SAFNC+E9kziVco9TsXl8gbrIHE2XNyEjudJm9DB9V6bQsGkjOO9xupiMOxBmoXcfwglY+0SHmx26Xn6LgxDKOGAG1nW12IawHpd9BdQv7Vras2hYWs+KxY3zPWQpo0yay9kVLNXCL5Vu/JFiqKgs+9nZH0NHreajJ8agGi8sp6XZre/T3LzSZIE6Z5nOO1rPVH8+u6kpcOgpopJGRsGZG993DO5rSb9yPsoLLyzjm1E98KK/LK7iNc2VoaYWsF7h13F3UVpbikgaGiRwAFhbQbdJGkqvVOOyTOPJtL3H2j6x7NQC8tw6aT72Ugbgb9w0LAs4zPOKoJL57szpSsl1k/2JefEx7cg/U+5XHVZQMYw8k2OSTRmh3Klp06dRGy68RYPE3WC4/iOjsC644Wt5rWt4ABU5cU1Uv1/jYjUUnkpuL41JUOBe0R21xxmURk21ljnGx6QuISBXupoYpfvGNd0ket2jSoybJSE81z2dYcO8X71BO/tXzT6mxpeK26ePLHp5YKxnjettPA6VwZG0vcdTW6SeA2qZdkf8M3azyctZyPd+9Z8h81z7HmaS/5BZ4xXqYjyQr3aqSbraG/6iFKUXo4xBxuQyDpdKLjqZdWPIeoqIXinln5eMghgcDnRuAvYOJuW2B0divS1dPpKLY8ybLC4tZdH2Uio4JkSaY58sjqt1rZjnObG3g0k5x6T2Kcio6a9uRjY7c5gHZvUkvEkTXCzgCOlacKK4LCiijN875pLf6GI4Gt5rWt4ABbFy5jo+bd7fhPOHA7eC3xShwuDo7wdxUqSXQ8PaIi9AREQBERAEREBWsp658MsRbpBY64Oo2d46VxQ5QsPPa5vCzgrTW0Eczc2RocNmwg7wdigajIse7lI6Htv3iywNZpdV2jnVun4Gpp7qORRs2a8Ty3GoD7duLXD6LJxiD94Ox3kuN+R1QNTo3fqcPELVJkvUNaSWtNtPquzndQtpVLGsXWsksnp4R5lJv6HXJj0Q1ZzuDbeK24DizpqgNtmtzHm2sk3GsqNwvAuX98xpGtmaS8DgbK04VgUdNctu55Fi91r23AbArGjq1Vs4zlhRRxbdpuzfZvLZIucALnQNp6FV8axguY54uIc7k42NOa+okOy+xugknYAVK5RzFsDre0Q08NZ8FGVVK101FGeYGk22XOb/CR+or6yqOPaf9wfNaqxt8i+Xq8I14Jkxn5s9VZx1sjFwxg/CNg6dZ2nYrRHGGgBoAA1ACwC9BZUU5ub3LVVMalhfkLmxOPOhmbvikHawhdKw5twQdRFlG1lEr3R8PoMQfCA1ti3R6pGjqUrFjzDzmubw9Yea68fyDngc50DTNDckBumRg3Fu3iO5V+noHvdmhpBHOLgRm8enoXyFtM63iSMCcJQeJIn2YlCdUjeu7fFbmzsOp7TwcFDV+Dtjjz2ucSLXvax02uN2tRVlEcZLhnjeO0LyZmjW5o4uCqKWQZLS/EIhrkb1G/guWbHYxzQ5x+Ud/koBEGSxZO1s09bAGvEZvJm2F2t/o3abHXouvoX2Ks/tTOuIKnZB5NzcuyqkaY42BxbnCzpHOaW6AdlidPBfRlv6Cj/AKsyyt/No1dLX7GZZIrkK0apYXcWEeCGetbrihk/K8tPet9TjkEeh0gJ3N9c9yjpsr2DmRud+Yhvmp5zqr62NffP+yWUoR/V6nQcdcz76mlZ0gZ7e1bYcRhlOdDI3P2sPql/QQdvSoh+V0nsxMHEud5KLrcRMul0cTT8TGlrvHT1qtLXqHuy5vqsev8ABC9Uo9Hn7F7jkDhcdYOsHaCvaotLjk8Qs19xo5wzrLpGVVR/2z+j+aljxOlrfJ2tZX4lxRVNmV0u1kZ+YfVdEWWA9qE/pcD4hSx4hQ/E7WqqfiWRFEwZTU7tbnM/M027RcKShqGPF2Oa4b2kFWYWwn7rTJozjLozYiIpTsIi1T1DWC7jbdvPBAbV5c4DSSBx0KInxZ50N9Ub9blxPeTpJJPSboDfi9HC88pFII5hpBbezj021HpWyhxeQNtM0Odsc06+I38FxoolTGMudbfscKCUuZHTiVYJ2GMttpBve5BHUuad2fyR1OjtZw1m1tfZ3oinU2uh5KqEnlr+o7v2xJub2HzT9sSbm9h81wIuSQkBjL/hb3+a9DGjtYOolRywgJKXGTmnNZ61tGcfVv02VbqKSaR5c8hxJ0uztA8gFJLKrX6aN+0myKypWdQckaWZjWvkc52slkmbp/L5rkl9GNOebPM3jybvoF1LdFWPbqceB0jsK87nRjHKjnu9fwkSfRdH/aZP8NnmvTPRfDtqJTwaweasUGMbHt62+SkYpmvF2m4XncqPh/c87tV5FYg9HFG3nGaT8zw0f5QFMUOTlJAbxQRtd8RGc/5nXKkkUsKK4e7FEkaoR6I1zShjXOdqAJPAKlYljck5IuWs2MBto/FvKt2LA8hPbXyUtuOYbL5rQ4myUDSGv2tO/o3rM4nbOOIp7Mp6yclhI7ERFhmaEREAREQBERAF6jlc03aS07wSD3LyiJtdD3JP4XlQ5pDZ/Wbqz/aHHeFaWm+kL5pPO1gznGw7z0DeVf8ABJM6mp3b4Yz2sBW/w7UTszCW+DT0lsp5i/A7VAYhKXSOvsJaOgBT6oVfjXIVlRFJcx8pdpGksu1pPEaVrF4lkXiKVrwHNIc06iDcL2gMLKIgMLKIgMLKIgMLKIgCwsogCIiALZBO5hzmniNhHSta01dWyJpe82HeTuA2lAWqGUOaHDURde1W8MypiEEZdnF5aSWtGr1jYXOjctdRle4/dxAdLiXHsFlUs1lNezkQyvrj1ZYqtmdG8b2OHa0hfDIoybBoJOjUCfBfRDilXPoa556I22HaPNR2KUM1JGHugdmbSzNLWfmtzVkay3vGJQi8LxM/UT7XDinhEDTCraLgEgDU+2roubr3FlB8UfW0/Q+a558bkcCGgMB0aNJtxUcswpFiZjUJ1lzeLT9Lrc3EYT7xvWbeKrCwgyWwVcZ94z5m+az9pZ8bPmaqkiDJazWRjXIz5mrW7FIR7wHhc+AVYRBksEmOxDUHO6reK5JseeeY0N6T6x8lFIh4bJp3PN3OLj0/70L7Jk4f+Tpf/BF/oC+OU1M+V7Y42l73GzWjWT/vavtWE0hhghiJuWRsYSNRLWgFbHCovmk/A0dCnls618vyzbatm6eTP/qavqC+bZeQltWXEaHRxkHfYFp8FummQdNVviN43lp6NR4jUVMU2VbxokYHdLfVPZq8FAogLjBlFTv1uLDue0jvFwu6KoY/mPa78rgfBUBEB9DsiocVfK3myvHB7rdi6GY9UD3pPENPiEBdFlVBuUtR8TDxYPovYypn3R/KfNAWxFU/+KZ90fyu/iXk5T1H4B+jzKAtqyqa7KGoPvAODGj6LRJi07tcz+pxb4IC8PeBpJAG8mw71wz43Ts1yBx3Mu892hUtzy7SSTxJPisICw1eVZ1RMt+J+n/KPNQdTVPldnSOLj07B0DYtSIC75O5NctBFI6TNaRcBou62cRrKsVNk9Tx+xnne853dq7lpyR/6Kn/ACn/AFuUwq8dLVF83LuRKmCecHlrABYAAbhoCyQsorBKQOJZFUc5JMfJuPtRHMN+kc09irlb6MHjTDUNd0StLT8zb+C+goqtmkps3cSCenrn1R8lqMhK5nuQ8b45GHuNio+XJ6rZzqWcf3bj4BfaliyqS4XW+jZA9FDwbPhr6KVuuKQcY3jxC8fZ3/A75XL7ssWUf+KXxehx3FfF6HwxlFKdUUh4RvP0XVFk/Vv5tNOf7p48QvtSL1cKj4yZ6tDHzPktNkJXP9yIxvkkYO4EnuU3QejA6DUTgDa2Jtz8zvJX9FYhw6mPXcljpK113I7CMn6ekFoYw0kWLz60juLj4alIoivRiorEUWkklhBRuOYFHVx5j/VcLljxzmH6g7QpJF0enyjF8nKilJz2FzNkrNLDx+HrUWvtRChsQyQpJrkx8m4+1Ecw9Y1HsQHy5Fcaz0dPH3M7XdEjS0/M2/goepyQrI/cF43xlr+4G/cgIZFunopY+fHIz8zHN8QtN0AREQBERAERAUARdVPhc8n3cMr+EbrdtrKVpMh6yTnMbEN8jhfsbdAQC7sIwaWqfmRN0XGe8j1GDeT9NZVxw70fQssZ5HSn4W/0bPG57QrPTUrImhkbWsaNTWgADsQHiho2wxsiZzWNDRvNtp6TrXRZEQBERAEsiIBZERALIiIAiIgFkREAREQBERAEREAWFlEBhaJaCJ/Pijd+ZjXeIXQiAjn5O0jtdND1RtHgtJySoj/V2dRcPAqXRAQ//CFF/Z2/NJ/EvTclKIf1aPrzj4lSyICPjyfpW6qaH/DafELripY2cxjG/la1vgtqIAiIgCIiAIiIAiIgCIiAIiIAiIgCIiAIiIAiIgCIiAIiIBdLoiAIiIAiIgCIiAIiIAiIgCIiAIiIAiIgCIiAIiIAiIgCIiAIiIAiIgP/2Q=="/>
          <p:cNvSpPr>
            <a:spLocks noChangeAspect="1" noChangeArrowheads="1"/>
          </p:cNvSpPr>
          <p:nvPr/>
        </p:nvSpPr>
        <p:spPr bwMode="auto">
          <a:xfrm>
            <a:off x="0" y="-3841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altLang="es-CO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60419" name="AutoShape 4" descr="data:image/jpeg;base64,/9j/4AAQSkZJRgABAQAAAQABAAD/2wCEAAkGBhAPEBAPDw8QDxAVEA8QEBAQEBAPDxAPFRAVFBQUFBUXGyYfFxkjGRQSHy8gIycpLCwsFR4xNTAqNSYrLCkBCQoKDgwOGg8PGiwkHyQsNSk1KS8sLCwsLC0qLCwsLCksKTIvLC8sLSksKSwpLCksLC8pLCwpLCwsKSwpLCwsLP/AABEIALwBDAMBIgACEQEDEQH/xAAbAAEAAgMBAQAAAAAAAAAAAAAABQYBAwQCB//EAEgQAAEDAgEHCAcFBAgHAAAAAAEAAgMEEQUGEiExQVFxEzJhgZGhsdEHIkJDUpLBFDNicoIVU9LhI0RUg5OisvAWJDRjc6PC/8QAGgEBAAMBAQEAAAAAAAAAAAAAAAMEBQIBBv/EADIRAAICAQIDBQcEAgMAAAAAAAABAgMRBCEFEjETFEFRoSIyUmFxgZFCseHwFdEGIzP/2gAMAwEAAhEDEQA/APuCIiAIiWQBERAEREAREQBERAEREAREQBERAEREAREQBERAEREAREQBERAEREAREQBERAEREAREQBERAEREAREQBLqIxzF3Q5rWAZzgTc6QBq1b1W566V/Pkcei5A7BoVmvTymslC/XQply4yy8OmaNbgOJAXj7ZH+8Z8zfNUNLKbufzKn+Ufw+v8H0BsgOog8CCvS+ehdMGJTM5sjh0E3HYVy9I/BnceKL9US8ooPCMfMjhHIAHHmuGgE21EbFOKrODg8M0qrY2x5ohERcEoREQBERAEREAREQBERAEREAREQBERAEREARFAZSY06B0cYeGZwcc4jcQLXOrWuoQc3hHqWSfRUY10jtPKvd+skeKy2slGqSQfqd5q13V+Z1yF4RVjCMoXGZkL3h+eSBqzwc0m+jhtVnVacHB4Zy1govpFmfHJTPYSPUladxs5hse1V2HKH42dbT9D5r6fiuEQ1TOTmZnDWDqc129p2FUyv9GrwSYJmuGxsoLXfM24PYFe098FFRlsfP67R3SsdkN0yNZjkJ1lw4tP0utgxaH94Ox3kuWfImuZ7jO6WPY763XI7JusH9Vm+QnwVtTg+jRmOu6PWD/DJQ4xCPbvwa4/RaZMfjHNa53UGjvUZUYPURi8sToxvkzYx/mIXI1oJtfrALvBRWamiv35pfcmq0mru/865P7MsGB4rJLWU4DQBylwwG2cQx2sr6VFWi4a9ro3HUHajwOor53k3NS0zxK5k8sgBzSWMjjZcWJAL7k2J0nsVnflpTuBa6KWx6GH/6WLqeI6ac/Zmj6jh/C9XVU+eDy3ksy1zuIa4tF3BpIG820BQlNljTWAcZAbAEuYdPToupKlxmCXQyZhO69ndh0qOOoqntGS/Janp7Ye9Fr7EC7H339Z72naM0CyyzKB97B7nHcQNParNJC13Oa135gD4rDKZjeaxreDQPBQ93nn3yryPzMUtQHtabjOLQS2+kG2kWW5eJIWu5wB8eormkn5L2s5u1pIL28N/Aq6iQ7EWgVsfxt7VsZK12pwPAgoD2iIgCIiAIiIAiIgCIiAIiIAovHMn4qxrRJnNc2+a9p0i+sEHQRoClEXqbTygUSb0eSg/0c7CPxNcw911rGQFSdc0VuMh+iv6KfvNnmdczKhR5HyUrmTxuZNIwk5hDowbgjQbnTpOtTMOU0B0SF0Lxocx7XXaeICllwYnhDJwCbskHMkboc07OI6FDKTk8s5MDKClPv4+1Dj9N+/j7VF0teGP5CtZHnexNmtLXjZc20ce2yk3R0g93CeETT9FyDy7KWlHvh1Nefoo/E8sYGxPMbznhpzSWENB3m6kLUw1QN6oWj6KNygqYXUtRGyNoc6GRrQAwEuzTYC3SuZqTg+XyPYSiprm6ZKbNKZHF7yXuPtO0ntXlQXJ1VO3OLXNZcCzrEAno2LZHj59pgPS027ivi7aLIv2uvzPtqb6pxzBpr5EyijW49Hta8dQP1Xr9txfj+X+ah5JeRNzIkEUa7HY9geeoD6ryzFZJCRDCXEC503sOAXqhI5lZCKzJ7Fvyex6WOWOJzy+Nz2szXG+aXGwLSdWkjQr6vi+EmoNXSula9rW1EJN2lrGgPFyfMr6+cShGuaP52+a+k4ZY+zanLofLcTlV2icMbo4cpsT+zxMcc7NdIGOLdYBa49epQsOLQP5srOBOaew2UxilbRzsMUjhKDpDWBznBw1FpbqKrkeQ/KOJZyjI7G3L5odfg3TbsWl20ei3+hldpHw3JMTN+JvzBapcQiZpdKwfqF+7So0+jqfZLD2PH0W+D0cv95UNA/Awk95ClOyxZOYuKhsmaS5rHBocdF7tvt024qYUfg2Cx0kZjjubnOc5xu5zrW4BSCAIiIAiIgCLRUVQZ0ncuR2Iu2ADvUE74QeGySNcpbokkUV9tf8AF3BBXP39wUXfIfM77CRKoo5mIuGsA9y2iuc42Yy56SAFNC+E9kziVco9TsXl8gbrIHE2XNyEjudJm9DB9V6bQsGkjOO9xupiMOxBmoXcfwglY+0SHmx26Xn6LgxDKOGAG1nW12IawHpd9BdQv7Vras2hYWs+KxY3zPWQpo0yay9kVLNXCL5Vu/JFiqKgs+9nZH0NHreajJ8agGi8sp6XZre/T3LzSZIE6Z5nOO1rPVH8+u6kpcOgpopJGRsGZG993DO5rSb9yPsoLLyzjm1E98KK/LK7iNc2VoaYWsF7h13F3UVpbikgaGiRwAFhbQbdJGkqvVOOyTOPJtL3H2j6x7NQC8tw6aT72Ugbgb9w0LAs4zPOKoJL57szpSsl1k/2JefEx7cg/U+5XHVZQMYw8k2OSTRmh3Klp06dRGy68RYPE3WC4/iOjsC644Wt5rWt4ABU5cU1Uv1/jYjUUnkpuL41JUOBe0R21xxmURk21ljnGx6QuISBXupoYpfvGNd0ket2jSoybJSE81z2dYcO8X71BO/tXzT6mxpeK26ePLHp5YKxnjettPA6VwZG0vcdTW6SeA2qZdkf8M3azyctZyPd+9Z8h81z7HmaS/5BZ4xXqYjyQr3aqSbraG/6iFKUXo4xBxuQyDpdKLjqZdWPIeoqIXinln5eMghgcDnRuAvYOJuW2B0divS1dPpKLY8ybLC4tZdH2Uio4JkSaY58sjqt1rZjnObG3g0k5x6T2Kcio6a9uRjY7c5gHZvUkvEkTXCzgCOlacKK4LCiijN875pLf6GI4Gt5rWt4ABbFy5jo+bd7fhPOHA7eC3xShwuDo7wdxUqSXQ8PaIi9AREQBERAEREBWsp658MsRbpBY64Oo2d46VxQ5QsPPa5vCzgrTW0Eczc2RocNmwg7wdigajIse7lI6Htv3iywNZpdV2jnVun4Gpp7qORRs2a8Ty3GoD7duLXD6LJxiD94Ox3kuN+R1QNTo3fqcPELVJkvUNaSWtNtPquzndQtpVLGsXWsksnp4R5lJv6HXJj0Q1ZzuDbeK24DizpqgNtmtzHm2sk3GsqNwvAuX98xpGtmaS8DgbK04VgUdNctu55Fi91r23AbArGjq1Vs4zlhRRxbdpuzfZvLZIucALnQNp6FV8axguY54uIc7k42NOa+okOy+xugknYAVK5RzFsDre0Q08NZ8FGVVK101FGeYGk22XOb/CR+or6yqOPaf9wfNaqxt8i+Xq8I14Jkxn5s9VZx1sjFwxg/CNg6dZ2nYrRHGGgBoAA1ACwC9BZUU5ub3LVVMalhfkLmxOPOhmbvikHawhdKw5twQdRFlG1lEr3R8PoMQfCA1ti3R6pGjqUrFjzDzmubw9Yea68fyDngc50DTNDckBumRg3Fu3iO5V+noHvdmhpBHOLgRm8enoXyFtM63iSMCcJQeJIn2YlCdUjeu7fFbmzsOp7TwcFDV+Dtjjz2ucSLXvax02uN2tRVlEcZLhnjeO0LyZmjW5o4uCqKWQZLS/EIhrkb1G/guWbHYxzQ5x+Ud/koBEGSxZO1s09bAGvEZvJm2F2t/o3abHXouvoX2Ks/tTOuIKnZB5NzcuyqkaY42BxbnCzpHOaW6AdlidPBfRlv6Cj/AKsyyt/No1dLX7GZZIrkK0apYXcWEeCGetbrihk/K8tPet9TjkEeh0gJ3N9c9yjpsr2DmRud+Yhvmp5zqr62NffP+yWUoR/V6nQcdcz76mlZ0gZ7e1bYcRhlOdDI3P2sPql/QQdvSoh+V0nsxMHEud5KLrcRMul0cTT8TGlrvHT1qtLXqHuy5vqsev8ABC9Uo9Hn7F7jkDhcdYOsHaCvaotLjk8Qs19xo5wzrLpGVVR/2z+j+aljxOlrfJ2tZX4lxRVNmV0u1kZ+YfVdEWWA9qE/pcD4hSx4hQ/E7WqqfiWRFEwZTU7tbnM/M027RcKShqGPF2Oa4b2kFWYWwn7rTJozjLozYiIpTsIi1T1DWC7jbdvPBAbV5c4DSSBx0KInxZ50N9Ub9blxPeTpJJPSboDfi9HC88pFII5hpBbezj021HpWyhxeQNtM0Odsc06+I38FxoolTGMudbfscKCUuZHTiVYJ2GMttpBve5BHUuad2fyR1OjtZw1m1tfZ3oinU2uh5KqEnlr+o7v2xJub2HzT9sSbm9h81wIuSQkBjL/hb3+a9DGjtYOolRywgJKXGTmnNZ61tGcfVv02VbqKSaR5c8hxJ0uztA8gFJLKrX6aN+0myKypWdQckaWZjWvkc52slkmbp/L5rkl9GNOebPM3jybvoF1LdFWPbqceB0jsK87nRjHKjnu9fwkSfRdH/aZP8NnmvTPRfDtqJTwaweasUGMbHt62+SkYpmvF2m4XncqPh/c87tV5FYg9HFG3nGaT8zw0f5QFMUOTlJAbxQRtd8RGc/5nXKkkUsKK4e7FEkaoR6I1zShjXOdqAJPAKlYljck5IuWs2MBto/FvKt2LA8hPbXyUtuOYbL5rQ4myUDSGv2tO/o3rM4nbOOIp7Mp6yclhI7ERFhmaEREAREQBERAF6jlc03aS07wSD3LyiJtdD3JP4XlQ5pDZ/Wbqz/aHHeFaWm+kL5pPO1gznGw7z0DeVf8ABJM6mp3b4Yz2sBW/w7UTszCW+DT0lsp5i/A7VAYhKXSOvsJaOgBT6oVfjXIVlRFJcx8pdpGksu1pPEaVrF4lkXiKVrwHNIc06iDcL2gMLKIgMLKIgMLKIgMLKIgCwsogCIiALZBO5hzmniNhHSta01dWyJpe82HeTuA2lAWqGUOaHDURde1W8MypiEEZdnF5aSWtGr1jYXOjctdRle4/dxAdLiXHsFlUs1lNezkQyvrj1ZYqtmdG8b2OHa0hfDIoybBoJOjUCfBfRDilXPoa556I22HaPNR2KUM1JGHugdmbSzNLWfmtzVkay3vGJQi8LxM/UT7XDinhEDTCraLgEgDU+2roubr3FlB8UfW0/Q+a558bkcCGgMB0aNJtxUcswpFiZjUJ1lzeLT9Lrc3EYT7xvWbeKrCwgyWwVcZ94z5m+az9pZ8bPmaqkiDJazWRjXIz5mrW7FIR7wHhc+AVYRBksEmOxDUHO6reK5JseeeY0N6T6x8lFIh4bJp3PN3OLj0/70L7Jk4f+Tpf/BF/oC+OU1M+V7Y42l73GzWjWT/vavtWE0hhghiJuWRsYSNRLWgFbHCovmk/A0dCnls618vyzbatm6eTP/qavqC+bZeQltWXEaHRxkHfYFp8FummQdNVviN43lp6NR4jUVMU2VbxokYHdLfVPZq8FAogLjBlFTv1uLDue0jvFwu6KoY/mPa78rgfBUBEB9DsiocVfK3myvHB7rdi6GY9UD3pPENPiEBdFlVBuUtR8TDxYPovYypn3R/KfNAWxFU/+KZ90fyu/iXk5T1H4B+jzKAtqyqa7KGoPvAODGj6LRJi07tcz+pxb4IC8PeBpJAG8mw71wz43Ts1yBx3Mu892hUtzy7SSTxJPisICw1eVZ1RMt+J+n/KPNQdTVPldnSOLj07B0DYtSIC75O5NctBFI6TNaRcBou62cRrKsVNk9Tx+xnne853dq7lpyR/6Kn/ACn/AFuUwq8dLVF83LuRKmCecHlrABYAAbhoCyQsorBKQOJZFUc5JMfJuPtRHMN+kc09irlb6MHjTDUNd0StLT8zb+C+goqtmkps3cSCenrn1R8lqMhK5nuQ8b45GHuNio+XJ6rZzqWcf3bj4BfaliyqS4XW+jZA9FDwbPhr6KVuuKQcY3jxC8fZ3/A75XL7ssWUf+KXxehx3FfF6HwxlFKdUUh4RvP0XVFk/Vv5tNOf7p48QvtSL1cKj4yZ6tDHzPktNkJXP9yIxvkkYO4EnuU3QejA6DUTgDa2Jtz8zvJX9FYhw6mPXcljpK113I7CMn6ekFoYw0kWLz60juLj4alIoivRiorEUWkklhBRuOYFHVx5j/VcLljxzmH6g7QpJF0enyjF8nKilJz2FzNkrNLDx+HrUWvtRChsQyQpJrkx8m4+1Ecw9Y1HsQHy5Fcaz0dPH3M7XdEjS0/M2/goepyQrI/cF43xlr+4G/cgIZFunopY+fHIz8zHN8QtN0AREQBERAERAUARdVPhc8n3cMr+EbrdtrKVpMh6yTnMbEN8jhfsbdAQC7sIwaWqfmRN0XGe8j1GDeT9NZVxw70fQssZ5HSn4W/0bPG57QrPTUrImhkbWsaNTWgADsQHiho2wxsiZzWNDRvNtp6TrXRZEQBERAEsiIBZERALIiIAiIgFkREAREQBERAEREAWFlEBhaJaCJ/Pijd+ZjXeIXQiAjn5O0jtdND1RtHgtJySoj/V2dRcPAqXRAQ//CFF/Z2/NJ/EvTclKIf1aPrzj4lSyICPjyfpW6qaH/DafELripY2cxjG/la1vgtqIAiIgCIiAIiIAiIgCIiAIiIAiIgCIiAIiIAiIgCIiAIiIBdLoiAIiIAiIgCIiAIiIAiIgCIiAIiIAiIgCIiAIiIAiIgCIiAIiIAiIgP/2Q=="/>
          <p:cNvSpPr>
            <a:spLocks noChangeAspect="1" noChangeArrowheads="1"/>
          </p:cNvSpPr>
          <p:nvPr/>
        </p:nvSpPr>
        <p:spPr bwMode="auto">
          <a:xfrm>
            <a:off x="152400" y="-2317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altLang="es-CO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60420" name="AutoShape 6" descr="data:image/jpeg;base64,/9j/4AAQSkZJRgABAQAAAQABAAD/2wCEAAkGBhAPEBAPDw8QDxAVEA8QEBAQEBAPDxAPFRAVFBQUFBUXGyYfFxkjGRQSHy8gIycpLCwsFR4xNTAqNSYrLCkBCQoKDgwOGg8PGiwkHyQsNSk1KS8sLCwsLC0qLCwsLCksKTIvLC8sLSksKSwpLCksLC8pLCwpLCwsKSwpLCwsLP/AABEIALwBDAMBIgACEQEDEQH/xAAbAAEAAgMBAQAAAAAAAAAAAAAABQYBAwQCB//EAEgQAAEDAgEHCAcFBAgHAAAAAAEAAgMEEQUGEiExQVFxEzJhgZGhsdEHIkJDUpLBFDNicoIVU9LhI0RUg5OisvAWJDRjc6PC/8QAGgEBAAMBAQEAAAAAAAAAAAAAAAMEBQIBBv/EADIRAAICAQIDBQcEAgMAAAAAAAABAgMRBCEFEjETFEFRoSIyUmFxgZFCseHwFdEGIzP/2gAMAwEAAhEDEQA/APuCIiAIiWQBERAEREAREQBERAEREAREQBERAEREAREQBERAEREAREQBERAEREAREQBERAEREAREQBERAEREAREQBLqIxzF3Q5rWAZzgTc6QBq1b1W566V/Pkcei5A7BoVmvTymslC/XQply4yy8OmaNbgOJAXj7ZH+8Z8zfNUNLKbufzKn+Ufw+v8H0BsgOog8CCvS+ehdMGJTM5sjh0E3HYVy9I/BnceKL9US8ooPCMfMjhHIAHHmuGgE21EbFOKrODg8M0qrY2x5ohERcEoREQBERAEREAREQBERAEREAREQBERAEREARFAZSY06B0cYeGZwcc4jcQLXOrWuoQc3hHqWSfRUY10jtPKvd+skeKy2slGqSQfqd5q13V+Z1yF4RVjCMoXGZkL3h+eSBqzwc0m+jhtVnVacHB4Zy1govpFmfHJTPYSPUladxs5hse1V2HKH42dbT9D5r6fiuEQ1TOTmZnDWDqc129p2FUyv9GrwSYJmuGxsoLXfM24PYFe098FFRlsfP67R3SsdkN0yNZjkJ1lw4tP0utgxaH94Ox3kuWfImuZ7jO6WPY763XI7JusH9Vm+QnwVtTg+jRmOu6PWD/DJQ4xCPbvwa4/RaZMfjHNa53UGjvUZUYPURi8sToxvkzYx/mIXI1oJtfrALvBRWamiv35pfcmq0mru/865P7MsGB4rJLWU4DQBylwwG2cQx2sr6VFWi4a9ro3HUHajwOor53k3NS0zxK5k8sgBzSWMjjZcWJAL7k2J0nsVnflpTuBa6KWx6GH/6WLqeI6ac/Zmj6jh/C9XVU+eDy3ksy1zuIa4tF3BpIG820BQlNljTWAcZAbAEuYdPToupKlxmCXQyZhO69ndh0qOOoqntGS/Janp7Ye9Fr7EC7H339Z72naM0CyyzKB97B7nHcQNParNJC13Oa135gD4rDKZjeaxreDQPBQ93nn3yryPzMUtQHtabjOLQS2+kG2kWW5eJIWu5wB8eormkn5L2s5u1pIL28N/Aq6iQ7EWgVsfxt7VsZK12pwPAgoD2iIgCIiAIiIAiIgCIiAIiIAovHMn4qxrRJnNc2+a9p0i+sEHQRoClEXqbTygUSb0eSg/0c7CPxNcw911rGQFSdc0VuMh+iv6KfvNnmdczKhR5HyUrmTxuZNIwk5hDowbgjQbnTpOtTMOU0B0SF0Lxocx7XXaeICllwYnhDJwCbskHMkboc07OI6FDKTk8s5MDKClPv4+1Dj9N+/j7VF0teGP5CtZHnexNmtLXjZc20ce2yk3R0g93CeETT9FyDy7KWlHvh1Nefoo/E8sYGxPMbznhpzSWENB3m6kLUw1QN6oWj6KNygqYXUtRGyNoc6GRrQAwEuzTYC3SuZqTg+XyPYSiprm6ZKbNKZHF7yXuPtO0ntXlQXJ1VO3OLXNZcCzrEAno2LZHj59pgPS027ivi7aLIv2uvzPtqb6pxzBpr5EyijW49Hta8dQP1Xr9txfj+X+ah5JeRNzIkEUa7HY9geeoD6ryzFZJCRDCXEC503sOAXqhI5lZCKzJ7Fvyex6WOWOJzy+Nz2szXG+aXGwLSdWkjQr6vi+EmoNXSula9rW1EJN2lrGgPFyfMr6+cShGuaP52+a+k4ZY+zanLofLcTlV2icMbo4cpsT+zxMcc7NdIGOLdYBa49epQsOLQP5srOBOaew2UxilbRzsMUjhKDpDWBznBw1FpbqKrkeQ/KOJZyjI7G3L5odfg3TbsWl20ei3+hldpHw3JMTN+JvzBapcQiZpdKwfqF+7So0+jqfZLD2PH0W+D0cv95UNA/Awk95ClOyxZOYuKhsmaS5rHBocdF7tvt024qYUfg2Cx0kZjjubnOc5xu5zrW4BSCAIiIAiIgCLRUVQZ0ncuR2Iu2ADvUE74QeGySNcpbokkUV9tf8AF3BBXP39wUXfIfM77CRKoo5mIuGsA9y2iuc42Yy56SAFNC+E9kziVco9TsXl8gbrIHE2XNyEjudJm9DB9V6bQsGkjOO9xupiMOxBmoXcfwglY+0SHmx26Xn6LgxDKOGAG1nW12IawHpd9BdQv7Vras2hYWs+KxY3zPWQpo0yay9kVLNXCL5Vu/JFiqKgs+9nZH0NHreajJ8agGi8sp6XZre/T3LzSZIE6Z5nOO1rPVH8+u6kpcOgpopJGRsGZG993DO5rSb9yPsoLLyzjm1E98KK/LK7iNc2VoaYWsF7h13F3UVpbikgaGiRwAFhbQbdJGkqvVOOyTOPJtL3H2j6x7NQC8tw6aT72Ugbgb9w0LAs4zPOKoJL57szpSsl1k/2JefEx7cg/U+5XHVZQMYw8k2OSTRmh3Klp06dRGy68RYPE3WC4/iOjsC644Wt5rWt4ABU5cU1Uv1/jYjUUnkpuL41JUOBe0R21xxmURk21ljnGx6QuISBXupoYpfvGNd0ket2jSoybJSE81z2dYcO8X71BO/tXzT6mxpeK26ePLHp5YKxnjettPA6VwZG0vcdTW6SeA2qZdkf8M3azyctZyPd+9Z8h81z7HmaS/5BZ4xXqYjyQr3aqSbraG/6iFKUXo4xBxuQyDpdKLjqZdWPIeoqIXinln5eMghgcDnRuAvYOJuW2B0divS1dPpKLY8ybLC4tZdH2Uio4JkSaY58sjqt1rZjnObG3g0k5x6T2Kcio6a9uRjY7c5gHZvUkvEkTXCzgCOlacKK4LCiijN875pLf6GI4Gt5rWt4ABbFy5jo+bd7fhPOHA7eC3xShwuDo7wdxUqSXQ8PaIi9AREQBERAEREBWsp658MsRbpBY64Oo2d46VxQ5QsPPa5vCzgrTW0Eczc2RocNmwg7wdigajIse7lI6Htv3iywNZpdV2jnVun4Gpp7qORRs2a8Ty3GoD7duLXD6LJxiD94Ox3kuN+R1QNTo3fqcPELVJkvUNaSWtNtPquzndQtpVLGsXWsksnp4R5lJv6HXJj0Q1ZzuDbeK24DizpqgNtmtzHm2sk3GsqNwvAuX98xpGtmaS8DgbK04VgUdNctu55Fi91r23AbArGjq1Vs4zlhRRxbdpuzfZvLZIucALnQNp6FV8axguY54uIc7k42NOa+okOy+xugknYAVK5RzFsDre0Q08NZ8FGVVK101FGeYGk22XOb/CR+or6yqOPaf9wfNaqxt8i+Xq8I14Jkxn5s9VZx1sjFwxg/CNg6dZ2nYrRHGGgBoAA1ACwC9BZUU5ub3LVVMalhfkLmxOPOhmbvikHawhdKw5twQdRFlG1lEr3R8PoMQfCA1ti3R6pGjqUrFjzDzmubw9Yea68fyDngc50DTNDckBumRg3Fu3iO5V+noHvdmhpBHOLgRm8enoXyFtM63iSMCcJQeJIn2YlCdUjeu7fFbmzsOp7TwcFDV+Dtjjz2ucSLXvax02uN2tRVlEcZLhnjeO0LyZmjW5o4uCqKWQZLS/EIhrkb1G/guWbHYxzQ5x+Ud/koBEGSxZO1s09bAGvEZvJm2F2t/o3abHXouvoX2Ks/tTOuIKnZB5NzcuyqkaY42BxbnCzpHOaW6AdlidPBfRlv6Cj/AKsyyt/No1dLX7GZZIrkK0apYXcWEeCGetbrihk/K8tPet9TjkEeh0gJ3N9c9yjpsr2DmRud+Yhvmp5zqr62NffP+yWUoR/V6nQcdcz76mlZ0gZ7e1bYcRhlOdDI3P2sPql/QQdvSoh+V0nsxMHEud5KLrcRMul0cTT8TGlrvHT1qtLXqHuy5vqsev8ABC9Uo9Hn7F7jkDhcdYOsHaCvaotLjk8Qs19xo5wzrLpGVVR/2z+j+aljxOlrfJ2tZX4lxRVNmV0u1kZ+YfVdEWWA9qE/pcD4hSx4hQ/E7WqqfiWRFEwZTU7tbnM/M027RcKShqGPF2Oa4b2kFWYWwn7rTJozjLozYiIpTsIi1T1DWC7jbdvPBAbV5c4DSSBx0KInxZ50N9Ub9blxPeTpJJPSboDfi9HC88pFII5hpBbezj021HpWyhxeQNtM0Odsc06+I38FxoolTGMudbfscKCUuZHTiVYJ2GMttpBve5BHUuad2fyR1OjtZw1m1tfZ3oinU2uh5KqEnlr+o7v2xJub2HzT9sSbm9h81wIuSQkBjL/hb3+a9DGjtYOolRywgJKXGTmnNZ61tGcfVv02VbqKSaR5c8hxJ0uztA8gFJLKrX6aN+0myKypWdQckaWZjWvkc52slkmbp/L5rkl9GNOebPM3jybvoF1LdFWPbqceB0jsK87nRjHKjnu9fwkSfRdH/aZP8NnmvTPRfDtqJTwaweasUGMbHt62+SkYpmvF2m4XncqPh/c87tV5FYg9HFG3nGaT8zw0f5QFMUOTlJAbxQRtd8RGc/5nXKkkUsKK4e7FEkaoR6I1zShjXOdqAJPAKlYljck5IuWs2MBto/FvKt2LA8hPbXyUtuOYbL5rQ4myUDSGv2tO/o3rM4nbOOIp7Mp6yclhI7ERFhmaEREAREQBERAF6jlc03aS07wSD3LyiJtdD3JP4XlQ5pDZ/Wbqz/aHHeFaWm+kL5pPO1gznGw7z0DeVf8ABJM6mp3b4Yz2sBW/w7UTszCW+DT0lsp5i/A7VAYhKXSOvsJaOgBT6oVfjXIVlRFJcx8pdpGksu1pPEaVrF4lkXiKVrwHNIc06iDcL2gMLKIgMLKIgMLKIgMLKIgCwsogCIiALZBO5hzmniNhHSta01dWyJpe82HeTuA2lAWqGUOaHDURde1W8MypiEEZdnF5aSWtGr1jYXOjctdRle4/dxAdLiXHsFlUs1lNezkQyvrj1ZYqtmdG8b2OHa0hfDIoybBoJOjUCfBfRDilXPoa556I22HaPNR2KUM1JGHugdmbSzNLWfmtzVkay3vGJQi8LxM/UT7XDinhEDTCraLgEgDU+2roubr3FlB8UfW0/Q+a558bkcCGgMB0aNJtxUcswpFiZjUJ1lzeLT9Lrc3EYT7xvWbeKrCwgyWwVcZ94z5m+az9pZ8bPmaqkiDJazWRjXIz5mrW7FIR7wHhc+AVYRBksEmOxDUHO6reK5JseeeY0N6T6x8lFIh4bJp3PN3OLj0/70L7Jk4f+Tpf/BF/oC+OU1M+V7Y42l73GzWjWT/vavtWE0hhghiJuWRsYSNRLWgFbHCovmk/A0dCnls618vyzbatm6eTP/qavqC+bZeQltWXEaHRxkHfYFp8FummQdNVviN43lp6NR4jUVMU2VbxokYHdLfVPZq8FAogLjBlFTv1uLDue0jvFwu6KoY/mPa78rgfBUBEB9DsiocVfK3myvHB7rdi6GY9UD3pPENPiEBdFlVBuUtR8TDxYPovYypn3R/KfNAWxFU/+KZ90fyu/iXk5T1H4B+jzKAtqyqa7KGoPvAODGj6LRJi07tcz+pxb4IC8PeBpJAG8mw71wz43Ts1yBx3Mu892hUtzy7SSTxJPisICw1eVZ1RMt+J+n/KPNQdTVPldnSOLj07B0DYtSIC75O5NctBFI6TNaRcBou62cRrKsVNk9Tx+xnne853dq7lpyR/6Kn/ACn/AFuUwq8dLVF83LuRKmCecHlrABYAAbhoCyQsorBKQOJZFUc5JMfJuPtRHMN+kc09irlb6MHjTDUNd0StLT8zb+C+goqtmkps3cSCenrn1R8lqMhK5nuQ8b45GHuNio+XJ6rZzqWcf3bj4BfaliyqS4XW+jZA9FDwbPhr6KVuuKQcY3jxC8fZ3/A75XL7ssWUf+KXxehx3FfF6HwxlFKdUUh4RvP0XVFk/Vv5tNOf7p48QvtSL1cKj4yZ6tDHzPktNkJXP9yIxvkkYO4EnuU3QejA6DUTgDa2Jtz8zvJX9FYhw6mPXcljpK113I7CMn6ekFoYw0kWLz60juLj4alIoivRiorEUWkklhBRuOYFHVx5j/VcLljxzmH6g7QpJF0enyjF8nKilJz2FzNkrNLDx+HrUWvtRChsQyQpJrkx8m4+1Ecw9Y1HsQHy5Fcaz0dPH3M7XdEjS0/M2/goepyQrI/cF43xlr+4G/cgIZFunopY+fHIz8zHN8QtN0AREQBERAERAUARdVPhc8n3cMr+EbrdtrKVpMh6yTnMbEN8jhfsbdAQC7sIwaWqfmRN0XGe8j1GDeT9NZVxw70fQssZ5HSn4W/0bPG57QrPTUrImhkbWsaNTWgADsQHiho2wxsiZzWNDRvNtp6TrXRZEQBERAEsiIBZERALIiIAiIgFkREAREQBERAEREAWFlEBhaJaCJ/Pijd+ZjXeIXQiAjn5O0jtdND1RtHgtJySoj/V2dRcPAqXRAQ//CFF/Z2/NJ/EvTclKIf1aPrzj4lSyICPjyfpW6qaH/DafELripY2cxjG/la1vgtqIAiIgCIiAIiIAiIgCIiAIiIAiIgCIiAIiIAiIgCIiAIiIBdLoiAIiIAiIgCIiAIiIAiIgCIiAIiIAiIgCIiAIiIAiIgCIiAIiIAiIgP/2Q=="/>
          <p:cNvSpPr>
            <a:spLocks noChangeAspect="1" noChangeArrowheads="1"/>
          </p:cNvSpPr>
          <p:nvPr/>
        </p:nvSpPr>
        <p:spPr bwMode="auto">
          <a:xfrm>
            <a:off x="304800" y="-793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altLang="es-CO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60421" name="CuadroTexto 9"/>
          <p:cNvSpPr txBox="1">
            <a:spLocks noChangeArrowheads="1"/>
          </p:cNvSpPr>
          <p:nvPr/>
        </p:nvSpPr>
        <p:spPr bwMode="auto">
          <a:xfrm>
            <a:off x="118947" y="194623"/>
            <a:ext cx="619264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	MAGNITUD DEL PROBLEMA </a:t>
            </a:r>
          </a:p>
        </p:txBody>
      </p:sp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54215"/>
              </p:ext>
            </p:extLst>
          </p:nvPr>
        </p:nvGraphicFramePr>
        <p:xfrm>
          <a:off x="304800" y="1118084"/>
          <a:ext cx="8428382" cy="52838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4191">
                  <a:extLst>
                    <a:ext uri="{9D8B030D-6E8A-4147-A177-3AD203B41FA5}">
                      <a16:colId xmlns:a16="http://schemas.microsoft.com/office/drawing/2014/main" xmlns="" val="992286785"/>
                    </a:ext>
                  </a:extLst>
                </a:gridCol>
                <a:gridCol w="4214191">
                  <a:extLst>
                    <a:ext uri="{9D8B030D-6E8A-4147-A177-3AD203B41FA5}">
                      <a16:colId xmlns:a16="http://schemas.microsoft.com/office/drawing/2014/main" xmlns="" val="3086037956"/>
                    </a:ext>
                  </a:extLst>
                </a:gridCol>
              </a:tblGrid>
              <a:tr h="741595">
                <a:tc>
                  <a:txBody>
                    <a:bodyPr/>
                    <a:lstStyle/>
                    <a:p>
                      <a:pPr algn="ctr"/>
                      <a:r>
                        <a:rPr lang="es-CO" sz="1400" dirty="0">
                          <a:solidFill>
                            <a:schemeClr val="tx1"/>
                          </a:solidFill>
                        </a:rPr>
                        <a:t>El 3% de las mujeres que  abandonan la anticoncepción lo hacen</a:t>
                      </a:r>
                      <a:r>
                        <a:rPr lang="es-CO" sz="1400" baseline="0" dirty="0">
                          <a:solidFill>
                            <a:schemeClr val="tx1"/>
                          </a:solidFill>
                        </a:rPr>
                        <a:t> por falta de dinero</a:t>
                      </a:r>
                      <a:r>
                        <a:rPr lang="es-CO" sz="1400" dirty="0">
                          <a:solidFill>
                            <a:schemeClr val="tx1"/>
                          </a:solidFill>
                        </a:rPr>
                        <a:t>  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>
                          <a:solidFill>
                            <a:schemeClr val="tx1"/>
                          </a:solidFill>
                        </a:rPr>
                        <a:t>El 17% de las mujeres con parejas estables y las parejas inestables no tienen</a:t>
                      </a:r>
                      <a:r>
                        <a:rPr lang="es-CO" sz="1400" baseline="0" dirty="0">
                          <a:solidFill>
                            <a:schemeClr val="tx1"/>
                          </a:solidFill>
                        </a:rPr>
                        <a:t> acceso como quisieran a la anticoncepción</a:t>
                      </a:r>
                      <a:endParaRPr lang="es-CO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44522895"/>
                  </a:ext>
                </a:extLst>
              </a:tr>
              <a:tr h="741595">
                <a:tc>
                  <a:txBody>
                    <a:bodyPr/>
                    <a:lstStyle/>
                    <a:p>
                      <a:r>
                        <a:rPr lang="es-CO" sz="1400" dirty="0"/>
                        <a:t>Métodos como la T hormonal</a:t>
                      </a:r>
                      <a:r>
                        <a:rPr lang="es-CO" sz="1400" baseline="0" dirty="0"/>
                        <a:t> o algunos implantes subdérmicos no están cubiertos en el plan de beneficios a salud.</a:t>
                      </a:r>
                      <a:endParaRPr lang="es-CO" sz="14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1400" dirty="0"/>
                        <a:t>Un implante subdérmico cuesta en Colombia</a:t>
                      </a:r>
                      <a:r>
                        <a:rPr lang="es-CO" sz="1400" baseline="0" dirty="0"/>
                        <a:t> 150 mil peso, mientras en Chile o México, vale 10 dólares. </a:t>
                      </a:r>
                      <a:endParaRPr lang="es-CO" sz="14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23059255"/>
                  </a:ext>
                </a:extLst>
              </a:tr>
              <a:tr h="741595">
                <a:tc>
                  <a:txBody>
                    <a:bodyPr/>
                    <a:lstStyle/>
                    <a:p>
                      <a:r>
                        <a:rPr lang="es-CO" sz="1400" dirty="0"/>
                        <a:t>La</a:t>
                      </a:r>
                      <a:r>
                        <a:rPr lang="es-CO" sz="1400" baseline="0" dirty="0"/>
                        <a:t> clave está en la EDUCACION SEXUAL. Las muchachas y los muchachos deben saber que a pesar de su corta edad pueden embarazarse. </a:t>
                      </a:r>
                      <a:endParaRPr lang="es-CO" sz="14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1400" dirty="0"/>
                        <a:t>Educación para su autonomía y saber que no necesitan permiso</a:t>
                      </a:r>
                      <a:r>
                        <a:rPr lang="es-CO" sz="1400" baseline="0" dirty="0"/>
                        <a:t> para el uso de la anticoncepción. EDUCACIÓN para conocer su cuerpo.</a:t>
                      </a:r>
                      <a:endParaRPr lang="es-CO" sz="14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3532730"/>
                  </a:ext>
                </a:extLst>
              </a:tr>
              <a:tr h="741595">
                <a:tc>
                  <a:txBody>
                    <a:bodyPr/>
                    <a:lstStyle/>
                    <a:p>
                      <a:r>
                        <a:rPr lang="es-CO" sz="1400" dirty="0"/>
                        <a:t>El 43% de las encuestadas en Demografía y salud del 2015, dijeron que no lo hacían bien con</a:t>
                      </a:r>
                      <a:r>
                        <a:rPr lang="es-CO" sz="1400" baseline="0" dirty="0"/>
                        <a:t> el método del ritmo, por lo tanto el 24% quedó embarazada.</a:t>
                      </a:r>
                      <a:endParaRPr lang="es-CO" sz="14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1400" dirty="0"/>
                        <a:t>Con</a:t>
                      </a:r>
                      <a:r>
                        <a:rPr lang="es-CO" sz="1400" baseline="0" dirty="0"/>
                        <a:t> el coitus interruptus el 27% también quedó embarazada.</a:t>
                      </a:r>
                      <a:endParaRPr lang="es-CO" sz="14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81145961"/>
                  </a:ext>
                </a:extLst>
              </a:tr>
              <a:tr h="741595">
                <a:tc>
                  <a:txBody>
                    <a:bodyPr/>
                    <a:lstStyle/>
                    <a:p>
                      <a:r>
                        <a:rPr lang="es-CO" sz="1400" dirty="0"/>
                        <a:t>El 80% de las mujeres denunciaron que en las EPS</a:t>
                      </a:r>
                      <a:r>
                        <a:rPr lang="es-CO" sz="1400" baseline="0" dirty="0"/>
                        <a:t> no les hablaron del tema cuando asistieron a consulta médica.</a:t>
                      </a:r>
                      <a:endParaRPr lang="es-CO" sz="14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1400" dirty="0"/>
                        <a:t>Solo</a:t>
                      </a:r>
                      <a:r>
                        <a:rPr lang="es-CO" sz="1400" baseline="0" dirty="0"/>
                        <a:t> el 10% de los hombres recibió información médica.</a:t>
                      </a:r>
                      <a:endParaRPr lang="es-CO" sz="14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85471828"/>
                  </a:ext>
                </a:extLst>
              </a:tr>
              <a:tr h="525296">
                <a:tc>
                  <a:txBody>
                    <a:bodyPr/>
                    <a:lstStyle/>
                    <a:p>
                      <a:r>
                        <a:rPr lang="es-CO" sz="1400" dirty="0"/>
                        <a:t>Es pertinente reconocer que las niñas ni los niños son asexuados.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1400" dirty="0"/>
                        <a:t>A los hombres no les gusta usar el condón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19280197"/>
                  </a:ext>
                </a:extLst>
              </a:tr>
              <a:tr h="525296">
                <a:tc>
                  <a:txBody>
                    <a:bodyPr/>
                    <a:lstStyle/>
                    <a:p>
                      <a:r>
                        <a:rPr lang="es-CO" sz="1400" dirty="0"/>
                        <a:t>Y son los jóvenes</a:t>
                      </a:r>
                      <a:r>
                        <a:rPr lang="es-CO" sz="1400" baseline="0" dirty="0"/>
                        <a:t> adolescentes los que influyen en las niñas para mantener relaciones sexuales.</a:t>
                      </a:r>
                      <a:endParaRPr lang="es-CO" sz="14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1400" dirty="0"/>
                        <a:t>Falta un observatorio municipal de la sexualidad de los adolescentes y jóvenes para monitorear</a:t>
                      </a:r>
                      <a:r>
                        <a:rPr lang="es-CO" sz="1400" baseline="0" dirty="0"/>
                        <a:t> el fenómeno.</a:t>
                      </a:r>
                      <a:endParaRPr lang="es-CO" sz="14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04033664"/>
                  </a:ext>
                </a:extLst>
              </a:tr>
              <a:tr h="525296">
                <a:tc>
                  <a:txBody>
                    <a:bodyPr/>
                    <a:lstStyle/>
                    <a:p>
                      <a:r>
                        <a:rPr lang="es-CO" sz="1400" dirty="0"/>
                        <a:t>El trabajo interinstitucional</a:t>
                      </a:r>
                      <a:r>
                        <a:rPr lang="es-CO" sz="1400" baseline="0" dirty="0"/>
                        <a:t> es muy débil para hacerle frente al fenómeno. </a:t>
                      </a:r>
                      <a:endParaRPr lang="es-CO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1100" dirty="0"/>
                        <a:t>Fuente: Artículo de Claudia López en El</a:t>
                      </a:r>
                      <a:r>
                        <a:rPr lang="es-CO" sz="1100" baseline="0" dirty="0"/>
                        <a:t> Tiempo del 2 de agosto/2017, y declaraciones de Cristina Plaza, exdirectora nacional del Icbf.</a:t>
                      </a:r>
                      <a:endParaRPr lang="es-CO" sz="11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060788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02706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expertosintegrales.com.co/wp-content/uploads/2012/02/el-dato.jpg"/>
          <p:cNvPicPr>
            <a:picLocks noChangeAspect="1" noChangeArrowheads="1"/>
          </p:cNvPicPr>
          <p:nvPr/>
        </p:nvPicPr>
        <p:blipFill>
          <a:blip r:embed="rId2" cstate="print"/>
          <a:srcRect r="38236"/>
          <a:stretch>
            <a:fillRect/>
          </a:stretch>
        </p:blipFill>
        <p:spPr bwMode="auto">
          <a:xfrm>
            <a:off x="683568" y="1628800"/>
            <a:ext cx="3232554" cy="4284476"/>
          </a:xfrm>
          <a:prstGeom prst="rect">
            <a:avLst/>
          </a:prstGeom>
          <a:noFill/>
        </p:spPr>
      </p:pic>
      <p:sp>
        <p:nvSpPr>
          <p:cNvPr id="5" name="Rectangle 15"/>
          <p:cNvSpPr>
            <a:spLocks noChangeArrowheads="1"/>
          </p:cNvSpPr>
          <p:nvPr/>
        </p:nvSpPr>
        <p:spPr bwMode="auto">
          <a:xfrm>
            <a:off x="4225939" y="2647653"/>
            <a:ext cx="4212468" cy="2246769"/>
          </a:xfrm>
          <a:prstGeom prst="rect">
            <a:avLst/>
          </a:prstGeom>
          <a:solidFill>
            <a:schemeClr val="bg1"/>
          </a:solidFill>
          <a:ln w="76200">
            <a:solidFill>
              <a:srgbClr val="92D050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square" anchor="ctr">
            <a:spAutoFit/>
          </a:bodyPr>
          <a:lstStyle/>
          <a:p>
            <a:pPr marL="173038" algn="ctr">
              <a:tabLst>
                <a:tab pos="6100763" algn="l"/>
              </a:tabLst>
              <a:defRPr/>
            </a:pPr>
            <a:r>
              <a:rPr lang="es-ES_tradnl" sz="2000" dirty="0">
                <a:solidFill>
                  <a:srgbClr val="292929"/>
                </a:solidFill>
                <a:latin typeface="Candara" pitchFamily="34" charset="0"/>
                <a:ea typeface="Arial Unicode MS" pitchFamily="34" charset="-128"/>
                <a:cs typeface="Arial Unicode MS" pitchFamily="34" charset="-128"/>
              </a:rPr>
              <a:t>Lineamientos para el desarrollo de una estrategia para la </a:t>
            </a:r>
            <a:r>
              <a:rPr lang="es-ES_tradnl" sz="2000" u="sng" dirty="0">
                <a:solidFill>
                  <a:srgbClr val="292929"/>
                </a:solidFill>
                <a:latin typeface="Candara" pitchFamily="34" charset="0"/>
                <a:ea typeface="Arial Unicode MS" pitchFamily="34" charset="-128"/>
                <a:cs typeface="Arial Unicode MS" pitchFamily="34" charset="-128"/>
              </a:rPr>
              <a:t>prevención del embarazo en la adolescencia </a:t>
            </a:r>
            <a:r>
              <a:rPr lang="es-ES_tradnl" sz="2000" dirty="0">
                <a:solidFill>
                  <a:srgbClr val="292929"/>
                </a:solidFill>
                <a:latin typeface="Candara" pitchFamily="34" charset="0"/>
                <a:ea typeface="Arial Unicode MS" pitchFamily="34" charset="-128"/>
                <a:cs typeface="Arial Unicode MS" pitchFamily="34" charset="-128"/>
              </a:rPr>
              <a:t>y la </a:t>
            </a:r>
            <a:r>
              <a:rPr lang="es-ES_tradnl" sz="2000" b="1" dirty="0">
                <a:solidFill>
                  <a:srgbClr val="292929"/>
                </a:solidFill>
                <a:latin typeface="Candara" pitchFamily="34" charset="0"/>
                <a:ea typeface="Arial Unicode MS" pitchFamily="34" charset="-128"/>
                <a:cs typeface="Arial Unicode MS" pitchFamily="34" charset="-128"/>
              </a:rPr>
              <a:t>promoción de proyectos de vida</a:t>
            </a:r>
            <a:r>
              <a:rPr lang="es-ES_tradnl" sz="2000" dirty="0">
                <a:solidFill>
                  <a:srgbClr val="292929"/>
                </a:solidFill>
                <a:latin typeface="Candara" pitchFamily="34" charset="0"/>
                <a:ea typeface="Arial Unicode MS" pitchFamily="34" charset="-128"/>
                <a:cs typeface="Arial Unicode MS" pitchFamily="34" charset="-128"/>
              </a:rPr>
              <a:t> para los niños, niñas, adolescentes y jóvenes en edades entre 6 y 19 años.</a:t>
            </a:r>
            <a:endParaRPr lang="es-ES" sz="2000" dirty="0">
              <a:solidFill>
                <a:srgbClr val="292929"/>
              </a:solidFill>
              <a:latin typeface="Candara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" name="7 Rectángulo"/>
          <p:cNvSpPr/>
          <p:nvPr/>
        </p:nvSpPr>
        <p:spPr>
          <a:xfrm>
            <a:off x="466641" y="283299"/>
            <a:ext cx="366640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_tradnl" sz="3200" b="1" cap="small" dirty="0">
                <a:solidFill>
                  <a:schemeClr val="bg1"/>
                </a:solidFill>
                <a:latin typeface="Candara" pitchFamily="34" charset="0"/>
                <a:ea typeface="Arial Unicode MS" pitchFamily="34" charset="-128"/>
                <a:cs typeface="Arial Unicode MS" pitchFamily="34" charset="-128"/>
              </a:rPr>
              <a:t>CONPES 147 DE 2012</a:t>
            </a:r>
          </a:p>
        </p:txBody>
      </p:sp>
    </p:spTree>
    <p:extLst>
      <p:ext uri="{BB962C8B-B14F-4D97-AF65-F5344CB8AC3E}">
        <p14:creationId xmlns:p14="http://schemas.microsoft.com/office/powerpoint/2010/main" val="2328631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5 CuadroTexto"/>
          <p:cNvSpPr txBox="1"/>
          <p:nvPr/>
        </p:nvSpPr>
        <p:spPr>
          <a:xfrm>
            <a:off x="782620" y="2484715"/>
            <a:ext cx="4032448" cy="1938992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es-ES" sz="2400" dirty="0">
                <a:solidFill>
                  <a:schemeClr val="bg1"/>
                </a:solidFill>
              </a:rPr>
              <a:t>La pobreza</a:t>
            </a:r>
          </a:p>
          <a:p>
            <a:r>
              <a:rPr lang="es-ES" sz="2400" dirty="0">
                <a:solidFill>
                  <a:schemeClr val="bg1"/>
                </a:solidFill>
              </a:rPr>
              <a:t>La inequidad</a:t>
            </a:r>
          </a:p>
          <a:p>
            <a:r>
              <a:rPr lang="es-ES" sz="2400" dirty="0">
                <a:solidFill>
                  <a:schemeClr val="bg1"/>
                </a:solidFill>
              </a:rPr>
              <a:t>Las relaciones de poder entre</a:t>
            </a:r>
          </a:p>
          <a:p>
            <a:r>
              <a:rPr lang="es-ES" sz="2400" dirty="0">
                <a:solidFill>
                  <a:schemeClr val="bg1"/>
                </a:solidFill>
              </a:rPr>
              <a:t>Dominantes y subordinadas</a:t>
            </a:r>
          </a:p>
          <a:p>
            <a:r>
              <a:rPr lang="es-ES" sz="2400" dirty="0">
                <a:solidFill>
                  <a:schemeClr val="bg1"/>
                </a:solidFill>
              </a:rPr>
              <a:t>La cultura patriarcal</a:t>
            </a:r>
          </a:p>
        </p:txBody>
      </p:sp>
      <p:pic>
        <p:nvPicPr>
          <p:cNvPr id="5" name="Picture 5" descr="C:\Documents and Settings\Pedro.conrado\Configuración local\Archivos temporales de Internet\Content.IE5\MF7KPB64\MP900438753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31160" y="1240138"/>
            <a:ext cx="2881740" cy="3930712"/>
          </a:xfrm>
          <a:prstGeom prst="rect">
            <a:avLst/>
          </a:prstGeom>
          <a:noFill/>
        </p:spPr>
      </p:pic>
      <p:pic>
        <p:nvPicPr>
          <p:cNvPr id="7" name="Picture 7" descr="cryi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31160" y="5170850"/>
            <a:ext cx="2881740" cy="957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Rectángulo"/>
          <p:cNvSpPr/>
          <p:nvPr/>
        </p:nvSpPr>
        <p:spPr>
          <a:xfrm>
            <a:off x="466641" y="283299"/>
            <a:ext cx="48077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_tradnl" sz="3200" b="1" cap="small" dirty="0">
                <a:solidFill>
                  <a:schemeClr val="bg1"/>
                </a:solidFill>
                <a:latin typeface="Candara" pitchFamily="34" charset="0"/>
                <a:ea typeface="Arial Unicode MS" pitchFamily="34" charset="-128"/>
                <a:cs typeface="Arial Unicode MS" pitchFamily="34" charset="-128"/>
              </a:rPr>
              <a:t>Factores Estructurales</a:t>
            </a:r>
          </a:p>
        </p:txBody>
      </p:sp>
    </p:spTree>
    <p:extLst>
      <p:ext uri="{BB962C8B-B14F-4D97-AF65-F5344CB8AC3E}">
        <p14:creationId xmlns:p14="http://schemas.microsoft.com/office/powerpoint/2010/main" val="1707793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447610" y="1540024"/>
            <a:ext cx="5256584" cy="439248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76200">
            <a:solidFill>
              <a:srgbClr val="FF0000"/>
            </a:solidFill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CO" dirty="0">
                <a:solidFill>
                  <a:srgbClr val="FF0000"/>
                </a:solidFill>
              </a:rPr>
              <a:t>-</a:t>
            </a:r>
            <a:r>
              <a:rPr lang="es-CO" sz="1800" dirty="0">
                <a:solidFill>
                  <a:srgbClr val="FF0000"/>
                </a:solidFill>
              </a:rPr>
              <a:t>La familia</a:t>
            </a:r>
          </a:p>
          <a:p>
            <a:pPr>
              <a:lnSpc>
                <a:spcPct val="114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CO" sz="1800" dirty="0">
                <a:solidFill>
                  <a:srgbClr val="FF0000"/>
                </a:solidFill>
              </a:rPr>
              <a:t>- La cohesión con los pares</a:t>
            </a:r>
          </a:p>
          <a:p>
            <a:pPr>
              <a:lnSpc>
                <a:spcPct val="114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CO" sz="1800" dirty="0">
                <a:solidFill>
                  <a:srgbClr val="FF0000"/>
                </a:solidFill>
              </a:rPr>
              <a:t>- Redes sociales</a:t>
            </a:r>
          </a:p>
          <a:p>
            <a:pPr>
              <a:lnSpc>
                <a:spcPct val="114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CO" sz="1800" dirty="0">
                <a:solidFill>
                  <a:srgbClr val="FF0000"/>
                </a:solidFill>
              </a:rPr>
              <a:t>-Estructura y tamaño del hogar</a:t>
            </a:r>
          </a:p>
          <a:p>
            <a:pPr>
              <a:lnSpc>
                <a:spcPct val="114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CO" sz="1800" dirty="0">
                <a:solidFill>
                  <a:srgbClr val="FF0000"/>
                </a:solidFill>
              </a:rPr>
              <a:t>-Historias de embarazos familiares</a:t>
            </a:r>
          </a:p>
          <a:p>
            <a:pPr>
              <a:lnSpc>
                <a:spcPct val="114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CO" sz="1800" dirty="0">
                <a:solidFill>
                  <a:srgbClr val="FF0000"/>
                </a:solidFill>
              </a:rPr>
              <a:t>-Violencia Intrafamiliar</a:t>
            </a:r>
          </a:p>
          <a:p>
            <a:pPr>
              <a:lnSpc>
                <a:spcPct val="114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CO" sz="1800" dirty="0">
                <a:solidFill>
                  <a:srgbClr val="FF0000"/>
                </a:solidFill>
              </a:rPr>
              <a:t>-Abandono /negligencia</a:t>
            </a:r>
          </a:p>
          <a:p>
            <a:pPr>
              <a:lnSpc>
                <a:spcPct val="114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CO" sz="1800" dirty="0">
                <a:solidFill>
                  <a:srgbClr val="FF0000"/>
                </a:solidFill>
              </a:rPr>
              <a:t>-Problemas de comunicación</a:t>
            </a:r>
          </a:p>
          <a:p>
            <a:pPr>
              <a:lnSpc>
                <a:spcPct val="114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CO" sz="1800" dirty="0">
                <a:solidFill>
                  <a:srgbClr val="FF0000"/>
                </a:solidFill>
              </a:rPr>
              <a:t>-Aceptación y apoyo parental</a:t>
            </a:r>
          </a:p>
          <a:p>
            <a:pPr>
              <a:lnSpc>
                <a:spcPct val="114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CO" sz="1800" dirty="0">
                <a:solidFill>
                  <a:srgbClr val="FF0000"/>
                </a:solidFill>
              </a:rPr>
              <a:t>-Calidad de la educación</a:t>
            </a:r>
          </a:p>
          <a:p>
            <a:pPr>
              <a:lnSpc>
                <a:spcPct val="114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CO" sz="1800" dirty="0">
                <a:solidFill>
                  <a:srgbClr val="FF0000"/>
                </a:solidFill>
              </a:rPr>
              <a:t>-El barrio o entorno histórico</a:t>
            </a:r>
          </a:p>
          <a:p>
            <a:pPr>
              <a:lnSpc>
                <a:spcPct val="114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CO" sz="1800" dirty="0">
                <a:solidFill>
                  <a:srgbClr val="FF0000"/>
                </a:solidFill>
              </a:rPr>
              <a:t>-Disponibilidad de apoyo institucional </a:t>
            </a:r>
          </a:p>
          <a:p>
            <a:pPr>
              <a:lnSpc>
                <a:spcPct val="114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CO" sz="1800" dirty="0">
                <a:solidFill>
                  <a:srgbClr val="FF0000"/>
                </a:solidFill>
              </a:rPr>
              <a:t>-Machismo</a:t>
            </a:r>
            <a:endParaRPr lang="es-CO" dirty="0">
              <a:solidFill>
                <a:srgbClr val="FF0000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024" y="2655404"/>
            <a:ext cx="2857500" cy="1600200"/>
          </a:xfrm>
          <a:prstGeom prst="rect">
            <a:avLst/>
          </a:prstGeom>
        </p:spPr>
      </p:pic>
      <p:sp>
        <p:nvSpPr>
          <p:cNvPr id="6" name="7 Rectángulo"/>
          <p:cNvSpPr/>
          <p:nvPr/>
        </p:nvSpPr>
        <p:spPr>
          <a:xfrm>
            <a:off x="466641" y="283299"/>
            <a:ext cx="48077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_tradnl" sz="3200" b="1" cap="small" dirty="0">
                <a:solidFill>
                  <a:schemeClr val="bg1"/>
                </a:solidFill>
                <a:latin typeface="Candara" pitchFamily="34" charset="0"/>
                <a:ea typeface="Arial Unicode MS" pitchFamily="34" charset="-128"/>
                <a:cs typeface="Arial Unicode MS" pitchFamily="34" charset="-128"/>
              </a:rPr>
              <a:t>Factores Interpersonales</a:t>
            </a:r>
          </a:p>
        </p:txBody>
      </p:sp>
    </p:spTree>
    <p:extLst>
      <p:ext uri="{BB962C8B-B14F-4D97-AF65-F5344CB8AC3E}">
        <p14:creationId xmlns:p14="http://schemas.microsoft.com/office/powerpoint/2010/main" val="3982708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2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217510" y="1691275"/>
            <a:ext cx="5328592" cy="407842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76200">
            <a:solidFill>
              <a:srgbClr val="FF0000"/>
            </a:solidFill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  <a:buFont typeface="Arial" panose="020B0604020202020204" pitchFamily="34" charset="0"/>
              <a:buNone/>
            </a:pPr>
            <a:endParaRPr lang="es-CO" sz="2000" dirty="0">
              <a:solidFill>
                <a:srgbClr val="C00000"/>
              </a:solidFill>
            </a:endParaRPr>
          </a:p>
          <a:p>
            <a:pPr>
              <a:lnSpc>
                <a:spcPct val="114000"/>
              </a:lnSpc>
              <a:buFont typeface="Arial" panose="020B0604020202020204" pitchFamily="34" charset="0"/>
              <a:buNone/>
            </a:pPr>
            <a:r>
              <a:rPr lang="es-CO" sz="1800" dirty="0">
                <a:solidFill>
                  <a:srgbClr val="C00000"/>
                </a:solidFill>
              </a:rPr>
              <a:t>-Proyecto de vida y Percepción de oportunidades.</a:t>
            </a:r>
          </a:p>
          <a:p>
            <a:pPr>
              <a:lnSpc>
                <a:spcPct val="114000"/>
              </a:lnSpc>
              <a:buFont typeface="Arial" panose="020B0604020202020204" pitchFamily="34" charset="0"/>
              <a:buNone/>
            </a:pPr>
            <a:r>
              <a:rPr lang="es-CO" sz="1800" dirty="0">
                <a:solidFill>
                  <a:srgbClr val="C00000"/>
                </a:solidFill>
              </a:rPr>
              <a:t>-Edad y formación escolar.</a:t>
            </a:r>
          </a:p>
          <a:p>
            <a:pPr>
              <a:lnSpc>
                <a:spcPct val="114000"/>
              </a:lnSpc>
              <a:buFont typeface="Arial" panose="020B0604020202020204" pitchFamily="34" charset="0"/>
              <a:buNone/>
            </a:pPr>
            <a:r>
              <a:rPr lang="es-CO" sz="1800" dirty="0">
                <a:solidFill>
                  <a:srgbClr val="C00000"/>
                </a:solidFill>
              </a:rPr>
              <a:t>-Percepciones, actitudes y creencias.</a:t>
            </a:r>
          </a:p>
          <a:p>
            <a:pPr>
              <a:lnSpc>
                <a:spcPct val="114000"/>
              </a:lnSpc>
              <a:buFont typeface="Arial" panose="020B0604020202020204" pitchFamily="34" charset="0"/>
              <a:buNone/>
            </a:pPr>
            <a:r>
              <a:rPr lang="es-CO" sz="1800" dirty="0">
                <a:solidFill>
                  <a:srgbClr val="C00000"/>
                </a:solidFill>
              </a:rPr>
              <a:t>-Imaginarios sobre sexualidad y amor.</a:t>
            </a:r>
          </a:p>
          <a:p>
            <a:pPr>
              <a:lnSpc>
                <a:spcPct val="114000"/>
              </a:lnSpc>
              <a:buFont typeface="Arial" panose="020B0604020202020204" pitchFamily="34" charset="0"/>
              <a:buNone/>
            </a:pPr>
            <a:r>
              <a:rPr lang="es-CO" sz="1800" dirty="0">
                <a:solidFill>
                  <a:srgbClr val="C00000"/>
                </a:solidFill>
              </a:rPr>
              <a:t>- Autoestima baja.</a:t>
            </a:r>
          </a:p>
          <a:p>
            <a:pPr>
              <a:lnSpc>
                <a:spcPct val="114000"/>
              </a:lnSpc>
              <a:buFont typeface="Arial" panose="020B0604020202020204" pitchFamily="34" charset="0"/>
              <a:buNone/>
            </a:pPr>
            <a:r>
              <a:rPr lang="es-CO" sz="1800" dirty="0">
                <a:solidFill>
                  <a:srgbClr val="C00000"/>
                </a:solidFill>
              </a:rPr>
              <a:t>- Personalidad débil para aceptar influencias de grupo</a:t>
            </a:r>
          </a:p>
          <a:p>
            <a:pPr>
              <a:lnSpc>
                <a:spcPct val="114000"/>
              </a:lnSpc>
              <a:buFont typeface="Arial" panose="020B0604020202020204" pitchFamily="34" charset="0"/>
              <a:buNone/>
            </a:pPr>
            <a:r>
              <a:rPr lang="es-CO" sz="1800" dirty="0">
                <a:solidFill>
                  <a:srgbClr val="C00000"/>
                </a:solidFill>
              </a:rPr>
              <a:t>-Pensamiento mágico.</a:t>
            </a:r>
          </a:p>
          <a:p>
            <a:pPr>
              <a:lnSpc>
                <a:spcPct val="114000"/>
              </a:lnSpc>
              <a:buFont typeface="Arial" panose="020B0604020202020204" pitchFamily="34" charset="0"/>
              <a:buNone/>
            </a:pPr>
            <a:r>
              <a:rPr lang="es-CO" sz="1800" dirty="0">
                <a:solidFill>
                  <a:srgbClr val="C00000"/>
                </a:solidFill>
              </a:rPr>
              <a:t>-Manejo del tiempo libre.</a:t>
            </a:r>
          </a:p>
          <a:p>
            <a:pPr>
              <a:lnSpc>
                <a:spcPct val="114000"/>
              </a:lnSpc>
              <a:buFont typeface="Arial" panose="020B0604020202020204" pitchFamily="34" charset="0"/>
              <a:buNone/>
            </a:pPr>
            <a:endParaRPr lang="es-CO" sz="2000" dirty="0">
              <a:solidFill>
                <a:srgbClr val="C00000"/>
              </a:solidFill>
            </a:endParaRPr>
          </a:p>
          <a:p>
            <a:pPr>
              <a:lnSpc>
                <a:spcPct val="114000"/>
              </a:lnSpc>
              <a:buFont typeface="Arial" panose="020B0604020202020204" pitchFamily="34" charset="0"/>
              <a:buNone/>
            </a:pPr>
            <a:endParaRPr lang="es-CO" sz="1800" b="1" dirty="0">
              <a:solidFill>
                <a:srgbClr val="C00000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3966" y="1391478"/>
            <a:ext cx="2973175" cy="4378221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323529" y="198783"/>
            <a:ext cx="4208714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_tradnl" sz="2300" b="1" cap="small" dirty="0">
                <a:solidFill>
                  <a:schemeClr val="bg1"/>
                </a:solidFill>
                <a:latin typeface="Candara" pitchFamily="34" charset="0"/>
                <a:ea typeface="Arial Unicode MS" pitchFamily="34" charset="-128"/>
                <a:cs typeface="Arial Unicode MS" pitchFamily="34" charset="-128"/>
              </a:rPr>
              <a:t>Factores Intrapersonales</a:t>
            </a:r>
          </a:p>
        </p:txBody>
      </p:sp>
    </p:spTree>
    <p:extLst>
      <p:ext uri="{BB962C8B-B14F-4D97-AF65-F5344CB8AC3E}">
        <p14:creationId xmlns:p14="http://schemas.microsoft.com/office/powerpoint/2010/main" val="2222994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2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AutoShape 2" descr="data:image/jpeg;base64,/9j/4AAQSkZJRgABAQAAAQABAAD/2wCEAAkGBhAPEBAPDw8QDxAVEA8QEBAQEBAPDxAPFRAVFBQUFBUXGyYfFxkjGRQSHy8gIycpLCwsFR4xNTAqNSYrLCkBCQoKDgwOGg8PGiwkHyQsNSk1KS8sLCwsLC0qLCwsLCksKTIvLC8sLSksKSwpLCksLC8pLCwpLCwsKSwpLCwsLP/AABEIALwBDAMBIgACEQEDEQH/xAAbAAEAAgMBAQAAAAAAAAAAAAAABQYBAwQCB//EAEgQAAEDAgEHCAcFBAgHAAAAAAEAAgMEEQUGEiExQVFxEzJhgZGhsdEHIkJDUpLBFDNicoIVU9LhI0RUg5OisvAWJDRjc6PC/8QAGgEBAAMBAQEAAAAAAAAAAAAAAAMEBQIBBv/EADIRAAICAQIDBQcEAgMAAAAAAAABAgMRBCEFEjETFEFRoSIyUmFxgZFCseHwFdEGIzP/2gAMAwEAAhEDEQA/APuCIiAIiWQBERAEREAREQBERAEREAREQBERAEREAREQBERAEREAREQBERAEREAREQBERAEREAREQBERAEREAREQBLqIxzF3Q5rWAZzgTc6QBq1b1W566V/Pkcei5A7BoVmvTymslC/XQply4yy8OmaNbgOJAXj7ZH+8Z8zfNUNLKbufzKn+Ufw+v8H0BsgOog8CCvS+ehdMGJTM5sjh0E3HYVy9I/BnceKL9US8ooPCMfMjhHIAHHmuGgE21EbFOKrODg8M0qrY2x5ohERcEoREQBERAEREAREQBERAEREAREQBERAEREARFAZSY06B0cYeGZwcc4jcQLXOrWuoQc3hHqWSfRUY10jtPKvd+skeKy2slGqSQfqd5q13V+Z1yF4RVjCMoXGZkL3h+eSBqzwc0m+jhtVnVacHB4Zy1govpFmfHJTPYSPUladxs5hse1V2HKH42dbT9D5r6fiuEQ1TOTmZnDWDqc129p2FUyv9GrwSYJmuGxsoLXfM24PYFe098FFRlsfP67R3SsdkN0yNZjkJ1lw4tP0utgxaH94Ox3kuWfImuZ7jO6WPY763XI7JusH9Vm+QnwVtTg+jRmOu6PWD/DJQ4xCPbvwa4/RaZMfjHNa53UGjvUZUYPURi8sToxvkzYx/mIXI1oJtfrALvBRWamiv35pfcmq0mru/865P7MsGB4rJLWU4DQBylwwG2cQx2sr6VFWi4a9ro3HUHajwOor53k3NS0zxK5k8sgBzSWMjjZcWJAL7k2J0nsVnflpTuBa6KWx6GH/6WLqeI6ac/Zmj6jh/C9XVU+eDy3ksy1zuIa4tF3BpIG820BQlNljTWAcZAbAEuYdPToupKlxmCXQyZhO69ndh0qOOoqntGS/Janp7Ye9Fr7EC7H339Z72naM0CyyzKB97B7nHcQNParNJC13Oa135gD4rDKZjeaxreDQPBQ93nn3yryPzMUtQHtabjOLQS2+kG2kWW5eJIWu5wB8eormkn5L2s5u1pIL28N/Aq6iQ7EWgVsfxt7VsZK12pwPAgoD2iIgCIiAIiIAiIgCIiAIiIAovHMn4qxrRJnNc2+a9p0i+sEHQRoClEXqbTygUSb0eSg/0c7CPxNcw911rGQFSdc0VuMh+iv6KfvNnmdczKhR5HyUrmTxuZNIwk5hDowbgjQbnTpOtTMOU0B0SF0Lxocx7XXaeICllwYnhDJwCbskHMkboc07OI6FDKTk8s5MDKClPv4+1Dj9N+/j7VF0teGP5CtZHnexNmtLXjZc20ce2yk3R0g93CeETT9FyDy7KWlHvh1Nefoo/E8sYGxPMbznhpzSWENB3m6kLUw1QN6oWj6KNygqYXUtRGyNoc6GRrQAwEuzTYC3SuZqTg+XyPYSiprm6ZKbNKZHF7yXuPtO0ntXlQXJ1VO3OLXNZcCzrEAno2LZHj59pgPS027ivi7aLIv2uvzPtqb6pxzBpr5EyijW49Hta8dQP1Xr9txfj+X+ah5JeRNzIkEUa7HY9geeoD6ryzFZJCRDCXEC503sOAXqhI5lZCKzJ7Fvyex6WOWOJzy+Nz2szXG+aXGwLSdWkjQr6vi+EmoNXSula9rW1EJN2lrGgPFyfMr6+cShGuaP52+a+k4ZY+zanLofLcTlV2icMbo4cpsT+zxMcc7NdIGOLdYBa49epQsOLQP5srOBOaew2UxilbRzsMUjhKDpDWBznBw1FpbqKrkeQ/KOJZyjI7G3L5odfg3TbsWl20ei3+hldpHw3JMTN+JvzBapcQiZpdKwfqF+7So0+jqfZLD2PH0W+D0cv95UNA/Awk95ClOyxZOYuKhsmaS5rHBocdF7tvt024qYUfg2Cx0kZjjubnOc5xu5zrW4BSCAIiIAiIgCLRUVQZ0ncuR2Iu2ADvUE74QeGySNcpbokkUV9tf8AF3BBXP39wUXfIfM77CRKoo5mIuGsA9y2iuc42Yy56SAFNC+E9kziVco9TsXl8gbrIHE2XNyEjudJm9DB9V6bQsGkjOO9xupiMOxBmoXcfwglY+0SHmx26Xn6LgxDKOGAG1nW12IawHpd9BdQv7Vras2hYWs+KxY3zPWQpo0yay9kVLNXCL5Vu/JFiqKgs+9nZH0NHreajJ8agGi8sp6XZre/T3LzSZIE6Z5nOO1rPVH8+u6kpcOgpopJGRsGZG993DO5rSb9yPsoLLyzjm1E98KK/LK7iNc2VoaYWsF7h13F3UVpbikgaGiRwAFhbQbdJGkqvVOOyTOPJtL3H2j6x7NQC8tw6aT72Ugbgb9w0LAs4zPOKoJL57szpSsl1k/2JefEx7cg/U+5XHVZQMYw8k2OSTRmh3Klp06dRGy68RYPE3WC4/iOjsC644Wt5rWt4ABU5cU1Uv1/jYjUUnkpuL41JUOBe0R21xxmURk21ljnGx6QuISBXupoYpfvGNd0ket2jSoybJSE81z2dYcO8X71BO/tXzT6mxpeK26ePLHp5YKxnjettPA6VwZG0vcdTW6SeA2qZdkf8M3azyctZyPd+9Z8h81z7HmaS/5BZ4xXqYjyQr3aqSbraG/6iFKUXo4xBxuQyDpdKLjqZdWPIeoqIXinln5eMghgcDnRuAvYOJuW2B0divS1dPpKLY8ybLC4tZdH2Uio4JkSaY58sjqt1rZjnObG3g0k5x6T2Kcio6a9uRjY7c5gHZvUkvEkTXCzgCOlacKK4LCiijN875pLf6GI4Gt5rWt4ABbFy5jo+bd7fhPOHA7eC3xShwuDo7wdxUqSXQ8PaIi9AREQBERAEREBWsp658MsRbpBY64Oo2d46VxQ5QsPPa5vCzgrTW0Eczc2RocNmwg7wdigajIse7lI6Htv3iywNZpdV2jnVun4Gpp7qORRs2a8Ty3GoD7duLXD6LJxiD94Ox3kuN+R1QNTo3fqcPELVJkvUNaSWtNtPquzndQtpVLGsXWsksnp4R5lJv6HXJj0Q1ZzuDbeK24DizpqgNtmtzHm2sk3GsqNwvAuX98xpGtmaS8DgbK04VgUdNctu55Fi91r23AbArGjq1Vs4zlhRRxbdpuzfZvLZIucALnQNp6FV8axguY54uIc7k42NOa+okOy+xugknYAVK5RzFsDre0Q08NZ8FGVVK101FGeYGk22XOb/CR+or6yqOPaf9wfNaqxt8i+Xq8I14Jkxn5s9VZx1sjFwxg/CNg6dZ2nYrRHGGgBoAA1ACwC9BZUU5ub3LVVMalhfkLmxOPOhmbvikHawhdKw5twQdRFlG1lEr3R8PoMQfCA1ti3R6pGjqUrFjzDzmubw9Yea68fyDngc50DTNDckBumRg3Fu3iO5V+noHvdmhpBHOLgRm8enoXyFtM63iSMCcJQeJIn2YlCdUjeu7fFbmzsOp7TwcFDV+Dtjjz2ucSLXvax02uN2tRVlEcZLhnjeO0LyZmjW5o4uCqKWQZLS/EIhrkb1G/guWbHYxzQ5x+Ud/koBEGSxZO1s09bAGvEZvJm2F2t/o3abHXouvoX2Ks/tTOuIKnZB5NzcuyqkaY42BxbnCzpHOaW6AdlidPBfRlv6Cj/AKsyyt/No1dLX7GZZIrkK0apYXcWEeCGetbrihk/K8tPet9TjkEeh0gJ3N9c9yjpsr2DmRud+Yhvmp5zqr62NffP+yWUoR/V6nQcdcz76mlZ0gZ7e1bYcRhlOdDI3P2sPql/QQdvSoh+V0nsxMHEud5KLrcRMul0cTT8TGlrvHT1qtLXqHuy5vqsev8ABC9Uo9Hn7F7jkDhcdYOsHaCvaotLjk8Qs19xo5wzrLpGVVR/2z+j+aljxOlrfJ2tZX4lxRVNmV0u1kZ+YfVdEWWA9qE/pcD4hSx4hQ/E7WqqfiWRFEwZTU7tbnM/M027RcKShqGPF2Oa4b2kFWYWwn7rTJozjLozYiIpTsIi1T1DWC7jbdvPBAbV5c4DSSBx0KInxZ50N9Ub9blxPeTpJJPSboDfi9HC88pFII5hpBbezj021HpWyhxeQNtM0Odsc06+I38FxoolTGMudbfscKCUuZHTiVYJ2GMttpBve5BHUuad2fyR1OjtZw1m1tfZ3oinU2uh5KqEnlr+o7v2xJub2HzT9sSbm9h81wIuSQkBjL/hb3+a9DGjtYOolRywgJKXGTmnNZ61tGcfVv02VbqKSaR5c8hxJ0uztA8gFJLKrX6aN+0myKypWdQckaWZjWvkc52slkmbp/L5rkl9GNOebPM3jybvoF1LdFWPbqceB0jsK87nRjHKjnu9fwkSfRdH/aZP8NnmvTPRfDtqJTwaweasUGMbHt62+SkYpmvF2m4XncqPh/c87tV5FYg9HFG3nGaT8zw0f5QFMUOTlJAbxQRtd8RGc/5nXKkkUsKK4e7FEkaoR6I1zShjXOdqAJPAKlYljck5IuWs2MBto/FvKt2LA8hPbXyUtuOYbL5rQ4myUDSGv2tO/o3rM4nbOOIp7Mp6yclhI7ERFhmaEREAREQBERAF6jlc03aS07wSD3LyiJtdD3JP4XlQ5pDZ/Wbqz/aHHeFaWm+kL5pPO1gznGw7z0DeVf8ABJM6mp3b4Yz2sBW/w7UTszCW+DT0lsp5i/A7VAYhKXSOvsJaOgBT6oVfjXIVlRFJcx8pdpGksu1pPEaVrF4lkXiKVrwHNIc06iDcL2gMLKIgMLKIgMLKIgMLKIgCwsogCIiALZBO5hzmniNhHSta01dWyJpe82HeTuA2lAWqGUOaHDURde1W8MypiEEZdnF5aSWtGr1jYXOjctdRle4/dxAdLiXHsFlUs1lNezkQyvrj1ZYqtmdG8b2OHa0hfDIoybBoJOjUCfBfRDilXPoa556I22HaPNR2KUM1JGHugdmbSzNLWfmtzVkay3vGJQi8LxM/UT7XDinhEDTCraLgEgDU+2roubr3FlB8UfW0/Q+a558bkcCGgMB0aNJtxUcswpFiZjUJ1lzeLT9Lrc3EYT7xvWbeKrCwgyWwVcZ94z5m+az9pZ8bPmaqkiDJazWRjXIz5mrW7FIR7wHhc+AVYRBksEmOxDUHO6reK5JseeeY0N6T6x8lFIh4bJp3PN3OLj0/70L7Jk4f+Tpf/BF/oC+OU1M+V7Y42l73GzWjWT/vavtWE0hhghiJuWRsYSNRLWgFbHCovmk/A0dCnls618vyzbatm6eTP/qavqC+bZeQltWXEaHRxkHfYFp8FummQdNVviN43lp6NR4jUVMU2VbxokYHdLfVPZq8FAogLjBlFTv1uLDue0jvFwu6KoY/mPa78rgfBUBEB9DsiocVfK3myvHB7rdi6GY9UD3pPENPiEBdFlVBuUtR8TDxYPovYypn3R/KfNAWxFU/+KZ90fyu/iXk5T1H4B+jzKAtqyqa7KGoPvAODGj6LRJi07tcz+pxb4IC8PeBpJAG8mw71wz43Ts1yBx3Mu892hUtzy7SSTxJPisICw1eVZ1RMt+J+n/KPNQdTVPldnSOLj07B0DYtSIC75O5NctBFI6TNaRcBou62cRrKsVNk9Tx+xnne853dq7lpyR/6Kn/ACn/AFuUwq8dLVF83LuRKmCecHlrABYAAbhoCyQsorBKQOJZFUc5JMfJuPtRHMN+kc09irlb6MHjTDUNd0StLT8zb+C+goqtmkps3cSCenrn1R8lqMhK5nuQ8b45GHuNio+XJ6rZzqWcf3bj4BfaliyqS4XW+jZA9FDwbPhr6KVuuKQcY3jxC8fZ3/A75XL7ssWUf+KXxehx3FfF6HwxlFKdUUh4RvP0XVFk/Vv5tNOf7p48QvtSL1cKj4yZ6tDHzPktNkJXP9yIxvkkYO4EnuU3QejA6DUTgDa2Jtz8zvJX9FYhw6mPXcljpK113I7CMn6ekFoYw0kWLz60juLj4alIoivRiorEUWkklhBRuOYFHVx5j/VcLljxzmH6g7QpJF0enyjF8nKilJz2FzNkrNLDx+HrUWvtRChsQyQpJrkx8m4+1Ecw9Y1HsQHy5Fcaz0dPH3M7XdEjS0/M2/goepyQrI/cF43xlr+4G/cgIZFunopY+fHIz8zHN8QtN0AREQBERAERAUARdVPhc8n3cMr+EbrdtrKVpMh6yTnMbEN8jhfsbdAQC7sIwaWqfmRN0XGe8j1GDeT9NZVxw70fQssZ5HSn4W/0bPG57QrPTUrImhkbWsaNTWgADsQHiho2wxsiZzWNDRvNtp6TrXRZEQBERAEsiIBZERALIiIAiIgFkREAREQBERAEREAWFlEBhaJaCJ/Pijd+ZjXeIXQiAjn5O0jtdND1RtHgtJySoj/V2dRcPAqXRAQ//CFF/Z2/NJ/EvTclKIf1aPrzj4lSyICPjyfpW6qaH/DafELripY2cxjG/la1vgtqIAiIgCIiAIiIAiIgCIiAIiIAiIgCIiAIiIAiIgCIiAIiIBdLoiAIiIAiIgCIiAIiIAiIgCIiAIiIAiIgCIiAIiIAiIgCIiAIiIAiIgP/2Q=="/>
          <p:cNvSpPr>
            <a:spLocks noChangeAspect="1" noChangeArrowheads="1"/>
          </p:cNvSpPr>
          <p:nvPr/>
        </p:nvSpPr>
        <p:spPr bwMode="auto">
          <a:xfrm>
            <a:off x="0" y="-3841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altLang="es-CO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60419" name="AutoShape 4" descr="data:image/jpeg;base64,/9j/4AAQSkZJRgABAQAAAQABAAD/2wCEAAkGBhAPEBAPDw8QDxAVEA8QEBAQEBAPDxAPFRAVFBQUFBUXGyYfFxkjGRQSHy8gIycpLCwsFR4xNTAqNSYrLCkBCQoKDgwOGg8PGiwkHyQsNSk1KS8sLCwsLC0qLCwsLCksKTIvLC8sLSksKSwpLCksLC8pLCwpLCwsKSwpLCwsLP/AABEIALwBDAMBIgACEQEDEQH/xAAbAAEAAgMBAQAAAAAAAAAAAAAABQYBAwQCB//EAEgQAAEDAgEHCAcFBAgHAAAAAAEAAgMEEQUGEiExQVFxEzJhgZGhsdEHIkJDUpLBFDNicoIVU9LhI0RUg5OisvAWJDRjc6PC/8QAGgEBAAMBAQEAAAAAAAAAAAAAAAMEBQIBBv/EADIRAAICAQIDBQcEAgMAAAAAAAABAgMRBCEFEjETFEFRoSIyUmFxgZFCseHwFdEGIzP/2gAMAwEAAhEDEQA/APuCIiAIiWQBERAEREAREQBERAEREAREQBERAEREAREQBERAEREAREQBERAEREAREQBERAEREAREQBERAEREAREQBLqIxzF3Q5rWAZzgTc6QBq1b1W566V/Pkcei5A7BoVmvTymslC/XQply4yy8OmaNbgOJAXj7ZH+8Z8zfNUNLKbufzKn+Ufw+v8H0BsgOog8CCvS+ehdMGJTM5sjh0E3HYVy9I/BnceKL9US8ooPCMfMjhHIAHHmuGgE21EbFOKrODg8M0qrY2x5ohERcEoREQBERAEREAREQBERAEREAREQBERAEREARFAZSY06B0cYeGZwcc4jcQLXOrWuoQc3hHqWSfRUY10jtPKvd+skeKy2slGqSQfqd5q13V+Z1yF4RVjCMoXGZkL3h+eSBqzwc0m+jhtVnVacHB4Zy1govpFmfHJTPYSPUladxs5hse1V2HKH42dbT9D5r6fiuEQ1TOTmZnDWDqc129p2FUyv9GrwSYJmuGxsoLXfM24PYFe098FFRlsfP67R3SsdkN0yNZjkJ1lw4tP0utgxaH94Ox3kuWfImuZ7jO6WPY763XI7JusH9Vm+QnwVtTg+jRmOu6PWD/DJQ4xCPbvwa4/RaZMfjHNa53UGjvUZUYPURi8sToxvkzYx/mIXI1oJtfrALvBRWamiv35pfcmq0mru/865P7MsGB4rJLWU4DQBylwwG2cQx2sr6VFWi4a9ro3HUHajwOor53k3NS0zxK5k8sgBzSWMjjZcWJAL7k2J0nsVnflpTuBa6KWx6GH/6WLqeI6ac/Zmj6jh/C9XVU+eDy3ksy1zuIa4tF3BpIG820BQlNljTWAcZAbAEuYdPToupKlxmCXQyZhO69ndh0qOOoqntGS/Janp7Ye9Fr7EC7H339Z72naM0CyyzKB97B7nHcQNParNJC13Oa135gD4rDKZjeaxreDQPBQ93nn3yryPzMUtQHtabjOLQS2+kG2kWW5eJIWu5wB8eormkn5L2s5u1pIL28N/Aq6iQ7EWgVsfxt7VsZK12pwPAgoD2iIgCIiAIiIAiIgCIiAIiIAovHMn4qxrRJnNc2+a9p0i+sEHQRoClEXqbTygUSb0eSg/0c7CPxNcw911rGQFSdc0VuMh+iv6KfvNnmdczKhR5HyUrmTxuZNIwk5hDowbgjQbnTpOtTMOU0B0SF0Lxocx7XXaeICllwYnhDJwCbskHMkboc07OI6FDKTk8s5MDKClPv4+1Dj9N+/j7VF0teGP5CtZHnexNmtLXjZc20ce2yk3R0g93CeETT9FyDy7KWlHvh1Nefoo/E8sYGxPMbznhpzSWENB3m6kLUw1QN6oWj6KNygqYXUtRGyNoc6GRrQAwEuzTYC3SuZqTg+XyPYSiprm6ZKbNKZHF7yXuPtO0ntXlQXJ1VO3OLXNZcCzrEAno2LZHj59pgPS027ivi7aLIv2uvzPtqb6pxzBpr5EyijW49Hta8dQP1Xr9txfj+X+ah5JeRNzIkEUa7HY9geeoD6ryzFZJCRDCXEC503sOAXqhI5lZCKzJ7Fvyex6WOWOJzy+Nz2szXG+aXGwLSdWkjQr6vi+EmoNXSula9rW1EJN2lrGgPFyfMr6+cShGuaP52+a+k4ZY+zanLofLcTlV2icMbo4cpsT+zxMcc7NdIGOLdYBa49epQsOLQP5srOBOaew2UxilbRzsMUjhKDpDWBznBw1FpbqKrkeQ/KOJZyjI7G3L5odfg3TbsWl20ei3+hldpHw3JMTN+JvzBapcQiZpdKwfqF+7So0+jqfZLD2PH0W+D0cv95UNA/Awk95ClOyxZOYuKhsmaS5rHBocdF7tvt024qYUfg2Cx0kZjjubnOc5xu5zrW4BSCAIiIAiIgCLRUVQZ0ncuR2Iu2ADvUE74QeGySNcpbokkUV9tf8AF3BBXP39wUXfIfM77CRKoo5mIuGsA9y2iuc42Yy56SAFNC+E9kziVco9TsXl8gbrIHE2XNyEjudJm9DB9V6bQsGkjOO9xupiMOxBmoXcfwglY+0SHmx26Xn6LgxDKOGAG1nW12IawHpd9BdQv7Vras2hYWs+KxY3zPWQpo0yay9kVLNXCL5Vu/JFiqKgs+9nZH0NHreajJ8agGi8sp6XZre/T3LzSZIE6Z5nOO1rPVH8+u6kpcOgpopJGRsGZG993DO5rSb9yPsoLLyzjm1E98KK/LK7iNc2VoaYWsF7h13F3UVpbikgaGiRwAFhbQbdJGkqvVOOyTOPJtL3H2j6x7NQC8tw6aT72Ugbgb9w0LAs4zPOKoJL57szpSsl1k/2JefEx7cg/U+5XHVZQMYw8k2OSTRmh3Klp06dRGy68RYPE3WC4/iOjsC644Wt5rWt4ABU5cU1Uv1/jYjUUnkpuL41JUOBe0R21xxmURk21ljnGx6QuISBXupoYpfvGNd0ket2jSoybJSE81z2dYcO8X71BO/tXzT6mxpeK26ePLHp5YKxnjettPA6VwZG0vcdTW6SeA2qZdkf8M3azyctZyPd+9Z8h81z7HmaS/5BZ4xXqYjyQr3aqSbraG/6iFKUXo4xBxuQyDpdKLjqZdWPIeoqIXinln5eMghgcDnRuAvYOJuW2B0divS1dPpKLY8ybLC4tZdH2Uio4JkSaY58sjqt1rZjnObG3g0k5x6T2Kcio6a9uRjY7c5gHZvUkvEkTXCzgCOlacKK4LCiijN875pLf6GI4Gt5rWt4ABbFy5jo+bd7fhPOHA7eC3xShwuDo7wdxUqSXQ8PaIi9AREQBERAEREBWsp658MsRbpBY64Oo2d46VxQ5QsPPa5vCzgrTW0Eczc2RocNmwg7wdigajIse7lI6Htv3iywNZpdV2jnVun4Gpp7qORRs2a8Ty3GoD7duLXD6LJxiD94Ox3kuN+R1QNTo3fqcPELVJkvUNaSWtNtPquzndQtpVLGsXWsksnp4R5lJv6HXJj0Q1ZzuDbeK24DizpqgNtmtzHm2sk3GsqNwvAuX98xpGtmaS8DgbK04VgUdNctu55Fi91r23AbArGjq1Vs4zlhRRxbdpuzfZvLZIucALnQNp6FV8axguY54uIc7k42NOa+okOy+xugknYAVK5RzFsDre0Q08NZ8FGVVK101FGeYGk22XOb/CR+or6yqOPaf9wfNaqxt8i+Xq8I14Jkxn5s9VZx1sjFwxg/CNg6dZ2nYrRHGGgBoAA1ACwC9BZUU5ub3LVVMalhfkLmxOPOhmbvikHawhdKw5twQdRFlG1lEr3R8PoMQfCA1ti3R6pGjqUrFjzDzmubw9Yea68fyDngc50DTNDckBumRg3Fu3iO5V+noHvdmhpBHOLgRm8enoXyFtM63iSMCcJQeJIn2YlCdUjeu7fFbmzsOp7TwcFDV+Dtjjz2ucSLXvax02uN2tRVlEcZLhnjeO0LyZmjW5o4uCqKWQZLS/EIhrkb1G/guWbHYxzQ5x+Ud/koBEGSxZO1s09bAGvEZvJm2F2t/o3abHXouvoX2Ks/tTOuIKnZB5NzcuyqkaY42BxbnCzpHOaW6AdlidPBfRlv6Cj/AKsyyt/No1dLX7GZZIrkK0apYXcWEeCGetbrihk/K8tPet9TjkEeh0gJ3N9c9yjpsr2DmRud+Yhvmp5zqr62NffP+yWUoR/V6nQcdcz76mlZ0gZ7e1bYcRhlOdDI3P2sPql/QQdvSoh+V0nsxMHEud5KLrcRMul0cTT8TGlrvHT1qtLXqHuy5vqsev8ABC9Uo9Hn7F7jkDhcdYOsHaCvaotLjk8Qs19xo5wzrLpGVVR/2z+j+aljxOlrfJ2tZX4lxRVNmV0u1kZ+YfVdEWWA9qE/pcD4hSx4hQ/E7WqqfiWRFEwZTU7tbnM/M027RcKShqGPF2Oa4b2kFWYWwn7rTJozjLozYiIpTsIi1T1DWC7jbdvPBAbV5c4DSSBx0KInxZ50N9Ub9blxPeTpJJPSboDfi9HC88pFII5hpBbezj021HpWyhxeQNtM0Odsc06+I38FxoolTGMudbfscKCUuZHTiVYJ2GMttpBve5BHUuad2fyR1OjtZw1m1tfZ3oinU2uh5KqEnlr+o7v2xJub2HzT9sSbm9h81wIuSQkBjL/hb3+a9DGjtYOolRywgJKXGTmnNZ61tGcfVv02VbqKSaR5c8hxJ0uztA8gFJLKrX6aN+0myKypWdQckaWZjWvkc52slkmbp/L5rkl9GNOebPM3jybvoF1LdFWPbqceB0jsK87nRjHKjnu9fwkSfRdH/aZP8NnmvTPRfDtqJTwaweasUGMbHt62+SkYpmvF2m4XncqPh/c87tV5FYg9HFG3nGaT8zw0f5QFMUOTlJAbxQRtd8RGc/5nXKkkUsKK4e7FEkaoR6I1zShjXOdqAJPAKlYljck5IuWs2MBto/FvKt2LA8hPbXyUtuOYbL5rQ4myUDSGv2tO/o3rM4nbOOIp7Mp6yclhI7ERFhmaEREAREQBERAF6jlc03aS07wSD3LyiJtdD3JP4XlQ5pDZ/Wbqz/aHHeFaWm+kL5pPO1gznGw7z0DeVf8ABJM6mp3b4Yz2sBW/w7UTszCW+DT0lsp5i/A7VAYhKXSOvsJaOgBT6oVfjXIVlRFJcx8pdpGksu1pPEaVrF4lkXiKVrwHNIc06iDcL2gMLKIgMLKIgMLKIgMLKIgCwsogCIiALZBO5hzmniNhHSta01dWyJpe82HeTuA2lAWqGUOaHDURde1W8MypiEEZdnF5aSWtGr1jYXOjctdRle4/dxAdLiXHsFlUs1lNezkQyvrj1ZYqtmdG8b2OHa0hfDIoybBoJOjUCfBfRDilXPoa556I22HaPNR2KUM1JGHugdmbSzNLWfmtzVkay3vGJQi8LxM/UT7XDinhEDTCraLgEgDU+2roubr3FlB8UfW0/Q+a558bkcCGgMB0aNJtxUcswpFiZjUJ1lzeLT9Lrc3EYT7xvWbeKrCwgyWwVcZ94z5m+az9pZ8bPmaqkiDJazWRjXIz5mrW7FIR7wHhc+AVYRBksEmOxDUHO6reK5JseeeY0N6T6x8lFIh4bJp3PN3OLj0/70L7Jk4f+Tpf/BF/oC+OU1M+V7Y42l73GzWjWT/vavtWE0hhghiJuWRsYSNRLWgFbHCovmk/A0dCnls618vyzbatm6eTP/qavqC+bZeQltWXEaHRxkHfYFp8FummQdNVviN43lp6NR4jUVMU2VbxokYHdLfVPZq8FAogLjBlFTv1uLDue0jvFwu6KoY/mPa78rgfBUBEB9DsiocVfK3myvHB7rdi6GY9UD3pPENPiEBdFlVBuUtR8TDxYPovYypn3R/KfNAWxFU/+KZ90fyu/iXk5T1H4B+jzKAtqyqa7KGoPvAODGj6LRJi07tcz+pxb4IC8PeBpJAG8mw71wz43Ts1yBx3Mu892hUtzy7SSTxJPisICw1eVZ1RMt+J+n/KPNQdTVPldnSOLj07B0DYtSIC75O5NctBFI6TNaRcBou62cRrKsVNk9Tx+xnne853dq7lpyR/6Kn/ACn/AFuUwq8dLVF83LuRKmCecHlrABYAAbhoCyQsorBKQOJZFUc5JMfJuPtRHMN+kc09irlb6MHjTDUNd0StLT8zb+C+goqtmkps3cSCenrn1R8lqMhK5nuQ8b45GHuNio+XJ6rZzqWcf3bj4BfaliyqS4XW+jZA9FDwbPhr6KVuuKQcY3jxC8fZ3/A75XL7ssWUf+KXxehx3FfF6HwxlFKdUUh4RvP0XVFk/Vv5tNOf7p48QvtSL1cKj4yZ6tDHzPktNkJXP9yIxvkkYO4EnuU3QejA6DUTgDa2Jtz8zvJX9FYhw6mPXcljpK113I7CMn6ekFoYw0kWLz60juLj4alIoivRiorEUWkklhBRuOYFHVx5j/VcLljxzmH6g7QpJF0enyjF8nKilJz2FzNkrNLDx+HrUWvtRChsQyQpJrkx8m4+1Ecw9Y1HsQHy5Fcaz0dPH3M7XdEjS0/M2/goepyQrI/cF43xlr+4G/cgIZFunopY+fHIz8zHN8QtN0AREQBERAERAUARdVPhc8n3cMr+EbrdtrKVpMh6yTnMbEN8jhfsbdAQC7sIwaWqfmRN0XGe8j1GDeT9NZVxw70fQssZ5HSn4W/0bPG57QrPTUrImhkbWsaNTWgADsQHiho2wxsiZzWNDRvNtp6TrXRZEQBERAEsiIBZERALIiIAiIgFkREAREQBERAEREAWFlEBhaJaCJ/Pijd+ZjXeIXQiAjn5O0jtdND1RtHgtJySoj/V2dRcPAqXRAQ//CFF/Z2/NJ/EvTclKIf1aPrzj4lSyICPjyfpW6qaH/DafELripY2cxjG/la1vgtqIAiIgCIiAIiIAiIgCIiAIiIAiIgCIiAIiIAiIgCIiAIiIBdLoiAIiIAiIgCIiAIiIAiIgCIiAIiIAiIgCIiAIiIAiIgCIiAIiIAiIgP/2Q=="/>
          <p:cNvSpPr>
            <a:spLocks noChangeAspect="1" noChangeArrowheads="1"/>
          </p:cNvSpPr>
          <p:nvPr/>
        </p:nvSpPr>
        <p:spPr bwMode="auto">
          <a:xfrm>
            <a:off x="152400" y="-2317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altLang="es-CO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60420" name="AutoShape 6" descr="data:image/jpeg;base64,/9j/4AAQSkZJRgABAQAAAQABAAD/2wCEAAkGBhAPEBAPDw8QDxAVEA8QEBAQEBAPDxAPFRAVFBQUFBUXGyYfFxkjGRQSHy8gIycpLCwsFR4xNTAqNSYrLCkBCQoKDgwOGg8PGiwkHyQsNSk1KS8sLCwsLC0qLCwsLCksKTIvLC8sLSksKSwpLCksLC8pLCwpLCwsKSwpLCwsLP/AABEIALwBDAMBIgACEQEDEQH/xAAbAAEAAgMBAQAAAAAAAAAAAAAABQYBAwQCB//EAEgQAAEDAgEHCAcFBAgHAAAAAAEAAgMEEQUGEiExQVFxEzJhgZGhsdEHIkJDUpLBFDNicoIVU9LhI0RUg5OisvAWJDRjc6PC/8QAGgEBAAMBAQEAAAAAAAAAAAAAAAMEBQIBBv/EADIRAAICAQIDBQcEAgMAAAAAAAABAgMRBCEFEjETFEFRoSIyUmFxgZFCseHwFdEGIzP/2gAMAwEAAhEDEQA/APuCIiAIiWQBERAEREAREQBERAEREAREQBERAEREAREQBERAEREAREQBERAEREAREQBERAEREAREQBERAEREAREQBLqIxzF3Q5rWAZzgTc6QBq1b1W566V/Pkcei5A7BoVmvTymslC/XQply4yy8OmaNbgOJAXj7ZH+8Z8zfNUNLKbufzKn+Ufw+v8H0BsgOog8CCvS+ehdMGJTM5sjh0E3HYVy9I/BnceKL9US8ooPCMfMjhHIAHHmuGgE21EbFOKrODg8M0qrY2x5ohERcEoREQBERAEREAREQBERAEREAREQBERAEREARFAZSY06B0cYeGZwcc4jcQLXOrWuoQc3hHqWSfRUY10jtPKvd+skeKy2slGqSQfqd5q13V+Z1yF4RVjCMoXGZkL3h+eSBqzwc0m+jhtVnVacHB4Zy1govpFmfHJTPYSPUladxs5hse1V2HKH42dbT9D5r6fiuEQ1TOTmZnDWDqc129p2FUyv9GrwSYJmuGxsoLXfM24PYFe098FFRlsfP67R3SsdkN0yNZjkJ1lw4tP0utgxaH94Ox3kuWfImuZ7jO6WPY763XI7JusH9Vm+QnwVtTg+jRmOu6PWD/DJQ4xCPbvwa4/RaZMfjHNa53UGjvUZUYPURi8sToxvkzYx/mIXI1oJtfrALvBRWamiv35pfcmq0mru/865P7MsGB4rJLWU4DQBylwwG2cQx2sr6VFWi4a9ro3HUHajwOor53k3NS0zxK5k8sgBzSWMjjZcWJAL7k2J0nsVnflpTuBa6KWx6GH/6WLqeI6ac/Zmj6jh/C9XVU+eDy3ksy1zuIa4tF3BpIG820BQlNljTWAcZAbAEuYdPToupKlxmCXQyZhO69ndh0qOOoqntGS/Janp7Ye9Fr7EC7H339Z72naM0CyyzKB97B7nHcQNParNJC13Oa135gD4rDKZjeaxreDQPBQ93nn3yryPzMUtQHtabjOLQS2+kG2kWW5eJIWu5wB8eormkn5L2s5u1pIL28N/Aq6iQ7EWgVsfxt7VsZK12pwPAgoD2iIgCIiAIiIAiIgCIiAIiIAovHMn4qxrRJnNc2+a9p0i+sEHQRoClEXqbTygUSb0eSg/0c7CPxNcw911rGQFSdc0VuMh+iv6KfvNnmdczKhR5HyUrmTxuZNIwk5hDowbgjQbnTpOtTMOU0B0SF0Lxocx7XXaeICllwYnhDJwCbskHMkboc07OI6FDKTk8s5MDKClPv4+1Dj9N+/j7VF0teGP5CtZHnexNmtLXjZc20ce2yk3R0g93CeETT9FyDy7KWlHvh1Nefoo/E8sYGxPMbznhpzSWENB3m6kLUw1QN6oWj6KNygqYXUtRGyNoc6GRrQAwEuzTYC3SuZqTg+XyPYSiprm6ZKbNKZHF7yXuPtO0ntXlQXJ1VO3OLXNZcCzrEAno2LZHj59pgPS027ivi7aLIv2uvzPtqb6pxzBpr5EyijW49Hta8dQP1Xr9txfj+X+ah5JeRNzIkEUa7HY9geeoD6ryzFZJCRDCXEC503sOAXqhI5lZCKzJ7Fvyex6WOWOJzy+Nz2szXG+aXGwLSdWkjQr6vi+EmoNXSula9rW1EJN2lrGgPFyfMr6+cShGuaP52+a+k4ZY+zanLofLcTlV2icMbo4cpsT+zxMcc7NdIGOLdYBa49epQsOLQP5srOBOaew2UxilbRzsMUjhKDpDWBznBw1FpbqKrkeQ/KOJZyjI7G3L5odfg3TbsWl20ei3+hldpHw3JMTN+JvzBapcQiZpdKwfqF+7So0+jqfZLD2PH0W+D0cv95UNA/Awk95ClOyxZOYuKhsmaS5rHBocdF7tvt024qYUfg2Cx0kZjjubnOc5xu5zrW4BSCAIiIAiIgCLRUVQZ0ncuR2Iu2ADvUE74QeGySNcpbokkUV9tf8AF3BBXP39wUXfIfM77CRKoo5mIuGsA9y2iuc42Yy56SAFNC+E9kziVco9TsXl8gbrIHE2XNyEjudJm9DB9V6bQsGkjOO9xupiMOxBmoXcfwglY+0SHmx26Xn6LgxDKOGAG1nW12IawHpd9BdQv7Vras2hYWs+KxY3zPWQpo0yay9kVLNXCL5Vu/JFiqKgs+9nZH0NHreajJ8agGi8sp6XZre/T3LzSZIE6Z5nOO1rPVH8+u6kpcOgpopJGRsGZG993DO5rSb9yPsoLLyzjm1E98KK/LK7iNc2VoaYWsF7h13F3UVpbikgaGiRwAFhbQbdJGkqvVOOyTOPJtL3H2j6x7NQC8tw6aT72Ugbgb9w0LAs4zPOKoJL57szpSsl1k/2JefEx7cg/U+5XHVZQMYw8k2OSTRmh3Klp06dRGy68RYPE3WC4/iOjsC644Wt5rWt4ABU5cU1Uv1/jYjUUnkpuL41JUOBe0R21xxmURk21ljnGx6QuISBXupoYpfvGNd0ket2jSoybJSE81z2dYcO8X71BO/tXzT6mxpeK26ePLHp5YKxnjettPA6VwZG0vcdTW6SeA2qZdkf8M3azyctZyPd+9Z8h81z7HmaS/5BZ4xXqYjyQr3aqSbraG/6iFKUXo4xBxuQyDpdKLjqZdWPIeoqIXinln5eMghgcDnRuAvYOJuW2B0divS1dPpKLY8ybLC4tZdH2Uio4JkSaY58sjqt1rZjnObG3g0k5x6T2Kcio6a9uRjY7c5gHZvUkvEkTXCzgCOlacKK4LCiijN875pLf6GI4Gt5rWt4ABbFy5jo+bd7fhPOHA7eC3xShwuDo7wdxUqSXQ8PaIi9AREQBERAEREBWsp658MsRbpBY64Oo2d46VxQ5QsPPa5vCzgrTW0Eczc2RocNmwg7wdigajIse7lI6Htv3iywNZpdV2jnVun4Gpp7qORRs2a8Ty3GoD7duLXD6LJxiD94Ox3kuN+R1QNTo3fqcPELVJkvUNaSWtNtPquzndQtpVLGsXWsksnp4R5lJv6HXJj0Q1ZzuDbeK24DizpqgNtmtzHm2sk3GsqNwvAuX98xpGtmaS8DgbK04VgUdNctu55Fi91r23AbArGjq1Vs4zlhRRxbdpuzfZvLZIucALnQNp6FV8axguY54uIc7k42NOa+okOy+xugknYAVK5RzFsDre0Q08NZ8FGVVK101FGeYGk22XOb/CR+or6yqOPaf9wfNaqxt8i+Xq8I14Jkxn5s9VZx1sjFwxg/CNg6dZ2nYrRHGGgBoAA1ACwC9BZUU5ub3LVVMalhfkLmxOPOhmbvikHawhdKw5twQdRFlG1lEr3R8PoMQfCA1ti3R6pGjqUrFjzDzmubw9Yea68fyDngc50DTNDckBumRg3Fu3iO5V+noHvdmhpBHOLgRm8enoXyFtM63iSMCcJQeJIn2YlCdUjeu7fFbmzsOp7TwcFDV+Dtjjz2ucSLXvax02uN2tRVlEcZLhnjeO0LyZmjW5o4uCqKWQZLS/EIhrkb1G/guWbHYxzQ5x+Ud/koBEGSxZO1s09bAGvEZvJm2F2t/o3abHXouvoX2Ks/tTOuIKnZB5NzcuyqkaY42BxbnCzpHOaW6AdlidPBfRlv6Cj/AKsyyt/No1dLX7GZZIrkK0apYXcWEeCGetbrihk/K8tPet9TjkEeh0gJ3N9c9yjpsr2DmRud+Yhvmp5zqr62NffP+yWUoR/V6nQcdcz76mlZ0gZ7e1bYcRhlOdDI3P2sPql/QQdvSoh+V0nsxMHEud5KLrcRMul0cTT8TGlrvHT1qtLXqHuy5vqsev8ABC9Uo9Hn7F7jkDhcdYOsHaCvaotLjk8Qs19xo5wzrLpGVVR/2z+j+aljxOlrfJ2tZX4lxRVNmV0u1kZ+YfVdEWWA9qE/pcD4hSx4hQ/E7WqqfiWRFEwZTU7tbnM/M027RcKShqGPF2Oa4b2kFWYWwn7rTJozjLozYiIpTsIi1T1DWC7jbdvPBAbV5c4DSSBx0KInxZ50N9Ub9blxPeTpJJPSboDfi9HC88pFII5hpBbezj021HpWyhxeQNtM0Odsc06+I38FxoolTGMudbfscKCUuZHTiVYJ2GMttpBve5BHUuad2fyR1OjtZw1m1tfZ3oinU2uh5KqEnlr+o7v2xJub2HzT9sSbm9h81wIuSQkBjL/hb3+a9DGjtYOolRywgJKXGTmnNZ61tGcfVv02VbqKSaR5c8hxJ0uztA8gFJLKrX6aN+0myKypWdQckaWZjWvkc52slkmbp/L5rkl9GNOebPM3jybvoF1LdFWPbqceB0jsK87nRjHKjnu9fwkSfRdH/aZP8NnmvTPRfDtqJTwaweasUGMbHt62+SkYpmvF2m4XncqPh/c87tV5FYg9HFG3nGaT8zw0f5QFMUOTlJAbxQRtd8RGc/5nXKkkUsKK4e7FEkaoR6I1zShjXOdqAJPAKlYljck5IuWs2MBto/FvKt2LA8hPbXyUtuOYbL5rQ4myUDSGv2tO/o3rM4nbOOIp7Mp6yclhI7ERFhmaEREAREQBERAF6jlc03aS07wSD3LyiJtdD3JP4XlQ5pDZ/Wbqz/aHHeFaWm+kL5pPO1gznGw7z0DeVf8ABJM6mp3b4Yz2sBW/w7UTszCW+DT0lsp5i/A7VAYhKXSOvsJaOgBT6oVfjXIVlRFJcx8pdpGksu1pPEaVrF4lkXiKVrwHNIc06iDcL2gMLKIgMLKIgMLKIgMLKIgCwsogCIiALZBO5hzmniNhHSta01dWyJpe82HeTuA2lAWqGUOaHDURde1W8MypiEEZdnF5aSWtGr1jYXOjctdRle4/dxAdLiXHsFlUs1lNezkQyvrj1ZYqtmdG8b2OHa0hfDIoybBoJOjUCfBfRDilXPoa556I22HaPNR2KUM1JGHugdmbSzNLWfmtzVkay3vGJQi8LxM/UT7XDinhEDTCraLgEgDU+2roubr3FlB8UfW0/Q+a558bkcCGgMB0aNJtxUcswpFiZjUJ1lzeLT9Lrc3EYT7xvWbeKrCwgyWwVcZ94z5m+az9pZ8bPmaqkiDJazWRjXIz5mrW7FIR7wHhc+AVYRBksEmOxDUHO6reK5JseeeY0N6T6x8lFIh4bJp3PN3OLj0/70L7Jk4f+Tpf/BF/oC+OU1M+V7Y42l73GzWjWT/vavtWE0hhghiJuWRsYSNRLWgFbHCovmk/A0dCnls618vyzbatm6eTP/qavqC+bZeQltWXEaHRxkHfYFp8FummQdNVviN43lp6NR4jUVMU2VbxokYHdLfVPZq8FAogLjBlFTv1uLDue0jvFwu6KoY/mPa78rgfBUBEB9DsiocVfK3myvHB7rdi6GY9UD3pPENPiEBdFlVBuUtR8TDxYPovYypn3R/KfNAWxFU/+KZ90fyu/iXk5T1H4B+jzKAtqyqa7KGoPvAODGj6LRJi07tcz+pxb4IC8PeBpJAG8mw71wz43Ts1yBx3Mu892hUtzy7SSTxJPisICw1eVZ1RMt+J+n/KPNQdTVPldnSOLj07B0DYtSIC75O5NctBFI6TNaRcBou62cRrKsVNk9Tx+xnne853dq7lpyR/6Kn/ACn/AFuUwq8dLVF83LuRKmCecHlrABYAAbhoCyQsorBKQOJZFUc5JMfJuPtRHMN+kc09irlb6MHjTDUNd0StLT8zb+C+goqtmkps3cSCenrn1R8lqMhK5nuQ8b45GHuNio+XJ6rZzqWcf3bj4BfaliyqS4XW+jZA9FDwbPhr6KVuuKQcY3jxC8fZ3/A75XL7ssWUf+KXxehx3FfF6HwxlFKdUUh4RvP0XVFk/Vv5tNOf7p48QvtSL1cKj4yZ6tDHzPktNkJXP9yIxvkkYO4EnuU3QejA6DUTgDa2Jtz8zvJX9FYhw6mPXcljpK113I7CMn6ekFoYw0kWLz60juLj4alIoivRiorEUWkklhBRuOYFHVx5j/VcLljxzmH6g7QpJF0enyjF8nKilJz2FzNkrNLDx+HrUWvtRChsQyQpJrkx8m4+1Ecw9Y1HsQHy5Fcaz0dPH3M7XdEjS0/M2/goepyQrI/cF43xlr+4G/cgIZFunopY+fHIz8zHN8QtN0AREQBERAERAUARdVPhc8n3cMr+EbrdtrKVpMh6yTnMbEN8jhfsbdAQC7sIwaWqfmRN0XGe8j1GDeT9NZVxw70fQssZ5HSn4W/0bPG57QrPTUrImhkbWsaNTWgADsQHiho2wxsiZzWNDRvNtp6TrXRZEQBERAEsiIBZERALIiIAiIgFkREAREQBERAEREAWFlEBhaJaCJ/Pijd+ZjXeIXQiAjn5O0jtdND1RtHgtJySoj/V2dRcPAqXRAQ//CFF/Z2/NJ/EvTclKIf1aPrzj4lSyICPjyfpW6qaH/DafELripY2cxjG/la1vgtqIAiIgCIiAIiIAiIgCIiAIiIAiIgCIiAIiIAiIgCIiAIiIBdLoiAIiIAiIgCIiAIiIAiIgCIiAIiIAiIgCIiAIiIAiIgCIiAIiIAiIgP/2Q=="/>
          <p:cNvSpPr>
            <a:spLocks noChangeAspect="1" noChangeArrowheads="1"/>
          </p:cNvSpPr>
          <p:nvPr/>
        </p:nvSpPr>
        <p:spPr bwMode="auto">
          <a:xfrm>
            <a:off x="304800" y="-793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altLang="es-CO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60421" name="CuadroTexto 9"/>
          <p:cNvSpPr txBox="1">
            <a:spLocks noChangeArrowheads="1"/>
          </p:cNvSpPr>
          <p:nvPr/>
        </p:nvSpPr>
        <p:spPr bwMode="auto">
          <a:xfrm>
            <a:off x="0" y="145647"/>
            <a:ext cx="619264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FACTORES DE RIESGO (Causas) </a:t>
            </a:r>
            <a:endParaRPr kumimoji="0" lang="es-CO" altLang="es-ES" sz="3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grpSp>
        <p:nvGrpSpPr>
          <p:cNvPr id="32" name="Grupo 31"/>
          <p:cNvGrpSpPr/>
          <p:nvPr/>
        </p:nvGrpSpPr>
        <p:grpSpPr>
          <a:xfrm>
            <a:off x="152400" y="1512627"/>
            <a:ext cx="8786053" cy="4514685"/>
            <a:chOff x="629823" y="1512628"/>
            <a:chExt cx="8481253" cy="4308992"/>
          </a:xfrm>
        </p:grpSpPr>
        <p:sp>
          <p:nvSpPr>
            <p:cNvPr id="14" name="Forma libre 13"/>
            <p:cNvSpPr/>
            <p:nvPr/>
          </p:nvSpPr>
          <p:spPr>
            <a:xfrm>
              <a:off x="629823" y="1512628"/>
              <a:ext cx="2248619" cy="1704772"/>
            </a:xfrm>
            <a:custGeom>
              <a:avLst/>
              <a:gdLst>
                <a:gd name="connsiteX0" fmla="*/ 0 w 2248619"/>
                <a:gd name="connsiteY0" fmla="*/ 170477 h 1704772"/>
                <a:gd name="connsiteX1" fmla="*/ 170477 w 2248619"/>
                <a:gd name="connsiteY1" fmla="*/ 0 h 1704772"/>
                <a:gd name="connsiteX2" fmla="*/ 2078142 w 2248619"/>
                <a:gd name="connsiteY2" fmla="*/ 0 h 1704772"/>
                <a:gd name="connsiteX3" fmla="*/ 2248619 w 2248619"/>
                <a:gd name="connsiteY3" fmla="*/ 170477 h 1704772"/>
                <a:gd name="connsiteX4" fmla="*/ 2248619 w 2248619"/>
                <a:gd name="connsiteY4" fmla="*/ 1534295 h 1704772"/>
                <a:gd name="connsiteX5" fmla="*/ 2078142 w 2248619"/>
                <a:gd name="connsiteY5" fmla="*/ 1704772 h 1704772"/>
                <a:gd name="connsiteX6" fmla="*/ 170477 w 2248619"/>
                <a:gd name="connsiteY6" fmla="*/ 1704772 h 1704772"/>
                <a:gd name="connsiteX7" fmla="*/ 0 w 2248619"/>
                <a:gd name="connsiteY7" fmla="*/ 1534295 h 1704772"/>
                <a:gd name="connsiteX8" fmla="*/ 0 w 2248619"/>
                <a:gd name="connsiteY8" fmla="*/ 170477 h 1704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8619" h="1704772">
                  <a:moveTo>
                    <a:pt x="0" y="170477"/>
                  </a:moveTo>
                  <a:cubicBezTo>
                    <a:pt x="0" y="76325"/>
                    <a:pt x="76325" y="0"/>
                    <a:pt x="170477" y="0"/>
                  </a:cubicBezTo>
                  <a:lnTo>
                    <a:pt x="2078142" y="0"/>
                  </a:lnTo>
                  <a:cubicBezTo>
                    <a:pt x="2172294" y="0"/>
                    <a:pt x="2248619" y="76325"/>
                    <a:pt x="2248619" y="170477"/>
                  </a:cubicBezTo>
                  <a:lnTo>
                    <a:pt x="2248619" y="1534295"/>
                  </a:lnTo>
                  <a:cubicBezTo>
                    <a:pt x="2248619" y="1628447"/>
                    <a:pt x="2172294" y="1704772"/>
                    <a:pt x="2078142" y="1704772"/>
                  </a:cubicBezTo>
                  <a:lnTo>
                    <a:pt x="170477" y="1704772"/>
                  </a:lnTo>
                  <a:cubicBezTo>
                    <a:pt x="76325" y="1704772"/>
                    <a:pt x="0" y="1628447"/>
                    <a:pt x="0" y="1534295"/>
                  </a:cubicBezTo>
                  <a:lnTo>
                    <a:pt x="0" y="170477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5651" tIns="95651" rIns="95651" bIns="95651" numCol="1" spcCol="1270" anchor="ctr" anchorCtr="0">
              <a:noAutofit/>
            </a:bodyPr>
            <a:lstStyle/>
            <a:p>
              <a:pPr marL="0" marR="0" lvl="0" indent="0" algn="ctr" defTabSz="533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12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</a:rPr>
                <a:t>. </a:t>
              </a:r>
            </a:p>
          </p:txBody>
        </p:sp>
        <p:sp>
          <p:nvSpPr>
            <p:cNvPr id="16" name="Forma libre 15"/>
            <p:cNvSpPr/>
            <p:nvPr/>
          </p:nvSpPr>
          <p:spPr>
            <a:xfrm>
              <a:off x="3714390" y="1512628"/>
              <a:ext cx="2248619" cy="1704772"/>
            </a:xfrm>
            <a:custGeom>
              <a:avLst/>
              <a:gdLst>
                <a:gd name="connsiteX0" fmla="*/ 0 w 2248619"/>
                <a:gd name="connsiteY0" fmla="*/ 170477 h 1704772"/>
                <a:gd name="connsiteX1" fmla="*/ 170477 w 2248619"/>
                <a:gd name="connsiteY1" fmla="*/ 0 h 1704772"/>
                <a:gd name="connsiteX2" fmla="*/ 2078142 w 2248619"/>
                <a:gd name="connsiteY2" fmla="*/ 0 h 1704772"/>
                <a:gd name="connsiteX3" fmla="*/ 2248619 w 2248619"/>
                <a:gd name="connsiteY3" fmla="*/ 170477 h 1704772"/>
                <a:gd name="connsiteX4" fmla="*/ 2248619 w 2248619"/>
                <a:gd name="connsiteY4" fmla="*/ 1534295 h 1704772"/>
                <a:gd name="connsiteX5" fmla="*/ 2078142 w 2248619"/>
                <a:gd name="connsiteY5" fmla="*/ 1704772 h 1704772"/>
                <a:gd name="connsiteX6" fmla="*/ 170477 w 2248619"/>
                <a:gd name="connsiteY6" fmla="*/ 1704772 h 1704772"/>
                <a:gd name="connsiteX7" fmla="*/ 0 w 2248619"/>
                <a:gd name="connsiteY7" fmla="*/ 1534295 h 1704772"/>
                <a:gd name="connsiteX8" fmla="*/ 0 w 2248619"/>
                <a:gd name="connsiteY8" fmla="*/ 170477 h 1704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8619" h="1704772">
                  <a:moveTo>
                    <a:pt x="0" y="170477"/>
                  </a:moveTo>
                  <a:cubicBezTo>
                    <a:pt x="0" y="76325"/>
                    <a:pt x="76325" y="0"/>
                    <a:pt x="170477" y="0"/>
                  </a:cubicBezTo>
                  <a:lnTo>
                    <a:pt x="2078142" y="0"/>
                  </a:lnTo>
                  <a:cubicBezTo>
                    <a:pt x="2172294" y="0"/>
                    <a:pt x="2248619" y="76325"/>
                    <a:pt x="2248619" y="170477"/>
                  </a:cubicBezTo>
                  <a:lnTo>
                    <a:pt x="2248619" y="1534295"/>
                  </a:lnTo>
                  <a:cubicBezTo>
                    <a:pt x="2248619" y="1628447"/>
                    <a:pt x="2172294" y="1704772"/>
                    <a:pt x="2078142" y="1704772"/>
                  </a:cubicBezTo>
                  <a:lnTo>
                    <a:pt x="170477" y="1704772"/>
                  </a:lnTo>
                  <a:cubicBezTo>
                    <a:pt x="76325" y="1704772"/>
                    <a:pt x="0" y="1628447"/>
                    <a:pt x="0" y="1534295"/>
                  </a:cubicBezTo>
                  <a:lnTo>
                    <a:pt x="0" y="170477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-1470669"/>
                <a:satOff val="-2046"/>
                <a:lumOff val="-784"/>
                <a:alphaOff val="0"/>
              </a:schemeClr>
            </a:fillRef>
            <a:effectRef idx="2">
              <a:schemeClr val="accent5">
                <a:hueOff val="-1470669"/>
                <a:satOff val="-2046"/>
                <a:lumOff val="-784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5651" tIns="95651" rIns="95651" bIns="95651" numCol="1" spcCol="1270" anchor="ctr" anchorCtr="0">
              <a:noAutofit/>
            </a:bodyPr>
            <a:lstStyle/>
            <a:p>
              <a:pPr marL="0" marR="0" lvl="0" indent="0" algn="ctr" defTabSz="533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18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Falta información</a:t>
              </a:r>
              <a:r>
                <a:rPr kumimoji="0" lang="es-CO" sz="1800" b="0" i="0" u="none" strike="noStrike" kern="0" cap="none" spc="0" normalizeH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y educación sexual</a:t>
              </a:r>
              <a:endPara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Forma libre 17"/>
            <p:cNvSpPr/>
            <p:nvPr/>
          </p:nvSpPr>
          <p:spPr>
            <a:xfrm>
              <a:off x="6862457" y="1512628"/>
              <a:ext cx="2248619" cy="1704772"/>
            </a:xfrm>
            <a:custGeom>
              <a:avLst/>
              <a:gdLst>
                <a:gd name="connsiteX0" fmla="*/ 0 w 2248619"/>
                <a:gd name="connsiteY0" fmla="*/ 170477 h 1704772"/>
                <a:gd name="connsiteX1" fmla="*/ 170477 w 2248619"/>
                <a:gd name="connsiteY1" fmla="*/ 0 h 1704772"/>
                <a:gd name="connsiteX2" fmla="*/ 2078142 w 2248619"/>
                <a:gd name="connsiteY2" fmla="*/ 0 h 1704772"/>
                <a:gd name="connsiteX3" fmla="*/ 2248619 w 2248619"/>
                <a:gd name="connsiteY3" fmla="*/ 170477 h 1704772"/>
                <a:gd name="connsiteX4" fmla="*/ 2248619 w 2248619"/>
                <a:gd name="connsiteY4" fmla="*/ 1534295 h 1704772"/>
                <a:gd name="connsiteX5" fmla="*/ 2078142 w 2248619"/>
                <a:gd name="connsiteY5" fmla="*/ 1704772 h 1704772"/>
                <a:gd name="connsiteX6" fmla="*/ 170477 w 2248619"/>
                <a:gd name="connsiteY6" fmla="*/ 1704772 h 1704772"/>
                <a:gd name="connsiteX7" fmla="*/ 0 w 2248619"/>
                <a:gd name="connsiteY7" fmla="*/ 1534295 h 1704772"/>
                <a:gd name="connsiteX8" fmla="*/ 0 w 2248619"/>
                <a:gd name="connsiteY8" fmla="*/ 170477 h 1704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8619" h="1704772">
                  <a:moveTo>
                    <a:pt x="0" y="170477"/>
                  </a:moveTo>
                  <a:cubicBezTo>
                    <a:pt x="0" y="76325"/>
                    <a:pt x="76325" y="0"/>
                    <a:pt x="170477" y="0"/>
                  </a:cubicBezTo>
                  <a:lnTo>
                    <a:pt x="2078142" y="0"/>
                  </a:lnTo>
                  <a:cubicBezTo>
                    <a:pt x="2172294" y="0"/>
                    <a:pt x="2248619" y="76325"/>
                    <a:pt x="2248619" y="170477"/>
                  </a:cubicBezTo>
                  <a:lnTo>
                    <a:pt x="2248619" y="1534295"/>
                  </a:lnTo>
                  <a:cubicBezTo>
                    <a:pt x="2248619" y="1628447"/>
                    <a:pt x="2172294" y="1704772"/>
                    <a:pt x="2078142" y="1704772"/>
                  </a:cubicBezTo>
                  <a:lnTo>
                    <a:pt x="170477" y="1704772"/>
                  </a:lnTo>
                  <a:cubicBezTo>
                    <a:pt x="76325" y="1704772"/>
                    <a:pt x="0" y="1628447"/>
                    <a:pt x="0" y="1534295"/>
                  </a:cubicBezTo>
                  <a:lnTo>
                    <a:pt x="0" y="170477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-2941338"/>
                <a:satOff val="-4091"/>
                <a:lumOff val="-1569"/>
                <a:alphaOff val="0"/>
              </a:schemeClr>
            </a:fillRef>
            <a:effectRef idx="2">
              <a:schemeClr val="accent5">
                <a:hueOff val="-2941338"/>
                <a:satOff val="-4091"/>
                <a:lumOff val="-1569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5651" tIns="95651" rIns="95651" bIns="95651" numCol="1" spcCol="1270" anchor="ctr" anchorCtr="0">
              <a:noAutofit/>
            </a:bodyPr>
            <a:lstStyle/>
            <a:p>
              <a:pPr marL="0" marR="0" lvl="0" indent="0" algn="ctr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endParaRPr>
            </a:p>
          </p:txBody>
        </p:sp>
        <p:sp>
          <p:nvSpPr>
            <p:cNvPr id="21" name="Forma libre 20"/>
            <p:cNvSpPr/>
            <p:nvPr/>
          </p:nvSpPr>
          <p:spPr>
            <a:xfrm>
              <a:off x="6862457" y="4116848"/>
              <a:ext cx="2248619" cy="1704772"/>
            </a:xfrm>
            <a:custGeom>
              <a:avLst/>
              <a:gdLst>
                <a:gd name="connsiteX0" fmla="*/ 0 w 2248619"/>
                <a:gd name="connsiteY0" fmla="*/ 170477 h 1704772"/>
                <a:gd name="connsiteX1" fmla="*/ 170477 w 2248619"/>
                <a:gd name="connsiteY1" fmla="*/ 0 h 1704772"/>
                <a:gd name="connsiteX2" fmla="*/ 2078142 w 2248619"/>
                <a:gd name="connsiteY2" fmla="*/ 0 h 1704772"/>
                <a:gd name="connsiteX3" fmla="*/ 2248619 w 2248619"/>
                <a:gd name="connsiteY3" fmla="*/ 170477 h 1704772"/>
                <a:gd name="connsiteX4" fmla="*/ 2248619 w 2248619"/>
                <a:gd name="connsiteY4" fmla="*/ 1534295 h 1704772"/>
                <a:gd name="connsiteX5" fmla="*/ 2078142 w 2248619"/>
                <a:gd name="connsiteY5" fmla="*/ 1704772 h 1704772"/>
                <a:gd name="connsiteX6" fmla="*/ 170477 w 2248619"/>
                <a:gd name="connsiteY6" fmla="*/ 1704772 h 1704772"/>
                <a:gd name="connsiteX7" fmla="*/ 0 w 2248619"/>
                <a:gd name="connsiteY7" fmla="*/ 1534295 h 1704772"/>
                <a:gd name="connsiteX8" fmla="*/ 0 w 2248619"/>
                <a:gd name="connsiteY8" fmla="*/ 170477 h 1704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8619" h="1704772">
                  <a:moveTo>
                    <a:pt x="0" y="170477"/>
                  </a:moveTo>
                  <a:cubicBezTo>
                    <a:pt x="0" y="76325"/>
                    <a:pt x="76325" y="0"/>
                    <a:pt x="170477" y="0"/>
                  </a:cubicBezTo>
                  <a:lnTo>
                    <a:pt x="2078142" y="0"/>
                  </a:lnTo>
                  <a:cubicBezTo>
                    <a:pt x="2172294" y="0"/>
                    <a:pt x="2248619" y="76325"/>
                    <a:pt x="2248619" y="170477"/>
                  </a:cubicBezTo>
                  <a:lnTo>
                    <a:pt x="2248619" y="1534295"/>
                  </a:lnTo>
                  <a:cubicBezTo>
                    <a:pt x="2248619" y="1628447"/>
                    <a:pt x="2172294" y="1704772"/>
                    <a:pt x="2078142" y="1704772"/>
                  </a:cubicBezTo>
                  <a:lnTo>
                    <a:pt x="170477" y="1704772"/>
                  </a:lnTo>
                  <a:cubicBezTo>
                    <a:pt x="76325" y="1704772"/>
                    <a:pt x="0" y="1628447"/>
                    <a:pt x="0" y="1534295"/>
                  </a:cubicBezTo>
                  <a:lnTo>
                    <a:pt x="0" y="170477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-4412007"/>
                <a:satOff val="-6137"/>
                <a:lumOff val="-2353"/>
                <a:alphaOff val="0"/>
              </a:schemeClr>
            </a:fillRef>
            <a:effectRef idx="2">
              <a:schemeClr val="accent5">
                <a:hueOff val="-4412007"/>
                <a:satOff val="-6137"/>
                <a:lumOff val="-2353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5651" tIns="95651" rIns="95651" bIns="95651" numCol="1" spcCol="1270" anchor="ctr" anchorCtr="0">
              <a:noAutofit/>
            </a:bodyPr>
            <a:lstStyle/>
            <a:p>
              <a:pPr marL="0" marR="0" lvl="0" indent="0" algn="ctr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endParaRPr>
            </a:p>
          </p:txBody>
        </p:sp>
        <p:sp>
          <p:nvSpPr>
            <p:cNvPr id="24" name="Forma libre 23"/>
            <p:cNvSpPr/>
            <p:nvPr/>
          </p:nvSpPr>
          <p:spPr>
            <a:xfrm>
              <a:off x="3714390" y="4116848"/>
              <a:ext cx="2248619" cy="1704772"/>
            </a:xfrm>
            <a:custGeom>
              <a:avLst/>
              <a:gdLst>
                <a:gd name="connsiteX0" fmla="*/ 0 w 2248619"/>
                <a:gd name="connsiteY0" fmla="*/ 170477 h 1704772"/>
                <a:gd name="connsiteX1" fmla="*/ 170477 w 2248619"/>
                <a:gd name="connsiteY1" fmla="*/ 0 h 1704772"/>
                <a:gd name="connsiteX2" fmla="*/ 2078142 w 2248619"/>
                <a:gd name="connsiteY2" fmla="*/ 0 h 1704772"/>
                <a:gd name="connsiteX3" fmla="*/ 2248619 w 2248619"/>
                <a:gd name="connsiteY3" fmla="*/ 170477 h 1704772"/>
                <a:gd name="connsiteX4" fmla="*/ 2248619 w 2248619"/>
                <a:gd name="connsiteY4" fmla="*/ 1534295 h 1704772"/>
                <a:gd name="connsiteX5" fmla="*/ 2078142 w 2248619"/>
                <a:gd name="connsiteY5" fmla="*/ 1704772 h 1704772"/>
                <a:gd name="connsiteX6" fmla="*/ 170477 w 2248619"/>
                <a:gd name="connsiteY6" fmla="*/ 1704772 h 1704772"/>
                <a:gd name="connsiteX7" fmla="*/ 0 w 2248619"/>
                <a:gd name="connsiteY7" fmla="*/ 1534295 h 1704772"/>
                <a:gd name="connsiteX8" fmla="*/ 0 w 2248619"/>
                <a:gd name="connsiteY8" fmla="*/ 170477 h 1704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8619" h="1704772">
                  <a:moveTo>
                    <a:pt x="0" y="170477"/>
                  </a:moveTo>
                  <a:cubicBezTo>
                    <a:pt x="0" y="76325"/>
                    <a:pt x="76325" y="0"/>
                    <a:pt x="170477" y="0"/>
                  </a:cubicBezTo>
                  <a:lnTo>
                    <a:pt x="2078142" y="0"/>
                  </a:lnTo>
                  <a:cubicBezTo>
                    <a:pt x="2172294" y="0"/>
                    <a:pt x="2248619" y="76325"/>
                    <a:pt x="2248619" y="170477"/>
                  </a:cubicBezTo>
                  <a:lnTo>
                    <a:pt x="2248619" y="1534295"/>
                  </a:lnTo>
                  <a:cubicBezTo>
                    <a:pt x="2248619" y="1628447"/>
                    <a:pt x="2172294" y="1704772"/>
                    <a:pt x="2078142" y="1704772"/>
                  </a:cubicBezTo>
                  <a:lnTo>
                    <a:pt x="170477" y="1704772"/>
                  </a:lnTo>
                  <a:cubicBezTo>
                    <a:pt x="76325" y="1704772"/>
                    <a:pt x="0" y="1628447"/>
                    <a:pt x="0" y="1534295"/>
                  </a:cubicBezTo>
                  <a:lnTo>
                    <a:pt x="0" y="170477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-5882676"/>
                <a:satOff val="-8182"/>
                <a:lumOff val="-3138"/>
                <a:alphaOff val="0"/>
              </a:schemeClr>
            </a:fillRef>
            <a:effectRef idx="2">
              <a:schemeClr val="accent5">
                <a:hueOff val="-5882676"/>
                <a:satOff val="-8182"/>
                <a:lumOff val="-313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5651" tIns="95651" rIns="95651" bIns="95651" numCol="1" spcCol="1270" anchor="ctr" anchorCtr="0">
              <a:noAutofit/>
            </a:bodyPr>
            <a:lstStyle/>
            <a:p>
              <a:pPr marL="171450" marR="0" lvl="0" indent="-1714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es-CO" sz="105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1600" b="1" i="0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No creer que las niñas tienen también vida sexual</a:t>
              </a:r>
            </a:p>
            <a:p>
              <a:pPr marL="171450" marR="0" lvl="0" indent="-171450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es-CO" sz="1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endParaRPr>
            </a:p>
            <a:p>
              <a:pPr marL="171450" marR="0" lvl="0" indent="-171450" algn="ctr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s-CO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</a:rPr>
                <a:t>.</a:t>
              </a:r>
            </a:p>
          </p:txBody>
        </p:sp>
        <p:sp>
          <p:nvSpPr>
            <p:cNvPr id="31" name="Forma libre 30"/>
            <p:cNvSpPr/>
            <p:nvPr/>
          </p:nvSpPr>
          <p:spPr>
            <a:xfrm>
              <a:off x="629823" y="4116848"/>
              <a:ext cx="2248619" cy="1704772"/>
            </a:xfrm>
            <a:custGeom>
              <a:avLst/>
              <a:gdLst>
                <a:gd name="connsiteX0" fmla="*/ 0 w 2248619"/>
                <a:gd name="connsiteY0" fmla="*/ 170477 h 1704772"/>
                <a:gd name="connsiteX1" fmla="*/ 170477 w 2248619"/>
                <a:gd name="connsiteY1" fmla="*/ 0 h 1704772"/>
                <a:gd name="connsiteX2" fmla="*/ 2078142 w 2248619"/>
                <a:gd name="connsiteY2" fmla="*/ 0 h 1704772"/>
                <a:gd name="connsiteX3" fmla="*/ 2248619 w 2248619"/>
                <a:gd name="connsiteY3" fmla="*/ 170477 h 1704772"/>
                <a:gd name="connsiteX4" fmla="*/ 2248619 w 2248619"/>
                <a:gd name="connsiteY4" fmla="*/ 1534295 h 1704772"/>
                <a:gd name="connsiteX5" fmla="*/ 2078142 w 2248619"/>
                <a:gd name="connsiteY5" fmla="*/ 1704772 h 1704772"/>
                <a:gd name="connsiteX6" fmla="*/ 170477 w 2248619"/>
                <a:gd name="connsiteY6" fmla="*/ 1704772 h 1704772"/>
                <a:gd name="connsiteX7" fmla="*/ 0 w 2248619"/>
                <a:gd name="connsiteY7" fmla="*/ 1534295 h 1704772"/>
                <a:gd name="connsiteX8" fmla="*/ 0 w 2248619"/>
                <a:gd name="connsiteY8" fmla="*/ 170477 h 1704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8619" h="1704772">
                  <a:moveTo>
                    <a:pt x="0" y="170477"/>
                  </a:moveTo>
                  <a:cubicBezTo>
                    <a:pt x="0" y="76325"/>
                    <a:pt x="76325" y="0"/>
                    <a:pt x="170477" y="0"/>
                  </a:cubicBezTo>
                  <a:lnTo>
                    <a:pt x="2078142" y="0"/>
                  </a:lnTo>
                  <a:cubicBezTo>
                    <a:pt x="2172294" y="0"/>
                    <a:pt x="2248619" y="76325"/>
                    <a:pt x="2248619" y="170477"/>
                  </a:cubicBezTo>
                  <a:lnTo>
                    <a:pt x="2248619" y="1534295"/>
                  </a:lnTo>
                  <a:cubicBezTo>
                    <a:pt x="2248619" y="1628447"/>
                    <a:pt x="2172294" y="1704772"/>
                    <a:pt x="2078142" y="1704772"/>
                  </a:cubicBezTo>
                  <a:lnTo>
                    <a:pt x="170477" y="1704772"/>
                  </a:lnTo>
                  <a:cubicBezTo>
                    <a:pt x="76325" y="1704772"/>
                    <a:pt x="0" y="1628447"/>
                    <a:pt x="0" y="1534295"/>
                  </a:cubicBezTo>
                  <a:lnTo>
                    <a:pt x="0" y="170477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-7353344"/>
                <a:satOff val="-10228"/>
                <a:lumOff val="-3922"/>
                <a:alphaOff val="0"/>
              </a:schemeClr>
            </a:fillRef>
            <a:effectRef idx="2">
              <a:schemeClr val="accent5">
                <a:hueOff val="-7353344"/>
                <a:satOff val="-10228"/>
                <a:lumOff val="-3922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5651" tIns="95651" rIns="95651" bIns="95651" numCol="1" spcCol="1270" anchor="ctr" anchorCtr="0">
              <a:noAutofit/>
            </a:bodyPr>
            <a:lstStyle/>
            <a:p>
              <a:pPr marL="0" marR="0" lvl="0" indent="0" algn="ctr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endParaRPr>
            </a:p>
          </p:txBody>
        </p:sp>
      </p:grpSp>
      <p:sp>
        <p:nvSpPr>
          <p:cNvPr id="3" name="Rectángulo 2"/>
          <p:cNvSpPr/>
          <p:nvPr/>
        </p:nvSpPr>
        <p:spPr>
          <a:xfrm>
            <a:off x="152400" y="1673706"/>
            <a:ext cx="226364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</a:rPr>
              <a:t>La </a:t>
            </a:r>
            <a:r>
              <a:rPr lang="es-CO" kern="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pubertad,</a:t>
            </a:r>
            <a:r>
              <a:rPr kumimoji="0" lang="es-CO" sz="18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</a:rPr>
              <a:t> la misma adolescencia y la ausencia</a:t>
            </a:r>
            <a:r>
              <a:rPr kumimoji="0" lang="es-CO" sz="1800" b="0" i="0" u="none" strike="noStrike" kern="0" cap="none" spc="0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</a:rPr>
              <a:t> de proyecto de vida</a:t>
            </a:r>
            <a:endParaRPr kumimoji="0" lang="es-CO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6609023" y="2102734"/>
            <a:ext cx="2273481" cy="61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19050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Pts val="1000"/>
              <a:buFontTx/>
              <a:buNone/>
              <a:tabLst>
                <a:tab pos="457200" algn="l"/>
              </a:tabLst>
              <a:defRPr/>
            </a:pPr>
            <a:r>
              <a: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Solo el 2% usa anticonceptivos </a:t>
            </a:r>
            <a:endParaRPr kumimoji="0" lang="es-CO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73342" y="4279963"/>
            <a:ext cx="2329429" cy="1170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190500" lvl="0" indent="0" defTabSz="914400" eaLnBrk="1" fontAlgn="auto" latinLnBrk="0" hangingPunct="1">
              <a:lnSpc>
                <a:spcPts val="13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000" b="1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s-CO" sz="1400" b="1" i="0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violencia intrafamiliar, las condiciones de pobreza y la cultura del consumo capitalista.</a:t>
            </a:r>
            <a:endParaRPr kumimoji="0" lang="es-CO" sz="900" b="1" i="0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6609023" y="4817867"/>
            <a:ext cx="2329429" cy="6327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190500" lvl="0" indent="0" defTabSz="914400" eaLnBrk="1" fontAlgn="auto" latinLnBrk="0" hangingPunct="1">
              <a:lnSpc>
                <a:spcPts val="13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i="0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 cultura patriarcal y las relaciones de poder</a:t>
            </a:r>
            <a:endParaRPr kumimoji="0" lang="es-CO" sz="1600" b="1" i="0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06586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AutoShape 2" descr="data:image/jpeg;base64,/9j/4AAQSkZJRgABAQAAAQABAAD/2wCEAAkGBhAPEBAPDw8QDxAVEA8QEBAQEBAPDxAPFRAVFBQUFBUXGyYfFxkjGRQSHy8gIycpLCwsFR4xNTAqNSYrLCkBCQoKDgwOGg8PGiwkHyQsNSk1KS8sLCwsLC0qLCwsLCksKTIvLC8sLSksKSwpLCksLC8pLCwpLCwsKSwpLCwsLP/AABEIALwBDAMBIgACEQEDEQH/xAAbAAEAAgMBAQAAAAAAAAAAAAAABQYBAwQCB//EAEgQAAEDAgEHCAcFBAgHAAAAAAEAAgMEEQUGEiExQVFxEzJhgZGhsdEHIkJDUpLBFDNicoIVU9LhI0RUg5OisvAWJDRjc6PC/8QAGgEBAAMBAQEAAAAAAAAAAAAAAAMEBQIBBv/EADIRAAICAQIDBQcEAgMAAAAAAAABAgMRBCEFEjETFEFRoSIyUmFxgZFCseHwFdEGIzP/2gAMAwEAAhEDEQA/APuCIiAIiWQBERAEREAREQBERAEREAREQBERAEREAREQBERAEREAREQBERAEREAREQBERAEREAREQBERAEREAREQBLqIxzF3Q5rWAZzgTc6QBq1b1W566V/Pkcei5A7BoVmvTymslC/XQply4yy8OmaNbgOJAXj7ZH+8Z8zfNUNLKbufzKn+Ufw+v8H0BsgOog8CCvS+ehdMGJTM5sjh0E3HYVy9I/BnceKL9US8ooPCMfMjhHIAHHmuGgE21EbFOKrODg8M0qrY2x5ohERcEoREQBERAEREAREQBERAEREAREQBERAEREARFAZSY06B0cYeGZwcc4jcQLXOrWuoQc3hHqWSfRUY10jtPKvd+skeKy2slGqSQfqd5q13V+Z1yF4RVjCMoXGZkL3h+eSBqzwc0m+jhtVnVacHB4Zy1govpFmfHJTPYSPUladxs5hse1V2HKH42dbT9D5r6fiuEQ1TOTmZnDWDqc129p2FUyv9GrwSYJmuGxsoLXfM24PYFe098FFRlsfP67R3SsdkN0yNZjkJ1lw4tP0utgxaH94Ox3kuWfImuZ7jO6WPY763XI7JusH9Vm+QnwVtTg+jRmOu6PWD/DJQ4xCPbvwa4/RaZMfjHNa53UGjvUZUYPURi8sToxvkzYx/mIXI1oJtfrALvBRWamiv35pfcmq0mru/865P7MsGB4rJLWU4DQBylwwG2cQx2sr6VFWi4a9ro3HUHajwOor53k3NS0zxK5k8sgBzSWMjjZcWJAL7k2J0nsVnflpTuBa6KWx6GH/6WLqeI6ac/Zmj6jh/C9XVU+eDy3ksy1zuIa4tF3BpIG820BQlNljTWAcZAbAEuYdPToupKlxmCXQyZhO69ndh0qOOoqntGS/Janp7Ye9Fr7EC7H339Z72naM0CyyzKB97B7nHcQNParNJC13Oa135gD4rDKZjeaxreDQPBQ93nn3yryPzMUtQHtabjOLQS2+kG2kWW5eJIWu5wB8eormkn5L2s5u1pIL28N/Aq6iQ7EWgVsfxt7VsZK12pwPAgoD2iIgCIiAIiIAiIgCIiAIiIAovHMn4qxrRJnNc2+a9p0i+sEHQRoClEXqbTygUSb0eSg/0c7CPxNcw911rGQFSdc0VuMh+iv6KfvNnmdczKhR5HyUrmTxuZNIwk5hDowbgjQbnTpOtTMOU0B0SF0Lxocx7XXaeICllwYnhDJwCbskHMkboc07OI6FDKTk8s5MDKClPv4+1Dj9N+/j7VF0teGP5CtZHnexNmtLXjZc20ce2yk3R0g93CeETT9FyDy7KWlHvh1Nefoo/E8sYGxPMbznhpzSWENB3m6kLUw1QN6oWj6KNygqYXUtRGyNoc6GRrQAwEuzTYC3SuZqTg+XyPYSiprm6ZKbNKZHF7yXuPtO0ntXlQXJ1VO3OLXNZcCzrEAno2LZHj59pgPS027ivi7aLIv2uvzPtqb6pxzBpr5EyijW49Hta8dQP1Xr9txfj+X+ah5JeRNzIkEUa7HY9geeoD6ryzFZJCRDCXEC503sOAXqhI5lZCKzJ7Fvyex6WOWOJzy+Nz2szXG+aXGwLSdWkjQr6vi+EmoNXSula9rW1EJN2lrGgPFyfMr6+cShGuaP52+a+k4ZY+zanLofLcTlV2icMbo4cpsT+zxMcc7NdIGOLdYBa49epQsOLQP5srOBOaew2UxilbRzsMUjhKDpDWBznBw1FpbqKrkeQ/KOJZyjI7G3L5odfg3TbsWl20ei3+hldpHw3JMTN+JvzBapcQiZpdKwfqF+7So0+jqfZLD2PH0W+D0cv95UNA/Awk95ClOyxZOYuKhsmaS5rHBocdF7tvt024qYUfg2Cx0kZjjubnOc5xu5zrW4BSCAIiIAiIgCLRUVQZ0ncuR2Iu2ADvUE74QeGySNcpbokkUV9tf8AF3BBXP39wUXfIfM77CRKoo5mIuGsA9y2iuc42Yy56SAFNC+E9kziVco9TsXl8gbrIHE2XNyEjudJm9DB9V6bQsGkjOO9xupiMOxBmoXcfwglY+0SHmx26Xn6LgxDKOGAG1nW12IawHpd9BdQv7Vras2hYWs+KxY3zPWQpo0yay9kVLNXCL5Vu/JFiqKgs+9nZH0NHreajJ8agGi8sp6XZre/T3LzSZIE6Z5nOO1rPVH8+u6kpcOgpopJGRsGZG993DO5rSb9yPsoLLyzjm1E98KK/LK7iNc2VoaYWsF7h13F3UVpbikgaGiRwAFhbQbdJGkqvVOOyTOPJtL3H2j6x7NQC8tw6aT72Ugbgb9w0LAs4zPOKoJL57szpSsl1k/2JefEx7cg/U+5XHVZQMYw8k2OSTRmh3Klp06dRGy68RYPE3WC4/iOjsC644Wt5rWt4ABU5cU1Uv1/jYjUUnkpuL41JUOBe0R21xxmURk21ljnGx6QuISBXupoYpfvGNd0ket2jSoybJSE81z2dYcO8X71BO/tXzT6mxpeK26ePLHp5YKxnjettPA6VwZG0vcdTW6SeA2qZdkf8M3azyctZyPd+9Z8h81z7HmaS/5BZ4xXqYjyQr3aqSbraG/6iFKUXo4xBxuQyDpdKLjqZdWPIeoqIXinln5eMghgcDnRuAvYOJuW2B0divS1dPpKLY8ybLC4tZdH2Uio4JkSaY58sjqt1rZjnObG3g0k5x6T2Kcio6a9uRjY7c5gHZvUkvEkTXCzgCOlacKK4LCiijN875pLf6GI4Gt5rWt4ABbFy5jo+bd7fhPOHA7eC3xShwuDo7wdxUqSXQ8PaIi9AREQBERAEREBWsp658MsRbpBY64Oo2d46VxQ5QsPPa5vCzgrTW0Eczc2RocNmwg7wdigajIse7lI6Htv3iywNZpdV2jnVun4Gpp7qORRs2a8Ty3GoD7duLXD6LJxiD94Ox3kuN+R1QNTo3fqcPELVJkvUNaSWtNtPquzndQtpVLGsXWsksnp4R5lJv6HXJj0Q1ZzuDbeK24DizpqgNtmtzHm2sk3GsqNwvAuX98xpGtmaS8DgbK04VgUdNctu55Fi91r23AbArGjq1Vs4zlhRRxbdpuzfZvLZIucALnQNp6FV8axguY54uIc7k42NOa+okOy+xugknYAVK5RzFsDre0Q08NZ8FGVVK101FGeYGk22XOb/CR+or6yqOPaf9wfNaqxt8i+Xq8I14Jkxn5s9VZx1sjFwxg/CNg6dZ2nYrRHGGgBoAA1ACwC9BZUU5ub3LVVMalhfkLmxOPOhmbvikHawhdKw5twQdRFlG1lEr3R8PoMQfCA1ti3R6pGjqUrFjzDzmubw9Yea68fyDngc50DTNDckBumRg3Fu3iO5V+noHvdmhpBHOLgRm8enoXyFtM63iSMCcJQeJIn2YlCdUjeu7fFbmzsOp7TwcFDV+Dtjjz2ucSLXvax02uN2tRVlEcZLhnjeO0LyZmjW5o4uCqKWQZLS/EIhrkb1G/guWbHYxzQ5x+Ud/koBEGSxZO1s09bAGvEZvJm2F2t/o3abHXouvoX2Ks/tTOuIKnZB5NzcuyqkaY42BxbnCzpHOaW6AdlidPBfRlv6Cj/AKsyyt/No1dLX7GZZIrkK0apYXcWEeCGetbrihk/K8tPet9TjkEeh0gJ3N9c9yjpsr2DmRud+Yhvmp5zqr62NffP+yWUoR/V6nQcdcz76mlZ0gZ7e1bYcRhlOdDI3P2sPql/QQdvSoh+V0nsxMHEud5KLrcRMul0cTT8TGlrvHT1qtLXqHuy5vqsev8ABC9Uo9Hn7F7jkDhcdYOsHaCvaotLjk8Qs19xo5wzrLpGVVR/2z+j+aljxOlrfJ2tZX4lxRVNmV0u1kZ+YfVdEWWA9qE/pcD4hSx4hQ/E7WqqfiWRFEwZTU7tbnM/M027RcKShqGPF2Oa4b2kFWYWwn7rTJozjLozYiIpTsIi1T1DWC7jbdvPBAbV5c4DSSBx0KInxZ50N9Ub9blxPeTpJJPSboDfi9HC88pFII5hpBbezj021HpWyhxeQNtM0Odsc06+I38FxoolTGMudbfscKCUuZHTiVYJ2GMttpBve5BHUuad2fyR1OjtZw1m1tfZ3oinU2uh5KqEnlr+o7v2xJub2HzT9sSbm9h81wIuSQkBjL/hb3+a9DGjtYOolRywgJKXGTmnNZ61tGcfVv02VbqKSaR5c8hxJ0uztA8gFJLKrX6aN+0myKypWdQckaWZjWvkc52slkmbp/L5rkl9GNOebPM3jybvoF1LdFWPbqceB0jsK87nRjHKjnu9fwkSfRdH/aZP8NnmvTPRfDtqJTwaweasUGMbHt62+SkYpmvF2m4XncqPh/c87tV5FYg9HFG3nGaT8zw0f5QFMUOTlJAbxQRtd8RGc/5nXKkkUsKK4e7FEkaoR6I1zShjXOdqAJPAKlYljck5IuWs2MBto/FvKt2LA8hPbXyUtuOYbL5rQ4myUDSGv2tO/o3rM4nbOOIp7Mp6yclhI7ERFhmaEREAREQBERAF6jlc03aS07wSD3LyiJtdD3JP4XlQ5pDZ/Wbqz/aHHeFaWm+kL5pPO1gznGw7z0DeVf8ABJM6mp3b4Yz2sBW/w7UTszCW+DT0lsp5i/A7VAYhKXSOvsJaOgBT6oVfjXIVlRFJcx8pdpGksu1pPEaVrF4lkXiKVrwHNIc06iDcL2gMLKIgMLKIgMLKIgMLKIgCwsogCIiALZBO5hzmniNhHSta01dWyJpe82HeTuA2lAWqGUOaHDURde1W8MypiEEZdnF5aSWtGr1jYXOjctdRle4/dxAdLiXHsFlUs1lNezkQyvrj1ZYqtmdG8b2OHa0hfDIoybBoJOjUCfBfRDilXPoa556I22HaPNR2KUM1JGHugdmbSzNLWfmtzVkay3vGJQi8LxM/UT7XDinhEDTCraLgEgDU+2roubr3FlB8UfW0/Q+a558bkcCGgMB0aNJtxUcswpFiZjUJ1lzeLT9Lrc3EYT7xvWbeKrCwgyWwVcZ94z5m+az9pZ8bPmaqkiDJazWRjXIz5mrW7FIR7wHhc+AVYRBksEmOxDUHO6reK5JseeeY0N6T6x8lFIh4bJp3PN3OLj0/70L7Jk4f+Tpf/BF/oC+OU1M+V7Y42l73GzWjWT/vavtWE0hhghiJuWRsYSNRLWgFbHCovmk/A0dCnls618vyzbatm6eTP/qavqC+bZeQltWXEaHRxkHfYFp8FummQdNVviN43lp6NR4jUVMU2VbxokYHdLfVPZq8FAogLjBlFTv1uLDue0jvFwu6KoY/mPa78rgfBUBEB9DsiocVfK3myvHB7rdi6GY9UD3pPENPiEBdFlVBuUtR8TDxYPovYypn3R/KfNAWxFU/+KZ90fyu/iXk5T1H4B+jzKAtqyqa7KGoPvAODGj6LRJi07tcz+pxb4IC8PeBpJAG8mw71wz43Ts1yBx3Mu892hUtzy7SSTxJPisICw1eVZ1RMt+J+n/KPNQdTVPldnSOLj07B0DYtSIC75O5NctBFI6TNaRcBou62cRrKsVNk9Tx+xnne853dq7lpyR/6Kn/ACn/AFuUwq8dLVF83LuRKmCecHlrABYAAbhoCyQsorBKQOJZFUc5JMfJuPtRHMN+kc09irlb6MHjTDUNd0StLT8zb+C+goqtmkps3cSCenrn1R8lqMhK5nuQ8b45GHuNio+XJ6rZzqWcf3bj4BfaliyqS4XW+jZA9FDwbPhr6KVuuKQcY3jxC8fZ3/A75XL7ssWUf+KXxehx3FfF6HwxlFKdUUh4RvP0XVFk/Vv5tNOf7p48QvtSL1cKj4yZ6tDHzPktNkJXP9yIxvkkYO4EnuU3QejA6DUTgDa2Jtz8zvJX9FYhw6mPXcljpK113I7CMn6ekFoYw0kWLz60juLj4alIoivRiorEUWkklhBRuOYFHVx5j/VcLljxzmH6g7QpJF0enyjF8nKilJz2FzNkrNLDx+HrUWvtRChsQyQpJrkx8m4+1Ecw9Y1HsQHy5Fcaz0dPH3M7XdEjS0/M2/goepyQrI/cF43xlr+4G/cgIZFunopY+fHIz8zHN8QtN0AREQBERAERAUARdVPhc8n3cMr+EbrdtrKVpMh6yTnMbEN8jhfsbdAQC7sIwaWqfmRN0XGe8j1GDeT9NZVxw70fQssZ5HSn4W/0bPG57QrPTUrImhkbWsaNTWgADsQHiho2wxsiZzWNDRvNtp6TrXRZEQBERAEsiIBZERALIiIAiIgFkREAREQBERAEREAWFlEBhaJaCJ/Pijd+ZjXeIXQiAjn5O0jtdND1RtHgtJySoj/V2dRcPAqXRAQ//CFF/Z2/NJ/EvTclKIf1aPrzj4lSyICPjyfpW6qaH/DafELripY2cxjG/la1vgtqIAiIgCIiAIiIAiIgCIiAIiIAiIgCIiAIiIAiIgCIiAIiIBdLoiAIiIAiIgCIiAIiIAiIgCIiAIiIAiIgCIiAIiIAiIgCIiAIiIAiIgP/2Q=="/>
          <p:cNvSpPr>
            <a:spLocks noChangeAspect="1" noChangeArrowheads="1"/>
          </p:cNvSpPr>
          <p:nvPr/>
        </p:nvSpPr>
        <p:spPr bwMode="auto">
          <a:xfrm>
            <a:off x="0" y="-3841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altLang="es-CO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60419" name="AutoShape 4" descr="data:image/jpeg;base64,/9j/4AAQSkZJRgABAQAAAQABAAD/2wCEAAkGBhAPEBAPDw8QDxAVEA8QEBAQEBAPDxAPFRAVFBQUFBUXGyYfFxkjGRQSHy8gIycpLCwsFR4xNTAqNSYrLCkBCQoKDgwOGg8PGiwkHyQsNSk1KS8sLCwsLC0qLCwsLCksKTIvLC8sLSksKSwpLCksLC8pLCwpLCwsKSwpLCwsLP/AABEIALwBDAMBIgACEQEDEQH/xAAbAAEAAgMBAQAAAAAAAAAAAAAABQYBAwQCB//EAEgQAAEDAgEHCAcFBAgHAAAAAAEAAgMEEQUGEiExQVFxEzJhgZGhsdEHIkJDUpLBFDNicoIVU9LhI0RUg5OisvAWJDRjc6PC/8QAGgEBAAMBAQEAAAAAAAAAAAAAAAMEBQIBBv/EADIRAAICAQIDBQcEAgMAAAAAAAABAgMRBCEFEjETFEFRoSIyUmFxgZFCseHwFdEGIzP/2gAMAwEAAhEDEQA/APuCIiAIiWQBERAEREAREQBERAEREAREQBERAEREAREQBERAEREAREQBERAEREAREQBERAEREAREQBERAEREAREQBLqIxzF3Q5rWAZzgTc6QBq1b1W566V/Pkcei5A7BoVmvTymslC/XQply4yy8OmaNbgOJAXj7ZH+8Z8zfNUNLKbufzKn+Ufw+v8H0BsgOog8CCvS+ehdMGJTM5sjh0E3HYVy9I/BnceKL9US8ooPCMfMjhHIAHHmuGgE21EbFOKrODg8M0qrY2x5ohERcEoREQBERAEREAREQBERAEREAREQBERAEREARFAZSY06B0cYeGZwcc4jcQLXOrWuoQc3hHqWSfRUY10jtPKvd+skeKy2slGqSQfqd5q13V+Z1yF4RVjCMoXGZkL3h+eSBqzwc0m+jhtVnVacHB4Zy1govpFmfHJTPYSPUladxs5hse1V2HKH42dbT9D5r6fiuEQ1TOTmZnDWDqc129p2FUyv9GrwSYJmuGxsoLXfM24PYFe098FFRlsfP67R3SsdkN0yNZjkJ1lw4tP0utgxaH94Ox3kuWfImuZ7jO6WPY763XI7JusH9Vm+QnwVtTg+jRmOu6PWD/DJQ4xCPbvwa4/RaZMfjHNa53UGjvUZUYPURi8sToxvkzYx/mIXI1oJtfrALvBRWamiv35pfcmq0mru/865P7MsGB4rJLWU4DQBylwwG2cQx2sr6VFWi4a9ro3HUHajwOor53k3NS0zxK5k8sgBzSWMjjZcWJAL7k2J0nsVnflpTuBa6KWx6GH/6WLqeI6ac/Zmj6jh/C9XVU+eDy3ksy1zuIa4tF3BpIG820BQlNljTWAcZAbAEuYdPToupKlxmCXQyZhO69ndh0qOOoqntGS/Janp7Ye9Fr7EC7H339Z72naM0CyyzKB97B7nHcQNParNJC13Oa135gD4rDKZjeaxreDQPBQ93nn3yryPzMUtQHtabjOLQS2+kG2kWW5eJIWu5wB8eormkn5L2s5u1pIL28N/Aq6iQ7EWgVsfxt7VsZK12pwPAgoD2iIgCIiAIiIAiIgCIiAIiIAovHMn4qxrRJnNc2+a9p0i+sEHQRoClEXqbTygUSb0eSg/0c7CPxNcw911rGQFSdc0VuMh+iv6KfvNnmdczKhR5HyUrmTxuZNIwk5hDowbgjQbnTpOtTMOU0B0SF0Lxocx7XXaeICllwYnhDJwCbskHMkboc07OI6FDKTk8s5MDKClPv4+1Dj9N+/j7VF0teGP5CtZHnexNmtLXjZc20ce2yk3R0g93CeETT9FyDy7KWlHvh1Nefoo/E8sYGxPMbznhpzSWENB3m6kLUw1QN6oWj6KNygqYXUtRGyNoc6GRrQAwEuzTYC3SuZqTg+XyPYSiprm6ZKbNKZHF7yXuPtO0ntXlQXJ1VO3OLXNZcCzrEAno2LZHj59pgPS027ivi7aLIv2uvzPtqb6pxzBpr5EyijW49Hta8dQP1Xr9txfj+X+ah5JeRNzIkEUa7HY9geeoD6ryzFZJCRDCXEC503sOAXqhI5lZCKzJ7Fvyex6WOWOJzy+Nz2szXG+aXGwLSdWkjQr6vi+EmoNXSula9rW1EJN2lrGgPFyfMr6+cShGuaP52+a+k4ZY+zanLofLcTlV2icMbo4cpsT+zxMcc7NdIGOLdYBa49epQsOLQP5srOBOaew2UxilbRzsMUjhKDpDWBznBw1FpbqKrkeQ/KOJZyjI7G3L5odfg3TbsWl20ei3+hldpHw3JMTN+JvzBapcQiZpdKwfqF+7So0+jqfZLD2PH0W+D0cv95UNA/Awk95ClOyxZOYuKhsmaS5rHBocdF7tvt024qYUfg2Cx0kZjjubnOc5xu5zrW4BSCAIiIAiIgCLRUVQZ0ncuR2Iu2ADvUE74QeGySNcpbokkUV9tf8AF3BBXP39wUXfIfM77CRKoo5mIuGsA9y2iuc42Yy56SAFNC+E9kziVco9TsXl8gbrIHE2XNyEjudJm9DB9V6bQsGkjOO9xupiMOxBmoXcfwglY+0SHmx26Xn6LgxDKOGAG1nW12IawHpd9BdQv7Vras2hYWs+KxY3zPWQpo0yay9kVLNXCL5Vu/JFiqKgs+9nZH0NHreajJ8agGi8sp6XZre/T3LzSZIE6Z5nOO1rPVH8+u6kpcOgpopJGRsGZG993DO5rSb9yPsoLLyzjm1E98KK/LK7iNc2VoaYWsF7h13F3UVpbikgaGiRwAFhbQbdJGkqvVOOyTOPJtL3H2j6x7NQC8tw6aT72Ugbgb9w0LAs4zPOKoJL57szpSsl1k/2JefEx7cg/U+5XHVZQMYw8k2OSTRmh3Klp06dRGy68RYPE3WC4/iOjsC644Wt5rWt4ABU5cU1Uv1/jYjUUnkpuL41JUOBe0R21xxmURk21ljnGx6QuISBXupoYpfvGNd0ket2jSoybJSE81z2dYcO8X71BO/tXzT6mxpeK26ePLHp5YKxnjettPA6VwZG0vcdTW6SeA2qZdkf8M3azyctZyPd+9Z8h81z7HmaS/5BZ4xXqYjyQr3aqSbraG/6iFKUXo4xBxuQyDpdKLjqZdWPIeoqIXinln5eMghgcDnRuAvYOJuW2B0divS1dPpKLY8ybLC4tZdH2Uio4JkSaY58sjqt1rZjnObG3g0k5x6T2Kcio6a9uRjY7c5gHZvUkvEkTXCzgCOlacKK4LCiijN875pLf6GI4Gt5rWt4ABbFy5jo+bd7fhPOHA7eC3xShwuDo7wdxUqSXQ8PaIi9AREQBERAEREBWsp658MsRbpBY64Oo2d46VxQ5QsPPa5vCzgrTW0Eczc2RocNmwg7wdigajIse7lI6Htv3iywNZpdV2jnVun4Gpp7qORRs2a8Ty3GoD7duLXD6LJxiD94Ox3kuN+R1QNTo3fqcPELVJkvUNaSWtNtPquzndQtpVLGsXWsksnp4R5lJv6HXJj0Q1ZzuDbeK24DizpqgNtmtzHm2sk3GsqNwvAuX98xpGtmaS8DgbK04VgUdNctu55Fi91r23AbArGjq1Vs4zlhRRxbdpuzfZvLZIucALnQNp6FV8axguY54uIc7k42NOa+okOy+xugknYAVK5RzFsDre0Q08NZ8FGVVK101FGeYGk22XOb/CR+or6yqOPaf9wfNaqxt8i+Xq8I14Jkxn5s9VZx1sjFwxg/CNg6dZ2nYrRHGGgBoAA1ACwC9BZUU5ub3LVVMalhfkLmxOPOhmbvikHawhdKw5twQdRFlG1lEr3R8PoMQfCA1ti3R6pGjqUrFjzDzmubw9Yea68fyDngc50DTNDckBumRg3Fu3iO5V+noHvdmhpBHOLgRm8enoXyFtM63iSMCcJQeJIn2YlCdUjeu7fFbmzsOp7TwcFDV+Dtjjz2ucSLXvax02uN2tRVlEcZLhnjeO0LyZmjW5o4uCqKWQZLS/EIhrkb1G/guWbHYxzQ5x+Ud/koBEGSxZO1s09bAGvEZvJm2F2t/o3abHXouvoX2Ks/tTOuIKnZB5NzcuyqkaY42BxbnCzpHOaW6AdlidPBfRlv6Cj/AKsyyt/No1dLX7GZZIrkK0apYXcWEeCGetbrihk/K8tPet9TjkEeh0gJ3N9c9yjpsr2DmRud+Yhvmp5zqr62NffP+yWUoR/V6nQcdcz76mlZ0gZ7e1bYcRhlOdDI3P2sPql/QQdvSoh+V0nsxMHEud5KLrcRMul0cTT8TGlrvHT1qtLXqHuy5vqsev8ABC9Uo9Hn7F7jkDhcdYOsHaCvaotLjk8Qs19xo5wzrLpGVVR/2z+j+aljxOlrfJ2tZX4lxRVNmV0u1kZ+YfVdEWWA9qE/pcD4hSx4hQ/E7WqqfiWRFEwZTU7tbnM/M027RcKShqGPF2Oa4b2kFWYWwn7rTJozjLozYiIpTsIi1T1DWC7jbdvPBAbV5c4DSSBx0KInxZ50N9Ub9blxPeTpJJPSboDfi9HC88pFII5hpBbezj021HpWyhxeQNtM0Odsc06+I38FxoolTGMudbfscKCUuZHTiVYJ2GMttpBve5BHUuad2fyR1OjtZw1m1tfZ3oinU2uh5KqEnlr+o7v2xJub2HzT9sSbm9h81wIuSQkBjL/hb3+a9DGjtYOolRywgJKXGTmnNZ61tGcfVv02VbqKSaR5c8hxJ0uztA8gFJLKrX6aN+0myKypWdQckaWZjWvkc52slkmbp/L5rkl9GNOebPM3jybvoF1LdFWPbqceB0jsK87nRjHKjnu9fwkSfRdH/aZP8NnmvTPRfDtqJTwaweasUGMbHt62+SkYpmvF2m4XncqPh/c87tV5FYg9HFG3nGaT8zw0f5QFMUOTlJAbxQRtd8RGc/5nXKkkUsKK4e7FEkaoR6I1zShjXOdqAJPAKlYljck5IuWs2MBto/FvKt2LA8hPbXyUtuOYbL5rQ4myUDSGv2tO/o3rM4nbOOIp7Mp6yclhI7ERFhmaEREAREQBERAF6jlc03aS07wSD3LyiJtdD3JP4XlQ5pDZ/Wbqz/aHHeFaWm+kL5pPO1gznGw7z0DeVf8ABJM6mp3b4Yz2sBW/w7UTszCW+DT0lsp5i/A7VAYhKXSOvsJaOgBT6oVfjXIVlRFJcx8pdpGksu1pPEaVrF4lkXiKVrwHNIc06iDcL2gMLKIgMLKIgMLKIgMLKIgCwsogCIiALZBO5hzmniNhHSta01dWyJpe82HeTuA2lAWqGUOaHDURde1W8MypiEEZdnF5aSWtGr1jYXOjctdRle4/dxAdLiXHsFlUs1lNezkQyvrj1ZYqtmdG8b2OHa0hfDIoybBoJOjUCfBfRDilXPoa556I22HaPNR2KUM1JGHugdmbSzNLWfmtzVkay3vGJQi8LxM/UT7XDinhEDTCraLgEgDU+2roubr3FlB8UfW0/Q+a558bkcCGgMB0aNJtxUcswpFiZjUJ1lzeLT9Lrc3EYT7xvWbeKrCwgyWwVcZ94z5m+az9pZ8bPmaqkiDJazWRjXIz5mrW7FIR7wHhc+AVYRBksEmOxDUHO6reK5JseeeY0N6T6x8lFIh4bJp3PN3OLj0/70L7Jk4f+Tpf/BF/oC+OU1M+V7Y42l73GzWjWT/vavtWE0hhghiJuWRsYSNRLWgFbHCovmk/A0dCnls618vyzbatm6eTP/qavqC+bZeQltWXEaHRxkHfYFp8FummQdNVviN43lp6NR4jUVMU2VbxokYHdLfVPZq8FAogLjBlFTv1uLDue0jvFwu6KoY/mPa78rgfBUBEB9DsiocVfK3myvHB7rdi6GY9UD3pPENPiEBdFlVBuUtR8TDxYPovYypn3R/KfNAWxFU/+KZ90fyu/iXk5T1H4B+jzKAtqyqa7KGoPvAODGj6LRJi07tcz+pxb4IC8PeBpJAG8mw71wz43Ts1yBx3Mu892hUtzy7SSTxJPisICw1eVZ1RMt+J+n/KPNQdTVPldnSOLj07B0DYtSIC75O5NctBFI6TNaRcBou62cRrKsVNk9Tx+xnne853dq7lpyR/6Kn/ACn/AFuUwq8dLVF83LuRKmCecHlrABYAAbhoCyQsorBKQOJZFUc5JMfJuPtRHMN+kc09irlb6MHjTDUNd0StLT8zb+C+goqtmkps3cSCenrn1R8lqMhK5nuQ8b45GHuNio+XJ6rZzqWcf3bj4BfaliyqS4XW+jZA9FDwbPhr6KVuuKQcY3jxC8fZ3/A75XL7ssWUf+KXxehx3FfF6HwxlFKdUUh4RvP0XVFk/Vv5tNOf7p48QvtSL1cKj4yZ6tDHzPktNkJXP9yIxvkkYO4EnuU3QejA6DUTgDa2Jtz8zvJX9FYhw6mPXcljpK113I7CMn6ekFoYw0kWLz60juLj4alIoivRiorEUWkklhBRuOYFHVx5j/VcLljxzmH6g7QpJF0enyjF8nKilJz2FzNkrNLDx+HrUWvtRChsQyQpJrkx8m4+1Ecw9Y1HsQHy5Fcaz0dPH3M7XdEjS0/M2/goepyQrI/cF43xlr+4G/cgIZFunopY+fHIz8zHN8QtN0AREQBERAERAUARdVPhc8n3cMr+EbrdtrKVpMh6yTnMbEN8jhfsbdAQC7sIwaWqfmRN0XGe8j1GDeT9NZVxw70fQssZ5HSn4W/0bPG57QrPTUrImhkbWsaNTWgADsQHiho2wxsiZzWNDRvNtp6TrXRZEQBERAEsiIBZERALIiIAiIgFkREAREQBERAEREAWFlEBhaJaCJ/Pijd+ZjXeIXQiAjn5O0jtdND1RtHgtJySoj/V2dRcPAqXRAQ//CFF/Z2/NJ/EvTclKIf1aPrzj4lSyICPjyfpW6qaH/DafELripY2cxjG/la1vgtqIAiIgCIiAIiIAiIgCIiAIiIAiIgCIiAIiIAiIgCIiAIiIBdLoiAIiIAiIgCIiAIiIAiIgCIiAIiIAiIgCIiAIiIAiIgCIiAIiIAiIgP/2Q=="/>
          <p:cNvSpPr>
            <a:spLocks noChangeAspect="1" noChangeArrowheads="1"/>
          </p:cNvSpPr>
          <p:nvPr/>
        </p:nvSpPr>
        <p:spPr bwMode="auto">
          <a:xfrm>
            <a:off x="152400" y="-2317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altLang="es-CO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60420" name="AutoShape 6" descr="data:image/jpeg;base64,/9j/4AAQSkZJRgABAQAAAQABAAD/2wCEAAkGBhAPEBAPDw8QDxAVEA8QEBAQEBAPDxAPFRAVFBQUFBUXGyYfFxkjGRQSHy8gIycpLCwsFR4xNTAqNSYrLCkBCQoKDgwOGg8PGiwkHyQsNSk1KS8sLCwsLC0qLCwsLCksKTIvLC8sLSksKSwpLCksLC8pLCwpLCwsKSwpLCwsLP/AABEIALwBDAMBIgACEQEDEQH/xAAbAAEAAgMBAQAAAAAAAAAAAAAABQYBAwQCB//EAEgQAAEDAgEHCAcFBAgHAAAAAAEAAgMEEQUGEiExQVFxEzJhgZGhsdEHIkJDUpLBFDNicoIVU9LhI0RUg5OisvAWJDRjc6PC/8QAGgEBAAMBAQEAAAAAAAAAAAAAAAMEBQIBBv/EADIRAAICAQIDBQcEAgMAAAAAAAABAgMRBCEFEjETFEFRoSIyUmFxgZFCseHwFdEGIzP/2gAMAwEAAhEDEQA/APuCIiAIiWQBERAEREAREQBERAEREAREQBERAEREAREQBERAEREAREQBERAEREAREQBERAEREAREQBERAEREAREQBLqIxzF3Q5rWAZzgTc6QBq1b1W566V/Pkcei5A7BoVmvTymslC/XQply4yy8OmaNbgOJAXj7ZH+8Z8zfNUNLKbufzKn+Ufw+v8H0BsgOog8CCvS+ehdMGJTM5sjh0E3HYVy9I/BnceKL9US8ooPCMfMjhHIAHHmuGgE21EbFOKrODg8M0qrY2x5ohERcEoREQBERAEREAREQBERAEREAREQBERAEREARFAZSY06B0cYeGZwcc4jcQLXOrWuoQc3hHqWSfRUY10jtPKvd+skeKy2slGqSQfqd5q13V+Z1yF4RVjCMoXGZkL3h+eSBqzwc0m+jhtVnVacHB4Zy1govpFmfHJTPYSPUladxs5hse1V2HKH42dbT9D5r6fiuEQ1TOTmZnDWDqc129p2FUyv9GrwSYJmuGxsoLXfM24PYFe098FFRlsfP67R3SsdkN0yNZjkJ1lw4tP0utgxaH94Ox3kuWfImuZ7jO6WPY763XI7JusH9Vm+QnwVtTg+jRmOu6PWD/DJQ4xCPbvwa4/RaZMfjHNa53UGjvUZUYPURi8sToxvkzYx/mIXI1oJtfrALvBRWamiv35pfcmq0mru/865P7MsGB4rJLWU4DQBylwwG2cQx2sr6VFWi4a9ro3HUHajwOor53k3NS0zxK5k8sgBzSWMjjZcWJAL7k2J0nsVnflpTuBa6KWx6GH/6WLqeI6ac/Zmj6jh/C9XVU+eDy3ksy1zuIa4tF3BpIG820BQlNljTWAcZAbAEuYdPToupKlxmCXQyZhO69ndh0qOOoqntGS/Janp7Ye9Fr7EC7H339Z72naM0CyyzKB97B7nHcQNParNJC13Oa135gD4rDKZjeaxreDQPBQ93nn3yryPzMUtQHtabjOLQS2+kG2kWW5eJIWu5wB8eormkn5L2s5u1pIL28N/Aq6iQ7EWgVsfxt7VsZK12pwPAgoD2iIgCIiAIiIAiIgCIiAIiIAovHMn4qxrRJnNc2+a9p0i+sEHQRoClEXqbTygUSb0eSg/0c7CPxNcw911rGQFSdc0VuMh+iv6KfvNnmdczKhR5HyUrmTxuZNIwk5hDowbgjQbnTpOtTMOU0B0SF0Lxocx7XXaeICllwYnhDJwCbskHMkboc07OI6FDKTk8s5MDKClPv4+1Dj9N+/j7VF0teGP5CtZHnexNmtLXjZc20ce2yk3R0g93CeETT9FyDy7KWlHvh1Nefoo/E8sYGxPMbznhpzSWENB3m6kLUw1QN6oWj6KNygqYXUtRGyNoc6GRrQAwEuzTYC3SuZqTg+XyPYSiprm6ZKbNKZHF7yXuPtO0ntXlQXJ1VO3OLXNZcCzrEAno2LZHj59pgPS027ivi7aLIv2uvzPtqb6pxzBpr5EyijW49Hta8dQP1Xr9txfj+X+ah5JeRNzIkEUa7HY9geeoD6ryzFZJCRDCXEC503sOAXqhI5lZCKzJ7Fvyex6WOWOJzy+Nz2szXG+aXGwLSdWkjQr6vi+EmoNXSula9rW1EJN2lrGgPFyfMr6+cShGuaP52+a+k4ZY+zanLofLcTlV2icMbo4cpsT+zxMcc7NdIGOLdYBa49epQsOLQP5srOBOaew2UxilbRzsMUjhKDpDWBznBw1FpbqKrkeQ/KOJZyjI7G3L5odfg3TbsWl20ei3+hldpHw3JMTN+JvzBapcQiZpdKwfqF+7So0+jqfZLD2PH0W+D0cv95UNA/Awk95ClOyxZOYuKhsmaS5rHBocdF7tvt024qYUfg2Cx0kZjjubnOc5xu5zrW4BSCAIiIAiIgCLRUVQZ0ncuR2Iu2ADvUE74QeGySNcpbokkUV9tf8AF3BBXP39wUXfIfM77CRKoo5mIuGsA9y2iuc42Yy56SAFNC+E9kziVco9TsXl8gbrIHE2XNyEjudJm9DB9V6bQsGkjOO9xupiMOxBmoXcfwglY+0SHmx26Xn6LgxDKOGAG1nW12IawHpd9BdQv7Vras2hYWs+KxY3zPWQpo0yay9kVLNXCL5Vu/JFiqKgs+9nZH0NHreajJ8agGi8sp6XZre/T3LzSZIE6Z5nOO1rPVH8+u6kpcOgpopJGRsGZG993DO5rSb9yPsoLLyzjm1E98KK/LK7iNc2VoaYWsF7h13F3UVpbikgaGiRwAFhbQbdJGkqvVOOyTOPJtL3H2j6x7NQC8tw6aT72Ugbgb9w0LAs4zPOKoJL57szpSsl1k/2JefEx7cg/U+5XHVZQMYw8k2OSTRmh3Klp06dRGy68RYPE3WC4/iOjsC644Wt5rWt4ABU5cU1Uv1/jYjUUnkpuL41JUOBe0R21xxmURk21ljnGx6QuISBXupoYpfvGNd0ket2jSoybJSE81z2dYcO8X71BO/tXzT6mxpeK26ePLHp5YKxnjettPA6VwZG0vcdTW6SeA2qZdkf8M3azyctZyPd+9Z8h81z7HmaS/5BZ4xXqYjyQr3aqSbraG/6iFKUXo4xBxuQyDpdKLjqZdWPIeoqIXinln5eMghgcDnRuAvYOJuW2B0divS1dPpKLY8ybLC4tZdH2Uio4JkSaY58sjqt1rZjnObG3g0k5x6T2Kcio6a9uRjY7c5gHZvUkvEkTXCzgCOlacKK4LCiijN875pLf6GI4Gt5rWt4ABbFy5jo+bd7fhPOHA7eC3xShwuDo7wdxUqSXQ8PaIi9AREQBERAEREBWsp658MsRbpBY64Oo2d46VxQ5QsPPa5vCzgrTW0Eczc2RocNmwg7wdigajIse7lI6Htv3iywNZpdV2jnVun4Gpp7qORRs2a8Ty3GoD7duLXD6LJxiD94Ox3kuN+R1QNTo3fqcPELVJkvUNaSWtNtPquzndQtpVLGsXWsksnp4R5lJv6HXJj0Q1ZzuDbeK24DizpqgNtmtzHm2sk3GsqNwvAuX98xpGtmaS8DgbK04VgUdNctu55Fi91r23AbArGjq1Vs4zlhRRxbdpuzfZvLZIucALnQNp6FV8axguY54uIc7k42NOa+okOy+xugknYAVK5RzFsDre0Q08NZ8FGVVK101FGeYGk22XOb/CR+or6yqOPaf9wfNaqxt8i+Xq8I14Jkxn5s9VZx1sjFwxg/CNg6dZ2nYrRHGGgBoAA1ACwC9BZUU5ub3LVVMalhfkLmxOPOhmbvikHawhdKw5twQdRFlG1lEr3R8PoMQfCA1ti3R6pGjqUrFjzDzmubw9Yea68fyDngc50DTNDckBumRg3Fu3iO5V+noHvdmhpBHOLgRm8enoXyFtM63iSMCcJQeJIn2YlCdUjeu7fFbmzsOp7TwcFDV+Dtjjz2ucSLXvax02uN2tRVlEcZLhnjeO0LyZmjW5o4uCqKWQZLS/EIhrkb1G/guWbHYxzQ5x+Ud/koBEGSxZO1s09bAGvEZvJm2F2t/o3abHXouvoX2Ks/tTOuIKnZB5NzcuyqkaY42BxbnCzpHOaW6AdlidPBfRlv6Cj/AKsyyt/No1dLX7GZZIrkK0apYXcWEeCGetbrihk/K8tPet9TjkEeh0gJ3N9c9yjpsr2DmRud+Yhvmp5zqr62NffP+yWUoR/V6nQcdcz76mlZ0gZ7e1bYcRhlOdDI3P2sPql/QQdvSoh+V0nsxMHEud5KLrcRMul0cTT8TGlrvHT1qtLXqHuy5vqsev8ABC9Uo9Hn7F7jkDhcdYOsHaCvaotLjk8Qs19xo5wzrLpGVVR/2z+j+aljxOlrfJ2tZX4lxRVNmV0u1kZ+YfVdEWWA9qE/pcD4hSx4hQ/E7WqqfiWRFEwZTU7tbnM/M027RcKShqGPF2Oa4b2kFWYWwn7rTJozjLozYiIpTsIi1T1DWC7jbdvPBAbV5c4DSSBx0KInxZ50N9Ub9blxPeTpJJPSboDfi9HC88pFII5hpBbezj021HpWyhxeQNtM0Odsc06+I38FxoolTGMudbfscKCUuZHTiVYJ2GMttpBve5BHUuad2fyR1OjtZw1m1tfZ3oinU2uh5KqEnlr+o7v2xJub2HzT9sSbm9h81wIuSQkBjL/hb3+a9DGjtYOolRywgJKXGTmnNZ61tGcfVv02VbqKSaR5c8hxJ0uztA8gFJLKrX6aN+0myKypWdQckaWZjWvkc52slkmbp/L5rkl9GNOebPM3jybvoF1LdFWPbqceB0jsK87nRjHKjnu9fwkSfRdH/aZP8NnmvTPRfDtqJTwaweasUGMbHt62+SkYpmvF2m4XncqPh/c87tV5FYg9HFG3nGaT8zw0f5QFMUOTlJAbxQRtd8RGc/5nXKkkUsKK4e7FEkaoR6I1zShjXOdqAJPAKlYljck5IuWs2MBto/FvKt2LA8hPbXyUtuOYbL5rQ4myUDSGv2tO/o3rM4nbOOIp7Mp6yclhI7ERFhmaEREAREQBERAF6jlc03aS07wSD3LyiJtdD3JP4XlQ5pDZ/Wbqz/aHHeFaWm+kL5pPO1gznGw7z0DeVf8ABJM6mp3b4Yz2sBW/w7UTszCW+DT0lsp5i/A7VAYhKXSOvsJaOgBT6oVfjXIVlRFJcx8pdpGksu1pPEaVrF4lkXiKVrwHNIc06iDcL2gMLKIgMLKIgMLKIgMLKIgCwsogCIiALZBO5hzmniNhHSta01dWyJpe82HeTuA2lAWqGUOaHDURde1W8MypiEEZdnF5aSWtGr1jYXOjctdRle4/dxAdLiXHsFlUs1lNezkQyvrj1ZYqtmdG8b2OHa0hfDIoybBoJOjUCfBfRDilXPoa556I22HaPNR2KUM1JGHugdmbSzNLWfmtzVkay3vGJQi8LxM/UT7XDinhEDTCraLgEgDU+2roubr3FlB8UfW0/Q+a558bkcCGgMB0aNJtxUcswpFiZjUJ1lzeLT9Lrc3EYT7xvWbeKrCwgyWwVcZ94z5m+az9pZ8bPmaqkiDJazWRjXIz5mrW7FIR7wHhc+AVYRBksEmOxDUHO6reK5JseeeY0N6T6x8lFIh4bJp3PN3OLj0/70L7Jk4f+Tpf/BF/oC+OU1M+V7Y42l73GzWjWT/vavtWE0hhghiJuWRsYSNRLWgFbHCovmk/A0dCnls618vyzbatm6eTP/qavqC+bZeQltWXEaHRxkHfYFp8FummQdNVviN43lp6NR4jUVMU2VbxokYHdLfVPZq8FAogLjBlFTv1uLDue0jvFwu6KoY/mPa78rgfBUBEB9DsiocVfK3myvHB7rdi6GY9UD3pPENPiEBdFlVBuUtR8TDxYPovYypn3R/KfNAWxFU/+KZ90fyu/iXk5T1H4B+jzKAtqyqa7KGoPvAODGj6LRJi07tcz+pxb4IC8PeBpJAG8mw71wz43Ts1yBx3Mu892hUtzy7SSTxJPisICw1eVZ1RMt+J+n/KPNQdTVPldnSOLj07B0DYtSIC75O5NctBFI6TNaRcBou62cRrKsVNk9Tx+xnne853dq7lpyR/6Kn/ACn/AFuUwq8dLVF83LuRKmCecHlrABYAAbhoCyQsorBKQOJZFUc5JMfJuPtRHMN+kc09irlb6MHjTDUNd0StLT8zb+C+goqtmkps3cSCenrn1R8lqMhK5nuQ8b45GHuNio+XJ6rZzqWcf3bj4BfaliyqS4XW+jZA9FDwbPhr6KVuuKQcY3jxC8fZ3/A75XL7ssWUf+KXxehx3FfF6HwxlFKdUUh4RvP0XVFk/Vv5tNOf7p48QvtSL1cKj4yZ6tDHzPktNkJXP9yIxvkkYO4EnuU3QejA6DUTgDa2Jtz8zvJX9FYhw6mPXcljpK113I7CMn6ekFoYw0kWLz60juLj4alIoivRiorEUWkklhBRuOYFHVx5j/VcLljxzmH6g7QpJF0enyjF8nKilJz2FzNkrNLDx+HrUWvtRChsQyQpJrkx8m4+1Ecw9Y1HsQHy5Fcaz0dPH3M7XdEjS0/M2/goepyQrI/cF43xlr+4G/cgIZFunopY+fHIz8zHN8QtN0AREQBERAERAUARdVPhc8n3cMr+EbrdtrKVpMh6yTnMbEN8jhfsbdAQC7sIwaWqfmRN0XGe8j1GDeT9NZVxw70fQssZ5HSn4W/0bPG57QrPTUrImhkbWsaNTWgADsQHiho2wxsiZzWNDRvNtp6TrXRZEQBERAEsiIBZERALIiIAiIgFkREAREQBERAEREAWFlEBhaJaCJ/Pijd+ZjXeIXQiAjn5O0jtdND1RtHgtJySoj/V2dRcPAqXRAQ//CFF/Z2/NJ/EvTclKIf1aPrzj4lSyICPjyfpW6qaH/DafELripY2cxjG/la1vgtqIAiIgCIiAIiIAiIgCIiAIiIAiIgCIiAIiIAiIgCIiAIiIBdLoiAIiIAiIgCIiAIiIAiIgCIiAIiIAiIgCIiAIiIAiIgCIiAIiIAiIgP/2Q=="/>
          <p:cNvSpPr>
            <a:spLocks noChangeAspect="1" noChangeArrowheads="1"/>
          </p:cNvSpPr>
          <p:nvPr/>
        </p:nvSpPr>
        <p:spPr bwMode="auto">
          <a:xfrm>
            <a:off x="304800" y="-793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altLang="es-CO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30" name="Imagen 2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402"/>
          <a:stretch/>
        </p:blipFill>
        <p:spPr>
          <a:xfrm>
            <a:off x="113824" y="1721150"/>
            <a:ext cx="1674656" cy="2164192"/>
          </a:xfrm>
          <a:prstGeom prst="rect">
            <a:avLst/>
          </a:prstGeom>
        </p:spPr>
      </p:pic>
      <p:grpSp>
        <p:nvGrpSpPr>
          <p:cNvPr id="4" name="Grupo 3"/>
          <p:cNvGrpSpPr/>
          <p:nvPr/>
        </p:nvGrpSpPr>
        <p:grpSpPr>
          <a:xfrm>
            <a:off x="152400" y="2356359"/>
            <a:ext cx="8872211" cy="3309428"/>
            <a:chOff x="122884" y="1293054"/>
            <a:chExt cx="8872211" cy="2799476"/>
          </a:xfrm>
        </p:grpSpPr>
        <p:sp>
          <p:nvSpPr>
            <p:cNvPr id="5" name="Forma en L 4"/>
            <p:cNvSpPr/>
            <p:nvPr/>
          </p:nvSpPr>
          <p:spPr>
            <a:xfrm rot="5400000">
              <a:off x="449307" y="2756408"/>
              <a:ext cx="983234" cy="1636080"/>
            </a:xfrm>
            <a:prstGeom prst="corner">
              <a:avLst>
                <a:gd name="adj1" fmla="val 16120"/>
                <a:gd name="adj2" fmla="val 16110"/>
              </a:avLst>
            </a:pr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1">
              <a:schemeClr val="accent5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Forma libre 5"/>
            <p:cNvSpPr/>
            <p:nvPr/>
          </p:nvSpPr>
          <p:spPr>
            <a:xfrm>
              <a:off x="285181" y="3245243"/>
              <a:ext cx="1477062" cy="820822"/>
            </a:xfrm>
            <a:custGeom>
              <a:avLst/>
              <a:gdLst>
                <a:gd name="connsiteX0" fmla="*/ 0 w 1477062"/>
                <a:gd name="connsiteY0" fmla="*/ 0 h 1294731"/>
                <a:gd name="connsiteX1" fmla="*/ 1477062 w 1477062"/>
                <a:gd name="connsiteY1" fmla="*/ 0 h 1294731"/>
                <a:gd name="connsiteX2" fmla="*/ 1477062 w 1477062"/>
                <a:gd name="connsiteY2" fmla="*/ 1294731 h 1294731"/>
                <a:gd name="connsiteX3" fmla="*/ 0 w 1477062"/>
                <a:gd name="connsiteY3" fmla="*/ 1294731 h 1294731"/>
                <a:gd name="connsiteX4" fmla="*/ 0 w 1477062"/>
                <a:gd name="connsiteY4" fmla="*/ 0 h 1294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7062" h="1294731">
                  <a:moveTo>
                    <a:pt x="0" y="0"/>
                  </a:moveTo>
                  <a:lnTo>
                    <a:pt x="1477062" y="0"/>
                  </a:lnTo>
                  <a:lnTo>
                    <a:pt x="1477062" y="1294731"/>
                  </a:lnTo>
                  <a:lnTo>
                    <a:pt x="0" y="129473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t" anchorCtr="0">
              <a:noAutofit/>
            </a:bodyPr>
            <a:lstStyle/>
            <a:p>
              <a:pPr marL="0" marR="0" lvl="0" indent="0" defTabSz="533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16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Abandono escolar</a:t>
              </a:r>
              <a:endParaRPr kumimoji="0" lang="es-CO" sz="1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" name="Triángulo isósceles 6"/>
            <p:cNvSpPr/>
            <p:nvPr/>
          </p:nvSpPr>
          <p:spPr>
            <a:xfrm>
              <a:off x="1483552" y="2635958"/>
              <a:ext cx="278691" cy="278691"/>
            </a:xfrm>
            <a:prstGeom prst="triangle">
              <a:avLst>
                <a:gd name="adj" fmla="val 100000"/>
              </a:avLst>
            </a:pr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1">
              <a:schemeClr val="accent5">
                <a:hueOff val="-919168"/>
                <a:satOff val="-1278"/>
                <a:lumOff val="-490"/>
                <a:alphaOff val="0"/>
              </a:schemeClr>
            </a:lnRef>
            <a:fillRef idx="3">
              <a:schemeClr val="accent5">
                <a:hueOff val="-919168"/>
                <a:satOff val="-1278"/>
                <a:lumOff val="-490"/>
                <a:alphaOff val="0"/>
              </a:schemeClr>
            </a:fillRef>
            <a:effectRef idx="2">
              <a:schemeClr val="accent5">
                <a:hueOff val="-919168"/>
                <a:satOff val="-1278"/>
                <a:lumOff val="-49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Forma en L 7"/>
            <p:cNvSpPr/>
            <p:nvPr/>
          </p:nvSpPr>
          <p:spPr>
            <a:xfrm rot="5400000">
              <a:off x="2257520" y="2308963"/>
              <a:ext cx="983234" cy="1636080"/>
            </a:xfrm>
            <a:prstGeom prst="corner">
              <a:avLst>
                <a:gd name="adj1" fmla="val 16120"/>
                <a:gd name="adj2" fmla="val 16110"/>
              </a:avLst>
            </a:pr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1">
              <a:schemeClr val="accent5">
                <a:hueOff val="-1838336"/>
                <a:satOff val="-2557"/>
                <a:lumOff val="-981"/>
                <a:alphaOff val="0"/>
              </a:schemeClr>
            </a:lnRef>
            <a:fillRef idx="3">
              <a:schemeClr val="accent5">
                <a:hueOff val="-1838336"/>
                <a:satOff val="-2557"/>
                <a:lumOff val="-981"/>
                <a:alphaOff val="0"/>
              </a:schemeClr>
            </a:fillRef>
            <a:effectRef idx="2">
              <a:schemeClr val="accent5">
                <a:hueOff val="-1838336"/>
                <a:satOff val="-2557"/>
                <a:lumOff val="-98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Forma libre 8"/>
            <p:cNvSpPr/>
            <p:nvPr/>
          </p:nvSpPr>
          <p:spPr>
            <a:xfrm>
              <a:off x="2093394" y="2797799"/>
              <a:ext cx="1477062" cy="1294731"/>
            </a:xfrm>
            <a:custGeom>
              <a:avLst/>
              <a:gdLst>
                <a:gd name="connsiteX0" fmla="*/ 0 w 1477062"/>
                <a:gd name="connsiteY0" fmla="*/ 0 h 1294731"/>
                <a:gd name="connsiteX1" fmla="*/ 1477062 w 1477062"/>
                <a:gd name="connsiteY1" fmla="*/ 0 h 1294731"/>
                <a:gd name="connsiteX2" fmla="*/ 1477062 w 1477062"/>
                <a:gd name="connsiteY2" fmla="*/ 1294731 h 1294731"/>
                <a:gd name="connsiteX3" fmla="*/ 0 w 1477062"/>
                <a:gd name="connsiteY3" fmla="*/ 1294731 h 1294731"/>
                <a:gd name="connsiteX4" fmla="*/ 0 w 1477062"/>
                <a:gd name="connsiteY4" fmla="*/ 0 h 1294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7062" h="1294731">
                  <a:moveTo>
                    <a:pt x="0" y="0"/>
                  </a:moveTo>
                  <a:lnTo>
                    <a:pt x="1477062" y="0"/>
                  </a:lnTo>
                  <a:lnTo>
                    <a:pt x="1477062" y="1294731"/>
                  </a:lnTo>
                  <a:lnTo>
                    <a:pt x="0" y="129473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t" anchorCtr="0">
              <a:noAutofit/>
            </a:bodyPr>
            <a:lstStyle/>
            <a:p>
              <a:pPr marL="0" marR="0" lvl="0" indent="0" defTabSz="533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16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Problemas económicos y nuevos</a:t>
              </a:r>
              <a:r>
                <a:rPr kumimoji="0" lang="es-CO" sz="1600" b="0" i="0" u="none" strike="noStrike" kern="0" cap="none" spc="0" normalizeH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 retos para resolver su condición de vida.</a:t>
              </a:r>
              <a:endParaRPr kumimoji="0" lang="es-C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" name="Triángulo isósceles 9"/>
            <p:cNvSpPr/>
            <p:nvPr/>
          </p:nvSpPr>
          <p:spPr>
            <a:xfrm>
              <a:off x="3291765" y="2188513"/>
              <a:ext cx="278691" cy="278691"/>
            </a:xfrm>
            <a:prstGeom prst="triangle">
              <a:avLst>
                <a:gd name="adj" fmla="val 100000"/>
              </a:avLst>
            </a:pr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1">
              <a:schemeClr val="accent5">
                <a:hueOff val="-2757504"/>
                <a:satOff val="-3835"/>
                <a:lumOff val="-1471"/>
                <a:alphaOff val="0"/>
              </a:schemeClr>
            </a:lnRef>
            <a:fillRef idx="3">
              <a:schemeClr val="accent5">
                <a:hueOff val="-2757504"/>
                <a:satOff val="-3835"/>
                <a:lumOff val="-1471"/>
                <a:alphaOff val="0"/>
              </a:schemeClr>
            </a:fillRef>
            <a:effectRef idx="2">
              <a:schemeClr val="accent5">
                <a:hueOff val="-2757504"/>
                <a:satOff val="-3835"/>
                <a:lumOff val="-147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Forma en L 10"/>
            <p:cNvSpPr/>
            <p:nvPr/>
          </p:nvSpPr>
          <p:spPr>
            <a:xfrm rot="5400000">
              <a:off x="4065733" y="1861519"/>
              <a:ext cx="983234" cy="1636080"/>
            </a:xfrm>
            <a:prstGeom prst="corner">
              <a:avLst>
                <a:gd name="adj1" fmla="val 16120"/>
                <a:gd name="adj2" fmla="val 16110"/>
              </a:avLst>
            </a:pr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1">
              <a:schemeClr val="accent5">
                <a:hueOff val="-3676672"/>
                <a:satOff val="-5114"/>
                <a:lumOff val="-1961"/>
                <a:alphaOff val="0"/>
              </a:schemeClr>
            </a:lnRef>
            <a:fillRef idx="3">
              <a:schemeClr val="accent5">
                <a:hueOff val="-3676672"/>
                <a:satOff val="-5114"/>
                <a:lumOff val="-1961"/>
                <a:alphaOff val="0"/>
              </a:schemeClr>
            </a:fillRef>
            <a:effectRef idx="2">
              <a:schemeClr val="accent5">
                <a:hueOff val="-3676672"/>
                <a:satOff val="-5114"/>
                <a:lumOff val="-196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Forma libre 11"/>
            <p:cNvSpPr/>
            <p:nvPr/>
          </p:nvSpPr>
          <p:spPr>
            <a:xfrm>
              <a:off x="3901607" y="2350355"/>
              <a:ext cx="1477062" cy="1294731"/>
            </a:xfrm>
            <a:custGeom>
              <a:avLst/>
              <a:gdLst>
                <a:gd name="connsiteX0" fmla="*/ 0 w 1477062"/>
                <a:gd name="connsiteY0" fmla="*/ 0 h 1294731"/>
                <a:gd name="connsiteX1" fmla="*/ 1477062 w 1477062"/>
                <a:gd name="connsiteY1" fmla="*/ 0 h 1294731"/>
                <a:gd name="connsiteX2" fmla="*/ 1477062 w 1477062"/>
                <a:gd name="connsiteY2" fmla="*/ 1294731 h 1294731"/>
                <a:gd name="connsiteX3" fmla="*/ 0 w 1477062"/>
                <a:gd name="connsiteY3" fmla="*/ 1294731 h 1294731"/>
                <a:gd name="connsiteX4" fmla="*/ 0 w 1477062"/>
                <a:gd name="connsiteY4" fmla="*/ 0 h 1294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7062" h="1294731">
                  <a:moveTo>
                    <a:pt x="0" y="0"/>
                  </a:moveTo>
                  <a:lnTo>
                    <a:pt x="1477062" y="0"/>
                  </a:lnTo>
                  <a:lnTo>
                    <a:pt x="1477062" y="1294731"/>
                  </a:lnTo>
                  <a:lnTo>
                    <a:pt x="0" y="129473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t" anchorCtr="0">
              <a:noAutofit/>
            </a:bodyPr>
            <a:lstStyle/>
            <a:p>
              <a:pPr marL="0" marR="0" lvl="0" indent="0" defTabSz="533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14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Puede sentir</a:t>
              </a:r>
              <a:r>
                <a:rPr kumimoji="0" lang="es-CO" sz="1400" b="0" i="0" u="none" strike="noStrike" kern="0" cap="none" spc="0" normalizeH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 la soledad y estar abrumada emocionalmente</a:t>
              </a:r>
              <a:endParaRPr kumimoji="0" lang="es-CO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" name="Triángulo isósceles 12"/>
            <p:cNvSpPr/>
            <p:nvPr/>
          </p:nvSpPr>
          <p:spPr>
            <a:xfrm>
              <a:off x="5099978" y="1741069"/>
              <a:ext cx="278691" cy="278691"/>
            </a:xfrm>
            <a:prstGeom prst="triangle">
              <a:avLst>
                <a:gd name="adj" fmla="val 100000"/>
              </a:avLst>
            </a:pr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1">
              <a:schemeClr val="accent5">
                <a:hueOff val="-4595840"/>
                <a:satOff val="-6392"/>
                <a:lumOff val="-2451"/>
                <a:alphaOff val="0"/>
              </a:schemeClr>
            </a:lnRef>
            <a:fillRef idx="3">
              <a:schemeClr val="accent5">
                <a:hueOff val="-4595840"/>
                <a:satOff val="-6392"/>
                <a:lumOff val="-2451"/>
                <a:alphaOff val="0"/>
              </a:schemeClr>
            </a:fillRef>
            <a:effectRef idx="2">
              <a:schemeClr val="accent5">
                <a:hueOff val="-4595840"/>
                <a:satOff val="-6392"/>
                <a:lumOff val="-245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Forma en L 18"/>
            <p:cNvSpPr/>
            <p:nvPr/>
          </p:nvSpPr>
          <p:spPr>
            <a:xfrm rot="5400000">
              <a:off x="5873946" y="1414075"/>
              <a:ext cx="983234" cy="1636080"/>
            </a:xfrm>
            <a:prstGeom prst="corner">
              <a:avLst>
                <a:gd name="adj1" fmla="val 16120"/>
                <a:gd name="adj2" fmla="val 16110"/>
              </a:avLst>
            </a:pr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1">
              <a:schemeClr val="accent5">
                <a:hueOff val="-5515009"/>
                <a:satOff val="-7671"/>
                <a:lumOff val="-2942"/>
                <a:alphaOff val="0"/>
              </a:schemeClr>
            </a:lnRef>
            <a:fillRef idx="3">
              <a:schemeClr val="accent5">
                <a:hueOff val="-5515009"/>
                <a:satOff val="-7671"/>
                <a:lumOff val="-2942"/>
                <a:alphaOff val="0"/>
              </a:schemeClr>
            </a:fillRef>
            <a:effectRef idx="2">
              <a:schemeClr val="accent5">
                <a:hueOff val="-5515009"/>
                <a:satOff val="-7671"/>
                <a:lumOff val="-294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Forma libre 24"/>
            <p:cNvSpPr/>
            <p:nvPr/>
          </p:nvSpPr>
          <p:spPr>
            <a:xfrm>
              <a:off x="5706541" y="1965190"/>
              <a:ext cx="1621109" cy="1518055"/>
            </a:xfrm>
            <a:custGeom>
              <a:avLst/>
              <a:gdLst>
                <a:gd name="connsiteX0" fmla="*/ 0 w 1477062"/>
                <a:gd name="connsiteY0" fmla="*/ 0 h 1294731"/>
                <a:gd name="connsiteX1" fmla="*/ 1477062 w 1477062"/>
                <a:gd name="connsiteY1" fmla="*/ 0 h 1294731"/>
                <a:gd name="connsiteX2" fmla="*/ 1477062 w 1477062"/>
                <a:gd name="connsiteY2" fmla="*/ 1294731 h 1294731"/>
                <a:gd name="connsiteX3" fmla="*/ 0 w 1477062"/>
                <a:gd name="connsiteY3" fmla="*/ 1294731 h 1294731"/>
                <a:gd name="connsiteX4" fmla="*/ 0 w 1477062"/>
                <a:gd name="connsiteY4" fmla="*/ 0 h 1294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7062" h="1294731">
                  <a:moveTo>
                    <a:pt x="0" y="0"/>
                  </a:moveTo>
                  <a:lnTo>
                    <a:pt x="1477062" y="0"/>
                  </a:lnTo>
                  <a:lnTo>
                    <a:pt x="1477062" y="1294731"/>
                  </a:lnTo>
                  <a:lnTo>
                    <a:pt x="0" y="129473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t" anchorCtr="0">
              <a:noAutofit/>
            </a:bodyPr>
            <a:lstStyle/>
            <a:p>
              <a:pPr marL="0" marR="0" lvl="0" indent="0" defTabSz="533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16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Se convierte en una carga más para la familia.</a:t>
              </a:r>
              <a:endParaRPr kumimoji="0" lang="es-CO" sz="1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6" name="Triángulo isósceles 25"/>
            <p:cNvSpPr/>
            <p:nvPr/>
          </p:nvSpPr>
          <p:spPr>
            <a:xfrm>
              <a:off x="6908192" y="1293625"/>
              <a:ext cx="278691" cy="278691"/>
            </a:xfrm>
            <a:prstGeom prst="triangle">
              <a:avLst>
                <a:gd name="adj" fmla="val 100000"/>
              </a:avLst>
            </a:pr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1">
              <a:schemeClr val="accent5">
                <a:hueOff val="-6434176"/>
                <a:satOff val="-8949"/>
                <a:lumOff val="-3432"/>
                <a:alphaOff val="0"/>
              </a:schemeClr>
            </a:lnRef>
            <a:fillRef idx="3">
              <a:schemeClr val="accent5">
                <a:hueOff val="-6434176"/>
                <a:satOff val="-8949"/>
                <a:lumOff val="-3432"/>
                <a:alphaOff val="0"/>
              </a:schemeClr>
            </a:fillRef>
            <a:effectRef idx="2">
              <a:schemeClr val="accent5">
                <a:hueOff val="-6434176"/>
                <a:satOff val="-8949"/>
                <a:lumOff val="-343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Forma en L 26"/>
            <p:cNvSpPr/>
            <p:nvPr/>
          </p:nvSpPr>
          <p:spPr>
            <a:xfrm rot="5400000">
              <a:off x="7682159" y="966631"/>
              <a:ext cx="983234" cy="1636080"/>
            </a:xfrm>
            <a:prstGeom prst="corner">
              <a:avLst>
                <a:gd name="adj1" fmla="val 16120"/>
                <a:gd name="adj2" fmla="val 16110"/>
              </a:avLst>
            </a:pr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1">
              <a:schemeClr val="accent5">
                <a:hueOff val="-7353344"/>
                <a:satOff val="-10228"/>
                <a:lumOff val="-3922"/>
                <a:alphaOff val="0"/>
              </a:schemeClr>
            </a:lnRef>
            <a:fillRef idx="3">
              <a:schemeClr val="accent5">
                <a:hueOff val="-7353344"/>
                <a:satOff val="-10228"/>
                <a:lumOff val="-3922"/>
                <a:alphaOff val="0"/>
              </a:schemeClr>
            </a:fillRef>
            <a:effectRef idx="2">
              <a:schemeClr val="accent5">
                <a:hueOff val="-7353344"/>
                <a:satOff val="-10228"/>
                <a:lumOff val="-392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Forma libre 27"/>
            <p:cNvSpPr/>
            <p:nvPr/>
          </p:nvSpPr>
          <p:spPr>
            <a:xfrm>
              <a:off x="7518033" y="1455467"/>
              <a:ext cx="1477062" cy="2610598"/>
            </a:xfrm>
            <a:custGeom>
              <a:avLst/>
              <a:gdLst>
                <a:gd name="connsiteX0" fmla="*/ 0 w 1477062"/>
                <a:gd name="connsiteY0" fmla="*/ 0 h 1294731"/>
                <a:gd name="connsiteX1" fmla="*/ 1477062 w 1477062"/>
                <a:gd name="connsiteY1" fmla="*/ 0 h 1294731"/>
                <a:gd name="connsiteX2" fmla="*/ 1477062 w 1477062"/>
                <a:gd name="connsiteY2" fmla="*/ 1294731 h 1294731"/>
                <a:gd name="connsiteX3" fmla="*/ 0 w 1477062"/>
                <a:gd name="connsiteY3" fmla="*/ 1294731 h 1294731"/>
                <a:gd name="connsiteX4" fmla="*/ 0 w 1477062"/>
                <a:gd name="connsiteY4" fmla="*/ 0 h 1294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7062" h="1294731">
                  <a:moveTo>
                    <a:pt x="0" y="0"/>
                  </a:moveTo>
                  <a:lnTo>
                    <a:pt x="1477062" y="0"/>
                  </a:lnTo>
                  <a:lnTo>
                    <a:pt x="1477062" y="1294731"/>
                  </a:lnTo>
                  <a:lnTo>
                    <a:pt x="0" y="129473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t" anchorCtr="0">
              <a:noAutofit/>
            </a:bodyPr>
            <a:lstStyle/>
            <a:p>
              <a:pPr marL="0" marR="0" lvl="0" indent="0" defTabSz="533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16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A través de estas consecuencias en la conducta y la salud mental, el maltrato puede contribuir a las enfermedades del corazón, al cáncer, al suicidio y a las infecciones de transmisión sexual.</a:t>
              </a:r>
              <a:endParaRPr kumimoji="0" lang="es-C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24" name="Rectángulo redondeado 23"/>
          <p:cNvSpPr/>
          <p:nvPr/>
        </p:nvSpPr>
        <p:spPr>
          <a:xfrm>
            <a:off x="1056069" y="1279661"/>
            <a:ext cx="6851560" cy="64698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600" kern="0" dirty="0">
                <a:solidFill>
                  <a:sysClr val="windowText" lastClr="000000"/>
                </a:solidFill>
              </a:rPr>
              <a:t>Desarticulación de la vida de la niña en la familia y la escuela, readaptación a nuevos roles para los que no estaba preparada</a:t>
            </a:r>
            <a:endParaRPr kumimoji="0" lang="es-CO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9" name="CuadroTexto 9"/>
          <p:cNvSpPr txBox="1">
            <a:spLocks noChangeArrowheads="1"/>
          </p:cNvSpPr>
          <p:nvPr/>
        </p:nvSpPr>
        <p:spPr bwMode="auto">
          <a:xfrm>
            <a:off x="152400" y="119442"/>
            <a:ext cx="8554278" cy="523220"/>
          </a:xfrm>
          <a:prstGeom prst="rect">
            <a:avLst/>
          </a:prstGeom>
          <a:solidFill>
            <a:schemeClr val="accent6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CONSECUENCIAS DEL EMBARAZO ADOLESCENTE</a:t>
            </a:r>
          </a:p>
        </p:txBody>
      </p:sp>
    </p:spTree>
    <p:extLst>
      <p:ext uri="{BB962C8B-B14F-4D97-AF65-F5344CB8AC3E}">
        <p14:creationId xmlns:p14="http://schemas.microsoft.com/office/powerpoint/2010/main" val="3284599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0" y="0"/>
            <a:ext cx="63193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0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</a:rPr>
              <a:t>            Mesa Pública ICBF Centro Zonal Sabanagrande</a:t>
            </a:r>
            <a:r>
              <a:rPr kumimoji="0" lang="es-CO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                                        -AGENDA- </a:t>
            </a: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7872394"/>
              </p:ext>
            </p:extLst>
          </p:nvPr>
        </p:nvGraphicFramePr>
        <p:xfrm>
          <a:off x="212035" y="1166185"/>
          <a:ext cx="8587408" cy="4958165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432020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267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09483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CO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Fecha: 18 de agosto de 2017          Hora: 9</a:t>
                      </a:r>
                      <a:r>
                        <a:rPr lang="es-CO" sz="1100" b="1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CO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 – 12:00 pm</a:t>
                      </a:r>
                      <a:endParaRPr lang="es-CO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79" marR="9479" marT="9479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79" marR="9479" marT="9479" marB="0" anchor="b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9483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Registro de Entrada                                                 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79" marR="9479" marT="9479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Meira</a:t>
                      </a:r>
                      <a:r>
                        <a:rPr lang="es-CO" sz="1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Jesús Albor Arrieta – Hailin Escobar Pérez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79" marR="9479" marT="9479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62796">
                <a:tc>
                  <a:txBody>
                    <a:bodyPr/>
                    <a:lstStyle/>
                    <a:p>
                      <a:pPr marL="0" marR="0" lvl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1" i="0" u="none" strike="noStrike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Presentación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 rtl="0" fontAlgn="ctr"/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79" marR="9479" marT="9479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1" i="0" u="none" strike="noStrike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Edwin</a:t>
                      </a:r>
                      <a:r>
                        <a:rPr lang="es-CO" sz="1200" b="1" i="0" u="none" strike="noStrike" baseline="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Javier Navarro Bravo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 fontAlgn="b"/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79" marR="9479" marT="9479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09483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Instalación </a:t>
                      </a:r>
                      <a:r>
                        <a:rPr lang="es-CO" sz="1200" b="1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del evento</a:t>
                      </a:r>
                      <a:r>
                        <a:rPr lang="es-CO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                                              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79" marR="9479" marT="9479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s-CO" sz="1200" b="1" i="0" u="none" strike="noStrike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Piedad del Carmen</a:t>
                      </a:r>
                      <a:r>
                        <a:rPr lang="es-CO" sz="1200" b="1" i="0" u="none" strike="noStrike" baseline="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CO" sz="1200" b="1" i="0" u="none" strike="noStrike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Avila</a:t>
                      </a:r>
                      <a:r>
                        <a:rPr lang="es-CO" sz="1200" b="1" i="0" u="none" strike="noStrike" baseline="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Barón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79" marR="9479" marT="9479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24957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Metas Sociales y Financieras en Campo de la Cruz</a:t>
                      </a:r>
                    </a:p>
                  </a:txBody>
                  <a:tcPr marL="9479" marR="9479" marT="9479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79" marR="9479" marT="9479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09483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Conpes</a:t>
                      </a:r>
                      <a:r>
                        <a:rPr lang="es-CO" sz="1200" b="1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147 /2006</a:t>
                      </a:r>
                      <a:r>
                        <a:rPr lang="es-CO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Magnitud</a:t>
                      </a:r>
                      <a:r>
                        <a:rPr lang="es-CO" sz="1200" b="1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del problema</a:t>
                      </a:r>
                      <a:r>
                        <a:rPr lang="es-CO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  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79" marR="9479" marT="9479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Pedro</a:t>
                      </a:r>
                      <a:r>
                        <a:rPr lang="es-CO" sz="1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Epifanio Conrado </a:t>
                      </a:r>
                      <a:r>
                        <a:rPr lang="es-CO" sz="1200" b="1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Cudriz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79" marR="9479" marT="9479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09483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Video</a:t>
                      </a:r>
                    </a:p>
                  </a:txBody>
                  <a:tcPr marL="9479" marR="9479" marT="9479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1" i="0" u="none" strike="noStrike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Testimonio</a:t>
                      </a:r>
                      <a:r>
                        <a:rPr lang="es-CO" sz="1200" b="1" i="0" u="none" strike="noStrike" baseline="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una adolescente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79" marR="9479" marT="9479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38989311"/>
                  </a:ext>
                </a:extLst>
              </a:tr>
              <a:tr h="309483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79" marR="9479" marT="9479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79" marR="9479" marT="9479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405249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Sensibilización sobre derechos</a:t>
                      </a:r>
                      <a:r>
                        <a:rPr lang="es-CO" sz="1200" b="1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sexuales y reproductivos y violencia sexual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79" marR="9479" marT="9479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Albeiro  Antonio Castro  Cárdenas  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79" marR="9479" marT="9479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997767">
                <a:tc>
                  <a:txBody>
                    <a:bodyPr/>
                    <a:lstStyle/>
                    <a:p>
                      <a:pPr marL="0" marR="0" lvl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Panel</a:t>
                      </a:r>
                      <a:r>
                        <a:rPr lang="es-CO" sz="1200" b="1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sobre una mirada institucional y social al tema de la prevención de embarazos adolescentes</a:t>
                      </a:r>
                      <a:r>
                        <a:rPr lang="es-CO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                         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 rtl="0" fontAlgn="ctr"/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79" marR="9479" marT="9479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Arilis</a:t>
                      </a:r>
                      <a:r>
                        <a:rPr lang="es-CO" sz="1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Ruíz Medina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s-CO" sz="1200" b="1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SubSecretaria</a:t>
                      </a:r>
                      <a:r>
                        <a:rPr lang="es-CO" sz="1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Salud Pública) –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Pedro</a:t>
                      </a:r>
                      <a:r>
                        <a:rPr lang="es-CO" sz="1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Epifanio Conrado </a:t>
                      </a:r>
                      <a:r>
                        <a:rPr lang="es-CO" sz="1200" b="1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Cudriz</a:t>
                      </a:r>
                      <a:r>
                        <a:rPr lang="es-CO" sz="1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Moderador Edwin Javier Navarro Bravo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 fontAlgn="b"/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79" marR="9479" marT="9479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405249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Metas Sociales y Financieras en Campo de la Cruz</a:t>
                      </a:r>
                    </a:p>
                  </a:txBody>
                  <a:tcPr marL="9479" marR="9479" marT="9479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1" i="0" u="none" strike="noStrike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Piedad del Carmen</a:t>
                      </a:r>
                      <a:r>
                        <a:rPr lang="es-CO" sz="1200" b="1" i="0" u="none" strike="noStrike" baseline="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CO" sz="1200" b="1" i="0" u="none" strike="noStrike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Avila</a:t>
                      </a:r>
                      <a:r>
                        <a:rPr lang="es-CO" sz="1200" b="1" i="0" u="none" strike="noStrike" baseline="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Barón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 fontAlgn="b"/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79" marR="9479" marT="9479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405249"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Conclusiones y Evaluación del cierre de la jornada 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79" marR="9479" marT="9479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CO" sz="1200" b="1" i="0" u="none" strike="noStrike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Joaquin Vicente Orozco Scarpetta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 fontAlgn="b"/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79" marR="9479" marT="9479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61565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AutoShape 2" descr="data:image/jpeg;base64,/9j/4AAQSkZJRgABAQAAAQABAAD/2wCEAAkGBhAPEBAPDw8QDxAVEA8QEBAQEBAPDxAPFRAVFBQUFBUXGyYfFxkjGRQSHy8gIycpLCwsFR4xNTAqNSYrLCkBCQoKDgwOGg8PGiwkHyQsNSk1KS8sLCwsLC0qLCwsLCksKTIvLC8sLSksKSwpLCksLC8pLCwpLCwsKSwpLCwsLP/AABEIALwBDAMBIgACEQEDEQH/xAAbAAEAAgMBAQAAAAAAAAAAAAAABQYBAwQCB//EAEgQAAEDAgEHCAcFBAgHAAAAAAEAAgMEEQUGEiExQVFxEzJhgZGhsdEHIkJDUpLBFDNicoIVU9LhI0RUg5OisvAWJDRjc6PC/8QAGgEBAAMBAQEAAAAAAAAAAAAAAAMEBQIBBv/EADIRAAICAQIDBQcEAgMAAAAAAAABAgMRBCEFEjETFEFRoSIyUmFxgZFCseHwFdEGIzP/2gAMAwEAAhEDEQA/APuCIiAIiWQBERAEREAREQBERAEREAREQBERAEREAREQBERAEREAREQBERAEREAREQBERAEREAREQBERAEREAREQBLqIxzF3Q5rWAZzgTc6QBq1b1W566V/Pkcei5A7BoVmvTymslC/XQply4yy8OmaNbgOJAXj7ZH+8Z8zfNUNLKbufzKn+Ufw+v8H0BsgOog8CCvS+ehdMGJTM5sjh0E3HYVy9I/BnceKL9US8ooPCMfMjhHIAHHmuGgE21EbFOKrODg8M0qrY2x5ohERcEoREQBERAEREAREQBERAEREAREQBERAEREARFAZSY06B0cYeGZwcc4jcQLXOrWuoQc3hHqWSfRUY10jtPKvd+skeKy2slGqSQfqd5q13V+Z1yF4RVjCMoXGZkL3h+eSBqzwc0m+jhtVnVacHB4Zy1govpFmfHJTPYSPUladxs5hse1V2HKH42dbT9D5r6fiuEQ1TOTmZnDWDqc129p2FUyv9GrwSYJmuGxsoLXfM24PYFe098FFRlsfP67R3SsdkN0yNZjkJ1lw4tP0utgxaH94Ox3kuWfImuZ7jO6WPY763XI7JusH9Vm+QnwVtTg+jRmOu6PWD/DJQ4xCPbvwa4/RaZMfjHNa53UGjvUZUYPURi8sToxvkzYx/mIXI1oJtfrALvBRWamiv35pfcmq0mru/865P7MsGB4rJLWU4DQBylwwG2cQx2sr6VFWi4a9ro3HUHajwOor53k3NS0zxK5k8sgBzSWMjjZcWJAL7k2J0nsVnflpTuBa6KWx6GH/6WLqeI6ac/Zmj6jh/C9XVU+eDy3ksy1zuIa4tF3BpIG820BQlNljTWAcZAbAEuYdPToupKlxmCXQyZhO69ndh0qOOoqntGS/Janp7Ye9Fr7EC7H339Z72naM0CyyzKB97B7nHcQNParNJC13Oa135gD4rDKZjeaxreDQPBQ93nn3yryPzMUtQHtabjOLQS2+kG2kWW5eJIWu5wB8eormkn5L2s5u1pIL28N/Aq6iQ7EWgVsfxt7VsZK12pwPAgoD2iIgCIiAIiIAiIgCIiAIiIAovHMn4qxrRJnNc2+a9p0i+sEHQRoClEXqbTygUSb0eSg/0c7CPxNcw911rGQFSdc0VuMh+iv6KfvNnmdczKhR5HyUrmTxuZNIwk5hDowbgjQbnTpOtTMOU0B0SF0Lxocx7XXaeICllwYnhDJwCbskHMkboc07OI6FDKTk8s5MDKClPv4+1Dj9N+/j7VF0teGP5CtZHnexNmtLXjZc20ce2yk3R0g93CeETT9FyDy7KWlHvh1Nefoo/E8sYGxPMbznhpzSWENB3m6kLUw1QN6oWj6KNygqYXUtRGyNoc6GRrQAwEuzTYC3SuZqTg+XyPYSiprm6ZKbNKZHF7yXuPtO0ntXlQXJ1VO3OLXNZcCzrEAno2LZHj59pgPS027ivi7aLIv2uvzPtqb6pxzBpr5EyijW49Hta8dQP1Xr9txfj+X+ah5JeRNzIkEUa7HY9geeoD6ryzFZJCRDCXEC503sOAXqhI5lZCKzJ7Fvyex6WOWOJzy+Nz2szXG+aXGwLSdWkjQr6vi+EmoNXSula9rW1EJN2lrGgPFyfMr6+cShGuaP52+a+k4ZY+zanLofLcTlV2icMbo4cpsT+zxMcc7NdIGOLdYBa49epQsOLQP5srOBOaew2UxilbRzsMUjhKDpDWBznBw1FpbqKrkeQ/KOJZyjI7G3L5odfg3TbsWl20ei3+hldpHw3JMTN+JvzBapcQiZpdKwfqF+7So0+jqfZLD2PH0W+D0cv95UNA/Awk95ClOyxZOYuKhsmaS5rHBocdF7tvt024qYUfg2Cx0kZjjubnOc5xu5zrW4BSCAIiIAiIgCLRUVQZ0ncuR2Iu2ADvUE74QeGySNcpbokkUV9tf8AF3BBXP39wUXfIfM77CRKoo5mIuGsA9y2iuc42Yy56SAFNC+E9kziVco9TsXl8gbrIHE2XNyEjudJm9DB9V6bQsGkjOO9xupiMOxBmoXcfwglY+0SHmx26Xn6LgxDKOGAG1nW12IawHpd9BdQv7Vras2hYWs+KxY3zPWQpo0yay9kVLNXCL5Vu/JFiqKgs+9nZH0NHreajJ8agGi8sp6XZre/T3LzSZIE6Z5nOO1rPVH8+u6kpcOgpopJGRsGZG993DO5rSb9yPsoLLyzjm1E98KK/LK7iNc2VoaYWsF7h13F3UVpbikgaGiRwAFhbQbdJGkqvVOOyTOPJtL3H2j6x7NQC8tw6aT72Ugbgb9w0LAs4zPOKoJL57szpSsl1k/2JefEx7cg/U+5XHVZQMYw8k2OSTRmh3Klp06dRGy68RYPE3WC4/iOjsC644Wt5rWt4ABU5cU1Uv1/jYjUUnkpuL41JUOBe0R21xxmURk21ljnGx6QuISBXupoYpfvGNd0ket2jSoybJSE81z2dYcO8X71BO/tXzT6mxpeK26ePLHp5YKxnjettPA6VwZG0vcdTW6SeA2qZdkf8M3azyctZyPd+9Z8h81z7HmaS/5BZ4xXqYjyQr3aqSbraG/6iFKUXo4xBxuQyDpdKLjqZdWPIeoqIXinln5eMghgcDnRuAvYOJuW2B0divS1dPpKLY8ybLC4tZdH2Uio4JkSaY58sjqt1rZjnObG3g0k5x6T2Kcio6a9uRjY7c5gHZvUkvEkTXCzgCOlacKK4LCiijN875pLf6GI4Gt5rWt4ABbFy5jo+bd7fhPOHA7eC3xShwuDo7wdxUqSXQ8PaIi9AREQBERAEREBWsp658MsRbpBY64Oo2d46VxQ5QsPPa5vCzgrTW0Eczc2RocNmwg7wdigajIse7lI6Htv3iywNZpdV2jnVun4Gpp7qORRs2a8Ty3GoD7duLXD6LJxiD94Ox3kuN+R1QNTo3fqcPELVJkvUNaSWtNtPquzndQtpVLGsXWsksnp4R5lJv6HXJj0Q1ZzuDbeK24DizpqgNtmtzHm2sk3GsqNwvAuX98xpGtmaS8DgbK04VgUdNctu55Fi91r23AbArGjq1Vs4zlhRRxbdpuzfZvLZIucALnQNp6FV8axguY54uIc7k42NOa+okOy+xugknYAVK5RzFsDre0Q08NZ8FGVVK101FGeYGk22XOb/CR+or6yqOPaf9wfNaqxt8i+Xq8I14Jkxn5s9VZx1sjFwxg/CNg6dZ2nYrRHGGgBoAA1ACwC9BZUU5ub3LVVMalhfkLmxOPOhmbvikHawhdKw5twQdRFlG1lEr3R8PoMQfCA1ti3R6pGjqUrFjzDzmubw9Yea68fyDngc50DTNDckBumRg3Fu3iO5V+noHvdmhpBHOLgRm8enoXyFtM63iSMCcJQeJIn2YlCdUjeu7fFbmzsOp7TwcFDV+Dtjjz2ucSLXvax02uN2tRVlEcZLhnjeO0LyZmjW5o4uCqKWQZLS/EIhrkb1G/guWbHYxzQ5x+Ud/koBEGSxZO1s09bAGvEZvJm2F2t/o3abHXouvoX2Ks/tTOuIKnZB5NzcuyqkaY42BxbnCzpHOaW6AdlidPBfRlv6Cj/AKsyyt/No1dLX7GZZIrkK0apYXcWEeCGetbrihk/K8tPet9TjkEeh0gJ3N9c9yjpsr2DmRud+Yhvmp5zqr62NffP+yWUoR/V6nQcdcz76mlZ0gZ7e1bYcRhlOdDI3P2sPql/QQdvSoh+V0nsxMHEud5KLrcRMul0cTT8TGlrvHT1qtLXqHuy5vqsev8ABC9Uo9Hn7F7jkDhcdYOsHaCvaotLjk8Qs19xo5wzrLpGVVR/2z+j+aljxOlrfJ2tZX4lxRVNmV0u1kZ+YfVdEWWA9qE/pcD4hSx4hQ/E7WqqfiWRFEwZTU7tbnM/M027RcKShqGPF2Oa4b2kFWYWwn7rTJozjLozYiIpTsIi1T1DWC7jbdvPBAbV5c4DSSBx0KInxZ50N9Ub9blxPeTpJJPSboDfi9HC88pFII5hpBbezj021HpWyhxeQNtM0Odsc06+I38FxoolTGMudbfscKCUuZHTiVYJ2GMttpBve5BHUuad2fyR1OjtZw1m1tfZ3oinU2uh5KqEnlr+o7v2xJub2HzT9sSbm9h81wIuSQkBjL/hb3+a9DGjtYOolRywgJKXGTmnNZ61tGcfVv02VbqKSaR5c8hxJ0uztA8gFJLKrX6aN+0myKypWdQckaWZjWvkc52slkmbp/L5rkl9GNOebPM3jybvoF1LdFWPbqceB0jsK87nRjHKjnu9fwkSfRdH/aZP8NnmvTPRfDtqJTwaweasUGMbHt62+SkYpmvF2m4XncqPh/c87tV5FYg9HFG3nGaT8zw0f5QFMUOTlJAbxQRtd8RGc/5nXKkkUsKK4e7FEkaoR6I1zShjXOdqAJPAKlYljck5IuWs2MBto/FvKt2LA8hPbXyUtuOYbL5rQ4myUDSGv2tO/o3rM4nbOOIp7Mp6yclhI7ERFhmaEREAREQBERAF6jlc03aS07wSD3LyiJtdD3JP4XlQ5pDZ/Wbqz/aHHeFaWm+kL5pPO1gznGw7z0DeVf8ABJM6mp3b4Yz2sBW/w7UTszCW+DT0lsp5i/A7VAYhKXSOvsJaOgBT6oVfjXIVlRFJcx8pdpGksu1pPEaVrF4lkXiKVrwHNIc06iDcL2gMLKIgMLKIgMLKIgMLKIgCwsogCIiALZBO5hzmniNhHSta01dWyJpe82HeTuA2lAWqGUOaHDURde1W8MypiEEZdnF5aSWtGr1jYXOjctdRle4/dxAdLiXHsFlUs1lNezkQyvrj1ZYqtmdG8b2OHa0hfDIoybBoJOjUCfBfRDilXPoa556I22HaPNR2KUM1JGHugdmbSzNLWfmtzVkay3vGJQi8LxM/UT7XDinhEDTCraLgEgDU+2roubr3FlB8UfW0/Q+a558bkcCGgMB0aNJtxUcswpFiZjUJ1lzeLT9Lrc3EYT7xvWbeKrCwgyWwVcZ94z5m+az9pZ8bPmaqkiDJazWRjXIz5mrW7FIR7wHhc+AVYRBksEmOxDUHO6reK5JseeeY0N6T6x8lFIh4bJp3PN3OLj0/70L7Jk4f+Tpf/BF/oC+OU1M+V7Y42l73GzWjWT/vavtWE0hhghiJuWRsYSNRLWgFbHCovmk/A0dCnls618vyzbatm6eTP/qavqC+bZeQltWXEaHRxkHfYFp8FummQdNVviN43lp6NR4jUVMU2VbxokYHdLfVPZq8FAogLjBlFTv1uLDue0jvFwu6KoY/mPa78rgfBUBEB9DsiocVfK3myvHB7rdi6GY9UD3pPENPiEBdFlVBuUtR8TDxYPovYypn3R/KfNAWxFU/+KZ90fyu/iXk5T1H4B+jzKAtqyqa7KGoPvAODGj6LRJi07tcz+pxb4IC8PeBpJAG8mw71wz43Ts1yBx3Mu892hUtzy7SSTxJPisICw1eVZ1RMt+J+n/KPNQdTVPldnSOLj07B0DYtSIC75O5NctBFI6TNaRcBou62cRrKsVNk9Tx+xnne853dq7lpyR/6Kn/ACn/AFuUwq8dLVF83LuRKmCecHlrABYAAbhoCyQsorBKQOJZFUc5JMfJuPtRHMN+kc09irlb6MHjTDUNd0StLT8zb+C+goqtmkps3cSCenrn1R8lqMhK5nuQ8b45GHuNio+XJ6rZzqWcf3bj4BfaliyqS4XW+jZA9FDwbPhr6KVuuKQcY3jxC8fZ3/A75XL7ssWUf+KXxehx3FfF6HwxlFKdUUh4RvP0XVFk/Vv5tNOf7p48QvtSL1cKj4yZ6tDHzPktNkJXP9yIxvkkYO4EnuU3QejA6DUTgDa2Jtz8zvJX9FYhw6mPXcljpK113I7CMn6ekFoYw0kWLz60juLj4alIoivRiorEUWkklhBRuOYFHVx5j/VcLljxzmH6g7QpJF0enyjF8nKilJz2FzNkrNLDx+HrUWvtRChsQyQpJrkx8m4+1Ecw9Y1HsQHy5Fcaz0dPH3M7XdEjS0/M2/goepyQrI/cF43xlr+4G/cgIZFunopY+fHIz8zHN8QtN0AREQBERAERAUARdVPhc8n3cMr+EbrdtrKVpMh6yTnMbEN8jhfsbdAQC7sIwaWqfmRN0XGe8j1GDeT9NZVxw70fQssZ5HSn4W/0bPG57QrPTUrImhkbWsaNTWgADsQHiho2wxsiZzWNDRvNtp6TrXRZEQBERAEsiIBZERALIiIAiIgFkREAREQBERAEREAWFlEBhaJaCJ/Pijd+ZjXeIXQiAjn5O0jtdND1RtHgtJySoj/V2dRcPAqXRAQ//CFF/Z2/NJ/EvTclKIf1aPrzj4lSyICPjyfpW6qaH/DafELripY2cxjG/la1vgtqIAiIgCIiAIiIAiIgCIiAIiIAiIgCIiAIiIAiIgCIiAIiIBdLoiAIiIAiIgCIiAIiIAiIgCIiAIiIAiIgCIiAIiIAiIgCIiAIiIAiIgP/2Q=="/>
          <p:cNvSpPr>
            <a:spLocks noChangeAspect="1" noChangeArrowheads="1"/>
          </p:cNvSpPr>
          <p:nvPr/>
        </p:nvSpPr>
        <p:spPr bwMode="auto">
          <a:xfrm>
            <a:off x="0" y="-3841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altLang="es-CO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60419" name="AutoShape 4" descr="data:image/jpeg;base64,/9j/4AAQSkZJRgABAQAAAQABAAD/2wCEAAkGBhAPEBAPDw8QDxAVEA8QEBAQEBAPDxAPFRAVFBQUFBUXGyYfFxkjGRQSHy8gIycpLCwsFR4xNTAqNSYrLCkBCQoKDgwOGg8PGiwkHyQsNSk1KS8sLCwsLC0qLCwsLCksKTIvLC8sLSksKSwpLCksLC8pLCwpLCwsKSwpLCwsLP/AABEIALwBDAMBIgACEQEDEQH/xAAbAAEAAgMBAQAAAAAAAAAAAAAABQYBAwQCB//EAEgQAAEDAgEHCAcFBAgHAAAAAAEAAgMEEQUGEiExQVFxEzJhgZGhsdEHIkJDUpLBFDNicoIVU9LhI0RUg5OisvAWJDRjc6PC/8QAGgEBAAMBAQEAAAAAAAAAAAAAAAMEBQIBBv/EADIRAAICAQIDBQcEAgMAAAAAAAABAgMRBCEFEjETFEFRoSIyUmFxgZFCseHwFdEGIzP/2gAMAwEAAhEDEQA/APuCIiAIiWQBERAEREAREQBERAEREAREQBERAEREAREQBERAEREAREQBERAEREAREQBERAEREAREQBERAEREAREQBLqIxzF3Q5rWAZzgTc6QBq1b1W566V/Pkcei5A7BoVmvTymslC/XQply4yy8OmaNbgOJAXj7ZH+8Z8zfNUNLKbufzKn+Ufw+v8H0BsgOog8CCvS+ehdMGJTM5sjh0E3HYVy9I/BnceKL9US8ooPCMfMjhHIAHHmuGgE21EbFOKrODg8M0qrY2x5ohERcEoREQBERAEREAREQBERAEREAREQBERAEREARFAZSY06B0cYeGZwcc4jcQLXOrWuoQc3hHqWSfRUY10jtPKvd+skeKy2slGqSQfqd5q13V+Z1yF4RVjCMoXGZkL3h+eSBqzwc0m+jhtVnVacHB4Zy1govpFmfHJTPYSPUladxs5hse1V2HKH42dbT9D5r6fiuEQ1TOTmZnDWDqc129p2FUyv9GrwSYJmuGxsoLXfM24PYFe098FFRlsfP67R3SsdkN0yNZjkJ1lw4tP0utgxaH94Ox3kuWfImuZ7jO6WPY763XI7JusH9Vm+QnwVtTg+jRmOu6PWD/DJQ4xCPbvwa4/RaZMfjHNa53UGjvUZUYPURi8sToxvkzYx/mIXI1oJtfrALvBRWamiv35pfcmq0mru/865P7MsGB4rJLWU4DQBylwwG2cQx2sr6VFWi4a9ro3HUHajwOor53k3NS0zxK5k8sgBzSWMjjZcWJAL7k2J0nsVnflpTuBa6KWx6GH/6WLqeI6ac/Zmj6jh/C9XVU+eDy3ksy1zuIa4tF3BpIG820BQlNljTWAcZAbAEuYdPToupKlxmCXQyZhO69ndh0qOOoqntGS/Janp7Ye9Fr7EC7H339Z72naM0CyyzKB97B7nHcQNParNJC13Oa135gD4rDKZjeaxreDQPBQ93nn3yryPzMUtQHtabjOLQS2+kG2kWW5eJIWu5wB8eormkn5L2s5u1pIL28N/Aq6iQ7EWgVsfxt7VsZK12pwPAgoD2iIgCIiAIiIAiIgCIiAIiIAovHMn4qxrRJnNc2+a9p0i+sEHQRoClEXqbTygUSb0eSg/0c7CPxNcw911rGQFSdc0VuMh+iv6KfvNnmdczKhR5HyUrmTxuZNIwk5hDowbgjQbnTpOtTMOU0B0SF0Lxocx7XXaeICllwYnhDJwCbskHMkboc07OI6FDKTk8s5MDKClPv4+1Dj9N+/j7VF0teGP5CtZHnexNmtLXjZc20ce2yk3R0g93CeETT9FyDy7KWlHvh1Nefoo/E8sYGxPMbznhpzSWENB3m6kLUw1QN6oWj6KNygqYXUtRGyNoc6GRrQAwEuzTYC3SuZqTg+XyPYSiprm6ZKbNKZHF7yXuPtO0ntXlQXJ1VO3OLXNZcCzrEAno2LZHj59pgPS027ivi7aLIv2uvzPtqb6pxzBpr5EyijW49Hta8dQP1Xr9txfj+X+ah5JeRNzIkEUa7HY9geeoD6ryzFZJCRDCXEC503sOAXqhI5lZCKzJ7Fvyex6WOWOJzy+Nz2szXG+aXGwLSdWkjQr6vi+EmoNXSula9rW1EJN2lrGgPFyfMr6+cShGuaP52+a+k4ZY+zanLofLcTlV2icMbo4cpsT+zxMcc7NdIGOLdYBa49epQsOLQP5srOBOaew2UxilbRzsMUjhKDpDWBznBw1FpbqKrkeQ/KOJZyjI7G3L5odfg3TbsWl20ei3+hldpHw3JMTN+JvzBapcQiZpdKwfqF+7So0+jqfZLD2PH0W+D0cv95UNA/Awk95ClOyxZOYuKhsmaS5rHBocdF7tvt024qYUfg2Cx0kZjjubnOc5xu5zrW4BSCAIiIAiIgCLRUVQZ0ncuR2Iu2ADvUE74QeGySNcpbokkUV9tf8AF3BBXP39wUXfIfM77CRKoo5mIuGsA9y2iuc42Yy56SAFNC+E9kziVco9TsXl8gbrIHE2XNyEjudJm9DB9V6bQsGkjOO9xupiMOxBmoXcfwglY+0SHmx26Xn6LgxDKOGAG1nW12IawHpd9BdQv7Vras2hYWs+KxY3zPWQpo0yay9kVLNXCL5Vu/JFiqKgs+9nZH0NHreajJ8agGi8sp6XZre/T3LzSZIE6Z5nOO1rPVH8+u6kpcOgpopJGRsGZG993DO5rSb9yPsoLLyzjm1E98KK/LK7iNc2VoaYWsF7h13F3UVpbikgaGiRwAFhbQbdJGkqvVOOyTOPJtL3H2j6x7NQC8tw6aT72Ugbgb9w0LAs4zPOKoJL57szpSsl1k/2JefEx7cg/U+5XHVZQMYw8k2OSTRmh3Klp06dRGy68RYPE3WC4/iOjsC644Wt5rWt4ABU5cU1Uv1/jYjUUnkpuL41JUOBe0R21xxmURk21ljnGx6QuISBXupoYpfvGNd0ket2jSoybJSE81z2dYcO8X71BO/tXzT6mxpeK26ePLHp5YKxnjettPA6VwZG0vcdTW6SeA2qZdkf8M3azyctZyPd+9Z8h81z7HmaS/5BZ4xXqYjyQr3aqSbraG/6iFKUXo4xBxuQyDpdKLjqZdWPIeoqIXinln5eMghgcDnRuAvYOJuW2B0divS1dPpKLY8ybLC4tZdH2Uio4JkSaY58sjqt1rZjnObG3g0k5x6T2Kcio6a9uRjY7c5gHZvUkvEkTXCzgCOlacKK4LCiijN875pLf6GI4Gt5rWt4ABbFy5jo+bd7fhPOHA7eC3xShwuDo7wdxUqSXQ8PaIi9AREQBERAEREBWsp658MsRbpBY64Oo2d46VxQ5QsPPa5vCzgrTW0Eczc2RocNmwg7wdigajIse7lI6Htv3iywNZpdV2jnVun4Gpp7qORRs2a8Ty3GoD7duLXD6LJxiD94Ox3kuN+R1QNTo3fqcPELVJkvUNaSWtNtPquzndQtpVLGsXWsksnp4R5lJv6HXJj0Q1ZzuDbeK24DizpqgNtmtzHm2sk3GsqNwvAuX98xpGtmaS8DgbK04VgUdNctu55Fi91r23AbArGjq1Vs4zlhRRxbdpuzfZvLZIucALnQNp6FV8axguY54uIc7k42NOa+okOy+xugknYAVK5RzFsDre0Q08NZ8FGVVK101FGeYGk22XOb/CR+or6yqOPaf9wfNaqxt8i+Xq8I14Jkxn5s9VZx1sjFwxg/CNg6dZ2nYrRHGGgBoAA1ACwC9BZUU5ub3LVVMalhfkLmxOPOhmbvikHawhdKw5twQdRFlG1lEr3R8PoMQfCA1ti3R6pGjqUrFjzDzmubw9Yea68fyDngc50DTNDckBumRg3Fu3iO5V+noHvdmhpBHOLgRm8enoXyFtM63iSMCcJQeJIn2YlCdUjeu7fFbmzsOp7TwcFDV+Dtjjz2ucSLXvax02uN2tRVlEcZLhnjeO0LyZmjW5o4uCqKWQZLS/EIhrkb1G/guWbHYxzQ5x+Ud/koBEGSxZO1s09bAGvEZvJm2F2t/o3abHXouvoX2Ks/tTOuIKnZB5NzcuyqkaY42BxbnCzpHOaW6AdlidPBfRlv6Cj/AKsyyt/No1dLX7GZZIrkK0apYXcWEeCGetbrihk/K8tPet9TjkEeh0gJ3N9c9yjpsr2DmRud+Yhvmp5zqr62NffP+yWUoR/V6nQcdcz76mlZ0gZ7e1bYcRhlOdDI3P2sPql/QQdvSoh+V0nsxMHEud5KLrcRMul0cTT8TGlrvHT1qtLXqHuy5vqsev8ABC9Uo9Hn7F7jkDhcdYOsHaCvaotLjk8Qs19xo5wzrLpGVVR/2z+j+aljxOlrfJ2tZX4lxRVNmV0u1kZ+YfVdEWWA9qE/pcD4hSx4hQ/E7WqqfiWRFEwZTU7tbnM/M027RcKShqGPF2Oa4b2kFWYWwn7rTJozjLozYiIpTsIi1T1DWC7jbdvPBAbV5c4DSSBx0KInxZ50N9Ub9blxPeTpJJPSboDfi9HC88pFII5hpBbezj021HpWyhxeQNtM0Odsc06+I38FxoolTGMudbfscKCUuZHTiVYJ2GMttpBve5BHUuad2fyR1OjtZw1m1tfZ3oinU2uh5KqEnlr+o7v2xJub2HzT9sSbm9h81wIuSQkBjL/hb3+a9DGjtYOolRywgJKXGTmnNZ61tGcfVv02VbqKSaR5c8hxJ0uztA8gFJLKrX6aN+0myKypWdQckaWZjWvkc52slkmbp/L5rkl9GNOebPM3jybvoF1LdFWPbqceB0jsK87nRjHKjnu9fwkSfRdH/aZP8NnmvTPRfDtqJTwaweasUGMbHt62+SkYpmvF2m4XncqPh/c87tV5FYg9HFG3nGaT8zw0f5QFMUOTlJAbxQRtd8RGc/5nXKkkUsKK4e7FEkaoR6I1zShjXOdqAJPAKlYljck5IuWs2MBto/FvKt2LA8hPbXyUtuOYbL5rQ4myUDSGv2tO/o3rM4nbOOIp7Mp6yclhI7ERFhmaEREAREQBERAF6jlc03aS07wSD3LyiJtdD3JP4XlQ5pDZ/Wbqz/aHHeFaWm+kL5pPO1gznGw7z0DeVf8ABJM6mp3b4Yz2sBW/w7UTszCW+DT0lsp5i/A7VAYhKXSOvsJaOgBT6oVfjXIVlRFJcx8pdpGksu1pPEaVrF4lkXiKVrwHNIc06iDcL2gMLKIgMLKIgMLKIgMLKIgCwsogCIiALZBO5hzmniNhHSta01dWyJpe82HeTuA2lAWqGUOaHDURde1W8MypiEEZdnF5aSWtGr1jYXOjctdRle4/dxAdLiXHsFlUs1lNezkQyvrj1ZYqtmdG8b2OHa0hfDIoybBoJOjUCfBfRDilXPoa556I22HaPNR2KUM1JGHugdmbSzNLWfmtzVkay3vGJQi8LxM/UT7XDinhEDTCraLgEgDU+2roubr3FlB8UfW0/Q+a558bkcCGgMB0aNJtxUcswpFiZjUJ1lzeLT9Lrc3EYT7xvWbeKrCwgyWwVcZ94z5m+az9pZ8bPmaqkiDJazWRjXIz5mrW7FIR7wHhc+AVYRBksEmOxDUHO6reK5JseeeY0N6T6x8lFIh4bJp3PN3OLj0/70L7Jk4f+Tpf/BF/oC+OU1M+V7Y42l73GzWjWT/vavtWE0hhghiJuWRsYSNRLWgFbHCovmk/A0dCnls618vyzbatm6eTP/qavqC+bZeQltWXEaHRxkHfYFp8FummQdNVviN43lp6NR4jUVMU2VbxokYHdLfVPZq8FAogLjBlFTv1uLDue0jvFwu6KoY/mPa78rgfBUBEB9DsiocVfK3myvHB7rdi6GY9UD3pPENPiEBdFlVBuUtR8TDxYPovYypn3R/KfNAWxFU/+KZ90fyu/iXk5T1H4B+jzKAtqyqa7KGoPvAODGj6LRJi07tcz+pxb4IC8PeBpJAG8mw71wz43Ts1yBx3Mu892hUtzy7SSTxJPisICw1eVZ1RMt+J+n/KPNQdTVPldnSOLj07B0DYtSIC75O5NctBFI6TNaRcBou62cRrKsVNk9Tx+xnne853dq7lpyR/6Kn/ACn/AFuUwq8dLVF83LuRKmCecHlrABYAAbhoCyQsorBKQOJZFUc5JMfJuPtRHMN+kc09irlb6MHjTDUNd0StLT8zb+C+goqtmkps3cSCenrn1R8lqMhK5nuQ8b45GHuNio+XJ6rZzqWcf3bj4BfaliyqS4XW+jZA9FDwbPhr6KVuuKQcY3jxC8fZ3/A75XL7ssWUf+KXxehx3FfF6HwxlFKdUUh4RvP0XVFk/Vv5tNOf7p48QvtSL1cKj4yZ6tDHzPktNkJXP9yIxvkkYO4EnuU3QejA6DUTgDa2Jtz8zvJX9FYhw6mPXcljpK113I7CMn6ekFoYw0kWLz60juLj4alIoivRiorEUWkklhBRuOYFHVx5j/VcLljxzmH6g7QpJF0enyjF8nKilJz2FzNkrNLDx+HrUWvtRChsQyQpJrkx8m4+1Ecw9Y1HsQHy5Fcaz0dPH3M7XdEjS0/M2/goepyQrI/cF43xlr+4G/cgIZFunopY+fHIz8zHN8QtN0AREQBERAERAUARdVPhc8n3cMr+EbrdtrKVpMh6yTnMbEN8jhfsbdAQC7sIwaWqfmRN0XGe8j1GDeT9NZVxw70fQssZ5HSn4W/0bPG57QrPTUrImhkbWsaNTWgADsQHiho2wxsiZzWNDRvNtp6TrXRZEQBERAEsiIBZERALIiIAiIgFkREAREQBERAEREAWFlEBhaJaCJ/Pijd+ZjXeIXQiAjn5O0jtdND1RtHgtJySoj/V2dRcPAqXRAQ//CFF/Z2/NJ/EvTclKIf1aPrzj4lSyICPjyfpW6qaH/DafELripY2cxjG/la1vgtqIAiIgCIiAIiIAiIgCIiAIiIAiIgCIiAIiIAiIgCIiAIiIBdLoiAIiIAiIgCIiAIiIAiIgCIiAIiIAiIgCIiAIiIAiIgCIiAIiIAiIgP/2Q=="/>
          <p:cNvSpPr>
            <a:spLocks noChangeAspect="1" noChangeArrowheads="1"/>
          </p:cNvSpPr>
          <p:nvPr/>
        </p:nvSpPr>
        <p:spPr bwMode="auto">
          <a:xfrm>
            <a:off x="152400" y="-2317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altLang="es-CO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60420" name="AutoShape 6" descr="data:image/jpeg;base64,/9j/4AAQSkZJRgABAQAAAQABAAD/2wCEAAkGBhAPEBAPDw8QDxAVEA8QEBAQEBAPDxAPFRAVFBQUFBUXGyYfFxkjGRQSHy8gIycpLCwsFR4xNTAqNSYrLCkBCQoKDgwOGg8PGiwkHyQsNSk1KS8sLCwsLC0qLCwsLCksKTIvLC8sLSksKSwpLCksLC8pLCwpLCwsKSwpLCwsLP/AABEIALwBDAMBIgACEQEDEQH/xAAbAAEAAgMBAQAAAAAAAAAAAAAABQYBAwQCB//EAEgQAAEDAgEHCAcFBAgHAAAAAAEAAgMEEQUGEiExQVFxEzJhgZGhsdEHIkJDUpLBFDNicoIVU9LhI0RUg5OisvAWJDRjc6PC/8QAGgEBAAMBAQEAAAAAAAAAAAAAAAMEBQIBBv/EADIRAAICAQIDBQcEAgMAAAAAAAABAgMRBCEFEjETFEFRoSIyUmFxgZFCseHwFdEGIzP/2gAMAwEAAhEDEQA/APuCIiAIiWQBERAEREAREQBERAEREAREQBERAEREAREQBERAEREAREQBERAEREAREQBERAEREAREQBERAEREAREQBLqIxzF3Q5rWAZzgTc6QBq1b1W566V/Pkcei5A7BoVmvTymslC/XQply4yy8OmaNbgOJAXj7ZH+8Z8zfNUNLKbufzKn+Ufw+v8H0BsgOog8CCvS+ehdMGJTM5sjh0E3HYVy9I/BnceKL9US8ooPCMfMjhHIAHHmuGgE21EbFOKrODg8M0qrY2x5ohERcEoREQBERAEREAREQBERAEREAREQBERAEREARFAZSY06B0cYeGZwcc4jcQLXOrWuoQc3hHqWSfRUY10jtPKvd+skeKy2slGqSQfqd5q13V+Z1yF4RVjCMoXGZkL3h+eSBqzwc0m+jhtVnVacHB4Zy1govpFmfHJTPYSPUladxs5hse1V2HKH42dbT9D5r6fiuEQ1TOTmZnDWDqc129p2FUyv9GrwSYJmuGxsoLXfM24PYFe098FFRlsfP67R3SsdkN0yNZjkJ1lw4tP0utgxaH94Ox3kuWfImuZ7jO6WPY763XI7JusH9Vm+QnwVtTg+jRmOu6PWD/DJQ4xCPbvwa4/RaZMfjHNa53UGjvUZUYPURi8sToxvkzYx/mIXI1oJtfrALvBRWamiv35pfcmq0mru/865P7MsGB4rJLWU4DQBylwwG2cQx2sr6VFWi4a9ro3HUHajwOor53k3NS0zxK5k8sgBzSWMjjZcWJAL7k2J0nsVnflpTuBa6KWx6GH/6WLqeI6ac/Zmj6jh/C9XVU+eDy3ksy1zuIa4tF3BpIG820BQlNljTWAcZAbAEuYdPToupKlxmCXQyZhO69ndh0qOOoqntGS/Janp7Ye9Fr7EC7H339Z72naM0CyyzKB97B7nHcQNParNJC13Oa135gD4rDKZjeaxreDQPBQ93nn3yryPzMUtQHtabjOLQS2+kG2kWW5eJIWu5wB8eormkn5L2s5u1pIL28N/Aq6iQ7EWgVsfxt7VsZK12pwPAgoD2iIgCIiAIiIAiIgCIiAIiIAovHMn4qxrRJnNc2+a9p0i+sEHQRoClEXqbTygUSb0eSg/0c7CPxNcw911rGQFSdc0VuMh+iv6KfvNnmdczKhR5HyUrmTxuZNIwk5hDowbgjQbnTpOtTMOU0B0SF0Lxocx7XXaeICllwYnhDJwCbskHMkboc07OI6FDKTk8s5MDKClPv4+1Dj9N+/j7VF0teGP5CtZHnexNmtLXjZc20ce2yk3R0g93CeETT9FyDy7KWlHvh1Nefoo/E8sYGxPMbznhpzSWENB3m6kLUw1QN6oWj6KNygqYXUtRGyNoc6GRrQAwEuzTYC3SuZqTg+XyPYSiprm6ZKbNKZHF7yXuPtO0ntXlQXJ1VO3OLXNZcCzrEAno2LZHj59pgPS027ivi7aLIv2uvzPtqb6pxzBpr5EyijW49Hta8dQP1Xr9txfj+X+ah5JeRNzIkEUa7HY9geeoD6ryzFZJCRDCXEC503sOAXqhI5lZCKzJ7Fvyex6WOWOJzy+Nz2szXG+aXGwLSdWkjQr6vi+EmoNXSula9rW1EJN2lrGgPFyfMr6+cShGuaP52+a+k4ZY+zanLofLcTlV2icMbo4cpsT+zxMcc7NdIGOLdYBa49epQsOLQP5srOBOaew2UxilbRzsMUjhKDpDWBznBw1FpbqKrkeQ/KOJZyjI7G3L5odfg3TbsWl20ei3+hldpHw3JMTN+JvzBapcQiZpdKwfqF+7So0+jqfZLD2PH0W+D0cv95UNA/Awk95ClOyxZOYuKhsmaS5rHBocdF7tvt024qYUfg2Cx0kZjjubnOc5xu5zrW4BSCAIiIAiIgCLRUVQZ0ncuR2Iu2ADvUE74QeGySNcpbokkUV9tf8AF3BBXP39wUXfIfM77CRKoo5mIuGsA9y2iuc42Yy56SAFNC+E9kziVco9TsXl8gbrIHE2XNyEjudJm9DB9V6bQsGkjOO9xupiMOxBmoXcfwglY+0SHmx26Xn6LgxDKOGAG1nW12IawHpd9BdQv7Vras2hYWs+KxY3zPWQpo0yay9kVLNXCL5Vu/JFiqKgs+9nZH0NHreajJ8agGi8sp6XZre/T3LzSZIE6Z5nOO1rPVH8+u6kpcOgpopJGRsGZG993DO5rSb9yPsoLLyzjm1E98KK/LK7iNc2VoaYWsF7h13F3UVpbikgaGiRwAFhbQbdJGkqvVOOyTOPJtL3H2j6x7NQC8tw6aT72Ugbgb9w0LAs4zPOKoJL57szpSsl1k/2JefEx7cg/U+5XHVZQMYw8k2OSTRmh3Klp06dRGy68RYPE3WC4/iOjsC644Wt5rWt4ABU5cU1Uv1/jYjUUnkpuL41JUOBe0R21xxmURk21ljnGx6QuISBXupoYpfvGNd0ket2jSoybJSE81z2dYcO8X71BO/tXzT6mxpeK26ePLHp5YKxnjettPA6VwZG0vcdTW6SeA2qZdkf8M3azyctZyPd+9Z8h81z7HmaS/5BZ4xXqYjyQr3aqSbraG/6iFKUXo4xBxuQyDpdKLjqZdWPIeoqIXinln5eMghgcDnRuAvYOJuW2B0divS1dPpKLY8ybLC4tZdH2Uio4JkSaY58sjqt1rZjnObG3g0k5x6T2Kcio6a9uRjY7c5gHZvUkvEkTXCzgCOlacKK4LCiijN875pLf6GI4Gt5rWt4ABbFy5jo+bd7fhPOHA7eC3xShwuDo7wdxUqSXQ8PaIi9AREQBERAEREBWsp658MsRbpBY64Oo2d46VxQ5QsPPa5vCzgrTW0Eczc2RocNmwg7wdigajIse7lI6Htv3iywNZpdV2jnVun4Gpp7qORRs2a8Ty3GoD7duLXD6LJxiD94Ox3kuN+R1QNTo3fqcPELVJkvUNaSWtNtPquzndQtpVLGsXWsksnp4R5lJv6HXJj0Q1ZzuDbeK24DizpqgNtmtzHm2sk3GsqNwvAuX98xpGtmaS8DgbK04VgUdNctu55Fi91r23AbArGjq1Vs4zlhRRxbdpuzfZvLZIucALnQNp6FV8axguY54uIc7k42NOa+okOy+xugknYAVK5RzFsDre0Q08NZ8FGVVK101FGeYGk22XOb/CR+or6yqOPaf9wfNaqxt8i+Xq8I14Jkxn5s9VZx1sjFwxg/CNg6dZ2nYrRHGGgBoAA1ACwC9BZUU5ub3LVVMalhfkLmxOPOhmbvikHawhdKw5twQdRFlG1lEr3R8PoMQfCA1ti3R6pGjqUrFjzDzmubw9Yea68fyDngc50DTNDckBumRg3Fu3iO5V+noHvdmhpBHOLgRm8enoXyFtM63iSMCcJQeJIn2YlCdUjeu7fFbmzsOp7TwcFDV+Dtjjz2ucSLXvax02uN2tRVlEcZLhnjeO0LyZmjW5o4uCqKWQZLS/EIhrkb1G/guWbHYxzQ5x+Ud/koBEGSxZO1s09bAGvEZvJm2F2t/o3abHXouvoX2Ks/tTOuIKnZB5NzcuyqkaY42BxbnCzpHOaW6AdlidPBfRlv6Cj/AKsyyt/No1dLX7GZZIrkK0apYXcWEeCGetbrihk/K8tPet9TjkEeh0gJ3N9c9yjpsr2DmRud+Yhvmp5zqr62NffP+yWUoR/V6nQcdcz76mlZ0gZ7e1bYcRhlOdDI3P2sPql/QQdvSoh+V0nsxMHEud5KLrcRMul0cTT8TGlrvHT1qtLXqHuy5vqsev8ABC9Uo9Hn7F7jkDhcdYOsHaCvaotLjk8Qs19xo5wzrLpGVVR/2z+j+aljxOlrfJ2tZX4lxRVNmV0u1kZ+YfVdEWWA9qE/pcD4hSx4hQ/E7WqqfiWRFEwZTU7tbnM/M027RcKShqGPF2Oa4b2kFWYWwn7rTJozjLozYiIpTsIi1T1DWC7jbdvPBAbV5c4DSSBx0KInxZ50N9Ub9blxPeTpJJPSboDfi9HC88pFII5hpBbezj021HpWyhxeQNtM0Odsc06+I38FxoolTGMudbfscKCUuZHTiVYJ2GMttpBve5BHUuad2fyR1OjtZw1m1tfZ3oinU2uh5KqEnlr+o7v2xJub2HzT9sSbm9h81wIuSQkBjL/hb3+a9DGjtYOolRywgJKXGTmnNZ61tGcfVv02VbqKSaR5c8hxJ0uztA8gFJLKrX6aN+0myKypWdQckaWZjWvkc52slkmbp/L5rkl9GNOebPM3jybvoF1LdFWPbqceB0jsK87nRjHKjnu9fwkSfRdH/aZP8NnmvTPRfDtqJTwaweasUGMbHt62+SkYpmvF2m4XncqPh/c87tV5FYg9HFG3nGaT8zw0f5QFMUOTlJAbxQRtd8RGc/5nXKkkUsKK4e7FEkaoR6I1zShjXOdqAJPAKlYljck5IuWs2MBto/FvKt2LA8hPbXyUtuOYbL5rQ4myUDSGv2tO/o3rM4nbOOIp7Mp6yclhI7ERFhmaEREAREQBERAF6jlc03aS07wSD3LyiJtdD3JP4XlQ5pDZ/Wbqz/aHHeFaWm+kL5pPO1gznGw7z0DeVf8ABJM6mp3b4Yz2sBW/w7UTszCW+DT0lsp5i/A7VAYhKXSOvsJaOgBT6oVfjXIVlRFJcx8pdpGksu1pPEaVrF4lkXiKVrwHNIc06iDcL2gMLKIgMLKIgMLKIgMLKIgCwsogCIiALZBO5hzmniNhHSta01dWyJpe82HeTuA2lAWqGUOaHDURde1W8MypiEEZdnF5aSWtGr1jYXOjctdRle4/dxAdLiXHsFlUs1lNezkQyvrj1ZYqtmdG8b2OHa0hfDIoybBoJOjUCfBfRDilXPoa556I22HaPNR2KUM1JGHugdmbSzNLWfmtzVkay3vGJQi8LxM/UT7XDinhEDTCraLgEgDU+2roubr3FlB8UfW0/Q+a558bkcCGgMB0aNJtxUcswpFiZjUJ1lzeLT9Lrc3EYT7xvWbeKrCwgyWwVcZ94z5m+az9pZ8bPmaqkiDJazWRjXIz5mrW7FIR7wHhc+AVYRBksEmOxDUHO6reK5JseeeY0N6T6x8lFIh4bJp3PN3OLj0/70L7Jk4f+Tpf/BF/oC+OU1M+V7Y42l73GzWjWT/vavtWE0hhghiJuWRsYSNRLWgFbHCovmk/A0dCnls618vyzbatm6eTP/qavqC+bZeQltWXEaHRxkHfYFp8FummQdNVviN43lp6NR4jUVMU2VbxokYHdLfVPZq8FAogLjBlFTv1uLDue0jvFwu6KoY/mPa78rgfBUBEB9DsiocVfK3myvHB7rdi6GY9UD3pPENPiEBdFlVBuUtR8TDxYPovYypn3R/KfNAWxFU/+KZ90fyu/iXk5T1H4B+jzKAtqyqa7KGoPvAODGj6LRJi07tcz+pxb4IC8PeBpJAG8mw71wz43Ts1yBx3Mu892hUtzy7SSTxJPisICw1eVZ1RMt+J+n/KPNQdTVPldnSOLj07B0DYtSIC75O5NctBFI6TNaRcBou62cRrKsVNk9Tx+xnne853dq7lpyR/6Kn/ACn/AFuUwq8dLVF83LuRKmCecHlrABYAAbhoCyQsorBKQOJZFUc5JMfJuPtRHMN+kc09irlb6MHjTDUNd0StLT8zb+C+goqtmkps3cSCenrn1R8lqMhK5nuQ8b45GHuNio+XJ6rZzqWcf3bj4BfaliyqS4XW+jZA9FDwbPhr6KVuuKQcY3jxC8fZ3/A75XL7ssWUf+KXxehx3FfF6HwxlFKdUUh4RvP0XVFk/Vv5tNOf7p48QvtSL1cKj4yZ6tDHzPktNkJXP9yIxvkkYO4EnuU3QejA6DUTgDa2Jtz8zvJX9FYhw6mPXcljpK113I7CMn6ekFoYw0kWLz60juLj4alIoivRiorEUWkklhBRuOYFHVx5j/VcLljxzmH6g7QpJF0enyjF8nKilJz2FzNkrNLDx+HrUWvtRChsQyQpJrkx8m4+1Ecw9Y1HsQHy5Fcaz0dPH3M7XdEjS0/M2/goepyQrI/cF43xlr+4G/cgIZFunopY+fHIz8zHN8QtN0AREQBERAERAUARdVPhc8n3cMr+EbrdtrKVpMh6yTnMbEN8jhfsbdAQC7sIwaWqfmRN0XGe8j1GDeT9NZVxw70fQssZ5HSn4W/0bPG57QrPTUrImhkbWsaNTWgADsQHiho2wxsiZzWNDRvNtp6TrXRZEQBERAEsiIBZERALIiIAiIgFkREAREQBERAEREAWFlEBhaJaCJ/Pijd+ZjXeIXQiAjn5O0jtdND1RtHgtJySoj/V2dRcPAqXRAQ//CFF/Z2/NJ/EvTclKIf1aPrzj4lSyICPjyfpW6qaH/DafELripY2cxjG/la1vgtqIAiIgCIiAIiIAiIgCIiAIiIAiIgCIiAIiIAiIgCIiAIiIBdLoiAIiIAiIgCIiAIiIAiIgCIiAIiIAiIgCIiAIiIAiIgCIiAIiIAiIgP/2Q=="/>
          <p:cNvSpPr>
            <a:spLocks noChangeAspect="1" noChangeArrowheads="1"/>
          </p:cNvSpPr>
          <p:nvPr/>
        </p:nvSpPr>
        <p:spPr bwMode="auto">
          <a:xfrm>
            <a:off x="304800" y="-793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altLang="es-CO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grpSp>
        <p:nvGrpSpPr>
          <p:cNvPr id="3" name="Grupo 2"/>
          <p:cNvGrpSpPr/>
          <p:nvPr/>
        </p:nvGrpSpPr>
        <p:grpSpPr>
          <a:xfrm>
            <a:off x="152400" y="1801060"/>
            <a:ext cx="8329442" cy="4651255"/>
            <a:chOff x="459575" y="1856809"/>
            <a:chExt cx="8329442" cy="4651255"/>
          </a:xfrm>
        </p:grpSpPr>
        <p:sp>
          <p:nvSpPr>
            <p:cNvPr id="14" name="Forma libre 13"/>
            <p:cNvSpPr/>
            <p:nvPr/>
          </p:nvSpPr>
          <p:spPr>
            <a:xfrm>
              <a:off x="459575" y="1880351"/>
              <a:ext cx="4435915" cy="972788"/>
            </a:xfrm>
            <a:custGeom>
              <a:avLst/>
              <a:gdLst>
                <a:gd name="connsiteX0" fmla="*/ 0 w 3891153"/>
                <a:gd name="connsiteY0" fmla="*/ 97279 h 972788"/>
                <a:gd name="connsiteX1" fmla="*/ 97279 w 3891153"/>
                <a:gd name="connsiteY1" fmla="*/ 0 h 972788"/>
                <a:gd name="connsiteX2" fmla="*/ 3793874 w 3891153"/>
                <a:gd name="connsiteY2" fmla="*/ 0 h 972788"/>
                <a:gd name="connsiteX3" fmla="*/ 3891153 w 3891153"/>
                <a:gd name="connsiteY3" fmla="*/ 97279 h 972788"/>
                <a:gd name="connsiteX4" fmla="*/ 3891153 w 3891153"/>
                <a:gd name="connsiteY4" fmla="*/ 875509 h 972788"/>
                <a:gd name="connsiteX5" fmla="*/ 3793874 w 3891153"/>
                <a:gd name="connsiteY5" fmla="*/ 972788 h 972788"/>
                <a:gd name="connsiteX6" fmla="*/ 97279 w 3891153"/>
                <a:gd name="connsiteY6" fmla="*/ 972788 h 972788"/>
                <a:gd name="connsiteX7" fmla="*/ 0 w 3891153"/>
                <a:gd name="connsiteY7" fmla="*/ 875509 h 972788"/>
                <a:gd name="connsiteX8" fmla="*/ 0 w 3891153"/>
                <a:gd name="connsiteY8" fmla="*/ 97279 h 972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91153" h="972788">
                  <a:moveTo>
                    <a:pt x="0" y="97279"/>
                  </a:moveTo>
                  <a:cubicBezTo>
                    <a:pt x="0" y="43553"/>
                    <a:pt x="43553" y="0"/>
                    <a:pt x="97279" y="0"/>
                  </a:cubicBezTo>
                  <a:lnTo>
                    <a:pt x="3793874" y="0"/>
                  </a:lnTo>
                  <a:cubicBezTo>
                    <a:pt x="3847600" y="0"/>
                    <a:pt x="3891153" y="43553"/>
                    <a:pt x="3891153" y="97279"/>
                  </a:cubicBezTo>
                  <a:lnTo>
                    <a:pt x="3891153" y="875509"/>
                  </a:lnTo>
                  <a:cubicBezTo>
                    <a:pt x="3891153" y="929235"/>
                    <a:pt x="3847600" y="972788"/>
                    <a:pt x="3793874" y="972788"/>
                  </a:cubicBezTo>
                  <a:lnTo>
                    <a:pt x="97279" y="972788"/>
                  </a:lnTo>
                  <a:cubicBezTo>
                    <a:pt x="43553" y="972788"/>
                    <a:pt x="0" y="929235"/>
                    <a:pt x="0" y="875509"/>
                  </a:cubicBezTo>
                  <a:lnTo>
                    <a:pt x="0" y="97279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8972" tIns="58972" rIns="58972" bIns="58972" numCol="1" spcCol="1270" anchor="ctr" anchorCtr="0">
              <a:noAutofit/>
            </a:bodyPr>
            <a:lstStyle/>
            <a:p>
              <a:pPr marL="0" marR="0" lvl="0" indent="0" algn="ctr" defTabSz="10668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24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</a:rPr>
                <a:t> Menores</a:t>
              </a:r>
              <a:r>
                <a:rPr kumimoji="0" lang="es-CO" sz="2400" b="0" i="0" u="none" strike="noStrike" kern="0" cap="none" spc="0" normalizeH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</a:rPr>
                <a:t> de 14 años			</a:t>
              </a:r>
              <a:endPara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  <p:sp>
          <p:nvSpPr>
            <p:cNvPr id="15" name="Flecha derecha 14"/>
            <p:cNvSpPr/>
            <p:nvPr/>
          </p:nvSpPr>
          <p:spPr>
            <a:xfrm rot="5397207">
              <a:off x="2200636" y="2922659"/>
              <a:ext cx="410489" cy="681939"/>
            </a:xfrm>
            <a:prstGeom prst="rightArrow">
              <a:avLst>
                <a:gd name="adj1" fmla="val 66700"/>
                <a:gd name="adj2" fmla="val 50000"/>
              </a:avLst>
            </a:prstGeom>
            <a:scene3d>
              <a:camera prst="orthographicFront"/>
              <a:lightRig rig="flat" dir="t"/>
            </a:scene3d>
            <a:sp3d z="-80000" prstMaterial="plastic">
              <a:bevelT w="50800" h="50800"/>
              <a:bevelB w="25400" h="2540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Forma libre 15"/>
            <p:cNvSpPr/>
            <p:nvPr/>
          </p:nvSpPr>
          <p:spPr>
            <a:xfrm>
              <a:off x="461950" y="3674117"/>
              <a:ext cx="3644494" cy="2833947"/>
            </a:xfrm>
            <a:custGeom>
              <a:avLst/>
              <a:gdLst>
                <a:gd name="connsiteX0" fmla="*/ 0 w 3891153"/>
                <a:gd name="connsiteY0" fmla="*/ 806865 h 3227459"/>
                <a:gd name="connsiteX1" fmla="*/ 2277424 w 3891153"/>
                <a:gd name="connsiteY1" fmla="*/ 806865 h 3227459"/>
                <a:gd name="connsiteX2" fmla="*/ 2277424 w 3891153"/>
                <a:gd name="connsiteY2" fmla="*/ 0 h 3227459"/>
                <a:gd name="connsiteX3" fmla="*/ 3891153 w 3891153"/>
                <a:gd name="connsiteY3" fmla="*/ 1613730 h 3227459"/>
                <a:gd name="connsiteX4" fmla="*/ 2277424 w 3891153"/>
                <a:gd name="connsiteY4" fmla="*/ 3227459 h 3227459"/>
                <a:gd name="connsiteX5" fmla="*/ 2277424 w 3891153"/>
                <a:gd name="connsiteY5" fmla="*/ 2420594 h 3227459"/>
                <a:gd name="connsiteX6" fmla="*/ 0 w 3891153"/>
                <a:gd name="connsiteY6" fmla="*/ 2420594 h 3227459"/>
                <a:gd name="connsiteX7" fmla="*/ 0 w 3891153"/>
                <a:gd name="connsiteY7" fmla="*/ 806865 h 3227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91153" h="3227459">
                  <a:moveTo>
                    <a:pt x="0" y="806865"/>
                  </a:moveTo>
                  <a:lnTo>
                    <a:pt x="2277424" y="806865"/>
                  </a:lnTo>
                  <a:lnTo>
                    <a:pt x="2277424" y="0"/>
                  </a:lnTo>
                  <a:lnTo>
                    <a:pt x="3891153" y="1613730"/>
                  </a:lnTo>
                  <a:lnTo>
                    <a:pt x="2277424" y="3227459"/>
                  </a:lnTo>
                  <a:lnTo>
                    <a:pt x="2277424" y="2420594"/>
                  </a:lnTo>
                  <a:lnTo>
                    <a:pt x="0" y="2420594"/>
                  </a:lnTo>
                  <a:lnTo>
                    <a:pt x="0" y="806865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extrusionH="12700" prstMaterial="plastic">
              <a:bevelT w="50800" h="50800"/>
            </a:sp3d>
          </p:spPr>
          <p:style>
            <a:lnRef idx="1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80" tIns="824645" rIns="824645" bIns="824645" numCol="1" spcCol="1270" anchor="ctr" anchorCtr="0">
              <a:noAutofit/>
            </a:bodyPr>
            <a:lstStyle/>
            <a:p>
              <a:pPr marL="0" marR="0" lvl="0" indent="0" algn="ctr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14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El Icbf</a:t>
              </a:r>
              <a:r>
                <a:rPr kumimoji="0" lang="es-CO" sz="1400" b="0" i="0" u="none" strike="noStrike" kern="1200" cap="none" spc="0" normalizeH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  y Coosalud no reportan casos de atención de menores de 14 años en estado de gestación</a:t>
              </a:r>
              <a:endParaRPr kumimoji="0" lang="es-CO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" name="Forma libre 16"/>
            <p:cNvSpPr/>
            <p:nvPr/>
          </p:nvSpPr>
          <p:spPr>
            <a:xfrm>
              <a:off x="4895490" y="1856809"/>
              <a:ext cx="3891153" cy="972788"/>
            </a:xfrm>
            <a:custGeom>
              <a:avLst/>
              <a:gdLst>
                <a:gd name="connsiteX0" fmla="*/ 0 w 3891153"/>
                <a:gd name="connsiteY0" fmla="*/ 97279 h 972788"/>
                <a:gd name="connsiteX1" fmla="*/ 97279 w 3891153"/>
                <a:gd name="connsiteY1" fmla="*/ 0 h 972788"/>
                <a:gd name="connsiteX2" fmla="*/ 3793874 w 3891153"/>
                <a:gd name="connsiteY2" fmla="*/ 0 h 972788"/>
                <a:gd name="connsiteX3" fmla="*/ 3891153 w 3891153"/>
                <a:gd name="connsiteY3" fmla="*/ 97279 h 972788"/>
                <a:gd name="connsiteX4" fmla="*/ 3891153 w 3891153"/>
                <a:gd name="connsiteY4" fmla="*/ 875509 h 972788"/>
                <a:gd name="connsiteX5" fmla="*/ 3793874 w 3891153"/>
                <a:gd name="connsiteY5" fmla="*/ 972788 h 972788"/>
                <a:gd name="connsiteX6" fmla="*/ 97279 w 3891153"/>
                <a:gd name="connsiteY6" fmla="*/ 972788 h 972788"/>
                <a:gd name="connsiteX7" fmla="*/ 0 w 3891153"/>
                <a:gd name="connsiteY7" fmla="*/ 875509 h 972788"/>
                <a:gd name="connsiteX8" fmla="*/ 0 w 3891153"/>
                <a:gd name="connsiteY8" fmla="*/ 97279 h 972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91153" h="972788">
                  <a:moveTo>
                    <a:pt x="0" y="97279"/>
                  </a:moveTo>
                  <a:cubicBezTo>
                    <a:pt x="0" y="43553"/>
                    <a:pt x="43553" y="0"/>
                    <a:pt x="97279" y="0"/>
                  </a:cubicBezTo>
                  <a:lnTo>
                    <a:pt x="3793874" y="0"/>
                  </a:lnTo>
                  <a:cubicBezTo>
                    <a:pt x="3847600" y="0"/>
                    <a:pt x="3891153" y="43553"/>
                    <a:pt x="3891153" y="97279"/>
                  </a:cubicBezTo>
                  <a:lnTo>
                    <a:pt x="3891153" y="875509"/>
                  </a:lnTo>
                  <a:cubicBezTo>
                    <a:pt x="3891153" y="929235"/>
                    <a:pt x="3847600" y="972788"/>
                    <a:pt x="3793874" y="972788"/>
                  </a:cubicBezTo>
                  <a:lnTo>
                    <a:pt x="97279" y="972788"/>
                  </a:lnTo>
                  <a:cubicBezTo>
                    <a:pt x="43553" y="972788"/>
                    <a:pt x="0" y="929235"/>
                    <a:pt x="0" y="875509"/>
                  </a:cubicBezTo>
                  <a:lnTo>
                    <a:pt x="0" y="97279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-7353344"/>
                <a:satOff val="-10228"/>
                <a:lumOff val="-3922"/>
                <a:alphaOff val="0"/>
              </a:schemeClr>
            </a:fillRef>
            <a:effectRef idx="2">
              <a:schemeClr val="accent5">
                <a:hueOff val="-7353344"/>
                <a:satOff val="-10228"/>
                <a:lumOff val="-3922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8972" tIns="58972" rIns="58972" bIns="58972" numCol="1" spcCol="1270" anchor="ctr" anchorCtr="0">
              <a:noAutofit/>
            </a:bodyPr>
            <a:lstStyle/>
            <a:p>
              <a:pPr marL="0" marR="0" lvl="0" indent="0" algn="ctr" defTabSz="10668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24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 Mayores de 14 años</a:t>
              </a:r>
              <a:endPara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" name="Flecha derecha 19"/>
            <p:cNvSpPr/>
            <p:nvPr/>
          </p:nvSpPr>
          <p:spPr>
            <a:xfrm rot="5397217">
              <a:off x="6636548" y="2922659"/>
              <a:ext cx="410489" cy="681939"/>
            </a:xfrm>
            <a:prstGeom prst="rightArrow">
              <a:avLst>
                <a:gd name="adj1" fmla="val 66700"/>
                <a:gd name="adj2" fmla="val 50000"/>
              </a:avLst>
            </a:prstGeom>
            <a:scene3d>
              <a:camera prst="orthographicFront"/>
              <a:lightRig rig="flat" dir="t"/>
            </a:scene3d>
            <a:sp3d z="-80000" prstMaterial="plastic">
              <a:bevelT w="50800" h="50800"/>
              <a:bevelB w="25400" h="2540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-7353344"/>
                <a:satOff val="-10228"/>
                <a:lumOff val="-3922"/>
                <a:alphaOff val="0"/>
              </a:schemeClr>
            </a:fillRef>
            <a:effectRef idx="2">
              <a:schemeClr val="accent5">
                <a:hueOff val="-7353344"/>
                <a:satOff val="-10228"/>
                <a:lumOff val="-392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Forma libre 20"/>
            <p:cNvSpPr/>
            <p:nvPr/>
          </p:nvSpPr>
          <p:spPr>
            <a:xfrm>
              <a:off x="5098116" y="3674117"/>
              <a:ext cx="3690901" cy="2833947"/>
            </a:xfrm>
            <a:custGeom>
              <a:avLst/>
              <a:gdLst>
                <a:gd name="connsiteX0" fmla="*/ 0 w 3891153"/>
                <a:gd name="connsiteY0" fmla="*/ 1624878 h 3249755"/>
                <a:gd name="connsiteX1" fmla="*/ 1624878 w 3891153"/>
                <a:gd name="connsiteY1" fmla="*/ 0 h 3249755"/>
                <a:gd name="connsiteX2" fmla="*/ 1624878 w 3891153"/>
                <a:gd name="connsiteY2" fmla="*/ 812439 h 3249755"/>
                <a:gd name="connsiteX3" fmla="*/ 3891153 w 3891153"/>
                <a:gd name="connsiteY3" fmla="*/ 812439 h 3249755"/>
                <a:gd name="connsiteX4" fmla="*/ 3891153 w 3891153"/>
                <a:gd name="connsiteY4" fmla="*/ 2437316 h 3249755"/>
                <a:gd name="connsiteX5" fmla="*/ 1624878 w 3891153"/>
                <a:gd name="connsiteY5" fmla="*/ 2437316 h 3249755"/>
                <a:gd name="connsiteX6" fmla="*/ 1624878 w 3891153"/>
                <a:gd name="connsiteY6" fmla="*/ 3249755 h 3249755"/>
                <a:gd name="connsiteX7" fmla="*/ 0 w 3891153"/>
                <a:gd name="connsiteY7" fmla="*/ 1624878 h 3249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91153" h="3249755">
                  <a:moveTo>
                    <a:pt x="0" y="1624878"/>
                  </a:moveTo>
                  <a:lnTo>
                    <a:pt x="1624878" y="0"/>
                  </a:lnTo>
                  <a:lnTo>
                    <a:pt x="1624878" y="812439"/>
                  </a:lnTo>
                  <a:lnTo>
                    <a:pt x="3891153" y="812439"/>
                  </a:lnTo>
                  <a:lnTo>
                    <a:pt x="3891153" y="2437316"/>
                  </a:lnTo>
                  <a:lnTo>
                    <a:pt x="1624878" y="2437316"/>
                  </a:lnTo>
                  <a:lnTo>
                    <a:pt x="1624878" y="3249755"/>
                  </a:lnTo>
                  <a:lnTo>
                    <a:pt x="0" y="1624878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extrusionH="12700" prstMaterial="plastic">
              <a:bevelT w="50800" h="50800"/>
            </a:sp3d>
          </p:spPr>
          <p:style>
            <a:lnRef idx="1">
              <a:schemeClr val="accent5">
                <a:tint val="40000"/>
                <a:alpha val="90000"/>
                <a:hueOff val="-7391755"/>
                <a:satOff val="-12816"/>
                <a:lumOff val="-1289"/>
                <a:alphaOff val="0"/>
              </a:schemeClr>
            </a:lnRef>
            <a:fillRef idx="1">
              <a:schemeClr val="accent5">
                <a:tint val="40000"/>
                <a:alpha val="90000"/>
                <a:hueOff val="-7391755"/>
                <a:satOff val="-12816"/>
                <a:lumOff val="-1289"/>
                <a:alphaOff val="0"/>
              </a:schemeClr>
            </a:fillRef>
            <a:effectRef idx="2">
              <a:schemeClr val="accent5">
                <a:tint val="40000"/>
                <a:alpha val="90000"/>
                <a:hueOff val="-7391755"/>
                <a:satOff val="-12816"/>
                <a:lumOff val="-1289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30219" tIns="830219" rIns="17780" bIns="830219" numCol="1" spcCol="1270" anchor="ctr" anchorCtr="0">
              <a:noAutofit/>
            </a:bodyPr>
            <a:lstStyle/>
            <a:p>
              <a:pPr marL="0" marR="0" lvl="0" indent="0" algn="ctr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14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27 casos: 3 de 14 años;</a:t>
              </a:r>
              <a:r>
                <a:rPr kumimoji="0" lang="es-CO" sz="1400" b="0" i="0" u="none" strike="noStrike" kern="1200" cap="none" spc="0" normalizeH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 2 de 15 años; 6 de 16 años y 16 de 17 años. </a:t>
              </a:r>
            </a:p>
            <a:p>
              <a:pPr marL="0" marR="0" lvl="0" indent="0" algn="ctr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lang="es-CO" sz="1400" baseline="0" dirty="0">
                  <a:solidFill>
                    <a:sysClr val="windowText" lastClr="000000"/>
                  </a:solidFill>
                </a:rPr>
                <a:t>Coosalud reportó 8 casos: 6 en alto riesgo y dos de bajo riesgo.</a:t>
              </a:r>
              <a:endParaRPr kumimoji="0" lang="es-CO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3078" name="Picture 6" descr="Resultado de imagen para abuso sexu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9269" y="3969782"/>
            <a:ext cx="991672" cy="2323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CuadroTexto 9"/>
          <p:cNvSpPr txBox="1">
            <a:spLocks noChangeArrowheads="1"/>
          </p:cNvSpPr>
          <p:nvPr/>
        </p:nvSpPr>
        <p:spPr bwMode="auto">
          <a:xfrm>
            <a:off x="0" y="197033"/>
            <a:ext cx="693121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s-ES" altLang="es-ES" sz="2800" b="1" kern="0" dirty="0">
                <a:solidFill>
                  <a:srgbClr val="FFFFFF"/>
                </a:solidFill>
                <a:cs typeface="Arial" panose="020B0604020202020204" pitchFamily="34" charset="0"/>
              </a:rPr>
              <a:t>LOS</a:t>
            </a:r>
            <a:r>
              <a:rPr lang="es-ES" altLang="es-ES" sz="3200" b="1" kern="0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kumimoji="0" lang="es-ES" altLang="es-ES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EMBARAZOS ADOLESCENTE EN CAMPO </a:t>
            </a:r>
            <a:endParaRPr kumimoji="0" lang="es-ES" altLang="es-ES" sz="3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100" y="3413399"/>
            <a:ext cx="2416629" cy="2879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2755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4568192"/>
              </p:ext>
            </p:extLst>
          </p:nvPr>
        </p:nvGraphicFramePr>
        <p:xfrm>
          <a:off x="0" y="1245704"/>
          <a:ext cx="9143999" cy="50235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399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448245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2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75347">
                <a:tc>
                  <a:txBody>
                    <a:bodyPr/>
                    <a:lstStyle/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</a:txBody>
                  <a:tcPr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3" name="CuadroTexto 9"/>
          <p:cNvSpPr txBox="1">
            <a:spLocks noChangeArrowheads="1"/>
          </p:cNvSpPr>
          <p:nvPr/>
        </p:nvSpPr>
        <p:spPr bwMode="auto">
          <a:xfrm>
            <a:off x="118946" y="194623"/>
            <a:ext cx="783235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s-ES" altLang="es-ES" sz="2400" b="1" kern="0" dirty="0">
                <a:solidFill>
                  <a:srgbClr val="FFFFFF"/>
                </a:solidFill>
                <a:cs typeface="Arial" panose="020B0604020202020204" pitchFamily="34" charset="0"/>
              </a:rPr>
              <a:t>Generaciones Con Bienestar / Familias Con Bienestar </a:t>
            </a:r>
            <a:endParaRPr kumimoji="0" lang="es-ES" altLang="es-ES" sz="3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" name="Elipse 1"/>
          <p:cNvSpPr/>
          <p:nvPr/>
        </p:nvSpPr>
        <p:spPr>
          <a:xfrm>
            <a:off x="225287" y="1497496"/>
            <a:ext cx="2199861" cy="45057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chemeClr val="tx1"/>
                </a:solidFill>
              </a:rPr>
              <a:t>GCB</a:t>
            </a:r>
          </a:p>
        </p:txBody>
      </p:sp>
      <p:sp>
        <p:nvSpPr>
          <p:cNvPr id="4" name="Elipse 3"/>
          <p:cNvSpPr/>
          <p:nvPr/>
        </p:nvSpPr>
        <p:spPr>
          <a:xfrm>
            <a:off x="6215271" y="1497496"/>
            <a:ext cx="2279373" cy="45057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/>
              <a:t>FCB</a:t>
            </a:r>
          </a:p>
        </p:txBody>
      </p:sp>
      <p:sp>
        <p:nvSpPr>
          <p:cNvPr id="5" name="Rectángulo: esquinas redondeadas 4"/>
          <p:cNvSpPr/>
          <p:nvPr/>
        </p:nvSpPr>
        <p:spPr>
          <a:xfrm>
            <a:off x="0" y="2199862"/>
            <a:ext cx="3392557" cy="4069434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Busca fortalecer los proyectos de vida y entornos protectores de los niños, las niñas y los adolescentes que contribuyan con la garantía, prevención y protección de los derechos de ellos y ellas.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O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CO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Desarrolla acciones de prevención del reclutamiento ilícito, trabajo infantil, </a:t>
            </a:r>
            <a:r>
              <a:rPr lang="es-CO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embarazo adolescente,</a:t>
            </a:r>
            <a:r>
              <a:rPr lang="es-CO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mediante la promoción de los derechos sexuales y reproductivos, consumo de sustancias psicoactivas y violencia juvenil, sexual y escolar. </a:t>
            </a:r>
          </a:p>
        </p:txBody>
      </p:sp>
      <p:sp>
        <p:nvSpPr>
          <p:cNvPr id="7" name="Rectángulo: esquinas redondeadas 6"/>
          <p:cNvSpPr/>
          <p:nvPr/>
        </p:nvSpPr>
        <p:spPr>
          <a:xfrm>
            <a:off x="5830958" y="2199862"/>
            <a:ext cx="3048000" cy="4069433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trabaja para construir familias protectoras y garantes de derechos.</a:t>
            </a:r>
          </a:p>
          <a:p>
            <a:pPr algn="ctr"/>
            <a:endParaRPr lang="es-CO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CO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Desarrollamos los módulos:</a:t>
            </a:r>
          </a:p>
          <a:p>
            <a:pPr algn="ctr"/>
            <a:endParaRPr lang="es-CO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CO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-Concordia entre géneros</a:t>
            </a:r>
          </a:p>
          <a:p>
            <a:pPr algn="ctr"/>
            <a:r>
              <a:rPr lang="es-CO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--Sexualidad sana, placentera y responsable</a:t>
            </a:r>
          </a:p>
          <a:p>
            <a:pPr algn="ctr"/>
            <a:r>
              <a:rPr lang="es-CO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-Ciudadanía en familia</a:t>
            </a:r>
          </a:p>
          <a:p>
            <a:pPr algn="ctr"/>
            <a:r>
              <a:rPr lang="es-CO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-Hábitos sanos en familia</a:t>
            </a:r>
          </a:p>
          <a:p>
            <a:pPr algn="ctr"/>
            <a:r>
              <a:rPr lang="es-CO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-Cultivo digno de las nuevas generaciones</a:t>
            </a:r>
          </a:p>
          <a:p>
            <a:pPr algn="ctr"/>
            <a:endParaRPr lang="es-CO" sz="1400" dirty="0"/>
          </a:p>
        </p:txBody>
      </p:sp>
      <p:pic>
        <p:nvPicPr>
          <p:cNvPr id="8" name="Picture 2" descr="C:\Documents and Settings\Pedro.conrado\Mis documentos\Mis imágenes\embarazo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92556" y="4005064"/>
            <a:ext cx="2440191" cy="17430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388778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a 6"/>
          <p:cNvGraphicFramePr/>
          <p:nvPr>
            <p:extLst/>
          </p:nvPr>
        </p:nvGraphicFramePr>
        <p:xfrm>
          <a:off x="447890" y="1145059"/>
          <a:ext cx="7727092" cy="52475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" name="Diagrama 1"/>
          <p:cNvGraphicFramePr/>
          <p:nvPr>
            <p:extLst/>
          </p:nvPr>
        </p:nvGraphicFramePr>
        <p:xfrm>
          <a:off x="954157" y="1396999"/>
          <a:ext cx="7772399" cy="47155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6" name="Imagen 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4950" y="104669"/>
            <a:ext cx="1554823" cy="1180792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1676271" y="375207"/>
            <a:ext cx="47164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000" b="1" dirty="0">
                <a:solidFill>
                  <a:schemeClr val="bg1"/>
                </a:solidFill>
              </a:rPr>
              <a:t>Construyendo Juntos Entornos Protectores</a:t>
            </a:r>
          </a:p>
        </p:txBody>
      </p:sp>
    </p:spTree>
    <p:extLst>
      <p:ext uri="{BB962C8B-B14F-4D97-AF65-F5344CB8AC3E}">
        <p14:creationId xmlns:p14="http://schemas.microsoft.com/office/powerpoint/2010/main" val="3612042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1"/>
          <p:cNvSpPr/>
          <p:nvPr/>
        </p:nvSpPr>
        <p:spPr>
          <a:xfrm>
            <a:off x="3316033" y="1187397"/>
            <a:ext cx="5341373" cy="133905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6 CuadroTexto"/>
          <p:cNvSpPr txBox="1"/>
          <p:nvPr/>
        </p:nvSpPr>
        <p:spPr>
          <a:xfrm>
            <a:off x="1560988" y="18252"/>
            <a:ext cx="53085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¿Quiénes se beneficiarán? </a:t>
            </a:r>
          </a:p>
        </p:txBody>
      </p:sp>
      <p:sp>
        <p:nvSpPr>
          <p:cNvPr id="8" name="9 Rectángulo"/>
          <p:cNvSpPr/>
          <p:nvPr/>
        </p:nvSpPr>
        <p:spPr>
          <a:xfrm>
            <a:off x="109828" y="2892901"/>
            <a:ext cx="32583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3600" dirty="0">
                <a:latin typeface="Century Gothic" panose="020B0502020202020204" pitchFamily="34" charset="0"/>
              </a:rPr>
              <a:t>816 </a:t>
            </a:r>
            <a:r>
              <a:rPr lang="es-CO" sz="3200" dirty="0">
                <a:latin typeface="Century Gothic" panose="020B0502020202020204" pitchFamily="34" charset="0"/>
              </a:rPr>
              <a:t>niñas, niños y adolescentes </a:t>
            </a:r>
            <a:endParaRPr lang="es-CO" sz="3200" dirty="0">
              <a:latin typeface="Century Gothic" panose="020B0502020202020204" pitchFamily="34" charset="0"/>
              <a:cs typeface="Avenir Light"/>
            </a:endParaRPr>
          </a:p>
          <a:p>
            <a:pPr algn="ctr"/>
            <a:r>
              <a:rPr lang="es-CO" sz="2000" dirty="0">
                <a:latin typeface="Century Gothic" panose="020B0502020202020204" pitchFamily="34" charset="0"/>
                <a:cs typeface="Avenir Light"/>
              </a:rPr>
              <a:t>(de Instituciones educativas oficiales, participantes en los talleres) </a:t>
            </a:r>
            <a:r>
              <a:rPr lang="es-ES" sz="2000" b="1" kern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40%</a:t>
            </a:r>
            <a:r>
              <a:rPr lang="es-ES" sz="2000" kern="0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s-CO" sz="2000" kern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total participantes</a:t>
            </a:r>
            <a:endParaRPr lang="es-CO" sz="2000" dirty="0">
              <a:solidFill>
                <a:srgbClr val="FF0000"/>
              </a:solidFill>
              <a:latin typeface="Century Gothic" panose="020B0502020202020204" pitchFamily="34" charset="0"/>
              <a:cs typeface="Avenir Light"/>
            </a:endParaRPr>
          </a:p>
          <a:p>
            <a:pPr algn="ctr"/>
            <a:endParaRPr lang="es-CO" sz="1600" dirty="0">
              <a:latin typeface="Century Gothic" panose="020B0502020202020204" pitchFamily="34" charset="0"/>
              <a:cs typeface="Avenir Light"/>
            </a:endParaRPr>
          </a:p>
        </p:txBody>
      </p:sp>
      <p:pic>
        <p:nvPicPr>
          <p:cNvPr id="9" name="10 Imagen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212" y="1215533"/>
            <a:ext cx="2966957" cy="1668705"/>
          </a:xfrm>
          <a:prstGeom prst="rect">
            <a:avLst/>
          </a:prstGeom>
        </p:spPr>
      </p:pic>
      <p:sp>
        <p:nvSpPr>
          <p:cNvPr id="11" name="12 Rectángulo"/>
          <p:cNvSpPr/>
          <p:nvPr/>
        </p:nvSpPr>
        <p:spPr>
          <a:xfrm>
            <a:off x="6675508" y="2387975"/>
            <a:ext cx="246849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2800" b="1" dirty="0">
                <a:latin typeface="Century Gothic" panose="020B0502020202020204" pitchFamily="34" charset="0"/>
              </a:rPr>
              <a:t>1.020</a:t>
            </a:r>
            <a:r>
              <a:rPr lang="es-CO" sz="2800" dirty="0">
                <a:latin typeface="Century Gothic" panose="020B0502020202020204" pitchFamily="34" charset="0"/>
              </a:rPr>
              <a:t> </a:t>
            </a:r>
            <a:r>
              <a:rPr lang="es-CO" sz="2400" dirty="0">
                <a:latin typeface="Century Gothic" panose="020B0502020202020204" pitchFamily="34" charset="0"/>
              </a:rPr>
              <a:t>padres, madres y cuidadores </a:t>
            </a:r>
            <a:r>
              <a:rPr lang="es-ES" sz="2400" b="1" kern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50% </a:t>
            </a:r>
            <a:r>
              <a:rPr lang="es-CO" sz="2400" kern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total participantes</a:t>
            </a:r>
            <a:endParaRPr lang="es-CO" sz="2400" dirty="0">
              <a:solidFill>
                <a:srgbClr val="FF0000"/>
              </a:solidFill>
              <a:latin typeface="Century Gothic" panose="020B0502020202020204" pitchFamily="34" charset="0"/>
              <a:cs typeface="Avenir Light"/>
            </a:endParaRPr>
          </a:p>
          <a:p>
            <a:pPr algn="ctr"/>
            <a:r>
              <a:rPr lang="es-CO" sz="2400" dirty="0">
                <a:latin typeface="Century Gothic" panose="020B0502020202020204" pitchFamily="34" charset="0"/>
              </a:rPr>
              <a:t> </a:t>
            </a:r>
          </a:p>
          <a:p>
            <a:pPr algn="ctr"/>
            <a:endParaRPr lang="es-CO" sz="2000" dirty="0">
              <a:latin typeface="Century Gothic" panose="020B0502020202020204" pitchFamily="34" charset="0"/>
              <a:cs typeface="Avenir Light"/>
            </a:endParaRPr>
          </a:p>
        </p:txBody>
      </p:sp>
      <p:pic>
        <p:nvPicPr>
          <p:cNvPr id="12" name="1 Imagen"/>
          <p:cNvPicPr>
            <a:picLocks noChangeAspect="1"/>
          </p:cNvPicPr>
          <p:nvPr/>
        </p:nvPicPr>
        <p:blipFill rotWithShape="1"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41406" y="4256514"/>
            <a:ext cx="1911469" cy="2002908"/>
          </a:xfrm>
          <a:prstGeom prst="rect">
            <a:avLst/>
          </a:prstGeom>
        </p:spPr>
      </p:pic>
      <p:sp>
        <p:nvSpPr>
          <p:cNvPr id="13" name="12 Rectángulo"/>
          <p:cNvSpPr/>
          <p:nvPr/>
        </p:nvSpPr>
        <p:spPr>
          <a:xfrm>
            <a:off x="3295396" y="4563105"/>
            <a:ext cx="339048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2800" b="1" dirty="0">
                <a:latin typeface="Century Gothic" panose="020B0502020202020204" pitchFamily="34" charset="0"/>
              </a:rPr>
              <a:t>204 </a:t>
            </a:r>
            <a:r>
              <a:rPr lang="es-CO" sz="2400" dirty="0">
                <a:latin typeface="Century Gothic" panose="020B0502020202020204" pitchFamily="34" charset="0"/>
              </a:rPr>
              <a:t>docentes y agentes educativos </a:t>
            </a:r>
            <a:r>
              <a:rPr lang="es-ES" sz="2400" b="1" kern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10% </a:t>
            </a:r>
            <a:r>
              <a:rPr lang="es-CO" sz="2400" kern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total participantes</a:t>
            </a:r>
            <a:endParaRPr lang="es-CO" sz="2400" dirty="0">
              <a:solidFill>
                <a:srgbClr val="FF0000"/>
              </a:solidFill>
              <a:latin typeface="Century Gothic" panose="020B0502020202020204" pitchFamily="34" charset="0"/>
              <a:cs typeface="Avenir Light"/>
            </a:endParaRPr>
          </a:p>
          <a:p>
            <a:pPr algn="ctr"/>
            <a:endParaRPr lang="es-CO" sz="2400" dirty="0">
              <a:latin typeface="Century Gothic" panose="020B0502020202020204" pitchFamily="34" charset="0"/>
            </a:endParaRPr>
          </a:p>
          <a:p>
            <a:pPr algn="ctr"/>
            <a:endParaRPr lang="es-CO" sz="2000" dirty="0">
              <a:latin typeface="Century Gothic" panose="020B0502020202020204" pitchFamily="34" charset="0"/>
              <a:cs typeface="Avenir Light"/>
            </a:endParaRPr>
          </a:p>
        </p:txBody>
      </p:sp>
      <p:pic>
        <p:nvPicPr>
          <p:cNvPr id="14" name="27 Imagen"/>
          <p:cNvPicPr>
            <a:picLocks noChangeAspect="1"/>
          </p:cNvPicPr>
          <p:nvPr/>
        </p:nvPicPr>
        <p:blipFill rotWithShape="1"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43837" y="2628454"/>
            <a:ext cx="3901708" cy="1975910"/>
          </a:xfrm>
          <a:prstGeom prst="rect">
            <a:avLst/>
          </a:prstGeom>
        </p:spPr>
      </p:pic>
      <p:sp>
        <p:nvSpPr>
          <p:cNvPr id="15" name="9 Rectángulo"/>
          <p:cNvSpPr/>
          <p:nvPr/>
        </p:nvSpPr>
        <p:spPr>
          <a:xfrm>
            <a:off x="3406575" y="1394489"/>
            <a:ext cx="298497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2400" b="1" dirty="0">
                <a:latin typeface="Century Gothic" panose="020B0502020202020204" pitchFamily="34" charset="0"/>
              </a:rPr>
              <a:t>2.040 </a:t>
            </a:r>
            <a:r>
              <a:rPr lang="es-CO" sz="2400" dirty="0">
                <a:latin typeface="Century Gothic" panose="020B0502020202020204" pitchFamily="34" charset="0"/>
              </a:rPr>
              <a:t> </a:t>
            </a:r>
            <a:endParaRPr lang="es-CO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pPr algn="ctr"/>
            <a:r>
              <a:rPr lang="es-CO" sz="2000" dirty="0">
                <a:latin typeface="Century Gothic" panose="020B0502020202020204" pitchFamily="34" charset="0"/>
              </a:rPr>
              <a:t>Participantes</a:t>
            </a:r>
            <a:endParaRPr lang="es-CO" sz="2000" dirty="0">
              <a:latin typeface="Century Gothic" panose="020B0502020202020204" pitchFamily="34" charset="0"/>
              <a:cs typeface="Avenir Light"/>
            </a:endParaRPr>
          </a:p>
          <a:p>
            <a:pPr algn="ctr"/>
            <a:endParaRPr lang="es-CO" sz="1600" dirty="0">
              <a:latin typeface="Century Gothic" panose="020B0502020202020204" pitchFamily="34" charset="0"/>
              <a:cs typeface="Avenir Light"/>
            </a:endParaRPr>
          </a:p>
        </p:txBody>
      </p:sp>
      <p:sp>
        <p:nvSpPr>
          <p:cNvPr id="16" name="12 Rectángulo"/>
          <p:cNvSpPr/>
          <p:nvPr/>
        </p:nvSpPr>
        <p:spPr>
          <a:xfrm>
            <a:off x="5537159" y="1354259"/>
            <a:ext cx="33071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2800" b="1" dirty="0">
                <a:latin typeface="Century Gothic" panose="020B0502020202020204" pitchFamily="34" charset="0"/>
              </a:rPr>
              <a:t>58 </a:t>
            </a:r>
            <a:r>
              <a:rPr lang="es-CO" sz="2400" dirty="0">
                <a:latin typeface="Century Gothic" panose="020B0502020202020204" pitchFamily="34" charset="0"/>
              </a:rPr>
              <a:t>Instituciones Educativas</a:t>
            </a:r>
          </a:p>
          <a:p>
            <a:pPr algn="ctr"/>
            <a:endParaRPr lang="es-CO" sz="2000" dirty="0">
              <a:latin typeface="Century Gothic" panose="020B0502020202020204" pitchFamily="34" charset="0"/>
              <a:cs typeface="Avenir Light"/>
            </a:endParaRPr>
          </a:p>
        </p:txBody>
      </p:sp>
      <p:pic>
        <p:nvPicPr>
          <p:cNvPr id="18" name="Imagen 17" descr="2.jp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79" y="98867"/>
            <a:ext cx="1306851" cy="911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267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3" grpId="0"/>
      <p:bldP spid="15" grpId="0"/>
      <p:bldP spid="1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1560988" y="18252"/>
            <a:ext cx="53085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¿Quiénes se beneficiarán? </a:t>
            </a:r>
          </a:p>
        </p:txBody>
      </p:sp>
      <p:pic>
        <p:nvPicPr>
          <p:cNvPr id="18" name="Imagen 17" descr="2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79" y="98867"/>
            <a:ext cx="1306851" cy="911226"/>
          </a:xfrm>
          <a:prstGeom prst="rect">
            <a:avLst/>
          </a:prstGeom>
        </p:spPr>
      </p:pic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8439688"/>
              </p:ext>
            </p:extLst>
          </p:nvPr>
        </p:nvGraphicFramePr>
        <p:xfrm>
          <a:off x="225082" y="1204735"/>
          <a:ext cx="8510954" cy="5096839"/>
        </p:xfrm>
        <a:graphic>
          <a:graphicData uri="http://schemas.openxmlformats.org/drawingml/2006/table">
            <a:tbl>
              <a:tblPr firstRow="1" firstCol="1" bandRow="1"/>
              <a:tblGrid>
                <a:gridCol w="223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3741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9935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1870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1870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9935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8326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600" b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ZONA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600" b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MUNICIPIO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600" b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TOTAL DE PARTICIPANTES</a:t>
                      </a:r>
                      <a:br>
                        <a:rPr lang="es-CO" sz="600" b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s-CO" sz="600" b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(PMC, NNA, DOCENTE, AE)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600" b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PMC (50%)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600" b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NNA (40%)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600" b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DOCENTE Y AE (10%)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7221">
                <a:tc row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Atlántico 1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 b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 b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1.200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 b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600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 b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480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 b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120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722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Barranquilla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960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480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384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96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6722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Galapa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120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6722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Puerto Colombia</a:t>
                      </a:r>
                      <a:endParaRPr lang="es-CO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CO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es-CO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s-CO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6722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Tubará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s-CO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67221">
                <a:tc rowSpan="20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Atlántico 2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 b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 b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840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 b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420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 b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336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84</a:t>
                      </a:r>
                      <a:endParaRPr lang="es-CO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6722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Baranoa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50874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6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Campo de La Cruz</a:t>
                      </a:r>
                      <a:endParaRPr lang="es-CO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6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es-CO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6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CO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6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es-CO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6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s-CO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6722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Candelaria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6722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Juan de Acosta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6722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Luruaco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6722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Malambo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6722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Manatí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6722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Palmar de Varela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6722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Piojó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6722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Polonuevo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6722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Ponedera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6722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Repelón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16722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Sabanagrande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16722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Sabanalarga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6722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Santa Lucía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16722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Santo Tomás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16722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Soledad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120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  <a:tr h="16722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Suan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4"/>
                  </a:ext>
                </a:extLst>
              </a:tr>
              <a:tr h="16722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Usiacurí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s-C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s-CO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8" marR="307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5192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13 Diagrama"/>
          <p:cNvGraphicFramePr/>
          <p:nvPr>
            <p:extLst/>
          </p:nvPr>
        </p:nvGraphicFramePr>
        <p:xfrm>
          <a:off x="190501" y="1031358"/>
          <a:ext cx="8734424" cy="34009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8 Diagrama"/>
          <p:cNvGraphicFramePr/>
          <p:nvPr>
            <p:extLst/>
          </p:nvPr>
        </p:nvGraphicFramePr>
        <p:xfrm>
          <a:off x="38099" y="4428164"/>
          <a:ext cx="8886825" cy="1625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1" name="6 CuadroTexto"/>
          <p:cNvSpPr txBox="1"/>
          <p:nvPr/>
        </p:nvSpPr>
        <p:spPr>
          <a:xfrm>
            <a:off x="-471713" y="238310"/>
            <a:ext cx="73252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¿Cómo se llevará a cabo? </a:t>
            </a:r>
          </a:p>
        </p:txBody>
      </p:sp>
    </p:spTree>
    <p:extLst>
      <p:ext uri="{BB962C8B-B14F-4D97-AF65-F5344CB8AC3E}">
        <p14:creationId xmlns:p14="http://schemas.microsoft.com/office/powerpoint/2010/main" val="3417768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  <p:bldGraphic spid="10" grpId="0">
        <p:bldAsOne/>
      </p:bldGraphic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8 Rectángulo"/>
          <p:cNvSpPr/>
          <p:nvPr/>
        </p:nvSpPr>
        <p:spPr>
          <a:xfrm>
            <a:off x="321147" y="5859459"/>
            <a:ext cx="80939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600" b="1" dirty="0">
                <a:latin typeface="Century Gothic" panose="020B0502020202020204" pitchFamily="34" charset="0"/>
              </a:rPr>
              <a:t>Formación</a:t>
            </a:r>
            <a:r>
              <a:rPr lang="es-CO" sz="1600" dirty="0">
                <a:latin typeface="Century Gothic" panose="020B0502020202020204" pitchFamily="34" charset="0"/>
              </a:rPr>
              <a:t> en</a:t>
            </a:r>
            <a:r>
              <a:rPr lang="es-CO" sz="1600" b="1" dirty="0">
                <a:latin typeface="Century Gothic" panose="020B0502020202020204" pitchFamily="34" charset="0"/>
              </a:rPr>
              <a:t> 5 módulos </a:t>
            </a:r>
            <a:r>
              <a:rPr lang="es-CO" sz="1600" dirty="0">
                <a:latin typeface="Century Gothic" panose="020B0502020202020204" pitchFamily="34" charset="0"/>
              </a:rPr>
              <a:t>de</a:t>
            </a:r>
            <a:r>
              <a:rPr lang="es-CO" sz="1600" b="1" dirty="0">
                <a:latin typeface="Century Gothic" panose="020B0502020202020204" pitchFamily="34" charset="0"/>
              </a:rPr>
              <a:t> 21 horas</a:t>
            </a:r>
            <a:r>
              <a:rPr lang="es-CO" sz="1600" dirty="0">
                <a:latin typeface="Century Gothic" panose="020B0502020202020204" pitchFamily="34" charset="0"/>
              </a:rPr>
              <a:t> más </a:t>
            </a:r>
            <a:r>
              <a:rPr lang="es-CO" sz="1600" b="1" dirty="0">
                <a:latin typeface="Century Gothic" panose="020B0502020202020204" pitchFamily="34" charset="0"/>
              </a:rPr>
              <a:t>3 horas </a:t>
            </a:r>
            <a:r>
              <a:rPr lang="es-CO" sz="1600" dirty="0">
                <a:latin typeface="Century Gothic" panose="020B0502020202020204" pitchFamily="34" charset="0"/>
              </a:rPr>
              <a:t>para el</a:t>
            </a:r>
          </a:p>
          <a:p>
            <a:pPr algn="ctr"/>
            <a:r>
              <a:rPr lang="es-CO" sz="1600" dirty="0">
                <a:latin typeface="Century Gothic" panose="020B0502020202020204" pitchFamily="34" charset="0"/>
              </a:rPr>
              <a:t> diligenciamiento de formatos</a:t>
            </a:r>
            <a:endParaRPr lang="es-ES" sz="1600" dirty="0">
              <a:latin typeface="Century Gothic" panose="020B0502020202020204" pitchFamily="34" charset="0"/>
              <a:cs typeface="Avenir Light"/>
            </a:endParaRPr>
          </a:p>
        </p:txBody>
      </p:sp>
      <p:graphicFrame>
        <p:nvGraphicFramePr>
          <p:cNvPr id="5" name="25 Tabla"/>
          <p:cNvGraphicFramePr>
            <a:graphicFrameLocks noGrp="1"/>
          </p:cNvGraphicFramePr>
          <p:nvPr>
            <p:extLst/>
          </p:nvPr>
        </p:nvGraphicFramePr>
        <p:xfrm>
          <a:off x="485730" y="1227222"/>
          <a:ext cx="7929387" cy="2979484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480484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817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1697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2586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1733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MX" sz="1200" b="1" dirty="0">
                          <a:effectLst/>
                        </a:rPr>
                        <a:t>Módulo</a:t>
                      </a:r>
                      <a:endParaRPr lang="es-CO" sz="1200" b="1" dirty="0"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MX" sz="1200" b="1" dirty="0">
                          <a:effectLst/>
                        </a:rPr>
                        <a:t>No. de sesiones</a:t>
                      </a:r>
                      <a:endParaRPr lang="es-CO" sz="1200" b="1" dirty="0"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MX" sz="1200" b="1" dirty="0">
                          <a:effectLst/>
                        </a:rPr>
                        <a:t>No. de horas</a:t>
                      </a:r>
                      <a:endParaRPr lang="es-CO" sz="1200" b="1" dirty="0"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MX" sz="1200" b="1" dirty="0">
                          <a:effectLst/>
                        </a:rPr>
                        <a:t>Participantes</a:t>
                      </a:r>
                      <a:endParaRPr lang="es-CO" sz="1200" b="1" dirty="0"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 anchorCtr="1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178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s-MX" sz="1400" b="1" dirty="0">
                          <a:effectLst/>
                        </a:rPr>
                        <a:t>Módulo 1</a:t>
                      </a:r>
                      <a:r>
                        <a:rPr lang="es-MX" sz="1400" dirty="0">
                          <a:effectLst/>
                        </a:rPr>
                        <a:t>: Análisis del Contexto</a:t>
                      </a:r>
                      <a:endParaRPr lang="es-CO" sz="1400" b="1" dirty="0"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CO" sz="1400" dirty="0">
                          <a:effectLst/>
                        </a:rPr>
                        <a:t>1</a:t>
                      </a:r>
                      <a:endParaRPr lang="es-CO" sz="1400" b="0" dirty="0"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MX" sz="1400" dirty="0">
                          <a:effectLst/>
                        </a:rPr>
                        <a:t>3</a:t>
                      </a:r>
                      <a:endParaRPr lang="es-CO" sz="1400" dirty="0"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MX" sz="1400" dirty="0">
                          <a:effectLst/>
                        </a:rPr>
                        <a:t>PMCDAENNA</a:t>
                      </a:r>
                      <a:endParaRPr lang="es-CO" sz="1400" dirty="0"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 anchorCtr="1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035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MX" sz="1400" b="1" dirty="0">
                          <a:effectLst/>
                        </a:rPr>
                        <a:t>Módulo 2: </a:t>
                      </a:r>
                      <a:r>
                        <a:rPr lang="es-MX" sz="1400" dirty="0">
                          <a:effectLst/>
                        </a:rPr>
                        <a:t>Lo que debemos saber sobre los derechos de los niños, niñas y adolescentes</a:t>
                      </a:r>
                      <a:endParaRPr lang="es-CO" sz="1400" b="1" dirty="0"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CO" sz="1400" b="0" dirty="0"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s-CO" sz="1400" b="0" dirty="0"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MX" sz="1400" dirty="0"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es-CO" sz="1400" dirty="0"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MX" sz="1400" dirty="0">
                          <a:effectLst/>
                        </a:rPr>
                        <a:t>PMCDAENNA</a:t>
                      </a:r>
                      <a:endParaRPr lang="es-CO" sz="1400" dirty="0"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 anchorCtr="1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035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MX" sz="1400" b="1" dirty="0">
                          <a:effectLst/>
                        </a:rPr>
                        <a:t>Módulo 3</a:t>
                      </a:r>
                      <a:r>
                        <a:rPr lang="es-MX" sz="1400" dirty="0">
                          <a:effectLst/>
                        </a:rPr>
                        <a:t>: Derechos sexuales y reproductivos y Prevención del embarazo en la adolescencia</a:t>
                      </a:r>
                      <a:endParaRPr lang="es-CO" sz="1400" b="1" dirty="0"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CO" sz="1400" b="0" dirty="0"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es-CO" sz="1400" b="0" dirty="0"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MX" sz="1400" dirty="0"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es-CO" sz="1400" dirty="0"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>
                          <a:effectLst/>
                        </a:rPr>
                        <a:t>PMCDAENNA</a:t>
                      </a:r>
                      <a:endParaRPr lang="es-CO" sz="1400" dirty="0"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 anchorCtr="1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1532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s-MX" sz="1400" b="1" dirty="0">
                          <a:effectLst/>
                        </a:rPr>
                        <a:t>Módulo 4</a:t>
                      </a:r>
                      <a:r>
                        <a:rPr lang="es-MX" sz="1400" dirty="0">
                          <a:effectLst/>
                        </a:rPr>
                        <a:t>: Participación y Ciudadanía</a:t>
                      </a:r>
                      <a:endParaRPr lang="es-CO" sz="1400" b="1" dirty="0"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CO" sz="1400" dirty="0">
                          <a:effectLst/>
                        </a:rPr>
                        <a:t>2</a:t>
                      </a:r>
                      <a:endParaRPr lang="es-CO" sz="1400" b="0" dirty="0"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MX" sz="1400" dirty="0">
                          <a:effectLst/>
                        </a:rPr>
                        <a:t>6</a:t>
                      </a:r>
                      <a:endParaRPr lang="es-CO" sz="1400" dirty="0"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>
                          <a:effectLst/>
                        </a:rPr>
                        <a:t>PMCDAENNA</a:t>
                      </a:r>
                      <a:endParaRPr lang="es-CO" sz="1400" dirty="0"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 anchorCtr="1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1532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s-MX" sz="1400" b="1" dirty="0">
                          <a:effectLst/>
                        </a:rPr>
                        <a:t>Módulo 5:</a:t>
                      </a:r>
                      <a:r>
                        <a:rPr lang="es-MX" sz="1400" dirty="0">
                          <a:effectLst/>
                        </a:rPr>
                        <a:t> Vinculación Afectiva</a:t>
                      </a:r>
                      <a:endParaRPr lang="es-CO" sz="1400" b="1" dirty="0"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CO" sz="1400" dirty="0">
                          <a:effectLst/>
                        </a:rPr>
                        <a:t>1</a:t>
                      </a:r>
                      <a:endParaRPr lang="es-CO" sz="1400" b="0" dirty="0"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MX" sz="1400" dirty="0">
                          <a:effectLst/>
                        </a:rPr>
                        <a:t>3</a:t>
                      </a:r>
                      <a:endParaRPr lang="es-CO" sz="1400" dirty="0"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>
                          <a:effectLst/>
                        </a:rPr>
                        <a:t>PMCDAENNA</a:t>
                      </a:r>
                      <a:endParaRPr lang="es-CO" sz="1400" dirty="0"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 anchorCtr="1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pic>
        <p:nvPicPr>
          <p:cNvPr id="6" name="27 Imagen"/>
          <p:cNvPicPr>
            <a:picLocks noChangeAspect="1"/>
          </p:cNvPicPr>
          <p:nvPr/>
        </p:nvPicPr>
        <p:blipFill rotWithShape="1"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3865" y="3813040"/>
            <a:ext cx="4292739" cy="2046419"/>
          </a:xfrm>
          <a:prstGeom prst="rect">
            <a:avLst/>
          </a:prstGeom>
        </p:spPr>
      </p:pic>
      <p:sp>
        <p:nvSpPr>
          <p:cNvPr id="7" name="9 CuadroTexto"/>
          <p:cNvSpPr txBox="1"/>
          <p:nvPr/>
        </p:nvSpPr>
        <p:spPr>
          <a:xfrm>
            <a:off x="5285844" y="4642582"/>
            <a:ext cx="3129273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400" b="1" dirty="0">
                <a:latin typeface="Century Gothic" panose="020B0502020202020204" pitchFamily="34" charset="0"/>
              </a:rPr>
              <a:t>PMCDAE: </a:t>
            </a:r>
            <a:r>
              <a:rPr lang="es-CO" sz="1400" dirty="0">
                <a:latin typeface="Century Gothic" panose="020B0502020202020204" pitchFamily="34" charset="0"/>
              </a:rPr>
              <a:t>Padres, madres, cuidadores y docentes y agentes educativos</a:t>
            </a:r>
          </a:p>
          <a:p>
            <a:pPr algn="just"/>
            <a:r>
              <a:rPr lang="es-CO" sz="1400" b="1" dirty="0">
                <a:latin typeface="Century Gothic" panose="020B0502020202020204" pitchFamily="34" charset="0"/>
              </a:rPr>
              <a:t>NNA: </a:t>
            </a:r>
            <a:r>
              <a:rPr lang="es-CO" sz="1400" dirty="0">
                <a:latin typeface="Century Gothic" panose="020B0502020202020204" pitchFamily="34" charset="0"/>
              </a:rPr>
              <a:t>Niños, niñas y adolescentes</a:t>
            </a:r>
            <a:r>
              <a:rPr lang="es-CO" sz="2000" dirty="0"/>
              <a:t>.</a:t>
            </a:r>
          </a:p>
        </p:txBody>
      </p:sp>
      <p:sp>
        <p:nvSpPr>
          <p:cNvPr id="8" name="6 CuadroTexto"/>
          <p:cNvSpPr txBox="1"/>
          <p:nvPr/>
        </p:nvSpPr>
        <p:spPr>
          <a:xfrm>
            <a:off x="1396569" y="108458"/>
            <a:ext cx="52613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¿Cuáles son los módulos? 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121" y="31885"/>
            <a:ext cx="1346502" cy="94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32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a 5"/>
          <p:cNvGraphicFramePr>
            <a:graphicFrameLocks noGrp="1"/>
          </p:cNvGraphicFramePr>
          <p:nvPr>
            <p:extLst/>
          </p:nvPr>
        </p:nvGraphicFramePr>
        <p:xfrm>
          <a:off x="0" y="1245704"/>
          <a:ext cx="9143999" cy="50235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399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448245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2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75347">
                <a:tc>
                  <a:txBody>
                    <a:bodyPr/>
                    <a:lstStyle/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</a:txBody>
                  <a:tcPr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3" name="CuadroTexto 9"/>
          <p:cNvSpPr txBox="1">
            <a:spLocks noChangeArrowheads="1"/>
          </p:cNvSpPr>
          <p:nvPr/>
        </p:nvSpPr>
        <p:spPr bwMode="auto">
          <a:xfrm>
            <a:off x="118946" y="194623"/>
            <a:ext cx="783235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s-ES" altLang="es-ES" sz="2400" b="1" kern="0" noProof="0" dirty="0">
                <a:solidFill>
                  <a:srgbClr val="FFFFFF"/>
                </a:solidFill>
                <a:cs typeface="Arial" panose="020B0604020202020204" pitchFamily="34" charset="0"/>
              </a:rPr>
              <a:t>Prevención del Embarazo adolescente</a:t>
            </a:r>
            <a:endParaRPr kumimoji="0" lang="es-ES" altLang="es-ES" sz="3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Elipse 3"/>
          <p:cNvSpPr/>
          <p:nvPr/>
        </p:nvSpPr>
        <p:spPr>
          <a:xfrm>
            <a:off x="1942338" y="1923020"/>
            <a:ext cx="5340626" cy="1404729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/>
              <a:t>VIDEO</a:t>
            </a:r>
          </a:p>
          <a:p>
            <a:pPr algn="ctr"/>
            <a:r>
              <a:rPr lang="es-CO" dirty="0"/>
              <a:t>Intervención de una adolescente</a:t>
            </a:r>
          </a:p>
        </p:txBody>
      </p:sp>
      <p:pic>
        <p:nvPicPr>
          <p:cNvPr id="8" name="Picture 2" descr="C:\Documents and Settings\Pedro.conrado\Mis documentos\Mis imágenes\embarazo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1903" y="3594247"/>
            <a:ext cx="2440191" cy="17430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973937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dondear rectángulo de esquina diagonal"/>
          <p:cNvSpPr/>
          <p:nvPr/>
        </p:nvSpPr>
        <p:spPr>
          <a:xfrm>
            <a:off x="1216439" y="39812"/>
            <a:ext cx="6597767" cy="594066"/>
          </a:xfrm>
          <a:prstGeom prst="round2Diag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" b="1" u="none" dirty="0">
                <a:solidFill>
                  <a:srgbClr val="0000FF"/>
                </a:solidFill>
                <a:latin typeface="Gloucester MT Extra Condensed" pitchFamily="18" charset="0"/>
              </a:rPr>
              <a:t>SI SOY VICTIMA DE VICTIMA DE VIOLENCIA SEXUAL A DONDE  BUSCO AYUDA </a:t>
            </a:r>
            <a:endParaRPr lang="es-CO" b="1" u="none" dirty="0">
              <a:solidFill>
                <a:srgbClr val="0000FF"/>
              </a:solidFill>
              <a:latin typeface="Gloucester MT Extra Condensed" pitchFamily="18" charset="0"/>
            </a:endParaRPr>
          </a:p>
        </p:txBody>
      </p:sp>
      <p:sp>
        <p:nvSpPr>
          <p:cNvPr id="8" name="7 Redondear rectángulo de esquina diagonal"/>
          <p:cNvSpPr/>
          <p:nvPr/>
        </p:nvSpPr>
        <p:spPr>
          <a:xfrm>
            <a:off x="251520" y="708070"/>
            <a:ext cx="8550935" cy="1100750"/>
          </a:xfrm>
          <a:prstGeom prst="round2DiagRect">
            <a:avLst>
              <a:gd name="adj1" fmla="val 16667"/>
              <a:gd name="adj2" fmla="val 0"/>
            </a:avLst>
          </a:prstGeom>
          <a:gradFill>
            <a:gsLst>
              <a:gs pos="0">
                <a:srgbClr val="F4FFCD">
                  <a:alpha val="50980"/>
                </a:srgbClr>
              </a:gs>
              <a:gs pos="100000">
                <a:schemeClr val="bg1"/>
              </a:gs>
              <a:gs pos="100000">
                <a:srgbClr val="DE00A4"/>
              </a:gs>
            </a:gsLst>
            <a:lin ang="5400000" scaled="0"/>
          </a:gradFill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s-CO" b="1" dirty="0">
              <a:solidFill>
                <a:srgbClr val="0070C0"/>
              </a:solidFill>
            </a:endParaRPr>
          </a:p>
        </p:txBody>
      </p:sp>
      <p:sp>
        <p:nvSpPr>
          <p:cNvPr id="20488" name="11 CuadroTexto"/>
          <p:cNvSpPr txBox="1">
            <a:spLocks noChangeArrowheads="1"/>
          </p:cNvSpPr>
          <p:nvPr/>
        </p:nvSpPr>
        <p:spPr bwMode="auto">
          <a:xfrm>
            <a:off x="1884363" y="1322388"/>
            <a:ext cx="2782887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" altLang="es-CO" sz="1200">
                <a:latin typeface="Gill Sans MT Condensed" panose="020B0506020104020203" pitchFamily="34" charset="0"/>
              </a:rPr>
              <a:t>.</a:t>
            </a:r>
            <a:endParaRPr lang="es-CO" altLang="es-CO" sz="1200">
              <a:latin typeface="Gill Sans MT Condensed" panose="020B0506020104020203" pitchFamily="34" charset="0"/>
            </a:endParaRPr>
          </a:p>
        </p:txBody>
      </p:sp>
      <p:sp>
        <p:nvSpPr>
          <p:cNvPr id="20489" name="AutoShape 2" descr="Resultado de imagen de denuncia"/>
          <p:cNvSpPr>
            <a:spLocks noChangeAspect="1" noChangeArrowheads="1"/>
          </p:cNvSpPr>
          <p:nvPr/>
        </p:nvSpPr>
        <p:spPr bwMode="auto">
          <a:xfrm>
            <a:off x="207963" y="-103188"/>
            <a:ext cx="396875" cy="225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CO" altLang="es-CO"/>
          </a:p>
        </p:txBody>
      </p:sp>
      <p:sp>
        <p:nvSpPr>
          <p:cNvPr id="20490" name="AutoShape 4" descr="Resultado de imagen de denuncia"/>
          <p:cNvSpPr>
            <a:spLocks noChangeAspect="1" noChangeArrowheads="1"/>
          </p:cNvSpPr>
          <p:nvPr/>
        </p:nvSpPr>
        <p:spPr bwMode="auto">
          <a:xfrm>
            <a:off x="207963" y="-103188"/>
            <a:ext cx="396875" cy="225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CO" altLang="es-CO"/>
          </a:p>
        </p:txBody>
      </p:sp>
      <p:sp>
        <p:nvSpPr>
          <p:cNvPr id="16" name="15 Redondear rectángulo de esquina diagonal"/>
          <p:cNvSpPr/>
          <p:nvPr/>
        </p:nvSpPr>
        <p:spPr>
          <a:xfrm>
            <a:off x="215941" y="2871404"/>
            <a:ext cx="8580528" cy="987417"/>
          </a:xfrm>
          <a:prstGeom prst="round2DiagRect">
            <a:avLst/>
          </a:prstGeom>
          <a:gradFill>
            <a:gsLst>
              <a:gs pos="0">
                <a:srgbClr val="FFFF00">
                  <a:alpha val="51000"/>
                </a:srgbClr>
              </a:gs>
              <a:gs pos="10000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5400000" scaled="0"/>
          </a:gradFill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s-CO" b="1" dirty="0">
              <a:solidFill>
                <a:srgbClr val="0070C0"/>
              </a:solidFill>
            </a:endParaRPr>
          </a:p>
        </p:txBody>
      </p:sp>
      <p:sp>
        <p:nvSpPr>
          <p:cNvPr id="20494" name="16 CuadroTexto"/>
          <p:cNvSpPr txBox="1">
            <a:spLocks noChangeArrowheads="1"/>
          </p:cNvSpPr>
          <p:nvPr/>
        </p:nvSpPr>
        <p:spPr bwMode="auto">
          <a:xfrm>
            <a:off x="427038" y="1979613"/>
            <a:ext cx="21113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" altLang="es-CO" sz="1400" b="1">
                <a:solidFill>
                  <a:srgbClr val="0000FF"/>
                </a:solidFill>
                <a:latin typeface="Gloucester MT Extra Condensed" panose="02030808020601010101" pitchFamily="18" charset="0"/>
              </a:rPr>
              <a:t>SECTOR JUSTICIA </a:t>
            </a:r>
            <a:endParaRPr lang="es-CO" altLang="es-CO" sz="1400">
              <a:solidFill>
                <a:srgbClr val="0000FF"/>
              </a:solidFill>
              <a:latin typeface="Gloucester MT Extra Condensed" panose="02030808020601010101" pitchFamily="18" charset="0"/>
            </a:endParaRPr>
          </a:p>
        </p:txBody>
      </p:sp>
      <p:sp>
        <p:nvSpPr>
          <p:cNvPr id="21" name="20 Flecha abajo"/>
          <p:cNvSpPr/>
          <p:nvPr/>
        </p:nvSpPr>
        <p:spPr>
          <a:xfrm>
            <a:off x="5819775" y="4454525"/>
            <a:ext cx="384175" cy="161925"/>
          </a:xfrm>
          <a:prstGeom prst="downArrow">
            <a:avLst/>
          </a:prstGeom>
          <a:solidFill>
            <a:srgbClr val="92D050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23" name="22 Redondear rectángulo de esquina diagonal"/>
          <p:cNvSpPr/>
          <p:nvPr/>
        </p:nvSpPr>
        <p:spPr>
          <a:xfrm>
            <a:off x="177898" y="1959091"/>
            <a:ext cx="8600135" cy="864096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s-CO" b="1" dirty="0">
              <a:solidFill>
                <a:srgbClr val="0070C0"/>
              </a:solidFill>
            </a:endParaRPr>
          </a:p>
        </p:txBody>
      </p:sp>
      <p:sp>
        <p:nvSpPr>
          <p:cNvPr id="24" name="23 Redondear rectángulo de esquina diagonal"/>
          <p:cNvSpPr/>
          <p:nvPr/>
        </p:nvSpPr>
        <p:spPr>
          <a:xfrm>
            <a:off x="189112" y="4023066"/>
            <a:ext cx="8580528" cy="702078"/>
          </a:xfrm>
          <a:prstGeom prst="round2Diag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3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3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s-ES" sz="1400" b="1" u="none" dirty="0">
                <a:solidFill>
                  <a:srgbClr val="0000FF"/>
                </a:solidFill>
                <a:latin typeface="Gloucester MT Extra Condensed" pitchFamily="18" charset="0"/>
              </a:rPr>
              <a:t> SECTOR PROTECCIÓN  </a:t>
            </a:r>
            <a:endParaRPr lang="es-CO" sz="1400" b="1" u="none" dirty="0">
              <a:solidFill>
                <a:srgbClr val="0000FF"/>
              </a:solidFill>
              <a:latin typeface="Gloucester MT Extra Condensed" pitchFamily="18" charset="0"/>
            </a:endParaRPr>
          </a:p>
        </p:txBody>
      </p:sp>
      <p:sp>
        <p:nvSpPr>
          <p:cNvPr id="25" name="24 Redondear rectángulo de esquina diagonal"/>
          <p:cNvSpPr/>
          <p:nvPr/>
        </p:nvSpPr>
        <p:spPr>
          <a:xfrm>
            <a:off x="215941" y="5664153"/>
            <a:ext cx="8586514" cy="744183"/>
          </a:xfrm>
          <a:prstGeom prst="round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>
              <a:defRPr/>
            </a:pPr>
            <a:r>
              <a:rPr lang="es-ES" sz="1400" b="1" u="none" dirty="0">
                <a:solidFill>
                  <a:srgbClr val="0000FF"/>
                </a:solidFill>
                <a:latin typeface="Gloucester MT Extra Condensed" pitchFamily="18" charset="0"/>
              </a:rPr>
              <a:t> EXIGE TUS DERECHOS </a:t>
            </a:r>
          </a:p>
        </p:txBody>
      </p:sp>
      <p:sp>
        <p:nvSpPr>
          <p:cNvPr id="34" name="33 CuadroTexto"/>
          <p:cNvSpPr txBox="1"/>
          <p:nvPr/>
        </p:nvSpPr>
        <p:spPr>
          <a:xfrm>
            <a:off x="-516565" y="6661793"/>
            <a:ext cx="4032448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28600" indent="-228600">
              <a:defRPr/>
            </a:pPr>
            <a:endParaRPr lang="es-ES" sz="1600" b="1" dirty="0">
              <a:latin typeface="Arial" charset="0"/>
            </a:endParaRPr>
          </a:p>
          <a:p>
            <a:pPr marL="228600" indent="-228600">
              <a:defRPr/>
            </a:pPr>
            <a:r>
              <a:rPr lang="es-ES" sz="1200" b="1" dirty="0">
                <a:ln>
                  <a:solidFill>
                    <a:schemeClr val="tx1">
                      <a:alpha val="81000"/>
                    </a:schemeClr>
                  </a:solidFill>
                </a:ln>
                <a:solidFill>
                  <a:schemeClr val="accent5">
                    <a:lumMod val="60000"/>
                    <a:lumOff val="40000"/>
                  </a:schemeClr>
                </a:solidFill>
                <a:latin typeface="Arial" charset="0"/>
              </a:rPr>
              <a:t>  </a:t>
            </a:r>
            <a:endParaRPr lang="es-CO" sz="1200" dirty="0">
              <a:ln>
                <a:solidFill>
                  <a:schemeClr val="tx1">
                    <a:alpha val="81000"/>
                  </a:schemeClr>
                </a:solidFill>
              </a:ln>
              <a:solidFill>
                <a:schemeClr val="accent5">
                  <a:lumMod val="60000"/>
                  <a:lumOff val="40000"/>
                </a:schemeClr>
              </a:solidFill>
              <a:latin typeface="Arial" charset="0"/>
            </a:endParaRPr>
          </a:p>
        </p:txBody>
      </p:sp>
      <p:pic>
        <p:nvPicPr>
          <p:cNvPr id="20506" name="Picture 16" descr="http://soacha-cundinamarca.gov.co/apc-aa-files/63623935353235643334666134343464/medical-symbol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7225" y="1133475"/>
            <a:ext cx="733425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7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06" t="19792" r="78320" b="70833"/>
          <a:stretch>
            <a:fillRect/>
          </a:stretch>
        </p:blipFill>
        <p:spPr bwMode="auto">
          <a:xfrm>
            <a:off x="436563" y="1025525"/>
            <a:ext cx="854075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8" name="Picture 26" descr="http://cucuta-nortedesantander.gov.co/apc-aa-files/34616433373164303966356161383035/MEDICINA_LEGAL_BUSCA_A_FAMILIARES_DE_JOS__HUMBERTO_TOLOZA_USC_TEGUI.jpg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379"/>
          <a:stretch>
            <a:fillRect/>
          </a:stretch>
        </p:blipFill>
        <p:spPr bwMode="auto">
          <a:xfrm>
            <a:off x="2633663" y="1114425"/>
            <a:ext cx="611187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9" name="Picture 28" descr="https://encrypted-tbn3.gstatic.com/images?q=tbn:ANd9GcTn2vSwyssncTUJxOPLsuplYjLaWeG3_nEHB-_a35_rlm1Trwly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12" t="8614" r="8018" b="22058"/>
          <a:stretch>
            <a:fillRect/>
          </a:stretch>
        </p:blipFill>
        <p:spPr bwMode="auto">
          <a:xfrm>
            <a:off x="7840663" y="1125538"/>
            <a:ext cx="668337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0" name="Picture 8" descr="http://pamplona-nortedesantander.gov.co/apc-aa-files/35366134616266623161393638373762/107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96" r="15845" b="13333"/>
          <a:stretch>
            <a:fillRect/>
          </a:stretch>
        </p:blipFill>
        <p:spPr bwMode="auto">
          <a:xfrm>
            <a:off x="3489325" y="1125538"/>
            <a:ext cx="60325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1" name="Picture 14" descr="http://guataqui-cundinamarca.gov.co/apc-aa-files/63623864306566363131643366313764/logo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088" y="1108075"/>
            <a:ext cx="692150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2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47" t="44708" r="66241" b="22427"/>
          <a:stretch>
            <a:fillRect/>
          </a:stretch>
        </p:blipFill>
        <p:spPr bwMode="auto">
          <a:xfrm>
            <a:off x="5754688" y="1120775"/>
            <a:ext cx="5969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40 CuadroTexto"/>
          <p:cNvSpPr txBox="1"/>
          <p:nvPr/>
        </p:nvSpPr>
        <p:spPr>
          <a:xfrm>
            <a:off x="1747838" y="2876550"/>
            <a:ext cx="4275137" cy="1385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171450" indent="-171450">
              <a:buFont typeface="Wingdings" pitchFamily="2" charset="2"/>
              <a:buChar char="v"/>
              <a:defRPr/>
            </a:pPr>
            <a:r>
              <a:rPr lang="es-CO" sz="1200" u="none" dirty="0">
                <a:latin typeface="Gloucester MT Extra Condensed" pitchFamily="18" charset="0"/>
                <a:ea typeface="Times New Roman" pitchFamily="18" charset="0"/>
                <a:cs typeface="Tahoma" pitchFamily="34" charset="0"/>
              </a:rPr>
              <a:t>Si usted es victima de violencia sexual diríjase  a justicia rinda un informe detallado de los hechos a fin de identificar y judicializar al agresor.</a:t>
            </a:r>
          </a:p>
          <a:p>
            <a:pPr marL="171450" indent="-171450">
              <a:buFont typeface="Wingdings" pitchFamily="2" charset="2"/>
              <a:buChar char="v"/>
              <a:defRPr/>
            </a:pPr>
            <a:r>
              <a:rPr lang="es-ES" sz="1200" u="none" dirty="0">
                <a:latin typeface="Gloucester MT Extra Condensed" pitchFamily="18" charset="0"/>
              </a:rPr>
              <a:t>toda persona que tenga conocimiento de un caso de violencia sexual  debes  denunciar   dentro de las próximas 24 horas.</a:t>
            </a:r>
          </a:p>
          <a:p>
            <a:pPr marL="171450" indent="-171450">
              <a:buFont typeface="Wingdings" pitchFamily="2" charset="2"/>
              <a:buChar char="v"/>
              <a:defRPr/>
            </a:pPr>
            <a:r>
              <a:rPr lang="es-ES" sz="1200" u="none" dirty="0">
                <a:latin typeface="Gloucester MT Extra Condensed" pitchFamily="18" charset="0"/>
              </a:rPr>
              <a:t> La atención es gratuita.</a:t>
            </a:r>
            <a:endParaRPr lang="es-CO" sz="1200" u="none" dirty="0">
              <a:latin typeface="Gloucester MT Extra Condensed" pitchFamily="18" charset="0"/>
              <a:ea typeface="Times New Roman" pitchFamily="18" charset="0"/>
              <a:cs typeface="Tahoma" pitchFamily="34" charset="0"/>
            </a:endParaRPr>
          </a:p>
          <a:p>
            <a:pPr>
              <a:defRPr/>
            </a:pPr>
            <a:endParaRPr lang="es-CO" sz="1200" dirty="0">
              <a:latin typeface="Gill Sans MT Condensed" pitchFamily="34" charset="0"/>
              <a:ea typeface="Times New Roman" pitchFamily="18" charset="0"/>
              <a:cs typeface="Tahoma" pitchFamily="34" charset="0"/>
            </a:endParaRPr>
          </a:p>
          <a:p>
            <a:pPr>
              <a:defRPr/>
            </a:pPr>
            <a:r>
              <a:rPr lang="es-ES" sz="1200" dirty="0">
                <a:latin typeface="Gill Sans MT Condensed" pitchFamily="34" charset="0"/>
              </a:rPr>
              <a:t> </a:t>
            </a:r>
            <a:endParaRPr lang="es-CO" sz="1200" dirty="0">
              <a:latin typeface="Gill Sans MT Condensed" pitchFamily="34" charset="0"/>
            </a:endParaRPr>
          </a:p>
        </p:txBody>
      </p:sp>
      <p:pic>
        <p:nvPicPr>
          <p:cNvPr id="2051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06" t="19792" r="78320" b="70833"/>
          <a:stretch>
            <a:fillRect/>
          </a:stretch>
        </p:blipFill>
        <p:spPr bwMode="auto">
          <a:xfrm>
            <a:off x="6161088" y="2959100"/>
            <a:ext cx="779462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5" name="Picture 14" descr="http://guataqui-cundinamarca.gov.co/apc-aa-files/63623864306566363131643366313764/logo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6975" y="3519488"/>
            <a:ext cx="692150" cy="26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6" name="Picture 8" descr="http://pamplona-nortedesantander.gov.co/apc-aa-files/35366134616266623161393638373762/107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96" r="15845" b="13333"/>
          <a:stretch>
            <a:fillRect/>
          </a:stretch>
        </p:blipFill>
        <p:spPr bwMode="auto">
          <a:xfrm>
            <a:off x="7740650" y="3568700"/>
            <a:ext cx="60325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7" name="46 CuadroTexto"/>
          <p:cNvSpPr txBox="1">
            <a:spLocks noChangeArrowheads="1"/>
          </p:cNvSpPr>
          <p:nvPr/>
        </p:nvSpPr>
        <p:spPr bwMode="auto">
          <a:xfrm>
            <a:off x="4572000" y="5427663"/>
            <a:ext cx="22082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CO" altLang="es-CO" sz="800"/>
              <a:t/>
            </a:r>
            <a:br>
              <a:rPr lang="es-CO" altLang="es-CO" sz="800"/>
            </a:br>
            <a:endParaRPr lang="es-CO" altLang="es-CO" sz="800"/>
          </a:p>
          <a:p>
            <a:endParaRPr lang="es-CO" altLang="es-CO" sz="800"/>
          </a:p>
        </p:txBody>
      </p:sp>
      <p:sp>
        <p:nvSpPr>
          <p:cNvPr id="20518" name="58 CuadroTexto"/>
          <p:cNvSpPr txBox="1">
            <a:spLocks noChangeArrowheads="1"/>
          </p:cNvSpPr>
          <p:nvPr/>
        </p:nvSpPr>
        <p:spPr bwMode="auto">
          <a:xfrm>
            <a:off x="6972300" y="5427663"/>
            <a:ext cx="19208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CO" altLang="es-CO" sz="800"/>
              <a:t> </a:t>
            </a:r>
            <a:br>
              <a:rPr lang="es-CO" altLang="es-CO" sz="800"/>
            </a:br>
            <a:endParaRPr lang="es-CO" altLang="es-CO" sz="800"/>
          </a:p>
        </p:txBody>
      </p:sp>
      <p:sp>
        <p:nvSpPr>
          <p:cNvPr id="20519" name="59 CuadroTexto"/>
          <p:cNvSpPr txBox="1">
            <a:spLocks noChangeArrowheads="1"/>
          </p:cNvSpPr>
          <p:nvPr/>
        </p:nvSpPr>
        <p:spPr bwMode="auto">
          <a:xfrm>
            <a:off x="155575" y="5427663"/>
            <a:ext cx="2208213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CO" altLang="es-CO" sz="700"/>
              <a:t>.</a:t>
            </a:r>
          </a:p>
        </p:txBody>
      </p:sp>
      <p:sp>
        <p:nvSpPr>
          <p:cNvPr id="20520" name="61 CuadroTexto"/>
          <p:cNvSpPr txBox="1">
            <a:spLocks noChangeArrowheads="1"/>
          </p:cNvSpPr>
          <p:nvPr/>
        </p:nvSpPr>
        <p:spPr bwMode="auto">
          <a:xfrm>
            <a:off x="2843213" y="5272088"/>
            <a:ext cx="193198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endParaRPr lang="es-ES" altLang="es-CO" sz="800" b="1">
              <a:solidFill>
                <a:srgbClr val="0070C0"/>
              </a:solidFill>
            </a:endParaRPr>
          </a:p>
          <a:p>
            <a:pPr algn="ctr"/>
            <a:endParaRPr lang="es-ES" altLang="es-CO" sz="800" b="1">
              <a:solidFill>
                <a:srgbClr val="0070C0"/>
              </a:solidFill>
            </a:endParaRPr>
          </a:p>
        </p:txBody>
      </p:sp>
      <p:pic>
        <p:nvPicPr>
          <p:cNvPr id="20521" name="Picture 13" descr="Resultado de imagen para denuncia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00" y="3260725"/>
            <a:ext cx="100330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2" name="66 CuadroTexto"/>
          <p:cNvSpPr txBox="1">
            <a:spLocks noChangeArrowheads="1"/>
          </p:cNvSpPr>
          <p:nvPr/>
        </p:nvSpPr>
        <p:spPr bwMode="auto">
          <a:xfrm>
            <a:off x="2940050" y="5780088"/>
            <a:ext cx="24003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" altLang="es-CO" sz="1400" u="none">
                <a:latin typeface="Gloucester MT Extra Condensed" panose="02030808020601010101" pitchFamily="18" charset="0"/>
              </a:rPr>
              <a:t>EN CASO DE NO RECIBIR AYUDA OPORTUNA COLOCA TU QUEJA EN</a:t>
            </a:r>
            <a:endParaRPr lang="es-CO" altLang="es-CO" sz="1400" u="none">
              <a:latin typeface="Gloucester MT Extra Condensed" panose="02030808020601010101" pitchFamily="18" charset="0"/>
            </a:endParaRPr>
          </a:p>
        </p:txBody>
      </p:sp>
      <p:sp>
        <p:nvSpPr>
          <p:cNvPr id="68" name="67 CuadroTexto"/>
          <p:cNvSpPr txBox="1"/>
          <p:nvPr/>
        </p:nvSpPr>
        <p:spPr>
          <a:xfrm>
            <a:off x="1500188" y="1949450"/>
            <a:ext cx="4319587" cy="900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171450" indent="-171450">
              <a:buFont typeface="Wingdings" pitchFamily="2" charset="2"/>
              <a:buChar char="v"/>
              <a:defRPr/>
            </a:pPr>
            <a:r>
              <a:rPr lang="es-ES" sz="1050" u="none" dirty="0">
                <a:latin typeface="Gloucester MT Extra Condensed" pitchFamily="18" charset="0"/>
              </a:rPr>
              <a:t>Los  servicios en salud son totalmente  gratuitos disponible las 24 horas al días los 7 días de la semana.</a:t>
            </a:r>
          </a:p>
          <a:p>
            <a:pPr marL="171450" indent="-171450">
              <a:buFont typeface="Wingdings" pitchFamily="2" charset="2"/>
              <a:buChar char="v"/>
              <a:defRPr/>
            </a:pPr>
            <a:r>
              <a:rPr lang="es-ES" sz="1050" u="none" dirty="0">
                <a:latin typeface="Gloucester MT Extra Condensed" pitchFamily="18" charset="0"/>
              </a:rPr>
              <a:t> Acude siempre dentro de las 24 horas de haber ocurrido el hecho a fin de recolectar la mayor pruebas posibles.  </a:t>
            </a:r>
          </a:p>
          <a:p>
            <a:pPr marL="171450" indent="-171450">
              <a:buFont typeface="Wingdings" pitchFamily="2" charset="2"/>
              <a:buChar char="v"/>
              <a:defRPr/>
            </a:pPr>
            <a:r>
              <a:rPr lang="es-ES" sz="1050" u="none" dirty="0">
                <a:latin typeface="Gloucester MT Extra Condensed" pitchFamily="18" charset="0"/>
              </a:rPr>
              <a:t>I.P.S ,  E.S.E E.A.P.B</a:t>
            </a:r>
          </a:p>
          <a:p>
            <a:pPr marL="171450" indent="-171450">
              <a:buFont typeface="Wingdings" pitchFamily="2" charset="2"/>
              <a:buChar char="v"/>
              <a:defRPr/>
            </a:pPr>
            <a:r>
              <a:rPr lang="es-ES" sz="1050" u="none" dirty="0">
                <a:latin typeface="Gloucester MT Extra Condensed" pitchFamily="18" charset="0"/>
              </a:rPr>
              <a:t>SECRETARIAS DE SALUD. </a:t>
            </a:r>
            <a:endParaRPr lang="es-CO" sz="1050" u="none" dirty="0">
              <a:latin typeface="Gloucester MT Extra Condensed" pitchFamily="18" charset="0"/>
            </a:endParaRPr>
          </a:p>
        </p:txBody>
      </p:sp>
      <p:sp>
        <p:nvSpPr>
          <p:cNvPr id="20524" name="AutoShape 19" descr="Resultado de imagen para urgencias medicas"/>
          <p:cNvSpPr>
            <a:spLocks noChangeAspect="1" noChangeArrowheads="1"/>
          </p:cNvSpPr>
          <p:nvPr/>
        </p:nvSpPr>
        <p:spPr bwMode="auto">
          <a:xfrm>
            <a:off x="207963" y="-107950"/>
            <a:ext cx="4064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CO" altLang="es-CO"/>
          </a:p>
        </p:txBody>
      </p:sp>
      <p:sp>
        <p:nvSpPr>
          <p:cNvPr id="20525" name="AutoShape 21" descr="Resultado de imagen para urgencias medicas"/>
          <p:cNvSpPr>
            <a:spLocks noChangeAspect="1" noChangeArrowheads="1"/>
          </p:cNvSpPr>
          <p:nvPr/>
        </p:nvSpPr>
        <p:spPr bwMode="auto">
          <a:xfrm>
            <a:off x="207963" y="-107950"/>
            <a:ext cx="4064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CO" altLang="es-CO"/>
          </a:p>
        </p:txBody>
      </p:sp>
      <p:sp>
        <p:nvSpPr>
          <p:cNvPr id="20526" name="AutoShape 23" descr="Resultado de imagen para urgencias medicas"/>
          <p:cNvSpPr>
            <a:spLocks noChangeAspect="1" noChangeArrowheads="1"/>
          </p:cNvSpPr>
          <p:nvPr/>
        </p:nvSpPr>
        <p:spPr bwMode="auto">
          <a:xfrm>
            <a:off x="207963" y="-107950"/>
            <a:ext cx="4064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CO" altLang="es-CO"/>
          </a:p>
        </p:txBody>
      </p:sp>
      <p:sp>
        <p:nvSpPr>
          <p:cNvPr id="20527" name="AutoShape 25" descr="data:image/jpeg;base64,/9j/4AAQSkZJRgABAQAAAQABAAD/2wCEAAkGBxQTEhMUExMWFRUWGBoXFhcYFxQYGBkYFBcXFhgYFhQYHCggGBwlHBUUITEhJSkrLi4uFx8zODMsNygtLisBCgoKDg0OGxAQGywkICQsLCwsLCwsLCwsLCwsLCwsLCwsLCwsLCwsLCwsLCwsLCwsLCwsLCwsLCwsLCwsLDcsN//AABEIANwA3AMBEQACEQEDEQH/xAAcAAACAgMBAQAAAAAAAAAAAAAABgUHAgMEAQj/xABCEAABAwIEBAQDBQUGBQUAAAABAAIDBBEFBhIhBzFBURMiYXFCgZEUMlKxwSMzcqHhFmKCksLRFRdUsvEkNEOi8P/EABsBAAEFAQEAAAAAAAAAAAAAAAACAwQFBgEH/8QANxEAAgICAQMCBAQFAwMFAAAAAAECAwQRBRIhMRNBBiIyURRhcYEzQpGhsRUjUiTB0RYlNOHw/9oADAMBAAIRAxEAPwC8UACABAAgAQAIAEACABAGiorGM++9rfchcbSFxrlL6VsX67PNLGSNRcR2G31TUr4RLCniMq1dSiQFTxPAPkhv7myZllr2RZ1fDk39ctHFLxNlINogPmufi/yHl8Nx33mc3/Meo/CPqk/ipfYe/wDTlX/I2wcS5h96MH5rqy39hufw3D2mdkPFA/FAPcO/RdWX90Nz+G9L5Z9ybouIdM4DXdp9rp1ZMGV1nBZUd6Wxjo8WhkALJGm/IXF/onlJPwVc6LIb6os7UoaBAAgAQAIAEACABAAgAQAIAEACABAAgAQAIAh8ZzLBTA63gkfCNz9E3OyMfJMxsG7IaUF+/sV9jfESWTU2EBjejviUWeU32iaTE+H4R1K17f2FCtxCSU6pHlx9So0pyl5L2nGqpWq46OYAk2G5PRJHt6WyWpMs1UguInC/cJxVTfsQ7ORxoeZIj6yjkidpkaWn16pDi12ZIqthbHqg9o78v5dlrC8RFo0c7+qXXW5+CPmZ9WJp2e5Jy5Aq2i9gfZLePMiR5zFb0Q2L4NLTFolFtXL5JucHHyTsbLryE3W/BHpBKNkM7mkFpII5ELqbXdCJ1xmnGS7DLhGeqmE+Z3iDs5PwyJLyVGTwePb9Py/oWBgWd4J7Bx8N1t9XK/oVLhfGRmsviMijvra/IaGuBFxuCniqPUACABAAgAQAIAEACABAAgAQAIA0VtYyJhfI4NaOZK42ktsXXXKySjFbZWWZ+IL33ZT+VvLV1+ShWZPtE1eBwKjqd/n7CJPMXEucSSeZO5UVvfdmjhCMI9MVpElhOXKio3jjOn8VtkuFUpeERcnPox+05d/sYY3gc1K4CVux5HouTrlDyKxc2rJTdb8DfwrwVkmud41aTZt+V1IxYJ/Myk+IMudeqovW/JIVuc6g1joKaEPbGdLh1252S3fLr6YojVcRjrGVt09N+CKzzDVTx+NLEI2Rnbbzb903epyW2iZxM8amfpQltv8AodvB6Paod3ISsT3GPiWXetfqTuNYdXulc6GdgZ0aeYTs42N7TK7FyMKNajbB7+5XeeKioMzY6lzXOjGxb6qJc5b1I0/FQoVTnStJ/cceG2X2GmMkrA7xTsCOQGykY9a6dv3KPnM6SyFCt66RQzbgmivMMQsJCNA9wo9terNIu+OzOvD9Wft5OPHstzUljIPKdg7pfskzqlDyP4fIU5X0efsQ6bJo0ZczpNTkNcdbOoPMD0UivIlHyU2dw1V66odpFq4Fj0VUwOjdvbdvUe6nQsU1tGPysO3Gn0zX7kqlkUEACABAAgAQAIAEACABAEXj+Nx0sZe87/C3qSkTmoLbJWJiWZNihBFN5jzHLVvu42b0aOVvXuq6y1zZucHjasWPbvL7kL8jbv0+qaLAcOG+H080zhMLvbuwdCpGPGMn3KTnL76ak6/D8jrjtXVx1EUNLEBGbFxtta+/8lJm5qSUUUOJVizplbkS+b2OHipc07Ghhc69yQL2Scn6R/4f0rm29IieE+LtaX07iBfdt+/UJvFnr5WTfiLFclG6P7khXZZqoax9RSkHxNzfpfmlyqnGfVEjVcjjXYqpyF9JLZoqmx0LmVMjTI5tturvZOWPVepMh4Fcp5ilRF9Kf9iJ4SWEDySAS7kSL7JvF+kmfEe3ckl7GeJZRqHyvkjrCA43032ARKmTe1ITRytEK4wnV49xOxrL8oq44Xv8R8hF3c7BR51vr0y9xc6t40rYx6UizsUxFtFFTsFt3NZb06lTZS9NJGSx8eWZZZN/ZsyrMDEtbDUH7rGH/MeS669zUjlWY68WdPu3/YQeKeLeJOIQfLH94epUTJnuWjR/D+L6dLtfmXgX8Oy3VTt1RREjudk1GqcvCLK7kMah9Nku5xV1BJC7TKwtPtt9UiUXHsyRTdXdHqre0ZYdiEkLw+NxaR/+3XYycXtCcjHrvh0TRb2Ts3MqmhryGyjmPxeoVhTcpr8zEclxc8WW13i/cak+VIIAEACABAAgAQAIAisxY5HSxF7zv8LepKRZNQW2SsPEnk2dECksaxeSpkL5DfsOgCrJzc3tm/w8OvFh0w/qZ4DgctXIGRg2+J3QD3RCtzekGXmV4sOqb/RDxjNPS0lP9kjYJZ5B03Nztc25KVNQhHoXdmfxZ5OVf+Jm+mERIh8ahqWOc0tewg27tPNRVuuXcv5elm0NRe0/8ly1tW+WkMtMRrLdTfluQrJybhuJhaqoVZPp3LtvTFrAs/RSNLKpoY9twbjnZMQyE+0i1y+DshJSx3tMRMy4jA+fXSt0C97jmSotkouW4miwaLoU9OQ9klQY5iklmsLrW2JafzS42XPsiLdhcbX80kv6mc+TMQnOuSxv3P6Lrosl3YmPLYFK6YG6HIFW03a63sV1Y80IlzmLLs1sz/svijL6X7e+6PStXgT/AKlxs/qREz/boJhM9rjI3a+knZIfqRltk2H4K+p1Ra0znzHmWSqfGXjSY+Q/VJstc33HMLjq8WMlHupFsUWY4TSeJrbdse4uL3A7KerY9GzG24FqyfT15ZWWVsP+3VxL923MjvUX2ChVR9Sfc1nIX/gsRKHnwh/zZmplA1sUTA59tm9AApdtyr7IzfHcZPObssel9zTSTR4tRvL2Br239w4BcTV0O4uyFnF5SUXtP/BUbhYkdiR9DZV5tU9pMzgmcxwc0kEciF1NruhM4RnHpktouHI2ahUs8OQgStG/94dwrGm3rWn5MNyvGvFn1R+l/wBhtT5TggAQAIAEACAObEa5kMbpHmzWi/8ARck0ltjlVUrZqEV3ZRuZscfVzF7j5Rs1vYKrtsc3s9B4/BjiVdK8+7IdNk8tPhjjcRj8AgMkH/3/AKqdjWLXSZDnsO1T9bzH/BI4lRwYf41WWukkcdr72PQD0S5KNe5kWi27P6cZPSQt0uXpcR11VW7w22OgcrDmPkmVW7fmkWlmdVgax8ddT9yIw7Ns1LE+mZZ/mIa7nsdtk3G6UF0om38XVlWK+Xbt3RswLJU9W7xJQY2E3dfZx9l2FEpvbE5fMUYseivu0WFhWSaWEW0az3cpcaIRM1kcxk2vzr9Bgiha0ANAAHZOpaKyU5Se2zYuiQQAIAxfGDsQCg6pNeCCxPKFLMDeMNJ+Ic01KmEvYsaOVyan9W19iv8AMWQZoNToCXs7fF9FEsx5R7xNJhc5VfqNvZ/2OHIWJilrP2vlDhoN9rG/VIon0T7kjl8d5OL/ALffXcbc0ZIdVTieOQaX89+n91SLKOuXUmUuBzEcWn0px7oTKx9Th0z4mvIH8nA9VGfVU9F9UsfkKlY13/wZZWypLWOLt2x7ku7k9l2qlzYnP5OvEjrzL7EbjmFPppnRP6cj3HdInBwemS8TJhk1KyJz0VW6J7XsNnNNwkxk4vaHLqYXQcJrsy78p4+2rhDgRrGz29j39laVWKa2efZ+FPFtcX49mTicIIIAEACABAFS8Scw+LJ4MbvIz71uRd/RQMm3b6UbHguP9OHrTXd+BJYwuIaOZNh81FNE2ktstWl4fQmlax5tKRfUO5U9Yy6dPyY6znbVkOUfp+wi4zl+ooZA+xIabtkaDZRZ1yrezQ4udj5sOn7+Uyx8t5nhq6Y+PpDmD9oHctutlMrtjOPzGWzuOuxb16W9PxoUMy5nlrJBTUjSI/u+Xr0+ij2Wub6Yl3g8dXiQ9fIfzfmNWT8kR07dcoD5D35D+qfqoUe78lPyXMzvfTX2iOQCklEeoAEACABAAgAQAIAEALGasnxVTDpAZJzDh1PqmLaVNFtx/K240u73H7FayYpW0RMLnOFuV72sOyh9dlfY1UcbDzV6kUiXyxlmWueKipcTH07n29E5XU7H1SIWfyNWFH0aF8w15mzNDQRiKENMlrNaPh9Sn7LY1rSKfB463Os9Sz6fv9ypMQr3zPMkjruP8vQKvlJye2bSmiFMFCC0jnXBwl8r406lna8Hy8nDoQnKrOiWyDyOGsqlx914L2pahsjGvabtcLg+6tE99zzycHCTjLyjauiQQAIAXs74z9mpnEffd5W/Pqmrp9EdlhxmJ+JvUfbyykHvJJJ3J5qrPQlFRWkT+BZSnqYjLHtY+X19QnoUyktorsvlKcexVz9/I+5crJyz7NWMLHj7jxfftupVblrpmZzOqoUvXxnte6NkuO+E/wCz1zRpP3ZCPK4f7rrs0+mYiOF6sPXxH3Xle6K5x2nY+rdFRg6XEDbkb8/koc0nPUDU4k5wxlZk+UWnlDK8dJG3a8hF3O9fRTqqlBfmY/kuSnlTff5fZDGnirBAAgAQBE4xjrKdzWu5uT9VErFtHG9Ef/bODuP8wT34Kw51IP7Zwdx/mC5+CsDqR2YXmOOaQMbzIJB5g2TdmNKuO2dT2TSjnQQAIAh8y5fjq4i1483wu6gpuytTWmTsHOsxbOqPj3RWlDjtTQF9Idt9LHHpfa4UJWSr+Q1duFj5qjkr919yRj4byynxJZ93b35890v8K33bIsviCqpdEIdkSVPw6pm/vJNR7XAP0S1jRXlkSfP5Evojogs/5SZStZJACGHZwJ6901fSod0WPD8pPJbhb59hKUYvizOFmOXDqd55bs/UKdiz2ulmS+IMPpkrors/JYylmZBAAgCmuI+L+NU6Absj2Hv1Vdkz6paNvwWL6VHW/MhSKjl4W5kzNlO+JsO0T2iwHT3urCm6LWvBi+U4y+Fjt+pMksVrain84jE8fMn4h7AJcpSj38kTHpov+Vy6Zf2FTOebaeoptAaTLewBFi090xddGUde5c8XxeRj5HW38v8AklOHOVvCYJ5R+0d92/QJePVpdTIfN8l6s/Srfyoe1KM8CABAAgAQBW/F9xEDyNjp5q54hbsQ3Z4KAhllcQ1pcSeQFyVrpKCW2RzZWNnidpk1sPZ1wkwdc1uOmd7lx8Fnktiub7P/ADWb5lab/YerLgWeHQQAIAEAKuessCqi1MFpWbtPe3Qpi+rrW15LjieReNZ0y+l+RMyznOeOaOGY+RvkcLb3GyjV3yTSZe53EU2VSsq8vuPn/AY21Dqp8hLbXDSfK31Ur011dTM7+OnKhY8I9/v7srjPOaDVSaGH9kw7ep7qHfb1vS8Go4njViw65fUxVTBcHbg1eYJmSNNtJ39uqXCXTLZHy8dX0yrZf9HUCRjXjk4Aj5q1T2tnm04OEnF+xuXRJwY5W+DBJJexa029+iTJ6Wx7Hq9W2MPuygJ5S9xcebjc/NVLe3s9LhBQior2JjKmXjWPe0GwaL39eicqr62QeQz1iQUn32cT8JlvIY2l4idZzm9CPVJ6H317EhZVeoqb05LsmMuV87Twi0zTJEObrXI9E9XfKPnwVOfw9Nz3W+mX2MMt0Ir8QdKWWjadRHTY7Bcrj6lmxedc8HCVafzPsXA0W2CsTDt7PUACAFXO2ZhStHmtaxcfRTsPFdzEyloyy5nGGoaPML9xyXMjCnU/AKSYztcCLjcKEKK34xfuH/wq54j+IhuzwVRwqaBiET3sLmNvc22BtsSr/lXvHcU+41DyM/Hl8bpad0ek3abkfqoPBKSjJMVaS/BL7sX+P81H5r6n+wqsuJZ0dIXGsyRQAkuFx9B7qTTjTsfZHG9EBlTOramZw1AtvbboelvRSsrBdMExMZbHlVgsEAVfnLDm0ldDVaNUb3eYdNR6qDdFQmpGt4zIllYksfepJdv0Ms75lfUDwKQFzQLyOb27Lt1rl8sQ4rj4479bI7P2TFPL+Wpqu/hABo5uPK/ZR66pT8FzmcjTia9Ty/Y0Y3gstK/RKPZw5H2XJwcHpjmLmVZMOqsjkgklxcM8U8Wm0E3dGbfI8lY48+qBhebxvRyHJLsxwUgphI4qV4ZTtj6yH+TVGyZahoveAoc8jr9kVIq82xZvD6ifHQTzMaS+QEtHU2FtlNoi1W2jJ8zdGzMhXJ9l5MI2Oo8Jlc9pbLMTqFtwXbI7wqe/LFNxy+SioPcY+P2CCnbTYOS9o1vaeY+I8lxJQp7hOcsjlNRfZP8AsTfDXCvBpA4iz5PM5O48OmGyBzmT62S4rxHsNqkFKCAOevqhGxzz0CVCLlLSA+b+J2YjPMYw64Bu7+Lt7LZ8ZiquHUyNOWxWwrF5adwdG61unT6KwtohYtSQlPRa+TuKA2ZKbH15H2WfzOIfmA7GwleJNe2ppyWdQAfS6j8dW6rfmOze0d2FSUlBFTUjWB08zAeW5Lt7kpm1XZM52t/KmdWl2K74yUBimiud3C5aOTVc8NZ1QehuxDFwgq2xRRvfsPP+ah8vBzm0vyFVkjnPiayO7I3XPYc/mmcPipS7yOymVBjeZJqlxL3WB6D9Vo6MWupdkMuTZsyfjJpqhrr2Y7Z3+65mUK2tr3OxemfT+XMSE8LXdQAD+iw2RV6c9ElPZKJg6QucMLFRSyMtuBdvuE1bDqi0T+NyfQyIy9hUyL4cGHzSltyC4O77bWTFGo1tlxy3qX5sK09LtokMkS6MPkkYLbvc0e+4S6XqttEblY9ebGEvyRHZsY6fC2TzNtKzcfNIt3Krqfklcc40ci6an8rKzUI1Y78Kq7RUOj6SN/7f/KlYstSaM98RUdVMbPt/3LbU8xpVfFqpBmiZ+EE/Wyg5b7pGu+G62oTl99CCohpR2y3n808bYnR6mjYEbWUmvI6Vpooc3g1kTdkZabG+lznRVA0yEAn4XC6kK+EuzKOziMyh9UF+6IfiDVtmNLSxEEPcDt6FN5DUtRRO4aqVStyLF4RYFLFpY1vYAfQKWlpGbsl1SbNq6IBAFZcTs1iOJ4byHlHq491dcZh9c02Nzl2Pn6WQuJJNyTcrXpaWkRzFdAAUATFJmSdkRi1XY4gm+52N+ajTxa5S69dzvUy1ausgqJsJqI95BpY70sLWWOuyp4t0seXh7LvEwPXxZ3e68f8AcX+PX/vWfwD8lfcF/Bf6lRb5EiHMMzIPAa6zLk+u/qrSWNXKz1Gu43t60RT3Em5NypCWjh4gAQBe/ArGHSxyROP7sfXl1WU5yhQkpL3H6mWyqAdPHC4sgE9Fa4XisdJV1VNPtDI4lt+W6hRmoTcZeDV5GNPKxq76vrS7ktj2P0tPSPjhcLkWa0eqcnZCMNIhYmDk5GSp2rx5YhYnmqSaljprWa0WcfxW5KJK5yj0mjo4yFWRK/3fj8hfTRZExlGq8Orid3cB9U7TLU0V/KU+riyX7l9K0PPCmOJjr1r/AOFqrsn6zdcDr8Gv1YqKOXIIALIOjBkSnMlbDuToOrc3TtC3NFZy01DEl+fYvJWh58CAAhACrmDJkU7XC3PfT0JU7HzZ1tCXHZTGauHMsJJjabc7dB7FaXF5SFi1IZlDQhzQuYbOBB7FW0ZKS2hswXQALoDlgcvg+CPivrHy3XmvKSnlZFuRHxBpHonHQrx8aGNLzNNj/mzA24m6R4PnZA17fcDcK543MdNMJezfcxOXQ67pQfsykJGFpIPMGx9wtentbRBMV0D1rSTYC5Q3oBry3kaaoLS5pa0/X6KvyeQrq7LyLUGy9siZRbRNJAsXCxH6rKZ2a8h9x6MdDcoAsEAVBxWgtVscOrN/dV+UvnNt8PT3jNfZiZ/NRi9BAAgDrwp1poz2cPzSofUhjK/gT/Rn0JE67Qe4VueZlLcQ3XrZPYKtyfrN3wX/AMRfqLKYLgEACAHDhW29a70ZdSMX6yk+IHrFX6lxKxMOCABAHgKA0aqmlbILOAKVGTi9oCs89ZJp3Ana56j7w/orrBz7Y9hqUUUljuGiCUxh4eB1C1FFrsh1NaGWtHPh8OuRo9fyTHI5CoxZ2P7EzjqHfkwgvuM2HwyTVrWRML9IIsOm26zmFjRjxc5WeZ7f/gu+UzenkYdD7Q1/9lm5VxaKlpKt8rgJI7t35nsAqbjYzu1QvZh8QVKNqvXiaKJrJtcj3/icT9Tdejwj0xSMuFJDre1tw25tc8gicumLYFw5IyLThwLnNcdjqvt/hWbzeQsa0loejBFu4fhscQAaB7rPzslN9x1I6yU2dON+LQg2MrAR6pPXH7j6xbmtqLOc5jpR/wDOz6pPqw+46sDJ/wCDK64n1ccronxPDxa23T3UPJkpNNGn4GqyqMoTWhHUY0AIAEAbaU2e33H5rsfKG7luuX6H0NQm8bL/AIR+St14PMprUmU7xJbatf7NVdk/xDccCv8Ao1+rFZMFyCABADdwuktW+7LKRjP5yl5+O8X9x7xTPVPC9zDqc5uxABUqWRGL0Z7H4W+6Kl2SZFP4guk2gppCelwm/wAS39KJa4KNfe2xGgHFarYgQNPI7Xt3XP8Aen+Q5/7Xjd187MJ8sVcA8T7abjcgnYpUca1/Szj5bCn8s6tIiKjiDUQ/s5S3sCLXUmFWTD5pQbQiWFx+R/Bs0/sxIzVjtXOTpcdHpzWg47kMHxP5X+ZXZXB5VfeHzL8hIlaQTqvfrdaiucJx3B7RSTrnB6ktEtl+O2uQ/CNlm/iO1z9PFj/M+5o/h6pQ9TJl/KuxYnBvF4o21Jdbx3OAZfmdXZd5PFlGNcF9KXco52+pZKb8t7IbiZQPZLK0nzG0jgOV3bqp4iyOPyGv5ZeDSZC/F8UpfzQ/wIdNRPf91t1scrPx8X+LLTM7i4F+T/Djs7G4HJ6BVcviPFXjbLOPw7kvzpE/gdRU0xBbKNI6E3+irsjnMW3sqm3+hIj8N3Lu7Eh9o+I8rQGMs53S9lS2Tst71Vsfhw+PV3vtWvyJWjoq6v8AM6oEberW/ko0qL/5+w5+M47G7VR6vzJaPhzTkftHyOd1OohCxo+5Hlz96fyJJfob4+HVGBbQ4+5K6saAiXP5bfkQ8/YJFSStZFcBwuQTf6KLfWoPSNFxGZblVuVnsK6YLYEACAOnDm3ljHdw/NKh9SGcl6pk/wAmfQtOLNaPQK3PMmVPxVpdNS1/42/9qgZUdS2bL4du6qZV/ZiSopoQQAIAmsmVGitg3sC6xTlL1NEDk4deJP8AJF1DB4NRf4TS4m5JAKs+iO96MH+Ku6enqejpZTMHJjR7ALukNOyb8tmwrogqHiQ+rhZKWuJINyemn0C0HGqmckn/APmNT2UnPUvedTnEn1K1ChFLWhlPT2jdTYjIzk4/PdQcrisXJXzx/oT8blMrH+iX9SQZisbxaVg9wqSfCZWO+vFs/Yuoc1jZC6Mqv9zZWTRtgLYrm539PdNYWNl3cgrMtfShzNycSnAdeK/qZpyfJprack2HiNutPmrdEv0MlHyWvxJoGu8SrO0Z0s369Nlgsiu1uv0l86ZqeDyK4+pVc/laKoq8VsNMI0tHW3NaDC4Prl62Y+qT9vsNZnNqEfRw10xXv9yOdWvPxFXUePxorSgimlyGTJ7c2azM78R+pUhUVLxFf0GHfa/Mn/U8Ezgbhxv7lK9OC8JCHOT8su/gTWzSeL4jiWtFm3+SzHOQhHXT5HKi3lnh4EAU1xQqQ+sAHwN0n3Vdkvczc8DW4Yvf3exSUcugQAIAkcuwl9TCB+MfyKXWtzREz7FDGm39j6BVseble8W6IlkUo5NJB+drKJlR2kzSfDlyjbKv7lXqCa8EACAM4JSx7XDm0g/zXU9PYmcVOLi/c+hMKqhJDG9puC0b/JW0XtbPNMit12Si/ZnWlDIIAh80YUJ4XC24Bt+qkY1rrmmca2fL+asINNO5tvKd2+y3OLera0yLJaZDgKScGPLuUZqlw8pa3v1+QULIzq6V57ilFsd8wZUZRUMrdALntBDjzVXj5ksi9PfgW46QucJ8EiqKrVN9yIardz0CmcrkTrq1DyxMFtklxix+V8raYjREwAtaOoPIlM8PjQUHZ5bFWSe9HnDvBWVdM+J0Yc5zrgnpZd5HIlTappnILaIvNWQpacuLAXNB5dfl3T+LyULVp+TkoaE17CDYix7FWaafgQbsPo3TSNjaLlxskWTUIuTBdz6a4c4I2npxYdLA9bdb/NYfkL3bYSoLSG5QBRhK/SCT0F/og7FdTSPn7HazxqmaQcnPNvqqmcuqTZ6ViVelRCH2RwpBIBAAgBs4a0musabXDQSf0UjGW57KTn7VHF6d92y5lYmHITOWH+NSSt6gah7t3TdseqLRN46905EZFEkKqPRvPg8QAIACgC2OFmL+JAYSfNGdh/dU/FnuOjG/EGL0XeqvEv8AI9KUZ4EABQBVHFfKnigFgAJN2n16j2V9xWZ0PUhqcSKydwu5PlFzz35fJP5nL+0Dkay2cKwSKAANaLjqqC2+Vj7jqWhJ4xfuH/wqz4j+IhFngpXJuKPgqYtB2c9ocO+60ubTGyp79kMxemMfF+Bz6sz2s0ta35gKHxE1Gr0/1FWedk9wS/1KLzQqsuiuw9kos9oPr1WahZKD7DuitM4cMmSXdGN+45/NXWJysodpDcoEDw7yS6Opd4li78m9/dS+Qz1OtdJyEe5eEUYaABsBssw3t7HjNcAWOIOMCnpXAGz5PK1MXz6Yltw2J6+Qt+F3ZSgVab0EACABAFpcJsPLY5JT8ZAH+FT8WOo7Md8RXqdsa1/KWApRnTxwuLFAFEZvww09VIzoTqHsVV3Q6ZnofF5Pr40X7rsQqaLAEACAJXLGMGlqGSD7pIDx3BKcrn0S2Q8/EWTQ4e/sXxTTtka17TcEXCtE9rZ53ZBwk4y8o2rogEAaqina8Wc0Ec912MnHwBsa0AWAsFwD1AFbcYv3D/4Vc8R/EQ3Z4KBwyoEcsbzya4H6Fa22PVBxQwiZzfmZ1W4Dkwcgo2HiKlbfk7KWx84Jf6lVc0OVl5LLjwIA0xUrGuLmtAJ5kJTk2tMDckgeOcALnYBB1Lb0ikc9459pqSGm8cZLW9j6qsvs65G+4jD/AA1C2vmfdi4mS0BAAgDZTwl7g0cybD5rqW3oTOahFyfsX9gNAIII4wLWaL+/VW0I9K0ea5NzutlP7skEoYBACRxOwXxYRM0eaPn6tKjZMOqO0XvBZno3enJ9pf5KkVebYEACABAD/wAN81aHCmlOzj5HHp6KXj26+Vmb5vjetevWu68otNTjIAgAQAIAEALeb8rCtYWF+kEWUzEy/wAPLq1sTKOxA/5Gt/6k/RW/+vv/AIjfpB/yNb/1J+iP9ff/ABD0hryZw/FByl1735KvzOR/E+2hcYaHhVgsEACABAFd8R816QaeF3mP3yOg7KHkXa+VGn4TjOp+vYu3sViFCNYCABAAgB14ZYL4s5lcPLH36kqVjQ2+oz/P5fp1KpeWW6p5jAQAIAwniD2lrhcEWI9ChrZ2MnF7RRucMDNLOWj7h3YfTt8lV3V9Ej0Di838VTt/UvJBJosgQAIAPUbEbg+qALTyNnZr2tgnNpBs1x5O9yp1N+/lkZDluHcG7afH2+w/gqWZsEACABAAgAQAIAEACABAAgBOzrnJlO0xxnVKe3Jv9VHuvUey8l5xfEzyJdc+0V/cqGWRz3FxJc5xue+6rt7ZtoxjCKS7JGJFjYix7IOrv3R4gAQBvoqV0r2sYLlxsF2K6npDd1saq3OXhF8ZdwltNA2NoF7Xce56q1hBRWkec5eTLItdkiTSyMCABAAgCEzXgDauEtIAeN2O7Ht7Ju2tTWidgZs8W1SXj3RR9bSOie5jxZzTYhVcouL0z0Gm2FsFOD7M0Lg4CAOvDsOknLmxNLi0XIHZKjFy8DN2RXSk7HrZzzROY6zgWuHyISWmh2MozjuPdD3lDPxjAiqbuHJr+vzUurI12kZ3kuEVj9Sjs/dFmUVdHK3VG4OHopqkn4MpbTOp9M1pnQujQIAEACABAAgAQBqqalsbS57g0DqVxtLyLhXKb6YrbK8zdxAFnRU3PkX+n91RLcn2iabjuCe1Zf4+xXtLTvnlawEufIeZ7qGk5PRprJwprcn2SLQosJosPawVGl0rrcxf6einKFdS+byZG3KzM+TdO1FEBnaH7Q5opKU2bzkAtqTVy6vpRZcVP8PFvIs8+z9hJlic0lrgWuHMFRtaL+MlJbi9oxAXDpbHDrLHhM8eQedw8oPwhWGPV0rb8mK5nknfP0ofSv7jypJQggAQAIAEACAE/PeVBUsMsYAlaP8AMO3umL6etbXkueJ5N4s+if0v+xT8kZaSCLEbEKt8G5jJSXVHwYlB0t7h1hIpqYyv2dJue4b0CsMeHTHbMVzWU8jI9OHhf5ODiwyNsMbgwa3O5gC9knK1pEj4ddkrZJvskJsWUKl0Amay4Pw9bd1GVMnHZey5XHjd6Tf7nFhuKz0r7sLm6T9030/RJjOUH2H78ajJh8yT37+49YVxObYNmjOrq4WspUcr7meyPhyXd1y7fYb8PzPTTW0Si/YqRG2MvDKS7jsir6oksJW/iH1CXsh9MvsHiDuPqu7OdL+wGVvcfULmzvS/sRtfmGnh+/K0JErIx8slU4GRb9EWKWKcTo23bEwuPR21kxLKXsXWP8O2S07Hr8hExnME9U7zvNjsGg7emyizslN9zQ4uDRjR+RfuNeDcNS5mqV4BcLtA6X5XT8MXa7lPlfEKjPprXjyQ2GU5w+vZ9oHlBsHdLHqm4r0rPmJ181n4T9F9/sWbXy0UhbLKWOsNid9vZTZOt92ZOmOZBOuCaOXDs30z5208Q58iBYbeiTG6Dl0odu4rIjS7rBS4s0jGyxPaAHOFiB19So+UkmmXfw7bOVcovwjLIGUPEInmb5BuwHr6pWPT/NIa5nldf7NT/VlpNFtgppkz1AAgAQAIAEACABACVnPJbZw6WEBslrkdHKPdQpd15LvjOWljtQn3j/gQMsZffNVtic0gMOp9+wP9FDrrcp6Zp87PhVjOyD89kWZmGu/bU1Iz4yC+3Rg/8KbZL5lBGUwqf9qzJl7eP1PcbwAVFTG6X9zE29u7gbonX1STfhHMXOePRKMPrk/7EzQ1jXMc5otG24HYgdQnYyTRBtqlGSi/LOV1BBUR63xt0m5vYDbuk9MZLbQ8r78efTGT2LFTkminBMEjWn3B3TDorl4LaHMZlL1bHZCScN5WvLY5r23uNuab/CvfZk9fEFUo7nEDkqvYTolcfdxXPQsXhnf9YwZr5o6/YgcS+2U7wyVzmk8tzb6pqXXF6ZYUfhL49daTRNVWVazwDM6Z1g3VYOPLmnXTPp3sg18nier6cYLe9eDiyhlN9d53uIiHU739Emql2d34H+S5OGF8kF8w8RZTw5rvCIaX233UlU1LsZ+XKchKPqbehFzvgEdJK3wngtcR5b7t3UW6tQfY0PFZ08qt+ou69/uWbiuJuho45276WtLh3Ft1NlNxhsyePjRuypVS929GusooMTpWut94Xa4jdpQ4xtiLquu43Icft5/MSMvYAyGqdHWvI0/uwT5Xb7FRa61GWpl/m507sdTxV58/dDTVPw+he6Zob4h5Bu+/p2T79Ot7XkqK1n5sVVJvpX3OHDsEkxCYVVUNMY/dx9x0uuRrdj6pDt+bDCreNjvv7sfo2BoAAsBsApRnm9vbMkHAQAIAEACABAAgAQAIA4KrD7u8SOzJOpA+8B0KS4+6HoXNLpl3Qk4aJI8SfLWDTqaAw82j59FGimrdzNBdKu3AVWN7Puvc7My44aidlFTO+8R4jxyDeov7LtlnVLoiNYOEsep5V68eF+Z2ZrqxTwQ00WzpC1gA6C+5/NKtfTFRQxx1TvtlfZ4jtk7O6OCns82YG6T89k69Rj3K6Csuu3Du97E2XJlNIddPUlh5gB23ffdR3RF94svY8vkQXRdXv9jv4dPkPj+I8vLXaAfQJWPvvsjc0oLo6Fra2RWYM5zU9eYx5o7gW9+aRZfKNmiZh8RVfh9b7S7k9nqjbPQufbzNAe09RyKdvXVDZXcTbKjLUPZ9mdrTrw/3h/0pXmv9iO/kzf0l/wBzRkaMChYGbbOHzuVyhf7fYc5aTeZJy/IpzEJXtqJXFzg8SO3ue6rpNqTNzTGEqIpLtpHfV5cqtHjPBLSA8kk8kp1T1tkavkMbq9KHnwW3g2iShj8QamFg1D0CsIadfcxeV115kujs9i3UcRIInMjhjvG06XHlYDsEy8mKekWsOButi52y+Z90cWa8wR1wENPCZHfjtYt+aTZYrO0UP4GFPAfq3z0vt9yUylkNsVpKjzvts07gH5pyrHUe8iDyPNSu3CrtH/I8gW2CklCeoAEACABAAgAQAIAEACABAAgDRWUjJWlsjQ5p6FcaT7MXXZKuXVF6Yqf2RdTSmekI1Hm1/K3YJj0el9US3/1T16/SyPC915FuorpP+Ixz1bCxjNmjp7plt+p1TLauup4Lpxpbb/qOeIzUldF4RmFj0B3UiThYtbKOmGVhWeooeBVxDh4+Frn005aACdyeQG/VMSxnHvFlxTz0LWo3w2S3Cdv/AKRzjuTI4E97FOYv0EL4if8A1KS+yIfGsn1E9eZAAGFwN/QJqdMpWbJ2LytFOH0e+hnzxWMgoXtJ3LQxo6nkE/dJRgVHFVSvzFJffbOjKx14fGP7hH5rtXetDef8mbJ/mK+QcxsifLTSu0gPdoJ5c+SZotSbiy35jj5WQjfWt9lsmcVyfRzTeO59r2JAI0myclTCT6mQcflcqqr0Yr/yRufszxNpzTwuDi4aTbkGjokX2pR6USuH42yV3rWrSXf9yGw/N8n2WOlgiLnhulx/2Tcbn09MUTr+LqWRLIunpb2jLAeHkshD5zoabkt+LddhjN95CMv4ghBdNK217+xY+D4LDTNDY2AbWJ6n3KmRgorsZfIyrb5dU3skUojggAQAIAEACABAAgAQAIAEACABAAgAQBpqaVkgs9ocPUXXGk/IqE5Qe4vQs4hkOneXOj1RuPVp2+iZlRFvZaU8zkVxUW9r8yGqMp1sbHtjqPEaQRY3vbsm3TNLsyfHlsScouden9yOwluJ0cfhRQjQCXXPc803BWwWkiXkz4zLn6tk3s6Js4Yg1pvDuOZttdKdtq9hmPHcdJ9pijjNdU1TtUwcewANh7KPNzm9su8avFxo9NbJnBMw18UQjijuxvK433TkJ2paSIOVicfZZ12y02Rv9mauVzpPBddxLjbuUh02PvolR5PDglDr7JaJvD8kVsgs+UsHYklOxx5vyyvu5vErl8kNjBhfDeFu8ri93W2wKejixXkrb/iC+bah2Q3UWFxRAaI2i3Wwv9U+opeClsvss+ptnYlDQIAEACABAAgAQAIAEACABAAgAQAIAEACABAAgAQAIAEAYmMHoPogE9GH2dn4W/QLmkK65fcybE0cmj6BdONt+TIBBw9QAIAEACABAAgAQAIAEACABAAgD//Z"/>
          <p:cNvSpPr>
            <a:spLocks noChangeAspect="1" noChangeArrowheads="1"/>
          </p:cNvSpPr>
          <p:nvPr/>
        </p:nvSpPr>
        <p:spPr bwMode="auto">
          <a:xfrm>
            <a:off x="207963" y="-107950"/>
            <a:ext cx="4064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CO" altLang="es-CO"/>
          </a:p>
        </p:txBody>
      </p:sp>
      <p:sp>
        <p:nvSpPr>
          <p:cNvPr id="20528" name="AutoShape 27" descr="data:image/jpeg;base64,/9j/4AAQSkZJRgABAQAAAQABAAD/2wCEAAkGBxQTEhMUExMWFRUWGBoXFhcYFxQYGBkYFBcXFhgYFhQYHCggGBwlHBUUITEhJSkrLi4uFx8zODMsNygtLisBCgoKDg0OGxAQGywkICQsLCwsLCwsLCwsLCwsLCwsLCwsLCwsLCwsLCwsLCwsLCwsLCwsLCwsLCwsLCwsLDcsN//AABEIANwA3AMBEQACEQEDEQH/xAAcAAACAgMBAQAAAAAAAAAAAAAABgUHAgMEAQj/xABCEAABAwIEBAQDBQUGBQUAAAABAAIDBBEFBhIhBzFBURMiYXFCgZEUMlKxwSMzcqHhFmKCksLRFRdUsvEkNEOi8P/EABsBAAEFAQEAAAAAAAAAAAAAAAACAwQFBgEH/8QANxEAAgICAQMCBAQFAwMFAAAAAAECAwQRBRIhMRNBBiIyURRhcYEzQpGhsRUjUiTB0RYlNOHw/9oADAMBAAIRAxEAPwC8UACABAAgAQAIAEACABAGiorGM++9rfchcbSFxrlL6VsX67PNLGSNRcR2G31TUr4RLCniMq1dSiQFTxPAPkhv7myZllr2RZ1fDk39ctHFLxNlINogPmufi/yHl8Nx33mc3/Meo/CPqk/ipfYe/wDTlX/I2wcS5h96MH5rqy39hufw3D2mdkPFA/FAPcO/RdWX90Nz+G9L5Z9ybouIdM4DXdp9rp1ZMGV1nBZUd6Wxjo8WhkALJGm/IXF/onlJPwVc6LIb6os7UoaBAAgAQAIAEACABAAgAQAIAEACABAAgAQAIAh8ZzLBTA63gkfCNz9E3OyMfJMxsG7IaUF+/sV9jfESWTU2EBjejviUWeU32iaTE+H4R1K17f2FCtxCSU6pHlx9So0pyl5L2nGqpWq46OYAk2G5PRJHt6WyWpMs1UguInC/cJxVTfsQ7ORxoeZIj6yjkidpkaWn16pDi12ZIqthbHqg9o78v5dlrC8RFo0c7+qXXW5+CPmZ9WJp2e5Jy5Aq2i9gfZLePMiR5zFb0Q2L4NLTFolFtXL5JucHHyTsbLryE3W/BHpBKNkM7mkFpII5ELqbXdCJ1xmnGS7DLhGeqmE+Z3iDs5PwyJLyVGTwePb9Py/oWBgWd4J7Bx8N1t9XK/oVLhfGRmsviMijvra/IaGuBFxuCniqPUACABAAgAQAIAEACABAAgAQAIA0VtYyJhfI4NaOZK42ktsXXXKySjFbZWWZ+IL33ZT+VvLV1+ShWZPtE1eBwKjqd/n7CJPMXEucSSeZO5UVvfdmjhCMI9MVpElhOXKio3jjOn8VtkuFUpeERcnPox+05d/sYY3gc1K4CVux5HouTrlDyKxc2rJTdb8DfwrwVkmud41aTZt+V1IxYJ/Myk+IMudeqovW/JIVuc6g1joKaEPbGdLh1252S3fLr6YojVcRjrGVt09N+CKzzDVTx+NLEI2Rnbbzb903epyW2iZxM8amfpQltv8AodvB6Paod3ISsT3GPiWXetfqTuNYdXulc6GdgZ0aeYTs42N7TK7FyMKNajbB7+5XeeKioMzY6lzXOjGxb6qJc5b1I0/FQoVTnStJ/cceG2X2GmMkrA7xTsCOQGykY9a6dv3KPnM6SyFCt66RQzbgmivMMQsJCNA9wo9terNIu+OzOvD9Wft5OPHstzUljIPKdg7pfskzqlDyP4fIU5X0efsQ6bJo0ZczpNTkNcdbOoPMD0UivIlHyU2dw1V66odpFq4Fj0VUwOjdvbdvUe6nQsU1tGPysO3Gn0zX7kqlkUEACABAAgAQAIAEACABAEXj+Nx0sZe87/C3qSkTmoLbJWJiWZNihBFN5jzHLVvu42b0aOVvXuq6y1zZucHjasWPbvL7kL8jbv0+qaLAcOG+H080zhMLvbuwdCpGPGMn3KTnL76ak6/D8jrjtXVx1EUNLEBGbFxtta+/8lJm5qSUUUOJVizplbkS+b2OHipc07Ghhc69yQL2Scn6R/4f0rm29IieE+LtaX07iBfdt+/UJvFnr5WTfiLFclG6P7khXZZqoax9RSkHxNzfpfmlyqnGfVEjVcjjXYqpyF9JLZoqmx0LmVMjTI5tturvZOWPVepMh4Fcp5ilRF9Kf9iJ4SWEDySAS7kSL7JvF+kmfEe3ckl7GeJZRqHyvkjrCA43032ARKmTe1ITRytEK4wnV49xOxrL8oq44Xv8R8hF3c7BR51vr0y9xc6t40rYx6UizsUxFtFFTsFt3NZb06lTZS9NJGSx8eWZZZN/ZsyrMDEtbDUH7rGH/MeS669zUjlWY68WdPu3/YQeKeLeJOIQfLH94epUTJnuWjR/D+L6dLtfmXgX8Oy3VTt1RREjudk1GqcvCLK7kMah9Nku5xV1BJC7TKwtPtt9UiUXHsyRTdXdHqre0ZYdiEkLw+NxaR/+3XYycXtCcjHrvh0TRb2Ts3MqmhryGyjmPxeoVhTcpr8zEclxc8WW13i/cak+VIIAEACABAAgAQAIAisxY5HSxF7zv8LepKRZNQW2SsPEnk2dECksaxeSpkL5DfsOgCrJzc3tm/w8OvFh0w/qZ4DgctXIGRg2+J3QD3RCtzekGXmV4sOqb/RDxjNPS0lP9kjYJZ5B03Nztc25KVNQhHoXdmfxZ5OVf+Jm+mERIh8ahqWOc0tewg27tPNRVuuXcv5elm0NRe0/8ly1tW+WkMtMRrLdTfluQrJybhuJhaqoVZPp3LtvTFrAs/RSNLKpoY9twbjnZMQyE+0i1y+DshJSx3tMRMy4jA+fXSt0C97jmSotkouW4miwaLoU9OQ9klQY5iklmsLrW2JafzS42XPsiLdhcbX80kv6mc+TMQnOuSxv3P6Lrosl3YmPLYFK6YG6HIFW03a63sV1Y80IlzmLLs1sz/svijL6X7e+6PStXgT/AKlxs/qREz/boJhM9rjI3a+knZIfqRltk2H4K+p1Ra0znzHmWSqfGXjSY+Q/VJstc33HMLjq8WMlHupFsUWY4TSeJrbdse4uL3A7KerY9GzG24FqyfT15ZWWVsP+3VxL923MjvUX2ChVR9Sfc1nIX/gsRKHnwh/zZmplA1sUTA59tm9AApdtyr7IzfHcZPObssel9zTSTR4tRvL2Br239w4BcTV0O4uyFnF5SUXtP/BUbhYkdiR9DZV5tU9pMzgmcxwc0kEciF1NruhM4RnHpktouHI2ahUs8OQgStG/94dwrGm3rWn5MNyvGvFn1R+l/wBhtT5TggAQAIAEACAObEa5kMbpHmzWi/8ARck0ltjlVUrZqEV3ZRuZscfVzF7j5Rs1vYKrtsc3s9B4/BjiVdK8+7IdNk8tPhjjcRj8AgMkH/3/AKqdjWLXSZDnsO1T9bzH/BI4lRwYf41WWukkcdr72PQD0S5KNe5kWi27P6cZPSQt0uXpcR11VW7w22OgcrDmPkmVW7fmkWlmdVgax8ddT9yIw7Ns1LE+mZZ/mIa7nsdtk3G6UF0om38XVlWK+Xbt3RswLJU9W7xJQY2E3dfZx9l2FEpvbE5fMUYseivu0WFhWSaWEW0az3cpcaIRM1kcxk2vzr9Bgiha0ANAAHZOpaKyU5Se2zYuiQQAIAxfGDsQCg6pNeCCxPKFLMDeMNJ+Ic01KmEvYsaOVyan9W19iv8AMWQZoNToCXs7fF9FEsx5R7xNJhc5VfqNvZ/2OHIWJilrP2vlDhoN9rG/VIon0T7kjl8d5OL/ALffXcbc0ZIdVTieOQaX89+n91SLKOuXUmUuBzEcWn0px7oTKx9Th0z4mvIH8nA9VGfVU9F9UsfkKlY13/wZZWypLWOLt2x7ku7k9l2qlzYnP5OvEjrzL7EbjmFPppnRP6cj3HdInBwemS8TJhk1KyJz0VW6J7XsNnNNwkxk4vaHLqYXQcJrsy78p4+2rhDgRrGz29j39laVWKa2efZ+FPFtcX49mTicIIIAEACABAFS8Scw+LJ4MbvIz71uRd/RQMm3b6UbHguP9OHrTXd+BJYwuIaOZNh81FNE2ktstWl4fQmlax5tKRfUO5U9Yy6dPyY6znbVkOUfp+wi4zl+ooZA+xIabtkaDZRZ1yrezQ4udj5sOn7+Uyx8t5nhq6Y+PpDmD9oHctutlMrtjOPzGWzuOuxb16W9PxoUMy5nlrJBTUjSI/u+Xr0+ij2Wub6Yl3g8dXiQ9fIfzfmNWT8kR07dcoD5D35D+qfqoUe78lPyXMzvfTX2iOQCklEeoAEACABAAgAQAIAEALGasnxVTDpAZJzDh1PqmLaVNFtx/K240u73H7FayYpW0RMLnOFuV72sOyh9dlfY1UcbDzV6kUiXyxlmWueKipcTH07n29E5XU7H1SIWfyNWFH0aF8w15mzNDQRiKENMlrNaPh9Sn7LY1rSKfB463Os9Sz6fv9ypMQr3zPMkjruP8vQKvlJye2bSmiFMFCC0jnXBwl8r406lna8Hy8nDoQnKrOiWyDyOGsqlx914L2pahsjGvabtcLg+6tE99zzycHCTjLyjauiQQAIAXs74z9mpnEffd5W/Pqmrp9EdlhxmJ+JvUfbyykHvJJJ3J5qrPQlFRWkT+BZSnqYjLHtY+X19QnoUyktorsvlKcexVz9/I+5crJyz7NWMLHj7jxfftupVblrpmZzOqoUvXxnte6NkuO+E/wCz1zRpP3ZCPK4f7rrs0+mYiOF6sPXxH3Xle6K5x2nY+rdFRg6XEDbkb8/koc0nPUDU4k5wxlZk+UWnlDK8dJG3a8hF3O9fRTqqlBfmY/kuSnlTff5fZDGnirBAAgAQBE4xjrKdzWu5uT9VErFtHG9Ef/bODuP8wT34Kw51IP7Zwdx/mC5+CsDqR2YXmOOaQMbzIJB5g2TdmNKuO2dT2TSjnQQAIAh8y5fjq4i1483wu6gpuytTWmTsHOsxbOqPj3RWlDjtTQF9Idt9LHHpfa4UJWSr+Q1duFj5qjkr919yRj4byynxJZ93b35890v8K33bIsviCqpdEIdkSVPw6pm/vJNR7XAP0S1jRXlkSfP5Evojogs/5SZStZJACGHZwJ6901fSod0WPD8pPJbhb59hKUYvizOFmOXDqd55bs/UKdiz2ulmS+IMPpkrors/JYylmZBAAgCmuI+L+NU6Absj2Hv1Vdkz6paNvwWL6VHW/MhSKjl4W5kzNlO+JsO0T2iwHT3urCm6LWvBi+U4y+Fjt+pMksVrain84jE8fMn4h7AJcpSj38kTHpov+Vy6Zf2FTOebaeoptAaTLewBFi090xddGUde5c8XxeRj5HW38v8AklOHOVvCYJ5R+0d92/QJePVpdTIfN8l6s/Srfyoe1KM8CABAAgAQBW/F9xEDyNjp5q54hbsQ3Z4KAhllcQ1pcSeQFyVrpKCW2RzZWNnidpk1sPZ1wkwdc1uOmd7lx8Fnktiub7P/ADWb5lab/YerLgWeHQQAIAEAKuessCqi1MFpWbtPe3Qpi+rrW15LjieReNZ0y+l+RMyznOeOaOGY+RvkcLb3GyjV3yTSZe53EU2VSsq8vuPn/AY21Dqp8hLbXDSfK31Ur011dTM7+OnKhY8I9/v7srjPOaDVSaGH9kw7ep7qHfb1vS8Go4njViw65fUxVTBcHbg1eYJmSNNtJ39uqXCXTLZHy8dX0yrZf9HUCRjXjk4Aj5q1T2tnm04OEnF+xuXRJwY5W+DBJJexa029+iTJ6Wx7Hq9W2MPuygJ5S9xcebjc/NVLe3s9LhBQior2JjKmXjWPe0GwaL39eicqr62QeQz1iQUn32cT8JlvIY2l4idZzm9CPVJ6H317EhZVeoqb05LsmMuV87Twi0zTJEObrXI9E9XfKPnwVOfw9Nz3W+mX2MMt0Ir8QdKWWjadRHTY7Bcrj6lmxedc8HCVafzPsXA0W2CsTDt7PUACAFXO2ZhStHmtaxcfRTsPFdzEyloyy5nGGoaPML9xyXMjCnU/AKSYztcCLjcKEKK34xfuH/wq54j+IhuzwVRwqaBiET3sLmNvc22BtsSr/lXvHcU+41DyM/Hl8bpad0ek3abkfqoPBKSjJMVaS/BL7sX+P81H5r6n+wqsuJZ0dIXGsyRQAkuFx9B7qTTjTsfZHG9EBlTOramZw1AtvbboelvRSsrBdMExMZbHlVgsEAVfnLDm0ldDVaNUb3eYdNR6qDdFQmpGt4zIllYksfepJdv0Ms75lfUDwKQFzQLyOb27Lt1rl8sQ4rj4479bI7P2TFPL+Wpqu/hABo5uPK/ZR66pT8FzmcjTia9Ty/Y0Y3gstK/RKPZw5H2XJwcHpjmLmVZMOqsjkgklxcM8U8Wm0E3dGbfI8lY48+qBhebxvRyHJLsxwUgphI4qV4ZTtj6yH+TVGyZahoveAoc8jr9kVIq82xZvD6ifHQTzMaS+QEtHU2FtlNoi1W2jJ8zdGzMhXJ9l5MI2Oo8Jlc9pbLMTqFtwXbI7wqe/LFNxy+SioPcY+P2CCnbTYOS9o1vaeY+I8lxJQp7hOcsjlNRfZP8AsTfDXCvBpA4iz5PM5O48OmGyBzmT62S4rxHsNqkFKCAOevqhGxzz0CVCLlLSA+b+J2YjPMYw64Bu7+Lt7LZ8ZiquHUyNOWxWwrF5adwdG61unT6KwtohYtSQlPRa+TuKA2ZKbH15H2WfzOIfmA7GwleJNe2ppyWdQAfS6j8dW6rfmOze0d2FSUlBFTUjWB08zAeW5Lt7kpm1XZM52t/KmdWl2K74yUBimiud3C5aOTVc8NZ1QehuxDFwgq2xRRvfsPP+ah8vBzm0vyFVkjnPiayO7I3XPYc/mmcPipS7yOymVBjeZJqlxL3WB6D9Vo6MWupdkMuTZsyfjJpqhrr2Y7Z3+65mUK2tr3OxemfT+XMSE8LXdQAD+iw2RV6c9ElPZKJg6QucMLFRSyMtuBdvuE1bDqi0T+NyfQyIy9hUyL4cGHzSltyC4O77bWTFGo1tlxy3qX5sK09LtokMkS6MPkkYLbvc0e+4S6XqttEblY9ebGEvyRHZsY6fC2TzNtKzcfNIt3Krqfklcc40ci6an8rKzUI1Y78Kq7RUOj6SN/7f/KlYstSaM98RUdVMbPt/3LbU8xpVfFqpBmiZ+EE/Wyg5b7pGu+G62oTl99CCohpR2y3n808bYnR6mjYEbWUmvI6Vpooc3g1kTdkZabG+lznRVA0yEAn4XC6kK+EuzKOziMyh9UF+6IfiDVtmNLSxEEPcDt6FN5DUtRRO4aqVStyLF4RYFLFpY1vYAfQKWlpGbsl1SbNq6IBAFZcTs1iOJ4byHlHq491dcZh9c02Nzl2Pn6WQuJJNyTcrXpaWkRzFdAAUATFJmSdkRi1XY4gm+52N+ajTxa5S69dzvUy1ausgqJsJqI95BpY70sLWWOuyp4t0seXh7LvEwPXxZ3e68f8AcX+PX/vWfwD8lfcF/Bf6lRb5EiHMMzIPAa6zLk+u/qrSWNXKz1Gu43t60RT3Em5NypCWjh4gAQBe/ArGHSxyROP7sfXl1WU5yhQkpL3H6mWyqAdPHC4sgE9Fa4XisdJV1VNPtDI4lt+W6hRmoTcZeDV5GNPKxq76vrS7ktj2P0tPSPjhcLkWa0eqcnZCMNIhYmDk5GSp2rx5YhYnmqSaljprWa0WcfxW5KJK5yj0mjo4yFWRK/3fj8hfTRZExlGq8Orid3cB9U7TLU0V/KU+riyX7l9K0PPCmOJjr1r/AOFqrsn6zdcDr8Gv1YqKOXIIALIOjBkSnMlbDuToOrc3TtC3NFZy01DEl+fYvJWh58CAAhACrmDJkU7XC3PfT0JU7HzZ1tCXHZTGauHMsJJjabc7dB7FaXF5SFi1IZlDQhzQuYbOBB7FW0ZKS2hswXQALoDlgcvg+CPivrHy3XmvKSnlZFuRHxBpHonHQrx8aGNLzNNj/mzA24m6R4PnZA17fcDcK543MdNMJezfcxOXQ67pQfsykJGFpIPMGx9wtentbRBMV0D1rSTYC5Q3oBry3kaaoLS5pa0/X6KvyeQrq7LyLUGy9siZRbRNJAsXCxH6rKZ2a8h9x6MdDcoAsEAVBxWgtVscOrN/dV+UvnNt8PT3jNfZiZ/NRi9BAAgDrwp1poz2cPzSofUhjK/gT/Rn0JE67Qe4VueZlLcQ3XrZPYKtyfrN3wX/AMRfqLKYLgEACAHDhW29a70ZdSMX6yk+IHrFX6lxKxMOCABAHgKA0aqmlbILOAKVGTi9oCs89ZJp3Ana56j7w/orrBz7Y9hqUUUljuGiCUxh4eB1C1FFrsh1NaGWtHPh8OuRo9fyTHI5CoxZ2P7EzjqHfkwgvuM2HwyTVrWRML9IIsOm26zmFjRjxc5WeZ7f/gu+UzenkYdD7Q1/9lm5VxaKlpKt8rgJI7t35nsAqbjYzu1QvZh8QVKNqvXiaKJrJtcj3/icT9Tdejwj0xSMuFJDre1tw25tc8gicumLYFw5IyLThwLnNcdjqvt/hWbzeQsa0loejBFu4fhscQAaB7rPzslN9x1I6yU2dON+LQg2MrAR6pPXH7j6xbmtqLOc5jpR/wDOz6pPqw+46sDJ/wCDK64n1ccronxPDxa23T3UPJkpNNGn4GqyqMoTWhHUY0AIAEAbaU2e33H5rsfKG7luuX6H0NQm8bL/AIR+St14PMprUmU7xJbatf7NVdk/xDccCv8Ao1+rFZMFyCABADdwuktW+7LKRjP5yl5+O8X9x7xTPVPC9zDqc5uxABUqWRGL0Z7H4W+6Kl2SZFP4guk2gppCelwm/wAS39KJa4KNfe2xGgHFarYgQNPI7Xt3XP8Aen+Q5/7Xjd187MJ8sVcA8T7abjcgnYpUca1/Szj5bCn8s6tIiKjiDUQ/s5S3sCLXUmFWTD5pQbQiWFx+R/Bs0/sxIzVjtXOTpcdHpzWg47kMHxP5X+ZXZXB5VfeHzL8hIlaQTqvfrdaiucJx3B7RSTrnB6ktEtl+O2uQ/CNlm/iO1z9PFj/M+5o/h6pQ9TJl/KuxYnBvF4o21Jdbx3OAZfmdXZd5PFlGNcF9KXco52+pZKb8t7IbiZQPZLK0nzG0jgOV3bqp4iyOPyGv5ZeDSZC/F8UpfzQ/wIdNRPf91t1scrPx8X+LLTM7i4F+T/Djs7G4HJ6BVcviPFXjbLOPw7kvzpE/gdRU0xBbKNI6E3+irsjnMW3sqm3+hIj8N3Lu7Eh9o+I8rQGMs53S9lS2Tst71Vsfhw+PV3vtWvyJWjoq6v8AM6oEberW/ko0qL/5+w5+M47G7VR6vzJaPhzTkftHyOd1OohCxo+5Hlz96fyJJfob4+HVGBbQ4+5K6saAiXP5bfkQ8/YJFSStZFcBwuQTf6KLfWoPSNFxGZblVuVnsK6YLYEACAOnDm3ljHdw/NKh9SGcl6pk/wAmfQtOLNaPQK3PMmVPxVpdNS1/42/9qgZUdS2bL4du6qZV/ZiSopoQQAIAmsmVGitg3sC6xTlL1NEDk4deJP8AJF1DB4NRf4TS4m5JAKs+iO96MH+Ku6enqejpZTMHJjR7ALukNOyb8tmwrogqHiQ+rhZKWuJINyemn0C0HGqmckn/APmNT2UnPUvedTnEn1K1ChFLWhlPT2jdTYjIzk4/PdQcrisXJXzx/oT8blMrH+iX9SQZisbxaVg9wqSfCZWO+vFs/Yuoc1jZC6Mqv9zZWTRtgLYrm539PdNYWNl3cgrMtfShzNycSnAdeK/qZpyfJprack2HiNutPmrdEv0MlHyWvxJoGu8SrO0Z0s369Nlgsiu1uv0l86ZqeDyK4+pVc/laKoq8VsNMI0tHW3NaDC4Prl62Y+qT9vsNZnNqEfRw10xXv9yOdWvPxFXUePxorSgimlyGTJ7c2azM78R+pUhUVLxFf0GHfa/Mn/U8Ezgbhxv7lK9OC8JCHOT8su/gTWzSeL4jiWtFm3+SzHOQhHXT5HKi3lnh4EAU1xQqQ+sAHwN0n3Vdkvczc8DW4Yvf3exSUcugQAIAkcuwl9TCB+MfyKXWtzREz7FDGm39j6BVseble8W6IlkUo5NJB+drKJlR2kzSfDlyjbKv7lXqCa8EACAM4JSx7XDm0g/zXU9PYmcVOLi/c+hMKqhJDG9puC0b/JW0XtbPNMit12Si/ZnWlDIIAh80YUJ4XC24Bt+qkY1rrmmca2fL+asINNO5tvKd2+y3OLera0yLJaZDgKScGPLuUZqlw8pa3v1+QULIzq6V57ilFsd8wZUZRUMrdALntBDjzVXj5ksi9PfgW46QucJ8EiqKrVN9yIardz0CmcrkTrq1DyxMFtklxix+V8raYjREwAtaOoPIlM8PjQUHZ5bFWSe9HnDvBWVdM+J0Yc5zrgnpZd5HIlTappnILaIvNWQpacuLAXNB5dfl3T+LyULVp+TkoaE17CDYix7FWaafgQbsPo3TSNjaLlxskWTUIuTBdz6a4c4I2npxYdLA9bdb/NYfkL3bYSoLSG5QBRhK/SCT0F/og7FdTSPn7HazxqmaQcnPNvqqmcuqTZ6ViVelRCH2RwpBIBAAgBs4a0musabXDQSf0UjGW57KTn7VHF6d92y5lYmHITOWH+NSSt6gah7t3TdseqLRN46905EZFEkKqPRvPg8QAIACgC2OFmL+JAYSfNGdh/dU/FnuOjG/EGL0XeqvEv8AI9KUZ4EABQBVHFfKnigFgAJN2n16j2V9xWZ0PUhqcSKydwu5PlFzz35fJP5nL+0Dkay2cKwSKAANaLjqqC2+Vj7jqWhJ4xfuH/wqz4j+IhFngpXJuKPgqYtB2c9ocO+60ubTGyp79kMxemMfF+Bz6sz2s0ta35gKHxE1Gr0/1FWedk9wS/1KLzQqsuiuw9kos9oPr1WahZKD7DuitM4cMmSXdGN+45/NXWJysodpDcoEDw7yS6Opd4li78m9/dS+Qz1OtdJyEe5eEUYaABsBssw3t7HjNcAWOIOMCnpXAGz5PK1MXz6Yltw2J6+Qt+F3ZSgVab0EACABAFpcJsPLY5JT8ZAH+FT8WOo7Md8RXqdsa1/KWApRnTxwuLFAFEZvww09VIzoTqHsVV3Q6ZnofF5Pr40X7rsQqaLAEACAJXLGMGlqGSD7pIDx3BKcrn0S2Q8/EWTQ4e/sXxTTtka17TcEXCtE9rZ53ZBwk4y8o2rogEAaqina8Wc0Ec912MnHwBsa0AWAsFwD1AFbcYv3D/4Vc8R/EQ3Z4KBwyoEcsbzya4H6Fa22PVBxQwiZzfmZ1W4Dkwcgo2HiKlbfk7KWx84Jf6lVc0OVl5LLjwIA0xUrGuLmtAJ5kJTk2tMDckgeOcALnYBB1Lb0ikc9459pqSGm8cZLW9j6qsvs65G+4jD/AA1C2vmfdi4mS0BAAgDZTwl7g0cybD5rqW3oTOahFyfsX9gNAIII4wLWaL+/VW0I9K0ea5NzutlP7skEoYBACRxOwXxYRM0eaPn6tKjZMOqO0XvBZno3enJ9pf5KkVebYEACABAD/wAN81aHCmlOzj5HHp6KXj26+Vmb5vjetevWu68otNTjIAgAQAIAEALeb8rCtYWF+kEWUzEy/wAPLq1sTKOxA/5Gt/6k/RW/+vv/AIjfpB/yNb/1J+iP9ff/ABD0hryZw/FByl1735KvzOR/E+2hcYaHhVgsEACABAFd8R816QaeF3mP3yOg7KHkXa+VGn4TjOp+vYu3sViFCNYCABAAgB14ZYL4s5lcPLH36kqVjQ2+oz/P5fp1KpeWW6p5jAQAIAwniD2lrhcEWI9ChrZ2MnF7RRucMDNLOWj7h3YfTt8lV3V9Ej0Di838VTt/UvJBJosgQAIAPUbEbg+qALTyNnZr2tgnNpBs1x5O9yp1N+/lkZDluHcG7afH2+w/gqWZsEACABAAgAQAIAEACABAAgBOzrnJlO0xxnVKe3Jv9VHuvUey8l5xfEzyJdc+0V/cqGWRz3FxJc5xue+6rt7ZtoxjCKS7JGJFjYix7IOrv3R4gAQBvoqV0r2sYLlxsF2K6npDd1saq3OXhF8ZdwltNA2NoF7Xce56q1hBRWkec5eTLItdkiTSyMCABAAgCEzXgDauEtIAeN2O7Ht7Ju2tTWidgZs8W1SXj3RR9bSOie5jxZzTYhVcouL0z0Gm2FsFOD7M0Lg4CAOvDsOknLmxNLi0XIHZKjFy8DN2RXSk7HrZzzROY6zgWuHyISWmh2MozjuPdD3lDPxjAiqbuHJr+vzUurI12kZ3kuEVj9Sjs/dFmUVdHK3VG4OHopqkn4MpbTOp9M1pnQujQIAEACABAAgAQBqqalsbS57g0DqVxtLyLhXKb6YrbK8zdxAFnRU3PkX+n91RLcn2iabjuCe1Zf4+xXtLTvnlawEufIeZ7qGk5PRprJwprcn2SLQosJosPawVGl0rrcxf6einKFdS+byZG3KzM+TdO1FEBnaH7Q5opKU2bzkAtqTVy6vpRZcVP8PFvIs8+z9hJlic0lrgWuHMFRtaL+MlJbi9oxAXDpbHDrLHhM8eQedw8oPwhWGPV0rb8mK5nknfP0ofSv7jypJQggAQAIAEACAE/PeVBUsMsYAlaP8AMO3umL6etbXkueJ5N4s+if0v+xT8kZaSCLEbEKt8G5jJSXVHwYlB0t7h1hIpqYyv2dJue4b0CsMeHTHbMVzWU8jI9OHhf5ODiwyNsMbgwa3O5gC9knK1pEj4ddkrZJvskJsWUKl0Amay4Pw9bd1GVMnHZey5XHjd6Tf7nFhuKz0r7sLm6T9030/RJjOUH2H78ajJh8yT37+49YVxObYNmjOrq4WspUcr7meyPhyXd1y7fYb8PzPTTW0Si/YqRG2MvDKS7jsir6oksJW/iH1CXsh9MvsHiDuPqu7OdL+wGVvcfULmzvS/sRtfmGnh+/K0JErIx8slU4GRb9EWKWKcTo23bEwuPR21kxLKXsXWP8O2S07Hr8hExnME9U7zvNjsGg7emyizslN9zQ4uDRjR+RfuNeDcNS5mqV4BcLtA6X5XT8MXa7lPlfEKjPprXjyQ2GU5w+vZ9oHlBsHdLHqm4r0rPmJ181n4T9F9/sWbXy0UhbLKWOsNid9vZTZOt92ZOmOZBOuCaOXDs30z5208Q58iBYbeiTG6Dl0odu4rIjS7rBS4s0jGyxPaAHOFiB19So+UkmmXfw7bOVcovwjLIGUPEInmb5BuwHr6pWPT/NIa5nldf7NT/VlpNFtgppkz1AAgAQAIAEACABACVnPJbZw6WEBslrkdHKPdQpd15LvjOWljtQn3j/gQMsZffNVtic0gMOp9+wP9FDrrcp6Zp87PhVjOyD89kWZmGu/bU1Iz4yC+3Rg/8KbZL5lBGUwqf9qzJl7eP1PcbwAVFTG6X9zE29u7gbonX1STfhHMXOePRKMPrk/7EzQ1jXMc5otG24HYgdQnYyTRBtqlGSi/LOV1BBUR63xt0m5vYDbuk9MZLbQ8r78efTGT2LFTkminBMEjWn3B3TDorl4LaHMZlL1bHZCScN5WvLY5r23uNuab/CvfZk9fEFUo7nEDkqvYTolcfdxXPQsXhnf9YwZr5o6/YgcS+2U7wyVzmk8tzb6pqXXF6ZYUfhL49daTRNVWVazwDM6Z1g3VYOPLmnXTPp3sg18nier6cYLe9eDiyhlN9d53uIiHU739Emql2d34H+S5OGF8kF8w8RZTw5rvCIaX233UlU1LsZ+XKchKPqbehFzvgEdJK3wngtcR5b7t3UW6tQfY0PFZ08qt+ou69/uWbiuJuho45276WtLh3Ft1NlNxhsyePjRuypVS929GusooMTpWut94Xa4jdpQ4xtiLquu43Icft5/MSMvYAyGqdHWvI0/uwT5Xb7FRa61GWpl/m507sdTxV58/dDTVPw+he6Zob4h5Bu+/p2T79Ot7XkqK1n5sVVJvpX3OHDsEkxCYVVUNMY/dx9x0uuRrdj6pDt+bDCreNjvv7sfo2BoAAsBsApRnm9vbMkHAQAIAEACABAAgAQAIA4KrD7u8SOzJOpA+8B0KS4+6HoXNLpl3Qk4aJI8SfLWDTqaAw82j59FGimrdzNBdKu3AVWN7Puvc7My44aidlFTO+8R4jxyDeov7LtlnVLoiNYOEsep5V68eF+Z2ZrqxTwQ00WzpC1gA6C+5/NKtfTFRQxx1TvtlfZ4jtk7O6OCns82YG6T89k69Rj3K6Csuu3Du97E2XJlNIddPUlh5gB23ffdR3RF94svY8vkQXRdXv9jv4dPkPj+I8vLXaAfQJWPvvsjc0oLo6Fra2RWYM5zU9eYx5o7gW9+aRZfKNmiZh8RVfh9b7S7k9nqjbPQufbzNAe09RyKdvXVDZXcTbKjLUPZ9mdrTrw/3h/0pXmv9iO/kzf0l/wBzRkaMChYGbbOHzuVyhf7fYc5aTeZJy/IpzEJXtqJXFzg8SO3ue6rpNqTNzTGEqIpLtpHfV5cqtHjPBLSA8kk8kp1T1tkavkMbq9KHnwW3g2iShj8QamFg1D0CsIadfcxeV115kujs9i3UcRIInMjhjvG06XHlYDsEy8mKekWsOButi52y+Z90cWa8wR1wENPCZHfjtYt+aTZYrO0UP4GFPAfq3z0vt9yUylkNsVpKjzvts07gH5pyrHUe8iDyPNSu3CrtH/I8gW2CklCeoAEACABAAgAQAIAEACABAAgDRWUjJWlsjQ5p6FcaT7MXXZKuXVF6Yqf2RdTSmekI1Hm1/K3YJj0el9US3/1T16/SyPC915FuorpP+Ixz1bCxjNmjp7plt+p1TLauup4Lpxpbb/qOeIzUldF4RmFj0B3UiThYtbKOmGVhWeooeBVxDh4+Frn005aACdyeQG/VMSxnHvFlxTz0LWo3w2S3Cdv/AKRzjuTI4E97FOYv0EL4if8A1KS+yIfGsn1E9eZAAGFwN/QJqdMpWbJ2LytFOH0e+hnzxWMgoXtJ3LQxo6nkE/dJRgVHFVSvzFJffbOjKx14fGP7hH5rtXetDef8mbJ/mK+QcxsifLTSu0gPdoJ5c+SZotSbiy35jj5WQjfWt9lsmcVyfRzTeO59r2JAI0myclTCT6mQcflcqqr0Yr/yRufszxNpzTwuDi4aTbkGjokX2pR6USuH42yV3rWrSXf9yGw/N8n2WOlgiLnhulx/2Tcbn09MUTr+LqWRLIunpb2jLAeHkshD5zoabkt+LddhjN95CMv4ghBdNK217+xY+D4LDTNDY2AbWJ6n3KmRgorsZfIyrb5dU3skUojggAQAIAEACABAAgAQAIAEACABAAgAQBpqaVkgs9ocPUXXGk/IqE5Qe4vQs4hkOneXOj1RuPVp2+iZlRFvZaU8zkVxUW9r8yGqMp1sbHtjqPEaQRY3vbsm3TNLsyfHlsScouden9yOwluJ0cfhRQjQCXXPc803BWwWkiXkz4zLn6tk3s6Js4Yg1pvDuOZttdKdtq9hmPHcdJ9pijjNdU1TtUwcewANh7KPNzm9su8avFxo9NbJnBMw18UQjijuxvK433TkJ2paSIOVicfZZ12y02Rv9mauVzpPBddxLjbuUh02PvolR5PDglDr7JaJvD8kVsgs+UsHYklOxx5vyyvu5vErl8kNjBhfDeFu8ri93W2wKejixXkrb/iC+bah2Q3UWFxRAaI2i3Wwv9U+opeClsvss+ptnYlDQIAEACABAAgAQAIAEACABAAgAQAIAEACABAAgAQAIAEAYmMHoPogE9GH2dn4W/QLmkK65fcybE0cmj6BdONt+TIBBw9QAIAEACABAAgAQAIAEACABAAgD//Z"/>
          <p:cNvSpPr>
            <a:spLocks noChangeAspect="1" noChangeArrowheads="1"/>
          </p:cNvSpPr>
          <p:nvPr/>
        </p:nvSpPr>
        <p:spPr bwMode="auto">
          <a:xfrm>
            <a:off x="207963" y="-107950"/>
            <a:ext cx="4064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CO" altLang="es-CO"/>
          </a:p>
        </p:txBody>
      </p:sp>
      <p:pic>
        <p:nvPicPr>
          <p:cNvPr id="20529" name="Picture 29" descr="https://lh3.googleusercontent.com/-LAy-TWnZZhM/AAAAAAAAAAI/AAAAAAAAAEE/sxIu4L8AKDY/photo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9850" y="2144713"/>
            <a:ext cx="671513" cy="51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0" name="76 CuadroTexto"/>
          <p:cNvSpPr txBox="1">
            <a:spLocks noChangeArrowheads="1"/>
          </p:cNvSpPr>
          <p:nvPr/>
        </p:nvSpPr>
        <p:spPr bwMode="auto">
          <a:xfrm>
            <a:off x="2363788" y="4078288"/>
            <a:ext cx="3313112" cy="67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es-ES" altLang="es-CO" sz="1200" u="none">
                <a:latin typeface="Gloucester MT Extra Condensed" panose="02030808020601010101" pitchFamily="18" charset="0"/>
              </a:rPr>
              <a:t>Asiste al Sector Protección para que se realicen los restablecimientos de derechos en caso de niñas,  niños y Adolescentes y personas con discapacidad</a:t>
            </a:r>
            <a:r>
              <a:rPr lang="es-ES" altLang="es-CO" sz="1400" u="none">
                <a:latin typeface="Gloucester MT Extra Condensed" panose="02030808020601010101" pitchFamily="18" charset="0"/>
              </a:rPr>
              <a:t>.</a:t>
            </a:r>
            <a:endParaRPr lang="es-CO" altLang="es-CO" sz="1400" u="none">
              <a:latin typeface="Gloucester MT Extra Condensed" panose="02030808020601010101" pitchFamily="18" charset="0"/>
            </a:endParaRPr>
          </a:p>
        </p:txBody>
      </p:sp>
      <p:pic>
        <p:nvPicPr>
          <p:cNvPr id="20531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47" t="44708" r="66241" b="22427"/>
          <a:stretch>
            <a:fillRect/>
          </a:stretch>
        </p:blipFill>
        <p:spPr bwMode="auto">
          <a:xfrm>
            <a:off x="5994400" y="4337050"/>
            <a:ext cx="102870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2" name="Picture 14" descr="http://guataqui-cundinamarca.gov.co/apc-aa-files/63623864306566363131643366313764/logo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9338" y="4368800"/>
            <a:ext cx="962025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3" name="Picture 33" descr="http://sonson-antioquia.gov.co/apc-aa-files/38656335373565343731393164643430/personeria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0350" y="5697538"/>
            <a:ext cx="960438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4" name="Picture 16" descr="http://soacha-cundinamarca.gov.co/apc-aa-files/63623935353235643334666134343464/medical-symbol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88" y="2144713"/>
            <a:ext cx="1023937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5" name="Picture 4" descr="http://www.laopinion.com.co/demo/images/2013/mar/29/procurad2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5691188"/>
            <a:ext cx="952500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" name="64 Redondear rectángulo de esquina diagonal"/>
          <p:cNvSpPr/>
          <p:nvPr/>
        </p:nvSpPr>
        <p:spPr>
          <a:xfrm>
            <a:off x="148243" y="4867276"/>
            <a:ext cx="8621397" cy="756084"/>
          </a:xfrm>
          <a:prstGeom prst="round2Diag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s-ES" b="1" u="none" dirty="0">
                <a:solidFill>
                  <a:srgbClr val="0000FF"/>
                </a:solidFill>
                <a:latin typeface="Gill Sans MT Condensed" pitchFamily="34" charset="0"/>
              </a:rPr>
              <a:t> </a:t>
            </a:r>
            <a:r>
              <a:rPr lang="es-ES" sz="1400" b="1" u="none" dirty="0">
                <a:solidFill>
                  <a:srgbClr val="0000FF"/>
                </a:solidFill>
                <a:latin typeface="Gloucester MT Extra Condensed" pitchFamily="18" charset="0"/>
              </a:rPr>
              <a:t>SECTOR EDCUACION</a:t>
            </a:r>
            <a:r>
              <a:rPr lang="es-ES" sz="1400" b="1" u="none" dirty="0">
                <a:solidFill>
                  <a:srgbClr val="0070C0"/>
                </a:solidFill>
                <a:latin typeface="Gloucester MT Extra Condensed" pitchFamily="18" charset="0"/>
              </a:rPr>
              <a:t>   </a:t>
            </a:r>
            <a:endParaRPr lang="es-CO" sz="1400" b="1" u="none" dirty="0">
              <a:solidFill>
                <a:srgbClr val="0070C0"/>
              </a:solidFill>
              <a:latin typeface="Gloucester MT Extra Condensed" pitchFamily="18" charset="0"/>
            </a:endParaRPr>
          </a:p>
        </p:txBody>
      </p:sp>
      <p:pic>
        <p:nvPicPr>
          <p:cNvPr id="20539" name="Picture 28" descr="https://encrypted-tbn3.gstatic.com/images?q=tbn:ANd9GcTn2vSwyssncTUJxOPLsuplYjLaWeG3_nEHB-_a35_rlm1Trwl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12" t="8614" r="8018" b="22058"/>
          <a:stretch>
            <a:fillRect/>
          </a:stretch>
        </p:blipFill>
        <p:spPr bwMode="auto">
          <a:xfrm>
            <a:off x="7277100" y="5106988"/>
            <a:ext cx="841375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0" name="57 CuadroTexto"/>
          <p:cNvSpPr txBox="1">
            <a:spLocks noChangeArrowheads="1"/>
          </p:cNvSpPr>
          <p:nvPr/>
        </p:nvSpPr>
        <p:spPr bwMode="auto">
          <a:xfrm>
            <a:off x="2555875" y="4887913"/>
            <a:ext cx="27844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CO" altLang="es-CO"/>
          </a:p>
        </p:txBody>
      </p:sp>
      <p:sp>
        <p:nvSpPr>
          <p:cNvPr id="63" name="62 CuadroTexto"/>
          <p:cNvSpPr txBox="1"/>
          <p:nvPr/>
        </p:nvSpPr>
        <p:spPr>
          <a:xfrm>
            <a:off x="2651125" y="4833938"/>
            <a:ext cx="3649663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171450" indent="-171450">
              <a:buFont typeface="Wingdings" pitchFamily="2" charset="2"/>
              <a:buChar char="v"/>
              <a:defRPr/>
            </a:pPr>
            <a:r>
              <a:rPr lang="es-ES" sz="1200" u="none" dirty="0">
                <a:latin typeface="Gloucester MT Extra Condensed" pitchFamily="18" charset="0"/>
              </a:rPr>
              <a:t>Identifica los casos.</a:t>
            </a:r>
          </a:p>
          <a:p>
            <a:pPr marL="171450" indent="-171450">
              <a:buFont typeface="Wingdings" pitchFamily="2" charset="2"/>
              <a:buChar char="v"/>
              <a:defRPr/>
            </a:pPr>
            <a:r>
              <a:rPr lang="es-ES" sz="1200" u="none" dirty="0">
                <a:latin typeface="Gloucester MT Extra Condensed" pitchFamily="18" charset="0"/>
              </a:rPr>
              <a:t>Notifica y pone en conocimiento el caso a la fiscalía.</a:t>
            </a:r>
          </a:p>
          <a:p>
            <a:pPr marL="171450" indent="-171450">
              <a:buFont typeface="Wingdings" pitchFamily="2" charset="2"/>
              <a:buChar char="v"/>
              <a:defRPr/>
            </a:pPr>
            <a:r>
              <a:rPr lang="es-ES" sz="1200" u="none" dirty="0">
                <a:latin typeface="Gloucester MT Extra Condensed" pitchFamily="18" charset="0"/>
              </a:rPr>
              <a:t>Deriva al Sector Protección y salud.</a:t>
            </a:r>
          </a:p>
          <a:p>
            <a:pPr marL="171450" indent="-171450">
              <a:buFont typeface="Wingdings" pitchFamily="2" charset="2"/>
              <a:buChar char="v"/>
              <a:defRPr/>
            </a:pPr>
            <a:r>
              <a:rPr lang="es-ES" sz="1200" u="none" dirty="0">
                <a:latin typeface="Gloucester MT Extra Condensed" pitchFamily="18" charset="0"/>
              </a:rPr>
              <a:t>Garantiza el derecho a la educación de la victima.</a:t>
            </a:r>
          </a:p>
          <a:p>
            <a:pPr>
              <a:defRPr/>
            </a:pPr>
            <a:endParaRPr lang="es-CO" dirty="0">
              <a:latin typeface="Arial" charset="0"/>
            </a:endParaRPr>
          </a:p>
        </p:txBody>
      </p:sp>
      <p:pic>
        <p:nvPicPr>
          <p:cNvPr id="20542" name="Picture 2" descr="https://encrypted-tbn2.gstatic.com/images?q=tbn:ANd9GcQbZacx9vBJmtcxXXoV7C445MXYWyTuM5Y9mgDWs92noEjeDbUZ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63" y="2116138"/>
            <a:ext cx="873125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3" name="68 CuadroTexto"/>
          <p:cNvSpPr txBox="1">
            <a:spLocks noChangeArrowheads="1"/>
          </p:cNvSpPr>
          <p:nvPr/>
        </p:nvSpPr>
        <p:spPr bwMode="auto">
          <a:xfrm>
            <a:off x="188913" y="1925638"/>
            <a:ext cx="18240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286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" altLang="es-CO" sz="1400" b="1" u="none">
                <a:solidFill>
                  <a:srgbClr val="0000FF"/>
                </a:solidFill>
                <a:latin typeface="Gloucester MT Extra Condensed" panose="02030808020601010101" pitchFamily="18" charset="0"/>
              </a:rPr>
              <a:t>     SECTOR SALUD  </a:t>
            </a:r>
            <a:endParaRPr lang="es-CO" altLang="es-CO" sz="1400" u="none">
              <a:solidFill>
                <a:srgbClr val="0000FF"/>
              </a:solidFill>
              <a:latin typeface="Gloucester MT Extra Condensed" panose="02030808020601010101" pitchFamily="18" charset="0"/>
            </a:endParaRPr>
          </a:p>
        </p:txBody>
      </p:sp>
      <p:pic>
        <p:nvPicPr>
          <p:cNvPr id="20544" name="Picture 2" descr="http://www.periodicoelpulso.com/images/0712dic/debate/deb-02.jp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5697538"/>
            <a:ext cx="8382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5" name="AutoShape 4" descr="Resultado de imagen para logo de buscar ayuda humanitaria"/>
          <p:cNvSpPr>
            <a:spLocks noChangeAspect="1" noChangeArrowheads="1"/>
          </p:cNvSpPr>
          <p:nvPr/>
        </p:nvSpPr>
        <p:spPr bwMode="auto">
          <a:xfrm>
            <a:off x="207963" y="-107950"/>
            <a:ext cx="4064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CO" altLang="es-CO"/>
          </a:p>
        </p:txBody>
      </p:sp>
      <p:sp>
        <p:nvSpPr>
          <p:cNvPr id="20546" name="AutoShape 6" descr="Resultado de imagen para logo de buscar ayuda humanitaria"/>
          <p:cNvSpPr>
            <a:spLocks noChangeAspect="1" noChangeArrowheads="1"/>
          </p:cNvSpPr>
          <p:nvPr/>
        </p:nvSpPr>
        <p:spPr bwMode="auto">
          <a:xfrm>
            <a:off x="207963" y="-107950"/>
            <a:ext cx="4064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CO" altLang="es-CO"/>
          </a:p>
        </p:txBody>
      </p:sp>
      <p:sp>
        <p:nvSpPr>
          <p:cNvPr id="20547" name="1 CuadroTexto"/>
          <p:cNvSpPr txBox="1">
            <a:spLocks noChangeArrowheads="1"/>
          </p:cNvSpPr>
          <p:nvPr/>
        </p:nvSpPr>
        <p:spPr bwMode="auto">
          <a:xfrm>
            <a:off x="823913" y="708025"/>
            <a:ext cx="72517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s-ES" altLang="es-CO" sz="1400" u="none">
                <a:solidFill>
                  <a:srgbClr val="0000FF"/>
                </a:solidFill>
                <a:latin typeface="Gloucester MT Extra Condensed" panose="02030808020601010101" pitchFamily="18" charset="0"/>
              </a:rPr>
              <a:t>INSTITUCIONES QUE BRINDAN AYUDA DURANTE EL PROCESO</a:t>
            </a:r>
          </a:p>
        </p:txBody>
      </p:sp>
      <p:pic>
        <p:nvPicPr>
          <p:cNvPr id="20548" name="Picture 14" descr="http://guataqui-cundinamarca.gov.co/apc-aa-files/63623864306566363131643366313764/logo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4963" y="1135063"/>
            <a:ext cx="692150" cy="26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9" name="2 CuadroTexto"/>
          <p:cNvSpPr txBox="1">
            <a:spLocks noChangeArrowheads="1"/>
          </p:cNvSpPr>
          <p:nvPr/>
        </p:nvSpPr>
        <p:spPr bwMode="auto">
          <a:xfrm>
            <a:off x="614363" y="923925"/>
            <a:ext cx="333375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s-ES" altLang="es-CO" sz="1100" u="none">
                <a:latin typeface="Gloucester MT Extra Condensed" panose="02030808020601010101" pitchFamily="18" charset="0"/>
              </a:rPr>
              <a:t>SECTOR  JUSTICIA </a:t>
            </a:r>
          </a:p>
        </p:txBody>
      </p:sp>
      <p:sp>
        <p:nvSpPr>
          <p:cNvPr id="20550" name="8 CuadroTexto"/>
          <p:cNvSpPr txBox="1">
            <a:spLocks noChangeArrowheads="1"/>
          </p:cNvSpPr>
          <p:nvPr/>
        </p:nvSpPr>
        <p:spPr bwMode="auto">
          <a:xfrm>
            <a:off x="4271963" y="928688"/>
            <a:ext cx="1247775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" altLang="es-CO" sz="1100" u="none">
                <a:latin typeface="Gloucester MT Extra Condensed" panose="02030808020601010101" pitchFamily="18" charset="0"/>
              </a:rPr>
              <a:t>     SECTOR  SALUD </a:t>
            </a:r>
          </a:p>
        </p:txBody>
      </p:sp>
      <p:sp>
        <p:nvSpPr>
          <p:cNvPr id="20551" name="10 CuadroTexto"/>
          <p:cNvSpPr txBox="1">
            <a:spLocks noChangeArrowheads="1"/>
          </p:cNvSpPr>
          <p:nvPr/>
        </p:nvSpPr>
        <p:spPr bwMode="auto">
          <a:xfrm>
            <a:off x="5519738" y="933450"/>
            <a:ext cx="2008187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" altLang="es-CO" sz="1100" u="none">
                <a:latin typeface="Gloucester MT Extra Condensed" panose="02030808020601010101" pitchFamily="18" charset="0"/>
              </a:rPr>
              <a:t>     SECTOR PROTECCION </a:t>
            </a:r>
          </a:p>
        </p:txBody>
      </p:sp>
      <p:sp>
        <p:nvSpPr>
          <p:cNvPr id="20552" name="13 CuadroTexto"/>
          <p:cNvSpPr txBox="1">
            <a:spLocks noChangeArrowheads="1"/>
          </p:cNvSpPr>
          <p:nvPr/>
        </p:nvSpPr>
        <p:spPr bwMode="auto">
          <a:xfrm>
            <a:off x="7419975" y="938213"/>
            <a:ext cx="14795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" altLang="es-CO" sz="1100" u="none">
                <a:latin typeface="Gloucester MT Extra Condensed" panose="02030808020601010101" pitchFamily="18" charset="0"/>
              </a:rPr>
              <a:t>SECTOR EDUCATIVO</a:t>
            </a:r>
          </a:p>
        </p:txBody>
      </p:sp>
      <p:sp>
        <p:nvSpPr>
          <p:cNvPr id="15" name="14 CuadroTexto"/>
          <p:cNvSpPr txBox="1"/>
          <p:nvPr/>
        </p:nvSpPr>
        <p:spPr>
          <a:xfrm>
            <a:off x="403225" y="1412875"/>
            <a:ext cx="879475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s-ES" sz="1050" u="none" dirty="0">
                <a:latin typeface="Gloucester MT Extra Condensed" pitchFamily="18" charset="0"/>
              </a:rPr>
              <a:t>   FISCALIA  </a:t>
            </a:r>
          </a:p>
        </p:txBody>
      </p:sp>
      <p:sp>
        <p:nvSpPr>
          <p:cNvPr id="18" name="17 CuadroTexto"/>
          <p:cNvSpPr txBox="1"/>
          <p:nvPr/>
        </p:nvSpPr>
        <p:spPr>
          <a:xfrm>
            <a:off x="1336675" y="1346200"/>
            <a:ext cx="1130300" cy="4143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s-ES" sz="1050" u="none" dirty="0">
                <a:latin typeface="Gloucester MT Extra Condensed" pitchFamily="18" charset="0"/>
              </a:rPr>
              <a:t>COMISARIA DE FAMILIA </a:t>
            </a:r>
          </a:p>
        </p:txBody>
      </p:sp>
      <p:sp>
        <p:nvSpPr>
          <p:cNvPr id="19" name="18 CuadroTexto"/>
          <p:cNvSpPr txBox="1"/>
          <p:nvPr/>
        </p:nvSpPr>
        <p:spPr>
          <a:xfrm>
            <a:off x="2433638" y="1406525"/>
            <a:ext cx="1055687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s-ES" sz="1050" u="none" dirty="0">
                <a:latin typeface="Gloucester MT Extra Condensed" pitchFamily="18" charset="0"/>
              </a:rPr>
              <a:t>MEDICINA LEGAL</a:t>
            </a:r>
          </a:p>
        </p:txBody>
      </p:sp>
      <p:sp>
        <p:nvSpPr>
          <p:cNvPr id="22" name="21 CuadroTexto"/>
          <p:cNvSpPr txBox="1"/>
          <p:nvPr/>
        </p:nvSpPr>
        <p:spPr>
          <a:xfrm>
            <a:off x="3309938" y="1417638"/>
            <a:ext cx="1125537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s-ES" sz="1050" u="none" dirty="0">
                <a:latin typeface="Gloucester MT Extra Condensed" pitchFamily="18" charset="0"/>
              </a:rPr>
              <a:t>POLICIA NACIONAL</a:t>
            </a:r>
          </a:p>
        </p:txBody>
      </p:sp>
      <p:sp>
        <p:nvSpPr>
          <p:cNvPr id="20557" name="25 CuadroTexto"/>
          <p:cNvSpPr txBox="1">
            <a:spLocks noChangeArrowheads="1"/>
          </p:cNvSpPr>
          <p:nvPr/>
        </p:nvSpPr>
        <p:spPr bwMode="auto">
          <a:xfrm>
            <a:off x="4271963" y="1427163"/>
            <a:ext cx="14049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" altLang="es-CO" sz="900" u="none">
                <a:latin typeface="Gloucester MT Extra Condensed" panose="02030808020601010101" pitchFamily="18" charset="0"/>
              </a:rPr>
              <a:t>          I..P.S ,   E.S.E</a:t>
            </a:r>
          </a:p>
          <a:p>
            <a:r>
              <a:rPr lang="es-ES" altLang="es-CO" sz="900" u="none">
                <a:latin typeface="Gloucester MT Extra Condensed" panose="02030808020601010101" pitchFamily="18" charset="0"/>
              </a:rPr>
              <a:t>           E.A.P.B</a:t>
            </a:r>
          </a:p>
        </p:txBody>
      </p:sp>
      <p:sp>
        <p:nvSpPr>
          <p:cNvPr id="20558" name="26 CuadroTexto"/>
          <p:cNvSpPr txBox="1">
            <a:spLocks noChangeArrowheads="1"/>
          </p:cNvSpPr>
          <p:nvPr/>
        </p:nvSpPr>
        <p:spPr bwMode="auto">
          <a:xfrm>
            <a:off x="5254625" y="1441450"/>
            <a:ext cx="1481138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s-ES" altLang="es-CO" sz="1000" u="none">
                <a:latin typeface="Gloucester MT Extra Condensed" panose="02030808020601010101" pitchFamily="18" charset="0"/>
              </a:rPr>
              <a:t>INSITUTO COLOMBIANO DE BIENESTAR FAMILIAR </a:t>
            </a:r>
          </a:p>
        </p:txBody>
      </p:sp>
      <p:sp>
        <p:nvSpPr>
          <p:cNvPr id="28" name="27 CuadroTexto"/>
          <p:cNvSpPr txBox="1"/>
          <p:nvPr/>
        </p:nvSpPr>
        <p:spPr>
          <a:xfrm>
            <a:off x="6735763" y="1481138"/>
            <a:ext cx="908050" cy="415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s-ES" sz="1050" u="none" dirty="0">
                <a:latin typeface="Gloucester MT Extra Condensed" pitchFamily="18" charset="0"/>
              </a:rPr>
              <a:t>COMISARIA DE FAMILIA  </a:t>
            </a:r>
          </a:p>
        </p:txBody>
      </p:sp>
      <p:sp>
        <p:nvSpPr>
          <p:cNvPr id="35" name="34 CuadroTexto"/>
          <p:cNvSpPr txBox="1"/>
          <p:nvPr/>
        </p:nvSpPr>
        <p:spPr>
          <a:xfrm>
            <a:off x="7643813" y="1481138"/>
            <a:ext cx="1255712" cy="415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s-ES" sz="1050" u="none" dirty="0">
                <a:latin typeface="Gloucester MT Extra Condensed" pitchFamily="18" charset="0"/>
              </a:rPr>
              <a:t>INSTITUCIONES EDUCATIVAS  </a:t>
            </a:r>
          </a:p>
        </p:txBody>
      </p:sp>
      <p:pic>
        <p:nvPicPr>
          <p:cNvPr id="20561" name="Picture 26" descr="http://cucuta-nortedesantander.gov.co/apc-aa-files/34616433373164303966356161383035/MEDICINA_LEGAL_BUSCA_A_FAMILIARES_DE_JOS__HUMBERTO_TOLOZA_USC_TEGUI.jpg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379"/>
          <a:stretch>
            <a:fillRect/>
          </a:stretch>
        </p:blipFill>
        <p:spPr bwMode="auto">
          <a:xfrm>
            <a:off x="7669213" y="3067050"/>
            <a:ext cx="7302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62" name="35 CuadroTexto"/>
          <p:cNvSpPr txBox="1">
            <a:spLocks noChangeArrowheads="1"/>
          </p:cNvSpPr>
          <p:nvPr/>
        </p:nvSpPr>
        <p:spPr bwMode="auto">
          <a:xfrm>
            <a:off x="6300788" y="2820988"/>
            <a:ext cx="86042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" altLang="es-CO" sz="1000" u="none">
                <a:latin typeface="Gloucester MT Extra Condensed" panose="02030808020601010101" pitchFamily="18" charset="0"/>
              </a:rPr>
              <a:t>FISCALIA</a:t>
            </a:r>
            <a:r>
              <a:rPr lang="es-ES" altLang="es-CO" sz="1000">
                <a:latin typeface="Gloucester MT Extra Condensed" panose="02030808020601010101" pitchFamily="18" charset="0"/>
              </a:rPr>
              <a:t> </a:t>
            </a:r>
          </a:p>
        </p:txBody>
      </p:sp>
      <p:sp>
        <p:nvSpPr>
          <p:cNvPr id="20563" name="36 CuadroTexto"/>
          <p:cNvSpPr txBox="1">
            <a:spLocks noChangeArrowheads="1"/>
          </p:cNvSpPr>
          <p:nvPr/>
        </p:nvSpPr>
        <p:spPr bwMode="auto">
          <a:xfrm>
            <a:off x="7553325" y="2849563"/>
            <a:ext cx="121285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" altLang="es-CO" sz="1000">
                <a:latin typeface="Gloucester MT Extra Condensed" panose="02030808020601010101" pitchFamily="18" charset="0"/>
              </a:rPr>
              <a:t>   </a:t>
            </a:r>
            <a:r>
              <a:rPr lang="es-ES" altLang="es-CO" sz="1000" u="none">
                <a:latin typeface="Gloucester MT Extra Condensed" panose="02030808020601010101" pitchFamily="18" charset="0"/>
              </a:rPr>
              <a:t>MEDICINA LEGAL</a:t>
            </a:r>
          </a:p>
        </p:txBody>
      </p:sp>
      <p:sp>
        <p:nvSpPr>
          <p:cNvPr id="20564" name="37 CuadroTexto"/>
          <p:cNvSpPr txBox="1">
            <a:spLocks noChangeArrowheads="1"/>
          </p:cNvSpPr>
          <p:nvPr/>
        </p:nvSpPr>
        <p:spPr bwMode="auto">
          <a:xfrm>
            <a:off x="6011863" y="3241675"/>
            <a:ext cx="1557337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" altLang="es-CO" sz="1000" u="none">
                <a:latin typeface="Gloucester MT Extra Condensed" panose="02030808020601010101" pitchFamily="18" charset="0"/>
              </a:rPr>
              <a:t>COMISARIA DE FAMILIA</a:t>
            </a:r>
          </a:p>
        </p:txBody>
      </p:sp>
      <p:sp>
        <p:nvSpPr>
          <p:cNvPr id="20565" name="42 CuadroTexto"/>
          <p:cNvSpPr txBox="1">
            <a:spLocks noChangeArrowheads="1"/>
          </p:cNvSpPr>
          <p:nvPr/>
        </p:nvSpPr>
        <p:spPr bwMode="auto">
          <a:xfrm>
            <a:off x="7519988" y="3313113"/>
            <a:ext cx="1347787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" altLang="es-CO" sz="1000" u="none">
                <a:latin typeface="Gloucester MT Extra Condensed" panose="02030808020601010101" pitchFamily="18" charset="0"/>
              </a:rPr>
              <a:t>    POLICIA NACIONAL</a:t>
            </a:r>
          </a:p>
        </p:txBody>
      </p:sp>
      <p:sp>
        <p:nvSpPr>
          <p:cNvPr id="20566" name="45 CuadroTexto"/>
          <p:cNvSpPr txBox="1">
            <a:spLocks noChangeArrowheads="1"/>
          </p:cNvSpPr>
          <p:nvPr/>
        </p:nvSpPr>
        <p:spPr bwMode="auto">
          <a:xfrm>
            <a:off x="7377113" y="4887913"/>
            <a:ext cx="603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CO" altLang="es-CO"/>
          </a:p>
        </p:txBody>
      </p:sp>
      <p:sp>
        <p:nvSpPr>
          <p:cNvPr id="20567" name="47 CuadroTexto"/>
          <p:cNvSpPr txBox="1">
            <a:spLocks noChangeArrowheads="1"/>
          </p:cNvSpPr>
          <p:nvPr/>
        </p:nvSpPr>
        <p:spPr bwMode="auto">
          <a:xfrm>
            <a:off x="6940550" y="5399088"/>
            <a:ext cx="14589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CO" altLang="es-CO"/>
          </a:p>
        </p:txBody>
      </p:sp>
      <p:sp>
        <p:nvSpPr>
          <p:cNvPr id="20568" name="48 CuadroTexto"/>
          <p:cNvSpPr txBox="1">
            <a:spLocks noChangeArrowheads="1"/>
          </p:cNvSpPr>
          <p:nvPr/>
        </p:nvSpPr>
        <p:spPr bwMode="auto">
          <a:xfrm>
            <a:off x="6780213" y="4781550"/>
            <a:ext cx="4968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CO" altLang="es-CO"/>
          </a:p>
        </p:txBody>
      </p:sp>
      <p:sp>
        <p:nvSpPr>
          <p:cNvPr id="20569" name="49 CuadroTexto"/>
          <p:cNvSpPr txBox="1">
            <a:spLocks noChangeArrowheads="1"/>
          </p:cNvSpPr>
          <p:nvPr/>
        </p:nvSpPr>
        <p:spPr bwMode="auto">
          <a:xfrm>
            <a:off x="6877050" y="4821238"/>
            <a:ext cx="17272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" altLang="es-CO" sz="900" u="none">
                <a:latin typeface="Gloucester MT Extra Condensed" panose="02030808020601010101" pitchFamily="18" charset="0"/>
              </a:rPr>
              <a:t>SECRETARIA DE EDUACION </a:t>
            </a:r>
          </a:p>
          <a:p>
            <a:r>
              <a:rPr lang="es-ES" altLang="es-CO" sz="900" u="none">
                <a:latin typeface="Gloucester MT Extra Condensed" panose="02030808020601010101" pitchFamily="18" charset="0"/>
              </a:rPr>
              <a:t>INSITUCIONES EDUACTIVAS </a:t>
            </a:r>
          </a:p>
        </p:txBody>
      </p:sp>
      <p:sp>
        <p:nvSpPr>
          <p:cNvPr id="20570" name="50 CuadroTexto"/>
          <p:cNvSpPr txBox="1">
            <a:spLocks noChangeArrowheads="1"/>
          </p:cNvSpPr>
          <p:nvPr/>
        </p:nvSpPr>
        <p:spPr bwMode="auto">
          <a:xfrm>
            <a:off x="5907088" y="3992563"/>
            <a:ext cx="15144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" altLang="es-CO" sz="1000" u="none">
                <a:latin typeface="Gloucester MT Extra Condensed" panose="02030808020601010101" pitchFamily="18" charset="0"/>
              </a:rPr>
              <a:t>INSITUTO COLOMBIANO DE BINESTAR FAMILIAR </a:t>
            </a:r>
          </a:p>
        </p:txBody>
      </p:sp>
      <p:sp>
        <p:nvSpPr>
          <p:cNvPr id="52" name="51 CuadroTexto"/>
          <p:cNvSpPr txBox="1"/>
          <p:nvPr/>
        </p:nvSpPr>
        <p:spPr>
          <a:xfrm>
            <a:off x="7237413" y="4078288"/>
            <a:ext cx="1539875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s-ES" sz="1000" u="none" dirty="0">
                <a:latin typeface="Gloucester MT Extra Condensed" pitchFamily="18" charset="0"/>
              </a:rPr>
              <a:t>COMISARIA</a:t>
            </a:r>
            <a:r>
              <a:rPr lang="es-ES" sz="1050" u="none" dirty="0">
                <a:latin typeface="Gloucester MT Extra Condensed" pitchFamily="18" charset="0"/>
              </a:rPr>
              <a:t> DE FAMILIA </a:t>
            </a:r>
          </a:p>
        </p:txBody>
      </p:sp>
      <p:sp>
        <p:nvSpPr>
          <p:cNvPr id="20572" name="4 CuadroTexto"/>
          <p:cNvSpPr txBox="1">
            <a:spLocks noChangeArrowheads="1"/>
          </p:cNvSpPr>
          <p:nvPr/>
        </p:nvSpPr>
        <p:spPr bwMode="auto">
          <a:xfrm>
            <a:off x="338138" y="2944813"/>
            <a:ext cx="13398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" altLang="es-CO" sz="1200" u="none">
                <a:solidFill>
                  <a:srgbClr val="0000FF"/>
                </a:solidFill>
                <a:latin typeface="Gloucester MT Extra Condensed" panose="02030808020601010101" pitchFamily="18" charset="0"/>
              </a:rPr>
              <a:t>SECTOR JUSTICIA </a:t>
            </a:r>
          </a:p>
        </p:txBody>
      </p:sp>
    </p:spTree>
    <p:extLst>
      <p:ext uri="{BB962C8B-B14F-4D97-AF65-F5344CB8AC3E}">
        <p14:creationId xmlns:p14="http://schemas.microsoft.com/office/powerpoint/2010/main" val="8079988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6" descr="http://soacha-cundinamarca.gov.co/apc-aa-files/63623935353235643334666134343464/medical-symbol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6588" y="1046163"/>
            <a:ext cx="48577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0" y="101859"/>
            <a:ext cx="6939923" cy="714433"/>
          </a:xfrm>
          <a:prstGeom prst="rect">
            <a:avLst/>
          </a:prstGeom>
          <a:noFill/>
        </p:spPr>
        <p:txBody>
          <a:bodyPr wrap="none" lIns="97922" tIns="48962" rIns="97922" bIns="48962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s-ES" sz="2000" b="1" u="none" spc="54" dirty="0">
                <a:ln w="11430"/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chemeClr val="tx1">
                      <a:alpha val="65000"/>
                    </a:schemeClr>
                  </a:outerShdw>
                </a:effectLst>
                <a:latin typeface="Arnprior" pitchFamily="2" charset="0"/>
              </a:rPr>
              <a:t>Ruta Para la Atención a Victimas de Violencia Sexual </a:t>
            </a:r>
          </a:p>
          <a:p>
            <a:pPr algn="ctr">
              <a:defRPr/>
            </a:pPr>
            <a:r>
              <a:rPr lang="es-ES" sz="2000" b="1" u="none" spc="54" dirty="0">
                <a:ln w="11430"/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chemeClr val="tx1">
                      <a:alpha val="65000"/>
                    </a:schemeClr>
                  </a:outerShdw>
                </a:effectLst>
                <a:latin typeface="Arnprior" pitchFamily="2" charset="0"/>
              </a:rPr>
              <a:t>del Departamento del Atlántico</a:t>
            </a:r>
          </a:p>
        </p:txBody>
      </p:sp>
      <p:sp>
        <p:nvSpPr>
          <p:cNvPr id="21508" name="AutoShape 8" descr="data:image/jpeg;base64,/9j/4AAQSkZJRgABAQAAAQABAAD/2wCEAAkGBhQSERUUExQVFRUVFhUaFxUWFxcUFxgVGhUYFxQWGBcYHCYfGBkjHBYUHy8gIycpLCwsFx4xNTAqNSYrLCkBCQoKDgwOGg8PGiwkHyIsNSwyLCouNi8wKTQsLDQsLC8yLy0vLCwsLywsLy8sLDQwLCosLDAuLywsKiwsLCwsLP/AABEIAOEA4QMBIgACEQEDEQH/xAAcAAABBQEBAQAAAAAAAAAAAAAAAwQFBgcCAQj/xABAEAACAQIEBAQFAgQEBQMFAAABAhEAAwQSITEFBkFREyJhcQcyQoGRFKEjUrHBYtHh8BUzcoKiFiTxNFNjkrL/xAAbAQABBQEBAAAAAAAAAAAAAAAAAQIDBAUGB//EADMRAAEEAAQDBgUEAgMAAAAAAAEAAgMRBBIhMUFRYQUTcaGx8CKBkcHRMkLh8RQjBhVS/9oADAMBAAIRAxEAPwDcaKKKEIooooQiiiihCKK8LV4jg7GfahC6oooNCFV8f8QLCBvDW5eytllFIQtJEZzpGh1p7y3zL+q8RTbNt7RXMMwdYYSpDDr3G4qp4jk+4rXfLkwquSi3LoGjBlfVT/ypbRWP4iasXLnKZw5DeO5UnObS5QhciJLRmZYiATFV2ueX0Rorb2xBmm6stUb4u3cQMEBZZkRni86HKwt5WgAjUAtlBI6e9XiapnNPHb5F1baqLKEK1z585OhUSI01kaxG9LPMImFxv5KhJM2EZ3Cws7+E9i5Zx1tLXlVgfFVWZ1dMnmZ52KvGU7/mt4rMOW+KXrOZrNi2ygqHCWwrHN8uq6/2mtIwWLF1FcdRqOqnZlPqDIPtUeFxDZm22/mENxceJNsBHj7pL0l+qSYzLPaRP4pRxIPT1qqtgyLYU20LI8AtOVjnEsxGp8pP3p8sj2uDWjfiduHv5KdoFElWoNXtVW1hpKosLcZ2ZWXMAqBj0Os5csjaTVpFEUrnlzSNuRseg9lDmgAEcV7RSd/EKilnYKqiSzEKAO5J0FMOD8y4bFFxh79u8bZh/DYNHbbpoddqsJik6KKKEIooooQiiiihCKKKKEIooooQiiiihCKKKKEKs85YC9e8K3bZkQljcddwAsqo8wJJI2j1kUpwIG0LaAMqmYQlmhI8ubOSVuDrGm9T920GEGsu52x9zxXtW1ZLVoqCRIzMwkEnsTMRvFWsNA/FPETSABrfvdR4vHdxCAdhwHEnifBaktwHYgx21pHF49LYGY6nZR5mY9lUamqxyjw/DNayNbCXhDXLZdmYHYMQTpMTG4nWrPYwKJ8qgQIHeO09qgkDWvLWmwDXur9U5hcWguFEi/r40qvze7tZBueQM4CW5mBuzvHzNA21AnqdQcuX9TYtYgDKNPLmVl7oGPkYbEag7gDWleK4mxi0c5b58I3VRlRyjOBBIKgyAwjXsaX4NwuzavCbYVmRHt5pmcsXFBPUbkb+as10M4xPeCq0HG69NytQyQtw/cvBzanhofXZP7HAjDeJfv3ZZjq5tgA/TFuNKr3xH4qmGw1u0qA520UEqFVOunqQKu1RvFrQZ7CsAQbhJBE/LbYgfmPxWgA06PFjkqUTow8GVuZvEbWqHyDx3w8WcPcteEbijcknMBmUa91J/ar/AHeGeYvbdrbNqwADIx2koesCJBBpLidhRcsMAM/ixsJKm2wYT6AT/wBtSlFMaAI25RySzOhJHcsyCthtag7mIxGHsl797DkLJZyjoInTQEyYgQN6pw47iMTdtXlvhbIuhVQoACS3hguBO5b5SSQuo1q4caxFi+htBUvvMKsZ1V9szEaALJJk9KisPyJhfHKhCPCS0cysyzdzMcx1iYA/NSxljR8W6tYWXDsBMgOY9ARR+Y168OCsGGx1tyFdQl1fobQg9Sh2ZfUU9uYhVBJZQBuSRSeO4dbvLluKGEgwe4Mio7ieAwdq2Wu27SrtJAWSdgDUGUm8o1PmqFtGrjoqx8UkF+1ZGfPZzkuikFGeB4XiRqVBkxsT7VUOT+Cm3xKxcwsW2L5b3hiUaxkLXc6nRfMqgEdSOtTT23W65W0FgFjbjMnh+u+ZNtfuK0XgmCtpbVrdoWs4BZYgz2NZmFxDsQ8kggt4cFqYqBuGjAFHNx4qRooorUWUiiiihCKKKKEIooooQiiiihCKKKKEKkfEvna5gVs27GUXb5c52GYW7VsAu+Xq3mAHTeqxyV8WbiZhxJ5tMM1vEKkhdTCXPDEQwgqYHUGrrz3yfYxttXu3Th3s5il8FQFDQGDBvKymBoe1UblfHMuHtjDhEL3r1q/dAzJe8JiEdCZIVgHgAxMiadHG6R4aCPmh8jI4iSDfRaNy/wAyjEYe1ddSj3g5S3BlkDMFcKdQrKFbXbMBTu7gmuLczQpdQFA1KMAcr5v5gT02jeorlfiYe9dt+FDIFz3s5eSR5VObzKRr5Z0g1ZHYAEnQDc+lLJG5hyu92mRyNeMzfdLP+VOV7yMMQwBdGceEWgkjyk5h1nNodDprVrxHNWHtibr+GZgo4IYdSSP5QNc23rTDC804a1au3rlwJaa6xtswINwZVzeGu7jNm2FZ3zr8QP1oNqzbyW9jcYDxXWZy6fIhIBImTGsbUYPAZD3Yaa4p/aHaRm/2vcL4eHRaBw/4lcPuNkW+E3jOrW1PszACoPnX4hYW5Za1h7xa7IKsiEqGB0i4dFIOuYa6ab1kT2TNO8JhK124BjXWSVj/APZPAtoF/XyVzwvxQxyGWNq4IiGQr98ymZqPxPOOKfEDEZ1RxEKqyg0j5WJnQ9xTJMNIrk4I1I/CwblgKpnESv0LuqkuJ8+4q+V8QWfIZAVXXWIJkPOv7VZ+GfFwwBew231Wnn/xuQf3NU61wuaV/wCHRUX+HDdhtHopG4qRpJB36K7cA+IeGQuHsvYV3LyG8VAx3kKJSd9ARM064vzthbeJsvbvpDD+MyZrgNv6QyqNDJJzHUAHcGqH/wANpve4TofWh2EYXZr+uqkbjXhuUj6aLdL2NRFLMyhV3M7VU+Z+X7uPVbgHhhM2RGnOykTJWYViQABvrqegguXecP8A3A/WlCsaXcmUi4PlL5dDI6xoQK0PDcVtXkZrNxLgAOqMGgxsYOhrMjdPhZMzqBG1a6LUd3WKjyjUFVnkXhVz9HcFyQXzqgb6UKx5eylpMDTSrNwjFC5ZU9QMrD+V10ZfsRXnBAP09oAzCKD7wJH5ppxTD28OrXlLWjMsbceck/UjaMfXeo5sQJXGY1R102UsEPdtEQs1olOZeJXrFkPYtLeYOgKM4teQnzEMdAR61UuAfELE/rLWHx2HS2uJBNi7az5Q4kmzczicwAOunTSDpIf8bu3btuy4Hh3QCGIGYA/K3lMDURBqO4dyvf8A+LZ7tg/prEtYfxFCG46nxbzW9We8Sco2AA9qpsmMr7Z+kb+KtSRGIU/c6rQ6KKKtKBFFFFCEUUUUIRSGPxyWbbXbrBEQEsx0AA60vUZzLwRcZhblhtnGh7MCGQn0zAUhSir1Ve4b8ULN5x/BurbYwtw5NRMByk5lX1NXMGsm/wDRmIDEPbyKNWulgVVQZOUjUqI0H9KlLPGfGvqLguPakKltWyiNlzD6tNTrWe/G9yQJBqTotJuC70ExHQDVXfH8TsKClx0MyCmjk+mQST7RUFjeC/q8LdKIEzqosWyAmVUaVkfSSSxjoIqX4JjcLcBGGNvy7hAFI1iSImPWpStUF8MgOxHNZBDJWEbgqr8K4CtiLElbgBe1fQQzTHiKw2aDHlOhUqdwYacz80foHttevi4SHzYZEVSylfKwBJKgMNSzRqYr3nzmJ8CyX18JpRkRGLZi5MswA0ygBZJ9utYtjMc9641y4xd3Msx3J/sBsB0q7h4HTO7x53+6pYidsLe7YNR9krxPGvfuvdcyzknecqz5UXsoEAAaaV5hrdckZRTvCW5FbQAaKCxHOLjZSlmwDT63hwKaNdW380k9FAkx39B6muG40elv8t/kKoT46GE5XuAKWuamMPb1p3+knWonhXFHu3VTIoEMSQWJAA9fWB96stkjakixDJm5mGwnVxCb4dK6uW9acNh+tdJa61JmQkEtGm98a0pi+M2kOVmg+gZo7TAMV6hW6uZWDDuCD/TamtlaSQCLCKUdjLII0ppg8VdsMXs3GtuRBKncAyAwI8wB6VL28JJ1pvisDBmnmnCila4tNgrReWuY1u4Z7oslXDlWtIVYswAMpMTIMxpsadW7YS0L11C95/lV9WBckLbUHRNCAY9Sax7E6EEaMCCGGhBGxBGxHer3yvzRexoFh7ltbqMjhipm6ikMSIMK6kCe+aYFZE+E7kZmfp5Dgt7DYsTUx+juZ4qY4dyo9o3Wlc0IbcfLmBzlddcsgL7VZsNiA6g7HqNCVPVTHUUrTLEcMRmzgtbY7shykj/F0b7iqMUTYm5WbflX5ZXSuzP3/Ce0zPF7WfIXAaY1kAt2B2J9Kzni3OVzCYxsmJGJtMYa3uUAEaPEZvb7irHbtLirasgNxHtmJzamZSCDFvKZk7napp2SRtDhx90rE2CfA1r3jR3H++XnwKt9FcWUhQDrAAn2Fd0ipIooooQiiiihCa8Uw4ezcUzBVttDtVfTldXwiG1CXmsQHPdwC0x1gss7gGrJjHAtuTsFYn2gzTfgTzhrJ/8AxJ6fSO9MyMzh5AJG19DafnfkLASAd66ivRVjkvllUtv4ga3iFMNkdlIXdDoYMg+o07g1M8UuvhrT3LmJAtKJZnQZwP8ACUgM3QDLJJpzxJcly3dUgEkI4/mQmfyp8w9Mw61kXPvNDY29CH/29snIo+sjQ3T3n6ew96t0cfK4OOp3rhfp0VIluDiFDbbr74qE5k44+Mvm68gQFtqTOS2NgT1Y7sepPYCmVnDaTXFy/FK2LhddNPU/2H+dbUksODjAcaA2XPuc6Rxe7ivAuYx2qSsutsS5j+p9huajbWBg6kn3P9tqHwYEM85T8oB87D3PyJWV/wBwJbETNuJNAdT71SNAKl+HixeukG3q2xYk5iNwRMAwNB6Go1sKMzEDKpZoAk/UQAB/apvgXDrY/irJnNlBAGTXzKAOo1E9qnMJw62GzhAGM6++8dvtUE2BkxUbc7mjW7A3HBOd8WiY8G4MbSliIdokfyr0X36n8dKXxN4oQqiXInXYCYk/fYdYNTVyEQsdlEwN/QCoPid/MvixkOY2W1kfNAcGBOUsdI6+lPxDjBAYsNWcCwDysWfP6paNU3dLYHiTfXldZglAZU+qycw9tfelMTj3PyIFH+OSx+y/L+ZoDhnzKCiBVVVO5C/KzD6TBgD89grlrlMR21iIiYY5A6j+qtT9ve6rPlrQH5+9FW72DYszMILMTEz0A3+1eW7UGQSrfzDQ/wCo9DIqyXcOCKj7uDg1juxkhkMhNEm7GiiMhuykk4kwHnWf8aif/wBk3H2ke1KLd8T5WDex1/G9KpZpDFWV3YDTqen36V0OE/5FK0ASjN12P49FKya901xmBNI8LxjYXEWrwBPhvJXbMpBV1n1Un7xSyYgqRDNlkSrSfKSASuYT13GlL8QtiDXX4XEsxbDQI4EHQq01xbThwWmYLmk3/DNm0zpdQlHPlCurFbiXP5Y+89JqN5w4Pca0b1y6BkHyIGgydN23k7xtVG5N5wbBXitxj+nfNmWCwR48rgDXUiDHeelaby7e/V2reJua5gSiRCLuMyg/MSPqPQ6RWRjMLvE/Y7H3yXQWzFwbVwOvHnW6pWB5JXEq2LukquViUHlFx1B8+borGJjrNXjk3hb4fB27VyMwk+WSIYlgNfepO/g1a2bcQpUrA0gRAj2rzh1/PbBJDESGI2LKcradNQac17+7bG83Q9FfOKnfC2GR2YCvIUnNFeTXtIq6KKKKEJHFYpbaF22H+wKg8Nxi8XibRmP4ZJV0DfJOk6/epjiWGNy06iJIMT36VEcKw+Zyr51ceZlc5iROmVo+TpHSTVGUkzBpcQK0rib1s7aDYdeisM0ZYAOut8v74pHmPmewn8G5dURl8aDJC7lAo1LNtHQHXpL/AIFzLbxNs3F8iBiFLlVLAbtE6CdNe1U7G8pvZGJ/TILpLENbJ1ysCVKn6xD6qfqQGTtU9geDjCWEF3D2biW1Ga4oGcCPMzK483UkhvtWo5rAzTdTzR4dsIcwkuJ+2unDXTc3wUH8Q+cStg21tsvjaWbp+q3teYD6dIA7hway040Aa7f7gVb/AIzXT+utCfKMOsDtNxp/MD8VQsskTrFa+DY1sWZoAJ/pcljXOMtOOg/tK4oEjN+J116QOvuft3pa05Fc76/j+hP9v/mnOFtTXI9qSskmysN1oSeJ/A2FKg83ovcxI96VsTccA+ZjproNAT9gADtXZt7Aak7D/ew9aksDwYLDMczAz1Cg+g/uaTA4OXEGv2XrwuvulAPHZSfCLBRCGEEuxiQdNBM+sTUxZXtUUmulSmEeBFdaxgjYGN2ApPS18gqVbYgg6xv69KhMFYD5XIGYjU9Z2P8AqRvUjxm1KqSCVDSwAnQK0EjtManQUlw+zZyfxUJJ1L5DlQfSEI8wVR1A7muZ7Zh/ypWxFwYAP1Hjf7eF7WdflsmSMz6XXX7IvwqztFc4W+CCdRAkyCpAiQYOsEazTnFcDdtBdBTcSJY6Sqsw0KTBJiSB61zh0fMfEzeIFUHNlIgyRly6RM+tcziuyX4SAyTXd0K1FdTwvh5qs6DIwk79F4jkyCCpEaGJgiVPsRTTE3INOklWIgwFgHoVzEoB7BmHsFpvft5jWbOI2ykRm26EfMXXiNionhodpsurTikcVbDA9q8uWYpe3b0pjXEbFNHRQ2OvErluHMvR486HbNpow77GO9JJiXMpcGq/UNVYdwe/cU4xOHV7irmB83mHsuZQfScv7d66vYWNa9J7Ckmmh72U2brrXXnvotFjiWfEofidgAVpXw25lu3cGE8NX/Tnw/IQrG2FXKcv82p7THes2xz5tKmPhhjGs8QVQJF9Wtt3EAurfYqR962MbF3kVjca/lXcDLklo8dPwtQ43zSLNsPbGc5lBVg6GD6kaGYphw7mZLV0pcDW1vNmAbe27bgkaG2SDrupkEbGnHFODtiBeteI2cOjLmY5AhII8o0keYfYHrXGC5bRcSvjFrhVQbbN8rH65A0DAnQes6nbl3GYy/ARl67detrUeJhL8O1Dfz6/ZLY3HMLhClgHYxEZjkT3nL7Cp3BuWtqW3KifeKYYjg5ZmZXylj2+mPyDM6jvUjh7ORQo6AD8U2CNzZnGiBrubBN3Y1NeXmtB7gWgWPYSlFFFX1Cik/BGbNHmiJ9JmKb3OKIHKakj5oBIWdRmPQ+lRnF+Zwl61h7Qz3LvUDMEB2Ygb9TEjQUsbO+NN1rXwpNe8Ri3Gr0+qkcAAbl5hOrhT2lUAMd/8waeXbYYFTqCCCPQ6Gm1kJYQKzganzOQCzMZJ9ySdB3rvG49LSM7mAok9THtTbA4p4GY5RuvnbmNw2KvRIVbjooJLEKjFBqSST5Z9zUUVqS4nFzEXnX5XvXWX/pa4xU/gimsQa6qPVgvkuVkNPdXNJ4ecq+w/pToX8oMAmN46enqfQUgbkKQo1G3sdvxr+BSmFvRpER99O/9a43CdnMlxD4pnURenE9fDimVqSU6wLMpk/Md/Qfyj/etTOHxJNRSXQdqlcFb0rq2xNiaGMFAJwIUjbaKf4QzUdbedKksLpUZCcl8S+Zlt9B5n9dfIp9CQT/20szaUwwV3NL/AM5J/wC3ZP8AxA/NK3rteW9sYw4nEvI2Gg+X5OqozPs+SStWz8ue4FHyhWKhfaN/vMbU4zwSWYsxiSYGwgCBoNKQRqbYskEHpMH77H8x+az3YmeYd295I5E8tlFne74SU6XFZs0o0KxGYDMNgQTl1Eg9aWTKRKkH2pjaZk86nKw02JDa6IQNTJ2jUHapHHmClwjKWAVxoYnVZI3hpWf8VacfZ0WIwjp4SczBqDsedHw1rX0U3dNczM3gozFhhSdq40VIYhhG0kmABuSdgKa54LKQAykSAZEESCDA0/yNZzYZDF3ob8INX1UWU5brRR2IEOtw/SRP4KhvcZvx7CnOIuiNaSvP4ug0SSCepgwQB0EgiT+KTxFqvRv+Pxzsw1TChenOveyuR5g2io3EAA17wTGuuKsGz/zfFQJ65mysD6FS0004g0VF2r7IwuKYZCHU9mU5lP5Aro3NzMI6KWJ2V4PVfTqINSANdyOtNuKK2TMklkZWgbsAwzL6yub7xUdwbh1y3h7YS9PlBAdAQc3mgxDde9QP/rHEWbl5bio+SSADt5wAMy7iG6ia4+SdsIbnFX5cV1LiO9bG3XMcoPPl4WrrhsWlwAowIP57ajcGQRr2pasz4FzBOPa4oKC+CGUnMM8SCDA0kfuatC8WuC8uuZcyJcGZSAXEqQAJB29DTYsU2RpcBoD7PmFdxeDdhnhjjqRf8eRVkoryvatqkq03B2S4xyliXuNmK5gwdYyyD5I9RrVK5h4biGx7ogbPlBUK0E24GxkT1/Fa1UfxHglu8y3CIuoPJcHzIZkEdDr0PcjrVnATDCOLqvQgfM36qrjMP/ktDbrUHyr0WbrhGt3cOuJW7IUSJ80m650Ovcba1fCcCVIbwY654B9ZLa/mpDh93xbSOwWd9pAYGCRO2orjjnDfHw922IzOjBSejR5ST2mKz+7PeSyaW8k148PBOweHEDtTpY8RS+dMZdUXLmTRM75P+jO2T/xim+eTSmNtsjMjiGRmVhoYZSQwkb6g0lbSuxZsAFzr9yTzSl5AQOh79aQZyNT06jYj1G499acXE0ptdMA+1VsRho3uEuzh+4b/AM/NIzXROMJiiDqDHceb+mtWfA3QQCDIPWq5g8PEelPrOK8No+lt/Ruh9jsftWDgu2HSSCOatdj+UWCdFYgwG1O7JJU94Me8GP3qNwomn9u/Fb5CUFKYG4AiRtlX/wDkU5Dg0x/StrkK5TrDT5SdTBHSdY6Ug+dGXMwYMY0XLBgkdTI0NeYYrsHFRZ3kfC3W73HqqboHalSd4wNKRgOpVtmBB+4iuhtTe6I2rCaFAFI8IVZWfENxUBlwIB0V8sbmT8x3B0O9e8VbMCp2Ig/5+/X7Uz4Pflmbp8q+wPmP3bT/ALaVxtzWvVezWu/xWlzQ29aAoa9PDdarToLFKPwWJYugPzL4mb3UZSf3B/7qXx1vPBkqw0DDt2IOjD0P2ilLQUFmA8zRJ9tB7VHcU4kUYeWUMBiD5lJMA5Y1X96fhsDFhoDE6i2yddqJ+wpNa0bBNcHdJLe8nsHkhh94B+/rSl+8QKa4viB1KkALBnfNpmgHoIjX1rnH8QEdB76VZwRjAMLDeTQ/YfLZBUTj78muOHYM3riWlibjqgnaWMa+mtcXkkz0qW5JwwbHWMxARH8R2OwVNRJ/6sg+9aEzskbncgnwMzyNaBuQtw4fwRltIty7dZlVQ0XGAJA6RBj70wHKGGsi5cuZmVpkEmILAhQBqxmANZJqxJiVJKhlLLuAQSO0jpTDjWcmwq5YN9M8zOVQX0jrKiuTdCx1ZhdLp3DO8PO4NjoeihOB8ohcS157a20C/wAK2CWImQS8k+YDtprptVitcMUMDLHL8oJ0HrA3PqZNO69pGQsYKA42p5sRJMczzwr6LyKK9oqZQLyaZ2OL2nvPZVgbltQzAawDtJGx9N6iufLVxsI3hqzZTLonzMgBmO8aGOsfaqTyZzHdt3ktqFWy2yhMqeGQSGLkTnAEsTUbpA0gFTMiLmlw4LRsDj1W2PEZVPiXEEwJKuw/oK5ucbOUvbs3LiAGGUDzGJGVScxX/FFU3FYHESyPbD3BBtsDMKGzM1tdmBJ1696tmDxWJuWhcAtg9bTI6MSN1zE+U9jEVXhxBke5haRysKabDiNjXhwdzo+/YWJ868FbD4pw4jxR4wEzHiMWZCe6tmWeoANQqbVe/iqhuXLWIKPbzeJayvoYtFSGjpJdxGvyg1RBc6V12Dfnhafl9FyOOjyTubVcfqvVeaRvDf8A37UqyxrSJM1ZeARRVVu9p6L0qCvXWkXY1zY8h9D+xPX2NdXbmtedYzCPwspjd8uoTSKOidcMxrW2GpykgEdNdJHapxsX5qq73NB7r/UVIW8RrXS9jPkkgOY3RofRSNN7q228TpXGMaVVv5XUn2IK/wBWFRVjFaVIBgyEHqCPyK0sRB30Toz+4EfUJN9F6MZ0pa5f8jHrBj32H71XEx+gJOsD+mtPbGKzws7so/8AIE/sDXlcWELpWsrcgeaqCP4gFY1VUAUbAAD2AiuLjg1FPjCz3NfKpVVHsDmP50+1IrjYr1ZlEWFeKfXL0VF49S4IG+hHuDI/cUo96aaYjGZRUhjDgWnYpl0kVsqAM41kmJMDzEgHoYmoziFzNI/36H81ziceWMDf9gO/+lIFB0JnvuT71nTY3C4IiGr51yqteZS63ZXL3D0WD6RqfUdR61e/hMLRxN9b2WGw5HmMDLnBufsFPplqjWEkkDv116Cf3mtf+F/LFn9MLt1Ve5dbxFB1yohKJ+TmMeo7VG5scODAYTT6oOPz9FoYBtzg/wDkXp4aeas127h8gKI9rKCbbpba3E9miIOmjaHrTe3xFi1nM2chwdNxmlWB9g2b7VY8RhlcQwkTMVUeYOI3MHYxF+zY8a/buBFWCVt2mKkPlQZsoBkxJPtWFNDiHzNcxwDR4m+emg6LoWPYGEEWSqP8QueXt4+3icI7E4cXLZt3dbNwCTcKD6WgEZjEgCPXYuG40XrNu6sRcRWEGRDAHcb71heN+GXEsZfIazh7Vq+6l79m5mXws2c5VY5iJJIBHWtu4FwdMJh7WHtTktIFWTJIHU+pMmrrb4pj8mmVP6KKKco14RVOw3w/Iuw91ThwxYIlsJcczKi5dBkop1yiJIE7RVyopCAU4OI2Ufj8F/BhPntgNbOg86jT0E6g+hNOMBifEto8RmUGJmJGomjHY9LKF7jKqjqxAkxIAnqY2qOtcQTC4Nbl0gALMDXViWVF7nWPtTmtLiAOKa45W5nbc1G/EXlc4zDeRgtyyS6zMMMpDKY1Ejr3ArBmtEEgiCDBHY1u3LHEX4h4j3lYW1aEQHKhB3DRq5Gm+mu1Un4ncBSxiRcthQl1RKr9DLpJA2VhGvcGtKB78PN3MpAH30rXr6rIxTRMwTs2/lZ+7GlcPZnWlruH61wtzKK2aWTfBJ3kkEUmskA9/wDZpQXa9W5uPuPY/wCs1z3b0JdE2UftNHwP8+qOC5tRm1+n+pGp/H9TSjb6U2trLN7j+n+lSK2oXWtHsxrW4VlcR58UpC9w+Lp8uPMfaoI3NaUt3av0Ck1GqUW1Kj2H9KccOu5Mz7lZCj2Gv3J0pquNyiD029Qdh/b7UkuJI/cn3Oprk+y8C5uJeXj9Onz/AKTgKJKmeH3CLeu7GT+I19dz96Vc6TUPaxxFOf1kiunjiEbAxuwQTe6XTGaxTPHMTrRaYTSWKxEkQYgzT32GnKNUgTYW8uk+bdvf/elcs/bc7f5+wpS88xGkffQ711h8KSdJZiQO5JJgAD3MAetc0OxXunzSutu5PPn75J/VOODYB7lxLVpSzuYUdz1J7Aakmt14Xwk8PtW4JuIiBbpjzDUnxFH8oJMr216GYnkjlg4Ff+WLmKdQbhzAC2k6Wg0H3Pc+gFT3EuN3La+bCuykGcrBhG30/wBxRjcZFLt+lh5cdvvS6LA4N7NP3OUzYxCuoZGDKdiDIphhbcYu8ZOtuzpOn1iQPtVH4dzD+jW5d18HNC2idWc7Kp6FRqT2A7iprl3moYrHv4QBtGwhJIIcMCfKem7n8CquEe7EQ97lofjktqfs6WLM5urRx+3irjRRRUyzEUUUUIRTLi/GLWFtG7eYIiwJ3JJMKoA1LEkACntVT4k8t3sbg8mHKi9buLcQP8rFQwK9gSG0J/behKKvVVrmznCxxDCvatZ1uW2DhXUDOqzmykEiQDMehqt4fjeIxV23bIZ7YUWxatgkKkABgP5hAMnt2p38PuR8UcSpxGHexatlmYPkymQR4aQSbgJJJY9DV9wfIIsXw+Hv3LVoyXtKdzHlhj9PoZq1hsRkacw1Gy3YcVhm4d8EjQ6wavbUUR+PUKI4RyfjxkDX/CRDoquTpOvlXTXXczrVtxvK+Hu2jae3KtMmWzkkQSXnMTHcmu8t60wJc3rZ0aQqun+MEABl7jfqO1SQaaZicQ7EG3gfILmIcMyFuUWR11XzpzJwO7gsS1i5JjVHjR7c6MPXoR0P2pnZsZt63S5wC1imvDExeRLpyK4BW35VaUYQw0aCJ6Vj3GOA4jBkm9bi2WIW6pBtNJJXKwOmnQwdK1MJjO8GV+h9Vm4zBd2c7NR6KPu4VV3pnfI3HT9x1H9/tS+IvZhpTIqZq5LGJIyx+x0WeKtK4U+edwQD+5p9ir4iKj0sw09CNvWd6VFotUWEgMELYybq/XRBPJc2bWY04u2AopJGymu7lzMKtJtpm66z1iKUt2Jrld6kMOwFIBxTieCbDCmvSIp7fugCo248mlBTSFy92uN6XGGmhEg0lEpbA2TYg1onw25JvXCMW2VFWTYzgkO+wuFQQci6ka6mDsNYDhHJuIxjKLVtgh3usCtsDrDfUekLNbTgsXiFtIThgqqqhkDgvoIJRR5YEbTJH4rNxk+UZWEdVqYODMczweiecDvO9hHuEFmEkgZQQScpiTHliu+I8QFsAAZrjaJbmCzf2Ubk9ADVJ4vzd+mu27WHJe0HR3gGbVqYay0jyiTImCBp2q28Psi7da+wBILJa65UBhiPVjJ9orJe1wAceK334d0TGvds7b5Kr858q4vFm2oWwYBm55kykkaDzGZjtVbxnCn4cRaFwq7pnuOkgGCYQHfKI+5n0rYajeNcv2cUoF0GRsysUcd4YdPSmyPe6Lu2mgrTMfIIhAf0DzVJ+GHG79zE4iw7s9pbdq4MzF/DdyZRXOpUjUA7dK0iozgXLtnBoVsqRmOZ2YlndtpZjqdNPSpOo2AtaAVSlcHOJARRRRT1GiiiihCKKKKELh2HXrprVauXnUmzbJHhM8bSFygqNdDAYx9qU4g5tlmfdSCWZoAUtGbXQKo6DU7UuvCzdJuZgGOhDIGUx1jQjT1rNxLZsRFlZpZ3vateR12U0TmsdbuXqi2Tcs+FYQhCpU3HMAT85/muNqddietSVnhVpLfhrbQJM5Moyz3jakLPEFtrF4LZgxMgWyehVux9YNSCOCJBkHYjUVfYDlGbdRk7gbLMOYfhq2IxdxrTWrGYBimViDqQXXKdJ0kQNfes+41wK7hbpt3kKsCYMHK4H1IfqH7jrW9WsfbbHOgYZ1sqCvXVix/YqfvXPHLVvEzhjbS7MF84lLY3BJ3DnoBr10FXoMVLh2hr7cBz3rhy+SoTYSKckt0PRfPd06V3hb0aVd+ZPhXcsrntXLZUmMlxwhBPyhXaA09jB9TVIvYB7bZbiPbYHUOrIf3H9K2YcTHM0ObpfA6FY8uGkiNEfTVKYhBvTYuIipEcNuXElEuOBuyW3cD3Kgio17GUwdD2PlP4MGpg8HQFQljhqQuAK6FyvbsdCD7GaLKdTApyRLrcka0i6jpUzwzlO9fCsYs2mYKL10MqEn+UAS3voPWp/iHwlv2Qp8e24Z1UKqMHMn6VZoY7mJ6E9KqvxsDCQXbctfRW48DO8Ahu/PT1VLw+ZiFUFmJgKoLEnsANTVy4B8MMVedWvKLNuQTnMuR2CLtPckRV/wCX/h7awgJtXHFwiDd8uefxAWfpGneae4zmP9KAuKEE/I6CVfuY3QjSRr6E7VlzdpuIdQygcTuevT1Wlh+ywSB+px4D3qnfLtlVw6ZRGmo6AjylR2AiPtUlVU5M5nF97lrJk1e4uoOjPLLt0LH81McXY3CthGZWfzO6mGS2p1IPQsYUe7HpWVA6MxjutlrTwyRSZJRR98lVuIctMXvjDXWuvcYlzcUMiuQVIzhlGgYjLDRpppTmzYu2cNYw5YFkYhwrlfGjMciPoZ6xpOWJq2MotWjkXRFOVF9BMD3qnPiMRcClFzM2zWT/AA1ZwCM4bUFB9QPcEVNLKSMp96KUzyyto0aI5eHTgrPy9jhdsKwLGJU5gQZBggzqY2n0qSptw7Bi1bVAZgat1ZjqzH1JJP3pzSNuhaquqzSKKKKcmoooooQiiiihCKKKKEJpjcDnIIMMJH2Ne4XABIJJZv5j/QDoKdUVH3Tc2atUtrwioRsRbwt8qYS3eUsAIAW4g8+g2DCPuD3qZu3QqlmIAAJJOgAAkk1nvMHOFjEjL4TZBql/QGDsQpGqnTSaZO9zGEsq+FqfDxte8B11xrgovGYO/fxD3sK5Y3jDKDkuIGI0bX5BA8w001itN4RgfCtKhgtHnYT5nPzMSdSSepqq8ucNxFkh0s27guARczxCHXTSQDodpqyPcxRBhLAMaS7tr02QVNFj58VA0TtAc3Tar5eXLRQy4GHCzuMDiWu13uvfXVK8S4Ut7KTo1s5rbiCUbaYOh9iKaLxS4bNuApuu5t6yFBUtmbKDMQhMT9+tN+MXLrYdkuqbZIEXrTSquNVY7MqzvoQBvVT4LiMWPBy3VdvEbyOshS2bxWLAySoDE9PNoTNW4oDKzMHAVwP1/KpyziJ4aWnXiFfuE8M8BCuYtmdnM6AMxlgq/SsyY13NdcU4Wl+2UuTB6jQj2NKDiFv/AO4h0kww26nfQV0LwdTkcExuCGgxoaquOa71VpvwVl4KtnlrDXMCPFs22K2287KucEA65gAQZFK8v8j4SwquLKtcIBz3AGYEgaCRCx6Cqzcx+MCNYMSbknW2PqJKxPyljNaLZJS2PEYSFGZjAExqew1qrh8QJbDQRXPRRRzmS7aRx1FJvxewzW/KM2VlYp/OFYEr7mKieLcxWbdyzdLZv4dyFGr+bIV0+kypGtS1ziakDIr3QZg2xI7HzyFH5qk43gNxbiIlg5Wuh/EuAEg7lHdSZQRM7nbc0YmSRjf9Yv7KPEPkY34B/Cu2N4xbtBc85miEUF3k9Mq+uk7VHcX/AI1si/h2Fk/UCGuIej5VmAPQn1ETXHKHHsLiRc/TMbjIR4jsjKzkzDyw8ynK0RoI6VYqsEBwo6hXAXRuBGhCzPB48YS+PDRAimGZSLjOnfxD0IgwIFXPlsu6veuLButK9/DGiCOg3PrJPWqzzzhbeHZDaQK10szPuFAiYU6DU035O5wu/qLVi4WureNwKxiVyJnzAjdCNPxWVhY5IZS17tOAC1sXIzERB7W61qTvp9fNaPXgFe0VrrGRRRRQhFFFFCEUUUUIRRRRQhFFFFCEUUUUIUXzLw+5fw12zaKA3EZCXzRDKQYK6g6+tZenJPEUIQ4dHbQeKt5RZMLlllPmAA1ygVslFRvja/dTRzOj2TbhuE8KzbtzORFWe5AgmnNFFSKFR+N4nkJGTMBvqAfUAddCKgeH8Bwq37lzIQHMFM3kUiCwKjpMGDIHarJi8Arg9GIHmG4jUVEpwF80nJs0kEjOSQxLKNCSVEsdYqj32Ihe8akOGlVXgdiOGuqkMccgadLB4+o81M2sLbA8qpB7Af2qP4zw9ghfDIovL8sQoYT5lbowjoevUU74bhSgMiJM5RsNNdtBPYU8qxGXSR24UT5IsMfY1rzWP4pbrYxrhsPm8QObeUzMgxMbab1oHBLF++M+MVRBJt2+gn6nXXzAaCfU70yxfFlW4ysygliGDFwwIubiARGTUDroKsuBYm2pMiR13jpPrEVUwsLWPJa+74aea0cbjjiGNYYwK0B18vZS8RWWcZ+IVvFNltF7Qm4qtdGRCVzA3V1i5lZQPDkNrWqU2ThtoCBbtgZs0BFjPuWiPm9auyMzirWdG8MNkWqr8LcOww11shS3cxFxrKMCpFvSSAdQrP4jAdA1XOiintFCk17sxJUJzZy2mMsgEsroc1t0jMrRBENoykaEHQ1G8kcjDBjxbzeLiWEF/pRJnw7a7KNpPUirbRSZRdpc7suW9EUUUU5MRRRRQhFFFFCEUUUUIRRRRQhFFFFCEUUUUIRRRRQhFFFFCEUUUUIRRRRQhRWN/wDqLdStFFQx/qd4p7tgiiiipkxFFFFCEUUUUIRRRRQhFFFFCEUUUUIRRRRQhf/Z"/>
          <p:cNvSpPr>
            <a:spLocks noChangeAspect="1" noChangeArrowheads="1"/>
          </p:cNvSpPr>
          <p:nvPr/>
        </p:nvSpPr>
        <p:spPr bwMode="auto">
          <a:xfrm>
            <a:off x="155575" y="-182563"/>
            <a:ext cx="298450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7922" tIns="48962" rIns="97922" bIns="48962"/>
          <a:lstStyle>
            <a:lvl1pPr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CO" altLang="es-CO"/>
          </a:p>
        </p:txBody>
      </p:sp>
      <p:sp>
        <p:nvSpPr>
          <p:cNvPr id="21509" name="AutoShape 10" descr="data:image/jpeg;base64,/9j/4AAQSkZJRgABAQAAAQABAAD/2wCEAAkGBhQSERUUExQVFRUVFhUaFxUWFxcUFxgVGhUYFxQWGBcYHCYfGBkjHBYUHy8gIycpLCwsFx4xNTAqNSYrLCkBCQoKDgwOGg8PGiwkHyIsNSwyLCouNi8wKTQsLDQsLC8yLy0vLCwsLywsLy8sLDQwLCosLDAuLywsKiwsLCwsLP/AABEIAOEA4QMBIgACEQEDEQH/xAAcAAABBQEBAQAAAAAAAAAAAAAAAwQFBgcCAQj/xABAEAACAQIEBAQFAgQEBQMFAAABAhEAAwQSITEFBkFREyJhcQcyQoGRFKEjUrHBYtHh8BUzcoKiFiTxNFNjkrL/xAAbAQABBQEBAAAAAAAAAAAAAAAAAQIDBAUGB//EADMRAAEEAAQDBgUEAgMAAAAAAAEAAgMRBBIhMUFRYQUTcaGx8CKBkcHRMkLh8RQjBhVS/9oADAMBAAIRAxEAPwDcaKKKEIooooQiiiihCKK8LV4jg7GfahC6oooNCFV8f8QLCBvDW5eytllFIQtJEZzpGh1p7y3zL+q8RTbNt7RXMMwdYYSpDDr3G4qp4jk+4rXfLkwquSi3LoGjBlfVT/ypbRWP4iasXLnKZw5DeO5UnObS5QhciJLRmZYiATFV2ueX0Rorb2xBmm6stUb4u3cQMEBZZkRni86HKwt5WgAjUAtlBI6e9XiapnNPHb5F1baqLKEK1z585OhUSI01kaxG9LPMImFxv5KhJM2EZ3Cws7+E9i5Zx1tLXlVgfFVWZ1dMnmZ52KvGU7/mt4rMOW+KXrOZrNi2ygqHCWwrHN8uq6/2mtIwWLF1FcdRqOqnZlPqDIPtUeFxDZm22/mENxceJNsBHj7pL0l+qSYzLPaRP4pRxIPT1qqtgyLYU20LI8AtOVjnEsxGp8pP3p8sj2uDWjfiduHv5KdoFElWoNXtVW1hpKosLcZ2ZWXMAqBj0Os5csjaTVpFEUrnlzSNuRseg9lDmgAEcV7RSd/EKilnYKqiSzEKAO5J0FMOD8y4bFFxh79u8bZh/DYNHbbpoddqsJik6KKKEIooooQiiiihCKKKKEIooooQiiiihCKKKKEKs85YC9e8K3bZkQljcddwAsqo8wJJI2j1kUpwIG0LaAMqmYQlmhI8ubOSVuDrGm9T920GEGsu52x9zxXtW1ZLVoqCRIzMwkEnsTMRvFWsNA/FPETSABrfvdR4vHdxCAdhwHEnifBaktwHYgx21pHF49LYGY6nZR5mY9lUamqxyjw/DNayNbCXhDXLZdmYHYMQTpMTG4nWrPYwKJ8qgQIHeO09qgkDWvLWmwDXur9U5hcWguFEi/r40qvze7tZBueQM4CW5mBuzvHzNA21AnqdQcuX9TYtYgDKNPLmVl7oGPkYbEag7gDWleK4mxi0c5b58I3VRlRyjOBBIKgyAwjXsaX4NwuzavCbYVmRHt5pmcsXFBPUbkb+as10M4xPeCq0HG69NytQyQtw/cvBzanhofXZP7HAjDeJfv3ZZjq5tgA/TFuNKr3xH4qmGw1u0qA520UEqFVOunqQKu1RvFrQZ7CsAQbhJBE/LbYgfmPxWgA06PFjkqUTow8GVuZvEbWqHyDx3w8WcPcteEbijcknMBmUa91J/ar/AHeGeYvbdrbNqwADIx2koesCJBBpLidhRcsMAM/ixsJKm2wYT6AT/wBtSlFMaAI25RySzOhJHcsyCthtag7mIxGHsl797DkLJZyjoInTQEyYgQN6pw47iMTdtXlvhbIuhVQoACS3hguBO5b5SSQuo1q4caxFi+htBUvvMKsZ1V9szEaALJJk9KisPyJhfHKhCPCS0cysyzdzMcx1iYA/NSxljR8W6tYWXDsBMgOY9ARR+Y168OCsGGx1tyFdQl1fobQg9Sh2ZfUU9uYhVBJZQBuSRSeO4dbvLluKGEgwe4Mio7ieAwdq2Wu27SrtJAWSdgDUGUm8o1PmqFtGrjoqx8UkF+1ZGfPZzkuikFGeB4XiRqVBkxsT7VUOT+Cm3xKxcwsW2L5b3hiUaxkLXc6nRfMqgEdSOtTT23W65W0FgFjbjMnh+u+ZNtfuK0XgmCtpbVrdoWs4BZYgz2NZmFxDsQ8kggt4cFqYqBuGjAFHNx4qRooorUWUiiiihCKKKKEIooooQiiiihCKKKKEKkfEvna5gVs27GUXb5c52GYW7VsAu+Xq3mAHTeqxyV8WbiZhxJ5tMM1vEKkhdTCXPDEQwgqYHUGrrz3yfYxttXu3Th3s5il8FQFDQGDBvKymBoe1UblfHMuHtjDhEL3r1q/dAzJe8JiEdCZIVgHgAxMiadHG6R4aCPmh8jI4iSDfRaNy/wAyjEYe1ddSj3g5S3BlkDMFcKdQrKFbXbMBTu7gmuLczQpdQFA1KMAcr5v5gT02jeorlfiYe9dt+FDIFz3s5eSR5VObzKRr5Z0g1ZHYAEnQDc+lLJG5hyu92mRyNeMzfdLP+VOV7yMMQwBdGceEWgkjyk5h1nNodDprVrxHNWHtibr+GZgo4IYdSSP5QNc23rTDC804a1au3rlwJaa6xtswINwZVzeGu7jNm2FZ3zr8QP1oNqzbyW9jcYDxXWZy6fIhIBImTGsbUYPAZD3Yaa4p/aHaRm/2vcL4eHRaBw/4lcPuNkW+E3jOrW1PszACoPnX4hYW5Za1h7xa7IKsiEqGB0i4dFIOuYa6ab1kT2TNO8JhK124BjXWSVj/APZPAtoF/XyVzwvxQxyGWNq4IiGQr98ymZqPxPOOKfEDEZ1RxEKqyg0j5WJnQ9xTJMNIrk4I1I/CwblgKpnESv0LuqkuJ8+4q+V8QWfIZAVXXWIJkPOv7VZ+GfFwwBew231Wnn/xuQf3NU61wuaV/wCHRUX+HDdhtHopG4qRpJB36K7cA+IeGQuHsvYV3LyG8VAx3kKJSd9ARM064vzthbeJsvbvpDD+MyZrgNv6QyqNDJJzHUAHcGqH/wANpve4TofWh2EYXZr+uqkbjXhuUj6aLdL2NRFLMyhV3M7VU+Z+X7uPVbgHhhM2RGnOykTJWYViQABvrqegguXecP8A3A/WlCsaXcmUi4PlL5dDI6xoQK0PDcVtXkZrNxLgAOqMGgxsYOhrMjdPhZMzqBG1a6LUd3WKjyjUFVnkXhVz9HcFyQXzqgb6UKx5eylpMDTSrNwjFC5ZU9QMrD+V10ZfsRXnBAP09oAzCKD7wJH5ppxTD28OrXlLWjMsbceck/UjaMfXeo5sQJXGY1R102UsEPdtEQs1olOZeJXrFkPYtLeYOgKM4teQnzEMdAR61UuAfELE/rLWHx2HS2uJBNi7az5Q4kmzczicwAOunTSDpIf8bu3btuy4Hh3QCGIGYA/K3lMDURBqO4dyvf8A+LZ7tg/prEtYfxFCG46nxbzW9We8Sco2AA9qpsmMr7Z+kb+KtSRGIU/c6rQ6KKKtKBFFFFCEUUUUIRSGPxyWbbXbrBEQEsx0AA60vUZzLwRcZhblhtnGh7MCGQn0zAUhSir1Ve4b8ULN5x/BurbYwtw5NRMByk5lX1NXMGsm/wDRmIDEPbyKNWulgVVQZOUjUqI0H9KlLPGfGvqLguPakKltWyiNlzD6tNTrWe/G9yQJBqTotJuC70ExHQDVXfH8TsKClx0MyCmjk+mQST7RUFjeC/q8LdKIEzqosWyAmVUaVkfSSSxjoIqX4JjcLcBGGNvy7hAFI1iSImPWpStUF8MgOxHNZBDJWEbgqr8K4CtiLElbgBe1fQQzTHiKw2aDHlOhUqdwYacz80foHttevi4SHzYZEVSylfKwBJKgMNSzRqYr3nzmJ8CyX18JpRkRGLZi5MswA0ygBZJ9utYtjMc9641y4xd3Msx3J/sBsB0q7h4HTO7x53+6pYidsLe7YNR9krxPGvfuvdcyzknecqz5UXsoEAAaaV5hrdckZRTvCW5FbQAaKCxHOLjZSlmwDT63hwKaNdW380k9FAkx39B6muG40elv8t/kKoT46GE5XuAKWuamMPb1p3+knWonhXFHu3VTIoEMSQWJAA9fWB96stkjakixDJm5mGwnVxCb4dK6uW9acNh+tdJa61JmQkEtGm98a0pi+M2kOVmg+gZo7TAMV6hW6uZWDDuCD/TamtlaSQCLCKUdjLII0ppg8VdsMXs3GtuRBKncAyAwI8wB6VL28JJ1pvisDBmnmnCila4tNgrReWuY1u4Z7oslXDlWtIVYswAMpMTIMxpsadW7YS0L11C95/lV9WBckLbUHRNCAY9Sax7E6EEaMCCGGhBGxBGxHer3yvzRexoFh7ltbqMjhipm6ikMSIMK6kCe+aYFZE+E7kZmfp5Dgt7DYsTUx+juZ4qY4dyo9o3Wlc0IbcfLmBzlddcsgL7VZsNiA6g7HqNCVPVTHUUrTLEcMRmzgtbY7shykj/F0b7iqMUTYm5WbflX5ZXSuzP3/Ce0zPF7WfIXAaY1kAt2B2J9Kzni3OVzCYxsmJGJtMYa3uUAEaPEZvb7irHbtLirasgNxHtmJzamZSCDFvKZk7napp2SRtDhx90rE2CfA1r3jR3H++XnwKt9FcWUhQDrAAn2Fd0ipIooooQiiiihCa8Uw4ezcUzBVttDtVfTldXwiG1CXmsQHPdwC0x1gss7gGrJjHAtuTsFYn2gzTfgTzhrJ/8AxJ6fSO9MyMzh5AJG19DafnfkLASAd66ivRVjkvllUtv4ga3iFMNkdlIXdDoYMg+o07g1M8UuvhrT3LmJAtKJZnQZwP8ACUgM3QDLJJpzxJcly3dUgEkI4/mQmfyp8w9Mw61kXPvNDY29CH/29snIo+sjQ3T3n6ew96t0cfK4OOp3rhfp0VIluDiFDbbr74qE5k44+Mvm68gQFtqTOS2NgT1Y7sepPYCmVnDaTXFy/FK2LhddNPU/2H+dbUksODjAcaA2XPuc6Rxe7ivAuYx2qSsutsS5j+p9huajbWBg6kn3P9tqHwYEM85T8oB87D3PyJWV/wBwJbETNuJNAdT71SNAKl+HixeukG3q2xYk5iNwRMAwNB6Go1sKMzEDKpZoAk/UQAB/apvgXDrY/irJnNlBAGTXzKAOo1E9qnMJw62GzhAGM6++8dvtUE2BkxUbc7mjW7A3HBOd8WiY8G4MbSliIdokfyr0X36n8dKXxN4oQqiXInXYCYk/fYdYNTVyEQsdlEwN/QCoPid/MvixkOY2W1kfNAcGBOUsdI6+lPxDjBAYsNWcCwDysWfP6paNU3dLYHiTfXldZglAZU+qycw9tfelMTj3PyIFH+OSx+y/L+ZoDhnzKCiBVVVO5C/KzD6TBgD89grlrlMR21iIiYY5A6j+qtT9ve6rPlrQH5+9FW72DYszMILMTEz0A3+1eW7UGQSrfzDQ/wCo9DIqyXcOCKj7uDg1juxkhkMhNEm7GiiMhuykk4kwHnWf8aif/wBk3H2ke1KLd8T5WDex1/G9KpZpDFWV3YDTqen36V0OE/5FK0ASjN12P49FKya901xmBNI8LxjYXEWrwBPhvJXbMpBV1n1Un7xSyYgqRDNlkSrSfKSASuYT13GlL8QtiDXX4XEsxbDQI4EHQq01xbThwWmYLmk3/DNm0zpdQlHPlCurFbiXP5Y+89JqN5w4Pca0b1y6BkHyIGgydN23k7xtVG5N5wbBXitxj+nfNmWCwR48rgDXUiDHeelaby7e/V2reJua5gSiRCLuMyg/MSPqPQ6RWRjMLvE/Y7H3yXQWzFwbVwOvHnW6pWB5JXEq2LukquViUHlFx1B8+borGJjrNXjk3hb4fB27VyMwk+WSIYlgNfepO/g1a2bcQpUrA0gRAj2rzh1/PbBJDESGI2LKcradNQac17+7bG83Q9FfOKnfC2GR2YCvIUnNFeTXtIq6KKKKEJHFYpbaF22H+wKg8Nxi8XibRmP4ZJV0DfJOk6/epjiWGNy06iJIMT36VEcKw+Zyr51ceZlc5iROmVo+TpHSTVGUkzBpcQK0rib1s7aDYdeisM0ZYAOut8v74pHmPmewn8G5dURl8aDJC7lAo1LNtHQHXpL/AIFzLbxNs3F8iBiFLlVLAbtE6CdNe1U7G8pvZGJ/TILpLENbJ1ysCVKn6xD6qfqQGTtU9geDjCWEF3D2biW1Ga4oGcCPMzK483UkhvtWo5rAzTdTzR4dsIcwkuJ+2unDXTc3wUH8Q+cStg21tsvjaWbp+q3teYD6dIA7hway040Aa7f7gVb/AIzXT+utCfKMOsDtNxp/MD8VQsskTrFa+DY1sWZoAJ/pcljXOMtOOg/tK4oEjN+J116QOvuft3pa05Fc76/j+hP9v/mnOFtTXI9qSskmysN1oSeJ/A2FKg83ovcxI96VsTccA+ZjproNAT9gADtXZt7Aak7D/ew9aksDwYLDMczAz1Cg+g/uaTA4OXEGv2XrwuvulAPHZSfCLBRCGEEuxiQdNBM+sTUxZXtUUmulSmEeBFdaxgjYGN2ApPS18gqVbYgg6xv69KhMFYD5XIGYjU9Z2P8AqRvUjxm1KqSCVDSwAnQK0EjtManQUlw+zZyfxUJJ1L5DlQfSEI8wVR1A7muZ7Zh/ypWxFwYAP1Hjf7eF7WdflsmSMz6XXX7IvwqztFc4W+CCdRAkyCpAiQYOsEazTnFcDdtBdBTcSJY6Sqsw0KTBJiSB61zh0fMfEzeIFUHNlIgyRly6RM+tcziuyX4SAyTXd0K1FdTwvh5qs6DIwk79F4jkyCCpEaGJgiVPsRTTE3INOklWIgwFgHoVzEoB7BmHsFpvft5jWbOI2ykRm26EfMXXiNionhodpsurTikcVbDA9q8uWYpe3b0pjXEbFNHRQ2OvErluHMvR486HbNpow77GO9JJiXMpcGq/UNVYdwe/cU4xOHV7irmB83mHsuZQfScv7d66vYWNa9J7Ckmmh72U2brrXXnvotFjiWfEofidgAVpXw25lu3cGE8NX/Tnw/IQrG2FXKcv82p7THes2xz5tKmPhhjGs8QVQJF9Wtt3EAurfYqR962MbF3kVjca/lXcDLklo8dPwtQ43zSLNsPbGc5lBVg6GD6kaGYphw7mZLV0pcDW1vNmAbe27bgkaG2SDrupkEbGnHFODtiBeteI2cOjLmY5AhII8o0keYfYHrXGC5bRcSvjFrhVQbbN8rH65A0DAnQes6nbl3GYy/ARl67detrUeJhL8O1Dfz6/ZLY3HMLhClgHYxEZjkT3nL7Cp3BuWtqW3KifeKYYjg5ZmZXylj2+mPyDM6jvUjh7ORQo6AD8U2CNzZnGiBrubBN3Y1NeXmtB7gWgWPYSlFFFX1Cik/BGbNHmiJ9JmKb3OKIHKakj5oBIWdRmPQ+lRnF+Zwl61h7Qz3LvUDMEB2Ygb9TEjQUsbO+NN1rXwpNe8Ri3Gr0+qkcAAbl5hOrhT2lUAMd/8waeXbYYFTqCCCPQ6Gm1kJYQKzganzOQCzMZJ9ySdB3rvG49LSM7mAok9THtTbA4p4GY5RuvnbmNw2KvRIVbjooJLEKjFBqSST5Z9zUUVqS4nFzEXnX5XvXWX/pa4xU/gimsQa6qPVgvkuVkNPdXNJ4ecq+w/pToX8oMAmN46enqfQUgbkKQo1G3sdvxr+BSmFvRpER99O/9a43CdnMlxD4pnURenE9fDimVqSU6wLMpk/Md/Qfyj/etTOHxJNRSXQdqlcFb0rq2xNiaGMFAJwIUjbaKf4QzUdbedKksLpUZCcl8S+Zlt9B5n9dfIp9CQT/20szaUwwV3NL/AM5J/wC3ZP8AxA/NK3rteW9sYw4nEvI2Gg+X5OqozPs+SStWz8ue4FHyhWKhfaN/vMbU4zwSWYsxiSYGwgCBoNKQRqbYskEHpMH77H8x+az3YmeYd295I5E8tlFne74SU6XFZs0o0KxGYDMNgQTl1Eg9aWTKRKkH2pjaZk86nKw02JDa6IQNTJ2jUHapHHmClwjKWAVxoYnVZI3hpWf8VacfZ0WIwjp4SczBqDsedHw1rX0U3dNczM3gozFhhSdq40VIYhhG0kmABuSdgKa54LKQAykSAZEESCDA0/yNZzYZDF3ob8INX1UWU5brRR2IEOtw/SRP4KhvcZvx7CnOIuiNaSvP4ug0SSCepgwQB0EgiT+KTxFqvRv+Pxzsw1TChenOveyuR5g2io3EAA17wTGuuKsGz/zfFQJ65mysD6FS0004g0VF2r7IwuKYZCHU9mU5lP5Aro3NzMI6KWJ2V4PVfTqINSANdyOtNuKK2TMklkZWgbsAwzL6yub7xUdwbh1y3h7YS9PlBAdAQc3mgxDde9QP/rHEWbl5bio+SSADt5wAMy7iG6ia4+SdsIbnFX5cV1LiO9bG3XMcoPPl4WrrhsWlwAowIP57ajcGQRr2pasz4FzBOPa4oKC+CGUnMM8SCDA0kfuatC8WuC8uuZcyJcGZSAXEqQAJB29DTYsU2RpcBoD7PmFdxeDdhnhjjqRf8eRVkoryvatqkq03B2S4xyliXuNmK5gwdYyyD5I9RrVK5h4biGx7ogbPlBUK0E24GxkT1/Fa1UfxHglu8y3CIuoPJcHzIZkEdDr0PcjrVnATDCOLqvQgfM36qrjMP/ktDbrUHyr0WbrhGt3cOuJW7IUSJ80m650Ovcba1fCcCVIbwY654B9ZLa/mpDh93xbSOwWd9pAYGCRO2orjjnDfHw922IzOjBSejR5ST2mKz+7PeSyaW8k148PBOweHEDtTpY8RS+dMZdUXLmTRM75P+jO2T/xim+eTSmNtsjMjiGRmVhoYZSQwkb6g0lbSuxZsAFzr9yTzSl5AQOh79aQZyNT06jYj1G499acXE0ptdMA+1VsRho3uEuzh+4b/AM/NIzXROMJiiDqDHceb+mtWfA3QQCDIPWq5g8PEelPrOK8No+lt/Ruh9jsftWDgu2HSSCOatdj+UWCdFYgwG1O7JJU94Me8GP3qNwomn9u/Fb5CUFKYG4AiRtlX/wDkU5Dg0x/StrkK5TrDT5SdTBHSdY6Ug+dGXMwYMY0XLBgkdTI0NeYYrsHFRZ3kfC3W73HqqboHalSd4wNKRgOpVtmBB+4iuhtTe6I2rCaFAFI8IVZWfENxUBlwIB0V8sbmT8x3B0O9e8VbMCp2Ig/5+/X7Uz4Pflmbp8q+wPmP3bT/ALaVxtzWvVezWu/xWlzQ29aAoa9PDdarToLFKPwWJYugPzL4mb3UZSf3B/7qXx1vPBkqw0DDt2IOjD0P2ilLQUFmA8zRJ9tB7VHcU4kUYeWUMBiD5lJMA5Y1X96fhsDFhoDE6i2yddqJ+wpNa0bBNcHdJLe8nsHkhh94B+/rSl+8QKa4viB1KkALBnfNpmgHoIjX1rnH8QEdB76VZwRjAMLDeTQ/YfLZBUTj78muOHYM3riWlibjqgnaWMa+mtcXkkz0qW5JwwbHWMxARH8R2OwVNRJ/6sg+9aEzskbncgnwMzyNaBuQtw4fwRltIty7dZlVQ0XGAJA6RBj70wHKGGsi5cuZmVpkEmILAhQBqxmANZJqxJiVJKhlLLuAQSO0jpTDjWcmwq5YN9M8zOVQX0jrKiuTdCx1ZhdLp3DO8PO4NjoeihOB8ohcS157a20C/wAK2CWImQS8k+YDtprptVitcMUMDLHL8oJ0HrA3PqZNO69pGQsYKA42p5sRJMczzwr6LyKK9oqZQLyaZ2OL2nvPZVgbltQzAawDtJGx9N6iufLVxsI3hqzZTLonzMgBmO8aGOsfaqTyZzHdt3ktqFWy2yhMqeGQSGLkTnAEsTUbpA0gFTMiLmlw4LRsDj1W2PEZVPiXEEwJKuw/oK5ucbOUvbs3LiAGGUDzGJGVScxX/FFU3FYHESyPbD3BBtsDMKGzM1tdmBJ1696tmDxWJuWhcAtg9bTI6MSN1zE+U9jEVXhxBke5haRysKabDiNjXhwdzo+/YWJ868FbD4pw4jxR4wEzHiMWZCe6tmWeoANQqbVe/iqhuXLWIKPbzeJayvoYtFSGjpJdxGvyg1RBc6V12Dfnhafl9FyOOjyTubVcfqvVeaRvDf8A37UqyxrSJM1ZeARRVVu9p6L0qCvXWkXY1zY8h9D+xPX2NdXbmtedYzCPwspjd8uoTSKOidcMxrW2GpykgEdNdJHapxsX5qq73NB7r/UVIW8RrXS9jPkkgOY3RofRSNN7q228TpXGMaVVv5XUn2IK/wBWFRVjFaVIBgyEHqCPyK0sRB30Toz+4EfUJN9F6MZ0pa5f8jHrBj32H71XEx+gJOsD+mtPbGKzws7so/8AIE/sDXlcWELpWsrcgeaqCP4gFY1VUAUbAAD2AiuLjg1FPjCz3NfKpVVHsDmP50+1IrjYr1ZlEWFeKfXL0VF49S4IG+hHuDI/cUo96aaYjGZRUhjDgWnYpl0kVsqAM41kmJMDzEgHoYmoziFzNI/36H81ziceWMDf9gO/+lIFB0JnvuT71nTY3C4IiGr51yqteZS63ZXL3D0WD6RqfUdR61e/hMLRxN9b2WGw5HmMDLnBufsFPplqjWEkkDv116Cf3mtf+F/LFn9MLt1Ve5dbxFB1yohKJ+TmMeo7VG5scODAYTT6oOPz9FoYBtzg/wDkXp4aeas127h8gKI9rKCbbpba3E9miIOmjaHrTe3xFi1nM2chwdNxmlWB9g2b7VY8RhlcQwkTMVUeYOI3MHYxF+zY8a/buBFWCVt2mKkPlQZsoBkxJPtWFNDiHzNcxwDR4m+emg6LoWPYGEEWSqP8QueXt4+3icI7E4cXLZt3dbNwCTcKD6WgEZjEgCPXYuG40XrNu6sRcRWEGRDAHcb71heN+GXEsZfIazh7Vq+6l79m5mXws2c5VY5iJJIBHWtu4FwdMJh7WHtTktIFWTJIHU+pMmrrb4pj8mmVP6KKKco14RVOw3w/Iuw91ThwxYIlsJcczKi5dBkop1yiJIE7RVyopCAU4OI2Ufj8F/BhPntgNbOg86jT0E6g+hNOMBifEto8RmUGJmJGomjHY9LKF7jKqjqxAkxIAnqY2qOtcQTC4Nbl0gALMDXViWVF7nWPtTmtLiAOKa45W5nbc1G/EXlc4zDeRgtyyS6zMMMpDKY1Ejr3ArBmtEEgiCDBHY1u3LHEX4h4j3lYW1aEQHKhB3DRq5Gm+mu1Un4ncBSxiRcthQl1RKr9DLpJA2VhGvcGtKB78PN3MpAH30rXr6rIxTRMwTs2/lZ+7GlcPZnWlruH61wtzKK2aWTfBJ3kkEUmskA9/wDZpQXa9W5uPuPY/wCs1z3b0JdE2UftNHwP8+qOC5tRm1+n+pGp/H9TSjb6U2trLN7j+n+lSK2oXWtHsxrW4VlcR58UpC9w+Lp8uPMfaoI3NaUt3av0Ck1GqUW1Kj2H9KccOu5Mz7lZCj2Gv3J0pquNyiD029Qdh/b7UkuJI/cn3Oprk+y8C5uJeXj9Onz/AKTgKJKmeH3CLeu7GT+I19dz96Vc6TUPaxxFOf1kiunjiEbAxuwQTe6XTGaxTPHMTrRaYTSWKxEkQYgzT32GnKNUgTYW8uk+bdvf/elcs/bc7f5+wpS88xGkffQ711h8KSdJZiQO5JJgAD3MAetc0OxXunzSutu5PPn75J/VOODYB7lxLVpSzuYUdz1J7Aakmt14Xwk8PtW4JuIiBbpjzDUnxFH8oJMr216GYnkjlg4Ff+WLmKdQbhzAC2k6Wg0H3Pc+gFT3EuN3La+bCuykGcrBhG30/wBxRjcZFLt+lh5cdvvS6LA4N7NP3OUzYxCuoZGDKdiDIphhbcYu8ZOtuzpOn1iQPtVH4dzD+jW5d18HNC2idWc7Kp6FRqT2A7iprl3moYrHv4QBtGwhJIIcMCfKem7n8CquEe7EQ97lofjktqfs6WLM5urRx+3irjRRRUyzEUUUUIRTLi/GLWFtG7eYIiwJ3JJMKoA1LEkACntVT4k8t3sbg8mHKi9buLcQP8rFQwK9gSG0J/behKKvVVrmznCxxDCvatZ1uW2DhXUDOqzmykEiQDMehqt4fjeIxV23bIZ7YUWxatgkKkABgP5hAMnt2p38PuR8UcSpxGHexatlmYPkymQR4aQSbgJJJY9DV9wfIIsXw+Hv3LVoyXtKdzHlhj9PoZq1hsRkacw1Gy3YcVhm4d8EjQ6wavbUUR+PUKI4RyfjxkDX/CRDoquTpOvlXTXXczrVtxvK+Hu2jae3KtMmWzkkQSXnMTHcmu8t60wJc3rZ0aQqun+MEABl7jfqO1SQaaZicQ7EG3gfILmIcMyFuUWR11XzpzJwO7gsS1i5JjVHjR7c6MPXoR0P2pnZsZt63S5wC1imvDExeRLpyK4BW35VaUYQw0aCJ6Vj3GOA4jBkm9bi2WIW6pBtNJJXKwOmnQwdK1MJjO8GV+h9Vm4zBd2c7NR6KPu4VV3pnfI3HT9x1H9/tS+IvZhpTIqZq5LGJIyx+x0WeKtK4U+edwQD+5p9ir4iKj0sw09CNvWd6VFotUWEgMELYybq/XRBPJc2bWY04u2AopJGymu7lzMKtJtpm66z1iKUt2Jrld6kMOwFIBxTieCbDCmvSIp7fugCo248mlBTSFy92uN6XGGmhEg0lEpbA2TYg1onw25JvXCMW2VFWTYzgkO+wuFQQci6ka6mDsNYDhHJuIxjKLVtgh3usCtsDrDfUekLNbTgsXiFtIThgqqqhkDgvoIJRR5YEbTJH4rNxk+UZWEdVqYODMczweiecDvO9hHuEFmEkgZQQScpiTHliu+I8QFsAAZrjaJbmCzf2Ubk9ADVJ4vzd+mu27WHJe0HR3gGbVqYay0jyiTImCBp2q28Psi7da+wBILJa65UBhiPVjJ9orJe1wAceK334d0TGvds7b5Kr858q4vFm2oWwYBm55kykkaDzGZjtVbxnCn4cRaFwq7pnuOkgGCYQHfKI+5n0rYajeNcv2cUoF0GRsysUcd4YdPSmyPe6Lu2mgrTMfIIhAf0DzVJ+GHG79zE4iw7s9pbdq4MzF/DdyZRXOpUjUA7dK0iozgXLtnBoVsqRmOZ2YlndtpZjqdNPSpOo2AtaAVSlcHOJARRRRT1GiiiihCKKKKELh2HXrprVauXnUmzbJHhM8bSFygqNdDAYx9qU4g5tlmfdSCWZoAUtGbXQKo6DU7UuvCzdJuZgGOhDIGUx1jQjT1rNxLZsRFlZpZ3vateR12U0TmsdbuXqi2Tcs+FYQhCpU3HMAT85/muNqddietSVnhVpLfhrbQJM5Moyz3jakLPEFtrF4LZgxMgWyehVux9YNSCOCJBkHYjUVfYDlGbdRk7gbLMOYfhq2IxdxrTWrGYBimViDqQXXKdJ0kQNfes+41wK7hbpt3kKsCYMHK4H1IfqH7jrW9WsfbbHOgYZ1sqCvXVix/YqfvXPHLVvEzhjbS7MF84lLY3BJ3DnoBr10FXoMVLh2hr7cBz3rhy+SoTYSKckt0PRfPd06V3hb0aVd+ZPhXcsrntXLZUmMlxwhBPyhXaA09jB9TVIvYB7bZbiPbYHUOrIf3H9K2YcTHM0ObpfA6FY8uGkiNEfTVKYhBvTYuIipEcNuXElEuOBuyW3cD3Kgio17GUwdD2PlP4MGpg8HQFQljhqQuAK6FyvbsdCD7GaLKdTApyRLrcka0i6jpUzwzlO9fCsYs2mYKL10MqEn+UAS3voPWp/iHwlv2Qp8e24Z1UKqMHMn6VZoY7mJ6E9KqvxsDCQXbctfRW48DO8Ahu/PT1VLw+ZiFUFmJgKoLEnsANTVy4B8MMVedWvKLNuQTnMuR2CLtPckRV/wCX/h7awgJtXHFwiDd8uefxAWfpGneae4zmP9KAuKEE/I6CVfuY3QjSRr6E7VlzdpuIdQygcTuevT1Wlh+ywSB+px4D3qnfLtlVw6ZRGmo6AjylR2AiPtUlVU5M5nF97lrJk1e4uoOjPLLt0LH81McXY3CthGZWfzO6mGS2p1IPQsYUe7HpWVA6MxjutlrTwyRSZJRR98lVuIctMXvjDXWuvcYlzcUMiuQVIzhlGgYjLDRpppTmzYu2cNYw5YFkYhwrlfGjMciPoZ6xpOWJq2MotWjkXRFOVF9BMD3qnPiMRcClFzM2zWT/AA1ZwCM4bUFB9QPcEVNLKSMp96KUzyyto0aI5eHTgrPy9jhdsKwLGJU5gQZBggzqY2n0qSptw7Bi1bVAZgat1ZjqzH1JJP3pzSNuhaquqzSKKKKcmoooooQiiiihCKKKKEJpjcDnIIMMJH2Ne4XABIJJZv5j/QDoKdUVH3Tc2atUtrwioRsRbwt8qYS3eUsAIAW4g8+g2DCPuD3qZu3QqlmIAAJJOgAAkk1nvMHOFjEjL4TZBql/QGDsQpGqnTSaZO9zGEsq+FqfDxte8B11xrgovGYO/fxD3sK5Y3jDKDkuIGI0bX5BA8w001itN4RgfCtKhgtHnYT5nPzMSdSSepqq8ucNxFkh0s27guARczxCHXTSQDodpqyPcxRBhLAMaS7tr02QVNFj58VA0TtAc3Tar5eXLRQy4GHCzuMDiWu13uvfXVK8S4Ut7KTo1s5rbiCUbaYOh9iKaLxS4bNuApuu5t6yFBUtmbKDMQhMT9+tN+MXLrYdkuqbZIEXrTSquNVY7MqzvoQBvVT4LiMWPBy3VdvEbyOshS2bxWLAySoDE9PNoTNW4oDKzMHAVwP1/KpyziJ4aWnXiFfuE8M8BCuYtmdnM6AMxlgq/SsyY13NdcU4Wl+2UuTB6jQj2NKDiFv/AO4h0kww26nfQV0LwdTkcExuCGgxoaquOa71VpvwVl4KtnlrDXMCPFs22K2287KucEA65gAQZFK8v8j4SwquLKtcIBz3AGYEgaCRCx6Cqzcx+MCNYMSbknW2PqJKxPyljNaLZJS2PEYSFGZjAExqew1qrh8QJbDQRXPRRRzmS7aRx1FJvxewzW/KM2VlYp/OFYEr7mKieLcxWbdyzdLZv4dyFGr+bIV0+kypGtS1ziakDIr3QZg2xI7HzyFH5qk43gNxbiIlg5Wuh/EuAEg7lHdSZQRM7nbc0YmSRjf9Yv7KPEPkY34B/Cu2N4xbtBc85miEUF3k9Mq+uk7VHcX/AI1si/h2Fk/UCGuIej5VmAPQn1ETXHKHHsLiRc/TMbjIR4jsjKzkzDyw8ynK0RoI6VYqsEBwo6hXAXRuBGhCzPB48YS+PDRAimGZSLjOnfxD0IgwIFXPlsu6veuLButK9/DGiCOg3PrJPWqzzzhbeHZDaQK10szPuFAiYU6DU035O5wu/qLVi4WureNwKxiVyJnzAjdCNPxWVhY5IZS17tOAC1sXIzERB7W61qTvp9fNaPXgFe0VrrGRRRRQhFFFFCEUUUUIRRRRQhFFFFCEUUUUIUXzLw+5fw12zaKA3EZCXzRDKQYK6g6+tZenJPEUIQ4dHbQeKt5RZMLlllPmAA1ygVslFRvja/dTRzOj2TbhuE8KzbtzORFWe5AgmnNFFSKFR+N4nkJGTMBvqAfUAddCKgeH8Bwq37lzIQHMFM3kUiCwKjpMGDIHarJi8Arg9GIHmG4jUVEpwF80nJs0kEjOSQxLKNCSVEsdYqj32Ihe8akOGlVXgdiOGuqkMccgadLB4+o81M2sLbA8qpB7Af2qP4zw9ghfDIovL8sQoYT5lbowjoevUU74bhSgMiJM5RsNNdtBPYU8qxGXSR24UT5IsMfY1rzWP4pbrYxrhsPm8QObeUzMgxMbab1oHBLF++M+MVRBJt2+gn6nXXzAaCfU70yxfFlW4ysygliGDFwwIubiARGTUDroKsuBYm2pMiR13jpPrEVUwsLWPJa+74aea0cbjjiGNYYwK0B18vZS8RWWcZ+IVvFNltF7Qm4qtdGRCVzA3V1i5lZQPDkNrWqU2ThtoCBbtgZs0BFjPuWiPm9auyMzirWdG8MNkWqr8LcOww11shS3cxFxrKMCpFvSSAdQrP4jAdA1XOiintFCk17sxJUJzZy2mMsgEsroc1t0jMrRBENoykaEHQ1G8kcjDBjxbzeLiWEF/pRJnw7a7KNpPUirbRSZRdpc7suW9EUUUU5MRRRRQhFFFFCEUUUUIRRRRQhFFFFCEUUUUIRRRRQhFFFFCEUUUUIRRRRQhRWN/wDqLdStFFQx/qd4p7tgiiiipkxFFFFCEUUUUIRRRRQhFFFFCEUUUUIRRRRQhf/Z"/>
          <p:cNvSpPr>
            <a:spLocks noChangeAspect="1" noChangeArrowheads="1"/>
          </p:cNvSpPr>
          <p:nvPr/>
        </p:nvSpPr>
        <p:spPr bwMode="auto">
          <a:xfrm>
            <a:off x="155575" y="-182563"/>
            <a:ext cx="298450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7922" tIns="48962" rIns="97922" bIns="48962"/>
          <a:lstStyle>
            <a:lvl1pPr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CO" altLang="es-CO"/>
          </a:p>
        </p:txBody>
      </p:sp>
      <p:sp>
        <p:nvSpPr>
          <p:cNvPr id="21510" name="AutoShape 12" descr="data:image/jpeg;base64,/9j/4AAQSkZJRgABAQAAAQABAAD/2wCEAAkGBhQSERUUExQVFRUVFhUaFxUWFxcUFxgVGhUYFxQWGBcYHCYfGBkjHBYUHy8gIycpLCwsFx4xNTAqNSYrLCkBCQoKDgwOGg8PGiwkHyIsNSwyLCouNi8wKTQsLDQsLC8yLy0vLCwsLywsLy8sLDQwLCosLDAuLywsKiwsLCwsLP/AABEIAOEA4QMBIgACEQEDEQH/xAAcAAABBQEBAQAAAAAAAAAAAAAAAwQFBgcCAQj/xABAEAACAQIEBAQFAgQEBQMFAAABAhEAAwQSITEFBkFREyJhcQcyQoGRFKEjUrHBYtHh8BUzcoKiFiTxNFNjkrL/xAAbAQABBQEBAAAAAAAAAAAAAAAAAQIDBAUGB//EADMRAAEEAAQDBgUEAgMAAAAAAAEAAgMRBBIhMUFRYQUTcaGx8CKBkcHRMkLh8RQjBhVS/9oADAMBAAIRAxEAPwDcaKKKEIooooQiiiihCKK8LV4jg7GfahC6oooNCFV8f8QLCBvDW5eytllFIQtJEZzpGh1p7y3zL+q8RTbNt7RXMMwdYYSpDDr3G4qp4jk+4rXfLkwquSi3LoGjBlfVT/ypbRWP4iasXLnKZw5DeO5UnObS5QhciJLRmZYiATFV2ueX0Rorb2xBmm6stUb4u3cQMEBZZkRni86HKwt5WgAjUAtlBI6e9XiapnNPHb5F1baqLKEK1z585OhUSI01kaxG9LPMImFxv5KhJM2EZ3Cws7+E9i5Zx1tLXlVgfFVWZ1dMnmZ52KvGU7/mt4rMOW+KXrOZrNi2ygqHCWwrHN8uq6/2mtIwWLF1FcdRqOqnZlPqDIPtUeFxDZm22/mENxceJNsBHj7pL0l+qSYzLPaRP4pRxIPT1qqtgyLYU20LI8AtOVjnEsxGp8pP3p8sj2uDWjfiduHv5KdoFElWoNXtVW1hpKosLcZ2ZWXMAqBj0Os5csjaTVpFEUrnlzSNuRseg9lDmgAEcV7RSd/EKilnYKqiSzEKAO5J0FMOD8y4bFFxh79u8bZh/DYNHbbpoddqsJik6KKKEIooooQiiiihCKKKKEIooooQiiiihCKKKKEKs85YC9e8K3bZkQljcddwAsqo8wJJI2j1kUpwIG0LaAMqmYQlmhI8ubOSVuDrGm9T920GEGsu52x9zxXtW1ZLVoqCRIzMwkEnsTMRvFWsNA/FPETSABrfvdR4vHdxCAdhwHEnifBaktwHYgx21pHF49LYGY6nZR5mY9lUamqxyjw/DNayNbCXhDXLZdmYHYMQTpMTG4nWrPYwKJ8qgQIHeO09qgkDWvLWmwDXur9U5hcWguFEi/r40qvze7tZBueQM4CW5mBuzvHzNA21AnqdQcuX9TYtYgDKNPLmVl7oGPkYbEag7gDWleK4mxi0c5b58I3VRlRyjOBBIKgyAwjXsaX4NwuzavCbYVmRHt5pmcsXFBPUbkb+as10M4xPeCq0HG69NytQyQtw/cvBzanhofXZP7HAjDeJfv3ZZjq5tgA/TFuNKr3xH4qmGw1u0qA520UEqFVOunqQKu1RvFrQZ7CsAQbhJBE/LbYgfmPxWgA06PFjkqUTow8GVuZvEbWqHyDx3w8WcPcteEbijcknMBmUa91J/ar/AHeGeYvbdrbNqwADIx2koesCJBBpLidhRcsMAM/ixsJKm2wYT6AT/wBtSlFMaAI25RySzOhJHcsyCthtag7mIxGHsl797DkLJZyjoInTQEyYgQN6pw47iMTdtXlvhbIuhVQoACS3hguBO5b5SSQuo1q4caxFi+htBUvvMKsZ1V9szEaALJJk9KisPyJhfHKhCPCS0cysyzdzMcx1iYA/NSxljR8W6tYWXDsBMgOY9ARR+Y168OCsGGx1tyFdQl1fobQg9Sh2ZfUU9uYhVBJZQBuSRSeO4dbvLluKGEgwe4Mio7ieAwdq2Wu27SrtJAWSdgDUGUm8o1PmqFtGrjoqx8UkF+1ZGfPZzkuikFGeB4XiRqVBkxsT7VUOT+Cm3xKxcwsW2L5b3hiUaxkLXc6nRfMqgEdSOtTT23W65W0FgFjbjMnh+u+ZNtfuK0XgmCtpbVrdoWs4BZYgz2NZmFxDsQ8kggt4cFqYqBuGjAFHNx4qRooorUWUiiiihCKKKKEIooooQiiiihCKKKKEKkfEvna5gVs27GUXb5c52GYW7VsAu+Xq3mAHTeqxyV8WbiZhxJ5tMM1vEKkhdTCXPDEQwgqYHUGrrz3yfYxttXu3Th3s5il8FQFDQGDBvKymBoe1UblfHMuHtjDhEL3r1q/dAzJe8JiEdCZIVgHgAxMiadHG6R4aCPmh8jI4iSDfRaNy/wAyjEYe1ddSj3g5S3BlkDMFcKdQrKFbXbMBTu7gmuLczQpdQFA1KMAcr5v5gT02jeorlfiYe9dt+FDIFz3s5eSR5VObzKRr5Z0g1ZHYAEnQDc+lLJG5hyu92mRyNeMzfdLP+VOV7yMMQwBdGceEWgkjyk5h1nNodDprVrxHNWHtibr+GZgo4IYdSSP5QNc23rTDC804a1au3rlwJaa6xtswINwZVzeGu7jNm2FZ3zr8QP1oNqzbyW9jcYDxXWZy6fIhIBImTGsbUYPAZD3Yaa4p/aHaRm/2vcL4eHRaBw/4lcPuNkW+E3jOrW1PszACoPnX4hYW5Za1h7xa7IKsiEqGB0i4dFIOuYa6ab1kT2TNO8JhK124BjXWSVj/APZPAtoF/XyVzwvxQxyGWNq4IiGQr98ymZqPxPOOKfEDEZ1RxEKqyg0j5WJnQ9xTJMNIrk4I1I/CwblgKpnESv0LuqkuJ8+4q+V8QWfIZAVXXWIJkPOv7VZ+GfFwwBew231Wnn/xuQf3NU61wuaV/wCHRUX+HDdhtHopG4qRpJB36K7cA+IeGQuHsvYV3LyG8VAx3kKJSd9ARM064vzthbeJsvbvpDD+MyZrgNv6QyqNDJJzHUAHcGqH/wANpve4TofWh2EYXZr+uqkbjXhuUj6aLdL2NRFLMyhV3M7VU+Z+X7uPVbgHhhM2RGnOykTJWYViQABvrqegguXecP8A3A/WlCsaXcmUi4PlL5dDI6xoQK0PDcVtXkZrNxLgAOqMGgxsYOhrMjdPhZMzqBG1a6LUd3WKjyjUFVnkXhVz9HcFyQXzqgb6UKx5eylpMDTSrNwjFC5ZU9QMrD+V10ZfsRXnBAP09oAzCKD7wJH5ppxTD28OrXlLWjMsbceck/UjaMfXeo5sQJXGY1R102UsEPdtEQs1olOZeJXrFkPYtLeYOgKM4teQnzEMdAR61UuAfELE/rLWHx2HS2uJBNi7az5Q4kmzczicwAOunTSDpIf8bu3btuy4Hh3QCGIGYA/K3lMDURBqO4dyvf8A+LZ7tg/prEtYfxFCG46nxbzW9We8Sco2AA9qpsmMr7Z+kb+KtSRGIU/c6rQ6KKKtKBFFFFCEUUUUIRSGPxyWbbXbrBEQEsx0AA60vUZzLwRcZhblhtnGh7MCGQn0zAUhSir1Ve4b8ULN5x/BurbYwtw5NRMByk5lX1NXMGsm/wDRmIDEPbyKNWulgVVQZOUjUqI0H9KlLPGfGvqLguPakKltWyiNlzD6tNTrWe/G9yQJBqTotJuC70ExHQDVXfH8TsKClx0MyCmjk+mQST7RUFjeC/q8LdKIEzqosWyAmVUaVkfSSSxjoIqX4JjcLcBGGNvy7hAFI1iSImPWpStUF8MgOxHNZBDJWEbgqr8K4CtiLElbgBe1fQQzTHiKw2aDHlOhUqdwYacz80foHttevi4SHzYZEVSylfKwBJKgMNSzRqYr3nzmJ8CyX18JpRkRGLZi5MswA0ygBZJ9utYtjMc9641y4xd3Msx3J/sBsB0q7h4HTO7x53+6pYidsLe7YNR9krxPGvfuvdcyzknecqz5UXsoEAAaaV5hrdckZRTvCW5FbQAaKCxHOLjZSlmwDT63hwKaNdW380k9FAkx39B6muG40elv8t/kKoT46GE5XuAKWuamMPb1p3+knWonhXFHu3VTIoEMSQWJAA9fWB96stkjakixDJm5mGwnVxCb4dK6uW9acNh+tdJa61JmQkEtGm98a0pi+M2kOVmg+gZo7TAMV6hW6uZWDDuCD/TamtlaSQCLCKUdjLII0ppg8VdsMXs3GtuRBKncAyAwI8wB6VL28JJ1pvisDBmnmnCila4tNgrReWuY1u4Z7oslXDlWtIVYswAMpMTIMxpsadW7YS0L11C95/lV9WBckLbUHRNCAY9Sax7E6EEaMCCGGhBGxBGxHer3yvzRexoFh7ltbqMjhipm6ikMSIMK6kCe+aYFZE+E7kZmfp5Dgt7DYsTUx+juZ4qY4dyo9o3Wlc0IbcfLmBzlddcsgL7VZsNiA6g7HqNCVPVTHUUrTLEcMRmzgtbY7shykj/F0b7iqMUTYm5WbflX5ZXSuzP3/Ce0zPF7WfIXAaY1kAt2B2J9Kzni3OVzCYxsmJGJtMYa3uUAEaPEZvb7irHbtLirasgNxHtmJzamZSCDFvKZk7napp2SRtDhx90rE2CfA1r3jR3H++XnwKt9FcWUhQDrAAn2Fd0ipIooooQiiiihCa8Uw4ezcUzBVttDtVfTldXwiG1CXmsQHPdwC0x1gss7gGrJjHAtuTsFYn2gzTfgTzhrJ/8AxJ6fSO9MyMzh5AJG19DafnfkLASAd66ivRVjkvllUtv4ga3iFMNkdlIXdDoYMg+o07g1M8UuvhrT3LmJAtKJZnQZwP8ACUgM3QDLJJpzxJcly3dUgEkI4/mQmfyp8w9Mw61kXPvNDY29CH/29snIo+sjQ3T3n6ew96t0cfK4OOp3rhfp0VIluDiFDbbr74qE5k44+Mvm68gQFtqTOS2NgT1Y7sepPYCmVnDaTXFy/FK2LhddNPU/2H+dbUksODjAcaA2XPuc6Rxe7ivAuYx2qSsutsS5j+p9huajbWBg6kn3P9tqHwYEM85T8oB87D3PyJWV/wBwJbETNuJNAdT71SNAKl+HixeukG3q2xYk5iNwRMAwNB6Go1sKMzEDKpZoAk/UQAB/apvgXDrY/irJnNlBAGTXzKAOo1E9qnMJw62GzhAGM6++8dvtUE2BkxUbc7mjW7A3HBOd8WiY8G4MbSliIdokfyr0X36n8dKXxN4oQqiXInXYCYk/fYdYNTVyEQsdlEwN/QCoPid/MvixkOY2W1kfNAcGBOUsdI6+lPxDjBAYsNWcCwDysWfP6paNU3dLYHiTfXldZglAZU+qycw9tfelMTj3PyIFH+OSx+y/L+ZoDhnzKCiBVVVO5C/KzD6TBgD89grlrlMR21iIiYY5A6j+qtT9ve6rPlrQH5+9FW72DYszMILMTEz0A3+1eW7UGQSrfzDQ/wCo9DIqyXcOCKj7uDg1juxkhkMhNEm7GiiMhuykk4kwHnWf8aif/wBk3H2ke1KLd8T5WDex1/G9KpZpDFWV3YDTqen36V0OE/5FK0ASjN12P49FKya901xmBNI8LxjYXEWrwBPhvJXbMpBV1n1Un7xSyYgqRDNlkSrSfKSASuYT13GlL8QtiDXX4XEsxbDQI4EHQq01xbThwWmYLmk3/DNm0zpdQlHPlCurFbiXP5Y+89JqN5w4Pca0b1y6BkHyIGgydN23k7xtVG5N5wbBXitxj+nfNmWCwR48rgDXUiDHeelaby7e/V2reJua5gSiRCLuMyg/MSPqPQ6RWRjMLvE/Y7H3yXQWzFwbVwOvHnW6pWB5JXEq2LukquViUHlFx1B8+borGJjrNXjk3hb4fB27VyMwk+WSIYlgNfepO/g1a2bcQpUrA0gRAj2rzh1/PbBJDESGI2LKcradNQac17+7bG83Q9FfOKnfC2GR2YCvIUnNFeTXtIq6KKKKEJHFYpbaF22H+wKg8Nxi8XibRmP4ZJV0DfJOk6/epjiWGNy06iJIMT36VEcKw+Zyr51ceZlc5iROmVo+TpHSTVGUkzBpcQK0rib1s7aDYdeisM0ZYAOut8v74pHmPmewn8G5dURl8aDJC7lAo1LNtHQHXpL/AIFzLbxNs3F8iBiFLlVLAbtE6CdNe1U7G8pvZGJ/TILpLENbJ1ysCVKn6xD6qfqQGTtU9geDjCWEF3D2biW1Ga4oGcCPMzK483UkhvtWo5rAzTdTzR4dsIcwkuJ+2unDXTc3wUH8Q+cStg21tsvjaWbp+q3teYD6dIA7hway040Aa7f7gVb/AIzXT+utCfKMOsDtNxp/MD8VQsskTrFa+DY1sWZoAJ/pcljXOMtOOg/tK4oEjN+J116QOvuft3pa05Fc76/j+hP9v/mnOFtTXI9qSskmysN1oSeJ/A2FKg83ovcxI96VsTccA+ZjproNAT9gADtXZt7Aak7D/ew9aksDwYLDMczAz1Cg+g/uaTA4OXEGv2XrwuvulAPHZSfCLBRCGEEuxiQdNBM+sTUxZXtUUmulSmEeBFdaxgjYGN2ApPS18gqVbYgg6xv69KhMFYD5XIGYjU9Z2P8AqRvUjxm1KqSCVDSwAnQK0EjtManQUlw+zZyfxUJJ1L5DlQfSEI8wVR1A7muZ7Zh/ypWxFwYAP1Hjf7eF7WdflsmSMz6XXX7IvwqztFc4W+CCdRAkyCpAiQYOsEazTnFcDdtBdBTcSJY6Sqsw0KTBJiSB61zh0fMfEzeIFUHNlIgyRly6RM+tcziuyX4SAyTXd0K1FdTwvh5qs6DIwk79F4jkyCCpEaGJgiVPsRTTE3INOklWIgwFgHoVzEoB7BmHsFpvft5jWbOI2ykRm26EfMXXiNionhodpsurTikcVbDA9q8uWYpe3b0pjXEbFNHRQ2OvErluHMvR486HbNpow77GO9JJiXMpcGq/UNVYdwe/cU4xOHV7irmB83mHsuZQfScv7d66vYWNa9J7Ckmmh72U2brrXXnvotFjiWfEofidgAVpXw25lu3cGE8NX/Tnw/IQrG2FXKcv82p7THes2xz5tKmPhhjGs8QVQJF9Wtt3EAurfYqR962MbF3kVjca/lXcDLklo8dPwtQ43zSLNsPbGc5lBVg6GD6kaGYphw7mZLV0pcDW1vNmAbe27bgkaG2SDrupkEbGnHFODtiBeteI2cOjLmY5AhII8o0keYfYHrXGC5bRcSvjFrhVQbbN8rH65A0DAnQes6nbl3GYy/ARl67detrUeJhL8O1Dfz6/ZLY3HMLhClgHYxEZjkT3nL7Cp3BuWtqW3KifeKYYjg5ZmZXylj2+mPyDM6jvUjh7ORQo6AD8U2CNzZnGiBrubBN3Y1NeXmtB7gWgWPYSlFFFX1Cik/BGbNHmiJ9JmKb3OKIHKakj5oBIWdRmPQ+lRnF+Zwl61h7Qz3LvUDMEB2Ygb9TEjQUsbO+NN1rXwpNe8Ri3Gr0+qkcAAbl5hOrhT2lUAMd/8waeXbYYFTqCCCPQ6Gm1kJYQKzganzOQCzMZJ9ySdB3rvG49LSM7mAok9THtTbA4p4GY5RuvnbmNw2KvRIVbjooJLEKjFBqSST5Z9zUUVqS4nFzEXnX5XvXWX/pa4xU/gimsQa6qPVgvkuVkNPdXNJ4ecq+w/pToX8oMAmN46enqfQUgbkKQo1G3sdvxr+BSmFvRpER99O/9a43CdnMlxD4pnURenE9fDimVqSU6wLMpk/Md/Qfyj/etTOHxJNRSXQdqlcFb0rq2xNiaGMFAJwIUjbaKf4QzUdbedKksLpUZCcl8S+Zlt9B5n9dfIp9CQT/20szaUwwV3NL/AM5J/wC3ZP8AxA/NK3rteW9sYw4nEvI2Gg+X5OqozPs+SStWz8ue4FHyhWKhfaN/vMbU4zwSWYsxiSYGwgCBoNKQRqbYskEHpMH77H8x+az3YmeYd295I5E8tlFne74SU6XFZs0o0KxGYDMNgQTl1Eg9aWTKRKkH2pjaZk86nKw02JDa6IQNTJ2jUHapHHmClwjKWAVxoYnVZI3hpWf8VacfZ0WIwjp4SczBqDsedHw1rX0U3dNczM3gozFhhSdq40VIYhhG0kmABuSdgKa54LKQAykSAZEESCDA0/yNZzYZDF3ob8INX1UWU5brRR2IEOtw/SRP4KhvcZvx7CnOIuiNaSvP4ug0SSCepgwQB0EgiT+KTxFqvRv+Pxzsw1TChenOveyuR5g2io3EAA17wTGuuKsGz/zfFQJ65mysD6FS0004g0VF2r7IwuKYZCHU9mU5lP5Aro3NzMI6KWJ2V4PVfTqINSANdyOtNuKK2TMklkZWgbsAwzL6yub7xUdwbh1y3h7YS9PlBAdAQc3mgxDde9QP/rHEWbl5bio+SSADt5wAMy7iG6ia4+SdsIbnFX5cV1LiO9bG3XMcoPPl4WrrhsWlwAowIP57ajcGQRr2pasz4FzBOPa4oKC+CGUnMM8SCDA0kfuatC8WuC8uuZcyJcGZSAXEqQAJB29DTYsU2RpcBoD7PmFdxeDdhnhjjqRf8eRVkoryvatqkq03B2S4xyliXuNmK5gwdYyyD5I9RrVK5h4biGx7ogbPlBUK0E24GxkT1/Fa1UfxHglu8y3CIuoPJcHzIZkEdDr0PcjrVnATDCOLqvQgfM36qrjMP/ktDbrUHyr0WbrhGt3cOuJW7IUSJ80m650Ovcba1fCcCVIbwY654B9ZLa/mpDh93xbSOwWd9pAYGCRO2orjjnDfHw922IzOjBSejR5ST2mKz+7PeSyaW8k148PBOweHEDtTpY8RS+dMZdUXLmTRM75P+jO2T/xim+eTSmNtsjMjiGRmVhoYZSQwkb6g0lbSuxZsAFzr9yTzSl5AQOh79aQZyNT06jYj1G499acXE0ptdMA+1VsRho3uEuzh+4b/AM/NIzXROMJiiDqDHceb+mtWfA3QQCDIPWq5g8PEelPrOK8No+lt/Ruh9jsftWDgu2HSSCOatdj+UWCdFYgwG1O7JJU94Me8GP3qNwomn9u/Fb5CUFKYG4AiRtlX/wDkU5Dg0x/StrkK5TrDT5SdTBHSdY6Ug+dGXMwYMY0XLBgkdTI0NeYYrsHFRZ3kfC3W73HqqboHalSd4wNKRgOpVtmBB+4iuhtTe6I2rCaFAFI8IVZWfENxUBlwIB0V8sbmT8x3B0O9e8VbMCp2Ig/5+/X7Uz4Pflmbp8q+wPmP3bT/ALaVxtzWvVezWu/xWlzQ29aAoa9PDdarToLFKPwWJYugPzL4mb3UZSf3B/7qXx1vPBkqw0DDt2IOjD0P2ilLQUFmA8zRJ9tB7VHcU4kUYeWUMBiD5lJMA5Y1X96fhsDFhoDE6i2yddqJ+wpNa0bBNcHdJLe8nsHkhh94B+/rSl+8QKa4viB1KkALBnfNpmgHoIjX1rnH8QEdB76VZwRjAMLDeTQ/YfLZBUTj78muOHYM3riWlibjqgnaWMa+mtcXkkz0qW5JwwbHWMxARH8R2OwVNRJ/6sg+9aEzskbncgnwMzyNaBuQtw4fwRltIty7dZlVQ0XGAJA6RBj70wHKGGsi5cuZmVpkEmILAhQBqxmANZJqxJiVJKhlLLuAQSO0jpTDjWcmwq5YN9M8zOVQX0jrKiuTdCx1ZhdLp3DO8PO4NjoeihOB8ohcS157a20C/wAK2CWImQS8k+YDtprptVitcMUMDLHL8oJ0HrA3PqZNO69pGQsYKA42p5sRJMczzwr6LyKK9oqZQLyaZ2OL2nvPZVgbltQzAawDtJGx9N6iufLVxsI3hqzZTLonzMgBmO8aGOsfaqTyZzHdt3ktqFWy2yhMqeGQSGLkTnAEsTUbpA0gFTMiLmlw4LRsDj1W2PEZVPiXEEwJKuw/oK5ucbOUvbs3LiAGGUDzGJGVScxX/FFU3FYHESyPbD3BBtsDMKGzM1tdmBJ1696tmDxWJuWhcAtg9bTI6MSN1zE+U9jEVXhxBke5haRysKabDiNjXhwdzo+/YWJ868FbD4pw4jxR4wEzHiMWZCe6tmWeoANQqbVe/iqhuXLWIKPbzeJayvoYtFSGjpJdxGvyg1RBc6V12Dfnhafl9FyOOjyTubVcfqvVeaRvDf8A37UqyxrSJM1ZeARRVVu9p6L0qCvXWkXY1zY8h9D+xPX2NdXbmtedYzCPwspjd8uoTSKOidcMxrW2GpykgEdNdJHapxsX5qq73NB7r/UVIW8RrXS9jPkkgOY3RofRSNN7q228TpXGMaVVv5XUn2IK/wBWFRVjFaVIBgyEHqCPyK0sRB30Toz+4EfUJN9F6MZ0pa5f8jHrBj32H71XEx+gJOsD+mtPbGKzws7so/8AIE/sDXlcWELpWsrcgeaqCP4gFY1VUAUbAAD2AiuLjg1FPjCz3NfKpVVHsDmP50+1IrjYr1ZlEWFeKfXL0VF49S4IG+hHuDI/cUo96aaYjGZRUhjDgWnYpl0kVsqAM41kmJMDzEgHoYmoziFzNI/36H81ziceWMDf9gO/+lIFB0JnvuT71nTY3C4IiGr51yqteZS63ZXL3D0WD6RqfUdR61e/hMLRxN9b2WGw5HmMDLnBufsFPplqjWEkkDv116Cf3mtf+F/LFn9MLt1Ve5dbxFB1yohKJ+TmMeo7VG5scODAYTT6oOPz9FoYBtzg/wDkXp4aeas127h8gKI9rKCbbpba3E9miIOmjaHrTe3xFi1nM2chwdNxmlWB9g2b7VY8RhlcQwkTMVUeYOI3MHYxF+zY8a/buBFWCVt2mKkPlQZsoBkxJPtWFNDiHzNcxwDR4m+emg6LoWPYGEEWSqP8QueXt4+3icI7E4cXLZt3dbNwCTcKD6WgEZjEgCPXYuG40XrNu6sRcRWEGRDAHcb71heN+GXEsZfIazh7Vq+6l79m5mXws2c5VY5iJJIBHWtu4FwdMJh7WHtTktIFWTJIHU+pMmrrb4pj8mmVP6KKKco14RVOw3w/Iuw91ThwxYIlsJcczKi5dBkop1yiJIE7RVyopCAU4OI2Ufj8F/BhPntgNbOg86jT0E6g+hNOMBifEto8RmUGJmJGomjHY9LKF7jKqjqxAkxIAnqY2qOtcQTC4Nbl0gALMDXViWVF7nWPtTmtLiAOKa45W5nbc1G/EXlc4zDeRgtyyS6zMMMpDKY1Ejr3ArBmtEEgiCDBHY1u3LHEX4h4j3lYW1aEQHKhB3DRq5Gm+mu1Un4ncBSxiRcthQl1RKr9DLpJA2VhGvcGtKB78PN3MpAH30rXr6rIxTRMwTs2/lZ+7GlcPZnWlruH61wtzKK2aWTfBJ3kkEUmskA9/wDZpQXa9W5uPuPY/wCs1z3b0JdE2UftNHwP8+qOC5tRm1+n+pGp/H9TSjb6U2trLN7j+n+lSK2oXWtHsxrW4VlcR58UpC9w+Lp8uPMfaoI3NaUt3av0Ck1GqUW1Kj2H9KccOu5Mz7lZCj2Gv3J0pquNyiD029Qdh/b7UkuJI/cn3Oprk+y8C5uJeXj9Onz/AKTgKJKmeH3CLeu7GT+I19dz96Vc6TUPaxxFOf1kiunjiEbAxuwQTe6XTGaxTPHMTrRaYTSWKxEkQYgzT32GnKNUgTYW8uk+bdvf/elcs/bc7f5+wpS88xGkffQ711h8KSdJZiQO5JJgAD3MAetc0OxXunzSutu5PPn75J/VOODYB7lxLVpSzuYUdz1J7Aakmt14Xwk8PtW4JuIiBbpjzDUnxFH8oJMr216GYnkjlg4Ff+WLmKdQbhzAC2k6Wg0H3Pc+gFT3EuN3La+bCuykGcrBhG30/wBxRjcZFLt+lh5cdvvS6LA4N7NP3OUzYxCuoZGDKdiDIphhbcYu8ZOtuzpOn1iQPtVH4dzD+jW5d18HNC2idWc7Kp6FRqT2A7iprl3moYrHv4QBtGwhJIIcMCfKem7n8CquEe7EQ97lofjktqfs6WLM5urRx+3irjRRRUyzEUUUUIRTLi/GLWFtG7eYIiwJ3JJMKoA1LEkACntVT4k8t3sbg8mHKi9buLcQP8rFQwK9gSG0J/behKKvVVrmznCxxDCvatZ1uW2DhXUDOqzmykEiQDMehqt4fjeIxV23bIZ7YUWxatgkKkABgP5hAMnt2p38PuR8UcSpxGHexatlmYPkymQR4aQSbgJJJY9DV9wfIIsXw+Hv3LVoyXtKdzHlhj9PoZq1hsRkacw1Gy3YcVhm4d8EjQ6wavbUUR+PUKI4RyfjxkDX/CRDoquTpOvlXTXXczrVtxvK+Hu2jae3KtMmWzkkQSXnMTHcmu8t60wJc3rZ0aQqun+MEABl7jfqO1SQaaZicQ7EG3gfILmIcMyFuUWR11XzpzJwO7gsS1i5JjVHjR7c6MPXoR0P2pnZsZt63S5wC1imvDExeRLpyK4BW35VaUYQw0aCJ6Vj3GOA4jBkm9bi2WIW6pBtNJJXKwOmnQwdK1MJjO8GV+h9Vm4zBd2c7NR6KPu4VV3pnfI3HT9x1H9/tS+IvZhpTIqZq5LGJIyx+x0WeKtK4U+edwQD+5p9ir4iKj0sw09CNvWd6VFotUWEgMELYybq/XRBPJc2bWY04u2AopJGymu7lzMKtJtpm66z1iKUt2Jrld6kMOwFIBxTieCbDCmvSIp7fugCo248mlBTSFy92uN6XGGmhEg0lEpbA2TYg1onw25JvXCMW2VFWTYzgkO+wuFQQci6ka6mDsNYDhHJuIxjKLVtgh3usCtsDrDfUekLNbTgsXiFtIThgqqqhkDgvoIJRR5YEbTJH4rNxk+UZWEdVqYODMczweiecDvO9hHuEFmEkgZQQScpiTHliu+I8QFsAAZrjaJbmCzf2Ubk9ADVJ4vzd+mu27WHJe0HR3gGbVqYay0jyiTImCBp2q28Psi7da+wBILJa65UBhiPVjJ9orJe1wAceK334d0TGvds7b5Kr858q4vFm2oWwYBm55kykkaDzGZjtVbxnCn4cRaFwq7pnuOkgGCYQHfKI+5n0rYajeNcv2cUoF0GRsysUcd4YdPSmyPe6Lu2mgrTMfIIhAf0DzVJ+GHG79zE4iw7s9pbdq4MzF/DdyZRXOpUjUA7dK0iozgXLtnBoVsqRmOZ2YlndtpZjqdNPSpOo2AtaAVSlcHOJARRRRT1GiiiihCKKKKELh2HXrprVauXnUmzbJHhM8bSFygqNdDAYx9qU4g5tlmfdSCWZoAUtGbXQKo6DU7UuvCzdJuZgGOhDIGUx1jQjT1rNxLZsRFlZpZ3vateR12U0TmsdbuXqi2Tcs+FYQhCpU3HMAT85/muNqddietSVnhVpLfhrbQJM5Moyz3jakLPEFtrF4LZgxMgWyehVux9YNSCOCJBkHYjUVfYDlGbdRk7gbLMOYfhq2IxdxrTWrGYBimViDqQXXKdJ0kQNfes+41wK7hbpt3kKsCYMHK4H1IfqH7jrW9WsfbbHOgYZ1sqCvXVix/YqfvXPHLVvEzhjbS7MF84lLY3BJ3DnoBr10FXoMVLh2hr7cBz3rhy+SoTYSKckt0PRfPd06V3hb0aVd+ZPhXcsrntXLZUmMlxwhBPyhXaA09jB9TVIvYB7bZbiPbYHUOrIf3H9K2YcTHM0ObpfA6FY8uGkiNEfTVKYhBvTYuIipEcNuXElEuOBuyW3cD3Kgio17GUwdD2PlP4MGpg8HQFQljhqQuAK6FyvbsdCD7GaLKdTApyRLrcka0i6jpUzwzlO9fCsYs2mYKL10MqEn+UAS3voPWp/iHwlv2Qp8e24Z1UKqMHMn6VZoY7mJ6E9KqvxsDCQXbctfRW48DO8Ahu/PT1VLw+ZiFUFmJgKoLEnsANTVy4B8MMVedWvKLNuQTnMuR2CLtPckRV/wCX/h7awgJtXHFwiDd8uefxAWfpGneae4zmP9KAuKEE/I6CVfuY3QjSRr6E7VlzdpuIdQygcTuevT1Wlh+ywSB+px4D3qnfLtlVw6ZRGmo6AjylR2AiPtUlVU5M5nF97lrJk1e4uoOjPLLt0LH81McXY3CthGZWfzO6mGS2p1IPQsYUe7HpWVA6MxjutlrTwyRSZJRR98lVuIctMXvjDXWuvcYlzcUMiuQVIzhlGgYjLDRpppTmzYu2cNYw5YFkYhwrlfGjMciPoZ6xpOWJq2MotWjkXRFOVF9BMD3qnPiMRcClFzM2zWT/AA1ZwCM4bUFB9QPcEVNLKSMp96KUzyyto0aI5eHTgrPy9jhdsKwLGJU5gQZBggzqY2n0qSptw7Bi1bVAZgat1ZjqzH1JJP3pzSNuhaquqzSKKKKcmoooooQiiiihCKKKKEJpjcDnIIMMJH2Ne4XABIJJZv5j/QDoKdUVH3Tc2atUtrwioRsRbwt8qYS3eUsAIAW4g8+g2DCPuD3qZu3QqlmIAAJJOgAAkk1nvMHOFjEjL4TZBql/QGDsQpGqnTSaZO9zGEsq+FqfDxte8B11xrgovGYO/fxD3sK5Y3jDKDkuIGI0bX5BA8w001itN4RgfCtKhgtHnYT5nPzMSdSSepqq8ucNxFkh0s27guARczxCHXTSQDodpqyPcxRBhLAMaS7tr02QVNFj58VA0TtAc3Tar5eXLRQy4GHCzuMDiWu13uvfXVK8S4Ut7KTo1s5rbiCUbaYOh9iKaLxS4bNuApuu5t6yFBUtmbKDMQhMT9+tN+MXLrYdkuqbZIEXrTSquNVY7MqzvoQBvVT4LiMWPBy3VdvEbyOshS2bxWLAySoDE9PNoTNW4oDKzMHAVwP1/KpyziJ4aWnXiFfuE8M8BCuYtmdnM6AMxlgq/SsyY13NdcU4Wl+2UuTB6jQj2NKDiFv/AO4h0kww26nfQV0LwdTkcExuCGgxoaquOa71VpvwVl4KtnlrDXMCPFs22K2287KucEA65gAQZFK8v8j4SwquLKtcIBz3AGYEgaCRCx6Cqzcx+MCNYMSbknW2PqJKxPyljNaLZJS2PEYSFGZjAExqew1qrh8QJbDQRXPRRRzmS7aRx1FJvxewzW/KM2VlYp/OFYEr7mKieLcxWbdyzdLZv4dyFGr+bIV0+kypGtS1ziakDIr3QZg2xI7HzyFH5qk43gNxbiIlg5Wuh/EuAEg7lHdSZQRM7nbc0YmSRjf9Yv7KPEPkY34B/Cu2N4xbtBc85miEUF3k9Mq+uk7VHcX/AI1si/h2Fk/UCGuIej5VmAPQn1ETXHKHHsLiRc/TMbjIR4jsjKzkzDyw8ynK0RoI6VYqsEBwo6hXAXRuBGhCzPB48YS+PDRAimGZSLjOnfxD0IgwIFXPlsu6veuLButK9/DGiCOg3PrJPWqzzzhbeHZDaQK10szPuFAiYU6DU035O5wu/qLVi4WureNwKxiVyJnzAjdCNPxWVhY5IZS17tOAC1sXIzERB7W61qTvp9fNaPXgFe0VrrGRRRRQhFFFFCEUUUUIRRRRQhFFFFCEUUUUIUXzLw+5fw12zaKA3EZCXzRDKQYK6g6+tZenJPEUIQ4dHbQeKt5RZMLlllPmAA1ygVslFRvja/dTRzOj2TbhuE8KzbtzORFWe5AgmnNFFSKFR+N4nkJGTMBvqAfUAddCKgeH8Bwq37lzIQHMFM3kUiCwKjpMGDIHarJi8Arg9GIHmG4jUVEpwF80nJs0kEjOSQxLKNCSVEsdYqj32Ihe8akOGlVXgdiOGuqkMccgadLB4+o81M2sLbA8qpB7Af2qP4zw9ghfDIovL8sQoYT5lbowjoevUU74bhSgMiJM5RsNNdtBPYU8qxGXSR24UT5IsMfY1rzWP4pbrYxrhsPm8QObeUzMgxMbab1oHBLF++M+MVRBJt2+gn6nXXzAaCfU70yxfFlW4ysygliGDFwwIubiARGTUDroKsuBYm2pMiR13jpPrEVUwsLWPJa+74aea0cbjjiGNYYwK0B18vZS8RWWcZ+IVvFNltF7Qm4qtdGRCVzA3V1i5lZQPDkNrWqU2ThtoCBbtgZs0BFjPuWiPm9auyMzirWdG8MNkWqr8LcOww11shS3cxFxrKMCpFvSSAdQrP4jAdA1XOiintFCk17sxJUJzZy2mMsgEsroc1t0jMrRBENoykaEHQ1G8kcjDBjxbzeLiWEF/pRJnw7a7KNpPUirbRSZRdpc7suW9EUUUU5MRRRRQhFFFFCEUUUUIRRRRQhFFFFCEUUUUIRRRRQhFFFFCEUUUUIRRRRQhRWN/wDqLdStFFQx/qd4p7tgiiiipkxFFFFCEUUUUIRRRRQhFFFFCEUUUUIRRRRQhf/Z"/>
          <p:cNvSpPr>
            <a:spLocks noChangeAspect="1" noChangeArrowheads="1"/>
          </p:cNvSpPr>
          <p:nvPr/>
        </p:nvSpPr>
        <p:spPr bwMode="auto">
          <a:xfrm>
            <a:off x="155575" y="-182563"/>
            <a:ext cx="298450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7922" tIns="48962" rIns="97922" bIns="48962"/>
          <a:lstStyle>
            <a:lvl1pPr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CO" altLang="es-CO"/>
          </a:p>
        </p:txBody>
      </p:sp>
      <p:pic>
        <p:nvPicPr>
          <p:cNvPr id="215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06" t="19792" r="78320" b="70833"/>
          <a:stretch>
            <a:fillRect/>
          </a:stretch>
        </p:blipFill>
        <p:spPr bwMode="auto">
          <a:xfrm>
            <a:off x="1576388" y="2325688"/>
            <a:ext cx="64770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2" name="AutoShape 4" descr="data:image/jpeg;base64,/9j/4AAQSkZJRgABAQAAAQABAAD/2wCEAAkGBxQTEhQTExMWFhUXGR4bGBcYFxgdHxshHR4bHRwdIhwZHCggHholGx8eIjEiJSkrLi4uHx8zODMsNygtMC0BCgoKDg0OGxAQGy8kHyQsLSw1LzIsLDQ0LTQvLCwsLCs0MS8sNC0vMCw0LCwsNywsLSwsLzQsLCwsLCwsLSwsLP/AABEIAL4BCgMBIgACEQEDEQH/xAAcAAEAAwEBAQEBAAAAAAAAAAAABQYHBAMCCAH/xABMEAACAQMCBAUBBQMGCwUJAAABAgMABBESIQUGMUEHEyJRYTIUQnGBkSNSoRUzYnKSsSRDgqKys8HR4fDxCDZTY3QXNDVUg4S0wuP/xAAaAQEAAwEBAQAAAAAAAAAAAAAAAQMEAgUG/8QAMREAAgECBAMGBQQDAAAAAAAAAAECAxEEEiExQVFhBRMicYHBkaGx4fAyQtHxFCNS/9oADAMBAAIRAxEAPwDcaUpQClKUApSlAKUpQClKUApXBxvjMNpEZp30INuhJJ9go3J67D2J7Vmvifzg5k+zQSFIwB5joxBckasBhuEC4zg7k4Ow35lNRWpXUqKEbs0Tj/MNvZqGnk05+lQCWbHXCjfHTJ6DIyaz3jviszDTaRGP955gpP8AkqrlQPlie/p71RJpp7qRMnW5Crk99IwFUZ6D8Rvnckmo/wAoghxknOwI9zk7dR/wFZnXb20M1arVVtLJ7Oz1524Fh4hzpxCdArTOBjcpiLO53OnDE4x0Ok+1fHKtxF9qje5imuXDL5aJoYs+didbjYHfGfkkAHMBI/7+s/iNv80b/nU/yjzBJbTDyYoJJX2BkBDBe+CZQqL7sR+J6VzCUnLUojNuab92foMVTvFKSAWgW4glkRm9MkYQ+U/RWOthjOSvsclTjUMz1nxqIopklh14GsRyBlB7gHYkZ7kD8Kq/iDzU8Mf7EWs0LKRLrbWRnYhogy5Qjvk98gDc65bHo1P0syex4pcwkGGWRcdlkKj9NWD+BBFWO18Sr9XGt0YADKvGBnrk5XGT8rsNtvenzTKTnAAJ20h8DPYNliR23OfcmumO5/ZsrISGGk6wNvZh7Ee9Ys8k9zFho51JOeWybXW3DU1/hHihaSkLKskDbAs4Upnvh1JOn+kyr84q8IwIBByDuCO9fl5FK+kN6uo1d8YHUfA9qloOYriIxaJpE8rOlQdlyRkEdGTocHIG+Pi5V9bM6p4vTxfI/RlKrHB+dbeSK2MrrHLOSgXfGtcBhnsCSNOcZ1KOpqz1oTTV0bU09hSlKkkUpSgFKUoBSlKAUpSgFKUoBSlKAUpSgFKUoBUfx3iyW0Mkr76VLBcgFugAH4sVGe2RX1xvi0drC80pwi+25JOwUDuSawPmfjRurp5iWIY/shuMIG9K4PT0+og98k1XVqZF1KqtVQ8z65j5luLshpyDpJMaqMAaiAy/OMDBO+5qHkjycMTnB2B3xnuf93t1NfLqwxgjVk4AGcajvvnrgf312cM4TLcSLBAuXfcjqcd2Y5wqjud+wG5AOO7k7nmXlN6PV+xywTFQNxufTv09tse2O9WzgPh9eXR8yU/Z0Y7GQeojGfTGMN2J9RU/jVl4JwBLCeOCGAXt+U8x5JG0RQJnSCDpYgk5AwpY4Y+kbV0eJ3DmnvOHLGrM7C4VCspjMcgWN0k1gHTp0t2OemDmtMaK3Z6MaU5QUajulsuCuLrlDhnD0EtxmZgVGJZOoZlViI1wGCgltwxwDvV04CLYxB7WNEjP0lY9AOO4GkbfON+1VHiNyi2wt+Mz27So6kNDqLyqpByYwuqMt9JK7Yz0qNTxMgt4xFa20romy+bIFwOwB9baR2B3xtVmkWcucaUrNpK3qLnmO9it72++1hhbXksK2zxRBHVZQoQOqiQSaTscncbg9alOZuYbteINBAzrElskjabQ3BDu7jdUdWxoXsetUuHmhGnM8XCrTz8vKXKlmyoaR31YHqwGPuTt3r6u+dYppfOmsFaQ4BkiuZoWwvQZTcgexOKnOif8uja9/kzQOcF4dGn+GQRs7L6T5WkudgQJFHp3OSNWQN98VB8T8LreZfMsrgrnoC3mIfgN1H4nV+FePEObeHcQXRdCeEgEITlkVm+8PLJyem7rjHtk1auauNGLhc9xYGNyieho9LKoyAzALkHQpLY/o1FlIiOWq3s18zGuOcBubP0XUfpzhZDure2HH9zANtnFRXl7nUTsNiDnY9txv+lbpwjhb4Vjfi+s5EPnC4ETAgrkMjIoGnPVWyMHrtvQuYOS4XD3HCbiOeNP5yGNxKU/q6WyVx9w77enOwFMqNtYlVXDNXcGVAwsApIJjJ06t8fSdjvsx/jitO8Pee5ZZfIu2Uhlyj4C6Sq6ire4Kgtk9weuRjMJ7himkH0NjVg5B7A/j/v618MCAxO4Y5JG3QdDv3xj2OcVRCbhqKk6dOr/AKZNrTfyP0/Ssy8MObUVI7KZzrJ/Ykg4CkbIW7HIbSPbA29IOm1ujJSV0a4TU43QpSldHYpSlAKUpQClKUApSlAKUpQClKUAr+MwAJJwB1Jr+1WfEHiKx2UyawJJIyFXO5UskbkDrsHH6iobsrkN2VzPPEPnGK9ijWLUAjyMVbbONKxuPhlZtuo3B+aSj4YnGx2BPYHHT4LV/MrvqOAGJ37jbb+1v+VfwsevcnJ/ogdP4/7awuWZts81YicKkaq30fwJFbaW7nSONR5j4CjGCSBguw7ALuSfnboK2HhPKH2WxeKznCXL4LXJVW1Op6EEHEeQV0joCe+Sahyu68KtxcywtNd3EbSeWrKpjt4xqZiXICjGGI6klV305ruskVvtEvDbw2toWP2yKWN1MGV1mWEOAUd1+CvqyBsBWmlTyrU3Qi23UlbM9TpIa413z3EvDLu3X7Pd+hXjYA6hpEgKtnVlGGT6gN9s1C/5xdIzb2TSRxkszzuczzMxyzlvuaj2XfYfT0rh5p5ia7ZEXUtvEAsMbMWOANIdySS0hHck4zjuSeZOHrGheX6semIZJJ7Zx+un9SOhmU+CMc61WvPu6Hqzhhty+WyAM+p3OBk9SSep/Umu/wDk+3BAa63Iz6Y8j+Lg/wAK4r2UsmsMNQBCAgdR1wowFUdMDvsahPPzNGWB3K6gcjO42JAG/Xp79ug5y3NVPsujFf7PEzYfCrl7TPPM+GRUCI2+G8zDNsdwQoUYP7xqocR5bW3kkjmmEYVmCAqWZlDEKx3AGRg9c1ZvD6/9QMeDIGYkbjUrZLKSTjC+nHvpX901X/GniUbXWmP61VS/w2/6+nTt2wfepSvE7WDw8ko7pXIq44XjBjlSTIyFGQxHvpbr+RJry4ZxKa2fXDI0b98d8dmU7MPhgai7CTVpTYJjJLDIB7fP+7+NTseh28uUkHGNfXSdsDVtqB9m3+RXNrGet2Zbx0HZ8vuWqy4xBe2VzYpFDaXVwB6owI452BB0kjdWcAoQc/VsSTip2yUm9trhbBuHw2sUguZJfKRWXThYhoYh0Vhr1HYae2ayy+smjOGwQejDof8Aj8HerdwzijcRgjsp28yWJxJCsjEJchN/Il9zjcMc9ASDg6rIzvucYbFScu7qq0jp5w4BFeQnidgGEZLGVDGy6wD/AD6AjOPvHGxG+Mgg0F8ruMZOxH3W+R+X/PQ1vHFOcYreQW4t7iV1jV5Ut4tYhU9NZBA7HAXJwOlZRzvwVYJUmtiHtLkCWEr0HQsg9hg5APY4+7VVan+46xNH96K/bSFGXGzDJU+xXBUg/GB+lb9yxzdBevKkWcx4OTsHB+8vfAbI/Q9xWEl4zGV21neNs7/0l/MHFT3hxxAQ3qSMwVD5gdmOAE8tnJJPQDSp/Kq6U8sreR3kdCcY3TzWenkbzSv4rAgEbg9K/tbTUKUpQClKUApSlAKUpQClKUApSlAKxfxguS16qZ/m41Cj+kdTn9RpH5VsHEb1IYpJpDhI1LN+AGT+J+Kwjn/i0d3MtxDka411K2NSuNalSBt004I2OaprPw2M+Jfgtfl9SA8nUNWDhu+DgA9BnsT1/wCld3KHDDc3UCOhaIMrSqFJJXUq5I/d1MoPspJ7CuZrxgjL0Vxh/bAOf19vzq8eHnkQ2F5d3UrwpMwgDpq1qMYwmgFtepsekdVz2qmim3qU9zS72PdSzKye23QnOavJupRbcTsZIQ0nl2t5GysMscR+tfVGzbehgVJ96qvPU/2cGxWZpnLCW7mYANK5A8tSBsAiBTjp9HcGrhBwlzFHcy8Te6sIQLlFaJA7eWNSapRgsARqwVBJAz0rOLbgl7fa7mOEyeY7MxEkWzE5IIMmVxnYEdMdq0z20O8ZKeTLBXb+hFRMyHUBt2cAnB9hnC6sfJqwWfLV1cQLNEiBWJAyyk4ON9yQcEEEHfIG3t/eH8scSQt5dsx7OvmQkH4ZTJ/fUjfcqXkWBas5EgBkgWQIVbA1DdgrKDtkb9B8nJUm1aK0b2OaEqlOmssWlxSWvnd3v7eRVeNcFktn0ygZYbFTkbdhsMEZ/KvDhPBftVxBAuzPIMHfbHqY/koJ/KrzxHlVCwUh48A4jUAb5UDJORk6uvwdzU1ZcEXh4N4LcL5Skszyk4Ug6jvgZ2HRc7kVzTr3Wt2+NkdPCV1XzKXh31f57GTJL5Usixu6M2RqTWpOO/pIx3yAdzUxZ+Hvm8ObiQlHRn8nSeiOVdi+rOrSC2MfB968eJcHkmmjkty1yH31Aruzq7HJGAW1KwwMZ3wO1axy/A62z28ELiHfT5o3bWSXB2AxnO/yB2q/vVFX19zZFPWO35YxIIB/zn89+9WHhvKV3JGskaoQw2VmAbSenXovfFWfifI0aKC0UkYx9SOG37ZDn2z0PUiua+5duBGj2iyM4PqlVljOMZwSzjPUdz0PSs8q0m8sdH1RioUa9LNOcm7cnv8AFP6Fc5htJbaRoZFG+4GchuwIw2pd84JAyM7VEjUjKd0dSGGMgqQcg7gEEHB6VeLjlO9jVZIQbieTJlk1LlOmnS0jAknf1fH6wS8mX7E4tmYjr+0hO59z5nWrac86utepTjFUqJNw8XRPTld7P02LzwK4vLhXvrFrbzJlWO6jn1gJJEMCRSmTgoQdB7ad85r+T8MtZ+HHhUN1HPd28ZlUoQSJFbJPpyFBZymnOwbFV/kuy0XUvDb6LKXCAtEXVvVGfMTPlucEqG26kBe1SfJxlj4hJJY2JaynKBpHg+zeUi7AR6mzIu5Y+gEk9a1LVamyjJ1KfiWvEzGP3YdBnboc9Tj3+K9n2wu+nIYH46Afqf0AqW50sfs1/cxAHTrMifKyAOVH4E4H4AVDBW9KnGAdvjcHT/Dr8VimmnY82SyyaZ+heR7kyWFsx3ITQT76CUz+emp2qL4d8yQFIbJSTIIvMLbadTHWyA53ZdW/bY77Gr1W2DvFHrRd0KUpXR0KUpQClKUApSlAKUpQClKUBXfEKMtw65A7KCfwVlLf5oNYGi5YfDYPz6Sw/Q/7a/TF3brJG8bjKupVh8EYP8K/Nl/ZmOVoywJDadS4wdPVgR2ZNx8EVlxC4mHFx8UZehzowKjvhi36Zx/eK1Pg/Dom4ZYq921rIoku0ddBxp1a2bWpGlUlHXHUVljrkbD6iVP5Z3/AYP61qdzwKOfh/Dtd+LQtaC3GoRHzRMketPXj1HQPpwamha7Iwa1v09zx4zFJZ8KntTdxTqhihTRHoZAcOyv62yWjwc7dc96oHBuLzWsnmwOUbv3DD2ZfvD+I7EHerVzKF+wTMt4t47cQXzZUjCAMtsFCYUlWwqqcrtvjqDVHqyb1M3aE5RrKz2Rr/AOZLW+kSVswXkY+gNhZcex+8AM7bMBnqN68ee73FtMOjFGC++og4Knufw3qgcmH/DYP6x/0Wqz+Ijk2WrsHUN8YOAf415VfLPG0oS5r4t/Y9TB4idXDylLdXXy+5BzczT3XCpYZ21lGjIc/UQHGx9yDjeuyODiDWURhujKjqDJFN5LBe4OZgcqMDYnIP8Ibhkeu1kViq60B1nO5WRTvpBycA74zXrwq4kjHl+dFImR6GEw/LIj3HxXrTblncbXU3o1wsaakFCUU9nBO/U6IZXIP20tKdaCNTvEF9RYoEwgbbG24AP5dNjdcVVmjguJMBmCpJJEWwCR/jMnbofnPtXVezTSAMnloAMEguAdjjI8ofSxyCCMb++a8meXTHp8v0Z04aTG/T/FknFVZqid1C7fDgg1Fw3sk9+Lv/Bzcxxzi8tFmunnYPGxDHCqwcfSowB+OM0fm6e44jF5rgQxMwCDZB6WUM2epJxua4IoXa6jlnnQlXViAsg2VtWBlPx6mouNW+1WwIGS8R0gbaiw3Pufk1oUU4unJ6uEr8NyqzcZTS0UkbdBKkkTrI5jiK+uTITYbkgsNl+TVK5h59CR/ZeHZSNdjOfqb3K53Ge7nc74A2NTHND/4JcKd8RjP4lhWT143ZVROk8vP+H9zL2pialJqnHjr7EhwC7MV1BLndZkZj7gsNeT7kE7/ADVp5i4nxBri5gjur55UafENvBGvlrkfZWL6BqjbUAxDFtie2aorHatsuZ7ie8ngt+LxRNGRm3+yozp6VPV3Bcb5yBgZx2r1qZR2bJuMk+ZTvF22IuYHYep4ASB+9GxJ/wBICqg8qNG6KBq1KQ46rvgj5BFXfxhhdDw/U/mSLFKryaQuo/sQW0jYAtvgdPyrP2QDONtJA/Ebf7cH8qy1l436Fs6/dSnHKnm5rbbb84lo8Moy3EYCuwUvn8BG6/3kCt3rK/BjhgzNOSMqNCjO/qOpzj2yFAPww7VqlaaKtEswsctNddRSlKtNApSlAKUpQClKUApSlAKUpQHncx6kZQcEgjPtkV+ZFgMcgQjSyEhl+RlGH4q3Wv0/WC+Jka/ynKFTSMx6sd2KqzH8CCBj3Ge9UV1eNzLioq0ZPn9SAlt2SIOSpHqGAdweu47bd/k1olvyo/EOG2HlSRJ5dtLbt5sXmYDFEyoyNMi+Xse2azcnVgt2c/3H/aAfyrV/CDjANnOjZPkyM2FUsdD+oYVRk+oP0qug/E0ITpd9LurqLWl9/wA3PDm/gU0HCGSWSOTypIygihESou0eNIY5+onPzWV1uEPHYeJxXdqmrJDop8t8AafS5JGFOrOAcHbpWIMpBIYYYHBB7EbEfiDtVs+Zg7QtJxnHbYkOXZtF1A3/AJig/mcH++r3zFbeZbXsGMnT5ij304b+9azRWI3HUdK1Wa68yOK6jAJKgsvv+8v5HIrwO1L08RSq9fmmpR+Opt7HkpQnT9fjo/YzrkmbLpC+8Tto/qlwQh/DWR/GrK3CdDjIqnao4bh1BKKTsD2HVTn46frVo4px+d0WaF0I+mTMaHS4/EZww9Q6/eHavo5TUa+n6Z2aZvrSX+NGo3+nwvpyfke3Mli+ldCuQFJ2xpB6Dv8AVXZyygkt8d1JBHcdD07bk1A2PMM7MyXM8cceMj/Bw2rfoMIR+pHb5x9jmO5Dt5ckZBP1iFBrxsDugP61op4OfeuS9dTPV7Tg8NGnLZbP4/ySPFuHiOOeVhnTGwUe7yfs0H9ps/gpqu8nwmbicbNv5eXb4CKQP87Fd3MPG2KiKWRdUZ1OAAP2hGFX0gZ0KTn5Zh92v7yFFtIYwS0vo1nsoOW/Vsf2awYqpbD1qj08Lgn57v03NSjaEI8W8zXRbfHUsfM9xmync/4x1A/tA/3A1nVXbxDuVVILde3rb/RX/wDaqTXldjxth83/AE215bL6Hh9rTzYi3JJe/udPC7fzJ4Y/35ET+0wH+2tR5k5Mur+8lkcW8EWlI45CGknAjaRhJGVKiJm1+5PpXaql4X8O82+WQglYFMhwM74KqPxySR/VrT+E84wz3MlugkyuNP7KQdvXqBX0aTt6sV7UNEXYC0Kd3+56FA8WTpntLcuzaLcguxyxyQuon946CSfeqEJMhu2rGD22OSf+firJ4icQE/ELgdo2SNSD+7gN/nmQVC3cC+VnJLax6exBB3z7diKy1Xeb9DuVGdRzqRWkd+hfvBS0PmXEoBC6FU/JY6v1AH+cK1mqj4Vhf5NiIUKSz68feYOylt/cAfhjHardWumrRRpoRy00hSlK7LRSlKAUpSgFKUoBSlKAUpSgFZV4x8AbKXkY29KyfDKfQT8N9BP9T3rVaovi0twLZZIZGEYJSZAAQyvgAnIPQ+n/ACviuKiTjqVVrZHcxVVz6hkEknST33GPg47irf4bcYFvexpnEcyeWx6YYkaD+Ov0/wCWaqLNgHuUOrHfB6/7f4V9Ip3ZgV6467nJOx9xnPv0PasibTvyPMpycXmW2/obNxPjVlwyXybaIyXbhE8mNsZLH9mZZGOlCWbGpjqOrodqz3nO2Dsl9GhWO5zrX/w50JWaMkf0lJB7+o9K0LgPHoL/AIXM9xEsrRxkXMendzGpYEfDYyD2OQNxUJbwSiytIriO1WxvGSOOO3Vg9s02WhcMzESnVjUcDck7jNbGk1oehVoxq0sq9DNKtXJfFmB+zEE6zlAN98bj8CBn9feoXjvBpbSZoZh6huGHR17MPg/wOR2q1eEPDfMu3nb6YEyCezPlQc/1A/6isdfDRrw7uf8AXU8rB95TxCS0fHyIjnHhInGUTEq9Bj6h3X/d/wAa/nL/AAKSGMtOBl1wYgQdsggsRsGB6Y6fwqw+IHNVq7FLWNXcH1TgnT+CgHDn+l09s9qfDezzMsSMcuQoA2yTt19qo7qtGkqOZWT3/PzqevUx9GEmldt6WRJw8JOrKL5q4O2vQRv8gg9wT/0r+21sPMOgYcdcMH8r5BwNUmOm2F6nsKmOdIlt4LeJDshWPUNicrIznb94jJ/Gq1xdDC4aM6NgdtuozVyxkq2GjGOibaT524+pMez6dOEqyjfJZtef1t7HBxDlKYTKDvCd/MBzt3yOuv8Ah89avnD3WGFmWMiOJcnSOgFUuPjkgYM2l8EZByM+4ypB39617lXjFnfW7wIojZkKyQk+rBGkkH767/V8jIHSqa2Gq4qMadVqy5cfv+WOqWNp1JNwfifMxfiV600jSP1Y/oOw/ACuUmva6tmid4n+qNmRvxUlT+WRVr5G4JEGivL11jt/MCRa9hLJvpH9QEdTsSMdAc7IQSSjFWSPAhSnWqtPe+vuWjlSePhFtG11HKpufXJMIyyRdBGkhXddiTuMAlt67YuLWkS3l7bxqywrgXCyZ+0SS4dk9mAYxgNk4JIGApzDWsnFPt8lkL1hKGeU+bFE8JgP82yAASatR0FNWBpY56AxPiFxePUvD4dCRwZaUxqEUzHc4UbYUsSRv6mI6rVs2oxue5JRpwXTYpU7FsOT6mGXbuSTnP4k5/SvSytHllSCNSzM4wMnckbDPtnLE9gK5owdlxgEjv0AA2qW5aadrlBauUllbQrDBwDjJ3HQKuo/ANZFHWx5sZeLXjob/wAA4YLa3igU50Lgn3PVm/NiT+dSFfMa4AGScDGT1Pyfmvqt57ApSlAKUpQClKUApSlAKUpQClKUAryu7ZZEaORQyOCrKehB2Ir1pQGBc58pJbsxiuYZFGdK+dGso/olSRq9ttz7CoSa6LJ5f+Lcgn4YA4Pweo/hWq87+Hfnu1xakJI27xnZWP7wODpc9wRgnfY5JyW9spI5HRioZDht1YZHyjEEjvjHtnbFY6kLPoYZVKtBThDSMvg/loSPKvHXspllUZBX9omdnXYsu+2e4PYj2JzfeYuEQWkcdzao4Il0x+dK5t7FnyGlMRJCackYxpBI6DFZjw62M0tvCCG1yLHnGNmIQnr2Br9A8RmhyxWWEMfRIjsNEg6FH7Bu2dyOhBG1XUb21O8I3lfK5XuYuFWkVpa2dy8080smmGQeuYu5y8gydoxnUw+kLj4qhcxcIvbCJ7dz/gzvqMkYOmTICgOeq7D+bOBkn6uovvFuCZiu7iy1i7FsIoIjpH2dQMaYguw1YOGBIJAwcVG232G2tmvbWeXRCpF1byu7mYspCxyRzE6JjKV3AHcYwdrHG5bVoKp0e1zLaVfuM8s2MSWqTyNa3lzgmOMGREZyBunVIw7BBggdt8E1z3/hfeoToMUo7aW0t+jgAf2jVTgzx6mAqx2Vyp3PEXeKOHSgRCTqAOokqVGd8dD7V4zzlzqYAE9cVOvyPxAdbR/yaI/3Oa9IeQuIMd7fQDtl5IgP4OT/AApbwqKW1/nudyli5Q7tp2duG9tvgVqvuCVkZWRirgjSVJDA9BgjfPbarrwnw9D3Bt57yFJlXW0MRLvp239WkL1HZutT3KHCVYyNZQJHADJF9slfVOxXKGSJdBRFDjvjVp3FSoMmjgKrd5afUr0XByZlueKLIXmwUtYYmaabSqguyJ/NrgAt9O5309D2XfE5rtzH9pxw24byIwLNGEEgwv2eaNgHjbONLZxnHTtJ8FF9LMJkaE31mhs7qOfWFkUkSRzKyKSpcAN9ODuNsCpzgcRtklDTxmaeZpJ58BIlc4XRGrH1MqqFAydwSxzhTalY9eFOMNv7IDjFyeEWiQmY3V2FdIp2jAaGI6SVzvnGBgEnO3ZazCOP15Y74zuTuSTvk9Tt+taZ4s28Zs4nhZXMcuJPVlsSA5Zu5JKD2+OmKy9gzHZwDjppx+YOT7/9KzVr36GWtUyVlJpNLWz2fmd1xZpLIscZCg7t5kiooOMEF3IGknJx1xWueHPKsVuDN5sU0xGnMTBkjB7AjqTj6iBsMADfOccqcm3F7ujIkYOGZmXY/wBRSXJ7jJAPvW2ct8Bis4RDENurMfqdj1Y/Pb4AA7V1RhxZ3Sjmm55LLh0vyRKUpStBqFKUoBSlKAUpSgFKUoBSlKAUpSgFKUoCL5mjna1mW2/nmXCHOMZIBIPZguSPnFYPx/l2a00faEVSwJVdYOAuN8LkDqMe+/tX6Mql84cnR3t3AzyOpCHK+krpjbJAGMh2Mg3zjAO1V1IZjPXo94r8SkeG3KMlxIl05aOFDkMNmkIyML3VQerdc7A5yRtEUSqoVQAoGAAMAAdBj2qGeN4mSGGclsDCOkWhEG2SsaocbYUA7n4DEet/cOY3ikJgZ1KrOmGVSQQDkj0tnswxnABJrqMVFWLKVNU42RApxCxubh4IZHt543ZEkQaFd1AaQISDHIw6MpGdjtjeuviFrKwRL2AXMaSLIssGpTqQ5UvBqyQMDZC+o/cAqvnl+5ggtYJRbQ2djItxJcI7l5PKy+fLZfQzNksdR6nB7V7cB5uvZNKC38+edWuhG7rClvbs2mFC4Ri0jYzjGdzuAK6LDj4lyqJxPNa3rTXbyRPJHJ5a5WOVXRNLJ5kOlRsMjJG432vHNN1PFAXtsGUEBUKM+vJxgBSCD3z0ABztuIY802U0AkuoSHWZoDA0RmkWZN2VRGrFtvUGXsQdq77SW0ZYniuZEExKxZlkGphkFBHMSAwII06QRg7bVBEldWPnkmS4ks1FyAGUGPHq1+jKEvn7xxnbrsc71mXCeHcQXh3Dzolni+0xSMjAmW3eKchiBjLQsoJ/o5z0NazFGG16b5zoJD4NsdBHUNiLYj2NeUUsbK7jiDOkYJkIe3woAJJYpGCowCetEiILKkinXvKN7Pd3d3G0VvItyJLd5EYu3lwpGBqV8LA+CGBViRvjpXQ3AbU+YqS3UolYvNZWsuqAyNvIpchdCs2fS0iA+3apbiHEeHJAty+u5hYMwYCe6TEf1N99EC4O5wNj7Vy8X588mC3kjthFHO5RJLp1ijUeX5iOfLDnQwBAGAcjtUnRLz2txIrPcSrawKCzRxHLEAdZJiBhdIGVRRjBGthXRytd2U0XmWTRun0llyWGOitq9YwOzdsVUeD82yTNbS3GBacRjMKrlSIZlLgLqABKzLkgN6gQBtXxydya0EVvd3U8tvcxqsZSLy1DpHqVEdQGMzOuDv6vpACkUBc+auXY72ExOSrdUcdVOQen3lyBlT1wOhAIwLjXCJLWVredMMu6+zD95DjcfoR02xgfoG5nuGUtGioBvh8F2HfAyFQ46Fid8ZC71DcwcsJxG3H+EMx+qN2SL0HuPTGrDcYIJ2I3GRVc4ZjPXoKor8Ss+H3LV9bXSSlV8h1IdhIrBlIJQgA5J1YIJHQt71qlR3LkAS0t0UsVWJAuvGrGkYzgAZx7CpGuoxyqyLKdNQjlQpSldFgpSlAKUpQClKUApSlAKUpQClKUApSlAK5b+2LgFTpdDqQ9s4III7qQSD+ORuAa6qUBXTGrSOWgV3bBkhcKXGkBQyM3pePp3GN+jZWvqOZ1kxEsjwaCXjkSQFTkfQ0gGrILejcekYK5wZq6tUkADrnG4PQg+4I3U/IINc38nt0FxMB7fszt7amjLfmTn5oCPhGrK24SW3K+pJD6PVjCocHbSclSCo9IGN8cXGOHRySrOJZ7GdU8vzVVNJTOQrFleEgHJG4IzVntbdY1CIMKOg/4ncknck7k160Bn/EuTQ1osVqI7gGR5pJZJ3SUzNjE6zRKwDjcEacEY3GMHt5h4FcScH8iQ+fexxoyOh0nzkwVdWOCCD97Ynf3q0TcNhY6miQt+9pGr+11r4HC0HR5R/8AWlP8GYj+FAcFrwJLewa2hTH7Jge5ZmU6mJ6szN1NUCDkS4Xh2pNRu57WK0KaI41ijZlMpbTguwXV6iSf1rTjYP2uZh+UJ/0ozQcPP3p5W/NV/wBBVoCr8t8tXNu91BJ5JtLlSwWLUoidhpdAjEkoy+rOfqzsM16DgUYsLSyurhVlt/JZWjI1aoSCpVWBJ2GOnc1ZP5Ji+8GcezySOP7LsR/Cum2tkjGERUHsqgD+FAQnD+HxxtK1pbaDM/mO0mpE14wWEbeoP74VdXdq+rWbcZGu7OVIbpH01EfuxbjBG7ZUHJ6T1cl1Yh2DhmRwMa005IznSQwIIz7jbfGMmgIe0GtFM0TzzkZYPGyRofYaxoCqdtS6mI39Vfdjb61aOPHluxaWRBpU5ABSP4wAC4+cHUTpkTwsN/Ou8o/dcqF/NUVVYf1ga7wKA/gFf2lKAUpSgFKUoBSlKAUpSgFKzTmvxTktL6SyjsDOy6dJWZgz6kV8BFhY5GexPTNOX/FtZblLW7s5LR3IVSzE7tsuoMiMoJ2BwRn2oDS6VXucucbfh0Yecks2fLiTBZ8dcZIAUbZYnG47kA59/wC2ubHmnhj+Rn+c818Y99Xk6M/GfzoDYqVAcn83W/EYjJASCuBJGww6E9MgHBB7MCQcHuCBCct+IRuuJT2H2bR5JlHm+bq1eU4T6PLGM5z9Rx80BeqUqjcreIX2ziNxY/ZvL8nzf2nm6tXlSLH9PljGc56nFAXmlU3nnxGtuHHy2DSzkZ8pCBpHYux2UH8z8YqoDxomUB5eFyJCfv8AmPjHwWhCn9RQGt3l0kSNJIwREBLMxwAB1JNeXC+JxXEYlgkWSMkgOu4ONjg98HbaqN4i8zQHhVvcPbNPBctEfKaUxHDKZV1FA2cFRlenztVv5Uvlns7aZIxEskSssa4IQEDCjAAwBt0FAStKy3mrxjW0u5bZLXzlibS0nnacnALAL5ZzpOV69QelaZZ3SSxpLGwZHUMrDuGGQf0oD2pSs05e8XYp7w2s0HkAuyJL5uoFg2kAjQunV2OTvgd6A0ulQHPHMf8AJ9o915Xm6WQaNejOpgv1aWxjOelenJfH/t9nFdeX5Xma/Rq1Y0OyfVpGc6c9O9ATdKzPnbxbWxu3tUtfPMYXW3naMMRq0geW2cKVOc9yO1X/AINxJLmCK4jOUlQOv5jOD8joaA7aVR+ePE214exiwZpwMmNSAEzuNbnZSRvgAnBBxgjNXHjRMmHn4XJHEfv63/hriVW/tCgNgpVL515+FjaW10kBmW4K6VaTyyAyFwSQr74GMfxqdi4/GLJL2ciGNoklbJzp1KDjOAWOTgYGScbb0BL0rIrjxpZ3YWnDpZkXqxZgfzWON9I/E/lVi5I8T7e/k8hka3uDnCMQVbHUK+Blh7EA+2cHAF7pVD8QvEb+TJ4ovs3nCRNZbzdBGGxgDQcn8xVu4JxeK7gSeBtUbjIPce4I7MDsR2NAd1Ko3JniCb69uLT7N5fkhzr83Vq0SBPp8sYznPU1J8/83Lw22Exj81mcIkerTqJyT6tLYAUE9PYd6As1Kpnhzz8vFBMPK8mSIr6PM15Vs4YHSvcEEY22966PETnH+TII5RB53mSeXp8zRj0s2c6Gz9OMY70Ba6VwcB4j9ptoLjTo86JJNOc6dahsZwM4zjOBXfQH5+50uJo+ZGe2jEsytGY4z0Y+Qox1HbJ69qkzytxXinEYbi+t1to4tGSCv0o5fSAHZi7EkZOAP4GZv+VJ25hW9DReUHQ41Nr2hCdNGOvz0rVagkwfnNFn5mihusGHXCihuhUoGC79Q0xKn3zit1MY06cDTjGMbY6Yx7Yql+I/h8nEgsiP5Vygwr4yGGchWxvsckMNxk9c1Q/s3Hyfsf8AKCfu51nPt/O+R5n55zUg8/DxBDzFcQ238xmdSB0CqcgfgsgCj4r28Of+8l9/Wu/9etX3w55Aj4YjMW824kGHkxgAddCjqFzuSdyQOmABn8nLHErfiN1d2ktujSSzYLFidLyFsEGIjOwqAbpWHeF3/eG//wDuv/yEqy8rXPGTdwi6ubd4MnWqL6iNLYx+yH3sHrXhyHypNb8Yu7l2jMcnn6QrMW9cyuMgqANh7mpIKt4eQJc8fuWugGkVp3RX39aSBRsepRM4HbAP3a3thkYO4rMOf/DFppzfWMwgnzqcEsoLD76umWR8ddiD8bkwFnBx+6P2f+UY1HQkEKcd8MluHz+Y/GhJP+PMKpw2BEUKq3CAKoAAAjlwABsBUvwPjS2fL8Fy2P2dohUH7zFQEX82IH51G8+8ozPwq0s0lR5IXTVJIWXVpSQE7Bjkk9/neozm7l27k4Xw+xjeEeWimUszgMUXSoGEOVySd8bhagFL5T4daz8P4g91d26XUp/YiWaNW1J+0LYY5AkkOk/ANaF4Dcw+daNaOfXbnK56mN8kf2W1L8DTUnYeEfDFijWSAvIFAd/OnGpsDU2FkAGTvgACq9wzkqXh3GVmtWjFqSFMbPIX0OAGXdTnDgMMt2ANAa9X5l5a5S/lGfiEStplj1vFn6SfNIKt8MNs9jg77g/pqst8LOVprW+u5ZGjKyBtOhmJ3k1b5UDofc1IKNxPnSSXhU/DbwMLqF4wjNnUwSRdSv8A+YoHX7w33OSdI8MuJJbcvxXEn0RLO5+cTSnA+T0FeXiv4fLeAXUBSO4XAfVkLIvQatIJDr2bHTY9sQ3EeWrscCteHo0IYyO0pLPpKiV5FUHRk+plO4H01AKlyVbW14vEpr+6t4pp1Kx+bKikSOfMMgVmB0q4QA+wYVcPADmDVFLYufVGTJGMg+lj6wMdQHOc/wBOpngPhJw8W0P2iDzJtC+Y4mnALEZbAV1GnOw2G2Kg7jkSSw4tDc2JjSBdJMbySE4OUkUEqxYEeoam2b4AoCF8HYEuOLXMt0A06h5FDb4cyYdgD95c4Htk+1by6AgggEHYg9DWWc8eGLtcG/4fOIJcl2UllGr7zq6AlSd8rgg5PTJqFs7Xj94TAeIxqvRiDpOO+GjgVif8oZ96Alf+0DEq2VoqgKqzYCgYAAjcAADoAO1RHirO44NwlBnQyRlvkrCNAP6sfy+KsfiTyhNNw+xtY5EZ4CoZ5Cy6tMRQnYMck74P61ZZOVY7rhcFncfdhjGpDurogAZSR2Oeo3BIPWpB08g2cMXDrVYANBiRsjHqZlBZj7sTnNZP45xLDxG2mtwFuGUO2nqWRx5TED7xORnvpA7V6Py/xnhf7C2v4/JJJUfj1OiSJwhJ3IVj796sHJnhtKbleIcSnFxLkOigswyPpZmYD6eyAAAgfhUAgfHWMNxCxVujRgH8DLg18Ws8/Ll+Y5NUlhOcg/HTUB/4yDAYD6lx8YsXipyrNd3tpLE0YWNV1a2YHaTVthSOnyKvvNHL8N9bvbzj0turD6kYfS6nsR/EZByCaAyPwVlDcXvmU5VklZT7gzqQfzBrx8UeJR3vGILOSVY7aAhJHdgqgth5jqJAB0BUH9LI71NeGvKFxw66upHaFwsDqulnGSHUjIKekHHYnHzXjyN4YLNJcy8T0Ts7AqI5JV9TFmkYldBySRgbjrQEHLxa34dx4XFtNE9rN9ZidGVFlOJAdJIGmQCTHtgVbP8AtCf+5W3/AKgf6qSvnnfwltPspNjGIZlZTl5ZmVlOxU6mfHXOQM7exNc/M/L13d8IsoHeIzwSAMxd9LBUdVOdGS2krnI65oDQeQ//AIZYf+lh/wBWtTtYvw8cehijhjurQRxoqIMZwqgKoyYMnYda9/tfMP8A83af2f8A+FSQf//Z"/>
          <p:cNvSpPr>
            <a:spLocks noChangeAspect="1" noChangeArrowheads="1"/>
          </p:cNvSpPr>
          <p:nvPr/>
        </p:nvSpPr>
        <p:spPr bwMode="auto">
          <a:xfrm>
            <a:off x="155575" y="-192088"/>
            <a:ext cx="304800" cy="406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7922" tIns="48962" rIns="97922" bIns="48962"/>
          <a:lstStyle>
            <a:lvl1pPr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CO" altLang="es-CO"/>
          </a:p>
        </p:txBody>
      </p:sp>
      <p:sp>
        <p:nvSpPr>
          <p:cNvPr id="21513" name="AutoShape 6" descr="data:image/jpeg;base64,/9j/4AAQSkZJRgABAQAAAQABAAD/2wCEAAkGBxQTEhQTExMWFhUXGR4bGBcYFxgdHxshHR4bHRwdIhwZHCggHholGx8eIjEiJSkrLi4uHx8zODMsNygtMC0BCgoKDg0OGxAQGy8kHyQsLSw1LzIsLDQ0LTQvLCwsLCs0MS8sNC0vMCw0LCwsNywsLSwsLzQsLCwsLCwsLSwsLP/AABEIAL4BCgMBIgACEQEDEQH/xAAcAAEAAwEBAQEBAAAAAAAAAAAABQYHBAMCCAH/xABMEAACAQMCBAUBBQMGCwUJAAABAgMABBESIQUGMUEHEyJRYTIUQnGBkSNSoRUzYnKSsSRDgqKys8HR4fDxCDZTY3QXNDVUg4S0wuP/xAAaAQEAAwEBAQAAAAAAAAAAAAAAAQMEAgUG/8QAMREAAgECBAMGBQQDAAAAAAAAAAECAxEEEiExQVFhBRMicYHBkaGx4fAyQtHxFCNS/9oADAMBAAIRAxEAPwDcaUpQClKUApSlAKUpQClKUApXBxvjMNpEZp30INuhJJ9go3J67D2J7Vmvifzg5k+zQSFIwB5joxBckasBhuEC4zg7k4Ow35lNRWpXUqKEbs0Tj/MNvZqGnk05+lQCWbHXCjfHTJ6DIyaz3jviszDTaRGP955gpP8AkqrlQPlie/p71RJpp7qRMnW5Crk99IwFUZ6D8Rvnckmo/wAoghxknOwI9zk7dR/wFZnXb20M1arVVtLJ7Oz1524Fh4hzpxCdArTOBjcpiLO53OnDE4x0Ok+1fHKtxF9qje5imuXDL5aJoYs+didbjYHfGfkkAHMBI/7+s/iNv80b/nU/yjzBJbTDyYoJJX2BkBDBe+CZQqL7sR+J6VzCUnLUojNuab92foMVTvFKSAWgW4glkRm9MkYQ+U/RWOthjOSvsclTjUMz1nxqIopklh14GsRyBlB7gHYkZ7kD8Kq/iDzU8Mf7EWs0LKRLrbWRnYhogy5Qjvk98gDc65bHo1P0syex4pcwkGGWRcdlkKj9NWD+BBFWO18Sr9XGt0YADKvGBnrk5XGT8rsNtvenzTKTnAAJ20h8DPYNliR23OfcmumO5/ZsrISGGk6wNvZh7Ee9Ys8k9zFho51JOeWybXW3DU1/hHihaSkLKskDbAs4Upnvh1JOn+kyr84q8IwIBByDuCO9fl5FK+kN6uo1d8YHUfA9qloOYriIxaJpE8rOlQdlyRkEdGTocHIG+Pi5V9bM6p4vTxfI/RlKrHB+dbeSK2MrrHLOSgXfGtcBhnsCSNOcZ1KOpqz1oTTV0bU09hSlKkkUpSgFKUoBSlKAUpSgFKUoBSlKAUpSgFKUoBUfx3iyW0Mkr76VLBcgFugAH4sVGe2RX1xvi0drC80pwi+25JOwUDuSawPmfjRurp5iWIY/shuMIG9K4PT0+og98k1XVqZF1KqtVQ8z65j5luLshpyDpJMaqMAaiAy/OMDBO+5qHkjycMTnB2B3xnuf93t1NfLqwxgjVk4AGcajvvnrgf312cM4TLcSLBAuXfcjqcd2Y5wqjud+wG5AOO7k7nmXlN6PV+xywTFQNxufTv09tse2O9WzgPh9eXR8yU/Z0Y7GQeojGfTGMN2J9RU/jVl4JwBLCeOCGAXt+U8x5JG0RQJnSCDpYgk5AwpY4Y+kbV0eJ3DmnvOHLGrM7C4VCspjMcgWN0k1gHTp0t2OemDmtMaK3Z6MaU5QUajulsuCuLrlDhnD0EtxmZgVGJZOoZlViI1wGCgltwxwDvV04CLYxB7WNEjP0lY9AOO4GkbfON+1VHiNyi2wt+Mz27So6kNDqLyqpByYwuqMt9JK7Yz0qNTxMgt4xFa20romy+bIFwOwB9baR2B3xtVmkWcucaUrNpK3qLnmO9it72++1hhbXksK2zxRBHVZQoQOqiQSaTscncbg9alOZuYbteINBAzrElskjabQ3BDu7jdUdWxoXsetUuHmhGnM8XCrTz8vKXKlmyoaR31YHqwGPuTt3r6u+dYppfOmsFaQ4BkiuZoWwvQZTcgexOKnOif8uja9/kzQOcF4dGn+GQRs7L6T5WkudgQJFHp3OSNWQN98VB8T8LreZfMsrgrnoC3mIfgN1H4nV+FePEObeHcQXRdCeEgEITlkVm+8PLJyem7rjHtk1auauNGLhc9xYGNyieho9LKoyAzALkHQpLY/o1FlIiOWq3s18zGuOcBubP0XUfpzhZDure2HH9zANtnFRXl7nUTsNiDnY9txv+lbpwjhb4Vjfi+s5EPnC4ETAgrkMjIoGnPVWyMHrtvQuYOS4XD3HCbiOeNP5yGNxKU/q6WyVx9w77enOwFMqNtYlVXDNXcGVAwsApIJjJ06t8fSdjvsx/jitO8Pee5ZZfIu2Uhlyj4C6Sq6ire4Kgtk9weuRjMJ7himkH0NjVg5B7A/j/v618MCAxO4Y5JG3QdDv3xj2OcVRCbhqKk6dOr/AKZNrTfyP0/Ssy8MObUVI7KZzrJ/Ykg4CkbIW7HIbSPbA29IOm1ujJSV0a4TU43QpSldHYpSlAKUpQClKUApSlAKUpQClKUAr+MwAJJwB1Jr+1WfEHiKx2UyawJJIyFXO5UskbkDrsHH6iobsrkN2VzPPEPnGK9ijWLUAjyMVbbONKxuPhlZtuo3B+aSj4YnGx2BPYHHT4LV/MrvqOAGJ37jbb+1v+VfwsevcnJ/ogdP4/7awuWZts81YicKkaq30fwJFbaW7nSONR5j4CjGCSBguw7ALuSfnboK2HhPKH2WxeKznCXL4LXJVW1Op6EEHEeQV0joCe+Sahyu68KtxcywtNd3EbSeWrKpjt4xqZiXICjGGI6klV305ruskVvtEvDbw2toWP2yKWN1MGV1mWEOAUd1+CvqyBsBWmlTyrU3Qi23UlbM9TpIa413z3EvDLu3X7Pd+hXjYA6hpEgKtnVlGGT6gN9s1C/5xdIzb2TSRxkszzuczzMxyzlvuaj2XfYfT0rh5p5ia7ZEXUtvEAsMbMWOANIdySS0hHck4zjuSeZOHrGheX6semIZJJ7Zx+un9SOhmU+CMc61WvPu6Hqzhhty+WyAM+p3OBk9SSep/Umu/wDk+3BAa63Iz6Y8j+Lg/wAK4r2UsmsMNQBCAgdR1wowFUdMDvsahPPzNGWB3K6gcjO42JAG/Xp79ug5y3NVPsujFf7PEzYfCrl7TPPM+GRUCI2+G8zDNsdwQoUYP7xqocR5bW3kkjmmEYVmCAqWZlDEKx3AGRg9c1ZvD6/9QMeDIGYkbjUrZLKSTjC+nHvpX901X/GniUbXWmP61VS/w2/6+nTt2wfepSvE7WDw8ko7pXIq44XjBjlSTIyFGQxHvpbr+RJry4ZxKa2fXDI0b98d8dmU7MPhgai7CTVpTYJjJLDIB7fP+7+NTseh28uUkHGNfXSdsDVtqB9m3+RXNrGet2Zbx0HZ8vuWqy4xBe2VzYpFDaXVwB6owI452BB0kjdWcAoQc/VsSTip2yUm9trhbBuHw2sUguZJfKRWXThYhoYh0Vhr1HYae2ayy+smjOGwQejDof8Aj8HerdwzijcRgjsp28yWJxJCsjEJchN/Il9zjcMc9ASDg6rIzvucYbFScu7qq0jp5w4BFeQnidgGEZLGVDGy6wD/AD6AjOPvHGxG+Mgg0F8ruMZOxH3W+R+X/PQ1vHFOcYreQW4t7iV1jV5Ut4tYhU9NZBA7HAXJwOlZRzvwVYJUmtiHtLkCWEr0HQsg9hg5APY4+7VVan+46xNH96K/bSFGXGzDJU+xXBUg/GB+lb9yxzdBevKkWcx4OTsHB+8vfAbI/Q9xWEl4zGV21neNs7/0l/MHFT3hxxAQ3qSMwVD5gdmOAE8tnJJPQDSp/Kq6U8sreR3kdCcY3TzWenkbzSv4rAgEbg9K/tbTUKUpQClKUApSlAKUpQClKUApSlAKxfxguS16qZ/m41Cj+kdTn9RpH5VsHEb1IYpJpDhI1LN+AGT+J+Kwjn/i0d3MtxDka411K2NSuNalSBt004I2OaprPw2M+Jfgtfl9SA8nUNWDhu+DgA9BnsT1/wCld3KHDDc3UCOhaIMrSqFJJXUq5I/d1MoPspJ7CuZrxgjL0Vxh/bAOf19vzq8eHnkQ2F5d3UrwpMwgDpq1qMYwmgFtepsekdVz2qmim3qU9zS72PdSzKye23QnOavJupRbcTsZIQ0nl2t5GysMscR+tfVGzbehgVJ96qvPU/2cGxWZpnLCW7mYANK5A8tSBsAiBTjp9HcGrhBwlzFHcy8Te6sIQLlFaJA7eWNSapRgsARqwVBJAz0rOLbgl7fa7mOEyeY7MxEkWzE5IIMmVxnYEdMdq0z20O8ZKeTLBXb+hFRMyHUBt2cAnB9hnC6sfJqwWfLV1cQLNEiBWJAyyk4ON9yQcEEEHfIG3t/eH8scSQt5dsx7OvmQkH4ZTJ/fUjfcqXkWBas5EgBkgWQIVbA1DdgrKDtkb9B8nJUm1aK0b2OaEqlOmssWlxSWvnd3v7eRVeNcFktn0ygZYbFTkbdhsMEZ/KvDhPBftVxBAuzPIMHfbHqY/koJ/KrzxHlVCwUh48A4jUAb5UDJORk6uvwdzU1ZcEXh4N4LcL5Skszyk4Ug6jvgZ2HRc7kVzTr3Wt2+NkdPCV1XzKXh31f57GTJL5Usixu6M2RqTWpOO/pIx3yAdzUxZ+Hvm8ObiQlHRn8nSeiOVdi+rOrSC2MfB968eJcHkmmjkty1yH31Aruzq7HJGAW1KwwMZ3wO1axy/A62z28ELiHfT5o3bWSXB2AxnO/yB2q/vVFX19zZFPWO35YxIIB/zn89+9WHhvKV3JGskaoQw2VmAbSenXovfFWfifI0aKC0UkYx9SOG37ZDn2z0PUiua+5duBGj2iyM4PqlVljOMZwSzjPUdz0PSs8q0m8sdH1RioUa9LNOcm7cnv8AFP6Fc5htJbaRoZFG+4GchuwIw2pd84JAyM7VEjUjKd0dSGGMgqQcg7gEEHB6VeLjlO9jVZIQbieTJlk1LlOmnS0jAknf1fH6wS8mX7E4tmYjr+0hO59z5nWrac86utepTjFUqJNw8XRPTld7P02LzwK4vLhXvrFrbzJlWO6jn1gJJEMCRSmTgoQdB7ad85r+T8MtZ+HHhUN1HPd28ZlUoQSJFbJPpyFBZymnOwbFV/kuy0XUvDb6LKXCAtEXVvVGfMTPlucEqG26kBe1SfJxlj4hJJY2JaynKBpHg+zeUi7AR6mzIu5Y+gEk9a1LVamyjJ1KfiWvEzGP3YdBnboc9Tj3+K9n2wu+nIYH46Afqf0AqW50sfs1/cxAHTrMifKyAOVH4E4H4AVDBW9KnGAdvjcHT/Dr8VimmnY82SyyaZ+heR7kyWFsx3ITQT76CUz+emp2qL4d8yQFIbJSTIIvMLbadTHWyA53ZdW/bY77Gr1W2DvFHrRd0KUpXR0KUpQClKUApSlAKUpQClKUBXfEKMtw65A7KCfwVlLf5oNYGi5YfDYPz6Sw/Q/7a/TF3brJG8bjKupVh8EYP8K/Nl/ZmOVoywJDadS4wdPVgR2ZNx8EVlxC4mHFx8UZehzowKjvhi36Zx/eK1Pg/Dom4ZYq921rIoku0ddBxp1a2bWpGlUlHXHUVljrkbD6iVP5Z3/AYP61qdzwKOfh/Dtd+LQtaC3GoRHzRMketPXj1HQPpwamha7Iwa1v09zx4zFJZ8KntTdxTqhihTRHoZAcOyv62yWjwc7dc96oHBuLzWsnmwOUbv3DD2ZfvD+I7EHerVzKF+wTMt4t47cQXzZUjCAMtsFCYUlWwqqcrtvjqDVHqyb1M3aE5RrKz2Rr/AOZLW+kSVswXkY+gNhZcex+8AM7bMBnqN68ee73FtMOjFGC++og4Knufw3qgcmH/DYP6x/0Wqz+Ijk2WrsHUN8YOAf415VfLPG0oS5r4t/Y9TB4idXDylLdXXy+5BzczT3XCpYZ21lGjIc/UQHGx9yDjeuyODiDWURhujKjqDJFN5LBe4OZgcqMDYnIP8Ibhkeu1kViq60B1nO5WRTvpBycA74zXrwq4kjHl+dFImR6GEw/LIj3HxXrTblncbXU3o1wsaakFCUU9nBO/U6IZXIP20tKdaCNTvEF9RYoEwgbbG24AP5dNjdcVVmjguJMBmCpJJEWwCR/jMnbofnPtXVezTSAMnloAMEguAdjjI8ofSxyCCMb++a8meXTHp8v0Z04aTG/T/FknFVZqid1C7fDgg1Fw3sk9+Lv/Bzcxxzi8tFmunnYPGxDHCqwcfSowB+OM0fm6e44jF5rgQxMwCDZB6WUM2epJxua4IoXa6jlnnQlXViAsg2VtWBlPx6mouNW+1WwIGS8R0gbaiw3Pufk1oUU4unJ6uEr8NyqzcZTS0UkbdBKkkTrI5jiK+uTITYbkgsNl+TVK5h59CR/ZeHZSNdjOfqb3K53Ge7nc74A2NTHND/4JcKd8RjP4lhWT143ZVROk8vP+H9zL2pialJqnHjr7EhwC7MV1BLndZkZj7gsNeT7kE7/ADVp5i4nxBri5gjur55UafENvBGvlrkfZWL6BqjbUAxDFtie2aorHatsuZ7ie8ngt+LxRNGRm3+yozp6VPV3Bcb5yBgZx2r1qZR2bJuMk+ZTvF22IuYHYep4ASB+9GxJ/wBICqg8qNG6KBq1KQ46rvgj5BFXfxhhdDw/U/mSLFKryaQuo/sQW0jYAtvgdPyrP2QDONtJA/Ebf7cH8qy1l436Fs6/dSnHKnm5rbbb84lo8Moy3EYCuwUvn8BG6/3kCt3rK/BjhgzNOSMqNCjO/qOpzj2yFAPww7VqlaaKtEswsctNddRSlKtNApSlAKUpQClKUApSlAKUpQHncx6kZQcEgjPtkV+ZFgMcgQjSyEhl+RlGH4q3Wv0/WC+Jka/ynKFTSMx6sd2KqzH8CCBj3Ge9UV1eNzLioq0ZPn9SAlt2SIOSpHqGAdweu47bd/k1olvyo/EOG2HlSRJ5dtLbt5sXmYDFEyoyNMi+Xse2azcnVgt2c/3H/aAfyrV/CDjANnOjZPkyM2FUsdD+oYVRk+oP0qug/E0ITpd9LurqLWl9/wA3PDm/gU0HCGSWSOTypIygihESou0eNIY5+onPzWV1uEPHYeJxXdqmrJDop8t8AafS5JGFOrOAcHbpWIMpBIYYYHBB7EbEfiDtVs+Zg7QtJxnHbYkOXZtF1A3/AJig/mcH++r3zFbeZbXsGMnT5ij304b+9azRWI3HUdK1Wa68yOK6jAJKgsvv+8v5HIrwO1L08RSq9fmmpR+Opt7HkpQnT9fjo/YzrkmbLpC+8Tto/qlwQh/DWR/GrK3CdDjIqnao4bh1BKKTsD2HVTn46frVo4px+d0WaF0I+mTMaHS4/EZww9Q6/eHavo5TUa+n6Z2aZvrSX+NGo3+nwvpyfke3Mli+ldCuQFJ2xpB6Dv8AVXZyygkt8d1JBHcdD07bk1A2PMM7MyXM8cceMj/Bw2rfoMIR+pHb5x9jmO5Dt5ckZBP1iFBrxsDugP61op4OfeuS9dTPV7Tg8NGnLZbP4/ySPFuHiOOeVhnTGwUe7yfs0H9ps/gpqu8nwmbicbNv5eXb4CKQP87Fd3MPG2KiKWRdUZ1OAAP2hGFX0gZ0KTn5Zh92v7yFFtIYwS0vo1nsoOW/Vsf2awYqpbD1qj08Lgn57v03NSjaEI8W8zXRbfHUsfM9xmync/4x1A/tA/3A1nVXbxDuVVILde3rb/RX/wDaqTXldjxth83/AE215bL6Hh9rTzYi3JJe/udPC7fzJ4Y/35ET+0wH+2tR5k5Mur+8lkcW8EWlI45CGknAjaRhJGVKiJm1+5PpXaql4X8O82+WQglYFMhwM74KqPxySR/VrT+E84wz3MlugkyuNP7KQdvXqBX0aTt6sV7UNEXYC0Kd3+56FA8WTpntLcuzaLcguxyxyQuon946CSfeqEJMhu2rGD22OSf+firJ4icQE/ELgdo2SNSD+7gN/nmQVC3cC+VnJLax6exBB3z7diKy1Xeb9DuVGdRzqRWkd+hfvBS0PmXEoBC6FU/JY6v1AH+cK1mqj4Vhf5NiIUKSz68feYOylt/cAfhjHardWumrRRpoRy00hSlK7LRSlKAUpSgFKUoBSlKAUpSgFZV4x8AbKXkY29KyfDKfQT8N9BP9T3rVaovi0twLZZIZGEYJSZAAQyvgAnIPQ+n/ACviuKiTjqVVrZHcxVVz6hkEknST33GPg47irf4bcYFvexpnEcyeWx6YYkaD+Ov0/wCWaqLNgHuUOrHfB6/7f4V9Ip3ZgV6467nJOx9xnPv0PasibTvyPMpycXmW2/obNxPjVlwyXybaIyXbhE8mNsZLH9mZZGOlCWbGpjqOrodqz3nO2Dsl9GhWO5zrX/w50JWaMkf0lJB7+o9K0LgPHoL/AIXM9xEsrRxkXMendzGpYEfDYyD2OQNxUJbwSiytIriO1WxvGSOOO3Vg9s02WhcMzESnVjUcDck7jNbGk1oehVoxq0sq9DNKtXJfFmB+zEE6zlAN98bj8CBn9feoXjvBpbSZoZh6huGHR17MPg/wOR2q1eEPDfMu3nb6YEyCezPlQc/1A/6isdfDRrw7uf8AXU8rB95TxCS0fHyIjnHhInGUTEq9Bj6h3X/d/wAa/nL/AAKSGMtOBl1wYgQdsggsRsGB6Y6fwqw+IHNVq7FLWNXcH1TgnT+CgHDn+l09s9qfDezzMsSMcuQoA2yTt19qo7qtGkqOZWT3/PzqevUx9GEmldt6WRJw8JOrKL5q4O2vQRv8gg9wT/0r+21sPMOgYcdcMH8r5BwNUmOm2F6nsKmOdIlt4LeJDshWPUNicrIznb94jJ/Gq1xdDC4aM6NgdtuozVyxkq2GjGOibaT524+pMez6dOEqyjfJZtef1t7HBxDlKYTKDvCd/MBzt3yOuv8Ah89avnD3WGFmWMiOJcnSOgFUuPjkgYM2l8EZByM+4ypB39617lXjFnfW7wIojZkKyQk+rBGkkH767/V8jIHSqa2Gq4qMadVqy5cfv+WOqWNp1JNwfifMxfiV600jSP1Y/oOw/ACuUmva6tmid4n+qNmRvxUlT+WRVr5G4JEGivL11jt/MCRa9hLJvpH9QEdTsSMdAc7IQSSjFWSPAhSnWqtPe+vuWjlSePhFtG11HKpufXJMIyyRdBGkhXddiTuMAlt67YuLWkS3l7bxqywrgXCyZ+0SS4dk9mAYxgNk4JIGApzDWsnFPt8lkL1hKGeU+bFE8JgP82yAASatR0FNWBpY56AxPiFxePUvD4dCRwZaUxqEUzHc4UbYUsSRv6mI6rVs2oxue5JRpwXTYpU7FsOT6mGXbuSTnP4k5/SvSytHllSCNSzM4wMnckbDPtnLE9gK5owdlxgEjv0AA2qW5aadrlBauUllbQrDBwDjJ3HQKuo/ANZFHWx5sZeLXjob/wAA4YLa3igU50Lgn3PVm/NiT+dSFfMa4AGScDGT1Pyfmvqt57ApSlAKUpQClKUApSlAKUpQClKUAryu7ZZEaORQyOCrKehB2Ir1pQGBc58pJbsxiuYZFGdK+dGso/olSRq9ttz7CoSa6LJ5f+Lcgn4YA4Pweo/hWq87+Hfnu1xakJI27xnZWP7wODpc9wRgnfY5JyW9spI5HRioZDht1YZHyjEEjvjHtnbFY6kLPoYZVKtBThDSMvg/loSPKvHXspllUZBX9omdnXYsu+2e4PYj2JzfeYuEQWkcdzao4Il0x+dK5t7FnyGlMRJCackYxpBI6DFZjw62M0tvCCG1yLHnGNmIQnr2Br9A8RmhyxWWEMfRIjsNEg6FH7Bu2dyOhBG1XUb21O8I3lfK5XuYuFWkVpa2dy8080smmGQeuYu5y8gydoxnUw+kLj4qhcxcIvbCJ7dz/gzvqMkYOmTICgOeq7D+bOBkn6uovvFuCZiu7iy1i7FsIoIjpH2dQMaYguw1YOGBIJAwcVG232G2tmvbWeXRCpF1byu7mYspCxyRzE6JjKV3AHcYwdrHG5bVoKp0e1zLaVfuM8s2MSWqTyNa3lzgmOMGREZyBunVIw7BBggdt8E1z3/hfeoToMUo7aW0t+jgAf2jVTgzx6mAqx2Vyp3PEXeKOHSgRCTqAOokqVGd8dD7V4zzlzqYAE9cVOvyPxAdbR/yaI/3Oa9IeQuIMd7fQDtl5IgP4OT/AApbwqKW1/nudyli5Q7tp2duG9tvgVqvuCVkZWRirgjSVJDA9BgjfPbarrwnw9D3Bt57yFJlXW0MRLvp239WkL1HZutT3KHCVYyNZQJHADJF9slfVOxXKGSJdBRFDjvjVp3FSoMmjgKrd5afUr0XByZlueKLIXmwUtYYmaabSqguyJ/NrgAt9O5309D2XfE5rtzH9pxw24byIwLNGEEgwv2eaNgHjbONLZxnHTtJ8FF9LMJkaE31mhs7qOfWFkUkSRzKyKSpcAN9ODuNsCpzgcRtklDTxmaeZpJ58BIlc4XRGrH1MqqFAydwSxzhTalY9eFOMNv7IDjFyeEWiQmY3V2FdIp2jAaGI6SVzvnGBgEnO3ZazCOP15Y74zuTuSTvk9Tt+taZ4s28Zs4nhZXMcuJPVlsSA5Zu5JKD2+OmKy9gzHZwDjppx+YOT7/9KzVr36GWtUyVlJpNLWz2fmd1xZpLIscZCg7t5kiooOMEF3IGknJx1xWueHPKsVuDN5sU0xGnMTBkjB7AjqTj6iBsMADfOccqcm3F7ujIkYOGZmXY/wBRSXJ7jJAPvW2ct8Bis4RDENurMfqdj1Y/Pb4AA7V1RhxZ3Sjmm55LLh0vyRKUpStBqFKUoBSlKAUpSgFKUoBSlKAUpSgFKUoCL5mjna1mW2/nmXCHOMZIBIPZguSPnFYPx/l2a00faEVSwJVdYOAuN8LkDqMe+/tX6Mql84cnR3t3AzyOpCHK+krpjbJAGMh2Mg3zjAO1V1IZjPXo94r8SkeG3KMlxIl05aOFDkMNmkIyML3VQerdc7A5yRtEUSqoVQAoGAAMAAdBj2qGeN4mSGGclsDCOkWhEG2SsaocbYUA7n4DEet/cOY3ikJgZ1KrOmGVSQQDkj0tnswxnABJrqMVFWLKVNU42RApxCxubh4IZHt543ZEkQaFd1AaQISDHIw6MpGdjtjeuviFrKwRL2AXMaSLIssGpTqQ5UvBqyQMDZC+o/cAqvnl+5ggtYJRbQ2djItxJcI7l5PKy+fLZfQzNksdR6nB7V7cB5uvZNKC38+edWuhG7rClvbs2mFC4Ri0jYzjGdzuAK6LDj4lyqJxPNa3rTXbyRPJHJ5a5WOVXRNLJ5kOlRsMjJG432vHNN1PFAXtsGUEBUKM+vJxgBSCD3z0ABztuIY802U0AkuoSHWZoDA0RmkWZN2VRGrFtvUGXsQdq77SW0ZYniuZEExKxZlkGphkFBHMSAwII06QRg7bVBEldWPnkmS4ks1FyAGUGPHq1+jKEvn7xxnbrsc71mXCeHcQXh3Dzolni+0xSMjAmW3eKchiBjLQsoJ/o5z0NazFGG16b5zoJD4NsdBHUNiLYj2NeUUsbK7jiDOkYJkIe3woAJJYpGCowCetEiILKkinXvKN7Pd3d3G0VvItyJLd5EYu3lwpGBqV8LA+CGBViRvjpXQ3AbU+YqS3UolYvNZWsuqAyNvIpchdCs2fS0iA+3apbiHEeHJAty+u5hYMwYCe6TEf1N99EC4O5wNj7Vy8X588mC3kjthFHO5RJLp1ijUeX5iOfLDnQwBAGAcjtUnRLz2txIrPcSrawKCzRxHLEAdZJiBhdIGVRRjBGthXRytd2U0XmWTRun0llyWGOitq9YwOzdsVUeD82yTNbS3GBacRjMKrlSIZlLgLqABKzLkgN6gQBtXxydya0EVvd3U8tvcxqsZSLy1DpHqVEdQGMzOuDv6vpACkUBc+auXY72ExOSrdUcdVOQen3lyBlT1wOhAIwLjXCJLWVredMMu6+zD95DjcfoR02xgfoG5nuGUtGioBvh8F2HfAyFQ46Fid8ZC71DcwcsJxG3H+EMx+qN2SL0HuPTGrDcYIJ2I3GRVc4ZjPXoKor8Ss+H3LV9bXSSlV8h1IdhIrBlIJQgA5J1YIJHQt71qlR3LkAS0t0UsVWJAuvGrGkYzgAZx7CpGuoxyqyLKdNQjlQpSldFgpSlAKUpQClKUApSlAKUpQClKUApSlAK5b+2LgFTpdDqQ9s4III7qQSD+ORuAa6qUBXTGrSOWgV3bBkhcKXGkBQyM3pePp3GN+jZWvqOZ1kxEsjwaCXjkSQFTkfQ0gGrILejcekYK5wZq6tUkADrnG4PQg+4I3U/IINc38nt0FxMB7fszt7amjLfmTn5oCPhGrK24SW3K+pJD6PVjCocHbSclSCo9IGN8cXGOHRySrOJZ7GdU8vzVVNJTOQrFleEgHJG4IzVntbdY1CIMKOg/4ncknck7k160Bn/EuTQ1osVqI7gGR5pJZJ3SUzNjE6zRKwDjcEacEY3GMHt5h4FcScH8iQ+fexxoyOh0nzkwVdWOCCD97Ynf3q0TcNhY6miQt+9pGr+11r4HC0HR5R/8AWlP8GYj+FAcFrwJLewa2hTH7Jge5ZmU6mJ6szN1NUCDkS4Xh2pNRu57WK0KaI41ijZlMpbTguwXV6iSf1rTjYP2uZh+UJ/0ozQcPP3p5W/NV/wBBVoCr8t8tXNu91BJ5JtLlSwWLUoidhpdAjEkoy+rOfqzsM16DgUYsLSyurhVlt/JZWjI1aoSCpVWBJ2GOnc1ZP5Ji+8GcezySOP7LsR/Cum2tkjGERUHsqgD+FAQnD+HxxtK1pbaDM/mO0mpE14wWEbeoP74VdXdq+rWbcZGu7OVIbpH01EfuxbjBG7ZUHJ6T1cl1Yh2DhmRwMa005IznSQwIIz7jbfGMmgIe0GtFM0TzzkZYPGyRofYaxoCqdtS6mI39Vfdjb61aOPHluxaWRBpU5ABSP4wAC4+cHUTpkTwsN/Ou8o/dcqF/NUVVYf1ga7wKA/gFf2lKAUpSgFKUoBSlKAUpSgFKzTmvxTktL6SyjsDOy6dJWZgz6kV8BFhY5GexPTNOX/FtZblLW7s5LR3IVSzE7tsuoMiMoJ2BwRn2oDS6VXucucbfh0Yecks2fLiTBZ8dcZIAUbZYnG47kA59/wC2ubHmnhj+Rn+c818Y99Xk6M/GfzoDYqVAcn83W/EYjJASCuBJGww6E9MgHBB7MCQcHuCBCct+IRuuJT2H2bR5JlHm+bq1eU4T6PLGM5z9Rx80BeqUqjcreIX2ziNxY/ZvL8nzf2nm6tXlSLH9PljGc56nFAXmlU3nnxGtuHHy2DSzkZ8pCBpHYux2UH8z8YqoDxomUB5eFyJCfv8AmPjHwWhCn9RQGt3l0kSNJIwREBLMxwAB1JNeXC+JxXEYlgkWSMkgOu4ONjg98HbaqN4i8zQHhVvcPbNPBctEfKaUxHDKZV1FA2cFRlenztVv5Uvlns7aZIxEskSssa4IQEDCjAAwBt0FAStKy3mrxjW0u5bZLXzlibS0nnacnALAL5ZzpOV69QelaZZ3SSxpLGwZHUMrDuGGQf0oD2pSs05e8XYp7w2s0HkAuyJL5uoFg2kAjQunV2OTvgd6A0ulQHPHMf8AJ9o915Xm6WQaNejOpgv1aWxjOelenJfH/t9nFdeX5Xma/Rq1Y0OyfVpGc6c9O9ATdKzPnbxbWxu3tUtfPMYXW3naMMRq0geW2cKVOc9yO1X/AINxJLmCK4jOUlQOv5jOD8joaA7aVR+ePE214exiwZpwMmNSAEzuNbnZSRvgAnBBxgjNXHjRMmHn4XJHEfv63/hriVW/tCgNgpVL515+FjaW10kBmW4K6VaTyyAyFwSQr74GMfxqdi4/GLJL2ciGNoklbJzp1KDjOAWOTgYGScbb0BL0rIrjxpZ3YWnDpZkXqxZgfzWON9I/E/lVi5I8T7e/k8hka3uDnCMQVbHUK+Blh7EA+2cHAF7pVD8QvEb+TJ4ovs3nCRNZbzdBGGxgDQcn8xVu4JxeK7gSeBtUbjIPce4I7MDsR2NAd1Ko3JniCb69uLT7N5fkhzr83Vq0SBPp8sYznPU1J8/83Lw22Exj81mcIkerTqJyT6tLYAUE9PYd6As1Kpnhzz8vFBMPK8mSIr6PM15Vs4YHSvcEEY22966PETnH+TII5RB53mSeXp8zRj0s2c6Gz9OMY70Ba6VwcB4j9ptoLjTo86JJNOc6dahsZwM4zjOBXfQH5+50uJo+ZGe2jEsytGY4z0Y+Qox1HbJ69qkzytxXinEYbi+t1to4tGSCv0o5fSAHZi7EkZOAP4GZv+VJ25hW9DReUHQ41Nr2hCdNGOvz0rVagkwfnNFn5mihusGHXCihuhUoGC79Q0xKn3zit1MY06cDTjGMbY6Yx7Yql+I/h8nEgsiP5Vygwr4yGGchWxvsckMNxk9c1Q/s3Hyfsf8AKCfu51nPt/O+R5n55zUg8/DxBDzFcQ238xmdSB0CqcgfgsgCj4r28Of+8l9/Wu/9etX3w55Aj4YjMW824kGHkxgAddCjqFzuSdyQOmABn8nLHErfiN1d2ktujSSzYLFidLyFsEGIjOwqAbpWHeF3/eG//wDuv/yEqy8rXPGTdwi6ubd4MnWqL6iNLYx+yH3sHrXhyHypNb8Yu7l2jMcnn6QrMW9cyuMgqANh7mpIKt4eQJc8fuWugGkVp3RX39aSBRsepRM4HbAP3a3thkYO4rMOf/DFppzfWMwgnzqcEsoLD76umWR8ddiD8bkwFnBx+6P2f+UY1HQkEKcd8MluHz+Y/GhJP+PMKpw2BEUKq3CAKoAAAjlwABsBUvwPjS2fL8Fy2P2dohUH7zFQEX82IH51G8+8ozPwq0s0lR5IXTVJIWXVpSQE7Bjkk9/neozm7l27k4Xw+xjeEeWimUszgMUXSoGEOVySd8bhagFL5T4daz8P4g91d26XUp/YiWaNW1J+0LYY5AkkOk/ANaF4Dcw+daNaOfXbnK56mN8kf2W1L8DTUnYeEfDFijWSAvIFAd/OnGpsDU2FkAGTvgACq9wzkqXh3GVmtWjFqSFMbPIX0OAGXdTnDgMMt2ANAa9X5l5a5S/lGfiEStplj1vFn6SfNIKt8MNs9jg77g/pqst8LOVprW+u5ZGjKyBtOhmJ3k1b5UDofc1IKNxPnSSXhU/DbwMLqF4wjNnUwSRdSv8A+YoHX7w33OSdI8MuJJbcvxXEn0RLO5+cTSnA+T0FeXiv4fLeAXUBSO4XAfVkLIvQatIJDr2bHTY9sQ3EeWrscCteHo0IYyO0pLPpKiV5FUHRk+plO4H01AKlyVbW14vEpr+6t4pp1Kx+bKikSOfMMgVmB0q4QA+wYVcPADmDVFLYufVGTJGMg+lj6wMdQHOc/wBOpngPhJw8W0P2iDzJtC+Y4mnALEZbAV1GnOw2G2Kg7jkSSw4tDc2JjSBdJMbySE4OUkUEqxYEeoam2b4AoCF8HYEuOLXMt0A06h5FDb4cyYdgD95c4Htk+1by6AgggEHYg9DWWc8eGLtcG/4fOIJcl2UllGr7zq6AlSd8rgg5PTJqFs7Xj94TAeIxqvRiDpOO+GjgVif8oZ96Alf+0DEq2VoqgKqzYCgYAAjcAADoAO1RHirO44NwlBnQyRlvkrCNAP6sfy+KsfiTyhNNw+xtY5EZ4CoZ5Cy6tMRQnYMck74P61ZZOVY7rhcFncfdhjGpDurogAZSR2Oeo3BIPWpB08g2cMXDrVYANBiRsjHqZlBZj7sTnNZP45xLDxG2mtwFuGUO2nqWRx5TED7xORnvpA7V6Py/xnhf7C2v4/JJJUfj1OiSJwhJ3IVj796sHJnhtKbleIcSnFxLkOigswyPpZmYD6eyAAAgfhUAgfHWMNxCxVujRgH8DLg18Ws8/Ll+Y5NUlhOcg/HTUB/4yDAYD6lx8YsXipyrNd3tpLE0YWNV1a2YHaTVthSOnyKvvNHL8N9bvbzj0turD6kYfS6nsR/EZByCaAyPwVlDcXvmU5VklZT7gzqQfzBrx8UeJR3vGILOSVY7aAhJHdgqgth5jqJAB0BUH9LI71NeGvKFxw66upHaFwsDqulnGSHUjIKekHHYnHzXjyN4YLNJcy8T0Ts7AqI5JV9TFmkYldBySRgbjrQEHLxa34dx4XFtNE9rN9ZidGVFlOJAdJIGmQCTHtgVbP8AtCf+5W3/AKgf6qSvnnfwltPspNjGIZlZTl5ZmVlOxU6mfHXOQM7exNc/M/L13d8IsoHeIzwSAMxd9LBUdVOdGS2krnI65oDQeQ//AIZYf+lh/wBWtTtYvw8cehijhjurQRxoqIMZwqgKoyYMnYda9/tfMP8A83af2f8A+FSQf//Z"/>
          <p:cNvSpPr>
            <a:spLocks noChangeAspect="1" noChangeArrowheads="1"/>
          </p:cNvSpPr>
          <p:nvPr/>
        </p:nvSpPr>
        <p:spPr bwMode="auto">
          <a:xfrm>
            <a:off x="155575" y="-192088"/>
            <a:ext cx="304800" cy="406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7922" tIns="48962" rIns="97922" bIns="48962"/>
          <a:lstStyle>
            <a:lvl1pPr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CO" altLang="es-CO"/>
          </a:p>
        </p:txBody>
      </p:sp>
      <p:sp>
        <p:nvSpPr>
          <p:cNvPr id="33" name="32 CuadroTexto"/>
          <p:cNvSpPr txBox="1"/>
          <p:nvPr/>
        </p:nvSpPr>
        <p:spPr>
          <a:xfrm>
            <a:off x="1169988" y="699144"/>
            <a:ext cx="6553200" cy="468312"/>
          </a:xfrm>
          <a:prstGeom prst="rect">
            <a:avLst/>
          </a:prstGeom>
          <a:noFill/>
        </p:spPr>
        <p:txBody>
          <a:bodyPr lIns="97922" tIns="48962" rIns="97922" bIns="48962">
            <a:spAutoFit/>
          </a:bodyPr>
          <a:lstStyle/>
          <a:p>
            <a:pPr>
              <a:defRPr/>
            </a:pPr>
            <a:r>
              <a:rPr lang="es-ES" b="1" u="none" dirty="0">
                <a:effectLst>
                  <a:glow rad="63500">
                    <a:schemeClr val="bg1">
                      <a:alpha val="40000"/>
                    </a:schemeClr>
                  </a:glow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  <a:latin typeface="Arial" charset="0"/>
              </a:rPr>
              <a:t>I d e n t i f i c a c i ó n    d e    l o s   c a s o s</a:t>
            </a:r>
          </a:p>
        </p:txBody>
      </p:sp>
      <p:sp>
        <p:nvSpPr>
          <p:cNvPr id="21515" name="58 CuadroTexto"/>
          <p:cNvSpPr txBox="1">
            <a:spLocks noChangeArrowheads="1"/>
          </p:cNvSpPr>
          <p:nvPr/>
        </p:nvSpPr>
        <p:spPr bwMode="auto">
          <a:xfrm>
            <a:off x="406400" y="4159250"/>
            <a:ext cx="9144000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7922" tIns="48962" rIns="97922" bIns="48962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" altLang="es-CO" sz="800" b="1" u="none"/>
              <a:t>            SALUD                          FISCALIA          POLICIA JUDIAL           COMISARIA DE                   ICBF                                       MINISTERIO PÚBLICO      SECTOR EDUCACION        </a:t>
            </a:r>
          </a:p>
          <a:p>
            <a:r>
              <a:rPr lang="es-ES" altLang="es-CO" sz="800" b="1" u="none"/>
              <a:t>                                                                                                                  FAMILIA.                                                                                                                                                                                                                </a:t>
            </a:r>
          </a:p>
        </p:txBody>
      </p:sp>
      <p:sp>
        <p:nvSpPr>
          <p:cNvPr id="21516" name="60 CuadroTexto"/>
          <p:cNvSpPr txBox="1">
            <a:spLocks noChangeArrowheads="1"/>
          </p:cNvSpPr>
          <p:nvPr/>
        </p:nvSpPr>
        <p:spPr bwMode="auto">
          <a:xfrm>
            <a:off x="1784350" y="4392613"/>
            <a:ext cx="879475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7922" tIns="48962" rIns="97922" bIns="48962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ES" altLang="es-CO" sz="600" b="1" u="none"/>
          </a:p>
          <a:p>
            <a:pPr>
              <a:buFont typeface="Arial" panose="020B0604020202020204" pitchFamily="34" charset="0"/>
              <a:buChar char="•"/>
            </a:pPr>
            <a:r>
              <a:rPr lang="es-ES" altLang="es-CO" sz="600" u="none"/>
              <a:t>Recepcion</a:t>
            </a:r>
            <a:r>
              <a:rPr lang="es-ES" altLang="es-CO" sz="600" b="1" u="none"/>
              <a:t>a</a:t>
            </a:r>
            <a:r>
              <a:rPr lang="es-ES" altLang="es-CO" sz="600" u="none"/>
              <a:t> la denuncia.</a:t>
            </a:r>
          </a:p>
          <a:p>
            <a:pPr>
              <a:buFont typeface="Arial" panose="020B0604020202020204" pitchFamily="34" charset="0"/>
              <a:buChar char="•"/>
            </a:pPr>
            <a:endParaRPr lang="es-ES" altLang="es-CO" sz="600" b="1" u="none"/>
          </a:p>
          <a:p>
            <a:pPr>
              <a:buFont typeface="Arial" panose="020B0604020202020204" pitchFamily="34" charset="0"/>
              <a:buChar char="•"/>
            </a:pPr>
            <a:r>
              <a:rPr lang="es-ES" altLang="es-CO" sz="600" u="none"/>
              <a:t>brinda atención en crisis.</a:t>
            </a:r>
          </a:p>
          <a:p>
            <a:pPr>
              <a:buFont typeface="Arial" panose="020B0604020202020204" pitchFamily="34" charset="0"/>
              <a:buChar char="•"/>
            </a:pPr>
            <a:endParaRPr lang="es-ES" altLang="es-CO" sz="600" u="none"/>
          </a:p>
          <a:p>
            <a:pPr>
              <a:buFont typeface="Arial" panose="020B0604020202020204" pitchFamily="34" charset="0"/>
              <a:buChar char="•"/>
            </a:pPr>
            <a:r>
              <a:rPr lang="es-ES" altLang="es-CO" sz="600" u="none"/>
              <a:t>remite al  Sector Protección y Al Sector Salud.</a:t>
            </a:r>
          </a:p>
          <a:p>
            <a:pPr>
              <a:buFont typeface="Arial" panose="020B0604020202020204" pitchFamily="34" charset="0"/>
              <a:buChar char="•"/>
            </a:pPr>
            <a:endParaRPr lang="es-ES" altLang="es-CO" sz="600" u="none"/>
          </a:p>
          <a:p>
            <a:pPr>
              <a:buFont typeface="Arial" panose="020B0604020202020204" pitchFamily="34" charset="0"/>
              <a:buChar char="•"/>
            </a:pPr>
            <a:r>
              <a:rPr lang="es-ES" altLang="es-CO" sz="600" u="none"/>
              <a:t>Solicita</a:t>
            </a:r>
            <a:r>
              <a:rPr lang="es-ES" altLang="es-CO" sz="600" b="1" u="none"/>
              <a:t> </a:t>
            </a:r>
            <a:r>
              <a:rPr lang="es-ES" altLang="es-CO" sz="600" u="none"/>
              <a:t>dictámenes a medicina legal, inicia las acciones judiciales.</a:t>
            </a:r>
          </a:p>
          <a:p>
            <a:pPr>
              <a:buFont typeface="Arial" panose="020B0604020202020204" pitchFamily="34" charset="0"/>
              <a:buChar char="•"/>
            </a:pPr>
            <a:endParaRPr lang="es-ES" altLang="es-CO" sz="600" u="none"/>
          </a:p>
          <a:p>
            <a:pPr>
              <a:buFont typeface="Arial" panose="020B0604020202020204" pitchFamily="34" charset="0"/>
              <a:buChar char="•"/>
            </a:pPr>
            <a:r>
              <a:rPr lang="es-ES" altLang="es-CO" sz="600" u="none"/>
              <a:t>Orienta</a:t>
            </a:r>
            <a:r>
              <a:rPr lang="es-ES" altLang="es-CO" sz="600" b="1" u="none"/>
              <a:t> </a:t>
            </a:r>
            <a:r>
              <a:rPr lang="es-ES" altLang="es-CO" sz="600" u="none"/>
              <a:t>a la victima sobre las acciones legales a seguir.</a:t>
            </a:r>
          </a:p>
        </p:txBody>
      </p:sp>
      <p:sp>
        <p:nvSpPr>
          <p:cNvPr id="21517" name="62 CuadroTexto"/>
          <p:cNvSpPr txBox="1">
            <a:spLocks noChangeArrowheads="1"/>
          </p:cNvSpPr>
          <p:nvPr/>
        </p:nvSpPr>
        <p:spPr bwMode="auto">
          <a:xfrm>
            <a:off x="3649663" y="4462463"/>
            <a:ext cx="1239837" cy="186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7922" tIns="48962" rIns="97922" bIns="48962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s-ES" altLang="es-CO" sz="600" b="1" u="none"/>
              <a:t>Recepciona</a:t>
            </a:r>
            <a:r>
              <a:rPr lang="es-ES" altLang="es-CO" sz="600" u="none"/>
              <a:t> el caso y orienta a la victima.</a:t>
            </a:r>
          </a:p>
          <a:p>
            <a:endParaRPr lang="es-ES" altLang="es-CO" sz="600" u="none"/>
          </a:p>
          <a:p>
            <a:pPr>
              <a:buFont typeface="Arial" panose="020B0604020202020204" pitchFamily="34" charset="0"/>
              <a:buChar char="•"/>
            </a:pPr>
            <a:r>
              <a:rPr lang="es-ES" altLang="es-CO" sz="600" u="none"/>
              <a:t>Realiza restablecimiento de derecho</a:t>
            </a:r>
            <a:r>
              <a:rPr lang="es-ES" altLang="es-CO" sz="700" u="none"/>
              <a:t> a los </a:t>
            </a:r>
            <a:r>
              <a:rPr lang="es-ES" altLang="es-CO" sz="700" b="1" u="none"/>
              <a:t>NNA.</a:t>
            </a:r>
          </a:p>
          <a:p>
            <a:endParaRPr lang="es-ES" altLang="es-CO" sz="600" u="none"/>
          </a:p>
          <a:p>
            <a:pPr>
              <a:buFont typeface="Arial" panose="020B0604020202020204" pitchFamily="34" charset="0"/>
              <a:buChar char="•"/>
            </a:pPr>
            <a:r>
              <a:rPr lang="es-ES" altLang="es-CO" sz="600" u="none"/>
              <a:t>Brinda atención en crisis equipo  psicosocial.</a:t>
            </a:r>
          </a:p>
          <a:p>
            <a:endParaRPr lang="es-ES" altLang="es-CO" sz="600" u="none"/>
          </a:p>
          <a:p>
            <a:pPr>
              <a:buFont typeface="Arial" panose="020B0604020202020204" pitchFamily="34" charset="0"/>
              <a:buChar char="•"/>
            </a:pPr>
            <a:r>
              <a:rPr lang="es-ES" altLang="es-CO" sz="600" u="none"/>
              <a:t>Remite a salud para atención de urgencia.</a:t>
            </a:r>
          </a:p>
          <a:p>
            <a:endParaRPr lang="es-ES" altLang="es-CO" sz="600" u="none"/>
          </a:p>
          <a:p>
            <a:pPr>
              <a:buFont typeface="Arial" panose="020B0604020202020204" pitchFamily="34" charset="0"/>
              <a:buChar char="•"/>
            </a:pPr>
            <a:r>
              <a:rPr lang="es-ES" altLang="es-CO" sz="600" u="none"/>
              <a:t>Remite</a:t>
            </a:r>
            <a:r>
              <a:rPr lang="es-ES" altLang="es-CO" sz="600" b="1" u="none"/>
              <a:t> </a:t>
            </a:r>
            <a:r>
              <a:rPr lang="es-ES" altLang="es-CO" sz="600" u="none"/>
              <a:t>la denuncia a la fiscalía.</a:t>
            </a:r>
          </a:p>
          <a:p>
            <a:endParaRPr lang="es-ES" altLang="es-CO" sz="600" u="none"/>
          </a:p>
          <a:p>
            <a:pPr>
              <a:buFont typeface="Arial" panose="020B0604020202020204" pitchFamily="34" charset="0"/>
              <a:buChar char="•"/>
            </a:pPr>
            <a:r>
              <a:rPr lang="es-ES" altLang="es-CO" sz="600" u="none"/>
              <a:t>Solicita Dictamen a medicina legal.</a:t>
            </a:r>
          </a:p>
          <a:p>
            <a:endParaRPr lang="es-ES" altLang="es-CO" sz="600" u="none"/>
          </a:p>
          <a:p>
            <a:pPr>
              <a:buFont typeface="Arial" panose="020B0604020202020204" pitchFamily="34" charset="0"/>
              <a:buChar char="•"/>
            </a:pPr>
            <a:r>
              <a:rPr lang="es-ES" altLang="es-CO" sz="600" u="none"/>
              <a:t>Toma medidas de protección</a:t>
            </a:r>
          </a:p>
        </p:txBody>
      </p:sp>
      <p:sp>
        <p:nvSpPr>
          <p:cNvPr id="21518" name="63 CuadroTexto"/>
          <p:cNvSpPr txBox="1">
            <a:spLocks noChangeArrowheads="1"/>
          </p:cNvSpPr>
          <p:nvPr/>
        </p:nvSpPr>
        <p:spPr bwMode="auto">
          <a:xfrm>
            <a:off x="419100" y="4400550"/>
            <a:ext cx="1239838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7922" tIns="48962" rIns="97922" bIns="48962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s-ES" altLang="es-CO" sz="600" u="none"/>
              <a:t>Brinda atención integral en salud gratuita y sin barreras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altLang="es-CO" sz="600" u="none"/>
              <a:t>Orienta sobre derechos en salud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altLang="es-CO" sz="600" u="none"/>
              <a:t>Brinda atención en crisis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altLang="es-CO" sz="600" u="none"/>
              <a:t>Practica exámenes pertinentes ITS, VIH/Sida.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altLang="es-CO" sz="600" u="none"/>
              <a:t>Anticoncepción de emergencia y asesoría para IVE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altLang="es-CO" sz="600" u="none"/>
              <a:t>Toma evidencias medico legales cuando aplique y garantiza la cadena de custodia una vez terminado este proceso. Dar aviso inmediato a la policía judicial para que recoja la evidencia.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altLang="es-CO" sz="600" u="none"/>
              <a:t>Orientación a la familia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altLang="es-CO" sz="600" u="none"/>
              <a:t>Garantiza el inicio de medidas de protección a las victimas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altLang="es-CO" sz="600" u="none"/>
              <a:t>Remite el caso al sector Justicia</a:t>
            </a:r>
          </a:p>
        </p:txBody>
      </p:sp>
      <p:sp>
        <p:nvSpPr>
          <p:cNvPr id="21519" name="88 CuadroTexto"/>
          <p:cNvSpPr txBox="1">
            <a:spLocks noChangeArrowheads="1"/>
          </p:cNvSpPr>
          <p:nvPr/>
        </p:nvSpPr>
        <p:spPr bwMode="auto">
          <a:xfrm>
            <a:off x="4932363" y="4462463"/>
            <a:ext cx="1044575" cy="194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7922" tIns="48962" rIns="97922" bIns="48962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s-ES" altLang="es-CO" sz="600"/>
              <a:t>  </a:t>
            </a:r>
            <a:r>
              <a:rPr lang="es-ES" altLang="es-CO" sz="600" u="none"/>
              <a:t>Recepciona el caso NNA.</a:t>
            </a:r>
          </a:p>
          <a:p>
            <a:endParaRPr lang="es-ES" altLang="es-CO" sz="600" u="none"/>
          </a:p>
          <a:p>
            <a:pPr>
              <a:buFont typeface="Arial" panose="020B0604020202020204" pitchFamily="34" charset="0"/>
              <a:buChar char="•"/>
            </a:pPr>
            <a:r>
              <a:rPr lang="es-ES" altLang="es-CO" sz="600" u="none"/>
              <a:t>  Verificar la garantía de  </a:t>
            </a:r>
          </a:p>
          <a:p>
            <a:r>
              <a:rPr lang="es-ES" altLang="es-CO" sz="600" u="none"/>
              <a:t>     derechos</a:t>
            </a:r>
          </a:p>
          <a:p>
            <a:r>
              <a:rPr lang="es-ES" altLang="es-CO" sz="600" u="none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altLang="es-CO" sz="600" u="none"/>
              <a:t> Brinda atención en crisis.</a:t>
            </a:r>
          </a:p>
          <a:p>
            <a:endParaRPr lang="es-ES" altLang="es-CO" sz="600" u="none"/>
          </a:p>
          <a:p>
            <a:pPr>
              <a:buFont typeface="Arial" panose="020B0604020202020204" pitchFamily="34" charset="0"/>
              <a:buChar char="•"/>
            </a:pPr>
            <a:r>
              <a:rPr lang="es-ES" altLang="es-CO" sz="600" u="none"/>
              <a:t>Remite a salud y a Fiscalía.</a:t>
            </a:r>
          </a:p>
          <a:p>
            <a:endParaRPr lang="es-ES" altLang="es-CO" sz="600" u="none"/>
          </a:p>
          <a:p>
            <a:pPr>
              <a:buFont typeface="Arial" panose="020B0604020202020204" pitchFamily="34" charset="0"/>
              <a:buChar char="•"/>
            </a:pPr>
            <a:r>
              <a:rPr lang="es-ES" altLang="es-CO" sz="600" u="none"/>
              <a:t>Realiza restablecimiento de Derecho  a los NNA.</a:t>
            </a:r>
          </a:p>
          <a:p>
            <a:endParaRPr lang="es-ES" altLang="es-CO" sz="600" u="none"/>
          </a:p>
          <a:p>
            <a:pPr>
              <a:buFont typeface="Arial" panose="020B0604020202020204" pitchFamily="34" charset="0"/>
              <a:buChar char="•"/>
            </a:pPr>
            <a:r>
              <a:rPr lang="es-ES" altLang="es-CO" sz="600" u="none"/>
              <a:t>Realiza seguimientos a las medidas de restablecimientos de derechos.  </a:t>
            </a:r>
          </a:p>
        </p:txBody>
      </p:sp>
      <p:sp>
        <p:nvSpPr>
          <p:cNvPr id="21520" name="112 CuadroTexto"/>
          <p:cNvSpPr txBox="1">
            <a:spLocks noChangeArrowheads="1"/>
          </p:cNvSpPr>
          <p:nvPr/>
        </p:nvSpPr>
        <p:spPr bwMode="auto">
          <a:xfrm>
            <a:off x="6261100" y="4594225"/>
            <a:ext cx="1371600" cy="157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7922" tIns="48962" rIns="97922" bIns="48962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s-ES" altLang="es-CO" sz="600" u="none"/>
              <a:t>Recibe tramita quejas y peticiones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altLang="es-CO" sz="600" u="none"/>
              <a:t>Orienta y asesora legalmente a la victima.</a:t>
            </a:r>
          </a:p>
          <a:p>
            <a:endParaRPr lang="es-ES" altLang="es-CO" sz="600" b="1" u="none"/>
          </a:p>
          <a:p>
            <a:pPr>
              <a:buFont typeface="Arial" panose="020B0604020202020204" pitchFamily="34" charset="0"/>
              <a:buChar char="•"/>
            </a:pPr>
            <a:r>
              <a:rPr lang="es-ES" altLang="es-CO" sz="600" u="none"/>
              <a:t>Remite</a:t>
            </a:r>
            <a:r>
              <a:rPr lang="es-ES" altLang="es-CO" sz="600" b="1" u="none"/>
              <a:t> </a:t>
            </a:r>
            <a:r>
              <a:rPr lang="es-ES" altLang="es-CO" sz="600" u="none"/>
              <a:t>a la fiscalía.</a:t>
            </a:r>
          </a:p>
          <a:p>
            <a:pPr>
              <a:buFont typeface="Arial" panose="020B0604020202020204" pitchFamily="34" charset="0"/>
              <a:buChar char="•"/>
            </a:pPr>
            <a:endParaRPr lang="es-ES" altLang="es-CO" sz="600" b="1" u="none"/>
          </a:p>
          <a:p>
            <a:pPr>
              <a:buFont typeface="Arial" panose="020B0604020202020204" pitchFamily="34" charset="0"/>
              <a:buChar char="•"/>
            </a:pPr>
            <a:r>
              <a:rPr lang="es-ES" altLang="es-CO" sz="600" u="none"/>
              <a:t>Vela por una atención oportuna</a:t>
            </a:r>
          </a:p>
          <a:p>
            <a:pPr>
              <a:buFont typeface="Arial" panose="020B0604020202020204" pitchFamily="34" charset="0"/>
              <a:buChar char="•"/>
            </a:pPr>
            <a:endParaRPr lang="es-ES" altLang="es-CO" sz="600" u="none"/>
          </a:p>
          <a:p>
            <a:pPr>
              <a:buFont typeface="Arial" panose="020B0604020202020204" pitchFamily="34" charset="0"/>
              <a:buChar char="•"/>
            </a:pPr>
            <a:r>
              <a:rPr lang="es-ES" altLang="es-CO" sz="600" u="none"/>
              <a:t>Hace recomendaciones a la instituciones y autoridades.</a:t>
            </a:r>
          </a:p>
          <a:p>
            <a:pPr>
              <a:buFont typeface="Arial" panose="020B0604020202020204" pitchFamily="34" charset="0"/>
              <a:buChar char="•"/>
            </a:pPr>
            <a:endParaRPr lang="es-ES" altLang="es-CO" sz="600" u="none"/>
          </a:p>
          <a:p>
            <a:pPr>
              <a:buFont typeface="Arial" panose="020B0604020202020204" pitchFamily="34" charset="0"/>
              <a:buChar char="•"/>
            </a:pPr>
            <a:r>
              <a:rPr lang="es-ES" altLang="es-CO" sz="600" u="none"/>
              <a:t>Ejerce la vigilancia y control para que las instituciones cumplan sus funciones en garantía de los derechos de las victimas.</a:t>
            </a:r>
          </a:p>
        </p:txBody>
      </p:sp>
      <p:sp>
        <p:nvSpPr>
          <p:cNvPr id="21521" name="119 CuadroTexto"/>
          <p:cNvSpPr txBox="1">
            <a:spLocks noChangeArrowheads="1"/>
          </p:cNvSpPr>
          <p:nvPr/>
        </p:nvSpPr>
        <p:spPr bwMode="auto">
          <a:xfrm>
            <a:off x="6392863" y="4267200"/>
            <a:ext cx="1109662" cy="26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36" tIns="41468" rIns="82936" bIns="41468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" altLang="es-CO" sz="400" u="none"/>
              <a:t>Procuraduría General de  la Nación</a:t>
            </a:r>
          </a:p>
          <a:p>
            <a:r>
              <a:rPr lang="es-ES" altLang="es-CO" sz="400" u="none"/>
              <a:t>Defensoría del pueblo</a:t>
            </a:r>
          </a:p>
          <a:p>
            <a:r>
              <a:rPr lang="es-ES" altLang="es-CO" sz="400" u="none"/>
              <a:t>Personería Municipal</a:t>
            </a:r>
          </a:p>
        </p:txBody>
      </p:sp>
      <p:cxnSp>
        <p:nvCxnSpPr>
          <p:cNvPr id="137" name="136 Conector recto"/>
          <p:cNvCxnSpPr/>
          <p:nvPr/>
        </p:nvCxnSpPr>
        <p:spPr>
          <a:xfrm rot="5400000" flipH="1" flipV="1">
            <a:off x="7553325" y="5243513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147 Conector recto"/>
          <p:cNvCxnSpPr>
            <a:stCxn id="21521" idx="1"/>
            <a:endCxn id="21521" idx="1"/>
          </p:cNvCxnSpPr>
          <p:nvPr/>
        </p:nvCxnSpPr>
        <p:spPr>
          <a:xfrm>
            <a:off x="6392863" y="440055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24" name="157 CuadroTexto"/>
          <p:cNvSpPr txBox="1">
            <a:spLocks noChangeArrowheads="1"/>
          </p:cNvSpPr>
          <p:nvPr/>
        </p:nvSpPr>
        <p:spPr bwMode="auto">
          <a:xfrm>
            <a:off x="7632700" y="4594225"/>
            <a:ext cx="1176338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7922" tIns="48962" rIns="97922" bIns="48962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s-ES" altLang="es-CO" sz="600" u="none"/>
              <a:t>Identifica los casos.</a:t>
            </a:r>
          </a:p>
          <a:p>
            <a:pPr>
              <a:buFont typeface="Arial" panose="020B0604020202020204" pitchFamily="34" charset="0"/>
              <a:buChar char="•"/>
            </a:pPr>
            <a:endParaRPr lang="es-ES" altLang="es-CO" sz="600" u="none"/>
          </a:p>
          <a:p>
            <a:pPr>
              <a:buFont typeface="Arial" panose="020B0604020202020204" pitchFamily="34" charset="0"/>
              <a:buChar char="•"/>
            </a:pPr>
            <a:r>
              <a:rPr lang="es-ES" altLang="es-CO" sz="600" u="none"/>
              <a:t>Notifica y pone en conocimiento el caso a la fiscalía.</a:t>
            </a:r>
          </a:p>
          <a:p>
            <a:pPr>
              <a:buFont typeface="Arial" panose="020B0604020202020204" pitchFamily="34" charset="0"/>
              <a:buChar char="•"/>
            </a:pPr>
            <a:endParaRPr lang="es-ES" altLang="es-CO" sz="600" u="none"/>
          </a:p>
          <a:p>
            <a:pPr>
              <a:buFont typeface="Arial" panose="020B0604020202020204" pitchFamily="34" charset="0"/>
              <a:buChar char="•"/>
            </a:pPr>
            <a:r>
              <a:rPr lang="es-ES" altLang="es-CO" sz="600" u="none"/>
              <a:t>Deriva al Sector Protección y salud.</a:t>
            </a:r>
          </a:p>
          <a:p>
            <a:endParaRPr lang="es-ES" altLang="es-CO" sz="600" u="none"/>
          </a:p>
          <a:p>
            <a:pPr>
              <a:buFont typeface="Arial" panose="020B0604020202020204" pitchFamily="34" charset="0"/>
              <a:buChar char="•"/>
            </a:pPr>
            <a:r>
              <a:rPr lang="es-ES" altLang="es-CO" sz="600" u="none"/>
              <a:t>Garantiza el derecho a la educación de la victima</a:t>
            </a:r>
          </a:p>
          <a:p>
            <a:pPr>
              <a:buFont typeface="Arial" panose="020B0604020202020204" pitchFamily="34" charset="0"/>
              <a:buChar char="•"/>
            </a:pPr>
            <a:endParaRPr lang="es-ES" altLang="es-CO" sz="600" b="1" u="none"/>
          </a:p>
          <a:p>
            <a:endParaRPr lang="es-ES" altLang="es-CO" sz="600"/>
          </a:p>
        </p:txBody>
      </p:sp>
      <p:sp>
        <p:nvSpPr>
          <p:cNvPr id="135" name="134 Flecha izquierda y arriba"/>
          <p:cNvSpPr/>
          <p:nvPr/>
        </p:nvSpPr>
        <p:spPr>
          <a:xfrm>
            <a:off x="4964113" y="2906713"/>
            <a:ext cx="1958975" cy="1035050"/>
          </a:xfrm>
          <a:prstGeom prst="leftUpArrow">
            <a:avLst>
              <a:gd name="adj1" fmla="val 0"/>
              <a:gd name="adj2" fmla="val 2918"/>
              <a:gd name="adj3" fmla="val 5666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936" tIns="41468" rIns="82936" bIns="4146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 dirty="0"/>
          </a:p>
        </p:txBody>
      </p:sp>
      <p:sp>
        <p:nvSpPr>
          <p:cNvPr id="136" name="135 Flecha izquierda y arriba"/>
          <p:cNvSpPr/>
          <p:nvPr/>
        </p:nvSpPr>
        <p:spPr>
          <a:xfrm rot="5400000">
            <a:off x="2858294" y="2604294"/>
            <a:ext cx="1036638" cy="1619250"/>
          </a:xfrm>
          <a:prstGeom prst="leftUpArrow">
            <a:avLst>
              <a:gd name="adj1" fmla="val 0"/>
              <a:gd name="adj2" fmla="val 2719"/>
              <a:gd name="adj3" fmla="val 433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936" tIns="41468" rIns="82936" bIns="4146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 dirty="0"/>
          </a:p>
        </p:txBody>
      </p:sp>
      <p:sp>
        <p:nvSpPr>
          <p:cNvPr id="138" name="137 Flecha izquierda y arriba"/>
          <p:cNvSpPr/>
          <p:nvPr/>
        </p:nvSpPr>
        <p:spPr>
          <a:xfrm rot="16200000">
            <a:off x="5613400" y="820738"/>
            <a:ext cx="452438" cy="1490662"/>
          </a:xfrm>
          <a:prstGeom prst="leftUpArrow">
            <a:avLst>
              <a:gd name="adj1" fmla="val 0"/>
              <a:gd name="adj2" fmla="val 4237"/>
              <a:gd name="adj3" fmla="val 1467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936" tIns="41468" rIns="82936" bIns="4146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 dirty="0"/>
          </a:p>
        </p:txBody>
      </p:sp>
      <p:sp>
        <p:nvSpPr>
          <p:cNvPr id="139" name="138 Flecha izquierda y arriba"/>
          <p:cNvSpPr/>
          <p:nvPr/>
        </p:nvSpPr>
        <p:spPr>
          <a:xfrm rot="10800000">
            <a:off x="2678113" y="1339850"/>
            <a:ext cx="1490662" cy="525463"/>
          </a:xfrm>
          <a:prstGeom prst="leftUpArrow">
            <a:avLst>
              <a:gd name="adj1" fmla="val 0"/>
              <a:gd name="adj2" fmla="val 4237"/>
              <a:gd name="adj3" fmla="val 1467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936" tIns="41468" rIns="82936" bIns="4146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 dirty="0"/>
          </a:p>
        </p:txBody>
      </p:sp>
      <p:sp>
        <p:nvSpPr>
          <p:cNvPr id="142" name="141 CuadroTexto"/>
          <p:cNvSpPr txBox="1"/>
          <p:nvPr/>
        </p:nvSpPr>
        <p:spPr>
          <a:xfrm>
            <a:off x="3847069" y="1422841"/>
            <a:ext cx="1684812" cy="699299"/>
          </a:xfrm>
          <a:prstGeom prst="rect">
            <a:avLst/>
          </a:prstGeom>
          <a:noFill/>
        </p:spPr>
        <p:txBody>
          <a:bodyPr lIns="82936" tIns="41468" rIns="82936" bIns="41468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800" b="1" dirty="0">
                <a:effectLst>
                  <a:glow rad="101600">
                    <a:schemeClr val="bg1">
                      <a:lumMod val="85000"/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es-CO" sz="800" b="1" u="none" dirty="0">
                <a:effectLst>
                  <a:glow rad="101600">
                    <a:schemeClr val="bg1">
                      <a:lumMod val="85000"/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SALUD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800" b="1" u="none" dirty="0">
                <a:effectLst>
                  <a:glow rad="101600">
                    <a:schemeClr val="bg1">
                      <a:lumMod val="85000"/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DEPARTAMENTAL Y MUNCIPAL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800" b="1" u="none" dirty="0">
                <a:effectLst>
                  <a:glow rad="101600">
                    <a:schemeClr val="bg1">
                      <a:lumMod val="85000"/>
                      <a:alpha val="60000"/>
                    </a:schemeClr>
                  </a:glow>
                </a:effectLst>
                <a:latin typeface="+mn-lt"/>
              </a:rPr>
              <a:t>EAPB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800" b="1" u="none" dirty="0">
                <a:effectLst>
                  <a:glow rad="101600">
                    <a:schemeClr val="bg1">
                      <a:lumMod val="85000"/>
                      <a:alpha val="60000"/>
                    </a:schemeClr>
                  </a:glow>
                </a:effectLst>
                <a:latin typeface="Arial" charset="0"/>
              </a:rPr>
              <a:t>ESE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800" b="1" u="none" dirty="0">
                <a:effectLst>
                  <a:glow rad="101600">
                    <a:schemeClr val="bg1">
                      <a:lumMod val="85000"/>
                      <a:alpha val="60000"/>
                    </a:schemeClr>
                  </a:glow>
                </a:effectLst>
                <a:latin typeface="+mn-lt"/>
              </a:rPr>
              <a:t>IPS CRUEDEPARTAMENTAL</a:t>
            </a:r>
          </a:p>
        </p:txBody>
      </p:sp>
      <p:sp>
        <p:nvSpPr>
          <p:cNvPr id="145" name="144 CuadroTexto"/>
          <p:cNvSpPr txBox="1"/>
          <p:nvPr/>
        </p:nvSpPr>
        <p:spPr>
          <a:xfrm>
            <a:off x="1741357" y="1864824"/>
            <a:ext cx="2008813" cy="514633"/>
          </a:xfrm>
          <a:prstGeom prst="rect">
            <a:avLst/>
          </a:prstGeom>
          <a:noFill/>
        </p:spPr>
        <p:txBody>
          <a:bodyPr lIns="82936" tIns="41468" rIns="82936" bIns="41468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700" b="1" u="none" dirty="0">
                <a:effectLst>
                  <a:glow rad="101600">
                    <a:schemeClr val="bg1">
                      <a:lumMod val="85000"/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SECTOR JUSTICIA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700" b="1" u="none" dirty="0">
                <a:effectLst>
                  <a:glow rad="101600">
                    <a:schemeClr val="bg1">
                      <a:lumMod val="85000"/>
                      <a:alpha val="60000"/>
                    </a:schemeClr>
                  </a:glow>
                </a:effectLst>
                <a:latin typeface="+mn-lt"/>
              </a:rPr>
              <a:t>Fiscalía, URI, Policía Judicial, CTI, SIJIN, DIJIN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700" b="1" u="none" dirty="0">
                <a:effectLst>
                  <a:glow rad="101600">
                    <a:schemeClr val="bg1">
                      <a:lumMod val="85000"/>
                      <a:alpha val="60000"/>
                    </a:schemeClr>
                  </a:glow>
                </a:effectLst>
                <a:latin typeface="+mn-lt"/>
              </a:rPr>
              <a:t>Comisaria de familia</a:t>
            </a:r>
          </a:p>
        </p:txBody>
      </p:sp>
      <p:sp>
        <p:nvSpPr>
          <p:cNvPr id="146" name="145 CuadroTexto"/>
          <p:cNvSpPr txBox="1"/>
          <p:nvPr/>
        </p:nvSpPr>
        <p:spPr>
          <a:xfrm>
            <a:off x="5878350" y="1926856"/>
            <a:ext cx="1620012" cy="406911"/>
          </a:xfrm>
          <a:prstGeom prst="rect">
            <a:avLst/>
          </a:prstGeom>
          <a:noFill/>
        </p:spPr>
        <p:txBody>
          <a:bodyPr lIns="82936" tIns="41468" rIns="82936" bIns="41468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700" b="1" dirty="0"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 </a:t>
            </a:r>
            <a:r>
              <a:rPr lang="es-CO" sz="700" b="1" u="none" dirty="0"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SECTOR PROTECCIÓN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700" b="1" u="none" dirty="0"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</a:effectLst>
                <a:latin typeface="+mn-lt"/>
              </a:rPr>
              <a:t>I.C.B.F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700" b="1" u="none" dirty="0"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</a:effectLst>
                <a:latin typeface="+mn-lt"/>
              </a:rPr>
              <a:t>Comisaria de Familia</a:t>
            </a:r>
          </a:p>
        </p:txBody>
      </p:sp>
      <p:pic>
        <p:nvPicPr>
          <p:cNvPr id="21532" name="Picture 26" descr="http://cucuta-nortedesantander.gov.co/apc-aa-files/34616433373164303966356161383035/MEDICINA_LEGAL_BUSCA_A_FAMILIARES_DE_JOS__HUMBERTO_TOLOZA_USC_TEGUI.jpg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379"/>
          <a:stretch>
            <a:fillRect/>
          </a:stretch>
        </p:blipFill>
        <p:spPr bwMode="auto">
          <a:xfrm>
            <a:off x="4316413" y="3284538"/>
            <a:ext cx="519112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33" name="149 Rectángulo"/>
          <p:cNvSpPr>
            <a:spLocks noChangeArrowheads="1"/>
          </p:cNvSpPr>
          <p:nvPr/>
        </p:nvSpPr>
        <p:spPr bwMode="auto">
          <a:xfrm>
            <a:off x="4114800" y="3038475"/>
            <a:ext cx="1023938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7922" tIns="48962" rIns="97922" bIns="48962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" altLang="es-CO" sz="800" b="1" u="none"/>
              <a:t>   Medicina Legal</a:t>
            </a:r>
            <a:endParaRPr lang="es-ES" altLang="es-CO" sz="800" u="none"/>
          </a:p>
        </p:txBody>
      </p:sp>
      <p:pic>
        <p:nvPicPr>
          <p:cNvPr id="21534" name="Picture 28" descr="https://encrypted-tbn3.gstatic.com/images?q=tbn:ANd9GcTn2vSwyssncTUJxOPLsuplYjLaWeG3_nEHB-_a35_rlm1Trwly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12" t="8614" r="8018" b="22058"/>
          <a:stretch>
            <a:fillRect/>
          </a:stretch>
        </p:blipFill>
        <p:spPr bwMode="auto">
          <a:xfrm>
            <a:off x="4324350" y="3813175"/>
            <a:ext cx="533400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35" name="151 Rectángulo"/>
          <p:cNvSpPr>
            <a:spLocks noChangeArrowheads="1"/>
          </p:cNvSpPr>
          <p:nvPr/>
        </p:nvSpPr>
        <p:spPr bwMode="auto">
          <a:xfrm>
            <a:off x="4251325" y="3589338"/>
            <a:ext cx="719138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7922" tIns="48962" rIns="97922" bIns="48962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" altLang="es-CO" sz="800" b="1" u="none"/>
              <a:t>Educación</a:t>
            </a:r>
            <a:endParaRPr lang="es-ES" altLang="es-CO" sz="800" u="none"/>
          </a:p>
        </p:txBody>
      </p:sp>
      <p:pic>
        <p:nvPicPr>
          <p:cNvPr id="21536" name="Picture 8" descr="http://pamplona-nortedesantander.gov.co/apc-aa-files/35366134616266623161393638373762/107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96" r="15845" b="13333"/>
          <a:stretch>
            <a:fillRect/>
          </a:stretch>
        </p:blipFill>
        <p:spPr bwMode="auto">
          <a:xfrm>
            <a:off x="2914650" y="2397125"/>
            <a:ext cx="58420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37" name="Picture 14" descr="http://guataqui-cundinamarca.gov.co/apc-aa-files/63623864306566363131643366313764/logo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2738" y="2449513"/>
            <a:ext cx="517525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38" name="AutoShape 2" descr="data:image/jpeg;base64,/9j/4AAQSkZJRgABAQAAAQABAAD/2wCEAAkGBxQREhUUExQWFRUXGRwbGBgYFxwfGxwcFxwWHB0ZIBgcHighGB4qHRkaJTEiJSkrLi4uFx8zODMtNygtLisBCgoKDg0OGxAQGzckHiYvLDQyLC8vNywsLCsvLCwwMDQ3LCw3LCwsMi4sLC4sLC8sLCw3LDQsLDc1LC0wLCwtLf/AABEIAPsAyQMBIgACEQEDEQH/xAAcAAADAAMBAQEAAAAAAAAAAAAABgcEBQgDAgH/xABPEAACAQICBgUFCwgIBgMBAAABAgMAEQQFBgcSITFBE1FhcYEUIlORoQgyNUJSc6KxssHSIyVygpKzwtEWJDRidJPh8BUzVGOD0zZD8Rf/xAAaAQEAAgMBAAAAAAAAAAAAAAAAAwQCBQYB/8QAMREAAgECAggEBQUBAAAAAAAAAAECAxEEEgUhMUFRYZHhExRT8DJxgaGxFSIjcvHB/9oADAMBAAIRAxEAPwC30UUUAUUUUAUUUUAUUUUAUUUUAm6ztNxlWHDIA88pKxKeAsN7sOJUXG4cSwHbXN+eaRYrGsWxM8ku+9i3mD9FB5q+Ap790JIxzGJTfZGHUr1XLybX1CphQDRopp7jcvdTHKzxDjDIxZCOoX94e1fbXTejWdx47DRYmL3sgvY8VI3Mp7QbjwrjyrhqZzryPJ8bPJcxwysyjrPRx+aO9rDxoCs5pm0GFXbxE0cK8jI4W/YL8T3Vh5VpZgsU2xBioZH+SrjaPcvE1yln2dTY6dp8Q5eRvUo5Ko+Ko6qwFYggjcRvBHEEcweRoDtWip3qX0xfMMM8c7bU+HKgseLo19lj1tdWB7gedUSgCiiigCiiigCiiigCiiigCiiigCvieUIrM24KCT3DfX3S9ppjdiIRjjId/wCiu8+2wqHEVVSpub3HknZXNXgdLpA/5UBkJ5CzKCfbanRWuLjgak5qj5FmaTx+aCpSwKnlu3b+YrV6LxcptwqSvw48yKnJvUzZUUUVuiYkOt7WZLhJTg8GwWRQDLLYErtC4RQd19kgkm9ri2+pZg9P8yik21xkxN7kO20p7CrbrVl63cE8WbYrbB/KMsiE81ZVsR2Agj9Wk+gLPnEB0my5MTCqrjsKSskYO5wwBIW/C9gy3O47S351G8TC0bFJFZHU2ZXBVgeoqd4qyahnXCYbG4zEOIsOWRQ7GwJQMTbrPngbuJ3V96T64cFI9ky9cUBuDzhVv3AqzAd9u6gJLkOST46UQ4aNpHPG3vVB+MzcEHaa6AzjQryXR+bBQ3eQRl2IG93BDtYcd+zYDqArA0O1u4ByIpIRgb8CNnor9rKBs95Fu2qorAgEG4O8EUBxVRV7021MRzyNNg5Vw5YktG4/J3PEqRvTusR1WrQZHqOldwcRi4hGDvEF2Y9l2AC99j3UBn+5xy9v63ORZDsRqetl2mb1Bl/aq11g5LlMWDhSCBAkaCwH1knmSd5PbWdQBXxLIFUsdwAJJ7Bvr7rUaSZmkMZVgSZFYADusST41HVqKnByb2HjdkaHEaXSGQFQFjBFxa7Ec7nlu6qdEYEAjeCLjxqT0+6IY3pIApPnRnZ8OK+zd4VqNG4ydSo41He+wipzbdmbyiiit2TBRRRQBRRRQBU60lxvS4hiD5q+av6vE+u9O2e43oYHfnay/pNuH8/CprWj0xW1RpL5v/hDVe4KdtCMNsws5+O27uXd9d6S0QkgDeSbDvO4VUMDhhFGiD4oA/n7ag0RSzVXPgvuzGktdz3oorHzHGpBE80rbMcalmPUFFzXRlgXNYejmBxkG1jmEQj97PtBWS/LaO4g/JIPrqQ5Lolkck4Q5szi/vTGYg2/h0rrsm/Z4Uq6daYTZpiDI5IiB/JRX3IvLdzY8Se23C1LlAW3XDoTOMPE2EscFhk3YZB7zjebj+VJ5k7xcnfdjUSqualNPGjlXAYhtqJ90DMfeNyjufiEcOo2HA7lzW9okMuxt4l2YJwXjA4KQfPQdgJBHYwHKgEarHqO06ZXGX4h7o39mY8VIuTFf5JG9eogjmAI5X3DMyMroSrKQykcQym4PgRQFK17eWR43ZlmdsNIu1Ct7IANzIVG5iDbebmzCp3luYy4ZxJBI8TjmjFeHXbiOw7qu2sJFzfIY8agHSRqJt3K3mzJfqG8/qCoBQHRuqfWP/xEHD4my4pBcECyyqOLAcFYc14cxzApNcZZZmEmGmjmiOzJGwZT2jkesHgRzBIrr3R/NkxmGhxEfvZUDAdV+K94Nx4UBsKWNOcNdI5B8UlT3Nw9o9tM9Yma4TpoXTrG7vG8e0Cq+KpeLRlD3cxkrqxMa3OieN6LEAH3snmnv+KfXu8a01q/QbbxxHCuSo1HTmprcVU7O5WKKxMqxnTRJJ1jf3jcfaDWXXZxkpRUlsZcQUUUVkAoor5lkCqWO4AEnuFL2An6b427rEOCjabvPD1D7VLFe2MxBlkZzxYk/wAh6q8a43E1vGqyn7sVJO7ubrRLB9JiATwjG0e/gvt3+FP9L+hmD2IS54yG/wCqNw9tz40wV0ejaPh0Fxev39CxTVohUn90JnZiwkWFU7532n/QisbeLlP2arFc5a/cbt5mEvuihQW7WLOfYVq+Zk2ooooD6jkKkMpIYEEEcQRvBHjV81gWzXR+LGADpI1SY25EeZMvdvb9kVAavupw+VZHiMO28Bpo7dkiBvrc0BAqK/F4Cv2gLxqExQxOX4rBvvCOdx+RiFIt+0r+uoXiMO0btG25kYq3epIPtFVf3OeItisVH8qFW/Ycj+OkTWDh+jzPGqNw6dyP1jtffQC/XQHuec16TBzYcm5hluo6klFwP21f11z/AFV/c64q2MxMfy4Q37Dj8ftoC/0UUUBO9JsH0WIe3BvPH63H23rVU6ab4PajWQcUNj3N/rb10l1yWOo+FXktz19SrNWkNmg+N9/Ef0l9gYfUfXTbUwyzFmGVJPknf3HcfYTVOVgRccDwrc6KrZ6WR7Y/gmpO6sftFFFbQkCtBpljNiHYHGQ2/VG8/cPGt/SLprKTiAOSoLeJJP3eqqOkarp4d236uvYwqO0TQV+gX3ddflFcoVSi5xMcNhSU3FQqr2XIW/hekKPHyq20JH2uvaPt66eMJilx2HZeDEWYdTcj3X3+FImKw7RuUcWZTY/76q3Gk5SbhUg/221W4+/wTVHsaHTR7SETWjksJOR5N/I9lRTXpo7PFjnxhW8E+wFYfFZI0XYbqJKkjrvTmDTblmYx42JsLilV9sbJDcHH3MOPhcVY0fpDP/HVevc+PcyhUvqZypRTrrK0AkyuXaW74Vz+TfmpO/o37eo87de6kqtyShV69zp/ZMV88P3a1BavPucj/VcX88v2BQEFWv2v11sSOokeomvygKf7nkfnKX/DN+8h/wBaXNa4tm+M+cHtRKYPc+H85yduGf8AeQ1otbo/PGM/ST2xRUAoVYvc/wCjc4nfHMuzAYmjQni5ZkN1HNRs2v18L761OqjVqceRicUCuFU+avAzEcuyPrPPgOZqw6Q54IV6CCykDZJXcEA3bK24G3q+qGvXhRhnmeSkkrs9tIdI+iJjisX+M3JeztP1UonHy7W30j7XXtH/AH4Vj174LCNM6og3t7BzJ7BXL1sVVxE/wkVnJyY/Yd/KcJd+Lob9+8X9YvU6FP2b41MJAI199s7KDwttHs++kGrWlJK8It3klr+3cyq7gp/0SxnSYcA++j8093xfZu8KQKZNBpSJXXkUv+yR+I1Foyq4YhLjqPKbtIdaKKK6kshSTpxBaZH5MlvFSfuIp2rU6S5d08JsLuvnL224jxH3VTx9F1aDS27ehhNXiTyiiiuSKplZbj2gkDpy4jkRzBprzfBJjYRNF78Dd1m3FD2jl/rSVW0yHNzhn5lG98P4h2j21ewuIik6VX4H9nxM4y3PYawigG1NGlGVBh5TDvUi726vlj7/AF9dK1QYihKjPK/o+KPJRsxuyzMY8bE2FxSq+2NkhuDj7mHHwuKhOsrQCTK5dpbvhXP5OTmp9G/b1Hnbwqkg2ptyzMYsbE2FxSq+2NkhuDj7m/lcVudH6Qz2p1Hr3Pj3/JNTqX1M5Uq7e5xP9XxfzqfYNT/WVq/kyuTbS8mFc+Y/NSf/AK37eo87U/e5vP5HGfOR/ZatySkQxYtI4/vt9o15VkZiPy0vzj/aNY9AUfUG1s174JB7Yz91OOK1cNmGd4vEYgFcIrx2HAzMIovNB+QDxPgOdl/UFo9O2KON2dmBUdAx+OzWFl6wLbzw5ddqxpNpDsXiiPncGYfF7B/e+qoa9eFGGef+nkpJK7PjSHPBCvQQWBA2SV3BAN2ytuBt6qT6KK5TE4mdeeaX0XAqyk5M/VUkgAXJ3ADmTyp2wGGTAQGSTfI3HrvyQfee81i6NZYsKHEzbrC635D5XeeQ/nWizrNGxEm0dyjcq9Q6+81bpJYWn4svjfwrguJmv2q+8x8djGmcu53n1AcgOyseiitbKTk7vaRhTRoLBd5H5BQvrNz9Q9dLAFUfIMv6CFVPvj5zd55eHDwrY6LoudfNuRnSV3c2NFFFdOWQooooBN0qyIqTNGPNO91HI827uvqpYqskUjaTZF0J6SMfkzxHyT+H6q0GkcBlvVp7N64cyCpDehfooorSkJv9Gc66I9FIfyTcCfik/wAJ5/8A7WvzyCNJmETBk3EWNwL8Vv8A741gUVYliJSpKnLXbY965GWa6sFfoNflFVzEb8qzKPGRNhcUqvtrskNwcdXY3/6KxdXmhZyqTFqrbcMrRtESfOAAcFG7Ru38799LamxuNxHA0/aM5x06bLf8xeP94fK/nXQ6Ox3ifxVNu58e5YpzvqZybmwtPMP+6/22pz1XavGzOTpZrphEPnEbjIw/+tTyHym5cBv4fJ0AnmzqTAtdQXaVpByhZtrpBfmbhexj2Vcs1xMeAgjwuGATZUKoHxFG6/ax6z2mtnWrRpQc5bESN2Vz4zvN0w6DDYYKgUbPmiwQDcFUDgfq76UqKK5PE4mdeeaX0XAqyk5MK2ej0EbzDpWAVRtWY2BI4C55c/CtZRUVOShJSavbceJ2Zu9Jc66dthD+SXh/ePX3dXrrSUUVlWqyqzc5bQ3d3CiimXRfIuktLKPM+Kp+Mes9n193H2hQnWmoRPYxbdj30UyI3E0g7UU/aP3eum2iiusw+HjQhkj/AKWYxUVYKKKKnMgooooAr5kQMCCLgixB5g19UUBPdIcnOHe4uY296er+6a1FVLG4VZUKOLg/7uO2pxmeAaCQo3gescjXM6RwXgyzx+F/Z+9hXqQtrRiUUUVrCIKKKKAKysrxhhlSQcjv7QeI9VYtBrKMnFqS2o9RUTh41czbI29jZL89hSWAv1XJPjU1xuKMrtI3FjfuHIeAp8xc/wDUi/Mw39aj+dTytxpeq5ZIrZa5LVewKKKK0pCFFFFAFFFZ2T5a2IkCDcOLN1D+fVWUISnJRjtZ6lczdG8l6dtpx+SU7/7x+T3ddPqrYWG4CvPDYdY1CILKosBXrXWYPCxw8Lb97LUI5UFFFFWzIKKKKAKKKKAKKKKAK1ekOVDER2Hv13ofu7j/ACraUVhUpxqRcZbGeNX1EnZSCQRYjcR2ivymjTPK9lumUbm3P38m8eHfbrpXrkMRQdGo4P2irJWdgoooqAxCiiigHvEn83f+FfqWkSnnEn82j5lfqWkatlpLbT/qiWpuCiiitaRBRRRQH1FGWIVRck2A6yao+R5YMPGF4sd7HrP8hWi0LyvjOw7E+9vu9dNtdDovCZI+LLa9ny7linG2sKKKK3BKFFFFAFFFFAFFFFAFFFFAFFFFAeOLw4lRkbgwsf51McVhzG7I3FSQfDn9/jVUpJ03wuzKsg+OLHvX/Qj1VqNL0c1NVFtX4fciqrVcXKKKK50rhRRRQDviD+bB80v8NJFOs5/Ng+bX61pKrZaR20/6okqbgooorWkYVkYDCmaRYxxY27hzPgKx6adBsLdpJD8UBR3nefZb11YwtHxqsYe7GUVd2G2CIIoVRYKLAdgr7oorsErai2FFFFegKKKKAKKKKAKK8pcUimzOqnqLAfXX5Hi42NldCeoMD99Ae1FFY2LzCKIqJZY4yxsod1XaPULnee6gMmiisc46IcZE/bH86AyK1OkWUnEoqqwUq17nqsRbdWxixSMbK6seoMD9VfGLx0cNjLIke0bDbYLc9Qud5rCpTjUi4S2M8avqFT+hsnpU9Ro/obJ6RPUacwaKpfpeG4fdmHhxEz+hsnpU9Ro/obJ6RPUaasNmEUjMscsbsm51V1JU9RAN18a9pZVUXZgo6yQPrp+l4bh92e+HE1kmVMcIMPtDa2QNrfbcQfurRf0Nk9KnqNNXl8XpY/21/nXujhhcEEdYNxUlXA0atsy2K23ceuCe0Tv6GyelT1Gj+hsnpE9RpozHNIcOu1PNHCvXI6qPWxF6wsBpVgp2CQ4vDyOeCrKhY9y3uaj/AEvDcPuzzw4mk/obJ6RPUaYNH8sOGjKEhiWLXHaAPurYyyBRdiFHWTb668PL4vSx/tr/ADqWjgaNGWaC1/M9UEtaMmivBMZGxsJEJ6gw/nXvVsyCisPB5rBMzLFNFIy++VJFYr3gG48azKAKK85Z1T3zKveQPrr4XGxncJEP6w/nQHvRRRQHG2IllxuJLMduaeTiTxaRrAXPAXIHYK2+kWgeOy5BLiIdhLgbaOrAE8LlTde+tHl2K6GaKUDa6N0e17X2GDWvyvanrTrWrNmeH8n6BIY2YF7OXZtkggXKgKLgHwoB61EaWz4pZsLiHaQxBXjdjdtkkqUJ4tY2sTv3nspD17TF82dWNwkUYUdQILH2sadfc+YHDrHNKs6yYhwoeIAgxotyNzAbVyd7C67gL8aRteHwvN+hF9gUBSdIM0lGiyyh2EjYeBS999neNG39ZUkeNQrI8gnxshjw0RlcLtFQVFlBAvdiOZFWnSL/AOJR/M4b97FUr0A0uOVYhp1iE21GU2S+za5U3vsnqoDdaN6ss1XEwsIGw+y6sZTIg2QCCT5rEndyA31sPdCzFsxiQm6rh1IHIFnkue/cPUKbdFtdS4rExQTYUxdK6orrJt2ZzZbgqNxJAuOuk73QPwon+HT7ctAM2o/TzbAy/EN5wH9XdjxA3mIk8xxXs3chVQ0rnaPBYp1NmWGQg9RCNY1yricmnw+HwuNFxHMWMbrxSSKR12SeTeZtA8x3GrjkWmy5pk2L2yBiYsPIJV6/Ma0gHU3sNx1UBK9SszJm+FCmwcSK1ua9E7WP6yqfCtrr9xTvmQjZiUjhTZXkC20SbdZ6+wVptTfwxg++T9zLWy17/CzfMx/xUBoMt1f5hiIkmhwjPG4urBoxcddiwNU/V3lmMyPBY7FYxdhAgaOAuDd12t5CkhLllG43PPgKXtGNcj4LCw4YYNZBEuztdMRfjvtsG3rp/wAJni6R5Vi44ozDLbY2WNxt2DodofFJFuG7fQELvjM4xgBLT4iUm1zYKBvNr7kQD/d63mYapc0hItAJe2KRTY9zFSO+1LuDxOKyvFBgGgxERO5l69xBU7mUjwPEddVTRzXpvC47DgDnJDfd2mNjf1E91Aa/TTQPN8TBgSwOIaOAJJH0i7SOGc3O01nOwUUsCTdPGplnOSTYOXosRF0Ulg2ydk7jexupI5V2BluYRYmJZoXEkbi6svAj7j2HhXO2vn4Vb5mP+KgNDk+r3McSkcsGFJjfekm3Gotf329rj1Xqqa2c5mwGU4bBtLtYiZFSVwTcrGo6Q34+c1hfmCacdVXwTgvmv4mqGa3s4OOzWRY/OEVoIwObA+d4mRiPAUAqZNmUmDnixEV1dCGXltAEgjtU2KnxrsDLcas8McyG6SIrqexgCPrqD65NEFwWGy90H/Lj8nkPWwBcHxYyeunbUJnfT5eYCbvhnK8d+w93X2ll/VFASXXDimkzbFbbEhGVVB4KoRNwHLeSe8msI6vcxEInGDcxlQ4ZSjHZIuCFVi3DfwvXtrY+Fsb+mP3aVW8s1uZdh8HCm3I8scKKUWJhdlRQRtMAvEcb0BNtWesCfA4iKKSVpMK7BWRzfY2iAHUnetjxA3EX3Xsa6atXIeQZZJmOOSONfOll22C8EUttM3YoH3dddd7IoDjjIoFkxOHRxdXmjVh1hnUEeo10LpLquyoYaZ+hGHKIzCVZHGzYE3ILbJG7gRUWzHV/mWHmZRhZm2GOzJGtwdk+a6sp3cj1ivvEaO5zONiSHHSA/FkLlfUzWoDC1eY+SDMsG8ZILTRoR1rKyoy+IY+Nq3mvD4Xm/Qi+wKctVWqyaCdMXjlCGPfFDcM21vs7EXAtxABJvxtbfptdei+KkzLpYoJZUljQKY0LAMo2SpsDsngd/XQDJpF/8Sj+Zw372Kp9qi0aw+Y4ySLEqzIsJcBWK+cGUcR2E1Xc80WnfR5cEig4hYYfNuN7RNG7KDwv5pA7ahiaHZmhOzg8Up4XVGHtFAdCZHqyy7BzLNFCTIhuheR2CnrCk2v2kbqknugfhNP8On25a1eQaNZ0J4zFHi42DKdt2ZVG8XLFjYr1jnwpr176NYmXFw4iKGSZGiEZ6NGYhkZzvCgkAhtxoBr1c5HFjtHYMPMLo/Tb+akTzWYHkQd9RHNsDicnxcsJOy4VkLAebLFKCL25qR6iOsV0fqxymTB5XhoZhsyKrMy9XSSPJsntAYA9orD1o6EDNMN5lhiYrmJjz64yeo+w2PXQEO1Oj88YPvk/cy1sde/ws3zMf8Ve2qTRnFpm8LSYeWNYekMhdGUD8m6AbRFiSzC1jwua3OuvQ7GT44YiCB5o2jRbxi5Vk2gQRx4EG9AbfQXVdl+KwGGnljkMkkYZiJWAvc8gd1UjR3R7DZfEYsNGI0vtNvJJPyizEk7vVXMiaLZqosuGxgA4ABwB4A0+6H6I5tNgMdh5mlhWVEESzOd7K12AFyUVlGyevaHG1AV7MspweYJaaOHEKNwJsxHcw3r4GoLrj0Jw+WPA2GJVZtu8TMW2djZ3qTv2fOtvJ32pXnyXMcvkP5LFYd/lR7YB7pI9zeBr1weQZlmco/J4md+HSTF7Adskm4Dsv4UBUfc44t2hxcRv0aPGydQaQPtAdXvFPjSfr5+FW+Zj/iq1autEVyvCCG4eRjtysOBcgCwv8UAADxPOpXry0axUmYLNFBLLG8SKDGhazKWBUhbkbiDv3b+w0A76O52MDo3FiDxjw52L83ZmVB4sRXO+AzB4ZknUgyI4kBYXBYG9yDx376tGnOjeMTR/BYeON3aIoZ40G0w81zwG9rMwvbqvXtqZ0AVcPLNj8KjNIwEaTxglUUe+2WF12mJ7bKKAmmkmsbG4+AwYh4mjJDbowDdTcEHl/qa2mpDO/JszWMmyYlTGeraHnIfWCv69Xr+h2X/9Dhf8iP8ADXPebaDY7DZkYsPh5TaYNBIqnY2dvaQ7drLYWvc7rGgMTWwfztjf0x9hK8tM9EJMAuHlF2gxESOj9TMis0Z6iLkjrHcaYNaeiGNfNJmjw8sqzlSjIhKm6IpBYbkswPvrbt9XLE6MxYjL0wWIG0oiRCRxDIoAdTyIIuKARtRmkWEkh8mWKKHFKvnFVAMyr8e/EsOa+I3cKvXLWI0NzLL8ekcUUrSpIDDLGrbDb9zbQ3KLe+BO7ffdXTt5eqP20BofKMx9Gn0fxUeUZj6NPo/iqY6Va6MVFiposNFAI4naMGRWZmKMVLbmUC5HCtSNeGY+jwv+W/8A7Kp+UfqS69jDLzLJ5RmPo0+j+KjyjMfRp9H8Vfer/SU5lgkxLR9GxLKygki6G1wTyPs3jlWPrI0wGVYTpQoeV22IkPAsQSWNt+yACe3cN1708o/Ul17DLzPXyjMfRp9H8VHlGY+jT6P4ql2hmuXEvio48YI2ilcJtIuyYyxsDxsy3O+++2/lY3enlH6kuvYZeYs+UZj6NPo/io8ozH0afR/FW/x+LWGKSV/exozt3KCT7BXP6a8Md022Y4ehvfotk32erpL32rc7Wvyp5R+pLr2GXmWHyjMfRp9H8VHlGY+jT6P4q32X4xZ4o5UN0kRXXucAj2GpLrR1qYjB4tsLhBGOjC9I7rtEswDbIFwAApFz1nlanlH6kuvYZeY+eUZj6NPo/io8ozH0afR/FWv1VaaNmuGdpVVZomCvs+9IYXVgDe194tf4tbfTzSA5fgZsSqhmQAIDw2nYKL25XN/CnlH6kuvYZeZ4eUZj6NPo/io8ozH0afR/FSnqg1iYjMppsPiQhdU6RGRdncGCsCLm+9lse+mvWPpK2W4GTERqGkuqIG97tObXNuIAubc7U8o/Ul17DLzP3yjMfRp9H8VHlGY+jT6P4qW9T2nk+Z9PHiQm3EFZWRbXV9oEEX4ggbx19m+lU8o/Ul17DLzFnyjMfRp9H8VHlGY+jT6P4q1utnTCXK8KjwBTLLJsKWFwoALE25ncB41+apNMZc0w0jThRLFJskoLBgVBBtyPEeFPKP1Jdewy8zZ+UZj6NPo/io8ozH0afR/FTNUf1oa1ZsHiThcGE2owOlkcbXnEX2FXhuBFzv3m261PKP1Jdewy8x68ozH0afR/FR5RmPo0+j+KtJqm0/bNEkjnVVxEVidjcro24MFJNiDuI7QedqoNPKP1Jdewy8xZ8ozH0afR/FR5RmPo0+j+KkrWbrVnwGLOFw0cRKKpd5Ax3uNoKFUi24jffnSguvDMeceF/wAt/wD2U8o/Ul17DLzLJ5RmPo0+j+KmPfUx0F1wRY2VMPiYhBK5sjBrxs3Jd+9CeXEHr4VUalp0Ml/3N/NmSVt5x9pCB5fiL8PKZL93Steugo8l0eJAVcvJ5ASIfZtb6580kW+NxIHE4iUDxkYU1pqazQmxihHaZVt7BU56dI4PDJEipEqoiiyqgAUDqAG4Cuedfee9PjxApumGSx+ckszfR2B4GrRk0H/CcrRZ32/JYCXYc9gFrC++3xR3CuZ8qx6S5hHiMYxCNP0sxClvjbZWw3m5AXsB7KAy9OtFWy5sOjXvLh0kYnlIbh1HcbesV0hq/wA88uy/Dzn3xTZf9NPNb2i/iKkOuHS/L8ygh8nkZponNgYnW6OLMNoi3EKfCtn7nbO/7Rg2PVNH7EcfYPiaAfNbuO6HKMWRxdRGP/KyofoknwrmTD5c7wyzD3kLRh//AC7YU+tLeNXX3RGO2cFBED/zJrnujVj9orSjq8yHynI81sPOYjZ69rDqsoHrI9dAUjUrmvT5TECbtAXibsCm6/QZagebF8wxeNnU3H5ae/8A21awA/VKjwpm1ZaU+SYHNEvY9AJI/wBJrQ/W8dZWqDIOmwmaSkccM0Cn9JS7fZSgM33OmN2cVioflwq4/wDG+yf3g9VP+vD4Hn/Si/epUe1JY3os2gHKVZIz4oWHtQVYdeHwPP8ApRfvUoCae54+E5f8K/73D1QdfnwUfno/rap97nj4Tl/wr/vcPVB1+fBR+ej/AIqATvc4/wBoxfzcf2mq71CPc4/2jF/Nx/aarvQEh90b/ZsJ8832DX57nH+z4v51PsV++6N/s2E+eb7Br89zj/Z8X86n2KAqmb5guGglnf3kSM7dygm3furl3RLKXznMishN5TLLKwPDcxH0ygqt6/8APehwSYZT52Ifzvm47MfW2yPXSLqb0mwOWnES4qRlkfZRAI2ayDeTdRza27+7QGl1ZZq2X5rD0nmguYJR+mdnf1WcKfCupq5J09xmHnx882EYmKVg4OyVIZgC242Pv7m/bXS+gmd+XYDD4j4zJZ/00ur/AElJ7iKA5+10/DOK7of3MdVrQvQPL8RlmFaXCRM8kCF3sQxLLvbaBuD21JddPwziu6H9zHWhxGbY6KNYXnxCRmNSkfSMFMbi62ANipH3igMTOoFgxM6RMWWKZ1je+8iN2Ctcc7AGul/+I435FTjVDq6gxQjxss6yqjX6BB7113gSE9W47IFjuNyON5vQHIOeoTmM4tv8rcW7emNdfVP8RodgmzhZTApcjpSdprGQbw+ztbN7i/DjvqgUBL/dAZyYcCkC8cRJYn+5HZiPE7I7r1MtXureTNopZROsKRuEBMZbaawY/GFrAr66uesnJoMVgn6aMP0fnIbkFW4XBUg8OVbTRTK4sLhIooECJsg2FzvbeSSSSST10BI21CSWNsahPIdAf/ZU+0FzNsDmeHkIIKS9HIOxz0bjttcm3WorrOpritEMG2eK5gW5Xpj5zWMgN9vZvs8Re1rX30Ane6LxhOLw0PJIWfxke31R+2njUZgguUISN0skrHtG0U+pKzdZmjeGxSRSTRB3VwobaZTssd63Ui476bctwUcESRRKEjRQqqOAAoDkLPcAcLicRBvHRyPH3qrbu8WCn1V0Tqaybocpi2hZsRtSt2iTcv0AvrrX6wNEMHNjoJJIQWmIEhDONq24XCsBewG/juqlQwqiqiAKqgKoHAACwA7LUByTotI2FzLD9cWJVT4PsH2Xq/a71vk+It8qL2SpWMuh+COdGToF27dNxa3SXvt7N9m99/Djv4085tgY8RDJFMoeN1IZTzHhvHeKAgnueFP/ABKY8hhX9ssFvqPqqga+x+aj89H9ZrZastHsNhYpHgiCM7lWbaYkhCbC7E2G/lTVmmWxYqJoZ0WSN9zK3A2sR3G++4oDl3QDTZ8pkldIll6VVUhmItsknkDfjVEyHXi8uIijmwiqkjqm0khJXaIAOyV87eeFxW/bVnllz/VR/my/jrZ6O6vcuhlEqYVQ6WKlmdrEcCAzEX7bUAse6NH9Wwp/7zfYNfPucR/VsX86v2KoGnWTw4vByJPGHVRtrvIIZb2IKkEf6186CZNBhMHGkEYRX89t5JLHcSSxJO4AeFAQLXRnBxGaTA+9gAiUfo+cx8WY+AFM+C1EyvGjNjFRmUEp0JOySASt+kF7cOFPGd6I4OTN4JXgUu4LsdprM6W2WKg7J4Dlv53p/oDmvTzVbJleGGI6cTLthGAjK7Ia9muWN94A/Wps9zrnJK4nCHgpEyfrWVx2bwp8TVZz3LosTh5YZkEkbqdpTztvHDeCCAQRvBFKOqTIsPh8O8kUYV3dlZrsSVRjsjzibDuoCO661IznE35rER/lIPrBqkYrQZc0yPA7FlxMWHQxMed1F42PyW6+Rseu+71haKYTFT4aSaEO7NsFtpluo3gHZYX4n108wQqiqiAKqgKoHAACwA7LUByjoZpPPlGLLhWsDsYiE7toKbEEcnU3seRuOBNX7/8AqWV/9UvqpZ1n6NYWTMsvZoVJxEuzMQWG2FU2vYjfuG/jYWqk/wBH8L/08X7C/wAqA//Z"/>
          <p:cNvSpPr>
            <a:spLocks noChangeAspect="1" noChangeArrowheads="1"/>
          </p:cNvSpPr>
          <p:nvPr/>
        </p:nvSpPr>
        <p:spPr bwMode="auto">
          <a:xfrm>
            <a:off x="141288" y="-131763"/>
            <a:ext cx="276225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36" tIns="41468" rIns="82936" bIns="41468"/>
          <a:lstStyle>
            <a:lvl1pPr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CO" altLang="es-CO"/>
          </a:p>
        </p:txBody>
      </p:sp>
      <p:sp>
        <p:nvSpPr>
          <p:cNvPr id="21539" name="AutoShape 4" descr="data:image/jpeg;base64,/9j/4AAQSkZJRgABAQAAAQABAAD/2wCEAAkGBxQREhUUExQWFRUXGRwbGBgYFxwfGxwcFxwWHB0ZIBgcHighGB4qHRkaJTEiJSkrLi4uFx8zODMtNygtLisBCgoKDg0OGxAQGzckHiYvLDQyLC8vNywsLCsvLCwwMDQ3LCw3LCwsMi4sLC4sLC8sLCw3LDQsLDc1LC0wLCwtLf/AABEIAPsAyQMBIgACEQEDEQH/xAAcAAADAAMBAQEAAAAAAAAAAAAABgcEBQgDAgH/xABPEAACAQICBgUFCwgIBgMBAAABAgMAEQQFBgcSITFBE1FhcYEUIlORoQgyNUJSc6KxssHSIyVygpKzwtEWJDRidJPh8BUzVGOD0zZD8Rf/xAAaAQEAAgMBAAAAAAAAAAAAAAAAAwQCBQYB/8QAMREAAgECAggEBQUBAAAAAAAAAAECAxEEEgUhMUFRYZHhExRT8DJxgaGxFSIjcvHB/9oADAMBAAIRAxEAPwC30UUUAUUUUAUUUUAUUUUAUUUUAm6ztNxlWHDIA88pKxKeAsN7sOJUXG4cSwHbXN+eaRYrGsWxM8ku+9i3mD9FB5q+Ap790JIxzGJTfZGHUr1XLybX1CphQDRopp7jcvdTHKzxDjDIxZCOoX94e1fbXTejWdx47DRYmL3sgvY8VI3Mp7QbjwrjyrhqZzryPJ8bPJcxwysyjrPRx+aO9rDxoCs5pm0GFXbxE0cK8jI4W/YL8T3Vh5VpZgsU2xBioZH+SrjaPcvE1yln2dTY6dp8Q5eRvUo5Ko+Ko6qwFYggjcRvBHEEcweRoDtWip3qX0xfMMM8c7bU+HKgseLo19lj1tdWB7gedUSgCiiigCiiigCiiigCiiigCiiigCvieUIrM24KCT3DfX3S9ppjdiIRjjId/wCiu8+2wqHEVVSpub3HknZXNXgdLpA/5UBkJ5CzKCfbanRWuLjgak5qj5FmaTx+aCpSwKnlu3b+YrV6LxcptwqSvw48yKnJvUzZUUUVuiYkOt7WZLhJTg8GwWRQDLLYErtC4RQd19kgkm9ri2+pZg9P8yik21xkxN7kO20p7CrbrVl63cE8WbYrbB/KMsiE81ZVsR2Agj9Wk+gLPnEB0my5MTCqrjsKSskYO5wwBIW/C9gy3O47S351G8TC0bFJFZHU2ZXBVgeoqd4qyahnXCYbG4zEOIsOWRQ7GwJQMTbrPngbuJ3V96T64cFI9ky9cUBuDzhVv3AqzAd9u6gJLkOST46UQ4aNpHPG3vVB+MzcEHaa6AzjQryXR+bBQ3eQRl2IG93BDtYcd+zYDqArA0O1u4ByIpIRgb8CNnor9rKBs95Fu2qorAgEG4O8EUBxVRV7021MRzyNNg5Vw5YktG4/J3PEqRvTusR1WrQZHqOldwcRi4hGDvEF2Y9l2AC99j3UBn+5xy9v63ORZDsRqetl2mb1Bl/aq11g5LlMWDhSCBAkaCwH1knmSd5PbWdQBXxLIFUsdwAJJ7Bvr7rUaSZmkMZVgSZFYADusST41HVqKnByb2HjdkaHEaXSGQFQFjBFxa7Ec7nlu6qdEYEAjeCLjxqT0+6IY3pIApPnRnZ8OK+zd4VqNG4ydSo41He+wipzbdmbyiiit2TBRRRQBRRRQBU60lxvS4hiD5q+av6vE+u9O2e43oYHfnay/pNuH8/CprWj0xW1RpL5v/hDVe4KdtCMNsws5+O27uXd9d6S0QkgDeSbDvO4VUMDhhFGiD4oA/n7ag0RSzVXPgvuzGktdz3oorHzHGpBE80rbMcalmPUFFzXRlgXNYejmBxkG1jmEQj97PtBWS/LaO4g/JIPrqQ5Lolkck4Q5szi/vTGYg2/h0rrsm/Z4Uq6daYTZpiDI5IiB/JRX3IvLdzY8Se23C1LlAW3XDoTOMPE2EscFhk3YZB7zjebj+VJ5k7xcnfdjUSqualNPGjlXAYhtqJ90DMfeNyjufiEcOo2HA7lzW9okMuxt4l2YJwXjA4KQfPQdgJBHYwHKgEarHqO06ZXGX4h7o39mY8VIuTFf5JG9eogjmAI5X3DMyMroSrKQykcQym4PgRQFK17eWR43ZlmdsNIu1Ct7IANzIVG5iDbebmzCp3luYy4ZxJBI8TjmjFeHXbiOw7qu2sJFzfIY8agHSRqJt3K3mzJfqG8/qCoBQHRuqfWP/xEHD4my4pBcECyyqOLAcFYc14cxzApNcZZZmEmGmjmiOzJGwZT2jkesHgRzBIrr3R/NkxmGhxEfvZUDAdV+K94Nx4UBsKWNOcNdI5B8UlT3Nw9o9tM9Yma4TpoXTrG7vG8e0Cq+KpeLRlD3cxkrqxMa3OieN6LEAH3snmnv+KfXu8a01q/QbbxxHCuSo1HTmprcVU7O5WKKxMqxnTRJJ1jf3jcfaDWXXZxkpRUlsZcQUUUVkAoor5lkCqWO4AEnuFL2An6b427rEOCjabvPD1D7VLFe2MxBlkZzxYk/wAh6q8a43E1vGqyn7sVJO7ubrRLB9JiATwjG0e/gvt3+FP9L+hmD2IS54yG/wCqNw9tz40wV0ejaPh0Fxev39CxTVohUn90JnZiwkWFU7532n/QisbeLlP2arFc5a/cbt5mEvuihQW7WLOfYVq+Zk2ooooD6jkKkMpIYEEEcQRvBHjV81gWzXR+LGADpI1SY25EeZMvdvb9kVAavupw+VZHiMO28Bpo7dkiBvrc0BAqK/F4Cv2gLxqExQxOX4rBvvCOdx+RiFIt+0r+uoXiMO0btG25kYq3epIPtFVf3OeItisVH8qFW/Ycj+OkTWDh+jzPGqNw6dyP1jtffQC/XQHuec16TBzYcm5hluo6klFwP21f11z/AFV/c64q2MxMfy4Q37Dj8ftoC/0UUUBO9JsH0WIe3BvPH63H23rVU6ab4PajWQcUNj3N/rb10l1yWOo+FXktz19SrNWkNmg+N9/Ef0l9gYfUfXTbUwyzFmGVJPknf3HcfYTVOVgRccDwrc6KrZ6WR7Y/gmpO6sftFFFbQkCtBpljNiHYHGQ2/VG8/cPGt/SLprKTiAOSoLeJJP3eqqOkarp4d236uvYwqO0TQV+gX3ddflFcoVSi5xMcNhSU3FQqr2XIW/hekKPHyq20JH2uvaPt66eMJilx2HZeDEWYdTcj3X3+FImKw7RuUcWZTY/76q3Gk5SbhUg/221W4+/wTVHsaHTR7SETWjksJOR5N/I9lRTXpo7PFjnxhW8E+wFYfFZI0XYbqJKkjrvTmDTblmYx42JsLilV9sbJDcHH3MOPhcVY0fpDP/HVevc+PcyhUvqZypRTrrK0AkyuXaW74Vz+TfmpO/o37eo87de6kqtyShV69zp/ZMV88P3a1BavPucj/VcX88v2BQEFWv2v11sSOokeomvygKf7nkfnKX/DN+8h/wBaXNa4tm+M+cHtRKYPc+H85yduGf8AeQ1otbo/PGM/ST2xRUAoVYvc/wCjc4nfHMuzAYmjQni5ZkN1HNRs2v18L761OqjVqceRicUCuFU+avAzEcuyPrPPgOZqw6Q54IV6CCykDZJXcEA3bK24G3q+qGvXhRhnmeSkkrs9tIdI+iJjisX+M3JeztP1UonHy7W30j7XXtH/AH4Vj174LCNM6og3t7BzJ7BXL1sVVxE/wkVnJyY/Yd/KcJd+Lob9+8X9YvU6FP2b41MJAI199s7KDwttHs++kGrWlJK8It3klr+3cyq7gp/0SxnSYcA++j8093xfZu8KQKZNBpSJXXkUv+yR+I1Foyq4YhLjqPKbtIdaKKK6kshSTpxBaZH5MlvFSfuIp2rU6S5d08JsLuvnL224jxH3VTx9F1aDS27ehhNXiTyiiiuSKplZbj2gkDpy4jkRzBprzfBJjYRNF78Dd1m3FD2jl/rSVW0yHNzhn5lG98P4h2j21ewuIik6VX4H9nxM4y3PYawigG1NGlGVBh5TDvUi726vlj7/AF9dK1QYihKjPK/o+KPJRsxuyzMY8bE2FxSq+2NkhuDj7mHHwuKhOsrQCTK5dpbvhXP5OTmp9G/b1Hnbwqkg2ptyzMYsbE2FxSq+2NkhuDj7m/lcVudH6Qz2p1Hr3Pj3/JNTqX1M5Uq7e5xP9XxfzqfYNT/WVq/kyuTbS8mFc+Y/NSf/AK37eo87U/e5vP5HGfOR/ZatySkQxYtI4/vt9o15VkZiPy0vzj/aNY9AUfUG1s174JB7Yz91OOK1cNmGd4vEYgFcIrx2HAzMIovNB+QDxPgOdl/UFo9O2KON2dmBUdAx+OzWFl6wLbzw5ddqxpNpDsXiiPncGYfF7B/e+qoa9eFGGef+nkpJK7PjSHPBCvQQWBA2SV3BAN2ytuBt6qT6KK5TE4mdeeaX0XAqyk5M/VUkgAXJ3ADmTyp2wGGTAQGSTfI3HrvyQfee81i6NZYsKHEzbrC635D5XeeQ/nWizrNGxEm0dyjcq9Q6+81bpJYWn4svjfwrguJmv2q+8x8djGmcu53n1AcgOyseiitbKTk7vaRhTRoLBd5H5BQvrNz9Q9dLAFUfIMv6CFVPvj5zd55eHDwrY6LoudfNuRnSV3c2NFFFdOWQooooBN0qyIqTNGPNO91HI827uvqpYqskUjaTZF0J6SMfkzxHyT+H6q0GkcBlvVp7N64cyCpDehfooorSkJv9Gc66I9FIfyTcCfik/wAJ5/8A7WvzyCNJmETBk3EWNwL8Vv8A741gUVYliJSpKnLXbY965GWa6sFfoNflFVzEb8qzKPGRNhcUqvtrskNwcdXY3/6KxdXmhZyqTFqrbcMrRtESfOAAcFG7Ru38799LamxuNxHA0/aM5x06bLf8xeP94fK/nXQ6Ox3ifxVNu58e5YpzvqZybmwtPMP+6/22pz1XavGzOTpZrphEPnEbjIw/+tTyHym5cBv4fJ0AnmzqTAtdQXaVpByhZtrpBfmbhexj2Vcs1xMeAgjwuGATZUKoHxFG6/ax6z2mtnWrRpQc5bESN2Vz4zvN0w6DDYYKgUbPmiwQDcFUDgfq76UqKK5PE4mdeeaX0XAqyk5MK2ej0EbzDpWAVRtWY2BI4C55c/CtZRUVOShJSavbceJ2Zu9Jc66dthD+SXh/ePX3dXrrSUUVlWqyqzc5bQ3d3CiimXRfIuktLKPM+Kp+Mes9n193H2hQnWmoRPYxbdj30UyI3E0g7UU/aP3eum2iiusw+HjQhkj/AKWYxUVYKKKKnMgooooAr5kQMCCLgixB5g19UUBPdIcnOHe4uY296er+6a1FVLG4VZUKOLg/7uO2pxmeAaCQo3gescjXM6RwXgyzx+F/Z+9hXqQtrRiUUUVrCIKKKKAKysrxhhlSQcjv7QeI9VYtBrKMnFqS2o9RUTh41czbI29jZL89hSWAv1XJPjU1xuKMrtI3FjfuHIeAp8xc/wDUi/Mw39aj+dTytxpeq5ZIrZa5LVewKKKK0pCFFFFAFFFZ2T5a2IkCDcOLN1D+fVWUISnJRjtZ6lczdG8l6dtpx+SU7/7x+T3ddPqrYWG4CvPDYdY1CILKosBXrXWYPCxw8Lb97LUI5UFFFFWzIKKKKAKKKKAKKKKAK1ekOVDER2Hv13ofu7j/ACraUVhUpxqRcZbGeNX1EnZSCQRYjcR2ivymjTPK9lumUbm3P38m8eHfbrpXrkMRQdGo4P2irJWdgoooqAxCiiigHvEn83f+FfqWkSnnEn82j5lfqWkatlpLbT/qiWpuCiiitaRBRRRQH1FGWIVRck2A6yao+R5YMPGF4sd7HrP8hWi0LyvjOw7E+9vu9dNtdDovCZI+LLa9ny7linG2sKKKK3BKFFFFAFFFFAFFFFAFFFFAFFFFAeOLw4lRkbgwsf51McVhzG7I3FSQfDn9/jVUpJ03wuzKsg+OLHvX/Qj1VqNL0c1NVFtX4fciqrVcXKKKK50rhRRRQDviD+bB80v8NJFOs5/Ng+bX61pKrZaR20/6okqbgooorWkYVkYDCmaRYxxY27hzPgKx6adBsLdpJD8UBR3nefZb11YwtHxqsYe7GUVd2G2CIIoVRYKLAdgr7oorsErai2FFFFegKKKKAKKKKAKK8pcUimzOqnqLAfXX5Hi42NldCeoMD99Ae1FFY2LzCKIqJZY4yxsod1XaPULnee6gMmiisc46IcZE/bH86AyK1OkWUnEoqqwUq17nqsRbdWxixSMbK6seoMD9VfGLx0cNjLIke0bDbYLc9Qud5rCpTjUi4S2M8avqFT+hsnpU9Ro/obJ6RPUacwaKpfpeG4fdmHhxEz+hsnpU9Ro/obJ6RPUaasNmEUjMscsbsm51V1JU9RAN18a9pZVUXZgo6yQPrp+l4bh92e+HE1kmVMcIMPtDa2QNrfbcQfurRf0Nk9KnqNNXl8XpY/21/nXujhhcEEdYNxUlXA0atsy2K23ceuCe0Tv6GyelT1Gj+hsnpE9RpozHNIcOu1PNHCvXI6qPWxF6wsBpVgp2CQ4vDyOeCrKhY9y3uaj/AEvDcPuzzw4mk/obJ6RPUaYNH8sOGjKEhiWLXHaAPurYyyBRdiFHWTb668PL4vSx/tr/ADqWjgaNGWaC1/M9UEtaMmivBMZGxsJEJ6gw/nXvVsyCisPB5rBMzLFNFIy++VJFYr3gG48azKAKK85Z1T3zKveQPrr4XGxncJEP6w/nQHvRRRQHG2IllxuJLMduaeTiTxaRrAXPAXIHYK2+kWgeOy5BLiIdhLgbaOrAE8LlTde+tHl2K6GaKUDa6N0e17X2GDWvyvanrTrWrNmeH8n6BIY2YF7OXZtkggXKgKLgHwoB61EaWz4pZsLiHaQxBXjdjdtkkqUJ4tY2sTv3nspD17TF82dWNwkUYUdQILH2sadfc+YHDrHNKs6yYhwoeIAgxotyNzAbVyd7C67gL8aRteHwvN+hF9gUBSdIM0lGiyyh2EjYeBS999neNG39ZUkeNQrI8gnxshjw0RlcLtFQVFlBAvdiOZFWnSL/AOJR/M4b97FUr0A0uOVYhp1iE21GU2S+za5U3vsnqoDdaN6ss1XEwsIGw+y6sZTIg2QCCT5rEndyA31sPdCzFsxiQm6rh1IHIFnkue/cPUKbdFtdS4rExQTYUxdK6orrJt2ZzZbgqNxJAuOuk73QPwon+HT7ctAM2o/TzbAy/EN5wH9XdjxA3mIk8xxXs3chVQ0rnaPBYp1NmWGQg9RCNY1yricmnw+HwuNFxHMWMbrxSSKR12SeTeZtA8x3GrjkWmy5pk2L2yBiYsPIJV6/Ma0gHU3sNx1UBK9SszJm+FCmwcSK1ua9E7WP6yqfCtrr9xTvmQjZiUjhTZXkC20SbdZ6+wVptTfwxg++T9zLWy17/CzfMx/xUBoMt1f5hiIkmhwjPG4urBoxcddiwNU/V3lmMyPBY7FYxdhAgaOAuDd12t5CkhLllG43PPgKXtGNcj4LCw4YYNZBEuztdMRfjvtsG3rp/wAJni6R5Vi44ozDLbY2WNxt2DodofFJFuG7fQELvjM4xgBLT4iUm1zYKBvNr7kQD/d63mYapc0hItAJe2KRTY9zFSO+1LuDxOKyvFBgGgxERO5l69xBU7mUjwPEddVTRzXpvC47DgDnJDfd2mNjf1E91Aa/TTQPN8TBgSwOIaOAJJH0i7SOGc3O01nOwUUsCTdPGplnOSTYOXosRF0Ulg2ydk7jexupI5V2BluYRYmJZoXEkbi6svAj7j2HhXO2vn4Vb5mP+KgNDk+r3McSkcsGFJjfekm3Gotf329rj1Xqqa2c5mwGU4bBtLtYiZFSVwTcrGo6Q34+c1hfmCacdVXwTgvmv4mqGa3s4OOzWRY/OEVoIwObA+d4mRiPAUAqZNmUmDnixEV1dCGXltAEgjtU2KnxrsDLcas8McyG6SIrqexgCPrqD65NEFwWGy90H/Lj8nkPWwBcHxYyeunbUJnfT5eYCbvhnK8d+w93X2ll/VFASXXDimkzbFbbEhGVVB4KoRNwHLeSe8msI6vcxEInGDcxlQ4ZSjHZIuCFVi3DfwvXtrY+Fsb+mP3aVW8s1uZdh8HCm3I8scKKUWJhdlRQRtMAvEcb0BNtWesCfA4iKKSVpMK7BWRzfY2iAHUnetjxA3EX3Xsa6atXIeQZZJmOOSONfOll22C8EUttM3YoH3dddd7IoDjjIoFkxOHRxdXmjVh1hnUEeo10LpLquyoYaZ+hGHKIzCVZHGzYE3ILbJG7gRUWzHV/mWHmZRhZm2GOzJGtwdk+a6sp3cj1ivvEaO5zONiSHHSA/FkLlfUzWoDC1eY+SDMsG8ZILTRoR1rKyoy+IY+Nq3mvD4Xm/Qi+wKctVWqyaCdMXjlCGPfFDcM21vs7EXAtxABJvxtbfptdei+KkzLpYoJZUljQKY0LAMo2SpsDsngd/XQDJpF/8Sj+Zw372Kp9qi0aw+Y4ySLEqzIsJcBWK+cGUcR2E1Xc80WnfR5cEig4hYYfNuN7RNG7KDwv5pA7ahiaHZmhOzg8Up4XVGHtFAdCZHqyy7BzLNFCTIhuheR2CnrCk2v2kbqknugfhNP8On25a1eQaNZ0J4zFHi42DKdt2ZVG8XLFjYr1jnwpr176NYmXFw4iKGSZGiEZ6NGYhkZzvCgkAhtxoBr1c5HFjtHYMPMLo/Tb+akTzWYHkQd9RHNsDicnxcsJOy4VkLAebLFKCL25qR6iOsV0fqxymTB5XhoZhsyKrMy9XSSPJsntAYA9orD1o6EDNMN5lhiYrmJjz64yeo+w2PXQEO1Oj88YPvk/cy1sde/ws3zMf8Ve2qTRnFpm8LSYeWNYekMhdGUD8m6AbRFiSzC1jwua3OuvQ7GT44YiCB5o2jRbxi5Vk2gQRx4EG9AbfQXVdl+KwGGnljkMkkYZiJWAvc8gd1UjR3R7DZfEYsNGI0vtNvJJPyizEk7vVXMiaLZqosuGxgA4ABwB4A0+6H6I5tNgMdh5mlhWVEESzOd7K12AFyUVlGyevaHG1AV7MspweYJaaOHEKNwJsxHcw3r4GoLrj0Jw+WPA2GJVZtu8TMW2djZ3qTv2fOtvJ32pXnyXMcvkP5LFYd/lR7YB7pI9zeBr1weQZlmco/J4md+HSTF7Adskm4Dsv4UBUfc44t2hxcRv0aPGydQaQPtAdXvFPjSfr5+FW+Zj/iq1autEVyvCCG4eRjtysOBcgCwv8UAADxPOpXry0axUmYLNFBLLG8SKDGhazKWBUhbkbiDv3b+w0A76O52MDo3FiDxjw52L83ZmVB4sRXO+AzB4ZknUgyI4kBYXBYG9yDx376tGnOjeMTR/BYeON3aIoZ40G0w81zwG9rMwvbqvXtqZ0AVcPLNj8KjNIwEaTxglUUe+2WF12mJ7bKKAmmkmsbG4+AwYh4mjJDbowDdTcEHl/qa2mpDO/JszWMmyYlTGeraHnIfWCv69Xr+h2X/9Dhf8iP8ADXPebaDY7DZkYsPh5TaYNBIqnY2dvaQ7drLYWvc7rGgMTWwfztjf0x9hK8tM9EJMAuHlF2gxESOj9TMis0Z6iLkjrHcaYNaeiGNfNJmjw8sqzlSjIhKm6IpBYbkswPvrbt9XLE6MxYjL0wWIG0oiRCRxDIoAdTyIIuKARtRmkWEkh8mWKKHFKvnFVAMyr8e/EsOa+I3cKvXLWI0NzLL8ekcUUrSpIDDLGrbDb9zbQ3KLe+BO7ffdXTt5eqP20BofKMx9Gn0fxUeUZj6NPo/iqY6Va6MVFiposNFAI4naMGRWZmKMVLbmUC5HCtSNeGY+jwv+W/8A7Kp+UfqS69jDLzLJ5RmPo0+j+KjyjMfRp9H8Vfer/SU5lgkxLR9GxLKygki6G1wTyPs3jlWPrI0wGVYTpQoeV22IkPAsQSWNt+yACe3cN1708o/Ul17DLzPXyjMfRp9H8VHlGY+jT6P4ql2hmuXEvio48YI2ilcJtIuyYyxsDxsy3O+++2/lY3enlH6kuvYZeYs+UZj6NPo/io8ozH0afR/FW/x+LWGKSV/exozt3KCT7BXP6a8Md022Y4ehvfotk32erpL32rc7Wvyp5R+pLr2GXmWHyjMfRp9H8VHlGY+jT6P4q32X4xZ4o5UN0kRXXucAj2GpLrR1qYjB4tsLhBGOjC9I7rtEswDbIFwAApFz1nlanlH6kuvYZeY+eUZj6NPo/io8ozH0afR/FWv1VaaNmuGdpVVZomCvs+9IYXVgDe194tf4tbfTzSA5fgZsSqhmQAIDw2nYKL25XN/CnlH6kuvYZeZ4eUZj6NPo/io8ozH0afR/FSnqg1iYjMppsPiQhdU6RGRdncGCsCLm+9lse+mvWPpK2W4GTERqGkuqIG97tObXNuIAubc7U8o/Ul17DLzP3yjMfRp9H8VHlGY+jT6P4qW9T2nk+Z9PHiQm3EFZWRbXV9oEEX4ggbx19m+lU8o/Ul17DLzFnyjMfRp9H8VHlGY+jT6P4q1utnTCXK8KjwBTLLJsKWFwoALE25ncB41+apNMZc0w0jThRLFJskoLBgVBBtyPEeFPKP1Jdewy8zZ+UZj6NPo/io8ozH0afR/FTNUf1oa1ZsHiThcGE2owOlkcbXnEX2FXhuBFzv3m261PKP1Jdewy8x68ozH0afR/FR5RmPo0+j+KtJqm0/bNEkjnVVxEVidjcro24MFJNiDuI7QedqoNPKP1Jdewy8xZ8ozH0afR/FR5RmPo0+j+KkrWbrVnwGLOFw0cRKKpd5Ax3uNoKFUi24jffnSguvDMeceF/wAt/wD2U8o/Ul17DLzLJ5RmPo0+j+KmPfUx0F1wRY2VMPiYhBK5sjBrxs3Jd+9CeXEHr4VUalp0Ml/3N/NmSVt5x9pCB5fiL8PKZL93Steugo8l0eJAVcvJ5ASIfZtb6580kW+NxIHE4iUDxkYU1pqazQmxihHaZVt7BU56dI4PDJEipEqoiiyqgAUDqAG4Cuedfee9PjxApumGSx+ckszfR2B4GrRk0H/CcrRZ32/JYCXYc9gFrC++3xR3CuZ8qx6S5hHiMYxCNP0sxClvjbZWw3m5AXsB7KAy9OtFWy5sOjXvLh0kYnlIbh1HcbesV0hq/wA88uy/Dzn3xTZf9NPNb2i/iKkOuHS/L8ygh8nkZponNgYnW6OLMNoi3EKfCtn7nbO/7Rg2PVNH7EcfYPiaAfNbuO6HKMWRxdRGP/KyofoknwrmTD5c7wyzD3kLRh//AC7YU+tLeNXX3RGO2cFBED/zJrnujVj9orSjq8yHynI81sPOYjZ69rDqsoHrI9dAUjUrmvT5TECbtAXibsCm6/QZagebF8wxeNnU3H5ae/8A21awA/VKjwpm1ZaU+SYHNEvY9AJI/wBJrQ/W8dZWqDIOmwmaSkccM0Cn9JS7fZSgM33OmN2cVioflwq4/wDG+yf3g9VP+vD4Hn/Si/epUe1JY3os2gHKVZIz4oWHtQVYdeHwPP8ApRfvUoCae54+E5f8K/73D1QdfnwUfno/rap97nj4Tl/wr/vcPVB1+fBR+ej/AIqATvc4/wBoxfzcf2mq71CPc4/2jF/Nx/aarvQEh90b/ZsJ8832DX57nH+z4v51PsV++6N/s2E+eb7Br89zj/Z8X86n2KAqmb5guGglnf3kSM7dygm3furl3RLKXznMishN5TLLKwPDcxH0ygqt6/8APehwSYZT52Ifzvm47MfW2yPXSLqb0mwOWnES4qRlkfZRAI2ayDeTdRza27+7QGl1ZZq2X5rD0nmguYJR+mdnf1WcKfCupq5J09xmHnx882EYmKVg4OyVIZgC242Pv7m/bXS+gmd+XYDD4j4zJZ/00ur/AElJ7iKA5+10/DOK7of3MdVrQvQPL8RlmFaXCRM8kCF3sQxLLvbaBuD21JddPwziu6H9zHWhxGbY6KNYXnxCRmNSkfSMFMbi62ANipH3igMTOoFgxM6RMWWKZ1je+8iN2Ctcc7AGul/+I435FTjVDq6gxQjxss6yqjX6BB7113gSE9W47IFjuNyON5vQHIOeoTmM4tv8rcW7emNdfVP8RodgmzhZTApcjpSdprGQbw+ztbN7i/DjvqgUBL/dAZyYcCkC8cRJYn+5HZiPE7I7r1MtXureTNopZROsKRuEBMZbaawY/GFrAr66uesnJoMVgn6aMP0fnIbkFW4XBUg8OVbTRTK4sLhIooECJsg2FzvbeSSSSST10BI21CSWNsahPIdAf/ZU+0FzNsDmeHkIIKS9HIOxz0bjttcm3WorrOpritEMG2eK5gW5Xpj5zWMgN9vZvs8Re1rX30Ane6LxhOLw0PJIWfxke31R+2njUZgguUISN0skrHtG0U+pKzdZmjeGxSRSTRB3VwobaZTssd63Ui476bctwUcESRRKEjRQqqOAAoDkLPcAcLicRBvHRyPH3qrbu8WCn1V0Tqaybocpi2hZsRtSt2iTcv0AvrrX6wNEMHNjoJJIQWmIEhDONq24XCsBewG/juqlQwqiqiAKqgKoHAACwA7LUByTotI2FzLD9cWJVT4PsH2Xq/a71vk+It8qL2SpWMuh+COdGToF27dNxa3SXvt7N9m99/Djv4085tgY8RDJFMoeN1IZTzHhvHeKAgnueFP/ABKY8hhX9ssFvqPqqga+x+aj89H9ZrZastHsNhYpHgiCM7lWbaYkhCbC7E2G/lTVmmWxYqJoZ0WSN9zK3A2sR3G++4oDl3QDTZ8pkldIll6VVUhmItsknkDfjVEyHXi8uIijmwiqkjqm0khJXaIAOyV87eeFxW/bVnllz/VR/my/jrZ6O6vcuhlEqYVQ6WKlmdrEcCAzEX7bUAse6NH9Wwp/7zfYNfPucR/VsX86v2KoGnWTw4vByJPGHVRtrvIIZb2IKkEf6186CZNBhMHGkEYRX89t5JLHcSSxJO4AeFAQLXRnBxGaTA+9gAiUfo+cx8WY+AFM+C1EyvGjNjFRmUEp0JOySASt+kF7cOFPGd6I4OTN4JXgUu4LsdprM6W2WKg7J4Dlv53p/oDmvTzVbJleGGI6cTLthGAjK7Ia9muWN94A/Wps9zrnJK4nCHgpEyfrWVx2bwp8TVZz3LosTh5YZkEkbqdpTztvHDeCCAQRvBFKOqTIsPh8O8kUYV3dlZrsSVRjsjzibDuoCO661IznE35rER/lIPrBqkYrQZc0yPA7FlxMWHQxMed1F42PyW6+Rseu+71haKYTFT4aSaEO7NsFtpluo3gHZYX4n108wQqiqiAKqgKoHAACwA7LUByjoZpPPlGLLhWsDsYiE7toKbEEcnU3seRuOBNX7/8AqWV/9UvqpZ1n6NYWTMsvZoVJxEuzMQWG2FU2vYjfuG/jYWqk/wBH8L/08X7C/wAqA//Z"/>
          <p:cNvSpPr>
            <a:spLocks noChangeAspect="1" noChangeArrowheads="1"/>
          </p:cNvSpPr>
          <p:nvPr/>
        </p:nvSpPr>
        <p:spPr bwMode="auto">
          <a:xfrm>
            <a:off x="141288" y="-131763"/>
            <a:ext cx="276225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36" tIns="41468" rIns="82936" bIns="41468"/>
          <a:lstStyle>
            <a:lvl1pPr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CO" altLang="es-CO"/>
          </a:p>
        </p:txBody>
      </p:sp>
      <p:sp>
        <p:nvSpPr>
          <p:cNvPr id="21540" name="AutoShape 6" descr="data:image/jpeg;base64,/9j/4AAQSkZJRgABAQAAAQABAAD/2wCEAAkGBhQQERUUERIUExUWGBwZFxgXFx8fGhYZIh0ZIB4dHBcYHSYiICAnHRgeIDMgLycqLC0sGiI2NTIsNSYrLCoBCQoKDgwOGg8PGiwlHyQpLyosLCksLCkpMCwuKiwsLCk0LDAsKSwsLSwtLCwpMCwsLCksKSwuNC4sLCwsLCwpLP/AABEIAKAAoAMBIgACEQEDEQH/xAAcAAEAAwADAQEAAAAAAAAAAAAABQYHAwQIAgH/xABMEAACAQMBBQUDBwcJBQkAAAABAgMABBEFBhIhMUEHEyJRYXGBkRQjMlJyodEVQnOCsbLBCDNDVGJjkqLCNTZTs8MWJCU0dKPh8PH/xAAaAQEAAgMBAAAAAAAAAAAAAAAAAQMCBAYF/8QAKxEAAgIBAgQFAwUAAAAAAAAAAAECAxEEIQUSMUETMlFxsYGR0RUzQlKh/9oADAMBAAIRAxEAPwDcaUpQClKUApUHtHtfDYGMShiXz9EA7oHUgnzP7amIJxIqupyrAMD5gjI+6oyuhgrIuTinuupyUpWK7Y9uU0dy8VikXdxsVMkgLGRgcHABAC54dScZ4VJmWHtp20lsYIobdjHJPvZcfSRFxndPQksBnoAfSsFj1GVX31llV853w7b2fPezmtN1a7faazDxRqt7ZklolPhmifqhbkcp9EnoePEVnkWzN08ndLa3Bkzjd7pgffkYHtzioMkbz2edoYn0t7i9cKbYlJX+sAAVbA/OIYDA5n21Bv8Ayhoe8wLOUx5+l3ih8efd4x7t6ovaHYSaw2dKHjIZ0nuAvEKv0QMjmF8JJ881klCMHrzQtcivYEnt2343HA8iD1BHQg8CK79Zn2B2siafIz5CSTEx56gKqkj0LA/CtMqSBSofaTaiKwRWlDMWJCqo4nHPngCpDT79Z4kljOVdQw9/n69KjKzgwVkXJwT3R2KUpUmYpSlAKUpQClKgdt9Z+S2cjA4dhuJ9puvuGT7qhvCyYWTUIuT7GVba6x8qvJHByincT7K9fecn31p3Z9qzXFmpdQvdnuxjkyqBg/w91YoB5VvuzWl/JbWKLqqje+0eLfeTVFWXJs8Lhsp2XSm/qSdea9s+zC8trqTureWeF3Zo3iUtwJJwwXiCM48jivROraolrBJNKcJGpZj6Dy9TyHqa8wbVbc3OozNJLI6pnwRKxCRjoMDGT5seJq9nQosejz3GzsDTSQMLm6ASJXB3IkUklnI5uSRiPOQBk+VQ47VdT7zvPlj5znd3V3PZubuMVK7BbY98w07UmM9rcYRTIctDIfoFXPEDPD0JGOtVTavZ5tPu5bZzncPhb66Hire8Hj65oSegNhe0OLVLSQyqFliU9/GBvBlwfEq8Sytgjd4nPDjwzkk+0mim4310qUx5z/P7oI8+5zgD03qhdgtozp9/DNnCb25L6xsQG+HBv1ake1nZsWWouIxiOYd8gHIbxO8B+sCfeKA37ZHaK1vbdXsyBGuF3MbpiwPolOnD3eVTdeZeynaVrLUYvFiOciKQdPEfAfcxHHyJr01UkMy7ta1UPLHABxjBZj9rGAPcM/CpPsn1nfie3Y8YzvJ9g8/g37wrq9rmk/zVwB/dv+1f9Q94qnbJax8ku45CcLndf7B4H4c/dWs3yzyznLLZU61yl0fwbzSgNK2TohSlKAUpSgFZN2qaz3lwsCnwxDJ+234Lj4mtQ1K/WCJ5X+iilj646e/lXn68u2lkeRzlnYsfaTmqbZbYPH4rdywVa7/BM7C6V8ovYgRlUPeN7F4j/NitxrNuyaJVS5mPFl3R6hQC33n92oiDtPuhP3jYaIn+awMBfINjOcdaxhJQW/cr0l1elpi5/wAmSnb3qxjsI4QcGeUA+qoCx+/drAK2Ltqc31ta3VuC8EfeCQjnGzd3jfXp9EjPLiPMVjtXHuxakso/QxHEHBHEHyPQ/GtH7Z171rC6xxuLUFvUjdb/AKn3Vm9ab2ocdL0Y/wByR/7cP4VJJmRFaZ2oy/KNN0m5P0miKMfM7qH9qH41mdaJta+9s/pR8nkH3SfhUAzxXKnI4EcR7RxH317B0y776GOT/iIr/wCJQf415Bgt2kZURS7sQqqoyWJ5ADzr0Nd7Wtpthb25Cm7WCNWXOREQoGWI5nhwH8OZtJZZVdbGqPNN7Fr2q0r5VaSxAZYrlftDiPvGPfWC1pnZ7tpPcTtDcN3mVLK2ACpHMcOmD91Ujaq2WO9nRPoiQ49M8ce4nFa9jUkpI57XyhfCN8PY1fYDWflNkmTl4/m293I+9cVZKyHsv1nuboxE+GYY/XGSv3ZHvFa9V1csxPX0N3i0p91sxSlKsN0UpSgK32iITp82703SfZvLmsTr0Ve2izRvG4yrqVPsIxWA6xpT2szwyc0PP6w6MPQjjWvct8nP8WrfNGztjB39ktpWsZ9/6UbYEi+a+Y9RzHvHWu5tns2sJW4t/FbTcUI5ITx3fZ5e8dKrFWrY7aFFDWl34rabhx/o2PUHoM/A8fOqk87M0KZqcfBn9H6P8MidA2ge0ckAPG43ZYm+jIvUEHrjr/CorbfYZEj+W6fl7Rj40/Ptm+qw+p69PZg1LbSaA9lOY34jmjdHXofb0I86+dB1+Szk3kwysMSRt9GReoI/j/8AlZRm4vDNnSaueln4dnT4MxrSu0Zs6Rox/u2H+SP8K6W2uw8fdm+04FrY/wA7F+dbN1BH1PXp7OI7W3pzoujn+yw/yj8K2TpoyUkpR6GcVoeqW7z6BpiRqzubmRFVRksfncACqFZ2bzSLHEjO7nCqoyWPpW029/8Akawis8xyXi7zFgMi3L5JAJ5tg4/+OBhtJZZhddCmPPNkZpWkx6FHk7supOvE80tVI5Dzcjr/AA5wMsrOxZiWZjkk8SSf41+SSFiWYliTkknJJ8yat+yelR20R1C7HgX+YTrI/QjPry9hPStZtzZy9ls9ZZvsl9kvU71ki6Na964BvJxhFP8ARr6j4E+ZwOhqhzTF2LMSWYkknmSeJNdrWNXkupmllOWbp0UdFHoK6VRJ52RRfap4jDyrp+fdkls0hN5bhefep+8M/dmt+rKuyzZ8yTG5YeCPIT1c88ewH4n0rVavqWFk93hdbjU5PuxSlKuPVFKUoBVd2x2RS/j4YWZR4H/0t6H7vjVipUNJrDMLK42RcZLZnnW7tHhdo5FKupwwPQ//AHrXDWzbb7GrepvxgCdB4T9cfVb+B6eysbliKsVYFWBwQeYI5gitSceVnJ6vSy088duzJK92ilmt44JN1hEco5HjAxjdznl+A8qi6UrDJrSm5PMmSWha7JZy78fEHg6H6Mi9QR/HpUt2s2Ecmk2c1mmLaF2yo/ow4IxjoA3h9MjpVXrQ+y24WZJ7WVQ8ZAfdYZHPDcPbumrapb4PV4XqXGzwn0fyVrQ7AaLaK+B+ULlM5I420J5AA8mPX1+zxgncsSSSSTkk8yfMmpLabUjcXc0hOQXIX7I4D7hUZWM5czNTW6h32N9l0FSmu7RS3hTvN1VjUKiIMKox0GeZxUXSsMmqptJxT2Yqf2Q2Te/l6rEp+cf/AEr/AGj93PyzwbL7NvfTBF4KOMj9FX8T0H4Vt2mabHbRLFEu6ijh6+pPUnzq2uHNuz0dDovGfPPy/J92VkkMaxxqFRRgAdK56UraOmSxshSlKEilKUApSlAKz7tM2SDqbqEeJR86B+cv1vaOvp7K0GvxlBGCMg8wetYyjzLBRfTG6DhI84Uqa2w0L5HdPGB4D4o/snp7jke6oWtNrGxx04OEnF9UKuXZW+Lx/wBC37Vqm1bezJsXbfoX/wBNTDzIv0f78fcqRNKUrE1hXYsLB55FijGXc4A/ifQc669ad2VbPhUa6ceJ8rH6KPpH3nh7B61lGPM8GxpaHfYoff2Lds5oCWUCxJxPN26u3U/gOgqUpStxLB2EYqCUY9EKUpUmQpSlAKUpQClKUApSlAUDtc08GGKYDijlD7GGf2r99ZdXobUtLiuU3JkDpkHBzzHLlUUNhLH+rJ8W/GqJ1uTyjxtXw+d1rnFpGHVauzdsXbfoZP2CtJ/7DWX9Wj+/8a7NlsvbQNvRQIjYIyB0PMVEamnkqp4ZZXYpNrYwMUrdP+xFl/VY/gfxr4Ow9j1to/v/ABqPBZV+k2/2X+mHgZ4DnXoTSrEQQxxDkiBfgOJ+PGoxdhrIEEWyZByOLfjU9VlcHHqejodHLTuTk08+gpSlWnpClKUApSlAKUpQHnSz0y41fVruH5ZJEVeZgxZyAFk3QoVXXAwR8KsXZDrd0moz2Mk7XESK+TvF1VkYAMjNxCnOMcvhVV0TZEapq93A0rRASTvvKoY8JSMYJH1vuqU2YuJdE1oWUUyzxSSJHJhR4t4cPMqyE8s45+dQZEtsvqcrbU3CmRypaZCpY43VUboxnHDFVs6fdarrF1Al28bCSYgs77oVH3QoVTw4Y+FTWyf+9c/6S4/dqt2uy/5S1i7g74QfOzvvlc8pDwxvL5+fShBf7vZe60nRb/vb15mdV3cF8RjIDbrMxOWDceXIVD9jPaKY3FjdOSjn5h2Odxv+GSeh/N8jw6jEzq2x/wCTNn76P5S1xvYbOMKvijGFXebHLJ486quz+wP5R0PvYR/3qGaUpjgZFyCUz59VPQ+2gJjtI1SVNobILI6hTBgBiB4pSG4DhxHA+lR/aa1xda6tolw8YYRInjYIhZck7qkdffVXi2ilvtRsXn/nEe3iZjzcrL9Ijo3HB9Qanu0vTPlW0Pcb4j73uU3yM7uU54yP20JLhs9sZd6Mlzdy3pnEcEhEILlWYDILb7dMdBnieNZ9svs/Jr00rXGoKk4wVWTLM+c/RXeUBRywvLy89U7P+zddNaZ3vPlCSJuMm7iMDOSWBdgTjI6cCfOq3tL2MWskclxp9yEVQz7pYPEMDOBIDlPicUIJGXsrvmsI7Y6kwaOV25vulCFCrvBg3hIJHTxkdBWbbP7NXV5fy2SXjq8Rky5kk3TuNunADZ4860TsJ2qnuUmgndpViCNGzHLKG3gVLHiR4cjPLjUJ2af7xXftuf8AmigO32j3VxZ2dlpSXMk08p+cfJDOu9uouck4LNjnyTjXf7D9fkDXNhcMxeFiyBjkqAxSRQT0DAED+0ao2t7cIdca9dO+jhkKxIGC5CAqpyQeG9l+XWuPSNtkGuLfIncxyyASJvBsBwFc5AHDPj5dKEkvtwlxfa+9oly8YYqieNwiDuw30VI5nPxr4+WX+z+owwyXLTxvuErvsyPGzbp8L5KsMHBHkOdcO2NpNNtFKlq5jnZh3bA4IYQg8+mQCM+tffZtbw3ep/8Aiks7XSMO7WU+FnT81ieO8pGQnAHFAehaUpUmIpSlAeftZ2a0iW4llXW1j7yRnKmItulmJI3sjIyT0qV2Ns9C0+YTtqaXEq53N5SqoTwyFAOTg8yetcmr9sNpDPLGulxuEdk3iyLvFSQTu92ccQetXDYDXbbVoXkFgkO4+6cojK3DPhcKM+oxwqCSr6Xe6RBqsuoDVY27zeIj3T4WYAMd/qOHAYHP0qva5s7o9zcSzLrSIJXZ90xb26WOSN7I4ZJ6VcNu+0G00y5FuthFOwAaQ4RdwHkB4Dlsceg4jz4XjSbW0uoY5ooISkih1+bXOCOvDn0oDKtFt9HtrK7tfywr/KgoLbhAjK5IITjk558eIAHCrFsNtVpOl2i241KKU7zOz7pXJY9FwcDkOZrl7RNsrXSXijFhDO8gLkYVQqg457hySc/CrDa3dlJYi9+TxCLujKfm0yAASRy5jBHtoDOdZh0WbUY72PU4osSLJLGEJDupByDw3SSBngfPnXHtva6PqV0bj8sJCzKqsvdlwd0YBHLHDpxqx7AbdWuqzvAbCKBgpdOCNvKCAQfAMMMg9Rz8uPc7Q9qbXSO4BsYpjKWJ8KLuou7k/QOT4uA4cudAUnZrSNGtGl39YEqywvCyqpjG62Mk4zkjHD1qBl2R00MRHrkAjP1om3seoUgH7q2zaq5tbGykuvksUgRQQu4o3ixAAzunHPyr52Ku7bUrNLkWkUZYsCu4pwVJBw26Mjh5UBW9idoNE0qExxX8bs5BkkbO85HLgFwAOg9T51FaJPo9tfXN2NVRu/EgVApBj7w5Y7/HPHlwGPWrd2g6zbaTbLN8ihmZ5Airuqo5MSS24einpU1oltbXVvFOttEolRXAMa5GQDg8OnKgM87P73R9KSUHUoZ3kI8RQjCLndUDB8ySc8SfSvztBvNH1VYsalDbvGT4ghbeRsZBHDjwBBz5+dd/bvtBtNMuRbpYRTsAGkOEXcB5AeA5bHHoOI8+F40m1tLqCOaKCEpIodfm1zgjrw59KAzOKbSF1RL/APKyHcVfmypyzrH3e8X9RxIxz602ottI1K9hnt9SjgnMiBtxSTKQw3SOW6+cDe49M8qkNte0e0066a2GnRzFApZvAgyRnAHdtngRx4V8bKdq+n3U6RS2SWzMwCPhGXfzwBYKCpzjBxjPWgNYpSlSQKUpQHmTQtq203UbqVIBcFmmTdOeAMuc+FT9XHvrcditsTeWT3M9ubURlsg53SqgEuuVBxzHLmDVD7JtJmj1m+aSKRFAlUllIGWmBXBIwcgZ9lXDtiu5Y9KlEKMxkKxtugkqhPiOBxxgY/WqCTLdA0f8stql3LjeZG7kMeIkJ3lAz5Iip+vV57Bdf76ye3Y+K3fw/o3yR8GDD4VW9A7BjcW0Us1y0LyKGMZhBKZ5AksDnGOGOFNg9EuNK14227JJG6Mpk3CFaPdDK+eIGGGOfPIoDi28s/yltD8mzwEfdj0Iid/3mFdSy2p3dmJoCcOs4gx1Cue8/YHHuqc2I0uaTaS7nlidRG0xyykDiQiYJGDleIx0qt3+xcx1trMRyCCS6Ev0Tud3ksW3sY4KzJz64oDsbF2X5O162iPDfiQNn60kIYj/AB8PdUx/KK+lZ/Ym/wClXJ2k6XMmvWU8UUjhjDgqpIyshDAkDA8BB9lcv8oDTJZTZmKJ5B86ngUt4m7vdB3QcZwcew0BZe1b/Ycv2Yv3kp2If7Jj/SS/vmuz2nadJLo00caM7hY/CoyTushOAOJwAazDZDtAv9Ntlto9PeRVZjlo5gx3jnHBcdaAuP8AKC/8jb/+oH/Lkq27D3Kx6Rau5wqWyMx8gFyT8BVN7ZBNdaVay/J5EbvEeSPBZot6NxggDPBiBnFc21Rnt9mYo1jffaKGOQBTvIpA3sgDI4eE+2gKRoGj/lltUu5cBmRu5DHiJCd5QM+SIq/r1eewXX++snt2Pit3yv6N8kfBgw+FVvZ/sGNxbRTTXLQvIoYxmEEpnkCSwOcY4Y4U2D0O40rXjbbskkboymTcIVo90Or54gYYY588igOhttqyWm0pnkVmSJo2YLjJHdAcASB186+NWZtotSjextHijTcWSQgDGG3i7leAIHADJJx8JrXNCkk2pTegZ4nKMSUJQx90VbJxjGeFdO+0a62c1NZLRJJbWZgAoBbeUnjE2M+Nc+Fuv+KhJu9KUqTE/9k="/>
          <p:cNvSpPr>
            <a:spLocks noChangeAspect="1" noChangeArrowheads="1"/>
          </p:cNvSpPr>
          <p:nvPr/>
        </p:nvSpPr>
        <p:spPr bwMode="auto">
          <a:xfrm>
            <a:off x="141288" y="-131763"/>
            <a:ext cx="276225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36" tIns="41468" rIns="82936" bIns="41468"/>
          <a:lstStyle>
            <a:lvl1pPr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s-CO" altLang="es-CO"/>
          </a:p>
        </p:txBody>
      </p:sp>
      <p:pic>
        <p:nvPicPr>
          <p:cNvPr id="21541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47" t="44106" r="66241" b="22427"/>
          <a:stretch>
            <a:fillRect/>
          </a:stretch>
        </p:blipFill>
        <p:spPr bwMode="auto">
          <a:xfrm>
            <a:off x="6270625" y="2384425"/>
            <a:ext cx="392113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42" name="65 CuadroTexto"/>
          <p:cNvSpPr txBox="1">
            <a:spLocks noChangeArrowheads="1"/>
          </p:cNvSpPr>
          <p:nvPr/>
        </p:nvSpPr>
        <p:spPr bwMode="auto">
          <a:xfrm>
            <a:off x="2603500" y="4462463"/>
            <a:ext cx="914400" cy="65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7922" tIns="48962" rIns="97922" bIns="48962"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s-ES" altLang="es-CO" sz="600" u="none"/>
              <a:t>Apoya al fiscal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altLang="es-CO" sz="600" u="none"/>
              <a:t>Investiga y compila pruebas.</a:t>
            </a:r>
          </a:p>
          <a:p>
            <a:endParaRPr lang="es-ES" altLang="es-CO" sz="600" u="none"/>
          </a:p>
          <a:p>
            <a:pPr>
              <a:buFont typeface="Arial" panose="020B0604020202020204" pitchFamily="34" charset="0"/>
              <a:buChar char="•"/>
            </a:pPr>
            <a:r>
              <a:rPr lang="es-ES" altLang="es-CO" sz="600" u="none"/>
              <a:t>Captura y adelanta la iniciativa.</a:t>
            </a:r>
          </a:p>
        </p:txBody>
      </p:sp>
      <p:sp>
        <p:nvSpPr>
          <p:cNvPr id="43" name="42 Flecha izquierda y arriba"/>
          <p:cNvSpPr/>
          <p:nvPr/>
        </p:nvSpPr>
        <p:spPr>
          <a:xfrm>
            <a:off x="4964113" y="2971800"/>
            <a:ext cx="1501775" cy="644525"/>
          </a:xfrm>
          <a:prstGeom prst="leftUpArrow">
            <a:avLst>
              <a:gd name="adj1" fmla="val 0"/>
              <a:gd name="adj2" fmla="val 2918"/>
              <a:gd name="adj3" fmla="val 5666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936" tIns="41468" rIns="82936" bIns="4146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 dirty="0"/>
          </a:p>
        </p:txBody>
      </p:sp>
      <p:sp>
        <p:nvSpPr>
          <p:cNvPr id="44" name="43 Flecha izquierda y arriba"/>
          <p:cNvSpPr/>
          <p:nvPr/>
        </p:nvSpPr>
        <p:spPr>
          <a:xfrm rot="5400000">
            <a:off x="3200401" y="2644775"/>
            <a:ext cx="717550" cy="1241425"/>
          </a:xfrm>
          <a:prstGeom prst="leftUpArrow">
            <a:avLst>
              <a:gd name="adj1" fmla="val 0"/>
              <a:gd name="adj2" fmla="val 2719"/>
              <a:gd name="adj3" fmla="val 433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936" tIns="41468" rIns="82936" bIns="4146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 dirty="0"/>
          </a:p>
        </p:txBody>
      </p:sp>
      <p:pic>
        <p:nvPicPr>
          <p:cNvPr id="21546" name="Picture 14" descr="http://guataqui-cundinamarca.gov.co/apc-aa-files/63623864306566363131643366313764/logo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4738" y="2460625"/>
            <a:ext cx="517525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54679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60867"/>
            <a:ext cx="6417734" cy="715617"/>
          </a:xfrm>
        </p:spPr>
        <p:txBody>
          <a:bodyPr/>
          <a:lstStyle/>
          <a:p>
            <a:r>
              <a:rPr lang="es-CO" sz="2800" b="1" dirty="0">
                <a:solidFill>
                  <a:schemeClr val="bg1"/>
                </a:solidFill>
                <a:latin typeface="Arial Black" panose="020B0A04020102020204" pitchFamily="34" charset="0"/>
              </a:rPr>
              <a:t>Mesa pública de embarazo adolescente</a:t>
            </a: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/>
          </p:nvPr>
        </p:nvGraphicFramePr>
        <p:xfrm>
          <a:off x="457200" y="4826000"/>
          <a:ext cx="7705725" cy="1493837"/>
        </p:xfrm>
        <a:graphic>
          <a:graphicData uri="http://schemas.openxmlformats.org/drawingml/2006/table">
            <a:tbl>
              <a:tblPr/>
              <a:tblGrid>
                <a:gridCol w="511582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899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9632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CO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DIRECTORA GENERAL DEL ICBF</a:t>
                      </a:r>
                    </a:p>
                  </a:txBody>
                  <a:tcPr marL="91432" marR="91432" marT="45730" marB="4573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CO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KAREN ABUDINEN A</a:t>
                      </a:r>
                    </a:p>
                  </a:txBody>
                  <a:tcPr marL="91432" marR="91432"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632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CO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DIRECTORA REGIONAL ATLANTICO ( E )</a:t>
                      </a:r>
                    </a:p>
                  </a:txBody>
                  <a:tcPr marL="91432" marR="91432" marT="45730" marB="4573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CO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FRANCIA ELENA LOPEZ LOPEZ</a:t>
                      </a:r>
                    </a:p>
                  </a:txBody>
                  <a:tcPr marL="91432" marR="91432"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0118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CO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COORDINADORA CENTRO ZONAL SABANAGRANDE</a:t>
                      </a:r>
                    </a:p>
                  </a:txBody>
                  <a:tcPr marL="91432" marR="91432" marT="45730" marB="4573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CO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CARMEN CARRILLO SUAREZ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CO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PIEDAD AVILA (E)</a:t>
                      </a:r>
                    </a:p>
                  </a:txBody>
                  <a:tcPr marL="91432" marR="91432"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2346" y="1320800"/>
            <a:ext cx="4917988" cy="3268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3002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9263849"/>
              </p:ext>
            </p:extLst>
          </p:nvPr>
        </p:nvGraphicFramePr>
        <p:xfrm>
          <a:off x="0" y="1245704"/>
          <a:ext cx="9143999" cy="50235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399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448245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2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75347">
                <a:tc>
                  <a:txBody>
                    <a:bodyPr/>
                    <a:lstStyle/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</a:txBody>
                  <a:tcPr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3" name="CuadroTexto 9"/>
          <p:cNvSpPr txBox="1">
            <a:spLocks noChangeArrowheads="1"/>
          </p:cNvSpPr>
          <p:nvPr/>
        </p:nvSpPr>
        <p:spPr bwMode="auto">
          <a:xfrm>
            <a:off x="118946" y="194623"/>
            <a:ext cx="783235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s-ES" altLang="es-ES" sz="2400" b="1" kern="0" noProof="0" dirty="0">
                <a:solidFill>
                  <a:srgbClr val="FFFFFF"/>
                </a:solidFill>
                <a:cs typeface="Arial" panose="020B0604020202020204" pitchFamily="34" charset="0"/>
              </a:rPr>
              <a:t>Prevención del Embarazo adolescente</a:t>
            </a:r>
            <a:endParaRPr kumimoji="0" lang="es-ES" altLang="es-ES" sz="3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Elipse 3"/>
          <p:cNvSpPr/>
          <p:nvPr/>
        </p:nvSpPr>
        <p:spPr>
          <a:xfrm>
            <a:off x="1272209" y="1245704"/>
            <a:ext cx="6453808" cy="1373017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chemeClr val="bg1"/>
                </a:solidFill>
              </a:rPr>
              <a:t>PANEL: Una mirada institucional y social al tema de Prevención del embarazo en  adolescentes en el Atlántico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319" y="2843808"/>
            <a:ext cx="1919340" cy="320040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782" y="3328749"/>
            <a:ext cx="3351873" cy="2230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9375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249949" y="14957"/>
            <a:ext cx="8644103" cy="615681"/>
          </a:xfrm>
          <a:prstGeom prst="rect">
            <a:avLst/>
          </a:prstGeom>
        </p:spPr>
        <p:txBody>
          <a:bodyPr vert="horz" wrap="square" lIns="0" tIns="170815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5879"/>
            <a:r>
              <a:rPr lang="es-CO" sz="3200" spc="31" dirty="0">
                <a:solidFill>
                  <a:schemeClr val="bg1"/>
                </a:solidFill>
                <a:latin typeface="Arial Black" panose="020B0A04020102020204" pitchFamily="34" charset="0"/>
              </a:rPr>
              <a:t>Canales </a:t>
            </a:r>
            <a:r>
              <a:rPr lang="es-CO" sz="3200" spc="25" dirty="0">
                <a:solidFill>
                  <a:schemeClr val="bg1"/>
                </a:solidFill>
                <a:latin typeface="Arial Black" panose="020B0A04020102020204" pitchFamily="34" charset="0"/>
              </a:rPr>
              <a:t>de</a:t>
            </a:r>
            <a:r>
              <a:rPr lang="es-CO" sz="3200" spc="-465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s-CO" sz="3200" spc="15" dirty="0">
                <a:solidFill>
                  <a:schemeClr val="bg1"/>
                </a:solidFill>
                <a:latin typeface="Arial Black" panose="020B0A04020102020204" pitchFamily="34" charset="0"/>
              </a:rPr>
              <a:t>comunicación</a:t>
            </a:r>
          </a:p>
        </p:txBody>
      </p:sp>
      <p:sp>
        <p:nvSpPr>
          <p:cNvPr id="8" name="object 4"/>
          <p:cNvSpPr txBox="1">
            <a:spLocks/>
          </p:cNvSpPr>
          <p:nvPr/>
        </p:nvSpPr>
        <p:spPr>
          <a:xfrm>
            <a:off x="249949" y="2069522"/>
            <a:ext cx="8430755" cy="34906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95903" indent="-283204" algn="ctr">
              <a:buFont typeface="Segoe UI Symbol"/>
              <a:buChar char="✓"/>
              <a:tabLst>
                <a:tab pos="296538" algn="l"/>
              </a:tabLst>
            </a:pPr>
            <a:r>
              <a:rPr lang="es-CO" sz="2000" spc="-15" dirty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Pagina </a:t>
            </a:r>
            <a:r>
              <a:rPr lang="es-CO" sz="2000" spc="-5" dirty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web:</a:t>
            </a:r>
            <a:r>
              <a:rPr lang="es-CO" sz="2000" spc="25" dirty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s-CO" sz="2000" spc="-15" dirty="0">
                <a:latin typeface="Arial Black" panose="020B0A04020102020204" pitchFamily="34" charset="0"/>
                <a:cs typeface="Arial" panose="020B0604020202020204" pitchFamily="34" charset="0"/>
                <a:hlinkClick r:id="rId2"/>
              </a:rPr>
              <a:t>www.icbf.gov.co</a:t>
            </a:r>
          </a:p>
          <a:p>
            <a:pPr algn="ctr">
              <a:spcBef>
                <a:spcPts val="35"/>
              </a:spcBef>
              <a:buFont typeface="Segoe UI Symbol"/>
              <a:buChar char="✓"/>
            </a:pPr>
            <a:endParaRPr lang="es-CO" sz="200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marL="295903" indent="-283204" algn="ctr">
              <a:buFont typeface="Segoe UI Symbol"/>
              <a:buChar char="✓"/>
              <a:tabLst>
                <a:tab pos="296538" algn="l"/>
              </a:tabLst>
            </a:pPr>
            <a:r>
              <a:rPr lang="es-CO" sz="2000" spc="-5" dirty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Correo </a:t>
            </a:r>
            <a:r>
              <a:rPr lang="es-CO" sz="2000" spc="-15" dirty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electrónico:</a:t>
            </a:r>
            <a:r>
              <a:rPr lang="es-CO" sz="2000" spc="204" dirty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s-CO" sz="2000" spc="-20" dirty="0">
                <a:latin typeface="Arial Black" panose="020B0A04020102020204" pitchFamily="34" charset="0"/>
                <a:cs typeface="Arial" panose="020B0604020202020204" pitchFamily="34" charset="0"/>
                <a:hlinkClick r:id="rId3"/>
              </a:rPr>
              <a:t>atencionalciudadano@icbf.gov.co</a:t>
            </a:r>
          </a:p>
          <a:p>
            <a:pPr algn="ctr">
              <a:spcBef>
                <a:spcPts val="35"/>
              </a:spcBef>
              <a:buFont typeface="Segoe UI Symbol"/>
              <a:buChar char="✓"/>
            </a:pPr>
            <a:endParaRPr lang="es-CO" sz="200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marL="295903" indent="-283204" algn="ctr">
              <a:spcBef>
                <a:spcPts val="5"/>
              </a:spcBef>
              <a:buFont typeface="Segoe UI Symbol"/>
              <a:buChar char="✓"/>
              <a:tabLst>
                <a:tab pos="296538" algn="l"/>
              </a:tabLst>
            </a:pPr>
            <a:r>
              <a:rPr lang="es-CO" sz="2000" spc="-5" dirty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Línea</a:t>
            </a:r>
            <a:r>
              <a:rPr lang="es-CO" sz="2000" spc="-85" dirty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s-CO" sz="2000" spc="20" dirty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141</a:t>
            </a:r>
          </a:p>
          <a:p>
            <a:pPr marL="12699" indent="0" algn="ctr">
              <a:spcBef>
                <a:spcPts val="5"/>
              </a:spcBef>
              <a:buNone/>
              <a:tabLst>
                <a:tab pos="296538" algn="l"/>
              </a:tabLst>
            </a:pPr>
            <a:endParaRPr lang="es-CO" sz="200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marL="295903" indent="-283204" algn="ctr">
              <a:buFont typeface="Segoe UI Symbol"/>
              <a:buChar char="✓"/>
              <a:tabLst>
                <a:tab pos="296538" algn="l"/>
              </a:tabLst>
            </a:pPr>
            <a:r>
              <a:rPr lang="es-CO" sz="2000" spc="-20" dirty="0" err="1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Tweets</a:t>
            </a:r>
            <a:r>
              <a:rPr lang="es-CO" sz="2000" spc="-20" dirty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s-CO" sz="2000" dirty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 través </a:t>
            </a:r>
            <a:r>
              <a:rPr lang="es-CO" sz="2000" spc="-11" dirty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de</a:t>
            </a:r>
            <a:r>
              <a:rPr lang="es-CO" sz="2000" spc="40" dirty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s-CO" sz="2000" spc="-11" dirty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@</a:t>
            </a:r>
            <a:r>
              <a:rPr lang="es-CO" sz="2000" spc="-11" dirty="0" err="1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ICBFColombia</a:t>
            </a:r>
            <a:endParaRPr lang="es-CO" sz="2000" spc="-11" dirty="0">
              <a:solidFill>
                <a:srgbClr val="0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marL="12699" indent="0" algn="ctr">
              <a:buNone/>
              <a:tabLst>
                <a:tab pos="296538" algn="l"/>
              </a:tabLst>
            </a:pPr>
            <a:endParaRPr lang="es-CO" sz="200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marL="295903" marR="5080" indent="-283204" algn="ctr">
              <a:buFont typeface="Segoe UI Symbol"/>
              <a:buChar char="✓"/>
              <a:tabLst>
                <a:tab pos="296538" algn="l"/>
                <a:tab pos="1302987" algn="l"/>
                <a:tab pos="2447229" algn="l"/>
                <a:tab pos="2858699" algn="l"/>
                <a:tab pos="3215560" algn="l"/>
                <a:tab pos="3847369" algn="l"/>
                <a:tab pos="4909063" algn="l"/>
              </a:tabLst>
            </a:pPr>
            <a:r>
              <a:rPr lang="es-CO" sz="2000" spc="-20" dirty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Atención	</a:t>
            </a:r>
            <a:r>
              <a:rPr lang="es-CO" sz="2000" spc="-5" dirty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presencial	</a:t>
            </a:r>
            <a:r>
              <a:rPr lang="es-CO" sz="2000" spc="-15" dirty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en	</a:t>
            </a:r>
            <a:r>
              <a:rPr lang="es-CO" sz="2000" spc="-11" dirty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la	</a:t>
            </a:r>
            <a:r>
              <a:rPr lang="es-CO" sz="2000" spc="-5" dirty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Sede	</a:t>
            </a:r>
            <a:r>
              <a:rPr lang="es-CO" sz="2000" spc="-15" dirty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Regional,	</a:t>
            </a:r>
            <a:r>
              <a:rPr lang="es-CO" sz="2000" spc="-11" dirty="0" err="1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Cen</a:t>
            </a:r>
            <a:r>
              <a:rPr lang="es-CO" sz="2000" spc="-11" dirty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 Zonales</a:t>
            </a:r>
            <a:endParaRPr lang="es-CO" sz="2000" spc="-20" dirty="0">
              <a:solidFill>
                <a:srgbClr val="0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35"/>
              </a:spcBef>
              <a:buNone/>
            </a:pPr>
            <a:endParaRPr lang="es-CO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135467" y="6400800"/>
            <a:ext cx="13885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</p:spTree>
    <p:extLst>
      <p:ext uri="{BB962C8B-B14F-4D97-AF65-F5344CB8AC3E}">
        <p14:creationId xmlns:p14="http://schemas.microsoft.com/office/powerpoint/2010/main" val="36938085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/>
          </p:cNvSpPr>
          <p:nvPr/>
        </p:nvSpPr>
        <p:spPr>
          <a:xfrm>
            <a:off x="249949" y="14957"/>
            <a:ext cx="8644103" cy="788036"/>
          </a:xfrm>
          <a:prstGeom prst="rect">
            <a:avLst/>
          </a:prstGeom>
        </p:spPr>
        <p:txBody>
          <a:bodyPr vert="horz" wrap="square" lIns="0" tIns="170815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5879"/>
            <a:r>
              <a:rPr lang="es-CO" spc="31"/>
              <a:t>Canales </a:t>
            </a:r>
            <a:r>
              <a:rPr lang="es-CO" spc="25"/>
              <a:t>de</a:t>
            </a:r>
            <a:r>
              <a:rPr lang="es-CO" spc="-465"/>
              <a:t> </a:t>
            </a:r>
            <a:r>
              <a:rPr lang="es-CO" spc="15"/>
              <a:t>comunicación</a:t>
            </a:r>
            <a:endParaRPr lang="es-CO" spc="15" dirty="0"/>
          </a:p>
        </p:txBody>
      </p:sp>
      <p:sp>
        <p:nvSpPr>
          <p:cNvPr id="3" name="object 3"/>
          <p:cNvSpPr/>
          <p:nvPr/>
        </p:nvSpPr>
        <p:spPr>
          <a:xfrm>
            <a:off x="5916167" y="2587751"/>
            <a:ext cx="2880360" cy="15179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37749" y="1591055"/>
            <a:ext cx="5577839" cy="43068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CuadroTexto 4"/>
          <p:cNvSpPr txBox="1"/>
          <p:nvPr/>
        </p:nvSpPr>
        <p:spPr>
          <a:xfrm>
            <a:off x="135467" y="6400800"/>
            <a:ext cx="13885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</p:spTree>
    <p:extLst>
      <p:ext uri="{BB962C8B-B14F-4D97-AF65-F5344CB8AC3E}">
        <p14:creationId xmlns:p14="http://schemas.microsoft.com/office/powerpoint/2010/main" val="21593086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625475" y="4883642"/>
            <a:ext cx="4913194" cy="1433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4572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</a:rPr>
              <a:t>CONCLUSIONES</a:t>
            </a:r>
          </a:p>
          <a:p>
            <a:pPr marL="0" marR="0" lvl="0" indent="0" algn="ctr" defTabSz="4572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CO" altLang="es-CO" sz="3600" b="1" kern="0" dirty="0">
                <a:solidFill>
                  <a:prstClr val="black"/>
                </a:solidFill>
              </a:rPr>
              <a:t>Y</a:t>
            </a:r>
          </a:p>
          <a:p>
            <a:pPr marL="0" marR="0" lvl="0" indent="0" algn="ctr" defTabSz="4572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altLang="es-CO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</a:rPr>
              <a:t>EVALUACIÓN</a:t>
            </a:r>
            <a:endParaRPr kumimoji="0" lang="es-ES" altLang="es-CO" sz="3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  <p:cxnSp>
        <p:nvCxnSpPr>
          <p:cNvPr id="3" name="Conector recto 2"/>
          <p:cNvCxnSpPr/>
          <p:nvPr/>
        </p:nvCxnSpPr>
        <p:spPr>
          <a:xfrm>
            <a:off x="625475" y="5073650"/>
            <a:ext cx="0" cy="1243013"/>
          </a:xfrm>
          <a:prstGeom prst="line">
            <a:avLst/>
          </a:prstGeom>
          <a:ln w="952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04379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79164" y="1329578"/>
            <a:ext cx="2464905" cy="4824035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707451" y="3002564"/>
            <a:ext cx="4383315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7200" b="0" u="none" strike="noStrike" kern="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 Black" panose="020B0A04020102020204" pitchFamily="34" charset="0"/>
              </a:rPr>
              <a:t>Gracias</a:t>
            </a:r>
            <a:r>
              <a:rPr kumimoji="0" lang="es-CO" sz="72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 Black" panose="020B0A040201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148495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26586"/>
            <a:ext cx="7886700" cy="708301"/>
          </a:xfrm>
        </p:spPr>
        <p:txBody>
          <a:bodyPr/>
          <a:lstStyle/>
          <a:p>
            <a:r>
              <a:rPr lang="es-CO" b="1" dirty="0">
                <a:solidFill>
                  <a:schemeClr val="bg1"/>
                </a:solidFill>
              </a:rPr>
              <a:t>La mesa pública ¿Qué es?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45774" y="1391478"/>
            <a:ext cx="5459896" cy="2292625"/>
          </a:xfrm>
          <a:ln w="38100">
            <a:solidFill>
              <a:schemeClr val="tx1"/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es-CO" sz="2000" dirty="0"/>
              <a:t>Se puede definir como un espacio de encuentros presenciales de interlocución y comunicación con los ciudadanos, para tratar temas puntuales que tienen que ver con el cabal funcionamiento del Servicio Público de Bienestar Familiar detectando anomalías, proponiendo correctivos y propiciando escenarios de prevención, cualificación y mejoramiento de los mismos. </a:t>
            </a:r>
            <a:endParaRPr lang="es-CO" sz="1600" dirty="0"/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3360688" y="4252288"/>
            <a:ext cx="5459896" cy="1716158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O" dirty="0"/>
              <a:t>Objetivo de la Mesa Pública</a:t>
            </a:r>
          </a:p>
          <a:p>
            <a:pPr marL="0" indent="0">
              <a:buNone/>
            </a:pPr>
            <a:r>
              <a:rPr lang="es-CO" sz="2000" dirty="0"/>
              <a:t>Presentar gestión, avances, logros y dificultades relacionadas con la niñez y la adolescencia frente a un programa o servicio específico. </a:t>
            </a:r>
            <a:r>
              <a:rPr lang="es-CO" dirty="0"/>
              <a:t>	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s-CO" sz="16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5523" y="1594045"/>
            <a:ext cx="2974564" cy="223092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74" y="3904774"/>
            <a:ext cx="3054626" cy="2411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129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Rectángulo redondeado 1"/>
          <p:cNvSpPr/>
          <p:nvPr/>
        </p:nvSpPr>
        <p:spPr>
          <a:xfrm>
            <a:off x="165553" y="5696466"/>
            <a:ext cx="8929064" cy="1161535"/>
          </a:xfrm>
          <a:prstGeom prst="roundRect">
            <a:avLst/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64" y="245587"/>
            <a:ext cx="7769973" cy="6161260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772664" y="5303679"/>
            <a:ext cx="669081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s-CO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Trabajar con calidad y transparencia por el desarrollo integral de la primera infancia, la niñez, la adolescencia y el bienestar de las familias colombianas. </a:t>
            </a:r>
          </a:p>
        </p:txBody>
      </p:sp>
      <p:sp>
        <p:nvSpPr>
          <p:cNvPr id="9" name="Rectángulo redondeado 8"/>
          <p:cNvSpPr/>
          <p:nvPr/>
        </p:nvSpPr>
        <p:spPr>
          <a:xfrm>
            <a:off x="679847" y="1051007"/>
            <a:ext cx="1014041" cy="4077730"/>
          </a:xfrm>
          <a:prstGeom prst="roundRect">
            <a:avLst/>
          </a:prstGeom>
          <a:solidFill>
            <a:schemeClr val="accent2">
              <a:lumMod val="75000"/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CuadroTexto 12"/>
          <p:cNvSpPr txBox="1"/>
          <p:nvPr/>
        </p:nvSpPr>
        <p:spPr>
          <a:xfrm rot="16200000">
            <a:off x="-1249471" y="2628207"/>
            <a:ext cx="49676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5400" spc="6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MISIÓN</a:t>
            </a:r>
          </a:p>
        </p:txBody>
      </p:sp>
    </p:spTree>
    <p:extLst>
      <p:ext uri="{BB962C8B-B14F-4D97-AF65-F5344CB8AC3E}">
        <p14:creationId xmlns:p14="http://schemas.microsoft.com/office/powerpoint/2010/main" val="1586211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Rectángulo redondeado 1"/>
          <p:cNvSpPr/>
          <p:nvPr/>
        </p:nvSpPr>
        <p:spPr>
          <a:xfrm>
            <a:off x="166034" y="5696466"/>
            <a:ext cx="8929064" cy="1161535"/>
          </a:xfrm>
          <a:prstGeom prst="roundRect">
            <a:avLst/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03"/>
          <a:stretch/>
        </p:blipFill>
        <p:spPr>
          <a:xfrm>
            <a:off x="319320" y="461319"/>
            <a:ext cx="8514250" cy="5281034"/>
          </a:xfrm>
          <a:prstGeom prst="rect">
            <a:avLst/>
          </a:prstGeom>
        </p:spPr>
      </p:pic>
      <p:sp>
        <p:nvSpPr>
          <p:cNvPr id="9" name="Rectángulo redondeado 8"/>
          <p:cNvSpPr/>
          <p:nvPr/>
        </p:nvSpPr>
        <p:spPr>
          <a:xfrm>
            <a:off x="260461" y="1168063"/>
            <a:ext cx="1014041" cy="4001071"/>
          </a:xfrm>
          <a:prstGeom prst="roundRect">
            <a:avLst/>
          </a:prstGeom>
          <a:solidFill>
            <a:schemeClr val="accent2">
              <a:lumMod val="75000"/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CuadroTexto 12"/>
          <p:cNvSpPr txBox="1"/>
          <p:nvPr/>
        </p:nvSpPr>
        <p:spPr>
          <a:xfrm rot="16200000">
            <a:off x="-2264323" y="2663116"/>
            <a:ext cx="5972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5400" spc="6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VISIÓN</a:t>
            </a:r>
          </a:p>
        </p:txBody>
      </p:sp>
      <p:sp>
        <p:nvSpPr>
          <p:cNvPr id="3" name="Rectángulo 2"/>
          <p:cNvSpPr/>
          <p:nvPr/>
        </p:nvSpPr>
        <p:spPr>
          <a:xfrm>
            <a:off x="368703" y="5742355"/>
            <a:ext cx="85237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s-CO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Cambiar el mundo de las nuevas generaciones y sus familias, siendo referentes en estándares de calidad y contribuyendo a la construcción de una sociedad en paz, próspera y equitativa. </a:t>
            </a:r>
          </a:p>
        </p:txBody>
      </p:sp>
    </p:spTree>
    <p:extLst>
      <p:ext uri="{BB962C8B-B14F-4D97-AF65-F5344CB8AC3E}">
        <p14:creationId xmlns:p14="http://schemas.microsoft.com/office/powerpoint/2010/main" val="21198077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7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788" y="257634"/>
            <a:ext cx="6833814" cy="455059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s-ES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Organización Regional Atlántico</a:t>
            </a:r>
          </a:p>
        </p:txBody>
      </p:sp>
      <p:graphicFrame>
        <p:nvGraphicFramePr>
          <p:cNvPr id="8" name="Tabla 7"/>
          <p:cNvGraphicFramePr>
            <a:graphicFrameLocks noGrp="1"/>
          </p:cNvGraphicFramePr>
          <p:nvPr>
            <p:extLst/>
          </p:nvPr>
        </p:nvGraphicFramePr>
        <p:xfrm>
          <a:off x="277378" y="1409845"/>
          <a:ext cx="2820988" cy="630236"/>
        </p:xfrm>
        <a:graphic>
          <a:graphicData uri="http://schemas.openxmlformats.org/drawingml/2006/table">
            <a:tbl>
              <a:tblPr/>
              <a:tblGrid>
                <a:gridCol w="28209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090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 NORTE CENTRO HISTÓRICO</a:t>
                      </a:r>
                    </a:p>
                  </a:txBody>
                  <a:tcPr marL="9527" marR="9527" marT="950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203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Barranquilla: Norte Centro Histórico - Riomar</a:t>
                      </a:r>
                    </a:p>
                  </a:txBody>
                  <a:tcPr marL="9527" marR="9527" marT="950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90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Puerto Colombia</a:t>
                      </a:r>
                    </a:p>
                  </a:txBody>
                  <a:tcPr marL="9527" marR="9527" marT="950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9" name="Tabla 8"/>
          <p:cNvGraphicFramePr>
            <a:graphicFrameLocks noGrp="1"/>
          </p:cNvGraphicFramePr>
          <p:nvPr>
            <p:extLst/>
          </p:nvPr>
        </p:nvGraphicFramePr>
        <p:xfrm>
          <a:off x="265112" y="2536970"/>
          <a:ext cx="1219200" cy="1615209"/>
        </p:xfrm>
        <a:graphic>
          <a:graphicData uri="http://schemas.openxmlformats.org/drawingml/2006/table">
            <a:tbl>
              <a:tblPr/>
              <a:tblGrid>
                <a:gridCol w="1219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055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 BARANOA</a:t>
                      </a:r>
                    </a:p>
                  </a:txBody>
                  <a:tcPr marL="9530" marR="953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000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Baranoa</a:t>
                      </a:r>
                    </a:p>
                  </a:txBody>
                  <a:tcPr marL="9530" marR="953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00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Galapa</a:t>
                      </a:r>
                    </a:p>
                  </a:txBody>
                  <a:tcPr marL="9530" marR="953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00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Juan de Acosta</a:t>
                      </a:r>
                    </a:p>
                  </a:txBody>
                  <a:tcPr marL="9530" marR="953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000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Piojó</a:t>
                      </a:r>
                    </a:p>
                  </a:txBody>
                  <a:tcPr marL="9530" marR="953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000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Polonuevo</a:t>
                      </a:r>
                    </a:p>
                  </a:txBody>
                  <a:tcPr marL="9530" marR="953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00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Tubará</a:t>
                      </a:r>
                    </a:p>
                  </a:txBody>
                  <a:tcPr marL="9530" marR="953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095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Usiacurí</a:t>
                      </a:r>
                    </a:p>
                  </a:txBody>
                  <a:tcPr marL="9530" marR="953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graphicFrame>
        <p:nvGraphicFramePr>
          <p:cNvPr id="10" name="Tabla 9"/>
          <p:cNvGraphicFramePr>
            <a:graphicFrameLocks noGrp="1"/>
          </p:cNvGraphicFramePr>
          <p:nvPr>
            <p:extLst/>
          </p:nvPr>
        </p:nvGraphicFramePr>
        <p:xfrm>
          <a:off x="467735" y="4922261"/>
          <a:ext cx="1266825" cy="1219200"/>
        </p:xfrm>
        <a:graphic>
          <a:graphicData uri="http://schemas.openxmlformats.org/drawingml/2006/table">
            <a:tbl>
              <a:tblPr/>
              <a:tblGrid>
                <a:gridCol w="12668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095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 SABANALARGA</a:t>
                      </a:r>
                    </a:p>
                  </a:txBody>
                  <a:tcPr marL="9523" marR="9523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000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Candelaria </a:t>
                      </a:r>
                    </a:p>
                  </a:txBody>
                  <a:tcPr marL="9523" marR="9523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00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Luruaco</a:t>
                      </a:r>
                    </a:p>
                  </a:txBody>
                  <a:tcPr marL="9523" marR="9523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00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Manatí</a:t>
                      </a:r>
                    </a:p>
                  </a:txBody>
                  <a:tcPr marL="9523" marR="9523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000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Repelón</a:t>
                      </a:r>
                    </a:p>
                  </a:txBody>
                  <a:tcPr marL="9523" marR="9523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095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Sabanalarga</a:t>
                      </a:r>
                    </a:p>
                  </a:txBody>
                  <a:tcPr marL="9523" marR="9523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aphicFrame>
        <p:nvGraphicFramePr>
          <p:cNvPr id="11" name="Tabla 10"/>
          <p:cNvGraphicFramePr>
            <a:graphicFrameLocks noGrp="1"/>
          </p:cNvGraphicFramePr>
          <p:nvPr>
            <p:extLst/>
          </p:nvPr>
        </p:nvGraphicFramePr>
        <p:xfrm>
          <a:off x="5364883" y="1432070"/>
          <a:ext cx="2768600" cy="419100"/>
        </p:xfrm>
        <a:graphic>
          <a:graphicData uri="http://schemas.openxmlformats.org/drawingml/2006/table">
            <a:tbl>
              <a:tblPr/>
              <a:tblGrid>
                <a:gridCol w="27686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095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 SUROCCIDENTE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095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Barranquilla: Suroccidente - Metropolitana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12" name="Tabla 11"/>
          <p:cNvGraphicFramePr>
            <a:graphicFrameLocks noGrp="1"/>
          </p:cNvGraphicFramePr>
          <p:nvPr>
            <p:extLst/>
          </p:nvPr>
        </p:nvGraphicFramePr>
        <p:xfrm>
          <a:off x="6076083" y="2211532"/>
          <a:ext cx="1590675" cy="419100"/>
        </p:xfrm>
        <a:graphic>
          <a:graphicData uri="http://schemas.openxmlformats.org/drawingml/2006/table">
            <a:tbl>
              <a:tblPr/>
              <a:tblGrid>
                <a:gridCol w="15906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095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 SURORIENTE</a:t>
                      </a:r>
                    </a:p>
                  </a:txBody>
                  <a:tcPr marL="9527" marR="9527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095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Barranquilla: Suroriente</a:t>
                      </a:r>
                    </a:p>
                  </a:txBody>
                  <a:tcPr marL="9527" marR="9527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13" name="Tabla 12"/>
          <p:cNvGraphicFramePr>
            <a:graphicFrameLocks noGrp="1"/>
          </p:cNvGraphicFramePr>
          <p:nvPr>
            <p:extLst/>
          </p:nvPr>
        </p:nvGraphicFramePr>
        <p:xfrm>
          <a:off x="6494174" y="3050378"/>
          <a:ext cx="1384300" cy="619125"/>
        </p:xfrm>
        <a:graphic>
          <a:graphicData uri="http://schemas.openxmlformats.org/drawingml/2006/table">
            <a:tbl>
              <a:tblPr/>
              <a:tblGrid>
                <a:gridCol w="13843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095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 HIPÓDROMO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000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Soledad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95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Malambo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14" name="Tabla 13"/>
          <p:cNvGraphicFramePr>
            <a:graphicFrameLocks noGrp="1"/>
          </p:cNvGraphicFramePr>
          <p:nvPr>
            <p:extLst/>
          </p:nvPr>
        </p:nvGraphicFramePr>
        <p:xfrm>
          <a:off x="6399501" y="4350043"/>
          <a:ext cx="1358900" cy="1619250"/>
        </p:xfrm>
        <a:graphic>
          <a:graphicData uri="http://schemas.openxmlformats.org/drawingml/2006/table">
            <a:tbl>
              <a:tblPr/>
              <a:tblGrid>
                <a:gridCol w="13589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095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 SABANAGRANDE</a:t>
                      </a:r>
                    </a:p>
                  </a:txBody>
                  <a:tcPr marL="9522" marR="9522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000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Campo de la Cruz</a:t>
                      </a:r>
                    </a:p>
                  </a:txBody>
                  <a:tcPr marL="9522" marR="9522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00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Palmar de Varela</a:t>
                      </a:r>
                    </a:p>
                  </a:txBody>
                  <a:tcPr marL="9522" marR="9522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00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Ponedera</a:t>
                      </a:r>
                    </a:p>
                  </a:txBody>
                  <a:tcPr marL="9522" marR="9522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000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Sabanagrande</a:t>
                      </a:r>
                    </a:p>
                  </a:txBody>
                  <a:tcPr marL="9522" marR="9522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000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Santa Lucía</a:t>
                      </a:r>
                    </a:p>
                  </a:txBody>
                  <a:tcPr marL="9522" marR="9522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00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Santo Tomás</a:t>
                      </a:r>
                    </a:p>
                  </a:txBody>
                  <a:tcPr marL="9522" marR="9522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095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Suan</a:t>
                      </a:r>
                    </a:p>
                  </a:txBody>
                  <a:tcPr marL="9522" marR="9522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graphicFrame>
        <p:nvGraphicFramePr>
          <p:cNvPr id="15" name="Object 19"/>
          <p:cNvGraphicFramePr>
            <a:graphicFrameLocks noChangeAspect="1"/>
          </p:cNvGraphicFramePr>
          <p:nvPr>
            <p:extLst/>
          </p:nvPr>
        </p:nvGraphicFramePr>
        <p:xfrm>
          <a:off x="3251273" y="1493187"/>
          <a:ext cx="1562100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1" name="Imagen de mapa de bits" r:id="rId3" imgW="1400000" imgH="838095" progId="Paint.Picture">
                  <p:embed/>
                </p:oleObj>
              </mc:Choice>
              <mc:Fallback>
                <p:oleObj name="Imagen de mapa de bits" r:id="rId3" imgW="1400000" imgH="838095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1273" y="1493187"/>
                        <a:ext cx="1562100" cy="936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9"/>
          <p:cNvGraphicFramePr>
            <a:graphicFrameLocks noChangeAspect="1"/>
          </p:cNvGraphicFramePr>
          <p:nvPr>
            <p:extLst/>
          </p:nvPr>
        </p:nvGraphicFramePr>
        <p:xfrm>
          <a:off x="4813373" y="2002052"/>
          <a:ext cx="1236382" cy="954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2" name="Imagen de mapa de bits" r:id="rId5" imgW="905001" imgH="666667" progId="Paint.Picture">
                  <p:embed/>
                </p:oleObj>
              </mc:Choice>
              <mc:Fallback>
                <p:oleObj name="Imagen de mapa de bits" r:id="rId5" imgW="905001" imgH="666667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13373" y="2002052"/>
                        <a:ext cx="1236382" cy="954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8"/>
          <p:cNvGraphicFramePr>
            <a:graphicFrameLocks noChangeAspect="1"/>
          </p:cNvGraphicFramePr>
          <p:nvPr>
            <p:extLst/>
          </p:nvPr>
        </p:nvGraphicFramePr>
        <p:xfrm>
          <a:off x="4908483" y="2939253"/>
          <a:ext cx="1046162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3" name="Imagen de mapa de bits" r:id="rId7" imgW="923810" imgH="733333" progId="Paint.Picture">
                  <p:embed/>
                </p:oleObj>
              </mc:Choice>
              <mc:Fallback>
                <p:oleObj name="Imagen de mapa de bits" r:id="rId7" imgW="923810" imgH="733333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08483" y="2939253"/>
                        <a:ext cx="1046162" cy="841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7"/>
          <p:cNvGraphicFramePr>
            <a:graphicFrameLocks noChangeAspect="1"/>
          </p:cNvGraphicFramePr>
          <p:nvPr>
            <p:extLst/>
          </p:nvPr>
        </p:nvGraphicFramePr>
        <p:xfrm>
          <a:off x="4665951" y="3827531"/>
          <a:ext cx="1166812" cy="24686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4" name="Imagen de mapa de bits" r:id="rId9" imgW="1085714" imgH="1914286" progId="Paint.Picture">
                  <p:embed/>
                </p:oleObj>
              </mc:Choice>
              <mc:Fallback>
                <p:oleObj name="Imagen de mapa de bits" r:id="rId9" imgW="1085714" imgH="191428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65951" y="3827531"/>
                        <a:ext cx="1166812" cy="24686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0"/>
          <p:cNvGraphicFramePr>
            <a:graphicFrameLocks noChangeAspect="1"/>
          </p:cNvGraphicFramePr>
          <p:nvPr>
            <p:extLst/>
          </p:nvPr>
        </p:nvGraphicFramePr>
        <p:xfrm>
          <a:off x="1874260" y="2413791"/>
          <a:ext cx="2709862" cy="189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5" name="Imagen de mapa de bits" r:id="rId11" imgW="2400635" imgH="1676634" progId="Paint.Picture">
                  <p:embed/>
                </p:oleObj>
              </mc:Choice>
              <mc:Fallback>
                <p:oleObj name="Imagen de mapa de bits" r:id="rId11" imgW="2400635" imgH="1676634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4260" y="2413791"/>
                        <a:ext cx="2709862" cy="189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" name="Imagen 11" descr="f:\Users\maria.rangel\Desktop\SABANALARGA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599" r="52208" b="13036"/>
          <a:stretch>
            <a:fillRect/>
          </a:stretch>
        </p:blipFill>
        <p:spPr bwMode="auto">
          <a:xfrm>
            <a:off x="2236210" y="4322614"/>
            <a:ext cx="2347912" cy="1808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CuadroTexto 20"/>
          <p:cNvSpPr txBox="1"/>
          <p:nvPr/>
        </p:nvSpPr>
        <p:spPr>
          <a:xfrm>
            <a:off x="135467" y="6409267"/>
            <a:ext cx="13885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</p:spTree>
    <p:extLst>
      <p:ext uri="{BB962C8B-B14F-4D97-AF65-F5344CB8AC3E}">
        <p14:creationId xmlns:p14="http://schemas.microsoft.com/office/powerpoint/2010/main" val="34591176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"/>
            <a:ext cx="6493565" cy="609600"/>
          </a:xfrm>
        </p:spPr>
        <p:txBody>
          <a:bodyPr/>
          <a:lstStyle/>
          <a:p>
            <a:r>
              <a:rPr lang="es-CO" sz="2400" b="1" dirty="0">
                <a:solidFill>
                  <a:schemeClr val="bg1"/>
                </a:solidFill>
              </a:rPr>
              <a:t/>
            </a:r>
            <a:br>
              <a:rPr lang="es-CO" sz="2400" b="1" dirty="0">
                <a:solidFill>
                  <a:schemeClr val="bg1"/>
                </a:solidFill>
              </a:rPr>
            </a:br>
            <a:r>
              <a:rPr lang="es-CO" sz="2400" b="1" dirty="0">
                <a:solidFill>
                  <a:schemeClr val="bg1"/>
                </a:solidFill>
              </a:rPr>
              <a:t>Metas Sociales y Financieras en Campo de la Cruz</a:t>
            </a:r>
          </a:p>
        </p:txBody>
      </p:sp>
      <p:graphicFrame>
        <p:nvGraphicFramePr>
          <p:cNvPr id="8" name="Marcador de conteni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8540811"/>
              </p:ext>
            </p:extLst>
          </p:nvPr>
        </p:nvGraphicFramePr>
        <p:xfrm>
          <a:off x="57325" y="1099930"/>
          <a:ext cx="9086675" cy="51476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8417">
                  <a:extLst>
                    <a:ext uri="{9D8B030D-6E8A-4147-A177-3AD203B41FA5}">
                      <a16:colId xmlns:a16="http://schemas.microsoft.com/office/drawing/2014/main" xmlns="" val="44602342"/>
                    </a:ext>
                  </a:extLst>
                </a:gridCol>
                <a:gridCol w="2678889">
                  <a:extLst>
                    <a:ext uri="{9D8B030D-6E8A-4147-A177-3AD203B41FA5}">
                      <a16:colId xmlns:a16="http://schemas.microsoft.com/office/drawing/2014/main" xmlns="" val="3737231992"/>
                    </a:ext>
                  </a:extLst>
                </a:gridCol>
                <a:gridCol w="876971">
                  <a:extLst>
                    <a:ext uri="{9D8B030D-6E8A-4147-A177-3AD203B41FA5}">
                      <a16:colId xmlns:a16="http://schemas.microsoft.com/office/drawing/2014/main" xmlns="" val="3248516008"/>
                    </a:ext>
                  </a:extLst>
                </a:gridCol>
                <a:gridCol w="1246777">
                  <a:extLst>
                    <a:ext uri="{9D8B030D-6E8A-4147-A177-3AD203B41FA5}">
                      <a16:colId xmlns:a16="http://schemas.microsoft.com/office/drawing/2014/main" xmlns="" val="2944626388"/>
                    </a:ext>
                  </a:extLst>
                </a:gridCol>
                <a:gridCol w="1204512">
                  <a:extLst>
                    <a:ext uri="{9D8B030D-6E8A-4147-A177-3AD203B41FA5}">
                      <a16:colId xmlns:a16="http://schemas.microsoft.com/office/drawing/2014/main" xmlns="" val="2152582659"/>
                    </a:ext>
                  </a:extLst>
                </a:gridCol>
                <a:gridCol w="1701109">
                  <a:extLst>
                    <a:ext uri="{9D8B030D-6E8A-4147-A177-3AD203B41FA5}">
                      <a16:colId xmlns:a16="http://schemas.microsoft.com/office/drawing/2014/main" xmlns="" val="3955699687"/>
                    </a:ext>
                  </a:extLst>
                </a:gridCol>
              </a:tblGrid>
              <a:tr h="448556">
                <a:tc>
                  <a:txBody>
                    <a:bodyPr/>
                    <a:lstStyle/>
                    <a:p>
                      <a:r>
                        <a:rPr lang="es-CO" sz="1200" dirty="0">
                          <a:solidFill>
                            <a:schemeClr val="tx1"/>
                          </a:solidFill>
                        </a:rPr>
                        <a:t>Proyecto Misional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1200" dirty="0">
                          <a:solidFill>
                            <a:schemeClr val="tx1"/>
                          </a:solidFill>
                        </a:rPr>
                        <a:t>Subproyectos / modalidad 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1200" dirty="0">
                          <a:solidFill>
                            <a:schemeClr val="tx1"/>
                          </a:solidFill>
                        </a:rPr>
                        <a:t>Unidades 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1200" dirty="0">
                          <a:solidFill>
                            <a:schemeClr val="tx1"/>
                          </a:solidFill>
                        </a:rPr>
                        <a:t>Cupos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1200" dirty="0">
                          <a:solidFill>
                            <a:schemeClr val="tx1"/>
                          </a:solidFill>
                        </a:rPr>
                        <a:t>Presupuesto / millones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1200" dirty="0">
                          <a:solidFill>
                            <a:schemeClr val="tx1"/>
                          </a:solidFill>
                        </a:rPr>
                        <a:t>Unidades / cupos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28020723"/>
                  </a:ext>
                </a:extLst>
              </a:tr>
              <a:tr h="1181198">
                <a:tc>
                  <a:txBody>
                    <a:bodyPr/>
                    <a:lstStyle/>
                    <a:p>
                      <a:r>
                        <a:rPr lang="es-CO" sz="1300" b="1" dirty="0">
                          <a:solidFill>
                            <a:schemeClr val="tx1"/>
                          </a:solidFill>
                        </a:rPr>
                        <a:t>Primera infancia</a:t>
                      </a:r>
                    </a:p>
                    <a:p>
                      <a:endParaRPr lang="es-CO" sz="1300" b="1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s-CO" sz="1300" b="1" dirty="0">
                          <a:solidFill>
                            <a:schemeClr val="tx1"/>
                          </a:solidFill>
                        </a:rPr>
                        <a:t>Atención integral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1200" dirty="0">
                          <a:solidFill>
                            <a:schemeClr val="tx1"/>
                          </a:solidFill>
                        </a:rPr>
                        <a:t>-CDI Inst. integral</a:t>
                      </a:r>
                    </a:p>
                    <a:p>
                      <a:r>
                        <a:rPr lang="es-CO" sz="1200" dirty="0">
                          <a:solidFill>
                            <a:schemeClr val="tx1"/>
                          </a:solidFill>
                        </a:rPr>
                        <a:t>-Dllo.</a:t>
                      </a:r>
                      <a:r>
                        <a:rPr lang="es-CO" sz="1200" baseline="0" dirty="0">
                          <a:solidFill>
                            <a:schemeClr val="tx1"/>
                          </a:solidFill>
                        </a:rPr>
                        <a:t> Infantil Familiar</a:t>
                      </a:r>
                    </a:p>
                    <a:p>
                      <a:r>
                        <a:rPr lang="es-CO" sz="1200" baseline="0" dirty="0">
                          <a:solidFill>
                            <a:schemeClr val="tx1"/>
                          </a:solidFill>
                        </a:rPr>
                        <a:t>-Transición integral</a:t>
                      </a:r>
                    </a:p>
                    <a:p>
                      <a:endParaRPr lang="es-CO" sz="1200" b="1" baseline="0" dirty="0">
                        <a:solidFill>
                          <a:schemeClr val="tx1"/>
                        </a:solidFill>
                      </a:endParaRPr>
                    </a:p>
                    <a:p>
                      <a:endParaRPr lang="es-CO" sz="1200" b="1" baseline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s-CO" sz="1200" b="1" baseline="0" dirty="0">
                          <a:solidFill>
                            <a:schemeClr val="tx1"/>
                          </a:solidFill>
                        </a:rPr>
                        <a:t>TOTAL</a:t>
                      </a:r>
                      <a:endParaRPr lang="es-CO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12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  <a:p>
                      <a:r>
                        <a:rPr lang="es-CO" sz="12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  <a:p>
                      <a:endParaRPr lang="es-CO" sz="120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s-CO" sz="1200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  <a:p>
                      <a:endParaRPr lang="es-CO" sz="120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s-CO" sz="1200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1200" dirty="0">
                          <a:solidFill>
                            <a:schemeClr val="tx1"/>
                          </a:solidFill>
                        </a:rPr>
                        <a:t>570</a:t>
                      </a:r>
                    </a:p>
                    <a:p>
                      <a:r>
                        <a:rPr lang="es-CO" sz="1200" dirty="0">
                          <a:solidFill>
                            <a:schemeClr val="tx1"/>
                          </a:solidFill>
                        </a:rPr>
                        <a:t>296</a:t>
                      </a:r>
                    </a:p>
                    <a:p>
                      <a:endParaRPr lang="es-CO" sz="120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s-CO" sz="1200" dirty="0">
                          <a:solidFill>
                            <a:schemeClr val="tx1"/>
                          </a:solidFill>
                        </a:rPr>
                        <a:t>375</a:t>
                      </a:r>
                    </a:p>
                    <a:p>
                      <a:endParaRPr lang="es-CO" sz="120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s-CO" sz="1200" dirty="0">
                          <a:solidFill>
                            <a:schemeClr val="tx1"/>
                          </a:solidFill>
                        </a:rPr>
                        <a:t>1.241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1200" dirty="0">
                          <a:solidFill>
                            <a:schemeClr val="tx1"/>
                          </a:solidFill>
                        </a:rPr>
                        <a:t>$1.664</a:t>
                      </a:r>
                    </a:p>
                    <a:p>
                      <a:r>
                        <a:rPr lang="es-CO" sz="1200" dirty="0">
                          <a:solidFill>
                            <a:schemeClr val="tx1"/>
                          </a:solidFill>
                        </a:rPr>
                        <a:t>$ 699</a:t>
                      </a:r>
                    </a:p>
                    <a:p>
                      <a:endParaRPr lang="es-CO" sz="120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s-CO" sz="1200" dirty="0">
                          <a:solidFill>
                            <a:schemeClr val="tx1"/>
                          </a:solidFill>
                        </a:rPr>
                        <a:t>$ 279</a:t>
                      </a:r>
                    </a:p>
                    <a:p>
                      <a:endParaRPr lang="es-CO" sz="120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s-CO" sz="1300" b="1" dirty="0">
                          <a:solidFill>
                            <a:schemeClr val="tx1"/>
                          </a:solidFill>
                        </a:rPr>
                        <a:t>$ 2.</a:t>
                      </a:r>
                      <a:r>
                        <a:rPr lang="es-CO" sz="1300" b="1" baseline="0" dirty="0">
                          <a:solidFill>
                            <a:schemeClr val="tx1"/>
                          </a:solidFill>
                        </a:rPr>
                        <a:t>641</a:t>
                      </a:r>
                      <a:endParaRPr lang="es-CO" sz="13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8600" indent="-228600">
                        <a:buAutoNum type="arabicPlain" startAt="5"/>
                      </a:pPr>
                      <a:r>
                        <a:rPr lang="es-CO" sz="1200" dirty="0">
                          <a:solidFill>
                            <a:schemeClr val="tx1"/>
                          </a:solidFill>
                        </a:rPr>
                        <a:t>              570</a:t>
                      </a:r>
                    </a:p>
                    <a:p>
                      <a:pPr marL="228600" indent="-228600">
                        <a:buAutoNum type="arabicPlain" startAt="6"/>
                      </a:pPr>
                      <a:r>
                        <a:rPr lang="es-CO" sz="1200" dirty="0">
                          <a:solidFill>
                            <a:schemeClr val="tx1"/>
                          </a:solidFill>
                        </a:rPr>
                        <a:t>              296</a:t>
                      </a:r>
                    </a:p>
                    <a:p>
                      <a:pPr marL="228600" indent="-228600">
                        <a:buAutoNum type="arabicPlain" startAt="6"/>
                      </a:pPr>
                      <a:endParaRPr lang="es-CO" sz="1200" dirty="0">
                        <a:solidFill>
                          <a:schemeClr val="tx1"/>
                        </a:solidFill>
                      </a:endParaRP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s-CO" sz="1200" dirty="0">
                          <a:solidFill>
                            <a:schemeClr val="tx1"/>
                          </a:solidFill>
                        </a:rPr>
                        <a:t>                 -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endParaRPr lang="es-CO" sz="120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es-CO" sz="1200" dirty="0">
                          <a:solidFill>
                            <a:schemeClr val="tx1"/>
                          </a:solidFill>
                        </a:rPr>
                        <a:t>11                 886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9849243"/>
                  </a:ext>
                </a:extLst>
              </a:tr>
              <a:tr h="807401">
                <a:tc>
                  <a:txBody>
                    <a:bodyPr/>
                    <a:lstStyle/>
                    <a:p>
                      <a:r>
                        <a:rPr lang="es-CO" sz="1300" b="1" dirty="0">
                          <a:solidFill>
                            <a:schemeClr val="tx1"/>
                          </a:solidFill>
                        </a:rPr>
                        <a:t>Tradicional Comunitario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1200" dirty="0">
                          <a:solidFill>
                            <a:schemeClr val="tx1"/>
                          </a:solidFill>
                        </a:rPr>
                        <a:t>-HCB Fami</a:t>
                      </a:r>
                      <a:r>
                        <a:rPr lang="es-CO" sz="1200" baseline="0" dirty="0">
                          <a:solidFill>
                            <a:schemeClr val="tx1"/>
                          </a:solidFill>
                        </a:rPr>
                        <a:t> –</a:t>
                      </a:r>
                      <a:r>
                        <a:rPr lang="es-CO" sz="1100" baseline="0" dirty="0">
                          <a:solidFill>
                            <a:schemeClr val="tx1"/>
                          </a:solidFill>
                        </a:rPr>
                        <a:t>Familiar tradicional</a:t>
                      </a:r>
                    </a:p>
                    <a:p>
                      <a:r>
                        <a:rPr lang="es-CO" sz="1200" dirty="0">
                          <a:solidFill>
                            <a:schemeClr val="tx1"/>
                          </a:solidFill>
                        </a:rPr>
                        <a:t>-HCB Tradicional</a:t>
                      </a:r>
                    </a:p>
                    <a:p>
                      <a:r>
                        <a:rPr lang="es-CO" sz="1200" b="1" dirty="0">
                          <a:solidFill>
                            <a:schemeClr val="tx1"/>
                          </a:solidFill>
                        </a:rPr>
                        <a:t>TOTAL</a:t>
                      </a:r>
                      <a:r>
                        <a:rPr lang="es-CO" sz="12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1200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  <a:p>
                      <a:endParaRPr lang="es-CO" sz="120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s-CO" sz="1200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  <a:p>
                      <a:r>
                        <a:rPr lang="es-CO" sz="1200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1200" dirty="0">
                          <a:solidFill>
                            <a:schemeClr val="tx1"/>
                          </a:solidFill>
                        </a:rPr>
                        <a:t>260</a:t>
                      </a:r>
                    </a:p>
                    <a:p>
                      <a:endParaRPr lang="es-CO" sz="120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s-CO" sz="1200" dirty="0">
                          <a:solidFill>
                            <a:schemeClr val="tx1"/>
                          </a:solidFill>
                        </a:rPr>
                        <a:t>429</a:t>
                      </a:r>
                    </a:p>
                    <a:p>
                      <a:r>
                        <a:rPr lang="es-CO" sz="1200" dirty="0">
                          <a:solidFill>
                            <a:schemeClr val="tx1"/>
                          </a:solidFill>
                        </a:rPr>
                        <a:t>689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1200" dirty="0">
                          <a:solidFill>
                            <a:schemeClr val="tx1"/>
                          </a:solidFill>
                        </a:rPr>
                        <a:t>$ 277</a:t>
                      </a:r>
                    </a:p>
                    <a:p>
                      <a:endParaRPr lang="es-CO" sz="120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s-CO" sz="1200" dirty="0">
                          <a:solidFill>
                            <a:schemeClr val="tx1"/>
                          </a:solidFill>
                        </a:rPr>
                        <a:t>$ 731</a:t>
                      </a:r>
                    </a:p>
                    <a:p>
                      <a:r>
                        <a:rPr lang="es-CO" sz="1200" b="1" dirty="0">
                          <a:solidFill>
                            <a:schemeClr val="tx1"/>
                          </a:solidFill>
                        </a:rPr>
                        <a:t>$ 1.008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8600" indent="-228600">
                        <a:buAutoNum type="arabicPlain" startAt="20"/>
                      </a:pPr>
                      <a:r>
                        <a:rPr lang="es-CO" sz="1200" dirty="0">
                          <a:solidFill>
                            <a:schemeClr val="tx1"/>
                          </a:solidFill>
                        </a:rPr>
                        <a:t>               260</a:t>
                      </a:r>
                    </a:p>
                    <a:p>
                      <a:pPr marL="0" indent="0">
                        <a:buNone/>
                      </a:pPr>
                      <a:endParaRPr lang="es-CO" sz="1200" dirty="0">
                        <a:solidFill>
                          <a:schemeClr val="tx1"/>
                        </a:solidFill>
                      </a:endParaRPr>
                    </a:p>
                    <a:p>
                      <a:pPr marL="228600" indent="-228600">
                        <a:buAutoNum type="arabicPlain" startAt="33"/>
                      </a:pPr>
                      <a:r>
                        <a:rPr lang="es-CO" sz="1200" dirty="0">
                          <a:solidFill>
                            <a:schemeClr val="tx1"/>
                          </a:solidFill>
                        </a:rPr>
                        <a:t>                429</a:t>
                      </a:r>
                    </a:p>
                    <a:p>
                      <a:pPr marL="0" indent="0">
                        <a:buNone/>
                      </a:pPr>
                      <a:r>
                        <a:rPr lang="es-CO" sz="1200" dirty="0">
                          <a:solidFill>
                            <a:schemeClr val="tx1"/>
                          </a:solidFill>
                        </a:rPr>
                        <a:t>53                   689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2889990"/>
                  </a:ext>
                </a:extLst>
              </a:tr>
              <a:tr h="1166246">
                <a:tc>
                  <a:txBody>
                    <a:bodyPr/>
                    <a:lstStyle/>
                    <a:p>
                      <a:r>
                        <a:rPr lang="es-CO" sz="1300" b="1" dirty="0">
                          <a:solidFill>
                            <a:schemeClr val="tx1"/>
                          </a:solidFill>
                        </a:rPr>
                        <a:t>Niñez y adolescencia </a:t>
                      </a:r>
                    </a:p>
                    <a:p>
                      <a:endParaRPr lang="es-CO" sz="1300" b="1" dirty="0">
                        <a:solidFill>
                          <a:schemeClr val="tx1"/>
                        </a:solidFill>
                      </a:endParaRPr>
                    </a:p>
                    <a:p>
                      <a:endParaRPr lang="es-CO" sz="1300" b="1" dirty="0">
                        <a:solidFill>
                          <a:schemeClr val="tx1"/>
                        </a:solidFill>
                      </a:endParaRPr>
                    </a:p>
                    <a:p>
                      <a:endParaRPr lang="es-CO" sz="13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1200" dirty="0">
                          <a:solidFill>
                            <a:schemeClr val="tx1"/>
                          </a:solidFill>
                        </a:rPr>
                        <a:t>-Generaciones Con Bienestar</a:t>
                      </a:r>
                    </a:p>
                    <a:p>
                      <a:r>
                        <a:rPr lang="es-CO" sz="1200" dirty="0">
                          <a:solidFill>
                            <a:schemeClr val="tx1"/>
                          </a:solidFill>
                        </a:rPr>
                        <a:t>-Construyendo Juntos</a:t>
                      </a:r>
                      <a:r>
                        <a:rPr lang="es-CO" sz="1200" baseline="0" dirty="0">
                          <a:solidFill>
                            <a:schemeClr val="tx1"/>
                          </a:solidFill>
                        </a:rPr>
                        <a:t> Entornos Protectores</a:t>
                      </a:r>
                    </a:p>
                    <a:p>
                      <a:r>
                        <a:rPr lang="es-CO" sz="1200" b="1" baseline="0" dirty="0">
                          <a:solidFill>
                            <a:schemeClr val="tx1"/>
                          </a:solidFill>
                        </a:rPr>
                        <a:t>TOTAL</a:t>
                      </a:r>
                    </a:p>
                    <a:p>
                      <a:endParaRPr lang="es-CO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12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  <a:p>
                      <a:endParaRPr lang="es-CO" sz="120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s-CO" sz="12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1200" dirty="0">
                          <a:solidFill>
                            <a:schemeClr val="tx1"/>
                          </a:solidFill>
                        </a:rPr>
                        <a:t>200</a:t>
                      </a:r>
                    </a:p>
                    <a:p>
                      <a:endParaRPr lang="es-CO" sz="120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s-CO" sz="1200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  <a:p>
                      <a:endParaRPr lang="es-CO" sz="120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s-CO" sz="1200" dirty="0">
                          <a:solidFill>
                            <a:schemeClr val="tx1"/>
                          </a:solidFill>
                        </a:rPr>
                        <a:t>224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1200" dirty="0">
                          <a:solidFill>
                            <a:schemeClr val="tx1"/>
                          </a:solidFill>
                        </a:rPr>
                        <a:t>$ 55</a:t>
                      </a:r>
                    </a:p>
                    <a:p>
                      <a:endParaRPr lang="es-CO" sz="120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s-CO" sz="1200" dirty="0">
                          <a:solidFill>
                            <a:schemeClr val="tx1"/>
                          </a:solidFill>
                        </a:rPr>
                        <a:t>$ 19</a:t>
                      </a:r>
                    </a:p>
                    <a:p>
                      <a:endParaRPr lang="es-CO" sz="120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s-CO" sz="1300" b="1" dirty="0">
                          <a:solidFill>
                            <a:schemeClr val="tx1"/>
                          </a:solidFill>
                        </a:rPr>
                        <a:t>$ 74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8600" indent="-228600">
                        <a:buAutoNum type="arabicPlain" startAt="8"/>
                      </a:pPr>
                      <a:r>
                        <a:rPr lang="es-CO" sz="1200" dirty="0">
                          <a:solidFill>
                            <a:schemeClr val="tx1"/>
                          </a:solidFill>
                        </a:rPr>
                        <a:t>                200</a:t>
                      </a:r>
                    </a:p>
                    <a:p>
                      <a:pPr marL="0" indent="0">
                        <a:buNone/>
                      </a:pPr>
                      <a:endParaRPr lang="es-CO" sz="120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None/>
                      </a:pPr>
                      <a:endParaRPr lang="es-CO" sz="120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None/>
                      </a:pPr>
                      <a:endParaRPr lang="es-CO" sz="120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None/>
                      </a:pPr>
                      <a:endParaRPr lang="es-CO" sz="1200" dirty="0">
                        <a:solidFill>
                          <a:schemeClr val="tx1"/>
                        </a:solidFill>
                      </a:endParaRPr>
                    </a:p>
                    <a:p>
                      <a:pPr marL="228600" indent="-228600">
                        <a:buAutoNum type="arabicPlain" startAt="8"/>
                      </a:pPr>
                      <a:r>
                        <a:rPr lang="es-CO" sz="1200" dirty="0">
                          <a:solidFill>
                            <a:schemeClr val="tx1"/>
                          </a:solidFill>
                        </a:rPr>
                        <a:t>                 200           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70311211"/>
                  </a:ext>
                </a:extLst>
              </a:tr>
              <a:tr h="14748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300" b="1" dirty="0">
                          <a:solidFill>
                            <a:schemeClr val="tx1"/>
                          </a:solidFill>
                        </a:rPr>
                        <a:t>Familias y comunidades</a:t>
                      </a:r>
                    </a:p>
                    <a:p>
                      <a:endParaRPr lang="es-CO" sz="13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1200" baseline="0" dirty="0">
                          <a:solidFill>
                            <a:schemeClr val="tx1"/>
                          </a:solidFill>
                        </a:rPr>
                        <a:t>Familias Con Bienestar para la paz</a:t>
                      </a:r>
                    </a:p>
                    <a:p>
                      <a:r>
                        <a:rPr lang="es-CO" sz="1200" baseline="0" dirty="0">
                          <a:solidFill>
                            <a:schemeClr val="tx1"/>
                          </a:solidFill>
                        </a:rPr>
                        <a:t>-Otras formas de atención</a:t>
                      </a:r>
                    </a:p>
                    <a:p>
                      <a:r>
                        <a:rPr lang="es-CO" sz="1200" b="1" baseline="0" dirty="0">
                          <a:solidFill>
                            <a:schemeClr val="tx1"/>
                          </a:solidFill>
                        </a:rPr>
                        <a:t>TOTAL</a:t>
                      </a:r>
                      <a:r>
                        <a:rPr lang="es-CO" sz="12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endParaRPr lang="es-CO" sz="1200" baseline="0" dirty="0">
                        <a:solidFill>
                          <a:schemeClr val="tx1"/>
                        </a:solidFill>
                      </a:endParaRPr>
                    </a:p>
                    <a:p>
                      <a:endParaRPr lang="es-CO" sz="1200" baseline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s-CO" sz="1200" baseline="0" dirty="0">
                          <a:solidFill>
                            <a:schemeClr val="tx1"/>
                          </a:solidFill>
                        </a:rPr>
                        <a:t>TOTAL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1200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  <a:p>
                      <a:endParaRPr lang="es-CO" sz="1200" dirty="0">
                        <a:solidFill>
                          <a:schemeClr val="tx1"/>
                        </a:solidFill>
                      </a:endParaRPr>
                    </a:p>
                    <a:p>
                      <a:endParaRPr lang="es-CO" sz="1200" dirty="0">
                        <a:solidFill>
                          <a:schemeClr val="tx1"/>
                        </a:solidFill>
                      </a:endParaRPr>
                    </a:p>
                    <a:p>
                      <a:endParaRPr lang="es-CO" sz="120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s-CO" sz="1200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  <a:p>
                      <a:r>
                        <a:rPr lang="es-CO" sz="1200" dirty="0">
                          <a:solidFill>
                            <a:schemeClr val="tx1"/>
                          </a:solidFill>
                        </a:rPr>
                        <a:t>142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1200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  <a:p>
                      <a:endParaRPr lang="es-CO" sz="1200" dirty="0">
                        <a:solidFill>
                          <a:schemeClr val="tx1"/>
                        </a:solidFill>
                      </a:endParaRPr>
                    </a:p>
                    <a:p>
                      <a:endParaRPr lang="es-CO" sz="1200" dirty="0">
                        <a:solidFill>
                          <a:schemeClr val="tx1"/>
                        </a:solidFill>
                      </a:endParaRPr>
                    </a:p>
                    <a:p>
                      <a:endParaRPr lang="es-CO" sz="120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s-CO" sz="1200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  <a:p>
                      <a:r>
                        <a:rPr lang="es-CO" sz="1200" dirty="0">
                          <a:solidFill>
                            <a:schemeClr val="tx1"/>
                          </a:solidFill>
                        </a:rPr>
                        <a:t>142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1200" dirty="0">
                          <a:solidFill>
                            <a:schemeClr val="tx1"/>
                          </a:solidFill>
                        </a:rPr>
                        <a:t>$ 101</a:t>
                      </a:r>
                    </a:p>
                    <a:p>
                      <a:endParaRPr lang="es-CO" sz="1200" dirty="0">
                        <a:solidFill>
                          <a:schemeClr val="tx1"/>
                        </a:solidFill>
                      </a:endParaRPr>
                    </a:p>
                    <a:p>
                      <a:endParaRPr lang="es-CO" sz="1200" dirty="0">
                        <a:solidFill>
                          <a:schemeClr val="tx1"/>
                        </a:solidFill>
                      </a:endParaRPr>
                    </a:p>
                    <a:p>
                      <a:endParaRPr lang="es-CO" sz="120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s-CO" sz="1200" dirty="0">
                          <a:solidFill>
                            <a:schemeClr val="tx1"/>
                          </a:solidFill>
                        </a:rPr>
                        <a:t>$ 19</a:t>
                      </a:r>
                    </a:p>
                    <a:p>
                      <a:r>
                        <a:rPr lang="es-CO" sz="1300" b="1" dirty="0">
                          <a:solidFill>
                            <a:schemeClr val="tx1"/>
                          </a:solidFill>
                        </a:rPr>
                        <a:t>$ 120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s-CO" sz="120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Tx/>
                        <a:buNone/>
                      </a:pPr>
                      <a:endParaRPr lang="es-CO" sz="120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Tx/>
                        <a:buNone/>
                      </a:pPr>
                      <a:endParaRPr lang="es-CO" sz="120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Tx/>
                        <a:buNone/>
                      </a:pPr>
                      <a:endParaRPr lang="es-CO" sz="120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Tx/>
                        <a:buNone/>
                      </a:pPr>
                      <a:endParaRPr lang="es-CO" sz="120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es-CO" sz="1200" dirty="0">
                          <a:solidFill>
                            <a:schemeClr val="tx1"/>
                          </a:solidFill>
                        </a:rPr>
                        <a:t> 120 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75648289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0" y="6178185"/>
            <a:ext cx="42317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b="1" dirty="0"/>
              <a:t>Fuente: </a:t>
            </a:r>
            <a:r>
              <a:rPr lang="es-CO" sz="1200" b="1" dirty="0" smtClean="0"/>
              <a:t>Aplicativo de metas sociales y financieras SIM.</a:t>
            </a:r>
            <a:endParaRPr lang="es-CO" sz="1200" b="1" dirty="0"/>
          </a:p>
        </p:txBody>
      </p:sp>
    </p:spTree>
    <p:extLst>
      <p:ext uri="{BB962C8B-B14F-4D97-AF65-F5344CB8AC3E}">
        <p14:creationId xmlns:p14="http://schemas.microsoft.com/office/powerpoint/2010/main" val="2964527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813" y="6165850"/>
            <a:ext cx="41116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4 Título"/>
          <p:cNvSpPr>
            <a:spLocks noGrp="1"/>
          </p:cNvSpPr>
          <p:nvPr>
            <p:ph type="ctrTitle"/>
          </p:nvPr>
        </p:nvSpPr>
        <p:spPr>
          <a:xfrm>
            <a:off x="43423" y="156692"/>
            <a:ext cx="7217990" cy="588445"/>
          </a:xfrm>
        </p:spPr>
        <p:txBody>
          <a:bodyPr/>
          <a:lstStyle/>
          <a:p>
            <a:pPr algn="l"/>
            <a:r>
              <a:rPr lang="es-CO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Protección de Niños, Niñas y Adolescentes</a:t>
            </a:r>
            <a:endParaRPr 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3856309" y="3077921"/>
            <a:ext cx="4572000" cy="26776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spAutoFit/>
          </a:bodyPr>
          <a:lstStyle/>
          <a:p>
            <a:endParaRPr lang="es-CO" sz="2400" dirty="0"/>
          </a:p>
          <a:p>
            <a:r>
              <a:rPr lang="es-CO" sz="2400" dirty="0"/>
              <a:t>Conpes 147 /2012</a:t>
            </a:r>
          </a:p>
          <a:p>
            <a:endParaRPr lang="es-CO" sz="2400" dirty="0"/>
          </a:p>
          <a:p>
            <a:r>
              <a:rPr lang="es-CO" sz="2400" dirty="0"/>
              <a:t>LEY 1098 DE 2006</a:t>
            </a:r>
          </a:p>
          <a:p>
            <a:endParaRPr lang="es-CO" sz="2400" dirty="0"/>
          </a:p>
          <a:p>
            <a:r>
              <a:rPr lang="es-CO" sz="2400" dirty="0"/>
              <a:t>CONSTITUCIÓN NACIONAL</a:t>
            </a:r>
          </a:p>
          <a:p>
            <a:endParaRPr lang="es-CO" sz="24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419" y="3489762"/>
            <a:ext cx="3394322" cy="267608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sp>
        <p:nvSpPr>
          <p:cNvPr id="4" name="Elipse 3"/>
          <p:cNvSpPr/>
          <p:nvPr/>
        </p:nvSpPr>
        <p:spPr>
          <a:xfrm>
            <a:off x="179388" y="1672191"/>
            <a:ext cx="2537686" cy="1620251"/>
          </a:xfrm>
          <a:prstGeom prst="ellipse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perspective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/>
              <a:t>EMBARAZO ADOLESCENTE</a:t>
            </a:r>
          </a:p>
        </p:txBody>
      </p:sp>
      <p:sp>
        <p:nvSpPr>
          <p:cNvPr id="5" name="Elipse 4"/>
          <p:cNvSpPr/>
          <p:nvPr/>
        </p:nvSpPr>
        <p:spPr>
          <a:xfrm>
            <a:off x="6657975" y="1704190"/>
            <a:ext cx="2286000" cy="1668643"/>
          </a:xfrm>
          <a:prstGeom prst="ellipse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/>
              <a:t>MEDIDAS DE PREVENCIÓN Y PROTECCIÓN</a:t>
            </a:r>
          </a:p>
        </p:txBody>
      </p:sp>
    </p:spTree>
    <p:extLst>
      <p:ext uri="{BB962C8B-B14F-4D97-AF65-F5344CB8AC3E}">
        <p14:creationId xmlns:p14="http://schemas.microsoft.com/office/powerpoint/2010/main" val="2823924850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4_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3372</TotalTime>
  <Words>2814</Words>
  <Application>Microsoft Office PowerPoint</Application>
  <PresentationFormat>Presentación en pantalla (4:3)</PresentationFormat>
  <Paragraphs>687</Paragraphs>
  <Slides>34</Slides>
  <Notes>2</Notes>
  <HiddenSlides>0</HiddenSlides>
  <MMClips>0</MMClips>
  <ScaleCrop>false</ScaleCrop>
  <HeadingPairs>
    <vt:vector size="8" baseType="variant">
      <vt:variant>
        <vt:lpstr>Fuentes usadas</vt:lpstr>
      </vt:variant>
      <vt:variant>
        <vt:i4>19</vt:i4>
      </vt:variant>
      <vt:variant>
        <vt:lpstr>Tema</vt:lpstr>
      </vt:variant>
      <vt:variant>
        <vt:i4>6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60" baseType="lpstr">
      <vt:lpstr>Arial Unicode MS</vt:lpstr>
      <vt:lpstr>MS PGothic</vt:lpstr>
      <vt:lpstr>MS PGothic</vt:lpstr>
      <vt:lpstr>Arial</vt:lpstr>
      <vt:lpstr>Arial Black</vt:lpstr>
      <vt:lpstr>Arial Narrow</vt:lpstr>
      <vt:lpstr>Arnprior</vt:lpstr>
      <vt:lpstr>Avenir Light</vt:lpstr>
      <vt:lpstr>Calibri</vt:lpstr>
      <vt:lpstr>Calibri Light</vt:lpstr>
      <vt:lpstr>Candara</vt:lpstr>
      <vt:lpstr>Century Gothic</vt:lpstr>
      <vt:lpstr>Comic Sans MS</vt:lpstr>
      <vt:lpstr>Gill Sans MT Condensed</vt:lpstr>
      <vt:lpstr>Gloucester MT Extra Condensed</vt:lpstr>
      <vt:lpstr>Segoe UI Symbol</vt:lpstr>
      <vt:lpstr>Tahoma</vt:lpstr>
      <vt:lpstr>Times New Roman</vt:lpstr>
      <vt:lpstr>Wingdings</vt:lpstr>
      <vt:lpstr>Diseño personalizado</vt:lpstr>
      <vt:lpstr>1_Diseño personalizado</vt:lpstr>
      <vt:lpstr>2_Tema de Office</vt:lpstr>
      <vt:lpstr>3_Tema de Office</vt:lpstr>
      <vt:lpstr>4_Tema de Office</vt:lpstr>
      <vt:lpstr>2_Diseño personalizado</vt:lpstr>
      <vt:lpstr>Imagen de mapa de bits</vt:lpstr>
      <vt:lpstr>Presentación de PowerPoint</vt:lpstr>
      <vt:lpstr>Presentación de PowerPoint</vt:lpstr>
      <vt:lpstr>Mesa pública de embarazo adolescente</vt:lpstr>
      <vt:lpstr>La mesa pública ¿Qué es?</vt:lpstr>
      <vt:lpstr>Presentación de PowerPoint</vt:lpstr>
      <vt:lpstr>Presentación de PowerPoint</vt:lpstr>
      <vt:lpstr>Organización Regional Atlántico</vt:lpstr>
      <vt:lpstr> Metas Sociales y Financieras en Campo de la Cruz</vt:lpstr>
      <vt:lpstr>Protección de Niños, Niñas y Adolescentes</vt:lpstr>
      <vt:lpstr>EMBARAZO ADOLESCENTE</vt:lpstr>
      <vt:lpstr>¿CÓMO LO HACEMOS DESDE EL ICBF?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Jennifer Rocha Murcia</dc:creator>
  <cp:lastModifiedBy>Luis Carlos Pereira Guevara</cp:lastModifiedBy>
  <cp:revision>319</cp:revision>
  <dcterms:created xsi:type="dcterms:W3CDTF">2015-01-29T14:27:26Z</dcterms:created>
  <dcterms:modified xsi:type="dcterms:W3CDTF">2017-08-15T17:16:45Z</dcterms:modified>
</cp:coreProperties>
</file>