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  <p:sldMasterId id="2147483744" r:id="rId6"/>
    <p:sldMasterId id="2147483768" r:id="rId7"/>
  </p:sldMasterIdLst>
  <p:notesMasterIdLst>
    <p:notesMasterId r:id="rId24"/>
  </p:notesMasterIdLst>
  <p:sldIdLst>
    <p:sldId id="302" r:id="rId8"/>
    <p:sldId id="282" r:id="rId9"/>
    <p:sldId id="295" r:id="rId10"/>
    <p:sldId id="281" r:id="rId11"/>
    <p:sldId id="303" r:id="rId12"/>
    <p:sldId id="294" r:id="rId13"/>
    <p:sldId id="279" r:id="rId14"/>
    <p:sldId id="304" r:id="rId15"/>
    <p:sldId id="305" r:id="rId16"/>
    <p:sldId id="307" r:id="rId17"/>
    <p:sldId id="300" r:id="rId18"/>
    <p:sldId id="311" r:id="rId19"/>
    <p:sldId id="312" r:id="rId20"/>
    <p:sldId id="313" r:id="rId21"/>
    <p:sldId id="314" r:id="rId22"/>
    <p:sldId id="315" r:id="rId23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olina Lara Delgado" initials="CLD" lastIdx="9" clrIdx="0">
    <p:extLst>
      <p:ext uri="{19B8F6BF-5375-455C-9EA6-DF929625EA0E}">
        <p15:presenceInfo xmlns:p15="http://schemas.microsoft.com/office/powerpoint/2012/main" userId="S-1-5-21-982434693-219372449-2593624604-1873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56D6"/>
    <a:srgbClr val="EF6A20"/>
    <a:srgbClr val="123D8B"/>
    <a:srgbClr val="168C64"/>
    <a:srgbClr val="4D99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6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50BBF1-A334-47C5-B0E4-36C65C824E67}" type="datetimeFigureOut">
              <a:rPr lang="es-CO" smtClean="0"/>
              <a:t>29/06/2017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BC036C-10DF-428B-85E9-29C72BCCBB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1081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55C7B-F992-4F1F-803D-FBD94C6918D0}" type="slidenum">
              <a:rPr lang="es-CO" smtClean="0">
                <a:solidFill>
                  <a:prstClr val="black"/>
                </a:solidFill>
              </a:rPr>
              <a:pPr/>
              <a:t>2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909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55C7B-F992-4F1F-803D-FBD94C6918D0}" type="slidenum">
              <a:rPr lang="es-CO" smtClean="0">
                <a:solidFill>
                  <a:prstClr val="black"/>
                </a:solidFill>
              </a:rPr>
              <a:pPr/>
              <a:t>3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632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smtClean="0"/>
          </a:p>
        </p:txBody>
      </p:sp>
      <p:sp>
        <p:nvSpPr>
          <p:cNvPr id="716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DFCF45-6135-4A9A-BAD5-DFB68478625C}" type="slidenum">
              <a:rPr lang="es-ES_tradnl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s-ES_tradnl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008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Shape 5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4863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smtClean="0"/>
          </a:p>
        </p:txBody>
      </p:sp>
      <p:sp>
        <p:nvSpPr>
          <p:cNvPr id="675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FAFDF2-EAB0-47BC-9F1B-A55383844D29}" type="slidenum">
              <a:rPr lang="es-ES_tradnl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s-ES_tradnl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713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smtClean="0"/>
          </a:p>
        </p:txBody>
      </p:sp>
      <p:sp>
        <p:nvSpPr>
          <p:cNvPr id="675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FAFDF2-EAB0-47BC-9F1B-A55383844D29}" type="slidenum">
              <a:rPr lang="es-ES_tradnl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s-ES_tradnl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5474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smtClean="0"/>
          </a:p>
        </p:txBody>
      </p:sp>
      <p:sp>
        <p:nvSpPr>
          <p:cNvPr id="675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FAFDF2-EAB0-47BC-9F1B-A55383844D29}" type="slidenum">
              <a:rPr lang="es-ES_tradnl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s-ES_tradnl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110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smtClean="0"/>
          </a:p>
        </p:txBody>
      </p:sp>
      <p:sp>
        <p:nvSpPr>
          <p:cNvPr id="675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FAFDF2-EAB0-47BC-9F1B-A55383844D29}" type="slidenum">
              <a:rPr lang="es-ES_tradnl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s-ES_tradnl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075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smtClean="0"/>
          </a:p>
        </p:txBody>
      </p:sp>
      <p:sp>
        <p:nvSpPr>
          <p:cNvPr id="675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FAFDF2-EAB0-47BC-9F1B-A55383844D29}" type="slidenum">
              <a:rPr lang="es-ES_tradnl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s-ES_tradnl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522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29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08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83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625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534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8408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11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540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9486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7795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688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2249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444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2437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243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37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0367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1754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7678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9350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6866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106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1311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5000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8372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5689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2416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8153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6519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473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3771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9765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483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9856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9121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6240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4570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8616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7074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29/06/2017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5271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29/06/2017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9427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29/06/2017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4220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29/06/2017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9344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29/06/2017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16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9398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29/06/2017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2676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29/06/2017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0819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29/06/2017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9653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29/06/2017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2451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29/06/2017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2753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29/06/2017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47273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628650" y="365123"/>
            <a:ext cx="7886700" cy="132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628650" y="1825624"/>
            <a:ext cx="7886700" cy="4351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583" marR="0" lvl="0" indent="11431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750" marR="0" lvl="1" indent="6354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2914" marR="0" lvl="2" indent="1278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080" marR="0" lvl="3" indent="-1258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246" marR="0" lvl="4" indent="-1254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412" marR="0" lvl="5" indent="-1251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578" marR="0" lvl="6" indent="-124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8743" marR="0" lvl="7" indent="-1244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5910" marR="0" lvl="8" indent="-1241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3" name="Shape 223"/>
          <p:cNvSpPr txBox="1">
            <a:spLocks noGrp="1"/>
          </p:cNvSpPr>
          <p:nvPr>
            <p:ph type="dt" idx="10"/>
          </p:nvPr>
        </p:nvSpPr>
        <p:spPr>
          <a:xfrm>
            <a:off x="628650" y="6356348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24" name="Shape 224"/>
          <p:cNvSpPr txBox="1">
            <a:spLocks noGrp="1"/>
          </p:cNvSpPr>
          <p:nvPr>
            <p:ph type="ftr" idx="11"/>
          </p:nvPr>
        </p:nvSpPr>
        <p:spPr>
          <a:xfrm>
            <a:off x="3028950" y="6356348"/>
            <a:ext cx="3086099" cy="36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25" name="Shape 225"/>
          <p:cNvSpPr txBox="1">
            <a:spLocks noGrp="1"/>
          </p:cNvSpPr>
          <p:nvPr>
            <p:ph type="sldNum" idx="12"/>
          </p:nvPr>
        </p:nvSpPr>
        <p:spPr>
          <a:xfrm>
            <a:off x="6457951" y="6356348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es-ES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‹Nº›</a:t>
            </a:fld>
            <a:endParaRPr lang="es-ES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679567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ctrTitle"/>
          </p:nvPr>
        </p:nvSpPr>
        <p:spPr>
          <a:xfrm>
            <a:off x="1143000" y="1122362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28" name="Shape 228"/>
          <p:cNvSpPr txBox="1"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9" name="Shape 229"/>
          <p:cNvSpPr txBox="1">
            <a:spLocks noGrp="1"/>
          </p:cNvSpPr>
          <p:nvPr>
            <p:ph type="dt" idx="10"/>
          </p:nvPr>
        </p:nvSpPr>
        <p:spPr>
          <a:xfrm>
            <a:off x="628650" y="6356348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30" name="Shape 230"/>
          <p:cNvSpPr txBox="1">
            <a:spLocks noGrp="1"/>
          </p:cNvSpPr>
          <p:nvPr>
            <p:ph type="ftr" idx="11"/>
          </p:nvPr>
        </p:nvSpPr>
        <p:spPr>
          <a:xfrm>
            <a:off x="3028950" y="6356348"/>
            <a:ext cx="3086099" cy="36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31" name="Shape 231"/>
          <p:cNvSpPr txBox="1">
            <a:spLocks noGrp="1"/>
          </p:cNvSpPr>
          <p:nvPr>
            <p:ph type="sldNum" idx="12"/>
          </p:nvPr>
        </p:nvSpPr>
        <p:spPr>
          <a:xfrm>
            <a:off x="6457951" y="6356348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es-ES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‹Nº›</a:t>
            </a:fld>
            <a:endParaRPr lang="es-ES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08320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Encabezado de sección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title"/>
          </p:nvPr>
        </p:nvSpPr>
        <p:spPr>
          <a:xfrm>
            <a:off x="623887" y="1709736"/>
            <a:ext cx="7886700" cy="2852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23887" y="4589462"/>
            <a:ext cx="7886700" cy="15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5" name="Shape 235"/>
          <p:cNvSpPr txBox="1">
            <a:spLocks noGrp="1"/>
          </p:cNvSpPr>
          <p:nvPr>
            <p:ph type="dt" idx="10"/>
          </p:nvPr>
        </p:nvSpPr>
        <p:spPr>
          <a:xfrm>
            <a:off x="628650" y="6356348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36" name="Shape 236"/>
          <p:cNvSpPr txBox="1">
            <a:spLocks noGrp="1"/>
          </p:cNvSpPr>
          <p:nvPr>
            <p:ph type="ftr" idx="11"/>
          </p:nvPr>
        </p:nvSpPr>
        <p:spPr>
          <a:xfrm>
            <a:off x="3028950" y="6356348"/>
            <a:ext cx="3086099" cy="36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37" name="Shape 237"/>
          <p:cNvSpPr txBox="1">
            <a:spLocks noGrp="1"/>
          </p:cNvSpPr>
          <p:nvPr>
            <p:ph type="sldNum" idx="12"/>
          </p:nvPr>
        </p:nvSpPr>
        <p:spPr>
          <a:xfrm>
            <a:off x="6457951" y="6356348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es-ES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‹Nº›</a:t>
            </a:fld>
            <a:endParaRPr lang="es-ES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537504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>
            <a:spLocks noGrp="1"/>
          </p:cNvSpPr>
          <p:nvPr>
            <p:ph type="title"/>
          </p:nvPr>
        </p:nvSpPr>
        <p:spPr>
          <a:xfrm>
            <a:off x="628650" y="365123"/>
            <a:ext cx="7886700" cy="132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28649" y="1825624"/>
            <a:ext cx="3867000" cy="4351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583" marR="0" lvl="0" indent="11431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750" marR="0" lvl="1" indent="6354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2914" marR="0" lvl="2" indent="1278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080" marR="0" lvl="3" indent="-1258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246" marR="0" lvl="4" indent="-1254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412" marR="0" lvl="5" indent="-1251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578" marR="0" lvl="6" indent="-124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8743" marR="0" lvl="7" indent="-1244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5910" marR="0" lvl="8" indent="-1241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1" name="Shape 241"/>
          <p:cNvSpPr txBox="1">
            <a:spLocks noGrp="1"/>
          </p:cNvSpPr>
          <p:nvPr>
            <p:ph type="body" idx="2"/>
          </p:nvPr>
        </p:nvSpPr>
        <p:spPr>
          <a:xfrm>
            <a:off x="4648200" y="1825624"/>
            <a:ext cx="3867000" cy="4351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583" marR="0" lvl="0" indent="11431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750" marR="0" lvl="1" indent="6354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2914" marR="0" lvl="2" indent="1278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080" marR="0" lvl="3" indent="-1258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246" marR="0" lvl="4" indent="-1254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412" marR="0" lvl="5" indent="-1251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578" marR="0" lvl="6" indent="-124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8743" marR="0" lvl="7" indent="-1244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5910" marR="0" lvl="8" indent="-1241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2" name="Shape 242"/>
          <p:cNvSpPr txBox="1">
            <a:spLocks noGrp="1"/>
          </p:cNvSpPr>
          <p:nvPr>
            <p:ph type="dt" idx="10"/>
          </p:nvPr>
        </p:nvSpPr>
        <p:spPr>
          <a:xfrm>
            <a:off x="628650" y="6356348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43" name="Shape 243"/>
          <p:cNvSpPr txBox="1">
            <a:spLocks noGrp="1"/>
          </p:cNvSpPr>
          <p:nvPr>
            <p:ph type="ftr" idx="11"/>
          </p:nvPr>
        </p:nvSpPr>
        <p:spPr>
          <a:xfrm>
            <a:off x="3028950" y="6356348"/>
            <a:ext cx="3086099" cy="36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44" name="Shape 244"/>
          <p:cNvSpPr txBox="1">
            <a:spLocks noGrp="1"/>
          </p:cNvSpPr>
          <p:nvPr>
            <p:ph type="sldNum" idx="12"/>
          </p:nvPr>
        </p:nvSpPr>
        <p:spPr>
          <a:xfrm>
            <a:off x="6457951" y="6356348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es-ES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‹Nº›</a:t>
            </a:fld>
            <a:endParaRPr lang="es-ES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2569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1487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ción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title"/>
          </p:nvPr>
        </p:nvSpPr>
        <p:spPr>
          <a:xfrm>
            <a:off x="630239" y="365123"/>
            <a:ext cx="7886700" cy="132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630237" y="1681169"/>
            <a:ext cx="3868800" cy="823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8" name="Shape 248"/>
          <p:cNvSpPr txBox="1">
            <a:spLocks noGrp="1"/>
          </p:cNvSpPr>
          <p:nvPr>
            <p:ph type="body" idx="2"/>
          </p:nvPr>
        </p:nvSpPr>
        <p:spPr>
          <a:xfrm>
            <a:off x="630237" y="2505075"/>
            <a:ext cx="3868800" cy="3684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583" marR="0" lvl="0" indent="11431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750" marR="0" lvl="1" indent="6354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2914" marR="0" lvl="2" indent="1278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080" marR="0" lvl="3" indent="-1258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246" marR="0" lvl="4" indent="-1254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412" marR="0" lvl="5" indent="-1251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578" marR="0" lvl="6" indent="-124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8743" marR="0" lvl="7" indent="-1244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5910" marR="0" lvl="8" indent="-1241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9" name="Shape 249"/>
          <p:cNvSpPr txBox="1">
            <a:spLocks noGrp="1"/>
          </p:cNvSpPr>
          <p:nvPr>
            <p:ph type="body" idx="3"/>
          </p:nvPr>
        </p:nvSpPr>
        <p:spPr>
          <a:xfrm>
            <a:off x="4629151" y="1681169"/>
            <a:ext cx="3887699" cy="823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0" name="Shape 250"/>
          <p:cNvSpPr txBox="1">
            <a:spLocks noGrp="1"/>
          </p:cNvSpPr>
          <p:nvPr>
            <p:ph type="body" idx="4"/>
          </p:nvPr>
        </p:nvSpPr>
        <p:spPr>
          <a:xfrm>
            <a:off x="4629151" y="2505075"/>
            <a:ext cx="3887699" cy="3684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583" marR="0" lvl="0" indent="11431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750" marR="0" lvl="1" indent="6354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2914" marR="0" lvl="2" indent="1278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080" marR="0" lvl="3" indent="-1258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246" marR="0" lvl="4" indent="-1254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412" marR="0" lvl="5" indent="-1251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578" marR="0" lvl="6" indent="-124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8743" marR="0" lvl="7" indent="-1244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5910" marR="0" lvl="8" indent="-1241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1" name="Shape 251"/>
          <p:cNvSpPr txBox="1">
            <a:spLocks noGrp="1"/>
          </p:cNvSpPr>
          <p:nvPr>
            <p:ph type="dt" idx="10"/>
          </p:nvPr>
        </p:nvSpPr>
        <p:spPr>
          <a:xfrm>
            <a:off x="628650" y="6356348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52" name="Shape 252"/>
          <p:cNvSpPr txBox="1">
            <a:spLocks noGrp="1"/>
          </p:cNvSpPr>
          <p:nvPr>
            <p:ph type="ftr" idx="11"/>
          </p:nvPr>
        </p:nvSpPr>
        <p:spPr>
          <a:xfrm>
            <a:off x="3028950" y="6356348"/>
            <a:ext cx="3086099" cy="36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53" name="Shape 253"/>
          <p:cNvSpPr txBox="1">
            <a:spLocks noGrp="1"/>
          </p:cNvSpPr>
          <p:nvPr>
            <p:ph type="sldNum" idx="12"/>
          </p:nvPr>
        </p:nvSpPr>
        <p:spPr>
          <a:xfrm>
            <a:off x="6457951" y="6356348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es-ES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‹Nº›</a:t>
            </a:fld>
            <a:endParaRPr lang="es-ES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08130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el título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 txBox="1">
            <a:spLocks noGrp="1"/>
          </p:cNvSpPr>
          <p:nvPr>
            <p:ph type="title"/>
          </p:nvPr>
        </p:nvSpPr>
        <p:spPr>
          <a:xfrm>
            <a:off x="628650" y="365123"/>
            <a:ext cx="7886700" cy="132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56" name="Shape 256"/>
          <p:cNvSpPr txBox="1">
            <a:spLocks noGrp="1"/>
          </p:cNvSpPr>
          <p:nvPr>
            <p:ph type="dt" idx="10"/>
          </p:nvPr>
        </p:nvSpPr>
        <p:spPr>
          <a:xfrm>
            <a:off x="628650" y="6356348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57" name="Shape 257"/>
          <p:cNvSpPr txBox="1">
            <a:spLocks noGrp="1"/>
          </p:cNvSpPr>
          <p:nvPr>
            <p:ph type="ftr" idx="11"/>
          </p:nvPr>
        </p:nvSpPr>
        <p:spPr>
          <a:xfrm>
            <a:off x="3028950" y="6356348"/>
            <a:ext cx="3086099" cy="36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58" name="Shape 258"/>
          <p:cNvSpPr txBox="1">
            <a:spLocks noGrp="1"/>
          </p:cNvSpPr>
          <p:nvPr>
            <p:ph type="sldNum" idx="12"/>
          </p:nvPr>
        </p:nvSpPr>
        <p:spPr>
          <a:xfrm>
            <a:off x="6457951" y="6356348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es-ES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‹Nº›</a:t>
            </a:fld>
            <a:endParaRPr lang="es-ES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108939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dt" idx="10"/>
          </p:nvPr>
        </p:nvSpPr>
        <p:spPr>
          <a:xfrm>
            <a:off x="628650" y="6356348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61" name="Shape 261"/>
          <p:cNvSpPr txBox="1">
            <a:spLocks noGrp="1"/>
          </p:cNvSpPr>
          <p:nvPr>
            <p:ph type="ftr" idx="11"/>
          </p:nvPr>
        </p:nvSpPr>
        <p:spPr>
          <a:xfrm>
            <a:off x="3028950" y="6356348"/>
            <a:ext cx="3086099" cy="36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62" name="Shape 262"/>
          <p:cNvSpPr txBox="1">
            <a:spLocks noGrp="1"/>
          </p:cNvSpPr>
          <p:nvPr>
            <p:ph type="sldNum" idx="12"/>
          </p:nvPr>
        </p:nvSpPr>
        <p:spPr>
          <a:xfrm>
            <a:off x="6457951" y="6356348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es-ES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‹Nº›</a:t>
            </a:fld>
            <a:endParaRPr lang="es-ES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83859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ido con título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 txBox="1">
            <a:spLocks noGrp="1"/>
          </p:cNvSpPr>
          <p:nvPr>
            <p:ph type="title"/>
          </p:nvPr>
        </p:nvSpPr>
        <p:spPr>
          <a:xfrm>
            <a:off x="630237" y="457200"/>
            <a:ext cx="2949600" cy="16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3887787" y="987424"/>
            <a:ext cx="4629299" cy="4873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583" marR="0" lvl="0" indent="16511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750" marR="0" lvl="1" indent="1143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2914" marR="0" lvl="2" indent="6358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080" marR="0" lvl="3" indent="1281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246" marR="0" lvl="4" indent="1285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412" marR="0" lvl="5" indent="1288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578" marR="0" lvl="6" indent="1292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8743" marR="0" lvl="7" indent="1295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5910" marR="0" lvl="8" indent="1298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6" name="Shape 266"/>
          <p:cNvSpPr txBox="1">
            <a:spLocks noGrp="1"/>
          </p:cNvSpPr>
          <p:nvPr>
            <p:ph type="body" idx="2"/>
          </p:nvPr>
        </p:nvSpPr>
        <p:spPr>
          <a:xfrm>
            <a:off x="630237" y="2057400"/>
            <a:ext cx="2949600" cy="381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7" name="Shape 267"/>
          <p:cNvSpPr txBox="1">
            <a:spLocks noGrp="1"/>
          </p:cNvSpPr>
          <p:nvPr>
            <p:ph type="dt" idx="10"/>
          </p:nvPr>
        </p:nvSpPr>
        <p:spPr>
          <a:xfrm>
            <a:off x="628650" y="6356348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68" name="Shape 268"/>
          <p:cNvSpPr txBox="1">
            <a:spLocks noGrp="1"/>
          </p:cNvSpPr>
          <p:nvPr>
            <p:ph type="ftr" idx="11"/>
          </p:nvPr>
        </p:nvSpPr>
        <p:spPr>
          <a:xfrm>
            <a:off x="3028950" y="6356348"/>
            <a:ext cx="3086099" cy="36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69" name="Shape 269"/>
          <p:cNvSpPr txBox="1">
            <a:spLocks noGrp="1"/>
          </p:cNvSpPr>
          <p:nvPr>
            <p:ph type="sldNum" idx="12"/>
          </p:nvPr>
        </p:nvSpPr>
        <p:spPr>
          <a:xfrm>
            <a:off x="6457951" y="6356348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es-ES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‹Nº›</a:t>
            </a:fld>
            <a:endParaRPr lang="es-ES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111754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agen con título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>
            <a:spLocks noGrp="1"/>
          </p:cNvSpPr>
          <p:nvPr>
            <p:ph type="title"/>
          </p:nvPr>
        </p:nvSpPr>
        <p:spPr>
          <a:xfrm>
            <a:off x="630237" y="457200"/>
            <a:ext cx="2949600" cy="16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72" name="Shape 272"/>
          <p:cNvSpPr>
            <a:spLocks noGrp="1"/>
          </p:cNvSpPr>
          <p:nvPr>
            <p:ph type="pic" idx="2"/>
          </p:nvPr>
        </p:nvSpPr>
        <p:spPr>
          <a:xfrm>
            <a:off x="3887787" y="987424"/>
            <a:ext cx="4629299" cy="4873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3" name="Shape 273"/>
          <p:cNvSpPr txBox="1">
            <a:spLocks noGrp="1"/>
          </p:cNvSpPr>
          <p:nvPr>
            <p:ph type="body" idx="1"/>
          </p:nvPr>
        </p:nvSpPr>
        <p:spPr>
          <a:xfrm>
            <a:off x="630237" y="2057400"/>
            <a:ext cx="2949600" cy="381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4" name="Shape 274"/>
          <p:cNvSpPr txBox="1">
            <a:spLocks noGrp="1"/>
          </p:cNvSpPr>
          <p:nvPr>
            <p:ph type="dt" idx="10"/>
          </p:nvPr>
        </p:nvSpPr>
        <p:spPr>
          <a:xfrm>
            <a:off x="628650" y="6356348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75" name="Shape 275"/>
          <p:cNvSpPr txBox="1">
            <a:spLocks noGrp="1"/>
          </p:cNvSpPr>
          <p:nvPr>
            <p:ph type="ftr" idx="11"/>
          </p:nvPr>
        </p:nvSpPr>
        <p:spPr>
          <a:xfrm>
            <a:off x="3028950" y="6356348"/>
            <a:ext cx="3086099" cy="36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76" name="Shape 276"/>
          <p:cNvSpPr txBox="1">
            <a:spLocks noGrp="1"/>
          </p:cNvSpPr>
          <p:nvPr>
            <p:ph type="sldNum" idx="12"/>
          </p:nvPr>
        </p:nvSpPr>
        <p:spPr>
          <a:xfrm>
            <a:off x="6457951" y="6356348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es-ES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‹Nº›</a:t>
            </a:fld>
            <a:endParaRPr lang="es-ES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35524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ítulo y texto vertical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>
            <a:spLocks noGrp="1"/>
          </p:cNvSpPr>
          <p:nvPr>
            <p:ph type="title"/>
          </p:nvPr>
        </p:nvSpPr>
        <p:spPr>
          <a:xfrm>
            <a:off x="628650" y="365123"/>
            <a:ext cx="7886700" cy="132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79" name="Shape 279"/>
          <p:cNvSpPr txBox="1">
            <a:spLocks noGrp="1"/>
          </p:cNvSpPr>
          <p:nvPr>
            <p:ph type="body" idx="1"/>
          </p:nvPr>
        </p:nvSpPr>
        <p:spPr>
          <a:xfrm rot="5400000">
            <a:off x="2396399" y="57878"/>
            <a:ext cx="4351199" cy="788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583" marR="0" lvl="0" indent="11431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750" marR="0" lvl="1" indent="6354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2914" marR="0" lvl="2" indent="1278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080" marR="0" lvl="3" indent="-1258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246" marR="0" lvl="4" indent="-1254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412" marR="0" lvl="5" indent="-1251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578" marR="0" lvl="6" indent="-124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8743" marR="0" lvl="7" indent="-1244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5910" marR="0" lvl="8" indent="-1241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0" name="Shape 280"/>
          <p:cNvSpPr txBox="1">
            <a:spLocks noGrp="1"/>
          </p:cNvSpPr>
          <p:nvPr>
            <p:ph type="dt" idx="10"/>
          </p:nvPr>
        </p:nvSpPr>
        <p:spPr>
          <a:xfrm>
            <a:off x="628650" y="6356348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81" name="Shape 281"/>
          <p:cNvSpPr txBox="1">
            <a:spLocks noGrp="1"/>
          </p:cNvSpPr>
          <p:nvPr>
            <p:ph type="ftr" idx="11"/>
          </p:nvPr>
        </p:nvSpPr>
        <p:spPr>
          <a:xfrm>
            <a:off x="3028950" y="6356348"/>
            <a:ext cx="3086099" cy="36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82" name="Shape 282"/>
          <p:cNvSpPr txBox="1">
            <a:spLocks noGrp="1"/>
          </p:cNvSpPr>
          <p:nvPr>
            <p:ph type="sldNum" idx="12"/>
          </p:nvPr>
        </p:nvSpPr>
        <p:spPr>
          <a:xfrm>
            <a:off x="6457951" y="6356348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es-ES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‹Nº›</a:t>
            </a:fld>
            <a:endParaRPr lang="es-ES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103598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ítulo vertical y texto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title"/>
          </p:nvPr>
        </p:nvSpPr>
        <p:spPr>
          <a:xfrm rot="5400000">
            <a:off x="4623550" y="2285324"/>
            <a:ext cx="5812000" cy="197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85" name="Shape 285"/>
          <p:cNvSpPr txBox="1">
            <a:spLocks noGrp="1"/>
          </p:cNvSpPr>
          <p:nvPr>
            <p:ph type="body" idx="1"/>
          </p:nvPr>
        </p:nvSpPr>
        <p:spPr>
          <a:xfrm rot="5400000">
            <a:off x="603925" y="389779"/>
            <a:ext cx="5812000" cy="576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583" marR="0" lvl="0" indent="11431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750" marR="0" lvl="1" indent="6354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2914" marR="0" lvl="2" indent="1278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080" marR="0" lvl="3" indent="-1258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246" marR="0" lvl="4" indent="-1254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412" marR="0" lvl="5" indent="-1251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578" marR="0" lvl="6" indent="-124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8743" marR="0" lvl="7" indent="-1244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5910" marR="0" lvl="8" indent="-1241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6" name="Shape 286"/>
          <p:cNvSpPr txBox="1">
            <a:spLocks noGrp="1"/>
          </p:cNvSpPr>
          <p:nvPr>
            <p:ph type="dt" idx="10"/>
          </p:nvPr>
        </p:nvSpPr>
        <p:spPr>
          <a:xfrm>
            <a:off x="628650" y="6356348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ftr" idx="11"/>
          </p:nvPr>
        </p:nvSpPr>
        <p:spPr>
          <a:xfrm>
            <a:off x="3028950" y="6356348"/>
            <a:ext cx="3086099" cy="36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67" marR="0" lvl="1" indent="-1266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32" marR="0" lvl="2" indent="-1263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498" marR="0" lvl="3" indent="-1259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664" marR="0" lvl="4" indent="-12563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830" marR="0" lvl="5" indent="-1253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2994" marR="0" lvl="6" indent="-1249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160" marR="0" lvl="7" indent="-1246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327" marR="0" lvl="8" indent="-1242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88" name="Shape 288"/>
          <p:cNvSpPr txBox="1">
            <a:spLocks noGrp="1"/>
          </p:cNvSpPr>
          <p:nvPr>
            <p:ph type="sldNum" idx="12"/>
          </p:nvPr>
        </p:nvSpPr>
        <p:spPr>
          <a:xfrm>
            <a:off x="6457951" y="6356348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es-ES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‹Nº›</a:t>
            </a:fld>
            <a:endParaRPr lang="es-ES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41704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29/06/2017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87495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29/06/2017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29163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29/06/2017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1995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55964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29/06/2017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154360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29/06/2017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18774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29/06/2017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9951672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29/06/2017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8465908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29/06/2017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336223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29/06/2017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640027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29/06/2017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153512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29/06/2017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6072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72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29/06/2017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03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0855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007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0427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5285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29/06/2017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264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10010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784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625475" y="5399690"/>
            <a:ext cx="4336490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s-CO" kern="0" dirty="0" smtClean="0">
                <a:solidFill>
                  <a:srgbClr val="595959"/>
                </a:solidFill>
              </a:rPr>
              <a:t>MESA PÚBLICA - EL BORDO MUNICIPIO PATÍA CAUCA  2017</a:t>
            </a:r>
            <a:endParaRPr lang="es-CO" kern="0" dirty="0">
              <a:solidFill>
                <a:srgbClr val="595959"/>
              </a:solidFill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8"/>
          <p:cNvSpPr txBox="1">
            <a:spLocks noChangeArrowheads="1"/>
          </p:cNvSpPr>
          <p:nvPr/>
        </p:nvSpPr>
        <p:spPr bwMode="auto">
          <a:xfrm>
            <a:off x="5637635" y="999045"/>
            <a:ext cx="328946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3600" b="1" dirty="0" smtClean="0">
                <a:solidFill>
                  <a:prstClr val="white"/>
                </a:solidFill>
              </a:rPr>
              <a:t>Estrategia de Transparencia, Participación y Buen Gobierno</a:t>
            </a:r>
          </a:p>
        </p:txBody>
      </p:sp>
    </p:spTree>
    <p:extLst>
      <p:ext uri="{BB962C8B-B14F-4D97-AF65-F5344CB8AC3E}">
        <p14:creationId xmlns:p14="http://schemas.microsoft.com/office/powerpoint/2010/main" val="357137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154788" y="167416"/>
            <a:ext cx="6226904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ES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68" y="190315"/>
            <a:ext cx="5975797" cy="522380"/>
          </a:xfrm>
        </p:spPr>
        <p:txBody>
          <a:bodyPr/>
          <a:lstStyle/>
          <a:p>
            <a:r>
              <a:rPr lang="es-CO" sz="2800" b="1" i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Tradicionales - Primera  Infancia </a:t>
            </a:r>
            <a:endParaRPr lang="es-CO" sz="2800" b="1" i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48" y="1983346"/>
            <a:ext cx="7754937" cy="3868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884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96183"/>
            <a:ext cx="5975798" cy="755337"/>
          </a:xfrm>
        </p:spPr>
        <p:txBody>
          <a:bodyPr/>
          <a:lstStyle/>
          <a:p>
            <a:r>
              <a:rPr lang="es-CO" sz="2800" b="1" i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Apoyo Formativo a </a:t>
            </a:r>
            <a:r>
              <a:rPr lang="es-CO" sz="2800" b="1" i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l</a:t>
            </a:r>
            <a:r>
              <a:rPr lang="es-CO" sz="2800" b="1" i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 Familia para Ser Garante de Derecho</a:t>
            </a:r>
            <a:r>
              <a:rPr lang="es-CO" sz="2800" b="1" dirty="0" smtClean="0"/>
              <a:t/>
            </a:r>
            <a:br>
              <a:rPr lang="es-CO" sz="2800" b="1" dirty="0" smtClean="0"/>
            </a:br>
            <a:r>
              <a:rPr lang="es-CO" sz="3200" b="1" dirty="0" smtClean="0"/>
              <a:t/>
            </a:r>
            <a:br>
              <a:rPr lang="es-CO" sz="3200" b="1" dirty="0" smtClean="0"/>
            </a:br>
            <a:r>
              <a:rPr lang="es-CO" sz="3200" b="1" dirty="0" smtClean="0"/>
              <a:t/>
            </a:r>
            <a:br>
              <a:rPr lang="es-CO" sz="3200" b="1" dirty="0" smtClean="0"/>
            </a:br>
            <a:r>
              <a:rPr lang="es-CO" sz="3200" b="1" dirty="0" smtClean="0"/>
              <a:t/>
            </a:r>
            <a:br>
              <a:rPr lang="es-CO" sz="3200" b="1" dirty="0" smtClean="0"/>
            </a:br>
            <a:r>
              <a:rPr lang="es-CO" sz="3200" b="1" dirty="0" smtClean="0"/>
              <a:t/>
            </a:r>
            <a:br>
              <a:rPr lang="es-CO" sz="3200" b="1" dirty="0" smtClean="0"/>
            </a:br>
            <a:r>
              <a:rPr lang="es-CO" dirty="0" smtClean="0"/>
              <a:t/>
            </a:r>
            <a:br>
              <a:rPr lang="es-CO" dirty="0" smtClean="0"/>
            </a:br>
            <a:endParaRPr lang="es-CO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35" y="2176529"/>
            <a:ext cx="7886700" cy="2498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24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26894" y="206062"/>
            <a:ext cx="5396248" cy="605307"/>
          </a:xfrm>
        </p:spPr>
        <p:txBody>
          <a:bodyPr/>
          <a:lstStyle/>
          <a:p>
            <a:r>
              <a:rPr lang="es-CO" sz="2800" i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Promoción y Prevención</a:t>
            </a:r>
            <a:endParaRPr lang="es-CO" sz="2800" i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432" y="1197735"/>
            <a:ext cx="5114987" cy="2550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3915177"/>
            <a:ext cx="7974013" cy="1621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832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3874" y="270996"/>
            <a:ext cx="7886700" cy="441698"/>
          </a:xfrm>
        </p:spPr>
        <p:txBody>
          <a:bodyPr/>
          <a:lstStyle/>
          <a:p>
            <a:r>
              <a:rPr lang="es-ES" altLang="es-CO" sz="2800" b="1" i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Protección</a:t>
            </a:r>
            <a:br>
              <a:rPr lang="es-ES" altLang="es-CO" sz="2800" b="1" i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</a:br>
            <a:endParaRPr lang="es-CO" sz="2800" b="1" i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28650" y="1313644"/>
            <a:ext cx="3801682" cy="4868215"/>
          </a:xfrm>
        </p:spPr>
        <p:txBody>
          <a:bodyPr/>
          <a:lstStyle/>
          <a:p>
            <a:pPr marL="0" indent="0">
              <a:buNone/>
            </a:pPr>
            <a:r>
              <a:rPr lang="es-ES" altLang="es-CO" b="1" dirty="0">
                <a:solidFill>
                  <a:srgbClr val="FFFFFF"/>
                </a:solidFill>
                <a:ea typeface="Geneva"/>
                <a:cs typeface="Geneva"/>
              </a:rPr>
              <a:t>PROTECCIÓN</a:t>
            </a:r>
            <a:endParaRPr lang="es-ES" altLang="es-CO" sz="2400" b="1" dirty="0">
              <a:solidFill>
                <a:srgbClr val="FFFFFF"/>
              </a:solidFill>
              <a:ea typeface="Geneva"/>
              <a:cs typeface="Geneva"/>
            </a:endParaRPr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33" y="1251510"/>
            <a:ext cx="8061818" cy="505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5194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788" y="96185"/>
            <a:ext cx="5733513" cy="806852"/>
          </a:xfrm>
        </p:spPr>
        <p:txBody>
          <a:bodyPr/>
          <a:lstStyle/>
          <a:p>
            <a:r>
              <a:rPr lang="es-CO" sz="2800" b="1" i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Protección, Restablecimiento en la Administración </a:t>
            </a:r>
            <a:r>
              <a:rPr lang="es-CO" sz="2800" b="1" i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</a:t>
            </a:r>
            <a:r>
              <a:rPr lang="es-CO" sz="2800" b="1" i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 Justicia</a:t>
            </a:r>
            <a:endParaRPr lang="es-CO" sz="2800" b="1" i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112135"/>
            <a:ext cx="7886700" cy="311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6617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3873" y="230654"/>
            <a:ext cx="7886700" cy="522381"/>
          </a:xfrm>
        </p:spPr>
        <p:txBody>
          <a:bodyPr/>
          <a:lstStyle/>
          <a:p>
            <a:r>
              <a:rPr lang="es-ES" altLang="es-CO" sz="2800" b="1" i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Protección</a:t>
            </a:r>
            <a:br>
              <a:rPr lang="es-ES" altLang="es-CO" sz="2800" b="1" i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</a:br>
            <a:endParaRPr lang="es-CO" sz="2800" b="1" i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07" y="1677709"/>
            <a:ext cx="7585655" cy="4224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3111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06852"/>
          </a:xfrm>
        </p:spPr>
        <p:txBody>
          <a:bodyPr/>
          <a:lstStyle/>
          <a:p>
            <a:pPr algn="ctr"/>
            <a:r>
              <a:rPr lang="es-CO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GRACIAS! </a:t>
            </a:r>
            <a:endParaRPr lang="es-CO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793" y="1352283"/>
            <a:ext cx="3721100" cy="444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0004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73" y="1335096"/>
            <a:ext cx="3639151" cy="384372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89" y="5499068"/>
            <a:ext cx="8510345" cy="46086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894524" y="1424438"/>
            <a:ext cx="3910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prstClr val="black"/>
                </a:solidFill>
              </a:rPr>
              <a:t>Pilar estratégico: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471701" y="5040394"/>
            <a:ext cx="2967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prstClr val="black"/>
                </a:solidFill>
              </a:rPr>
              <a:t>Lema: 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567448" y="2279561"/>
            <a:ext cx="49010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es-ES" sz="2000" i="1" dirty="0" smtClean="0">
                <a:solidFill>
                  <a:srgbClr val="70AD47">
                    <a:lumMod val="75000"/>
                  </a:srgbClr>
                </a:solidFill>
              </a:rPr>
              <a:t>Eficiencia y eficacia en inversión de recursos, NNA orientan la ejecución hacia sus mas sentidas necesidades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es-ES" sz="2000" i="1" dirty="0" smtClean="0">
                <a:solidFill>
                  <a:srgbClr val="70AD47">
                    <a:lumMod val="75000"/>
                  </a:srgbClr>
                </a:solidFill>
              </a:rPr>
              <a:t>Activación de redes, Control social, veedurías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es-ES" sz="2000" i="1" dirty="0" smtClean="0">
                <a:solidFill>
                  <a:srgbClr val="70AD47">
                    <a:lumMod val="75000"/>
                  </a:srgbClr>
                </a:solidFill>
              </a:rPr>
              <a:t>Empoderamiento de ciudadanía</a:t>
            </a:r>
            <a:endParaRPr lang="es-CO" sz="2000" i="1" dirty="0">
              <a:solidFill>
                <a:srgbClr val="70AD47">
                  <a:lumMod val="75000"/>
                </a:srgbClr>
              </a:solidFill>
            </a:endParaRP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59151" y="197340"/>
            <a:ext cx="7886700" cy="501907"/>
          </a:xfrm>
        </p:spPr>
        <p:txBody>
          <a:bodyPr/>
          <a:lstStyle/>
          <a:p>
            <a:r>
              <a:rPr lang="es-ES" sz="2800" b="1" i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Plan Indicativo</a:t>
            </a:r>
            <a:endParaRPr lang="es-CO" sz="2800" b="1" i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113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61" y="1146221"/>
            <a:ext cx="8510345" cy="469713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55515"/>
            <a:ext cx="7886700" cy="831992"/>
          </a:xfrm>
        </p:spPr>
        <p:txBody>
          <a:bodyPr/>
          <a:lstStyle/>
          <a:p>
            <a:r>
              <a:rPr lang="es-ES" sz="2800" b="1" i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Estrategia Transparencia, Participación</a:t>
            </a:r>
            <a:br>
              <a:rPr lang="es-ES" sz="2800" b="1" i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</a:br>
            <a:r>
              <a:rPr lang="es-ES" sz="2800" b="1" i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y Buen </a:t>
            </a:r>
            <a:r>
              <a:rPr lang="es-ES" sz="2800" b="1" i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Gobierno</a:t>
            </a:r>
            <a:r>
              <a:rPr lang="es-ES" sz="2800" b="1" i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/>
            </a:r>
            <a:br>
              <a:rPr lang="es-ES" sz="2800" b="1" i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</a:br>
            <a:endParaRPr lang="es-CO" sz="2800" b="1" i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628650" y="1615934"/>
            <a:ext cx="7886700" cy="4561029"/>
          </a:xfrm>
        </p:spPr>
        <p:txBody>
          <a:bodyPr/>
          <a:lstStyle/>
          <a:p>
            <a:pPr marL="0" indent="0" algn="ctr">
              <a:buNone/>
            </a:pPr>
            <a:r>
              <a:rPr lang="es-CO" b="1" dirty="0" smtClean="0">
                <a:latin typeface="Brush Script MT" pitchFamily="66" charset="0"/>
              </a:rPr>
              <a:t>AGENDA</a:t>
            </a:r>
          </a:p>
          <a:p>
            <a:pPr lvl="1" indent="-457200" defTabSz="755650">
              <a:spcAft>
                <a:spcPct val="15000"/>
              </a:spcAft>
              <a:buClr>
                <a:srgbClr val="5CAC34"/>
              </a:buClr>
              <a:buAutoNum type="arabicPeriod"/>
              <a:defRPr/>
            </a:pPr>
            <a:r>
              <a:rPr lang="es-CO" sz="1800" dirty="0" smtClean="0"/>
              <a:t>Verificación asistencia</a:t>
            </a:r>
            <a:endParaRPr lang="es-CO" sz="1800" dirty="0"/>
          </a:p>
          <a:p>
            <a:pPr lvl="1" indent="-457200" defTabSz="755650">
              <a:spcAft>
                <a:spcPct val="15000"/>
              </a:spcAft>
              <a:buClr>
                <a:srgbClr val="5CAC34"/>
              </a:buClr>
              <a:buAutoNum type="arabicPeriod"/>
              <a:defRPr/>
            </a:pPr>
            <a:r>
              <a:rPr lang="es-CO" sz="1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Calibri"/>
              </a:rPr>
              <a:t>Himno de la República de Colombia</a:t>
            </a:r>
          </a:p>
          <a:p>
            <a:pPr lvl="1" indent="-457200" defTabSz="755650">
              <a:spcAft>
                <a:spcPct val="15000"/>
              </a:spcAft>
              <a:buClr>
                <a:srgbClr val="5CAC34"/>
              </a:buClr>
              <a:buAutoNum type="arabicPeriod"/>
              <a:defRPr/>
            </a:pPr>
            <a:r>
              <a:rPr lang="es-CO" sz="1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Calibri"/>
              </a:rPr>
              <a:t>Himno del Municipio </a:t>
            </a:r>
            <a:r>
              <a:rPr lang="es-CO" sz="180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Calibri"/>
              </a:rPr>
              <a:t>de Patía Cauca</a:t>
            </a:r>
            <a:endParaRPr lang="es-CO" sz="18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cs typeface="Calibri"/>
            </a:endParaRPr>
          </a:p>
          <a:p>
            <a:pPr lvl="1" indent="-457200" defTabSz="755650">
              <a:spcAft>
                <a:spcPct val="15000"/>
              </a:spcAft>
              <a:buClr>
                <a:srgbClr val="5CAC34"/>
              </a:buClr>
              <a:buAutoNum type="arabicPeriod"/>
              <a:defRPr/>
            </a:pPr>
            <a:r>
              <a:rPr lang="es-CO" sz="1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Calibri"/>
              </a:rPr>
              <a:t>Saludo de bienvenida a cargo de la Coordinadora del Centro </a:t>
            </a:r>
            <a:r>
              <a:rPr lang="es-CO" sz="180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Calibri"/>
              </a:rPr>
              <a:t>Zonal Sur.</a:t>
            </a:r>
          </a:p>
          <a:p>
            <a:pPr lvl="1" indent="-457200" defTabSz="755650">
              <a:spcAft>
                <a:spcPct val="15000"/>
              </a:spcAft>
              <a:buClr>
                <a:srgbClr val="5CAC34"/>
              </a:buClr>
              <a:buAutoNum type="arabicPeriod"/>
              <a:defRPr/>
            </a:pPr>
            <a:r>
              <a:rPr lang="es-CO" sz="180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Calibri"/>
              </a:rPr>
              <a:t>Misión y visión ICBF</a:t>
            </a:r>
          </a:p>
          <a:p>
            <a:pPr lvl="1" indent="-457200" defTabSz="755650">
              <a:spcAft>
                <a:spcPct val="15000"/>
              </a:spcAft>
              <a:buClr>
                <a:srgbClr val="5CAC34"/>
              </a:buClr>
              <a:buAutoNum type="arabicPeriod"/>
              <a:defRPr/>
            </a:pPr>
            <a:r>
              <a:rPr lang="es-CO" sz="180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Calibri"/>
              </a:rPr>
              <a:t>Plan anticorrupción – transparencia, participación y buen gobierno</a:t>
            </a:r>
          </a:p>
          <a:p>
            <a:pPr lvl="1" indent="-457200" defTabSz="755650">
              <a:spcAft>
                <a:spcPct val="15000"/>
              </a:spcAft>
              <a:buClr>
                <a:srgbClr val="5CAC34"/>
              </a:buClr>
              <a:buAutoNum type="arabicPeriod"/>
              <a:defRPr/>
            </a:pPr>
            <a:r>
              <a:rPr lang="es-CO" sz="180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Calibri"/>
              </a:rPr>
              <a:t>Intervención ICBF - Socialización del portafolio de servicios del ICBF en el municipio de Patía Cauca.</a:t>
            </a:r>
          </a:p>
          <a:p>
            <a:pPr lvl="1" indent="-457200" defTabSz="755650">
              <a:spcAft>
                <a:spcPct val="15000"/>
              </a:spcAft>
              <a:buClr>
                <a:srgbClr val="5CAC34"/>
              </a:buClr>
              <a:buAutoNum type="arabicPeriod"/>
              <a:defRPr/>
            </a:pPr>
            <a:r>
              <a:rPr lang="es-CO" sz="180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Calibri"/>
              </a:rPr>
              <a:t>Socialización de cada uno los programas del ICBF por parte de las EAS</a:t>
            </a:r>
            <a:endParaRPr lang="es-CO" sz="1800" b="1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cs typeface="Calibri"/>
            </a:endParaRPr>
          </a:p>
          <a:p>
            <a:pPr lvl="1" indent="-457200" defTabSz="755650">
              <a:spcAft>
                <a:spcPct val="15000"/>
              </a:spcAft>
              <a:buClr>
                <a:srgbClr val="5CAC34"/>
              </a:buClr>
              <a:buAutoNum type="arabicPeriod"/>
              <a:defRPr/>
            </a:pPr>
            <a:r>
              <a:rPr lang="es-CO" sz="180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Calibri"/>
              </a:rPr>
              <a:t>Intervención </a:t>
            </a:r>
            <a:r>
              <a:rPr lang="es-CO" sz="1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Calibri"/>
              </a:rPr>
              <a:t>de la comunidad, inquietudes y respuestas</a:t>
            </a:r>
          </a:p>
          <a:p>
            <a:pPr lvl="1" indent="-457200" defTabSz="755650">
              <a:spcAft>
                <a:spcPct val="15000"/>
              </a:spcAft>
              <a:buClr>
                <a:srgbClr val="5CAC34"/>
              </a:buClr>
              <a:buAutoNum type="arabicPeriod"/>
              <a:defRPr/>
            </a:pPr>
            <a:r>
              <a:rPr lang="es-CO" sz="1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Calibri"/>
              </a:rPr>
              <a:t>Compromisos</a:t>
            </a:r>
          </a:p>
          <a:p>
            <a:pPr lvl="1" indent="-457200" defTabSz="755650">
              <a:spcAft>
                <a:spcPct val="15000"/>
              </a:spcAft>
              <a:buClr>
                <a:srgbClr val="5CAC34"/>
              </a:buClr>
              <a:buAutoNum type="arabicPeriod"/>
              <a:defRPr/>
            </a:pPr>
            <a:r>
              <a:rPr lang="es-CO" sz="1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Calibri"/>
              </a:rPr>
              <a:t>Cierre y evaluación </a:t>
            </a:r>
          </a:p>
          <a:p>
            <a:pPr marL="0" indent="0" algn="ctr">
              <a:buNone/>
            </a:pPr>
            <a:endParaRPr lang="es-CO" sz="2000" b="1" dirty="0" smtClean="0">
              <a:latin typeface="Brush Script MT" pitchFamily="66" charset="0"/>
            </a:endParaRPr>
          </a:p>
          <a:p>
            <a:pPr marL="0" indent="0" algn="ctr">
              <a:buNone/>
            </a:pPr>
            <a:endParaRPr lang="es-CO" b="1" dirty="0">
              <a:latin typeface="Brush Script M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91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contenido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266082"/>
          </a:xfrm>
        </p:spPr>
        <p:txBody>
          <a:bodyPr/>
          <a:lstStyle/>
          <a:p>
            <a:pPr marL="0" indent="0" algn="r">
              <a:buNone/>
              <a:defRPr/>
            </a:pPr>
            <a:r>
              <a:rPr lang="es-CO" sz="1800" b="1" dirty="0"/>
              <a:t>Cristina Plazas </a:t>
            </a:r>
            <a:r>
              <a:rPr lang="es-CO" sz="1800" b="1" dirty="0" err="1"/>
              <a:t>Michelsen</a:t>
            </a:r>
            <a:endParaRPr lang="es-CO" sz="1800" b="1" dirty="0"/>
          </a:p>
          <a:p>
            <a:pPr marL="0" indent="0" algn="r">
              <a:buNone/>
              <a:defRPr/>
            </a:pPr>
            <a:r>
              <a:rPr lang="es-CO" sz="1800" i="1" dirty="0" smtClean="0">
                <a:cs typeface="Arial" pitchFamily="34" charset="0"/>
              </a:rPr>
              <a:t> Directora </a:t>
            </a:r>
            <a:r>
              <a:rPr lang="es-CO" sz="1800" i="1" dirty="0">
                <a:cs typeface="Arial" pitchFamily="34" charset="0"/>
              </a:rPr>
              <a:t>General Instituto Colombiano de Bienestar Familiar </a:t>
            </a:r>
            <a:endParaRPr lang="es-CO" sz="1800" b="1" i="1" dirty="0">
              <a:cs typeface="Arial" pitchFamily="34" charset="0"/>
            </a:endParaRPr>
          </a:p>
          <a:p>
            <a:pPr algn="r">
              <a:defRPr/>
            </a:pPr>
            <a:endParaRPr lang="es-CO" sz="1800" b="1" i="1" dirty="0">
              <a:cs typeface="Arial" pitchFamily="34" charset="0"/>
            </a:endParaRPr>
          </a:p>
          <a:p>
            <a:pPr marL="0" indent="0" algn="r">
              <a:buNone/>
              <a:defRPr/>
            </a:pPr>
            <a:r>
              <a:rPr lang="es-CO" sz="1800" b="1" i="1" dirty="0">
                <a:cs typeface="Arial" pitchFamily="34" charset="0"/>
              </a:rPr>
              <a:t>James Ney Ruiz Gomez </a:t>
            </a:r>
            <a:endParaRPr lang="es-CO" sz="1800" i="1" dirty="0">
              <a:cs typeface="Arial" pitchFamily="34" charset="0"/>
            </a:endParaRPr>
          </a:p>
          <a:p>
            <a:pPr marL="0" indent="0" algn="r">
              <a:buNone/>
              <a:defRPr/>
            </a:pPr>
            <a:r>
              <a:rPr lang="es-CO" sz="1800" i="1" dirty="0">
                <a:cs typeface="Arial" pitchFamily="34" charset="0"/>
              </a:rPr>
              <a:t>Director del Instituto Colombiano de Bienestar Familiar </a:t>
            </a:r>
          </a:p>
          <a:p>
            <a:pPr marL="0" indent="0" algn="r">
              <a:buNone/>
              <a:defRPr/>
            </a:pPr>
            <a:r>
              <a:rPr lang="es-CO" sz="1800" i="1" dirty="0">
                <a:cs typeface="Arial" pitchFamily="34" charset="0"/>
              </a:rPr>
              <a:t>Regional Cauca </a:t>
            </a:r>
          </a:p>
          <a:p>
            <a:pPr algn="r">
              <a:defRPr/>
            </a:pPr>
            <a:endParaRPr lang="es-CO" sz="1800" i="1" dirty="0">
              <a:cs typeface="Arial" pitchFamily="34" charset="0"/>
            </a:endParaRPr>
          </a:p>
          <a:p>
            <a:pPr marL="0" indent="0" algn="r">
              <a:buNone/>
              <a:defRPr/>
            </a:pPr>
            <a:r>
              <a:rPr lang="es-CO" sz="1800" b="1" i="1" dirty="0">
                <a:cs typeface="Arial" pitchFamily="34" charset="0"/>
              </a:rPr>
              <a:t>Amparo Mosquera Angulo</a:t>
            </a:r>
          </a:p>
          <a:p>
            <a:pPr marL="0" indent="0" algn="r">
              <a:buNone/>
              <a:defRPr/>
            </a:pPr>
            <a:r>
              <a:rPr lang="es-CO" sz="1800" i="1" dirty="0">
                <a:cs typeface="Arial" pitchFamily="34" charset="0"/>
              </a:rPr>
              <a:t>Coordinadora Centro Zonal Sur  </a:t>
            </a:r>
          </a:p>
          <a:p>
            <a:pPr marL="0" indent="0">
              <a:buNone/>
            </a:pPr>
            <a:endParaRPr lang="es-CO" sz="1800" dirty="0"/>
          </a:p>
        </p:txBody>
      </p:sp>
      <p:pic>
        <p:nvPicPr>
          <p:cNvPr id="21" name="20 Marcador de contenido"/>
          <p:cNvPicPr>
            <a:picLocks noGrp="1"/>
          </p:cNvPicPr>
          <p:nvPr>
            <p:ph sz="half" idx="1"/>
          </p:nvPr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22234" t="9728" r="19212" b="16063"/>
          <a:stretch>
            <a:fillRect/>
          </a:stretch>
        </p:blipFill>
        <p:spPr bwMode="auto">
          <a:xfrm>
            <a:off x="628650" y="1378040"/>
            <a:ext cx="4085018" cy="4868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76984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6" descr="http://www.cosassencillas.com/wp-content/uploads/2007/12/Ilustracionesdehojasdepergaminosantiguos_7F43/pergamino2_thumb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2275" y="1275008"/>
            <a:ext cx="3850783" cy="4901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23 Rectángulo"/>
          <p:cNvSpPr/>
          <p:nvPr/>
        </p:nvSpPr>
        <p:spPr>
          <a:xfrm>
            <a:off x="1236372" y="1944710"/>
            <a:ext cx="274319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400" b="1" dirty="0">
                <a:latin typeface="Arial" pitchFamily="34" charset="0"/>
                <a:cs typeface="Arial" pitchFamily="34" charset="0"/>
              </a:rPr>
              <a:t>MISION</a:t>
            </a:r>
          </a:p>
          <a:p>
            <a:r>
              <a:rPr lang="es-CO" sz="1400" dirty="0">
                <a:latin typeface="Arial" pitchFamily="34" charset="0"/>
                <a:cs typeface="Arial" pitchFamily="34" charset="0"/>
              </a:rPr>
              <a:t>Trabajar con calidad y transparencia por el desarrollo de la protección integral de la primera infancia, la niñez, la adolescencia, y el bienestar de las familias colombianas</a:t>
            </a:r>
          </a:p>
        </p:txBody>
      </p:sp>
      <p:sp>
        <p:nvSpPr>
          <p:cNvPr id="25" name="24 Rectángulo"/>
          <p:cNvSpPr/>
          <p:nvPr/>
        </p:nvSpPr>
        <p:spPr>
          <a:xfrm>
            <a:off x="1416676" y="3902298"/>
            <a:ext cx="266592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400" b="1" dirty="0">
                <a:latin typeface="Arial" pitchFamily="34" charset="0"/>
                <a:cs typeface="Arial" pitchFamily="34" charset="0"/>
              </a:rPr>
              <a:t>VISION</a:t>
            </a:r>
          </a:p>
          <a:p>
            <a:r>
              <a:rPr lang="es-CO" sz="1400" dirty="0">
                <a:latin typeface="Arial" pitchFamily="34" charset="0"/>
                <a:cs typeface="Arial" pitchFamily="34" charset="0"/>
              </a:rPr>
              <a:t>Cambiar el mundo de las nuevas generaciones y sus familias, siendo referente en estándares de calidad y contribuyendo a la construcción de una sociedad en paz, prospera y equitativa</a:t>
            </a:r>
            <a:r>
              <a:rPr lang="es-CO" sz="1400" dirty="0"/>
              <a:t>.</a:t>
            </a:r>
          </a:p>
        </p:txBody>
      </p:sp>
      <p:pic>
        <p:nvPicPr>
          <p:cNvPr id="26" name="Picture 1" descr="G:\BACKUP SANTANDER\JFL\M\METAS NOVIEMBRE 2011\NIÑOS NOV 2011\imagesCA3OURH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003" y="1403797"/>
            <a:ext cx="3477296" cy="4584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665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575"/>
          <p:cNvSpPr txBox="1">
            <a:spLocks noGrp="1"/>
          </p:cNvSpPr>
          <p:nvPr>
            <p:ph type="title"/>
          </p:nvPr>
        </p:nvSpPr>
        <p:spPr>
          <a:xfrm>
            <a:off x="46446" y="213971"/>
            <a:ext cx="6418774" cy="53169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s-ES" sz="2800" b="1" i="1" dirty="0">
                <a:solidFill>
                  <a:srgbClr val="FFFFFF"/>
                </a:solidFill>
              </a:rPr>
              <a:t>Plan Anticorrupción 2017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905" y="1391560"/>
            <a:ext cx="4668744" cy="466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58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/>
          <p:cNvSpPr/>
          <p:nvPr/>
        </p:nvSpPr>
        <p:spPr>
          <a:xfrm>
            <a:off x="0" y="5938308"/>
            <a:ext cx="9144000" cy="919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 descr="Gráficaaaaaa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11" r="18359"/>
          <a:stretch/>
        </p:blipFill>
        <p:spPr>
          <a:xfrm>
            <a:off x="901437" y="1120434"/>
            <a:ext cx="7465194" cy="4531987"/>
          </a:xfrm>
          <a:prstGeom prst="rect">
            <a:avLst/>
          </a:prstGeom>
        </p:spPr>
      </p:pic>
      <p:sp>
        <p:nvSpPr>
          <p:cNvPr id="3" name="1 Título"/>
          <p:cNvSpPr txBox="1">
            <a:spLocks/>
          </p:cNvSpPr>
          <p:nvPr/>
        </p:nvSpPr>
        <p:spPr>
          <a:xfrm>
            <a:off x="154788" y="167416"/>
            <a:ext cx="6226904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O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</a:t>
            </a:r>
            <a:r>
              <a:rPr lang="es-CO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ICBFCumple</a:t>
            </a:r>
            <a:endParaRPr lang="es-ES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3510247" y="1336635"/>
            <a:ext cx="2223135" cy="829360"/>
          </a:xfrm>
        </p:spPr>
        <p:txBody>
          <a:bodyPr/>
          <a:lstStyle/>
          <a:p>
            <a:pPr algn="ctr"/>
            <a:r>
              <a:rPr lang="es-CO" sz="3600" dirty="0" smtClean="0">
                <a:solidFill>
                  <a:schemeClr val="bg1">
                    <a:lumMod val="50000"/>
                  </a:schemeClr>
                </a:solidFill>
              </a:rPr>
              <a:t>Etapas</a:t>
            </a:r>
            <a:endParaRPr lang="es-CO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149404" y="3902814"/>
            <a:ext cx="16904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 smtClean="0"/>
              <a:t>Equipo liderado por Director Regional y Coordinadores de CZ.  Participan Coordinador de Planeación y sistemas, enlace de SNBF, Coordinador administrativo, épico, enlace de comunicaciones, enlace de servicios y atención, Grupo Asistencia Técnica, referente de calidad.</a:t>
            </a:r>
            <a:endParaRPr lang="es-CO" sz="12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933776" y="2857111"/>
            <a:ext cx="123258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CO" sz="1400" b="1" dirty="0">
                <a:solidFill>
                  <a:schemeClr val="bg1"/>
                </a:solidFill>
              </a:rPr>
              <a:t>I Preparación</a:t>
            </a:r>
          </a:p>
          <a:p>
            <a:pPr lvl="0" algn="ctr"/>
            <a:r>
              <a:rPr lang="es-CO" sz="1200" dirty="0">
                <a:solidFill>
                  <a:schemeClr val="bg1"/>
                </a:solidFill>
              </a:rPr>
              <a:t>Equipo </a:t>
            </a:r>
            <a:r>
              <a:rPr lang="es-CO" sz="1200" dirty="0" smtClean="0">
                <a:solidFill>
                  <a:schemeClr val="bg1"/>
                </a:solidFill>
              </a:rPr>
              <a:t>Cronograma</a:t>
            </a:r>
            <a:endParaRPr lang="es-CO" sz="1200" dirty="0">
              <a:solidFill>
                <a:schemeClr val="bg1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2169354" y="4017903"/>
            <a:ext cx="123258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CO" sz="1400" b="1" dirty="0">
                <a:solidFill>
                  <a:srgbClr val="FFFFFF"/>
                </a:solidFill>
              </a:rPr>
              <a:t>II Diagnóstico</a:t>
            </a:r>
          </a:p>
          <a:p>
            <a:pPr lvl="0" algn="ctr"/>
            <a:r>
              <a:rPr lang="es-CO" sz="1200" dirty="0">
                <a:solidFill>
                  <a:srgbClr val="FFFFFF"/>
                </a:solidFill>
              </a:rPr>
              <a:t>Consulta temática</a:t>
            </a:r>
          </a:p>
          <a:p>
            <a:pPr lvl="0" algn="ctr"/>
            <a:r>
              <a:rPr lang="es-CO" sz="1200" dirty="0">
                <a:solidFill>
                  <a:srgbClr val="FFFFFF"/>
                </a:solidFill>
              </a:rPr>
              <a:t>Otros </a:t>
            </a:r>
            <a:r>
              <a:rPr lang="es-CO" sz="1200" dirty="0" smtClean="0">
                <a:solidFill>
                  <a:srgbClr val="FFFFFF"/>
                </a:solidFill>
              </a:rPr>
              <a:t>espacios</a:t>
            </a:r>
            <a:endParaRPr lang="es-CO" sz="1200" dirty="0">
              <a:solidFill>
                <a:srgbClr val="FFFFFF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3937001" y="4386900"/>
            <a:ext cx="142688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CO" sz="1400" dirty="0">
                <a:solidFill>
                  <a:srgbClr val="FFFFFF"/>
                </a:solidFill>
              </a:rPr>
              <a:t>III </a:t>
            </a:r>
            <a:endParaRPr lang="es-CO" sz="1400" dirty="0" smtClean="0">
              <a:solidFill>
                <a:srgbClr val="FFFFFF"/>
              </a:solidFill>
            </a:endParaRPr>
          </a:p>
          <a:p>
            <a:pPr lvl="0" algn="ctr"/>
            <a:r>
              <a:rPr lang="es-CO" sz="1400" b="1" dirty="0" smtClean="0">
                <a:solidFill>
                  <a:srgbClr val="FFFFFF"/>
                </a:solidFill>
              </a:rPr>
              <a:t>Fundamentación</a:t>
            </a:r>
            <a:endParaRPr lang="es-CO" sz="1400" b="1" dirty="0">
              <a:solidFill>
                <a:srgbClr val="FFFFFF"/>
              </a:solidFill>
            </a:endParaRPr>
          </a:p>
          <a:p>
            <a:pPr lvl="0" algn="ctr"/>
            <a:r>
              <a:rPr lang="es-CO" sz="1200" dirty="0">
                <a:solidFill>
                  <a:srgbClr val="FFFFFF"/>
                </a:solidFill>
              </a:rPr>
              <a:t>Formación</a:t>
            </a:r>
          </a:p>
          <a:p>
            <a:pPr lvl="0" algn="ctr"/>
            <a:r>
              <a:rPr lang="es-CO" sz="1200" dirty="0">
                <a:solidFill>
                  <a:srgbClr val="FFFFFF"/>
                </a:solidFill>
              </a:rPr>
              <a:t>Cultura- </a:t>
            </a:r>
            <a:r>
              <a:rPr lang="es-CO" sz="1100" dirty="0">
                <a:solidFill>
                  <a:srgbClr val="FFFFFF"/>
                </a:solidFill>
              </a:rPr>
              <a:t>Actitud</a:t>
            </a:r>
          </a:p>
          <a:p>
            <a:pPr lvl="0" algn="ctr"/>
            <a:r>
              <a:rPr lang="es-CO" sz="1100" dirty="0" smtClean="0">
                <a:solidFill>
                  <a:srgbClr val="FFFFFF"/>
                </a:solidFill>
              </a:rPr>
              <a:t>Información</a:t>
            </a:r>
            <a:endParaRPr lang="es-CO" sz="1100" dirty="0">
              <a:solidFill>
                <a:srgbClr val="FFFFFF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5671396" y="4005226"/>
            <a:ext cx="14693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CO" sz="1400" b="1" dirty="0">
                <a:solidFill>
                  <a:srgbClr val="FFFFFF"/>
                </a:solidFill>
              </a:rPr>
              <a:t>IV Evento  Continuo</a:t>
            </a:r>
          </a:p>
          <a:p>
            <a:pPr lvl="0" algn="ctr"/>
            <a:r>
              <a:rPr lang="es-CO" sz="1200" dirty="0">
                <a:solidFill>
                  <a:srgbClr val="FFFFFF"/>
                </a:solidFill>
              </a:rPr>
              <a:t>Realización </a:t>
            </a:r>
            <a:r>
              <a:rPr lang="es-CO" sz="1200" dirty="0" smtClean="0">
                <a:solidFill>
                  <a:srgbClr val="FFFFFF"/>
                </a:solidFill>
              </a:rPr>
              <a:t>de</a:t>
            </a:r>
          </a:p>
          <a:p>
            <a:pPr lvl="0" algn="ctr"/>
            <a:r>
              <a:rPr lang="es-CO" sz="1200" dirty="0" smtClean="0">
                <a:solidFill>
                  <a:srgbClr val="FFFFFF"/>
                </a:solidFill>
              </a:rPr>
              <a:t> </a:t>
            </a:r>
            <a:r>
              <a:rPr lang="es-CO" sz="1200" dirty="0">
                <a:solidFill>
                  <a:srgbClr val="FFFFFF"/>
                </a:solidFill>
              </a:rPr>
              <a:t>MP y RPC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6929383" y="2518042"/>
            <a:ext cx="14447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CO" sz="1100" b="1" dirty="0">
                <a:solidFill>
                  <a:srgbClr val="FFFFFF"/>
                </a:solidFill>
              </a:rPr>
              <a:t>V </a:t>
            </a:r>
            <a:endParaRPr lang="es-CO" sz="1100" b="1" dirty="0" smtClean="0">
              <a:solidFill>
                <a:srgbClr val="FFFFFF"/>
              </a:solidFill>
            </a:endParaRPr>
          </a:p>
          <a:p>
            <a:pPr lvl="0" algn="ctr"/>
            <a:r>
              <a:rPr lang="es-CO" sz="1100" b="1" dirty="0" smtClean="0">
                <a:solidFill>
                  <a:srgbClr val="FFFFFF"/>
                </a:solidFill>
              </a:rPr>
              <a:t>Evaluación </a:t>
            </a:r>
            <a:r>
              <a:rPr lang="es-CO" sz="1100" b="1" dirty="0">
                <a:solidFill>
                  <a:srgbClr val="FFFFFF"/>
                </a:solidFill>
              </a:rPr>
              <a:t>y </a:t>
            </a:r>
            <a:endParaRPr lang="es-CO" sz="1100" b="1" dirty="0" smtClean="0">
              <a:solidFill>
                <a:srgbClr val="FFFFFF"/>
              </a:solidFill>
            </a:endParaRPr>
          </a:p>
          <a:p>
            <a:pPr lvl="0" algn="ctr"/>
            <a:r>
              <a:rPr lang="es-CO" sz="1100" b="1" dirty="0">
                <a:solidFill>
                  <a:srgbClr val="FFFFFF"/>
                </a:solidFill>
              </a:rPr>
              <a:t>M</a:t>
            </a:r>
            <a:r>
              <a:rPr lang="es-CO" sz="1100" b="1" dirty="0" smtClean="0">
                <a:solidFill>
                  <a:srgbClr val="FFFFFF"/>
                </a:solidFill>
              </a:rPr>
              <a:t>ejora Innovadora</a:t>
            </a:r>
            <a:endParaRPr lang="es-CO" sz="1100" b="1" dirty="0">
              <a:solidFill>
                <a:srgbClr val="FFFFFF"/>
              </a:solidFill>
            </a:endParaRPr>
          </a:p>
          <a:p>
            <a:pPr lvl="0" algn="ctr"/>
            <a:r>
              <a:rPr lang="es-CO" sz="1100" dirty="0">
                <a:solidFill>
                  <a:srgbClr val="FFFFFF"/>
                </a:solidFill>
              </a:rPr>
              <a:t>Devolución </a:t>
            </a:r>
            <a:endParaRPr lang="es-CO" sz="1100" dirty="0" smtClean="0">
              <a:solidFill>
                <a:srgbClr val="FFFFFF"/>
              </a:solidFill>
            </a:endParaRPr>
          </a:p>
          <a:p>
            <a:pPr lvl="0" algn="ctr"/>
            <a:r>
              <a:rPr lang="es-CO" sz="1100" dirty="0" smtClean="0">
                <a:solidFill>
                  <a:srgbClr val="FFFFFF"/>
                </a:solidFill>
              </a:rPr>
              <a:t>Creativa</a:t>
            </a:r>
            <a:endParaRPr lang="es-CO" sz="1100" dirty="0">
              <a:solidFill>
                <a:srgbClr val="FFFFFF"/>
              </a:solidFill>
            </a:endParaRPr>
          </a:p>
          <a:p>
            <a:pPr lvl="0" algn="ctr"/>
            <a:r>
              <a:rPr lang="es-CO" sz="1100" dirty="0">
                <a:solidFill>
                  <a:srgbClr val="FFFFFF"/>
                </a:solidFill>
              </a:rPr>
              <a:t>información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2120730" y="5260553"/>
            <a:ext cx="1125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 smtClean="0"/>
              <a:t>Encuestas</a:t>
            </a:r>
          </a:p>
          <a:p>
            <a:r>
              <a:rPr lang="es-CO" sz="1200" dirty="0" smtClean="0"/>
              <a:t>Boletín PQRS</a:t>
            </a:r>
          </a:p>
          <a:p>
            <a:r>
              <a:rPr lang="es-CO" sz="1200" dirty="0" smtClean="0"/>
              <a:t>Compromisos anteriores</a:t>
            </a:r>
            <a:endParaRPr lang="es-CO" sz="1200" dirty="0"/>
          </a:p>
        </p:txBody>
      </p:sp>
      <p:sp>
        <p:nvSpPr>
          <p:cNvPr id="20" name="CuadroTexto 19"/>
          <p:cNvSpPr txBox="1"/>
          <p:nvPr/>
        </p:nvSpPr>
        <p:spPr>
          <a:xfrm>
            <a:off x="3329165" y="5640959"/>
            <a:ext cx="2702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 smtClean="0"/>
              <a:t>Formación: </a:t>
            </a:r>
            <a:r>
              <a:rPr lang="es-CO" sz="1200" dirty="0" smtClean="0"/>
              <a:t>Aula Virtual de Transparencia. Fortalecer veedurías ciudadanas.</a:t>
            </a:r>
          </a:p>
          <a:p>
            <a:r>
              <a:rPr lang="es-CO" sz="1200" b="1" dirty="0" smtClean="0"/>
              <a:t>Información</a:t>
            </a:r>
            <a:r>
              <a:rPr lang="es-CO" sz="1200" b="1" dirty="0"/>
              <a:t> </a:t>
            </a:r>
            <a:r>
              <a:rPr lang="es-CO" sz="1200" b="1" dirty="0" smtClean="0"/>
              <a:t>clara, completa, visible</a:t>
            </a:r>
            <a:endParaRPr lang="es-CO" sz="1200" dirty="0"/>
          </a:p>
        </p:txBody>
      </p:sp>
      <p:sp>
        <p:nvSpPr>
          <p:cNvPr id="22" name="CuadroTexto 21"/>
          <p:cNvSpPr txBox="1"/>
          <p:nvPr/>
        </p:nvSpPr>
        <p:spPr>
          <a:xfrm>
            <a:off x="5884681" y="5144130"/>
            <a:ext cx="1576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 smtClean="0"/>
              <a:t>RPC como un </a:t>
            </a:r>
            <a:r>
              <a:rPr lang="es-CO" sz="1200" b="1" dirty="0" smtClean="0"/>
              <a:t>proceso</a:t>
            </a:r>
          </a:p>
          <a:p>
            <a:r>
              <a:rPr lang="es-CO" sz="1200" b="1" dirty="0" smtClean="0"/>
              <a:t>Caja de herramientas </a:t>
            </a:r>
            <a:r>
              <a:rPr lang="es-CO" sz="1200" dirty="0" smtClean="0"/>
              <a:t>para facilitar el ejercicio</a:t>
            </a:r>
          </a:p>
        </p:txBody>
      </p:sp>
      <p:sp>
        <p:nvSpPr>
          <p:cNvPr id="23" name="CuadroTexto 22"/>
          <p:cNvSpPr txBox="1"/>
          <p:nvPr/>
        </p:nvSpPr>
        <p:spPr>
          <a:xfrm>
            <a:off x="7672156" y="3647777"/>
            <a:ext cx="1488553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 smtClean="0"/>
              <a:t>Seguimiento</a:t>
            </a:r>
          </a:p>
          <a:p>
            <a:r>
              <a:rPr lang="es-CO" sz="1200" dirty="0" smtClean="0"/>
              <a:t>Comité Desarrollo Administrativo</a:t>
            </a:r>
          </a:p>
          <a:p>
            <a:r>
              <a:rPr lang="es-CO" sz="1200" dirty="0" smtClean="0"/>
              <a:t>Los compromisos de las MP serán revisados en RPC Regional.</a:t>
            </a:r>
          </a:p>
          <a:p>
            <a:r>
              <a:rPr lang="es-CO" sz="1200" dirty="0" smtClean="0"/>
              <a:t>Evaluación de proceso y mejoras </a:t>
            </a:r>
            <a:endParaRPr lang="es-CO" sz="1200" dirty="0"/>
          </a:p>
        </p:txBody>
      </p:sp>
    </p:spTree>
    <p:extLst>
      <p:ext uri="{BB962C8B-B14F-4D97-AF65-F5344CB8AC3E}">
        <p14:creationId xmlns:p14="http://schemas.microsoft.com/office/powerpoint/2010/main" val="206306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/>
          <p:cNvSpPr/>
          <p:nvPr/>
        </p:nvSpPr>
        <p:spPr>
          <a:xfrm>
            <a:off x="0" y="5938308"/>
            <a:ext cx="9144000" cy="919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32610"/>
          </a:xfrm>
        </p:spPr>
        <p:txBody>
          <a:bodyPr/>
          <a:lstStyle/>
          <a:p>
            <a:r>
              <a:rPr lang="es-CO" sz="2800" b="1" i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PRIMERA INFANCIA</a:t>
            </a:r>
            <a:endParaRPr lang="es-CO" sz="2800" b="1" i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9 Rectángulo redondeado"/>
          <p:cNvSpPr>
            <a:spLocks noGrp="1"/>
          </p:cNvSpPr>
          <p:nvPr>
            <p:ph sz="half" idx="1"/>
          </p:nvPr>
        </p:nvSpPr>
        <p:spPr>
          <a:xfrm>
            <a:off x="321972" y="1184855"/>
            <a:ext cx="4173828" cy="5213297"/>
          </a:xfrm>
          <a:custGeom>
            <a:avLst>
              <a:gd name="f10" fmla="val 2669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2669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38103">
            <a:solidFill>
              <a:srgbClr val="FFFFFF"/>
            </a:solidFill>
            <a:prstDash val="solid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19997" dir="5400000" algn="tl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/>
          <a:lstStyle/>
          <a:p>
            <a:pPr>
              <a:defRPr/>
            </a:pPr>
            <a:r>
              <a:rPr lang="es-ES" b="1" i="1" kern="0" dirty="0" smtClean="0">
                <a:solidFill>
                  <a:srgbClr val="FFFFFF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Arial Narrow" pitchFamily="34" charset="0"/>
                <a:cs typeface="Arial" pitchFamily="34"/>
              </a:rPr>
              <a:t>Objetivo </a:t>
            </a:r>
            <a:r>
              <a:rPr lang="es-ES" sz="1400" kern="0" dirty="0">
                <a:ln w="0">
                  <a:solidFill>
                    <a:schemeClr val="tx1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 pitchFamily="34"/>
              </a:rPr>
              <a:t>Brindar</a:t>
            </a:r>
            <a:r>
              <a:rPr lang="es-ES" sz="1400" b="1" kern="0" dirty="0">
                <a:ln/>
                <a:solidFill>
                  <a:schemeClr val="accent4">
                    <a:lumMod val="50000"/>
                  </a:schemeClr>
                </a:solidFill>
                <a:cs typeface="Arial" pitchFamily="34"/>
              </a:rPr>
              <a:t> atención integral a los niños y niñas en Primera Infancia, con criterios de calidad y de manera articulada con otras Entidades Locales que sean responsables de la garantía de derechos, potenciando todas las dimensiones del Desarrollo Infantil. </a:t>
            </a:r>
            <a:endParaRPr lang="es-CO" sz="1400" b="1" kern="0" dirty="0">
              <a:ln/>
              <a:solidFill>
                <a:schemeClr val="accent4">
                  <a:lumMod val="50000"/>
                </a:schemeClr>
              </a:solidFill>
              <a:cs typeface="Arial" pitchFamily="34"/>
            </a:endParaRPr>
          </a:p>
          <a:p>
            <a:pPr>
              <a:defRPr/>
            </a:pPr>
            <a:r>
              <a:rPr lang="es-CO" sz="1400" b="1" kern="0" dirty="0">
                <a:ln/>
                <a:solidFill>
                  <a:schemeClr val="accent4">
                    <a:lumMod val="50000"/>
                  </a:schemeClr>
                </a:solidFill>
                <a:cs typeface="Arial" pitchFamily="34"/>
              </a:rPr>
              <a:t>Hacer visible y fortalecer a la Familia como actor fundamental en el desarrollo infantil temprano.</a:t>
            </a:r>
          </a:p>
          <a:p>
            <a:pPr>
              <a:defRPr/>
            </a:pPr>
            <a:r>
              <a:rPr lang="es-CO" sz="1400" b="1" kern="0" dirty="0">
                <a:ln/>
                <a:solidFill>
                  <a:schemeClr val="accent4">
                    <a:lumMod val="50000"/>
                  </a:schemeClr>
                </a:solidFill>
                <a:cs typeface="Arial" pitchFamily="34"/>
              </a:rPr>
              <a:t>Implementar prácticas y estrategias pedagógicas que contribuyan a potenciar el desarrollo cognitivo, socioemocional y físico de los niños y niñas menores de cinco años.</a:t>
            </a:r>
          </a:p>
          <a:p>
            <a:pPr>
              <a:defRPr/>
            </a:pPr>
            <a:r>
              <a:rPr lang="es-CO" sz="1400" b="1" kern="0" dirty="0">
                <a:ln/>
                <a:solidFill>
                  <a:schemeClr val="accent4">
                    <a:lumMod val="50000"/>
                  </a:schemeClr>
                </a:solidFill>
                <a:cs typeface="Arial" pitchFamily="34"/>
              </a:rPr>
              <a:t>Promover la participación y el ejercicio de la  ciudadana de los Niños, niñas y sus familia. </a:t>
            </a:r>
          </a:p>
          <a:p>
            <a:pPr>
              <a:defRPr/>
            </a:pPr>
            <a:r>
              <a:rPr lang="es-CO" sz="1400" b="1" kern="0" dirty="0">
                <a:ln/>
                <a:solidFill>
                  <a:schemeClr val="accent4">
                    <a:lumMod val="50000"/>
                  </a:schemeClr>
                </a:solidFill>
                <a:cs typeface="Arial" pitchFamily="34"/>
              </a:rPr>
              <a:t>Promover la lactancia materna exclusiva hasta los seis años.</a:t>
            </a:r>
          </a:p>
          <a:p>
            <a:pPr>
              <a:defRPr/>
            </a:pPr>
            <a:r>
              <a:rPr lang="es-CO" sz="1400" b="1" kern="0" dirty="0">
                <a:ln/>
                <a:solidFill>
                  <a:schemeClr val="accent4">
                    <a:lumMod val="50000"/>
                  </a:schemeClr>
                </a:solidFill>
                <a:cs typeface="Arial" pitchFamily="34"/>
              </a:rPr>
              <a:t>Fortalecer a las Familias en la adquisición de conocimientos y habilidades para el fortalecimiento de prácticas de crianza adecuadas, para la prevención del maltrato infantil, la negligencia y el abandono</a:t>
            </a:r>
            <a:r>
              <a:rPr lang="es-ES" sz="1400" b="1" i="1" kern="0" dirty="0" smtClean="0">
                <a:solidFill>
                  <a:srgbClr val="FFFFFF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Arial Narrow" pitchFamily="34" charset="0"/>
                <a:cs typeface="Arial" pitchFamily="34"/>
              </a:rPr>
              <a:t> </a:t>
            </a:r>
            <a:endParaRPr lang="es-ES" sz="1400" b="1" i="1" kern="0" dirty="0">
              <a:solidFill>
                <a:srgbClr val="FFFFFF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Arial Narrow" pitchFamily="34" charset="0"/>
              <a:cs typeface="Arial" pitchFamily="34"/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38649"/>
            <a:ext cx="3867150" cy="3966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834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/>
          <p:cNvSpPr/>
          <p:nvPr/>
        </p:nvSpPr>
        <p:spPr>
          <a:xfrm>
            <a:off x="55184" y="4082636"/>
            <a:ext cx="8889119" cy="919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2220086" y="2131438"/>
            <a:ext cx="123258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>
                <a:solidFill>
                  <a:srgbClr val="FFFFFF"/>
                </a:solidFill>
              </a:rPr>
              <a:t>II Diagnóstico</a:t>
            </a:r>
          </a:p>
          <a:p>
            <a:pPr algn="ctr"/>
            <a:r>
              <a:rPr lang="es-CO" sz="1200" dirty="0">
                <a:solidFill>
                  <a:srgbClr val="FFFFFF"/>
                </a:solidFill>
              </a:rPr>
              <a:t>Consulta temática</a:t>
            </a:r>
          </a:p>
          <a:p>
            <a:pPr algn="ctr"/>
            <a:r>
              <a:rPr lang="es-CO" sz="1200" dirty="0">
                <a:solidFill>
                  <a:srgbClr val="FFFFFF"/>
                </a:solidFill>
              </a:rPr>
              <a:t>Otros </a:t>
            </a:r>
            <a:r>
              <a:rPr lang="es-CO" sz="1200" dirty="0" smtClean="0">
                <a:solidFill>
                  <a:srgbClr val="FFFFFF"/>
                </a:solidFill>
              </a:rPr>
              <a:t>espacios</a:t>
            </a:r>
            <a:endParaRPr lang="es-CO" sz="1200" dirty="0">
              <a:solidFill>
                <a:srgbClr val="FFFFFF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3987733" y="2500435"/>
            <a:ext cx="142688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>
                <a:solidFill>
                  <a:srgbClr val="FFFFFF"/>
                </a:solidFill>
              </a:rPr>
              <a:t>III </a:t>
            </a:r>
            <a:endParaRPr lang="es-CO" sz="1400" dirty="0" smtClean="0">
              <a:solidFill>
                <a:srgbClr val="FFFFFF"/>
              </a:solidFill>
            </a:endParaRPr>
          </a:p>
          <a:p>
            <a:pPr algn="ctr"/>
            <a:r>
              <a:rPr lang="es-CO" sz="1400" b="1" dirty="0" smtClean="0">
                <a:solidFill>
                  <a:srgbClr val="FFFFFF"/>
                </a:solidFill>
              </a:rPr>
              <a:t>Fundamentación</a:t>
            </a:r>
            <a:endParaRPr lang="es-CO" sz="1400" b="1" dirty="0">
              <a:solidFill>
                <a:srgbClr val="FFFFFF"/>
              </a:solidFill>
            </a:endParaRPr>
          </a:p>
          <a:p>
            <a:pPr algn="ctr"/>
            <a:r>
              <a:rPr lang="es-CO" sz="1200" dirty="0">
                <a:solidFill>
                  <a:srgbClr val="FFFFFF"/>
                </a:solidFill>
              </a:rPr>
              <a:t>Formación</a:t>
            </a:r>
          </a:p>
          <a:p>
            <a:pPr algn="ctr"/>
            <a:r>
              <a:rPr lang="es-CO" sz="1200" dirty="0">
                <a:solidFill>
                  <a:srgbClr val="FFFFFF"/>
                </a:solidFill>
              </a:rPr>
              <a:t>Cultura- </a:t>
            </a:r>
            <a:r>
              <a:rPr lang="es-CO" sz="1100" dirty="0">
                <a:solidFill>
                  <a:srgbClr val="FFFFFF"/>
                </a:solidFill>
              </a:rPr>
              <a:t>Actitud</a:t>
            </a:r>
          </a:p>
          <a:p>
            <a:pPr algn="ctr"/>
            <a:r>
              <a:rPr lang="es-CO" sz="1100" dirty="0" smtClean="0">
                <a:solidFill>
                  <a:srgbClr val="FFFFFF"/>
                </a:solidFill>
              </a:rPr>
              <a:t>Información</a:t>
            </a:r>
            <a:endParaRPr lang="es-CO" sz="1100" dirty="0">
              <a:solidFill>
                <a:srgbClr val="FFFFFF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184" y="233509"/>
            <a:ext cx="6104586" cy="479185"/>
          </a:xfrm>
        </p:spPr>
        <p:txBody>
          <a:bodyPr/>
          <a:lstStyle/>
          <a:p>
            <a:r>
              <a:rPr lang="es-CO" sz="2800" b="1" i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Atención Integral- Primera Infancia</a:t>
            </a:r>
            <a:endParaRPr lang="es-CO" sz="2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738" y="1481138"/>
            <a:ext cx="3490005" cy="469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403797"/>
            <a:ext cx="3867150" cy="4662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615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2_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2371</TotalTime>
  <Words>570</Words>
  <Application>Microsoft Office PowerPoint</Application>
  <PresentationFormat>Presentación en pantalla (4:3)</PresentationFormat>
  <Paragraphs>100</Paragraphs>
  <Slides>16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7</vt:i4>
      </vt:variant>
      <vt:variant>
        <vt:lpstr>Títulos de diapositiva</vt:lpstr>
      </vt:variant>
      <vt:variant>
        <vt:i4>16</vt:i4>
      </vt:variant>
    </vt:vector>
  </HeadingPairs>
  <TitlesOfParts>
    <vt:vector size="31" baseType="lpstr">
      <vt:lpstr>MS PGothic</vt:lpstr>
      <vt:lpstr>Arial</vt:lpstr>
      <vt:lpstr>Arial Narrow</vt:lpstr>
      <vt:lpstr>Brush Script MT</vt:lpstr>
      <vt:lpstr>Calibri</vt:lpstr>
      <vt:lpstr>Calibri Light</vt:lpstr>
      <vt:lpstr>Geneva</vt:lpstr>
      <vt:lpstr>Wingdings</vt:lpstr>
      <vt:lpstr>Diseño personalizado</vt:lpstr>
      <vt:lpstr>1_Diseño personalizado</vt:lpstr>
      <vt:lpstr>2_Diseño personalizado</vt:lpstr>
      <vt:lpstr>3_Diseño personalizado</vt:lpstr>
      <vt:lpstr>Tema de Office</vt:lpstr>
      <vt:lpstr>12_Diseño personalizado</vt:lpstr>
      <vt:lpstr>4_Diseño personalizado</vt:lpstr>
      <vt:lpstr>Presentación de PowerPoint</vt:lpstr>
      <vt:lpstr>Plan Indicativo</vt:lpstr>
      <vt:lpstr>Estrategia Transparencia, Participación  y Buen Gobierno </vt:lpstr>
      <vt:lpstr>Presentación de PowerPoint</vt:lpstr>
      <vt:lpstr>Presentación de PowerPoint</vt:lpstr>
      <vt:lpstr>Plan Anticorrupción 2017</vt:lpstr>
      <vt:lpstr>Etapas</vt:lpstr>
      <vt:lpstr>PRIMERA INFANCIA</vt:lpstr>
      <vt:lpstr>Atención Integral- Primera Infancia</vt:lpstr>
      <vt:lpstr>Tradicionales - Primera  Infancia </vt:lpstr>
      <vt:lpstr>Apoyo Formativo a la Familia para Ser Garante de Derecho      </vt:lpstr>
      <vt:lpstr>Presentación de PowerPoint</vt:lpstr>
      <vt:lpstr>Protección </vt:lpstr>
      <vt:lpstr>Protección, Restablecimiento en la Administración de Justicia</vt:lpstr>
      <vt:lpstr>Protección </vt:lpstr>
      <vt:lpstr>GRACIAS!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Carolina Lara Delgado</dc:creator>
  <cp:lastModifiedBy>Sandra Milena Cadavid Ariza</cp:lastModifiedBy>
  <cp:revision>99</cp:revision>
  <dcterms:created xsi:type="dcterms:W3CDTF">2017-03-01T15:24:37Z</dcterms:created>
  <dcterms:modified xsi:type="dcterms:W3CDTF">2017-06-29T22:28:42Z</dcterms:modified>
</cp:coreProperties>
</file>