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 id="2147483696" r:id="rId3"/>
    <p:sldMasterId id="2147483708" r:id="rId4"/>
    <p:sldMasterId id="2147483720" r:id="rId5"/>
  </p:sldMasterIdLst>
  <p:sldIdLst>
    <p:sldId id="256" r:id="rId6"/>
    <p:sldId id="279" r:id="rId7"/>
    <p:sldId id="270" r:id="rId8"/>
    <p:sldId id="354" r:id="rId9"/>
    <p:sldId id="355" r:id="rId10"/>
    <p:sldId id="356" r:id="rId11"/>
    <p:sldId id="357" r:id="rId12"/>
    <p:sldId id="358" r:id="rId13"/>
    <p:sldId id="365" r:id="rId14"/>
    <p:sldId id="386" r:id="rId15"/>
    <p:sldId id="366" r:id="rId16"/>
    <p:sldId id="362" r:id="rId17"/>
    <p:sldId id="363" r:id="rId18"/>
    <p:sldId id="381" r:id="rId19"/>
    <p:sldId id="382" r:id="rId20"/>
    <p:sldId id="383" r:id="rId21"/>
    <p:sldId id="384" r:id="rId22"/>
    <p:sldId id="385" r:id="rId23"/>
    <p:sldId id="361" r:id="rId24"/>
    <p:sldId id="370" r:id="rId25"/>
    <p:sldId id="368" r:id="rId26"/>
    <p:sldId id="372" r:id="rId27"/>
    <p:sldId id="373" r:id="rId28"/>
    <p:sldId id="374" r:id="rId29"/>
    <p:sldId id="377" r:id="rId30"/>
    <p:sldId id="379" r:id="rId31"/>
    <p:sldId id="375" r:id="rId32"/>
    <p:sldId id="378" r:id="rId33"/>
    <p:sldId id="380" r:id="rId34"/>
    <p:sldId id="263" r:id="rId35"/>
    <p:sldId id="312" r:id="rId36"/>
    <p:sldId id="313" r:id="rId37"/>
    <p:sldId id="338" r:id="rId38"/>
    <p:sldId id="265" r:id="rId39"/>
    <p:sldId id="315" r:id="rId40"/>
    <p:sldId id="316" r:id="rId41"/>
    <p:sldId id="317" r:id="rId42"/>
    <p:sldId id="318" r:id="rId43"/>
    <p:sldId id="319" r:id="rId44"/>
    <p:sldId id="320" r:id="rId45"/>
    <p:sldId id="321" r:id="rId46"/>
    <p:sldId id="322" r:id="rId47"/>
    <p:sldId id="323" r:id="rId48"/>
    <p:sldId id="324" r:id="rId49"/>
    <p:sldId id="325" r:id="rId50"/>
    <p:sldId id="326" r:id="rId51"/>
    <p:sldId id="327" r:id="rId52"/>
    <p:sldId id="329" r:id="rId53"/>
    <p:sldId id="330" r:id="rId54"/>
    <p:sldId id="331" r:id="rId55"/>
    <p:sldId id="360" r:id="rId56"/>
    <p:sldId id="332" r:id="rId57"/>
    <p:sldId id="333" r:id="rId58"/>
    <p:sldId id="334" r:id="rId59"/>
    <p:sldId id="335" r:id="rId60"/>
    <p:sldId id="336" r:id="rId61"/>
    <p:sldId id="328" r:id="rId62"/>
    <p:sldId id="337" r:id="rId63"/>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redy Armando Rincon Ortiz" initials="FARO" lastIdx="1" clrIdx="0">
    <p:extLst>
      <p:ext uri="{19B8F6BF-5375-455C-9EA6-DF929625EA0E}">
        <p15:presenceInfo xmlns:p15="http://schemas.microsoft.com/office/powerpoint/2012/main" userId="S-1-5-21-982434693-219372449-2593624604-4008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FF99FF"/>
    <a:srgbClr val="F2F8EE"/>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786"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viewProps" Target="viewProps.xml"/><Relationship Id="rId5" Type="http://schemas.openxmlformats.org/officeDocument/2006/relationships/slideMaster" Target="slideMasters/slideMaster5.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commentAuthors" Target="commentAuthor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D:\MESA%20PUBLICA%20TIERRALTA%20MAYO%202017\GRAFICAS%20MESA%20PUBLICA.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scene3d>
              <a:camera prst="orthographicFront"/>
              <a:lightRig rig="threePt" dir="t"/>
            </a:scene3d>
            <a:sp3d prstMaterial="flat">
              <a:bevelT w="139700" h="139700" prst="divot"/>
            </a:sp3d>
          </c:spPr>
          <c:invertIfNegative val="0"/>
          <c:dPt>
            <c:idx val="0"/>
            <c:invertIfNegative val="0"/>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scene3d>
                <a:camera prst="orthographicFront"/>
                <a:lightRig rig="threePt" dir="t"/>
              </a:scene3d>
              <a:sp3d prstMaterial="flat">
                <a:bevelT w="139700" h="139700" prst="divot"/>
              </a:sp3d>
            </c:spPr>
            <c:extLst>
              <c:ext xmlns:c16="http://schemas.microsoft.com/office/drawing/2014/chart" uri="{C3380CC4-5D6E-409C-BE32-E72D297353CC}">
                <c16:uniqueId val="{00000001-A711-458A-A5D5-4500B50FD584}"/>
              </c:ext>
            </c:extLst>
          </c:dPt>
          <c:dPt>
            <c:idx val="1"/>
            <c:invertIfNegative val="0"/>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scene3d>
                <a:camera prst="orthographicFront"/>
                <a:lightRig rig="threePt" dir="t"/>
              </a:scene3d>
              <a:sp3d prstMaterial="flat">
                <a:bevelT w="139700" h="139700" prst="divot"/>
              </a:sp3d>
            </c:spPr>
            <c:extLst>
              <c:ext xmlns:c16="http://schemas.microsoft.com/office/drawing/2014/chart" uri="{C3380CC4-5D6E-409C-BE32-E72D297353CC}">
                <c16:uniqueId val="{00000003-A711-458A-A5D5-4500B50FD584}"/>
              </c:ext>
            </c:extLst>
          </c:dPt>
          <c:dPt>
            <c:idx val="2"/>
            <c:invertIfNegative val="0"/>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scene3d>
                <a:camera prst="orthographicFront"/>
                <a:lightRig rig="threePt" dir="t"/>
              </a:scene3d>
              <a:sp3d prstMaterial="flat">
                <a:bevelT w="139700" h="139700" prst="divot"/>
              </a:sp3d>
            </c:spPr>
            <c:extLst>
              <c:ext xmlns:c16="http://schemas.microsoft.com/office/drawing/2014/chart" uri="{C3380CC4-5D6E-409C-BE32-E72D297353CC}">
                <c16:uniqueId val="{00000005-A711-458A-A5D5-4500B50FD584}"/>
              </c:ext>
            </c:extLst>
          </c:dPt>
          <c:dLbls>
            <c:spPr>
              <a:noFill/>
              <a:ln>
                <a:noFill/>
              </a:ln>
              <a:effectLst/>
            </c:spPr>
            <c:txPr>
              <a:bodyPr rot="0" spcFirstLastPara="1" vertOverflow="ellipsis" vert="horz" wrap="square" anchor="ctr" anchorCtr="1"/>
              <a:lstStyle/>
              <a:p>
                <a:pPr>
                  <a:defRPr sz="1800" b="1" i="0" u="none" strike="noStrike" kern="1200" baseline="0">
                    <a:solidFill>
                      <a:sysClr val="windowText" lastClr="000000"/>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Hoja1!$B$4:$D$4</c:f>
              <c:strCache>
                <c:ptCount val="3"/>
                <c:pt idx="0">
                  <c:v>FEMENINO</c:v>
                </c:pt>
                <c:pt idx="1">
                  <c:v>MASCULINO</c:v>
                </c:pt>
                <c:pt idx="2">
                  <c:v>TOTAL</c:v>
                </c:pt>
              </c:strCache>
            </c:strRef>
          </c:cat>
          <c:val>
            <c:numRef>
              <c:f>Hoja1!$B$5:$D$5</c:f>
              <c:numCache>
                <c:formatCode>General</c:formatCode>
                <c:ptCount val="3"/>
                <c:pt idx="0">
                  <c:v>30</c:v>
                </c:pt>
                <c:pt idx="1">
                  <c:v>1</c:v>
                </c:pt>
                <c:pt idx="2">
                  <c:v>31</c:v>
                </c:pt>
              </c:numCache>
            </c:numRef>
          </c:val>
          <c:extLst>
            <c:ext xmlns:c16="http://schemas.microsoft.com/office/drawing/2014/chart" uri="{C3380CC4-5D6E-409C-BE32-E72D297353CC}">
              <c16:uniqueId val="{00000006-A711-458A-A5D5-4500B50FD584}"/>
            </c:ext>
          </c:extLst>
        </c:ser>
        <c:dLbls>
          <c:showLegendKey val="0"/>
          <c:showVal val="0"/>
          <c:showCatName val="0"/>
          <c:showSerName val="0"/>
          <c:showPercent val="0"/>
          <c:showBubbleSize val="0"/>
        </c:dLbls>
        <c:gapWidth val="100"/>
        <c:axId val="1952437103"/>
        <c:axId val="1999852335"/>
      </c:barChart>
      <c:catAx>
        <c:axId val="1952437103"/>
        <c:scaling>
          <c:orientation val="minMax"/>
        </c:scaling>
        <c:delete val="0"/>
        <c:axPos val="b"/>
        <c:numFmt formatCode="General" sourceLinked="1"/>
        <c:majorTickMark val="out"/>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2"/>
                </a:solidFill>
                <a:latin typeface="+mn-lt"/>
                <a:ea typeface="+mn-ea"/>
                <a:cs typeface="+mn-cs"/>
              </a:defRPr>
            </a:pPr>
            <a:endParaRPr lang="es-CO"/>
          </a:p>
        </c:txPr>
        <c:crossAx val="1999852335"/>
        <c:crosses val="autoZero"/>
        <c:auto val="1"/>
        <c:lblAlgn val="ctr"/>
        <c:lblOffset val="100"/>
        <c:noMultiLvlLbl val="0"/>
      </c:catAx>
      <c:valAx>
        <c:axId val="1999852335"/>
        <c:scaling>
          <c:orientation val="minMax"/>
        </c:scaling>
        <c:delete val="0"/>
        <c:axPos val="l"/>
        <c:majorGridlines>
          <c:spPr>
            <a:ln w="9525" cap="flat" cmpd="sng" algn="ctr">
              <a:solidFill>
                <a:schemeClr val="tx2">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2"/>
                </a:solidFill>
                <a:latin typeface="+mn-lt"/>
                <a:ea typeface="+mn-ea"/>
                <a:cs typeface="+mn-cs"/>
              </a:defRPr>
            </a:pPr>
            <a:endParaRPr lang="es-CO"/>
          </a:p>
        </c:txPr>
        <c:crossAx val="195243710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s-CO"/>
        </a:p>
      </c:txPr>
    </c:legend>
    <c:plotVisOnly val="1"/>
    <c:dispBlanksAs val="gap"/>
    <c:showDLblsOverMax val="0"/>
  </c:chart>
  <c:spPr>
    <a:pattFill prst="lgConfetti">
      <a:fgClr>
        <a:schemeClr val="accent6">
          <a:lumMod val="60000"/>
          <a:lumOff val="40000"/>
        </a:schemeClr>
      </a:fgClr>
      <a:bgClr>
        <a:schemeClr val="bg1"/>
      </a:bgClr>
    </a:pattFill>
    <a:ln w="9525" cap="flat" cmpd="sng" algn="ctr">
      <a:solidFill>
        <a:schemeClr val="tx1"/>
      </a:solidFill>
      <a:round/>
    </a:ln>
    <a:effectLst/>
  </c:spPr>
  <c:txPr>
    <a:bodyPr/>
    <a:lstStyle/>
    <a:p>
      <a:pPr>
        <a:defRPr sz="1600"/>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6">
                <a:lumMod val="75000"/>
              </a:schemeClr>
            </a:solidFill>
            <a:ln w="19050">
              <a:solidFill>
                <a:schemeClr val="lt1"/>
              </a:solidFill>
            </a:ln>
            <a:effectLst/>
            <a:scene3d>
              <a:camera prst="orthographicFront"/>
              <a:lightRig rig="threePt" dir="t"/>
            </a:scene3d>
            <a:sp3d prstMaterial="flat">
              <a:bevelT w="152400" h="50800" prst="softRound"/>
              <a:contourClr>
                <a:srgbClr val="000000"/>
              </a:contourClr>
            </a:sp3d>
          </c:spPr>
          <c:invertIfNegative val="0"/>
          <c:dPt>
            <c:idx val="0"/>
            <c:invertIfNegative val="0"/>
            <c:bubble3D val="0"/>
            <c:spPr>
              <a:solidFill>
                <a:schemeClr val="accent6">
                  <a:lumMod val="75000"/>
                </a:schemeClr>
              </a:solidFill>
              <a:ln w="19050">
                <a:solidFill>
                  <a:schemeClr val="lt1"/>
                </a:solidFill>
              </a:ln>
              <a:effectLst/>
              <a:scene3d>
                <a:camera prst="orthographicFront"/>
                <a:lightRig rig="threePt" dir="t"/>
              </a:scene3d>
              <a:sp3d contourW="25400" prstMaterial="flat">
                <a:bevelT w="152400" h="50800" prst="softRound"/>
                <a:contourClr>
                  <a:schemeClr val="lt1"/>
                </a:contourClr>
              </a:sp3d>
            </c:spPr>
            <c:extLst>
              <c:ext xmlns:c16="http://schemas.microsoft.com/office/drawing/2014/chart" uri="{C3380CC4-5D6E-409C-BE32-E72D297353CC}">
                <c16:uniqueId val="{00000001-73C4-4E15-9FBE-772350963202}"/>
              </c:ext>
            </c:extLst>
          </c:dPt>
          <c:dPt>
            <c:idx val="1"/>
            <c:invertIfNegative val="0"/>
            <c:bubble3D val="0"/>
            <c:spPr>
              <a:solidFill>
                <a:schemeClr val="accent6">
                  <a:lumMod val="75000"/>
                </a:schemeClr>
              </a:solidFill>
              <a:ln w="19050">
                <a:solidFill>
                  <a:schemeClr val="lt1"/>
                </a:solidFill>
              </a:ln>
              <a:effectLst/>
              <a:scene3d>
                <a:camera prst="orthographicFront"/>
                <a:lightRig rig="threePt" dir="t"/>
              </a:scene3d>
              <a:sp3d contourW="25400" prstMaterial="flat">
                <a:bevelT w="152400" h="50800" prst="softRound"/>
                <a:contourClr>
                  <a:schemeClr val="lt1"/>
                </a:contourClr>
              </a:sp3d>
            </c:spPr>
            <c:extLst>
              <c:ext xmlns:c16="http://schemas.microsoft.com/office/drawing/2014/chart" uri="{C3380CC4-5D6E-409C-BE32-E72D297353CC}">
                <c16:uniqueId val="{00000003-73C4-4E15-9FBE-772350963202}"/>
              </c:ext>
            </c:extLst>
          </c:dPt>
          <c:dPt>
            <c:idx val="2"/>
            <c:invertIfNegative val="0"/>
            <c:bubble3D val="0"/>
            <c:spPr>
              <a:solidFill>
                <a:schemeClr val="accent6">
                  <a:lumMod val="75000"/>
                </a:schemeClr>
              </a:solidFill>
              <a:ln w="19050">
                <a:solidFill>
                  <a:schemeClr val="lt1"/>
                </a:solidFill>
              </a:ln>
              <a:effectLst/>
              <a:scene3d>
                <a:camera prst="orthographicFront"/>
                <a:lightRig rig="threePt" dir="t"/>
              </a:scene3d>
              <a:sp3d contourW="25400" prstMaterial="flat">
                <a:bevelT w="152400" h="50800" prst="softRound"/>
                <a:contourClr>
                  <a:schemeClr val="lt1"/>
                </a:contourClr>
              </a:sp3d>
            </c:spPr>
            <c:extLst>
              <c:ext xmlns:c16="http://schemas.microsoft.com/office/drawing/2014/chart" uri="{C3380CC4-5D6E-409C-BE32-E72D297353CC}">
                <c16:uniqueId val="{00000005-73C4-4E15-9FBE-772350963202}"/>
              </c:ext>
            </c:extLst>
          </c:dPt>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Hoja1!$B$29:$D$29</c:f>
              <c:strCache>
                <c:ptCount val="3"/>
                <c:pt idx="0">
                  <c:v>0 - 6</c:v>
                </c:pt>
                <c:pt idx="1">
                  <c:v>7 - 13</c:v>
                </c:pt>
                <c:pt idx="2">
                  <c:v>14 - 17</c:v>
                </c:pt>
              </c:strCache>
            </c:strRef>
          </c:cat>
          <c:val>
            <c:numRef>
              <c:f>Hoja1!$B$30:$D$30</c:f>
              <c:numCache>
                <c:formatCode>General</c:formatCode>
                <c:ptCount val="3"/>
                <c:pt idx="0">
                  <c:v>1</c:v>
                </c:pt>
                <c:pt idx="1">
                  <c:v>21</c:v>
                </c:pt>
                <c:pt idx="2">
                  <c:v>9</c:v>
                </c:pt>
              </c:numCache>
            </c:numRef>
          </c:val>
          <c:extLst>
            <c:ext xmlns:c16="http://schemas.microsoft.com/office/drawing/2014/chart" uri="{C3380CC4-5D6E-409C-BE32-E72D297353CC}">
              <c16:uniqueId val="{00000006-73C4-4E15-9FBE-772350963202}"/>
            </c:ext>
          </c:extLst>
        </c:ser>
        <c:dLbls>
          <c:showLegendKey val="0"/>
          <c:showVal val="0"/>
          <c:showCatName val="0"/>
          <c:showSerName val="0"/>
          <c:showPercent val="0"/>
          <c:showBubbleSize val="0"/>
        </c:dLbls>
        <c:gapWidth val="100"/>
        <c:axId val="1949692767"/>
        <c:axId val="1947859295"/>
      </c:barChart>
      <c:catAx>
        <c:axId val="1949692767"/>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s-CO"/>
          </a:p>
        </c:txPr>
        <c:crossAx val="1947859295"/>
        <c:crosses val="autoZero"/>
        <c:auto val="1"/>
        <c:lblAlgn val="ctr"/>
        <c:lblOffset val="100"/>
        <c:noMultiLvlLbl val="0"/>
      </c:catAx>
      <c:valAx>
        <c:axId val="194785929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s-CO"/>
          </a:p>
        </c:txPr>
        <c:crossAx val="194969276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pattFill prst="pct10">
      <a:fgClr>
        <a:srgbClr val="FE86FF"/>
      </a:fgClr>
      <a:bgClr>
        <a:schemeClr val="bg1"/>
      </a:bgClr>
    </a:pattFill>
    <a:ln w="9525" cap="flat" cmpd="sng" algn="ctr">
      <a:solidFill>
        <a:schemeClr val="tx1"/>
      </a:solidFill>
      <a:round/>
    </a:ln>
    <a:effectLst/>
    <a:scene3d>
      <a:camera prst="orthographicFront"/>
      <a:lightRig rig="threePt" dir="t"/>
    </a:scene3d>
    <a:sp3d prstMaterial="powder"/>
  </c:spPr>
  <c:txPr>
    <a:bodyPr/>
    <a:lstStyle/>
    <a:p>
      <a:pPr>
        <a:defRPr sz="2400" b="1"/>
      </a:pPr>
      <a:endParaRPr lang="es-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spPr>
            <a:solidFill>
              <a:srgbClr val="FE86FF"/>
            </a:solidFill>
            <a:ln>
              <a:solidFill>
                <a:schemeClr val="tx1"/>
              </a:solidFill>
            </a:ln>
            <a:effectLst>
              <a:softEdge rad="0"/>
            </a:effectLst>
            <a:scene3d>
              <a:camera prst="orthographicFront"/>
              <a:lightRig rig="threePt" dir="t"/>
            </a:scene3d>
            <a:sp3d prstMaterial="flat">
              <a:bevelT w="152400" h="50800" prst="softRound"/>
              <a:bevelB prst="angle"/>
              <a:contourClr>
                <a:srgbClr val="000000"/>
              </a:contourClr>
            </a:sp3d>
          </c:spPr>
          <c:invertIfNegative val="0"/>
          <c:dPt>
            <c:idx val="0"/>
            <c:invertIfNegative val="0"/>
            <c:bubble3D val="0"/>
            <c:spPr>
              <a:solidFill>
                <a:srgbClr val="FE86FF"/>
              </a:solidFill>
              <a:ln cmpd="dbl">
                <a:solidFill>
                  <a:schemeClr val="tx1"/>
                </a:solidFill>
              </a:ln>
              <a:effectLst>
                <a:softEdge rad="0"/>
              </a:effectLst>
              <a:sp3d contourW="19050" prstMaterial="flat">
                <a:bevelT prst="relaxedInset"/>
                <a:bevelB/>
                <a:contourClr>
                  <a:schemeClr val="accent6">
                    <a:lumMod val="75000"/>
                  </a:schemeClr>
                </a:contourClr>
              </a:sp3d>
            </c:spPr>
            <c:extLst>
              <c:ext xmlns:c16="http://schemas.microsoft.com/office/drawing/2014/chart" uri="{C3380CC4-5D6E-409C-BE32-E72D297353CC}">
                <c16:uniqueId val="{00000001-2751-4040-93E6-DD4BF427AF53}"/>
              </c:ext>
            </c:extLst>
          </c:dPt>
          <c:dPt>
            <c:idx val="1"/>
            <c:invertIfNegative val="0"/>
            <c:bubble3D val="0"/>
            <c:spPr>
              <a:solidFill>
                <a:schemeClr val="accent5">
                  <a:lumMod val="60000"/>
                  <a:lumOff val="40000"/>
                </a:schemeClr>
              </a:solidFill>
              <a:ln>
                <a:solidFill>
                  <a:schemeClr val="tx1"/>
                </a:solidFill>
              </a:ln>
              <a:effectLst>
                <a:softEdge rad="0"/>
              </a:effectLst>
              <a:sp3d contourW="19050" prstMaterial="flat">
                <a:bevelT w="152400" h="50800" prst="softRound"/>
                <a:bevelB prst="angle"/>
                <a:contourClr>
                  <a:schemeClr val="accent5">
                    <a:lumMod val="75000"/>
                  </a:schemeClr>
                </a:contourClr>
              </a:sp3d>
            </c:spPr>
            <c:extLst>
              <c:ext xmlns:c16="http://schemas.microsoft.com/office/drawing/2014/chart" uri="{C3380CC4-5D6E-409C-BE32-E72D297353CC}">
                <c16:uniqueId val="{00000003-2751-4040-93E6-DD4BF427AF53}"/>
              </c:ext>
            </c:extLst>
          </c:dPt>
          <c:dPt>
            <c:idx val="2"/>
            <c:invertIfNegative val="0"/>
            <c:bubble3D val="0"/>
            <c:spPr>
              <a:solidFill>
                <a:schemeClr val="accent6">
                  <a:lumMod val="60000"/>
                  <a:lumOff val="40000"/>
                </a:schemeClr>
              </a:solidFill>
              <a:ln>
                <a:solidFill>
                  <a:schemeClr val="tx1"/>
                </a:solidFill>
              </a:ln>
              <a:effectLst>
                <a:softEdge rad="0"/>
              </a:effectLst>
              <a:sp3d contourW="19050" prstMaterial="flat">
                <a:bevelT w="152400" h="50800" prst="softRound"/>
                <a:bevelB prst="angle"/>
                <a:contourClr>
                  <a:schemeClr val="accent4">
                    <a:lumMod val="75000"/>
                  </a:schemeClr>
                </a:contourClr>
              </a:sp3d>
            </c:spPr>
            <c:extLst>
              <c:ext xmlns:c16="http://schemas.microsoft.com/office/drawing/2014/chart" uri="{C3380CC4-5D6E-409C-BE32-E72D297353CC}">
                <c16:uniqueId val="{00000005-2751-4040-93E6-DD4BF427AF53}"/>
              </c:ext>
            </c:extLst>
          </c:dPt>
          <c:dLbls>
            <c:dLbl>
              <c:idx val="0"/>
              <c:layout>
                <c:manualLayout>
                  <c:x val="9.6009591887416274E-3"/>
                  <c:y val="-0.45944261240849166"/>
                </c:manualLayout>
              </c:layout>
              <c:spPr>
                <a:solidFill>
                  <a:schemeClr val="lt1">
                    <a:alpha val="90000"/>
                  </a:schemeClr>
                </a:solidFill>
                <a:ln w="12700" cap="flat" cmpd="sng" algn="ctr">
                  <a:solidFill>
                    <a:schemeClr val="tx1"/>
                  </a:solidFill>
                  <a:round/>
                </a:ln>
                <a:effectLst>
                  <a:outerShdw blurRad="50800" dist="38100" dir="2700000" algn="tl" rotWithShape="0">
                    <a:schemeClr val="accent6">
                      <a:lumMod val="75000"/>
                      <a:alpha val="40000"/>
                    </a:schemeClr>
                  </a:outerShdw>
                </a:effectLst>
              </c:spPr>
              <c:txPr>
                <a:bodyPr rot="0" spcFirstLastPara="1" vertOverflow="clip" horzOverflow="clip" vert="horz" wrap="square" lIns="38100" tIns="19050" rIns="38100" bIns="19050" anchor="ctr" anchorCtr="1">
                  <a:spAutoFit/>
                </a:bodyPr>
                <a:lstStyle/>
                <a:p>
                  <a:pPr>
                    <a:defRPr sz="1100" b="1" i="0" u="none" strike="noStrike" kern="1200" baseline="0">
                      <a:solidFill>
                        <a:sysClr val="windowText" lastClr="000000"/>
                      </a:solidFill>
                      <a:effectLst/>
                      <a:latin typeface="+mn-lt"/>
                      <a:ea typeface="+mn-ea"/>
                      <a:cs typeface="+mn-cs"/>
                    </a:defRPr>
                  </a:pPr>
                  <a:endParaRPr lang="es-CO"/>
                </a:p>
              </c:txPr>
              <c:dLblPos val="ct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751-4040-93E6-DD4BF427AF53}"/>
                </c:ext>
              </c:extLst>
            </c:dLbl>
            <c:dLbl>
              <c:idx val="1"/>
              <c:layout>
                <c:manualLayout>
                  <c:x val="7.200719391556221E-3"/>
                  <c:y val="-0.38461777747866988"/>
                </c:manualLayout>
              </c:layout>
              <c:spPr>
                <a:solidFill>
                  <a:schemeClr val="lt1">
                    <a:alpha val="90000"/>
                  </a:schemeClr>
                </a:solidFill>
                <a:ln w="12700" cap="flat" cmpd="sng" algn="ctr">
                  <a:solidFill>
                    <a:schemeClr val="tx1"/>
                  </a:solidFill>
                  <a:round/>
                </a:ln>
                <a:effectLst>
                  <a:outerShdw blurRad="50800" dist="38100" dir="2700000" algn="tl" rotWithShape="0">
                    <a:schemeClr val="accent6">
                      <a:lumMod val="75000"/>
                      <a:alpha val="40000"/>
                    </a:schemeClr>
                  </a:outerShdw>
                </a:effectLst>
              </c:spPr>
              <c:txPr>
                <a:bodyPr rot="0" spcFirstLastPara="1" vertOverflow="clip" horzOverflow="clip" vert="horz" wrap="square" lIns="38100" tIns="19050" rIns="38100" bIns="19050" anchor="ctr" anchorCtr="1">
                  <a:spAutoFit/>
                </a:bodyPr>
                <a:lstStyle/>
                <a:p>
                  <a:pPr>
                    <a:defRPr sz="1200" b="1" i="0" u="none" strike="noStrike" kern="1200" baseline="0">
                      <a:solidFill>
                        <a:sysClr val="windowText" lastClr="000000"/>
                      </a:solidFill>
                      <a:effectLst/>
                      <a:latin typeface="+mn-lt"/>
                      <a:ea typeface="+mn-ea"/>
                      <a:cs typeface="+mn-cs"/>
                    </a:defRPr>
                  </a:pPr>
                  <a:endParaRPr lang="es-CO"/>
                </a:p>
              </c:txPr>
              <c:dLblPos val="ct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751-4040-93E6-DD4BF427AF53}"/>
                </c:ext>
              </c:extLst>
            </c:dLbl>
            <c:dLbl>
              <c:idx val="2"/>
              <c:layout>
                <c:manualLayout>
                  <c:x val="7.200719391556221E-3"/>
                  <c:y val="-8.1814089478131471E-2"/>
                </c:manualLayout>
              </c:layout>
              <c:spPr>
                <a:solidFill>
                  <a:schemeClr val="lt1">
                    <a:alpha val="90000"/>
                  </a:schemeClr>
                </a:solidFill>
                <a:ln w="12700" cap="flat" cmpd="sng" algn="ctr">
                  <a:solidFill>
                    <a:schemeClr val="tx1"/>
                  </a:solidFill>
                  <a:round/>
                </a:ln>
                <a:effectLst>
                  <a:outerShdw blurRad="50800" dist="38100" dir="2700000" algn="tl" rotWithShape="0">
                    <a:schemeClr val="accent6">
                      <a:lumMod val="75000"/>
                      <a:alpha val="40000"/>
                    </a:schemeClr>
                  </a:outerShdw>
                </a:effectLst>
              </c:spPr>
              <c:txPr>
                <a:bodyPr rot="0" spcFirstLastPara="1" vertOverflow="clip" horzOverflow="clip" vert="horz" wrap="square" lIns="38100" tIns="19050" rIns="38100" bIns="19050" anchor="ctr" anchorCtr="1">
                  <a:spAutoFit/>
                </a:bodyPr>
                <a:lstStyle/>
                <a:p>
                  <a:pPr>
                    <a:defRPr sz="1200" b="1" i="0" u="none" strike="noStrike" kern="1200" baseline="0">
                      <a:solidFill>
                        <a:sysClr val="windowText" lastClr="000000"/>
                      </a:solidFill>
                      <a:effectLst/>
                      <a:latin typeface="+mn-lt"/>
                      <a:ea typeface="+mn-ea"/>
                      <a:cs typeface="+mn-cs"/>
                    </a:defRPr>
                  </a:pPr>
                  <a:endParaRPr lang="es-CO"/>
                </a:p>
              </c:txPr>
              <c:dLblPos val="ct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751-4040-93E6-DD4BF427AF53}"/>
                </c:ext>
              </c:extLst>
            </c:dLbl>
            <c:spPr>
              <a:solidFill>
                <a:sysClr val="window" lastClr="FFFFFF">
                  <a:alpha val="90000"/>
                </a:sysClr>
              </a:solidFill>
              <a:ln w="12700" cap="flat" cmpd="sng" algn="ctr">
                <a:solidFill>
                  <a:schemeClr val="tx1"/>
                </a:solidFill>
                <a:round/>
              </a:ln>
              <a:effectLst>
                <a:outerShdw blurRad="50800" dist="38100" dir="2700000" algn="tl" rotWithShape="0">
                  <a:srgbClr val="70AD47">
                    <a:lumMod val="75000"/>
                    <a:alpha val="40000"/>
                  </a:srgbClr>
                </a:outerShdw>
              </a:effectLst>
            </c:spPr>
            <c:txPr>
              <a:bodyPr rot="0" spcFirstLastPara="1" vertOverflow="clip" horzOverflow="clip" vert="horz" wrap="square" lIns="38100" tIns="19050" rIns="38100" bIns="19050" anchor="ctr" anchorCtr="1">
                <a:spAutoFit/>
              </a:bodyPr>
              <a:lstStyle/>
              <a:p>
                <a:pPr>
                  <a:defRPr sz="1000" b="1" i="0" u="none" strike="noStrike" kern="1200" baseline="0">
                    <a:solidFill>
                      <a:sysClr val="windowText" lastClr="000000"/>
                    </a:solidFill>
                    <a:effectLst/>
                    <a:latin typeface="+mn-lt"/>
                    <a:ea typeface="+mn-ea"/>
                    <a:cs typeface="+mn-cs"/>
                  </a:defRPr>
                </a:pPr>
                <a:endParaRPr lang="es-CO"/>
              </a:p>
            </c:txPr>
            <c:dLblPos val="inEnd"/>
            <c:showLegendKey val="0"/>
            <c:showVal val="1"/>
            <c:showCatName val="1"/>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Hoja1!$B$53:$D$53</c:f>
              <c:strCache>
                <c:ptCount val="3"/>
                <c:pt idx="0">
                  <c:v>URBANO </c:v>
                </c:pt>
                <c:pt idx="1">
                  <c:v>RURAL</c:v>
                </c:pt>
                <c:pt idx="2">
                  <c:v>INDIGENA</c:v>
                </c:pt>
              </c:strCache>
            </c:strRef>
          </c:cat>
          <c:val>
            <c:numRef>
              <c:f>Hoja1!$B$54:$D$54</c:f>
              <c:numCache>
                <c:formatCode>General</c:formatCode>
                <c:ptCount val="3"/>
                <c:pt idx="0">
                  <c:v>17</c:v>
                </c:pt>
                <c:pt idx="1">
                  <c:v>14</c:v>
                </c:pt>
                <c:pt idx="2">
                  <c:v>1</c:v>
                </c:pt>
              </c:numCache>
            </c:numRef>
          </c:val>
          <c:extLst>
            <c:ext xmlns:c16="http://schemas.microsoft.com/office/drawing/2014/chart" uri="{C3380CC4-5D6E-409C-BE32-E72D297353CC}">
              <c16:uniqueId val="{00000006-2751-4040-93E6-DD4BF427AF53}"/>
            </c:ext>
          </c:extLst>
        </c:ser>
        <c:dLbls>
          <c:showLegendKey val="0"/>
          <c:showVal val="0"/>
          <c:showCatName val="0"/>
          <c:showSerName val="0"/>
          <c:showPercent val="0"/>
          <c:showBubbleSize val="0"/>
        </c:dLbls>
        <c:gapWidth val="100"/>
        <c:overlap val="100"/>
        <c:axId val="2007126911"/>
        <c:axId val="1947873551"/>
      </c:barChart>
      <c:catAx>
        <c:axId val="2007126911"/>
        <c:scaling>
          <c:orientation val="minMax"/>
        </c:scaling>
        <c:delete val="0"/>
        <c:axPos val="b"/>
        <c:numFmt formatCode="General" sourceLinked="1"/>
        <c:majorTickMark val="out"/>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947873551"/>
        <c:crosses val="autoZero"/>
        <c:auto val="1"/>
        <c:lblAlgn val="ctr"/>
        <c:lblOffset val="100"/>
        <c:noMultiLvlLbl val="0"/>
      </c:catAx>
      <c:valAx>
        <c:axId val="1947873551"/>
        <c:scaling>
          <c:orientation val="minMax"/>
        </c:scaling>
        <c:delete val="0"/>
        <c:axPos val="l"/>
        <c:majorGridlines>
          <c:spPr>
            <a:ln w="9525" cap="flat" cmpd="sng" algn="ctr">
              <a:solidFill>
                <a:schemeClr val="tx1">
                  <a:lumMod val="5000"/>
                  <a:lumOff val="9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spc="20" baseline="0">
                <a:solidFill>
                  <a:schemeClr val="tx1">
                    <a:lumMod val="65000"/>
                    <a:lumOff val="35000"/>
                  </a:schemeClr>
                </a:solidFill>
                <a:latin typeface="+mn-lt"/>
                <a:ea typeface="+mn-ea"/>
                <a:cs typeface="+mn-cs"/>
              </a:defRPr>
            </a:pPr>
            <a:endParaRPr lang="es-CO"/>
          </a:p>
        </c:txPr>
        <c:crossAx val="2007126911"/>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600" b="1" i="0" u="none" strike="noStrike" kern="1200" baseline="0">
              <a:solidFill>
                <a:sysClr val="windowText" lastClr="000000"/>
              </a:solidFill>
              <a:latin typeface="+mn-lt"/>
              <a:ea typeface="+mn-ea"/>
              <a:cs typeface="+mn-cs"/>
            </a:defRPr>
          </a:pPr>
          <a:endParaRPr lang="es-CO"/>
        </a:p>
      </c:txPr>
    </c:legend>
    <c:plotVisOnly val="1"/>
    <c:dispBlanksAs val="gap"/>
    <c:showDLblsOverMax val="0"/>
  </c:chart>
  <c:spPr>
    <a:pattFill prst="dotGrid">
      <a:fgClr>
        <a:schemeClr val="accent2">
          <a:lumMod val="40000"/>
          <a:lumOff val="60000"/>
        </a:schemeClr>
      </a:fgClr>
      <a:bgClr>
        <a:schemeClr val="bg1"/>
      </a:bgClr>
    </a:pattFill>
    <a:ln w="9525" cap="flat" cmpd="sng" algn="ctr">
      <a:solidFill>
        <a:sysClr val="windowText" lastClr="000000"/>
      </a:solidFill>
      <a:round/>
    </a:ln>
    <a:effectLst/>
  </c:spPr>
  <c:txPr>
    <a:bodyPr/>
    <a:lstStyle/>
    <a:p>
      <a:pPr>
        <a:defRPr/>
      </a:pPr>
      <a:endParaRPr lang="es-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732527737247721E-2"/>
          <c:y val="4.5088566827697261E-2"/>
          <c:w val="0.91636680283259275"/>
          <c:h val="0.85448210278063064"/>
        </c:manualLayout>
      </c:layout>
      <c:barChart>
        <c:barDir val="col"/>
        <c:grouping val="stacked"/>
        <c:varyColors val="0"/>
        <c:ser>
          <c:idx val="0"/>
          <c:order val="0"/>
          <c:spPr>
            <a:solidFill>
              <a:srgbClr val="00B0F0"/>
            </a:solidFill>
            <a:ln>
              <a:noFill/>
            </a:ln>
            <a:effectLst/>
          </c:spPr>
          <c:invertIfNegative val="0"/>
          <c:dLbls>
            <c:dLbl>
              <c:idx val="0"/>
              <c:layout>
                <c:manualLayout>
                  <c:x val="1.0762330825198656E-2"/>
                  <c:y val="-0.4299518176170008"/>
                </c:manualLayout>
              </c:layout>
              <c:spPr>
                <a:noFill/>
                <a:ln>
                  <a:noFill/>
                </a:ln>
                <a:effectLst/>
              </c:spPr>
              <c:txPr>
                <a:bodyPr rot="0" spcFirstLastPara="1" vertOverflow="ellipsis" vert="horz" wrap="square" lIns="38100" tIns="19050" rIns="38100" bIns="19050" anchor="ctr" anchorCtr="1">
                  <a:noAutofit/>
                </a:bodyPr>
                <a:lstStyle/>
                <a:p>
                  <a:pPr>
                    <a:defRPr sz="2000" b="1" i="0" u="none" strike="noStrike" kern="1200" baseline="0">
                      <a:solidFill>
                        <a:schemeClr val="tx1">
                          <a:lumMod val="75000"/>
                          <a:lumOff val="25000"/>
                        </a:schemeClr>
                      </a:solidFill>
                      <a:latin typeface="+mn-lt"/>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layout>
                    <c:manualLayout>
                      <c:w val="0.10551867466839215"/>
                      <c:h val="0.1191144585187721"/>
                    </c:manualLayout>
                  </c15:layout>
                </c:ext>
                <c:ext xmlns:c16="http://schemas.microsoft.com/office/drawing/2014/chart" uri="{C3380CC4-5D6E-409C-BE32-E72D297353CC}">
                  <c16:uniqueId val="{00000000-5944-48BF-99E2-F34D735C707F}"/>
                </c:ext>
              </c:extLst>
            </c:dLbl>
            <c:dLbl>
              <c:idx val="1"/>
              <c:layout>
                <c:manualLayout>
                  <c:x val="7.1748872167990158E-3"/>
                  <c:y val="-0.17713365539452497"/>
                </c:manualLayout>
              </c:layout>
              <c:dLblPos val="ctr"/>
              <c:showLegendKey val="0"/>
              <c:showVal val="1"/>
              <c:showCatName val="0"/>
              <c:showSerName val="0"/>
              <c:showPercent val="0"/>
              <c:showBubbleSize val="0"/>
              <c:extLst>
                <c:ext xmlns:c15="http://schemas.microsoft.com/office/drawing/2012/chart" uri="{CE6537A1-D6FC-4f65-9D91-7224C49458BB}">
                  <c15:layout>
                    <c:manualLayout>
                      <c:w val="6.728838978958937E-2"/>
                      <c:h val="8.8293202480124761E-2"/>
                    </c:manualLayout>
                  </c15:layout>
                </c:ext>
                <c:ext xmlns:c16="http://schemas.microsoft.com/office/drawing/2014/chart" uri="{C3380CC4-5D6E-409C-BE32-E72D297353CC}">
                  <c16:uniqueId val="{00000001-5944-48BF-99E2-F34D735C707F}"/>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Hoja1!$B$73:$C$73</c:f>
              <c:strCache>
                <c:ptCount val="2"/>
                <c:pt idx="0">
                  <c:v>DEFENSORIA DE FAMILIA CENTRO ZONAL TIERRALTA</c:v>
                </c:pt>
                <c:pt idx="1">
                  <c:v>COMISARIA DE FAMILIA VALENCIA</c:v>
                </c:pt>
              </c:strCache>
            </c:strRef>
          </c:cat>
          <c:val>
            <c:numRef>
              <c:f>Hoja1!$B$74:$C$74</c:f>
              <c:numCache>
                <c:formatCode>General</c:formatCode>
                <c:ptCount val="2"/>
                <c:pt idx="0">
                  <c:v>23</c:v>
                </c:pt>
                <c:pt idx="1">
                  <c:v>8</c:v>
                </c:pt>
              </c:numCache>
            </c:numRef>
          </c:val>
          <c:extLst>
            <c:ext xmlns:c16="http://schemas.microsoft.com/office/drawing/2014/chart" uri="{C3380CC4-5D6E-409C-BE32-E72D297353CC}">
              <c16:uniqueId val="{00000002-5944-48BF-99E2-F34D735C707F}"/>
            </c:ext>
          </c:extLst>
        </c:ser>
        <c:dLbls>
          <c:dLblPos val="ctr"/>
          <c:showLegendKey val="0"/>
          <c:showVal val="1"/>
          <c:showCatName val="0"/>
          <c:showSerName val="0"/>
          <c:showPercent val="0"/>
          <c:showBubbleSize val="0"/>
        </c:dLbls>
        <c:gapWidth val="150"/>
        <c:overlap val="100"/>
        <c:axId val="627101328"/>
        <c:axId val="671718416"/>
      </c:barChart>
      <c:catAx>
        <c:axId val="6271013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s-CO"/>
          </a:p>
        </c:txPr>
        <c:crossAx val="671718416"/>
        <c:crosses val="autoZero"/>
        <c:auto val="1"/>
        <c:lblAlgn val="ctr"/>
        <c:lblOffset val="100"/>
        <c:noMultiLvlLbl val="0"/>
      </c:catAx>
      <c:valAx>
        <c:axId val="6717184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627101328"/>
        <c:crosses val="autoZero"/>
        <c:crossBetween val="between"/>
      </c:valAx>
      <c:spPr>
        <a:noFill/>
        <a:ln>
          <a:noFill/>
        </a:ln>
        <a:effectLst/>
      </c:spPr>
    </c:plotArea>
    <c:plotVisOnly val="1"/>
    <c:dispBlanksAs val="gap"/>
    <c:showDLblsOverMax val="0"/>
  </c:chart>
  <c:spPr>
    <a:solidFill>
      <a:srgbClr val="F2F8EE"/>
    </a:solidFill>
    <a:ln w="9525" cap="flat" cmpd="sng" algn="ctr">
      <a:solidFill>
        <a:sysClr val="windowText" lastClr="000000"/>
      </a:solidFill>
      <a:round/>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6">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63">
  <cs:axisTitle>
    <cs:lnRef idx="0"/>
    <cs:fillRef idx="0"/>
    <cs:effectRef idx="0"/>
    <cs:fontRef idx="minor">
      <a:schemeClr val="tx1">
        <a:lumMod val="50000"/>
        <a:lumOff val="50000"/>
      </a:schemeClr>
    </cs:fontRef>
    <cs:defRPr sz="900" kern="1200"/>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000" b="0" i="0" u="none" strike="noStrike" kern="1200" baseline="0">
      <a:effectLst/>
    </cs:defRPr>
    <cs:bodyPr rot="0" spcFirstLastPara="1" vertOverflow="clip" horzOverflow="clip" vert="horz" wrap="square" lIns="38100" tIns="19050" rIns="38100" bIns="19050" anchor="ctr" anchorCtr="1">
      <a:spAutoFit/>
    </cs:bodyPr>
  </cs:dataLabel>
  <cs:dataLabelCallout>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000" b="0" i="0" u="none" strike="noStrike" kern="1200" baseline="0">
      <a:effectLst/>
    </cs:defRPr>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styleClr val="auto"/>
    </cs:lnRef>
    <cs:fillRef idx="0">
      <cs:styleClr val="auto"/>
    </cs:fillRef>
    <cs:effectRef idx="0">
      <cs:styleClr val="auto"/>
    </cs:effectRef>
    <cs:fontRef idx="minor">
      <a:schemeClr val="tx1"/>
    </cs:fontRef>
    <cs:spPr>
      <a:solidFill>
        <a:schemeClr val="phClr">
          <a:alpha val="90000"/>
        </a:schemeClr>
      </a:solidFill>
      <a:ln w="19050">
        <a:solidFill>
          <a:schemeClr val="phClr">
            <a:lumMod val="75000"/>
          </a:schemeClr>
        </a:solidFill>
      </a:ln>
      <a:effectLst>
        <a:innerShdw blurRad="114300">
          <a:schemeClr val="phClr">
            <a:lumMod val="75000"/>
          </a:schemeClr>
        </a:innerShdw>
      </a:effectLst>
      <a:scene3d>
        <a:camera prst="orthographicFront"/>
        <a:lightRig rig="threePt" dir="t"/>
      </a:scene3d>
      <a:sp3d contourW="19050" prstMaterial="flat">
        <a:contourClr>
          <a:schemeClr val="accent4">
            <a:lumMod val="75000"/>
          </a:schemeClr>
        </a:contourClr>
      </a:sp3d>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24/06/2017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915524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24/06/2017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87406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24/06/2017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35757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pPr/>
              <a:t>24/06/2017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pPr/>
              <a:t>‹Nº›</a:t>
            </a:fld>
            <a:endParaRPr lang="es-CO"/>
          </a:p>
        </p:txBody>
      </p:sp>
    </p:spTree>
    <p:extLst>
      <p:ext uri="{BB962C8B-B14F-4D97-AF65-F5344CB8AC3E}">
        <p14:creationId xmlns:p14="http://schemas.microsoft.com/office/powerpoint/2010/main" val="14038562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pPr/>
              <a:t>24/06/2017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pPr/>
              <a:t>‹Nº›</a:t>
            </a:fld>
            <a:endParaRPr lang="es-CO"/>
          </a:p>
        </p:txBody>
      </p:sp>
    </p:spTree>
    <p:extLst>
      <p:ext uri="{BB962C8B-B14F-4D97-AF65-F5344CB8AC3E}">
        <p14:creationId xmlns:p14="http://schemas.microsoft.com/office/powerpoint/2010/main" val="9222724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pPr/>
              <a:t>24/06/2017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pPr/>
              <a:t>‹Nº›</a:t>
            </a:fld>
            <a:endParaRPr lang="es-CO"/>
          </a:p>
        </p:txBody>
      </p:sp>
    </p:spTree>
    <p:extLst>
      <p:ext uri="{BB962C8B-B14F-4D97-AF65-F5344CB8AC3E}">
        <p14:creationId xmlns:p14="http://schemas.microsoft.com/office/powerpoint/2010/main" val="18610539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pPr/>
              <a:t>24/06/2017</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pPr/>
              <a:t>‹Nº›</a:t>
            </a:fld>
            <a:endParaRPr lang="es-CO"/>
          </a:p>
        </p:txBody>
      </p:sp>
    </p:spTree>
    <p:extLst>
      <p:ext uri="{BB962C8B-B14F-4D97-AF65-F5344CB8AC3E}">
        <p14:creationId xmlns:p14="http://schemas.microsoft.com/office/powerpoint/2010/main" val="30286451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pPr/>
              <a:t>24/06/2017</a:t>
            </a:fld>
            <a:endParaRPr lang="es-CO"/>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pPr/>
              <a:t>‹Nº›</a:t>
            </a:fld>
            <a:endParaRPr lang="es-CO"/>
          </a:p>
        </p:txBody>
      </p:sp>
    </p:spTree>
    <p:extLst>
      <p:ext uri="{BB962C8B-B14F-4D97-AF65-F5344CB8AC3E}">
        <p14:creationId xmlns:p14="http://schemas.microsoft.com/office/powerpoint/2010/main" val="16487099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pPr/>
              <a:t>24/06/2017</a:t>
            </a:fld>
            <a:endParaRPr lang="es-CO"/>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pPr/>
              <a:t>‹Nº›</a:t>
            </a:fld>
            <a:endParaRPr lang="es-CO"/>
          </a:p>
        </p:txBody>
      </p:sp>
    </p:spTree>
    <p:extLst>
      <p:ext uri="{BB962C8B-B14F-4D97-AF65-F5344CB8AC3E}">
        <p14:creationId xmlns:p14="http://schemas.microsoft.com/office/powerpoint/2010/main" val="17187916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pPr/>
              <a:t>24/06/2017</a:t>
            </a:fld>
            <a:endParaRPr lang="es-CO"/>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pPr/>
              <a:t>‹Nº›</a:t>
            </a:fld>
            <a:endParaRPr lang="es-CO"/>
          </a:p>
        </p:txBody>
      </p:sp>
    </p:spTree>
    <p:extLst>
      <p:ext uri="{BB962C8B-B14F-4D97-AF65-F5344CB8AC3E}">
        <p14:creationId xmlns:p14="http://schemas.microsoft.com/office/powerpoint/2010/main" val="28617310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pPr/>
              <a:t>24/06/2017</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pPr/>
              <a:t>‹Nº›</a:t>
            </a:fld>
            <a:endParaRPr lang="es-CO"/>
          </a:p>
        </p:txBody>
      </p:sp>
    </p:spTree>
    <p:extLst>
      <p:ext uri="{BB962C8B-B14F-4D97-AF65-F5344CB8AC3E}">
        <p14:creationId xmlns:p14="http://schemas.microsoft.com/office/powerpoint/2010/main" val="22391120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24/06/2017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3819824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pPr/>
              <a:t>24/06/2017</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pPr/>
              <a:t>‹Nº›</a:t>
            </a:fld>
            <a:endParaRPr lang="es-CO"/>
          </a:p>
        </p:txBody>
      </p:sp>
    </p:spTree>
    <p:extLst>
      <p:ext uri="{BB962C8B-B14F-4D97-AF65-F5344CB8AC3E}">
        <p14:creationId xmlns:p14="http://schemas.microsoft.com/office/powerpoint/2010/main" val="35827426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pPr/>
              <a:t>24/06/2017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pPr/>
              <a:t>‹Nº›</a:t>
            </a:fld>
            <a:endParaRPr lang="es-CO"/>
          </a:p>
        </p:txBody>
      </p:sp>
    </p:spTree>
    <p:extLst>
      <p:ext uri="{BB962C8B-B14F-4D97-AF65-F5344CB8AC3E}">
        <p14:creationId xmlns:p14="http://schemas.microsoft.com/office/powerpoint/2010/main" val="2863183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pPr/>
              <a:t>24/06/2017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pPr/>
              <a:t>‹Nº›</a:t>
            </a:fld>
            <a:endParaRPr lang="es-CO"/>
          </a:p>
        </p:txBody>
      </p:sp>
    </p:spTree>
    <p:extLst>
      <p:ext uri="{BB962C8B-B14F-4D97-AF65-F5344CB8AC3E}">
        <p14:creationId xmlns:p14="http://schemas.microsoft.com/office/powerpoint/2010/main" val="33262788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a:prstGeom prst="rect">
            <a:avLst/>
          </a:prstGeom>
        </p:spPr>
        <p:txBody>
          <a:bodyPr/>
          <a:lstStyle/>
          <a:p>
            <a:r>
              <a:rPr lang="es-ES_tradnl"/>
              <a:t>Clic para editar título</a:t>
            </a:r>
            <a:endParaRPr lang="es-ES"/>
          </a:p>
        </p:txBody>
      </p:sp>
      <p:sp>
        <p:nvSpPr>
          <p:cNvPr id="3" name="Subtítulo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a:t>Haga clic para modificar el estilo de subtítulo del patrón</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74876F4A-179E-4737-BDCB-021E7F0D2279}" type="datetimeFigureOut">
              <a:rPr lang="es-ES" altLang="es-CO"/>
              <a:pPr>
                <a:defRPr/>
              </a:pPr>
              <a:t>24/06/2017</a:t>
            </a:fld>
            <a:endParaRPr lang="es-ES" altLang="es-CO"/>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6499B571-8997-45C5-98A8-8B5BD6D79AE0}" type="slidenum">
              <a:rPr lang="es-ES" altLang="es-CO"/>
              <a:pPr>
                <a:defRPr/>
              </a:pPr>
              <a:t>‹Nº›</a:t>
            </a:fld>
            <a:endParaRPr lang="es-ES" altLang="es-CO"/>
          </a:p>
        </p:txBody>
      </p:sp>
    </p:spTree>
    <p:extLst>
      <p:ext uri="{BB962C8B-B14F-4D97-AF65-F5344CB8AC3E}">
        <p14:creationId xmlns:p14="http://schemas.microsoft.com/office/powerpoint/2010/main" val="26706521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es-ES_tradnl"/>
              <a:t>Clic para editar título</a:t>
            </a:r>
            <a:endParaRPr lang="es-ES"/>
          </a:p>
        </p:txBody>
      </p:sp>
      <p:sp>
        <p:nvSpPr>
          <p:cNvPr id="3" name="Marcador de contenido 2"/>
          <p:cNvSpPr>
            <a:spLocks noGrp="1"/>
          </p:cNvSpPr>
          <p:nvPr>
            <p:ph idx="1"/>
          </p:nvPr>
        </p:nvSpPr>
        <p:spPr>
          <a:xfrm>
            <a:off x="457200" y="1600200"/>
            <a:ext cx="8229600" cy="4525963"/>
          </a:xfrm>
          <a:prstGeom prst="rect">
            <a:avLst/>
          </a:prstGeo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4BE6565D-0313-4F02-BB26-5254315C213A}" type="datetimeFigureOut">
              <a:rPr lang="es-ES" altLang="es-CO"/>
              <a:pPr>
                <a:defRPr/>
              </a:pPr>
              <a:t>24/06/2017</a:t>
            </a:fld>
            <a:endParaRPr lang="es-ES" altLang="es-CO"/>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2779F58B-264D-40DB-9635-517289C813F5}" type="slidenum">
              <a:rPr lang="es-ES" altLang="es-CO"/>
              <a:pPr>
                <a:defRPr/>
              </a:pPr>
              <a:t>‹Nº›</a:t>
            </a:fld>
            <a:endParaRPr lang="es-ES" altLang="es-CO"/>
          </a:p>
        </p:txBody>
      </p:sp>
    </p:spTree>
    <p:extLst>
      <p:ext uri="{BB962C8B-B14F-4D97-AF65-F5344CB8AC3E}">
        <p14:creationId xmlns:p14="http://schemas.microsoft.com/office/powerpoint/2010/main" val="18680755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s-ES_tradnl"/>
              <a:t>Clic para editar título</a:t>
            </a:r>
            <a:endParaRPr lang="es-ES"/>
          </a:p>
        </p:txBody>
      </p:sp>
      <p:sp>
        <p:nvSpPr>
          <p:cNvPr id="3" name="Marcador de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a:t>Haga clic para modificar el estilo de texto del patrón</a:t>
            </a:r>
          </a:p>
        </p:txBody>
      </p:sp>
      <p:sp>
        <p:nvSpPr>
          <p:cNvPr id="4" name="Marcador de fech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B9C77356-3242-4762-8B68-ECD25A703BB8}" type="datetimeFigureOut">
              <a:rPr lang="es-ES" altLang="es-CO"/>
              <a:pPr>
                <a:defRPr/>
              </a:pPr>
              <a:t>24/06/2017</a:t>
            </a:fld>
            <a:endParaRPr lang="es-ES" altLang="es-CO"/>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3D0D7DC2-C185-4212-8BCB-9E97EDBF1572}" type="slidenum">
              <a:rPr lang="es-ES" altLang="es-CO"/>
              <a:pPr>
                <a:defRPr/>
              </a:pPr>
              <a:t>‹Nº›</a:t>
            </a:fld>
            <a:endParaRPr lang="es-ES" altLang="es-CO"/>
          </a:p>
        </p:txBody>
      </p:sp>
    </p:spTree>
    <p:extLst>
      <p:ext uri="{BB962C8B-B14F-4D97-AF65-F5344CB8AC3E}">
        <p14:creationId xmlns:p14="http://schemas.microsoft.com/office/powerpoint/2010/main" val="26619861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es-ES_tradnl"/>
              <a:t>Clic para editar título</a:t>
            </a:r>
            <a:endParaRPr lang="es-ES"/>
          </a:p>
        </p:txBody>
      </p:sp>
      <p:sp>
        <p:nvSpPr>
          <p:cNvPr id="3" name="Marcador de conteni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conteni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5" name="Marcador de fecha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C2789355-BAF5-4409-8634-C8DC9A838A3B}" type="datetimeFigureOut">
              <a:rPr lang="es-ES" altLang="es-CO"/>
              <a:pPr>
                <a:defRPr/>
              </a:pPr>
              <a:t>24/06/2017</a:t>
            </a:fld>
            <a:endParaRPr lang="es-ES" altLang="es-CO"/>
          </a:p>
        </p:txBody>
      </p:sp>
      <p:sp>
        <p:nvSpPr>
          <p:cNvPr id="6" name="Marcador de pie de página 5"/>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s-ES"/>
          </a:p>
        </p:txBody>
      </p:sp>
      <p:sp>
        <p:nvSpPr>
          <p:cNvPr id="7" name="Marcador de número de diapositiva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410946C8-73D6-47AF-B098-BABD2BF9D47E}" type="slidenum">
              <a:rPr lang="es-ES" altLang="es-CO"/>
              <a:pPr>
                <a:defRPr/>
              </a:pPr>
              <a:t>‹Nº›</a:t>
            </a:fld>
            <a:endParaRPr lang="es-ES" altLang="es-CO"/>
          </a:p>
        </p:txBody>
      </p:sp>
    </p:spTree>
    <p:extLst>
      <p:ext uri="{BB962C8B-B14F-4D97-AF65-F5344CB8AC3E}">
        <p14:creationId xmlns:p14="http://schemas.microsoft.com/office/powerpoint/2010/main" val="17952324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es-ES_tradnl"/>
              <a:t>Clic para editar título</a:t>
            </a:r>
            <a:endParaRPr lang="es-ES"/>
          </a:p>
        </p:txBody>
      </p:sp>
      <p:sp>
        <p:nvSpPr>
          <p:cNvPr id="3" name="Marcador de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4" name="Marcador de conteni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5" name="Marcador de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6" name="Marcador de conteni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7" name="Marcador de fecha 6"/>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A1A7F172-C31F-4170-AF8A-A1401AC0E355}" type="datetimeFigureOut">
              <a:rPr lang="es-ES" altLang="es-CO"/>
              <a:pPr>
                <a:defRPr/>
              </a:pPr>
              <a:t>24/06/2017</a:t>
            </a:fld>
            <a:endParaRPr lang="es-ES" altLang="es-CO"/>
          </a:p>
        </p:txBody>
      </p:sp>
      <p:sp>
        <p:nvSpPr>
          <p:cNvPr id="8" name="Marcador de pie de página 7"/>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s-ES"/>
          </a:p>
        </p:txBody>
      </p:sp>
      <p:sp>
        <p:nvSpPr>
          <p:cNvPr id="9" name="Marcador de número de diapositiva 8"/>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DBC908D1-BAB7-4F23-9A00-62D96DC97E9A}" type="slidenum">
              <a:rPr lang="es-ES" altLang="es-CO"/>
              <a:pPr>
                <a:defRPr/>
              </a:pPr>
              <a:t>‹Nº›</a:t>
            </a:fld>
            <a:endParaRPr lang="es-ES" altLang="es-CO"/>
          </a:p>
        </p:txBody>
      </p:sp>
    </p:spTree>
    <p:extLst>
      <p:ext uri="{BB962C8B-B14F-4D97-AF65-F5344CB8AC3E}">
        <p14:creationId xmlns:p14="http://schemas.microsoft.com/office/powerpoint/2010/main" val="16325627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es-ES_tradnl"/>
              <a:t>Clic para editar título</a:t>
            </a:r>
            <a:endParaRPr lang="es-ES"/>
          </a:p>
        </p:txBody>
      </p:sp>
      <p:sp>
        <p:nvSpPr>
          <p:cNvPr id="3" name="Marcador de fecha 2"/>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CCC9167C-ECEA-4681-BEAC-840E7C76E45D}" type="datetimeFigureOut">
              <a:rPr lang="es-ES" altLang="es-CO"/>
              <a:pPr>
                <a:defRPr/>
              </a:pPr>
              <a:t>24/06/2017</a:t>
            </a:fld>
            <a:endParaRPr lang="es-ES" altLang="es-CO"/>
          </a:p>
        </p:txBody>
      </p:sp>
      <p:sp>
        <p:nvSpPr>
          <p:cNvPr id="4" name="Marcador de pie de página 3"/>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s-ES"/>
          </a:p>
        </p:txBody>
      </p:sp>
      <p:sp>
        <p:nvSpPr>
          <p:cNvPr id="5" name="Marcador de número de diapositiva 4"/>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8A0AF8FD-6FF2-437D-BC9C-F6ED454F4BA7}" type="slidenum">
              <a:rPr lang="es-ES" altLang="es-CO"/>
              <a:pPr>
                <a:defRPr/>
              </a:pPr>
              <a:t>‹Nº›</a:t>
            </a:fld>
            <a:endParaRPr lang="es-ES" altLang="es-CO"/>
          </a:p>
        </p:txBody>
      </p:sp>
    </p:spTree>
    <p:extLst>
      <p:ext uri="{BB962C8B-B14F-4D97-AF65-F5344CB8AC3E}">
        <p14:creationId xmlns:p14="http://schemas.microsoft.com/office/powerpoint/2010/main" val="22469765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7D10F66E-87ED-4179-BAC9-31F57876787F}" type="datetimeFigureOut">
              <a:rPr lang="es-ES" altLang="es-CO"/>
              <a:pPr>
                <a:defRPr/>
              </a:pPr>
              <a:t>24/06/2017</a:t>
            </a:fld>
            <a:endParaRPr lang="es-ES" altLang="es-CO"/>
          </a:p>
        </p:txBody>
      </p:sp>
      <p:sp>
        <p:nvSpPr>
          <p:cNvPr id="3" name="Marcador de pie de página 2"/>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s-ES"/>
          </a:p>
        </p:txBody>
      </p:sp>
      <p:sp>
        <p:nvSpPr>
          <p:cNvPr id="4" name="Marcador de número de diapositiva 3"/>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DDF7DE5C-21B1-4A21-9AAF-D1EA3D011DA0}" type="slidenum">
              <a:rPr lang="es-ES" altLang="es-CO"/>
              <a:pPr>
                <a:defRPr/>
              </a:pPr>
              <a:t>‹Nº›</a:t>
            </a:fld>
            <a:endParaRPr lang="es-ES" altLang="es-CO"/>
          </a:p>
        </p:txBody>
      </p:sp>
    </p:spTree>
    <p:extLst>
      <p:ext uri="{BB962C8B-B14F-4D97-AF65-F5344CB8AC3E}">
        <p14:creationId xmlns:p14="http://schemas.microsoft.com/office/powerpoint/2010/main" val="36722180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24/06/2017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9138777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es-ES_tradnl"/>
              <a:t>Clic para editar título</a:t>
            </a:r>
            <a:endParaRPr lang="es-ES"/>
          </a:p>
        </p:txBody>
      </p:sp>
      <p:sp>
        <p:nvSpPr>
          <p:cNvPr id="3" name="Marcador de conteni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163BA403-D978-4B06-A4DF-9CC272FF7CF3}" type="datetimeFigureOut">
              <a:rPr lang="es-ES" altLang="es-CO"/>
              <a:pPr>
                <a:defRPr/>
              </a:pPr>
              <a:t>24/06/2017</a:t>
            </a:fld>
            <a:endParaRPr lang="es-ES" altLang="es-CO"/>
          </a:p>
        </p:txBody>
      </p:sp>
      <p:sp>
        <p:nvSpPr>
          <p:cNvPr id="6" name="Marcador de pie de página 5"/>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s-ES"/>
          </a:p>
        </p:txBody>
      </p:sp>
      <p:sp>
        <p:nvSpPr>
          <p:cNvPr id="7" name="Marcador de número de diapositiva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D1EA36B3-DBDD-4B72-95AA-360EDE4F665C}" type="slidenum">
              <a:rPr lang="es-ES" altLang="es-CO"/>
              <a:pPr>
                <a:defRPr/>
              </a:pPr>
              <a:t>‹Nº›</a:t>
            </a:fld>
            <a:endParaRPr lang="es-ES" altLang="es-CO"/>
          </a:p>
        </p:txBody>
      </p:sp>
    </p:spTree>
    <p:extLst>
      <p:ext uri="{BB962C8B-B14F-4D97-AF65-F5344CB8AC3E}">
        <p14:creationId xmlns:p14="http://schemas.microsoft.com/office/powerpoint/2010/main" val="23800406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s-ES_tradnl"/>
              <a:t>Clic para editar título</a:t>
            </a:r>
            <a:endParaRPr lang="es-ES"/>
          </a:p>
        </p:txBody>
      </p:sp>
      <p:sp>
        <p:nvSpPr>
          <p:cNvPr id="3" name="Marcador de posición de imagen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Marcador de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334716C6-AADF-4250-9EEB-00EDAADB52D3}" type="datetimeFigureOut">
              <a:rPr lang="es-ES" altLang="es-CO"/>
              <a:pPr>
                <a:defRPr/>
              </a:pPr>
              <a:t>24/06/2017</a:t>
            </a:fld>
            <a:endParaRPr lang="es-ES" altLang="es-CO"/>
          </a:p>
        </p:txBody>
      </p:sp>
      <p:sp>
        <p:nvSpPr>
          <p:cNvPr id="6" name="Marcador de pie de página 5"/>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s-ES"/>
          </a:p>
        </p:txBody>
      </p:sp>
      <p:sp>
        <p:nvSpPr>
          <p:cNvPr id="7" name="Marcador de número de diapositiva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23A6D369-4AF1-4765-9388-7B5056C85AE9}" type="slidenum">
              <a:rPr lang="es-ES" altLang="es-CO"/>
              <a:pPr>
                <a:defRPr/>
              </a:pPr>
              <a:t>‹Nº›</a:t>
            </a:fld>
            <a:endParaRPr lang="es-ES" altLang="es-CO"/>
          </a:p>
        </p:txBody>
      </p:sp>
    </p:spTree>
    <p:extLst>
      <p:ext uri="{BB962C8B-B14F-4D97-AF65-F5344CB8AC3E}">
        <p14:creationId xmlns:p14="http://schemas.microsoft.com/office/powerpoint/2010/main" val="394480620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es-ES_tradnl"/>
              <a:t>Clic para editar título</a:t>
            </a:r>
            <a:endParaRPr lang="es-ES"/>
          </a:p>
        </p:txBody>
      </p:sp>
      <p:sp>
        <p:nvSpPr>
          <p:cNvPr id="3" name="Marcador de texto vertical 2"/>
          <p:cNvSpPr>
            <a:spLocks noGrp="1"/>
          </p:cNvSpPr>
          <p:nvPr>
            <p:ph type="body" orient="vert" idx="1"/>
          </p:nvPr>
        </p:nvSpPr>
        <p:spPr>
          <a:xfrm>
            <a:off x="457200" y="1600200"/>
            <a:ext cx="8229600" cy="4525963"/>
          </a:xfrm>
          <a:prstGeom prst="rect">
            <a:avLst/>
          </a:prstGeo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6AB12A3C-91FC-420E-AFEE-33E508AE2735}" type="datetimeFigureOut">
              <a:rPr lang="es-ES" altLang="es-CO"/>
              <a:pPr>
                <a:defRPr/>
              </a:pPr>
              <a:t>24/06/2017</a:t>
            </a:fld>
            <a:endParaRPr lang="es-ES" altLang="es-CO"/>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1523886C-A1B5-4A57-9253-5779BFE70709}" type="slidenum">
              <a:rPr lang="es-ES" altLang="es-CO"/>
              <a:pPr>
                <a:defRPr/>
              </a:pPr>
              <a:t>‹Nº›</a:t>
            </a:fld>
            <a:endParaRPr lang="es-ES" altLang="es-CO"/>
          </a:p>
        </p:txBody>
      </p:sp>
    </p:spTree>
    <p:extLst>
      <p:ext uri="{BB962C8B-B14F-4D97-AF65-F5344CB8AC3E}">
        <p14:creationId xmlns:p14="http://schemas.microsoft.com/office/powerpoint/2010/main" val="40356910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a:prstGeom prst="rect">
            <a:avLst/>
          </a:prstGeom>
        </p:spPr>
        <p:txBody>
          <a:bodyPr vert="eaVert"/>
          <a:lstStyle/>
          <a:p>
            <a:r>
              <a:rPr lang="es-ES_tradnl"/>
              <a:t>Clic para editar título</a:t>
            </a:r>
            <a:endParaRPr lang="es-ES"/>
          </a:p>
        </p:txBody>
      </p:sp>
      <p:sp>
        <p:nvSpPr>
          <p:cNvPr id="3" name="Marcador de texto vertical 2"/>
          <p:cNvSpPr>
            <a:spLocks noGrp="1"/>
          </p:cNvSpPr>
          <p:nvPr>
            <p:ph type="body" orient="vert" idx="1"/>
          </p:nvPr>
        </p:nvSpPr>
        <p:spPr>
          <a:xfrm>
            <a:off x="457200" y="274638"/>
            <a:ext cx="6019800" cy="5851525"/>
          </a:xfrm>
          <a:prstGeom prst="rect">
            <a:avLst/>
          </a:prstGeo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98F48B3E-79EB-49D0-B6CE-B74B59BC44E7}" type="datetimeFigureOut">
              <a:rPr lang="es-ES" altLang="es-CO"/>
              <a:pPr>
                <a:defRPr/>
              </a:pPr>
              <a:t>24/06/2017</a:t>
            </a:fld>
            <a:endParaRPr lang="es-ES" altLang="es-CO"/>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DD68163C-848B-4449-8E53-DA7C82A8CCC4}" type="slidenum">
              <a:rPr lang="es-ES" altLang="es-CO"/>
              <a:pPr>
                <a:defRPr/>
              </a:pPr>
              <a:t>‹Nº›</a:t>
            </a:fld>
            <a:endParaRPr lang="es-ES" altLang="es-CO"/>
          </a:p>
        </p:txBody>
      </p:sp>
    </p:spTree>
    <p:extLst>
      <p:ext uri="{BB962C8B-B14F-4D97-AF65-F5344CB8AC3E}">
        <p14:creationId xmlns:p14="http://schemas.microsoft.com/office/powerpoint/2010/main" val="23998572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24/06/2017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284088611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24/06/2017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27011375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24/06/2017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172504276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24/06/2017</a:t>
            </a:fld>
            <a:endParaRPr lang="es-CO">
              <a:solidFill>
                <a:prstClr val="black"/>
              </a:solidFill>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181424711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24/06/2017</a:t>
            </a:fld>
            <a:endParaRPr lang="es-CO">
              <a:solidFill>
                <a:prstClr val="black"/>
              </a:solidFill>
            </a:endParaRPr>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210728857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24/06/2017</a:t>
            </a:fld>
            <a:endParaRPr lang="es-CO">
              <a:solidFill>
                <a:prstClr val="black"/>
              </a:solidFill>
            </a:endParaRPr>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510858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24/06/2017</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0226043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24/06/2017</a:t>
            </a:fld>
            <a:endParaRPr lang="es-CO">
              <a:solidFill>
                <a:prstClr val="black"/>
              </a:solidFill>
            </a:endParaRPr>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3111328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24/06/2017</a:t>
            </a:fld>
            <a:endParaRPr lang="es-CO">
              <a:solidFill>
                <a:prstClr val="black"/>
              </a:solidFill>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36595171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24/06/2017</a:t>
            </a:fld>
            <a:endParaRPr lang="es-CO">
              <a:solidFill>
                <a:prstClr val="black"/>
              </a:solidFill>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356796914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24/06/2017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4038125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24/06/2017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67846354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a:prstGeom prst="rect">
            <a:avLst/>
          </a:prstGeom>
        </p:spPr>
        <p:txBody>
          <a:bodyPr/>
          <a:lstStyle/>
          <a:p>
            <a:r>
              <a:rPr lang="es-ES_tradnl"/>
              <a:t>Clic para editar título</a:t>
            </a:r>
            <a:endParaRPr lang="es-ES"/>
          </a:p>
        </p:txBody>
      </p:sp>
      <p:sp>
        <p:nvSpPr>
          <p:cNvPr id="3" name="Subtítulo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a:t>Haga clic para modificar el estilo de subtítulo del patrón</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MS PGothic" panose="020B0600070205080204" pitchFamily="34" charset="-128"/>
              </a:defRPr>
            </a:lvl1pPr>
          </a:lstStyle>
          <a:p>
            <a:pPr fontAlgn="base">
              <a:spcBef>
                <a:spcPct val="0"/>
              </a:spcBef>
              <a:spcAft>
                <a:spcPct val="0"/>
              </a:spcAft>
              <a:defRPr/>
            </a:pPr>
            <a:fld id="{827A7D96-4F51-4334-B6F5-10D304E0B464}" type="datetimeFigureOut">
              <a:rPr lang="es-ES">
                <a:solidFill>
                  <a:prstClr val="black"/>
                </a:solidFill>
              </a:rPr>
              <a:pPr fontAlgn="base">
                <a:spcBef>
                  <a:spcPct val="0"/>
                </a:spcBef>
                <a:spcAft>
                  <a:spcPct val="0"/>
                </a:spcAft>
                <a:defRPr/>
              </a:pPr>
              <a:t>24/06/2017</a:t>
            </a:fld>
            <a:endParaRPr lang="es-ES">
              <a:solidFill>
                <a:prstClr val="black"/>
              </a:solidFill>
            </a:endParaRPr>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s-ES">
              <a:solidFill>
                <a:prstClr val="black"/>
              </a:solidFill>
            </a:endParaRPr>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MS PGothic" panose="020B0600070205080204" pitchFamily="34" charset="-128"/>
              </a:defRPr>
            </a:lvl1pPr>
          </a:lstStyle>
          <a:p>
            <a:pPr fontAlgn="base">
              <a:spcBef>
                <a:spcPct val="0"/>
              </a:spcBef>
              <a:spcAft>
                <a:spcPct val="0"/>
              </a:spcAft>
              <a:defRPr/>
            </a:pPr>
            <a:fld id="{06A7CC4A-2577-473D-8CFD-8ED9B91160E0}" type="slidenum">
              <a:rPr lang="es-ES">
                <a:solidFill>
                  <a:prstClr val="black"/>
                </a:solidFill>
              </a:rPr>
              <a:pPr fontAlgn="base">
                <a:spcBef>
                  <a:spcPct val="0"/>
                </a:spcBef>
                <a:spcAft>
                  <a:spcPct val="0"/>
                </a:spcAft>
                <a:defRPr/>
              </a:pPr>
              <a:t>‹Nº›</a:t>
            </a:fld>
            <a:endParaRPr lang="es-ES">
              <a:solidFill>
                <a:prstClr val="black"/>
              </a:solidFill>
            </a:endParaRPr>
          </a:p>
        </p:txBody>
      </p:sp>
    </p:spTree>
    <p:extLst>
      <p:ext uri="{BB962C8B-B14F-4D97-AF65-F5344CB8AC3E}">
        <p14:creationId xmlns:p14="http://schemas.microsoft.com/office/powerpoint/2010/main" val="370800011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es-ES_tradnl"/>
              <a:t>Clic para editar título</a:t>
            </a:r>
            <a:endParaRPr lang="es-ES"/>
          </a:p>
        </p:txBody>
      </p:sp>
      <p:sp>
        <p:nvSpPr>
          <p:cNvPr id="3" name="Marcador de contenido 2"/>
          <p:cNvSpPr>
            <a:spLocks noGrp="1"/>
          </p:cNvSpPr>
          <p:nvPr>
            <p:ph idx="1"/>
          </p:nvPr>
        </p:nvSpPr>
        <p:spPr>
          <a:xfrm>
            <a:off x="457200" y="1600200"/>
            <a:ext cx="8229600" cy="4525963"/>
          </a:xfrm>
          <a:prstGeom prst="rect">
            <a:avLst/>
          </a:prstGeo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MS PGothic" panose="020B0600070205080204" pitchFamily="34" charset="-128"/>
              </a:defRPr>
            </a:lvl1pPr>
          </a:lstStyle>
          <a:p>
            <a:pPr fontAlgn="base">
              <a:spcBef>
                <a:spcPct val="0"/>
              </a:spcBef>
              <a:spcAft>
                <a:spcPct val="0"/>
              </a:spcAft>
              <a:defRPr/>
            </a:pPr>
            <a:fld id="{E06F5106-A996-43C5-A9F5-7BFC2A235D0C}" type="datetimeFigureOut">
              <a:rPr lang="es-ES">
                <a:solidFill>
                  <a:prstClr val="black"/>
                </a:solidFill>
              </a:rPr>
              <a:pPr fontAlgn="base">
                <a:spcBef>
                  <a:spcPct val="0"/>
                </a:spcBef>
                <a:spcAft>
                  <a:spcPct val="0"/>
                </a:spcAft>
                <a:defRPr/>
              </a:pPr>
              <a:t>24/06/2017</a:t>
            </a:fld>
            <a:endParaRPr lang="es-ES">
              <a:solidFill>
                <a:prstClr val="black"/>
              </a:solidFill>
            </a:endParaRPr>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s-ES">
              <a:solidFill>
                <a:prstClr val="black"/>
              </a:solidFill>
            </a:endParaRPr>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MS PGothic" panose="020B0600070205080204" pitchFamily="34" charset="-128"/>
              </a:defRPr>
            </a:lvl1pPr>
          </a:lstStyle>
          <a:p>
            <a:pPr fontAlgn="base">
              <a:spcBef>
                <a:spcPct val="0"/>
              </a:spcBef>
              <a:spcAft>
                <a:spcPct val="0"/>
              </a:spcAft>
              <a:defRPr/>
            </a:pPr>
            <a:fld id="{25C51586-612B-4156-9DC5-EB6C63C8DB97}" type="slidenum">
              <a:rPr lang="es-ES">
                <a:solidFill>
                  <a:prstClr val="black"/>
                </a:solidFill>
              </a:rPr>
              <a:pPr fontAlgn="base">
                <a:spcBef>
                  <a:spcPct val="0"/>
                </a:spcBef>
                <a:spcAft>
                  <a:spcPct val="0"/>
                </a:spcAft>
                <a:defRPr/>
              </a:pPr>
              <a:t>‹Nº›</a:t>
            </a:fld>
            <a:endParaRPr lang="es-ES">
              <a:solidFill>
                <a:prstClr val="black"/>
              </a:solidFill>
            </a:endParaRPr>
          </a:p>
        </p:txBody>
      </p:sp>
    </p:spTree>
    <p:extLst>
      <p:ext uri="{BB962C8B-B14F-4D97-AF65-F5344CB8AC3E}">
        <p14:creationId xmlns:p14="http://schemas.microsoft.com/office/powerpoint/2010/main" val="123926763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s-ES_tradnl"/>
              <a:t>Clic para editar título</a:t>
            </a:r>
            <a:endParaRPr lang="es-ES"/>
          </a:p>
        </p:txBody>
      </p:sp>
      <p:sp>
        <p:nvSpPr>
          <p:cNvPr id="3" name="Marcador de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a:t>Haga clic para modificar el estilo de texto del patrón</a:t>
            </a:r>
          </a:p>
        </p:txBody>
      </p:sp>
      <p:sp>
        <p:nvSpPr>
          <p:cNvPr id="4" name="Marcador de fech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MS PGothic" panose="020B0600070205080204" pitchFamily="34" charset="-128"/>
              </a:defRPr>
            </a:lvl1pPr>
          </a:lstStyle>
          <a:p>
            <a:pPr fontAlgn="base">
              <a:spcBef>
                <a:spcPct val="0"/>
              </a:spcBef>
              <a:spcAft>
                <a:spcPct val="0"/>
              </a:spcAft>
              <a:defRPr/>
            </a:pPr>
            <a:fld id="{AB9516E5-C14E-49D3-94B9-11B37977BFC6}" type="datetimeFigureOut">
              <a:rPr lang="es-ES">
                <a:solidFill>
                  <a:prstClr val="black"/>
                </a:solidFill>
              </a:rPr>
              <a:pPr fontAlgn="base">
                <a:spcBef>
                  <a:spcPct val="0"/>
                </a:spcBef>
                <a:spcAft>
                  <a:spcPct val="0"/>
                </a:spcAft>
                <a:defRPr/>
              </a:pPr>
              <a:t>24/06/2017</a:t>
            </a:fld>
            <a:endParaRPr lang="es-ES">
              <a:solidFill>
                <a:prstClr val="black"/>
              </a:solidFill>
            </a:endParaRPr>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s-ES">
              <a:solidFill>
                <a:prstClr val="black"/>
              </a:solidFill>
            </a:endParaRPr>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MS PGothic" panose="020B0600070205080204" pitchFamily="34" charset="-128"/>
              </a:defRPr>
            </a:lvl1pPr>
          </a:lstStyle>
          <a:p>
            <a:pPr fontAlgn="base">
              <a:spcBef>
                <a:spcPct val="0"/>
              </a:spcBef>
              <a:spcAft>
                <a:spcPct val="0"/>
              </a:spcAft>
              <a:defRPr/>
            </a:pPr>
            <a:fld id="{D8ADA4E8-366A-4A7E-B9EC-DD50C521BDDA}" type="slidenum">
              <a:rPr lang="es-ES">
                <a:solidFill>
                  <a:prstClr val="black"/>
                </a:solidFill>
              </a:rPr>
              <a:pPr fontAlgn="base">
                <a:spcBef>
                  <a:spcPct val="0"/>
                </a:spcBef>
                <a:spcAft>
                  <a:spcPct val="0"/>
                </a:spcAft>
                <a:defRPr/>
              </a:pPr>
              <a:t>‹Nº›</a:t>
            </a:fld>
            <a:endParaRPr lang="es-ES">
              <a:solidFill>
                <a:prstClr val="black"/>
              </a:solidFill>
            </a:endParaRPr>
          </a:p>
        </p:txBody>
      </p:sp>
    </p:spTree>
    <p:extLst>
      <p:ext uri="{BB962C8B-B14F-4D97-AF65-F5344CB8AC3E}">
        <p14:creationId xmlns:p14="http://schemas.microsoft.com/office/powerpoint/2010/main" val="21879107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es-ES_tradnl"/>
              <a:t>Clic para editar título</a:t>
            </a:r>
            <a:endParaRPr lang="es-ES"/>
          </a:p>
        </p:txBody>
      </p:sp>
      <p:sp>
        <p:nvSpPr>
          <p:cNvPr id="3" name="Marcador de conteni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conteni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5" name="Marcador de fecha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MS PGothic" panose="020B0600070205080204" pitchFamily="34" charset="-128"/>
              </a:defRPr>
            </a:lvl1pPr>
          </a:lstStyle>
          <a:p>
            <a:pPr fontAlgn="base">
              <a:spcBef>
                <a:spcPct val="0"/>
              </a:spcBef>
              <a:spcAft>
                <a:spcPct val="0"/>
              </a:spcAft>
              <a:defRPr/>
            </a:pPr>
            <a:fld id="{C9D148DF-793C-4BC2-9033-A846C5A11D17}" type="datetimeFigureOut">
              <a:rPr lang="es-ES">
                <a:solidFill>
                  <a:prstClr val="black"/>
                </a:solidFill>
              </a:rPr>
              <a:pPr fontAlgn="base">
                <a:spcBef>
                  <a:spcPct val="0"/>
                </a:spcBef>
                <a:spcAft>
                  <a:spcPct val="0"/>
                </a:spcAft>
                <a:defRPr/>
              </a:pPr>
              <a:t>24/06/2017</a:t>
            </a:fld>
            <a:endParaRPr lang="es-ES">
              <a:solidFill>
                <a:prstClr val="black"/>
              </a:solidFill>
            </a:endParaRPr>
          </a:p>
        </p:txBody>
      </p:sp>
      <p:sp>
        <p:nvSpPr>
          <p:cNvPr id="6" name="Marcador de pie de página 5"/>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s-ES">
              <a:solidFill>
                <a:prstClr val="black"/>
              </a:solidFill>
            </a:endParaRPr>
          </a:p>
        </p:txBody>
      </p:sp>
      <p:sp>
        <p:nvSpPr>
          <p:cNvPr id="7" name="Marcador de número de diapositiva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MS PGothic" panose="020B0600070205080204" pitchFamily="34" charset="-128"/>
              </a:defRPr>
            </a:lvl1pPr>
          </a:lstStyle>
          <a:p>
            <a:pPr fontAlgn="base">
              <a:spcBef>
                <a:spcPct val="0"/>
              </a:spcBef>
              <a:spcAft>
                <a:spcPct val="0"/>
              </a:spcAft>
              <a:defRPr/>
            </a:pPr>
            <a:fld id="{8D6205BA-AE00-477B-969A-DB9ABB198302}" type="slidenum">
              <a:rPr lang="es-ES">
                <a:solidFill>
                  <a:prstClr val="black"/>
                </a:solidFill>
              </a:rPr>
              <a:pPr fontAlgn="base">
                <a:spcBef>
                  <a:spcPct val="0"/>
                </a:spcBef>
                <a:spcAft>
                  <a:spcPct val="0"/>
                </a:spcAft>
                <a:defRPr/>
              </a:pPr>
              <a:t>‹Nº›</a:t>
            </a:fld>
            <a:endParaRPr lang="es-ES">
              <a:solidFill>
                <a:prstClr val="black"/>
              </a:solidFill>
            </a:endParaRPr>
          </a:p>
        </p:txBody>
      </p:sp>
    </p:spTree>
    <p:extLst>
      <p:ext uri="{BB962C8B-B14F-4D97-AF65-F5344CB8AC3E}">
        <p14:creationId xmlns:p14="http://schemas.microsoft.com/office/powerpoint/2010/main" val="88924941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es-ES_tradnl"/>
              <a:t>Clic para editar título</a:t>
            </a:r>
            <a:endParaRPr lang="es-ES"/>
          </a:p>
        </p:txBody>
      </p:sp>
      <p:sp>
        <p:nvSpPr>
          <p:cNvPr id="3" name="Marcador de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4" name="Marcador de conteni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5" name="Marcador de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6" name="Marcador de conteni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7" name="Marcador de fecha 6"/>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MS PGothic" panose="020B0600070205080204" pitchFamily="34" charset="-128"/>
              </a:defRPr>
            </a:lvl1pPr>
          </a:lstStyle>
          <a:p>
            <a:pPr fontAlgn="base">
              <a:spcBef>
                <a:spcPct val="0"/>
              </a:spcBef>
              <a:spcAft>
                <a:spcPct val="0"/>
              </a:spcAft>
              <a:defRPr/>
            </a:pPr>
            <a:fld id="{E159D2FC-4C43-474A-91E9-E5656B9EB1AF}" type="datetimeFigureOut">
              <a:rPr lang="es-ES">
                <a:solidFill>
                  <a:prstClr val="black"/>
                </a:solidFill>
              </a:rPr>
              <a:pPr fontAlgn="base">
                <a:spcBef>
                  <a:spcPct val="0"/>
                </a:spcBef>
                <a:spcAft>
                  <a:spcPct val="0"/>
                </a:spcAft>
                <a:defRPr/>
              </a:pPr>
              <a:t>24/06/2017</a:t>
            </a:fld>
            <a:endParaRPr lang="es-ES">
              <a:solidFill>
                <a:prstClr val="black"/>
              </a:solidFill>
            </a:endParaRPr>
          </a:p>
        </p:txBody>
      </p:sp>
      <p:sp>
        <p:nvSpPr>
          <p:cNvPr id="8" name="Marcador de pie de página 7"/>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s-ES">
              <a:solidFill>
                <a:prstClr val="black"/>
              </a:solidFill>
            </a:endParaRPr>
          </a:p>
        </p:txBody>
      </p:sp>
      <p:sp>
        <p:nvSpPr>
          <p:cNvPr id="9" name="Marcador de número de diapositiva 8"/>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MS PGothic" panose="020B0600070205080204" pitchFamily="34" charset="-128"/>
              </a:defRPr>
            </a:lvl1pPr>
          </a:lstStyle>
          <a:p>
            <a:pPr fontAlgn="base">
              <a:spcBef>
                <a:spcPct val="0"/>
              </a:spcBef>
              <a:spcAft>
                <a:spcPct val="0"/>
              </a:spcAft>
              <a:defRPr/>
            </a:pPr>
            <a:fld id="{CCC3E707-09E0-4AD3-B77D-32EB956DA814}" type="slidenum">
              <a:rPr lang="es-ES">
                <a:solidFill>
                  <a:prstClr val="black"/>
                </a:solidFill>
              </a:rPr>
              <a:pPr fontAlgn="base">
                <a:spcBef>
                  <a:spcPct val="0"/>
                </a:spcBef>
                <a:spcAft>
                  <a:spcPct val="0"/>
                </a:spcAft>
                <a:defRPr/>
              </a:pPr>
              <a:t>‹Nº›</a:t>
            </a:fld>
            <a:endParaRPr lang="es-ES">
              <a:solidFill>
                <a:prstClr val="black"/>
              </a:solidFill>
            </a:endParaRPr>
          </a:p>
        </p:txBody>
      </p:sp>
    </p:spTree>
    <p:extLst>
      <p:ext uri="{BB962C8B-B14F-4D97-AF65-F5344CB8AC3E}">
        <p14:creationId xmlns:p14="http://schemas.microsoft.com/office/powerpoint/2010/main" val="37846927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24/06/2017</a:t>
            </a:fld>
            <a:endParaRPr lang="es-CO"/>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45360051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es-ES_tradnl"/>
              <a:t>Clic para editar título</a:t>
            </a:r>
            <a:endParaRPr lang="es-ES"/>
          </a:p>
        </p:txBody>
      </p:sp>
      <p:sp>
        <p:nvSpPr>
          <p:cNvPr id="3" name="Marcador de fecha 2"/>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MS PGothic" panose="020B0600070205080204" pitchFamily="34" charset="-128"/>
              </a:defRPr>
            </a:lvl1pPr>
          </a:lstStyle>
          <a:p>
            <a:pPr fontAlgn="base">
              <a:spcBef>
                <a:spcPct val="0"/>
              </a:spcBef>
              <a:spcAft>
                <a:spcPct val="0"/>
              </a:spcAft>
              <a:defRPr/>
            </a:pPr>
            <a:fld id="{18AA7483-0112-4BE0-971B-D049DA2338DC}" type="datetimeFigureOut">
              <a:rPr lang="es-ES">
                <a:solidFill>
                  <a:prstClr val="black"/>
                </a:solidFill>
              </a:rPr>
              <a:pPr fontAlgn="base">
                <a:spcBef>
                  <a:spcPct val="0"/>
                </a:spcBef>
                <a:spcAft>
                  <a:spcPct val="0"/>
                </a:spcAft>
                <a:defRPr/>
              </a:pPr>
              <a:t>24/06/2017</a:t>
            </a:fld>
            <a:endParaRPr lang="es-ES">
              <a:solidFill>
                <a:prstClr val="black"/>
              </a:solidFill>
            </a:endParaRPr>
          </a:p>
        </p:txBody>
      </p:sp>
      <p:sp>
        <p:nvSpPr>
          <p:cNvPr id="4" name="Marcador de pie de página 3"/>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s-ES">
              <a:solidFill>
                <a:prstClr val="black"/>
              </a:solidFill>
            </a:endParaRPr>
          </a:p>
        </p:txBody>
      </p:sp>
      <p:sp>
        <p:nvSpPr>
          <p:cNvPr id="5" name="Marcador de número de diapositiva 4"/>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MS PGothic" panose="020B0600070205080204" pitchFamily="34" charset="-128"/>
              </a:defRPr>
            </a:lvl1pPr>
          </a:lstStyle>
          <a:p>
            <a:pPr fontAlgn="base">
              <a:spcBef>
                <a:spcPct val="0"/>
              </a:spcBef>
              <a:spcAft>
                <a:spcPct val="0"/>
              </a:spcAft>
              <a:defRPr/>
            </a:pPr>
            <a:fld id="{EB2B3B01-79CE-4C83-A3E0-864CBBF71650}" type="slidenum">
              <a:rPr lang="es-ES">
                <a:solidFill>
                  <a:prstClr val="black"/>
                </a:solidFill>
              </a:rPr>
              <a:pPr fontAlgn="base">
                <a:spcBef>
                  <a:spcPct val="0"/>
                </a:spcBef>
                <a:spcAft>
                  <a:spcPct val="0"/>
                </a:spcAft>
                <a:defRPr/>
              </a:pPr>
              <a:t>‹Nº›</a:t>
            </a:fld>
            <a:endParaRPr lang="es-ES">
              <a:solidFill>
                <a:prstClr val="black"/>
              </a:solidFill>
            </a:endParaRPr>
          </a:p>
        </p:txBody>
      </p:sp>
    </p:spTree>
    <p:extLst>
      <p:ext uri="{BB962C8B-B14F-4D97-AF65-F5344CB8AC3E}">
        <p14:creationId xmlns:p14="http://schemas.microsoft.com/office/powerpoint/2010/main" val="152572543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MS PGothic" panose="020B0600070205080204" pitchFamily="34" charset="-128"/>
              </a:defRPr>
            </a:lvl1pPr>
          </a:lstStyle>
          <a:p>
            <a:pPr fontAlgn="base">
              <a:spcBef>
                <a:spcPct val="0"/>
              </a:spcBef>
              <a:spcAft>
                <a:spcPct val="0"/>
              </a:spcAft>
              <a:defRPr/>
            </a:pPr>
            <a:fld id="{07726FBA-78D0-4BFA-838B-68B44176AFCE}" type="datetimeFigureOut">
              <a:rPr lang="es-ES">
                <a:solidFill>
                  <a:prstClr val="black"/>
                </a:solidFill>
              </a:rPr>
              <a:pPr fontAlgn="base">
                <a:spcBef>
                  <a:spcPct val="0"/>
                </a:spcBef>
                <a:spcAft>
                  <a:spcPct val="0"/>
                </a:spcAft>
                <a:defRPr/>
              </a:pPr>
              <a:t>24/06/2017</a:t>
            </a:fld>
            <a:endParaRPr lang="es-ES">
              <a:solidFill>
                <a:prstClr val="black"/>
              </a:solidFill>
            </a:endParaRPr>
          </a:p>
        </p:txBody>
      </p:sp>
      <p:sp>
        <p:nvSpPr>
          <p:cNvPr id="3" name="Marcador de pie de página 2"/>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s-ES">
              <a:solidFill>
                <a:prstClr val="black"/>
              </a:solidFill>
            </a:endParaRPr>
          </a:p>
        </p:txBody>
      </p:sp>
      <p:sp>
        <p:nvSpPr>
          <p:cNvPr id="4" name="Marcador de número de diapositiva 3"/>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MS PGothic" panose="020B0600070205080204" pitchFamily="34" charset="-128"/>
              </a:defRPr>
            </a:lvl1pPr>
          </a:lstStyle>
          <a:p>
            <a:pPr fontAlgn="base">
              <a:spcBef>
                <a:spcPct val="0"/>
              </a:spcBef>
              <a:spcAft>
                <a:spcPct val="0"/>
              </a:spcAft>
              <a:defRPr/>
            </a:pPr>
            <a:fld id="{42B23C01-1F54-4218-96FA-85A1B1F91D26}" type="slidenum">
              <a:rPr lang="es-ES">
                <a:solidFill>
                  <a:prstClr val="black"/>
                </a:solidFill>
              </a:rPr>
              <a:pPr fontAlgn="base">
                <a:spcBef>
                  <a:spcPct val="0"/>
                </a:spcBef>
                <a:spcAft>
                  <a:spcPct val="0"/>
                </a:spcAft>
                <a:defRPr/>
              </a:pPr>
              <a:t>‹Nº›</a:t>
            </a:fld>
            <a:endParaRPr lang="es-ES">
              <a:solidFill>
                <a:prstClr val="black"/>
              </a:solidFill>
            </a:endParaRPr>
          </a:p>
        </p:txBody>
      </p:sp>
    </p:spTree>
    <p:extLst>
      <p:ext uri="{BB962C8B-B14F-4D97-AF65-F5344CB8AC3E}">
        <p14:creationId xmlns:p14="http://schemas.microsoft.com/office/powerpoint/2010/main" val="14615759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es-ES_tradnl"/>
              <a:t>Clic para editar título</a:t>
            </a:r>
            <a:endParaRPr lang="es-ES"/>
          </a:p>
        </p:txBody>
      </p:sp>
      <p:sp>
        <p:nvSpPr>
          <p:cNvPr id="3" name="Marcador de conteni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MS PGothic" panose="020B0600070205080204" pitchFamily="34" charset="-128"/>
              </a:defRPr>
            </a:lvl1pPr>
          </a:lstStyle>
          <a:p>
            <a:pPr fontAlgn="base">
              <a:spcBef>
                <a:spcPct val="0"/>
              </a:spcBef>
              <a:spcAft>
                <a:spcPct val="0"/>
              </a:spcAft>
              <a:defRPr/>
            </a:pPr>
            <a:fld id="{1E2F5D7C-D5C1-494A-B83E-C2BE644865E9}" type="datetimeFigureOut">
              <a:rPr lang="es-ES">
                <a:solidFill>
                  <a:prstClr val="black"/>
                </a:solidFill>
              </a:rPr>
              <a:pPr fontAlgn="base">
                <a:spcBef>
                  <a:spcPct val="0"/>
                </a:spcBef>
                <a:spcAft>
                  <a:spcPct val="0"/>
                </a:spcAft>
                <a:defRPr/>
              </a:pPr>
              <a:t>24/06/2017</a:t>
            </a:fld>
            <a:endParaRPr lang="es-ES">
              <a:solidFill>
                <a:prstClr val="black"/>
              </a:solidFill>
            </a:endParaRPr>
          </a:p>
        </p:txBody>
      </p:sp>
      <p:sp>
        <p:nvSpPr>
          <p:cNvPr id="6" name="Marcador de pie de página 5"/>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s-ES">
              <a:solidFill>
                <a:prstClr val="black"/>
              </a:solidFill>
            </a:endParaRPr>
          </a:p>
        </p:txBody>
      </p:sp>
      <p:sp>
        <p:nvSpPr>
          <p:cNvPr id="7" name="Marcador de número de diapositiva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MS PGothic" panose="020B0600070205080204" pitchFamily="34" charset="-128"/>
              </a:defRPr>
            </a:lvl1pPr>
          </a:lstStyle>
          <a:p>
            <a:pPr fontAlgn="base">
              <a:spcBef>
                <a:spcPct val="0"/>
              </a:spcBef>
              <a:spcAft>
                <a:spcPct val="0"/>
              </a:spcAft>
              <a:defRPr/>
            </a:pPr>
            <a:fld id="{5F3EDCF4-883E-4437-BD23-786B0BCE1862}" type="slidenum">
              <a:rPr lang="es-ES">
                <a:solidFill>
                  <a:prstClr val="black"/>
                </a:solidFill>
              </a:rPr>
              <a:pPr fontAlgn="base">
                <a:spcBef>
                  <a:spcPct val="0"/>
                </a:spcBef>
                <a:spcAft>
                  <a:spcPct val="0"/>
                </a:spcAft>
                <a:defRPr/>
              </a:pPr>
              <a:t>‹Nº›</a:t>
            </a:fld>
            <a:endParaRPr lang="es-ES">
              <a:solidFill>
                <a:prstClr val="black"/>
              </a:solidFill>
            </a:endParaRPr>
          </a:p>
        </p:txBody>
      </p:sp>
    </p:spTree>
    <p:extLst>
      <p:ext uri="{BB962C8B-B14F-4D97-AF65-F5344CB8AC3E}">
        <p14:creationId xmlns:p14="http://schemas.microsoft.com/office/powerpoint/2010/main" val="139538019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s-ES_tradnl"/>
              <a:t>Clic para editar título</a:t>
            </a:r>
            <a:endParaRPr lang="es-ES"/>
          </a:p>
        </p:txBody>
      </p:sp>
      <p:sp>
        <p:nvSpPr>
          <p:cNvPr id="3" name="Marcador de posición de imagen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Marcador de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MS PGothic" panose="020B0600070205080204" pitchFamily="34" charset="-128"/>
              </a:defRPr>
            </a:lvl1pPr>
          </a:lstStyle>
          <a:p>
            <a:pPr fontAlgn="base">
              <a:spcBef>
                <a:spcPct val="0"/>
              </a:spcBef>
              <a:spcAft>
                <a:spcPct val="0"/>
              </a:spcAft>
              <a:defRPr/>
            </a:pPr>
            <a:fld id="{68F03B9F-96C8-484C-8262-254B4965FD90}" type="datetimeFigureOut">
              <a:rPr lang="es-ES">
                <a:solidFill>
                  <a:prstClr val="black"/>
                </a:solidFill>
              </a:rPr>
              <a:pPr fontAlgn="base">
                <a:spcBef>
                  <a:spcPct val="0"/>
                </a:spcBef>
                <a:spcAft>
                  <a:spcPct val="0"/>
                </a:spcAft>
                <a:defRPr/>
              </a:pPr>
              <a:t>24/06/2017</a:t>
            </a:fld>
            <a:endParaRPr lang="es-ES">
              <a:solidFill>
                <a:prstClr val="black"/>
              </a:solidFill>
            </a:endParaRPr>
          </a:p>
        </p:txBody>
      </p:sp>
      <p:sp>
        <p:nvSpPr>
          <p:cNvPr id="6" name="Marcador de pie de página 5"/>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s-ES">
              <a:solidFill>
                <a:prstClr val="black"/>
              </a:solidFill>
            </a:endParaRPr>
          </a:p>
        </p:txBody>
      </p:sp>
      <p:sp>
        <p:nvSpPr>
          <p:cNvPr id="7" name="Marcador de número de diapositiva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MS PGothic" panose="020B0600070205080204" pitchFamily="34" charset="-128"/>
              </a:defRPr>
            </a:lvl1pPr>
          </a:lstStyle>
          <a:p>
            <a:pPr fontAlgn="base">
              <a:spcBef>
                <a:spcPct val="0"/>
              </a:spcBef>
              <a:spcAft>
                <a:spcPct val="0"/>
              </a:spcAft>
              <a:defRPr/>
            </a:pPr>
            <a:fld id="{2BCE8E80-01CE-4B55-8D3C-C83179A768DE}" type="slidenum">
              <a:rPr lang="es-ES">
                <a:solidFill>
                  <a:prstClr val="black"/>
                </a:solidFill>
              </a:rPr>
              <a:pPr fontAlgn="base">
                <a:spcBef>
                  <a:spcPct val="0"/>
                </a:spcBef>
                <a:spcAft>
                  <a:spcPct val="0"/>
                </a:spcAft>
                <a:defRPr/>
              </a:pPr>
              <a:t>‹Nº›</a:t>
            </a:fld>
            <a:endParaRPr lang="es-ES">
              <a:solidFill>
                <a:prstClr val="black"/>
              </a:solidFill>
            </a:endParaRPr>
          </a:p>
        </p:txBody>
      </p:sp>
    </p:spTree>
    <p:extLst>
      <p:ext uri="{BB962C8B-B14F-4D97-AF65-F5344CB8AC3E}">
        <p14:creationId xmlns:p14="http://schemas.microsoft.com/office/powerpoint/2010/main" val="385221061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es-ES_tradnl"/>
              <a:t>Clic para editar título</a:t>
            </a:r>
            <a:endParaRPr lang="es-ES"/>
          </a:p>
        </p:txBody>
      </p:sp>
      <p:sp>
        <p:nvSpPr>
          <p:cNvPr id="3" name="Marcador de texto vertical 2"/>
          <p:cNvSpPr>
            <a:spLocks noGrp="1"/>
          </p:cNvSpPr>
          <p:nvPr>
            <p:ph type="body" orient="vert" idx="1"/>
          </p:nvPr>
        </p:nvSpPr>
        <p:spPr>
          <a:xfrm>
            <a:off x="457200" y="1600200"/>
            <a:ext cx="8229600" cy="4525963"/>
          </a:xfrm>
          <a:prstGeom prst="rect">
            <a:avLst/>
          </a:prstGeo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MS PGothic" panose="020B0600070205080204" pitchFamily="34" charset="-128"/>
              </a:defRPr>
            </a:lvl1pPr>
          </a:lstStyle>
          <a:p>
            <a:pPr fontAlgn="base">
              <a:spcBef>
                <a:spcPct val="0"/>
              </a:spcBef>
              <a:spcAft>
                <a:spcPct val="0"/>
              </a:spcAft>
              <a:defRPr/>
            </a:pPr>
            <a:fld id="{2C8184B0-64BF-43EF-A26E-559DA1B0BB1A}" type="datetimeFigureOut">
              <a:rPr lang="es-ES">
                <a:solidFill>
                  <a:prstClr val="black"/>
                </a:solidFill>
              </a:rPr>
              <a:pPr fontAlgn="base">
                <a:spcBef>
                  <a:spcPct val="0"/>
                </a:spcBef>
                <a:spcAft>
                  <a:spcPct val="0"/>
                </a:spcAft>
                <a:defRPr/>
              </a:pPr>
              <a:t>24/06/2017</a:t>
            </a:fld>
            <a:endParaRPr lang="es-ES">
              <a:solidFill>
                <a:prstClr val="black"/>
              </a:solidFill>
            </a:endParaRPr>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s-ES">
              <a:solidFill>
                <a:prstClr val="black"/>
              </a:solidFill>
            </a:endParaRPr>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MS PGothic" panose="020B0600070205080204" pitchFamily="34" charset="-128"/>
              </a:defRPr>
            </a:lvl1pPr>
          </a:lstStyle>
          <a:p>
            <a:pPr fontAlgn="base">
              <a:spcBef>
                <a:spcPct val="0"/>
              </a:spcBef>
              <a:spcAft>
                <a:spcPct val="0"/>
              </a:spcAft>
              <a:defRPr/>
            </a:pPr>
            <a:fld id="{E73E07C8-188E-49F7-9B98-F5697C856F47}" type="slidenum">
              <a:rPr lang="es-ES">
                <a:solidFill>
                  <a:prstClr val="black"/>
                </a:solidFill>
              </a:rPr>
              <a:pPr fontAlgn="base">
                <a:spcBef>
                  <a:spcPct val="0"/>
                </a:spcBef>
                <a:spcAft>
                  <a:spcPct val="0"/>
                </a:spcAft>
                <a:defRPr/>
              </a:pPr>
              <a:t>‹Nº›</a:t>
            </a:fld>
            <a:endParaRPr lang="es-ES">
              <a:solidFill>
                <a:prstClr val="black"/>
              </a:solidFill>
            </a:endParaRPr>
          </a:p>
        </p:txBody>
      </p:sp>
    </p:spTree>
    <p:extLst>
      <p:ext uri="{BB962C8B-B14F-4D97-AF65-F5344CB8AC3E}">
        <p14:creationId xmlns:p14="http://schemas.microsoft.com/office/powerpoint/2010/main" val="156146912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a:prstGeom prst="rect">
            <a:avLst/>
          </a:prstGeom>
        </p:spPr>
        <p:txBody>
          <a:bodyPr vert="eaVert"/>
          <a:lstStyle/>
          <a:p>
            <a:r>
              <a:rPr lang="es-ES_tradnl"/>
              <a:t>Clic para editar título</a:t>
            </a:r>
            <a:endParaRPr lang="es-ES"/>
          </a:p>
        </p:txBody>
      </p:sp>
      <p:sp>
        <p:nvSpPr>
          <p:cNvPr id="3" name="Marcador de texto vertical 2"/>
          <p:cNvSpPr>
            <a:spLocks noGrp="1"/>
          </p:cNvSpPr>
          <p:nvPr>
            <p:ph type="body" orient="vert" idx="1"/>
          </p:nvPr>
        </p:nvSpPr>
        <p:spPr>
          <a:xfrm>
            <a:off x="457200" y="274638"/>
            <a:ext cx="6019800" cy="5851525"/>
          </a:xfrm>
          <a:prstGeom prst="rect">
            <a:avLst/>
          </a:prstGeo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MS PGothic" panose="020B0600070205080204" pitchFamily="34" charset="-128"/>
              </a:defRPr>
            </a:lvl1pPr>
          </a:lstStyle>
          <a:p>
            <a:pPr fontAlgn="base">
              <a:spcBef>
                <a:spcPct val="0"/>
              </a:spcBef>
              <a:spcAft>
                <a:spcPct val="0"/>
              </a:spcAft>
              <a:defRPr/>
            </a:pPr>
            <a:fld id="{5407B697-BC75-414B-8F9D-8E5AB1F691F1}" type="datetimeFigureOut">
              <a:rPr lang="es-ES">
                <a:solidFill>
                  <a:prstClr val="black"/>
                </a:solidFill>
              </a:rPr>
              <a:pPr fontAlgn="base">
                <a:spcBef>
                  <a:spcPct val="0"/>
                </a:spcBef>
                <a:spcAft>
                  <a:spcPct val="0"/>
                </a:spcAft>
                <a:defRPr/>
              </a:pPr>
              <a:t>24/06/2017</a:t>
            </a:fld>
            <a:endParaRPr lang="es-ES">
              <a:solidFill>
                <a:prstClr val="black"/>
              </a:solidFill>
            </a:endParaRPr>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s-ES">
              <a:solidFill>
                <a:prstClr val="black"/>
              </a:solidFill>
            </a:endParaRPr>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MS PGothic" panose="020B0600070205080204" pitchFamily="34" charset="-128"/>
              </a:defRPr>
            </a:lvl1pPr>
          </a:lstStyle>
          <a:p>
            <a:pPr fontAlgn="base">
              <a:spcBef>
                <a:spcPct val="0"/>
              </a:spcBef>
              <a:spcAft>
                <a:spcPct val="0"/>
              </a:spcAft>
              <a:defRPr/>
            </a:pPr>
            <a:fld id="{C66733FD-6D6A-4774-8529-EF0284F65B42}" type="slidenum">
              <a:rPr lang="es-ES">
                <a:solidFill>
                  <a:prstClr val="black"/>
                </a:solidFill>
              </a:rPr>
              <a:pPr fontAlgn="base">
                <a:spcBef>
                  <a:spcPct val="0"/>
                </a:spcBef>
                <a:spcAft>
                  <a:spcPct val="0"/>
                </a:spcAft>
                <a:defRPr/>
              </a:pPr>
              <a:t>‹Nº›</a:t>
            </a:fld>
            <a:endParaRPr lang="es-ES">
              <a:solidFill>
                <a:prstClr val="black"/>
              </a:solidFill>
            </a:endParaRPr>
          </a:p>
        </p:txBody>
      </p:sp>
    </p:spTree>
    <p:extLst>
      <p:ext uri="{BB962C8B-B14F-4D97-AF65-F5344CB8AC3E}">
        <p14:creationId xmlns:p14="http://schemas.microsoft.com/office/powerpoint/2010/main" val="41177293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24/06/2017</a:t>
            </a:fld>
            <a:endParaRPr lang="es-CO"/>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61556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24/06/2017</a:t>
            </a:fld>
            <a:endParaRPr lang="es-CO"/>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843382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24/06/2017</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721074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24/06/2017</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215556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2.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35385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806800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912597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MS PGothic"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MS PGothic"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MS PGothic"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MS PGothic"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MS PGothic"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946799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7006743"/>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panose="020B0600070205080204" pitchFamily="34" charset="-128"/>
          <a:cs typeface="MS PGothic"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MS PGothic"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MS PGothic"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MS PGothic"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MS PGothic"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panose="020B0600070205080204" pitchFamily="34" charset="-128"/>
          <a:cs typeface="MS PGothic"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panose="020B0600070205080204" pitchFamily="34" charset="-128"/>
          <a:cs typeface="MS PGothic" charset="0"/>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panose="020B0600070205080204" pitchFamily="34" charset="-128"/>
          <a:cs typeface="MS PGothic" charset="0"/>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panose="020B0600070205080204" pitchFamily="34" charset="-128"/>
          <a:cs typeface="MS PGothic" charset="0"/>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panose="020B0600070205080204" pitchFamily="34" charset="-128"/>
          <a:cs typeface="MS PGothic"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hyperlink" Target="http://www.alcaldiabogota.gov.co/sisjur/normas/Norma1.jsp?i=5387#0" TargetMode="External"/><Relationship Id="rId2" Type="http://schemas.openxmlformats.org/officeDocument/2006/relationships/hyperlink" Target="http://www.alcaldiabogota.gov.co/sisjur/normas/Norma1.jsp?i=6388#0"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alcaldiabogota.gov.co/sisjur/normas/Norma1.jsp?i=5387#0" TargetMode="External"/><Relationship Id="rId2" Type="http://schemas.openxmlformats.org/officeDocument/2006/relationships/hyperlink" Target="http://www.alcaldiabogota.gov.co/sisjur/normas/Norma1.jsp?i=6388#0"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243281" y="1482083"/>
            <a:ext cx="7977930" cy="2215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s-ES" sz="4600" dirty="0">
                <a:solidFill>
                  <a:schemeClr val="bg1"/>
                </a:solidFill>
              </a:rPr>
              <a:t>MESA PUBLICA CENTRO ZONAL TIERRALTA </a:t>
            </a:r>
          </a:p>
          <a:p>
            <a:pPr algn="ctr" eaLnBrk="1" hangingPunct="1"/>
            <a:r>
              <a:rPr lang="es-ES" sz="4600" dirty="0">
                <a:solidFill>
                  <a:schemeClr val="bg1"/>
                </a:solidFill>
              </a:rPr>
              <a:t>JUNIO 28 DE 2017</a:t>
            </a:r>
          </a:p>
        </p:txBody>
      </p:sp>
    </p:spTree>
    <p:extLst>
      <p:ext uri="{BB962C8B-B14F-4D97-AF65-F5344CB8AC3E}">
        <p14:creationId xmlns:p14="http://schemas.microsoft.com/office/powerpoint/2010/main" val="18684964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4 Rectángulo redondeado"/>
          <p:cNvSpPr>
            <a:spLocks noGrp="1"/>
          </p:cNvSpPr>
          <p:nvPr>
            <p:ph idx="1"/>
          </p:nvPr>
        </p:nvSpPr>
        <p:spPr>
          <a:xfrm>
            <a:off x="628650" y="1456509"/>
            <a:ext cx="7886700" cy="3811777"/>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CO" sz="1400" dirty="0">
              <a:solidFill>
                <a:schemeClr val="tx1"/>
              </a:solidFill>
            </a:endParaRPr>
          </a:p>
          <a:p>
            <a:endParaRPr lang="es-CO" sz="1400" dirty="0">
              <a:solidFill>
                <a:schemeClr val="tx1"/>
              </a:solidFill>
            </a:endParaRPr>
          </a:p>
          <a:p>
            <a:endParaRPr lang="es-CO" sz="1400" dirty="0">
              <a:solidFill>
                <a:schemeClr val="tx1"/>
              </a:solidFill>
            </a:endParaRPr>
          </a:p>
          <a:p>
            <a:pPr algn="just"/>
            <a:endParaRPr lang="es-CO" sz="1400" b="1" dirty="0">
              <a:solidFill>
                <a:schemeClr val="tx1"/>
              </a:solidFill>
            </a:endParaRPr>
          </a:p>
          <a:p>
            <a:pPr algn="just"/>
            <a:r>
              <a:rPr lang="es-CO" sz="1600" b="1" dirty="0">
                <a:solidFill>
                  <a:schemeClr val="tx1"/>
                </a:solidFill>
              </a:rPr>
              <a:t>De la investigación y juzgamiento: </a:t>
            </a:r>
            <a:r>
              <a:rPr lang="es-CO" sz="1600" dirty="0">
                <a:solidFill>
                  <a:schemeClr val="tx1"/>
                </a:solidFill>
              </a:rPr>
              <a:t>Las víctimas de violencia sexual tienen derecho a:</a:t>
            </a:r>
          </a:p>
          <a:p>
            <a:pPr marL="285750" indent="-285750" algn="just">
              <a:buFont typeface="Arial" panose="020B0604020202020204" pitchFamily="34" charset="0"/>
              <a:buChar char="•"/>
            </a:pPr>
            <a:r>
              <a:rPr lang="es-CO" sz="1600" dirty="0">
                <a:solidFill>
                  <a:schemeClr val="tx1"/>
                </a:solidFill>
              </a:rPr>
              <a:t>Preserve la intimidad y privacidad manteniendo la confidencialidad sobre su nombre y demás datos personales.</a:t>
            </a:r>
          </a:p>
          <a:p>
            <a:pPr marL="285750" indent="-285750" algn="just">
              <a:buFont typeface="Arial" panose="020B0604020202020204" pitchFamily="34" charset="0"/>
              <a:buChar char="•"/>
            </a:pPr>
            <a:r>
              <a:rPr lang="es-CO" sz="1600" dirty="0">
                <a:solidFill>
                  <a:schemeClr val="tx1"/>
                </a:solidFill>
              </a:rPr>
              <a:t>El derecho a no ser confrontadas con el agresor, a no ser sometidas a pruebas repetitivas y a solicitar a las autoridades judiciales que se abstengan de ordenar la práctica de pruebas o excluyan las ya practicadas que conlleven una intromisión innecesaria o desproporcionada de su derecho a la intimidad</a:t>
            </a:r>
          </a:p>
          <a:p>
            <a:pPr marL="285750" indent="-285750" algn="just">
              <a:buFont typeface="Arial" panose="020B0604020202020204" pitchFamily="34" charset="0"/>
              <a:buChar char="•"/>
            </a:pPr>
            <a:r>
              <a:rPr lang="es-CO" sz="1600" dirty="0">
                <a:solidFill>
                  <a:schemeClr val="tx1"/>
                </a:solidFill>
              </a:rPr>
              <a:t>La mujer embarazada víctima de acceso carnal violento con ocasión y en desarrollo del conflicto armado, deberá ser informada, asesorada y atendida sobre la posibilidad de continuar o interrumpir el embarazo.</a:t>
            </a:r>
            <a:endParaRPr lang="es-CO" sz="1600" dirty="0">
              <a:solidFill>
                <a:schemeClr val="tx1"/>
              </a:solidFill>
              <a:cs typeface="Calibri" panose="020F0502020204030204" pitchFamily="34" charset="0"/>
            </a:endParaRPr>
          </a:p>
          <a:p>
            <a:pPr algn="just"/>
            <a:endParaRPr lang="es-CO" sz="1600" dirty="0">
              <a:solidFill>
                <a:schemeClr val="tx1"/>
              </a:solidFill>
            </a:endParaRPr>
          </a:p>
          <a:p>
            <a:endParaRPr lang="es-CO" sz="1600" dirty="0">
              <a:solidFill>
                <a:schemeClr val="tx1"/>
              </a:solidFill>
            </a:endParaRPr>
          </a:p>
          <a:p>
            <a:pPr marL="0" indent="0">
              <a:buNone/>
            </a:pPr>
            <a:r>
              <a:rPr lang="es-CO" sz="1600" b="1" dirty="0">
                <a:solidFill>
                  <a:schemeClr val="tx1"/>
                </a:solidFill>
              </a:rPr>
              <a:t> </a:t>
            </a:r>
            <a:endParaRPr lang="es-CO" sz="1600" dirty="0">
              <a:solidFill>
                <a:schemeClr val="tx1"/>
              </a:solidFill>
              <a:cs typeface="Calibri" panose="020F0502020204030204" pitchFamily="34" charset="0"/>
            </a:endParaRPr>
          </a:p>
          <a:p>
            <a:endParaRPr lang="es-CO" sz="1400" dirty="0">
              <a:solidFill>
                <a:schemeClr val="tx1"/>
              </a:solidFill>
            </a:endParaRPr>
          </a:p>
          <a:p>
            <a:endParaRPr lang="es-CO" sz="14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566574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74589" y="50499"/>
            <a:ext cx="6108097" cy="998125"/>
          </a:xfrm>
        </p:spPr>
        <p:txBody>
          <a:bodyPr/>
          <a:lstStyle/>
          <a:p>
            <a:pPr algn="just"/>
            <a:r>
              <a:rPr lang="es-CO" sz="1800" b="1" dirty="0">
                <a:solidFill>
                  <a:srgbClr val="FF0000"/>
                </a:solidFill>
                <a:latin typeface="+mn-lt"/>
              </a:rPr>
              <a:t>LEY 1719 DE 2014: </a:t>
            </a:r>
            <a:r>
              <a:rPr lang="es-CO" sz="1400" b="1" dirty="0">
                <a:latin typeface="+mn-lt"/>
              </a:rPr>
              <a:t>"</a:t>
            </a:r>
            <a:r>
              <a:rPr lang="es-CO" sz="1350" b="1" dirty="0">
                <a:latin typeface="+mn-lt"/>
                <a:cs typeface="Arial" panose="020B0604020202020204" pitchFamily="34" charset="0"/>
              </a:rPr>
              <a:t>Por la cual se modifican algunos artículos de las Leyes 599 de 2000, 906 de 2004 y se adoptan medidas para garantizar el acceso a la justicia de las víctimas de violencia sexual, en especial la violencia sexual con ocasión del conflicto armado, y se dictan otras disposiciones</a:t>
            </a:r>
            <a:r>
              <a:rPr lang="es-CO" sz="1400" b="1" dirty="0">
                <a:latin typeface="+mn-lt"/>
              </a:rPr>
              <a:t>."</a:t>
            </a:r>
            <a:endParaRPr lang="es-CO" sz="1400" dirty="0">
              <a:latin typeface="+mn-lt"/>
            </a:endParaRPr>
          </a:p>
        </p:txBody>
      </p:sp>
      <p:sp>
        <p:nvSpPr>
          <p:cNvPr id="19" name="4 Rectángulo redondeado"/>
          <p:cNvSpPr/>
          <p:nvPr/>
        </p:nvSpPr>
        <p:spPr>
          <a:xfrm>
            <a:off x="292703" y="1307615"/>
            <a:ext cx="8415069" cy="3901948"/>
          </a:xfrm>
          <a:prstGeom prst="roundRect">
            <a:avLst/>
          </a:prstGeom>
          <a:solidFill>
            <a:schemeClr val="bg1"/>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s-CO" b="1" dirty="0">
                <a:solidFill>
                  <a:schemeClr val="tx1"/>
                </a:solidFill>
              </a:rPr>
              <a:t>Atención en salud</a:t>
            </a:r>
          </a:p>
          <a:p>
            <a:pPr lvl="1" algn="just"/>
            <a:endParaRPr lang="es-CO" b="1" dirty="0">
              <a:solidFill>
                <a:schemeClr val="tx1"/>
              </a:solidFill>
            </a:endParaRPr>
          </a:p>
          <a:p>
            <a:pPr lvl="1" algn="just"/>
            <a:r>
              <a:rPr lang="es-CO" dirty="0">
                <a:solidFill>
                  <a:schemeClr val="tx1"/>
                </a:solidFill>
              </a:rPr>
              <a:t>Las víctimas de violencia sexual tienen derecho a la atención prioritaria dentro del sector salud, su atención se brindará como una urgencia médica, independientemente del tiempo transcurrido entre el momento de la agresión y la consulta, y de la existencia de denuncia penal. La atención integral en salud a cualquier víctima de violencia sexual es gratuita. Todas las entidades del sistema de salud están en la </a:t>
            </a:r>
            <a:r>
              <a:rPr lang="es-CO" u="sng" dirty="0">
                <a:solidFill>
                  <a:schemeClr val="tx1"/>
                </a:solidFill>
              </a:rPr>
              <a:t>facultad</a:t>
            </a:r>
            <a:r>
              <a:rPr lang="es-CO" dirty="0">
                <a:solidFill>
                  <a:schemeClr val="tx1"/>
                </a:solidFill>
              </a:rPr>
              <a:t> de implementar el Protocolo y el Modelo de Atención Integral en Salud para las Víctimas de Violencia Sexual, que contendrá dentro de los procedimientos de interrupción voluntaria del embarazo la objeción de los médicos y la asesoría de la mujer en continuar o interrumpir el embarazo.</a:t>
            </a:r>
            <a:endParaRPr lang="es-ES_tradnl" dirty="0">
              <a:solidFill>
                <a:schemeClr val="tx1"/>
              </a:solidFill>
              <a:cs typeface="Century Gothic"/>
            </a:endParaRPr>
          </a:p>
        </p:txBody>
      </p:sp>
    </p:spTree>
    <p:extLst>
      <p:ext uri="{BB962C8B-B14F-4D97-AF65-F5344CB8AC3E}">
        <p14:creationId xmlns:p14="http://schemas.microsoft.com/office/powerpoint/2010/main" val="20040596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486233" y="1648798"/>
            <a:ext cx="7969869" cy="3785652"/>
          </a:xfrm>
          <a:prstGeom prst="rect">
            <a:avLst/>
          </a:prstGeom>
          <a:solidFill>
            <a:schemeClr val="bg1"/>
          </a:solidFill>
        </p:spPr>
        <p:txBody>
          <a:bodyPr wrap="square">
            <a:spAutoFit/>
          </a:bodyPr>
          <a:lstStyle/>
          <a:p>
            <a:pPr algn="just"/>
            <a:r>
              <a:rPr lang="es-CO" sz="2400" dirty="0"/>
              <a:t>Ley 1146 de 2007 “La violencia sexual contra niños, niñas y adolescentes comprende todo acto o comportamiento de tipo sexual ejercido sobre ellos, utilizando la fuerza o cualquier forma de coerción física, psicológica o emocional, aprovechando sus condiciones de indefensión, desigualdad y las relaciones de poder existentes entre víctima y agresor”.</a:t>
            </a:r>
          </a:p>
          <a:p>
            <a:pPr algn="just"/>
            <a:r>
              <a:rPr lang="es-CO" sz="2400" dirty="0">
                <a:cs typeface="Calibri" panose="020F0502020204030204" pitchFamily="34" charset="0"/>
              </a:rPr>
              <a:t>Es una </a:t>
            </a:r>
            <a:r>
              <a:rPr lang="es-CO" sz="2400" b="1" dirty="0">
                <a:cs typeface="Calibri" panose="020F0502020204030204" pitchFamily="34" charset="0"/>
              </a:rPr>
              <a:t>urgencia médica </a:t>
            </a:r>
            <a:r>
              <a:rPr lang="es-CO" sz="2400" dirty="0">
                <a:cs typeface="Calibri" panose="020F0502020204030204" pitchFamily="34" charset="0"/>
              </a:rPr>
              <a:t>que debe ser atendida con prioridad e inmediatez.</a:t>
            </a:r>
          </a:p>
          <a:p>
            <a:pPr algn="just"/>
            <a:br>
              <a:rPr lang="es-CO" sz="2400" dirty="0">
                <a:cs typeface="Calibri" panose="020F0502020204030204" pitchFamily="34" charset="0"/>
              </a:rPr>
            </a:br>
            <a:endParaRPr lang="es-CO" sz="2400" dirty="0">
              <a:effectLst/>
              <a:cs typeface="Calibri" panose="020F0502020204030204" pitchFamily="34" charset="0"/>
            </a:endParaRPr>
          </a:p>
        </p:txBody>
      </p:sp>
      <p:sp>
        <p:nvSpPr>
          <p:cNvPr id="6" name="CuadroTexto 5"/>
          <p:cNvSpPr txBox="1"/>
          <p:nvPr/>
        </p:nvSpPr>
        <p:spPr>
          <a:xfrm>
            <a:off x="62753" y="316523"/>
            <a:ext cx="5939462" cy="646331"/>
          </a:xfrm>
          <a:prstGeom prst="rect">
            <a:avLst/>
          </a:prstGeom>
          <a:noFill/>
          <a:effectLst/>
        </p:spPr>
        <p:txBody>
          <a:bodyPr wrap="square" rtlCol="0">
            <a:spAutoFit/>
          </a:bodyPr>
          <a:lstStyle/>
          <a:p>
            <a:pPr algn="ctr"/>
            <a:r>
              <a:rPr lang="es-CO" sz="2800" b="1" dirty="0">
                <a:cs typeface="Century Gothic"/>
              </a:rPr>
              <a:t> </a:t>
            </a:r>
            <a:r>
              <a:rPr lang="es-CO" sz="3600" b="1" dirty="0">
                <a:cs typeface="Century Gothic"/>
              </a:rPr>
              <a:t>LA VIOLENCIA SEXUAL</a:t>
            </a:r>
            <a:endParaRPr lang="es-CO" sz="3600" dirty="0"/>
          </a:p>
        </p:txBody>
      </p:sp>
    </p:spTree>
    <p:extLst>
      <p:ext uri="{BB962C8B-B14F-4D97-AF65-F5344CB8AC3E}">
        <p14:creationId xmlns:p14="http://schemas.microsoft.com/office/powerpoint/2010/main" val="34387144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511729" y="1430686"/>
            <a:ext cx="7801762" cy="3539430"/>
          </a:xfrm>
          <a:prstGeom prst="rect">
            <a:avLst/>
          </a:prstGeom>
          <a:solidFill>
            <a:schemeClr val="bg1"/>
          </a:solidFill>
        </p:spPr>
        <p:txBody>
          <a:bodyPr wrap="square">
            <a:spAutoFit/>
          </a:bodyPr>
          <a:lstStyle/>
          <a:p>
            <a:pPr marL="342900" indent="-342900" algn="just">
              <a:buFont typeface="Arial" panose="020B0604020202020204" pitchFamily="34" charset="0"/>
              <a:buChar char="•"/>
            </a:pPr>
            <a:r>
              <a:rPr lang="es-CO" sz="2000" dirty="0"/>
              <a:t>Abuso sexual: El niño, niña o adolescente es tocado, acariciado o besado indebidamente o involucra aprovechamiento por la edad, condición de discapacidad o incapacidad preexistente.</a:t>
            </a:r>
          </a:p>
          <a:p>
            <a:pPr algn="just"/>
            <a:endParaRPr lang="es-CO" sz="2000" dirty="0"/>
          </a:p>
          <a:p>
            <a:pPr marL="342900" indent="-342900" algn="just">
              <a:buFont typeface="Arial" panose="020B0604020202020204" pitchFamily="34" charset="0"/>
              <a:buChar char="•"/>
            </a:pPr>
            <a:r>
              <a:rPr lang="es-CO" sz="2000" dirty="0"/>
              <a:t>Violación o asalto sexual: Acceso carnal violento (el victimario utiliza la violencia física, fuerza o amenaza.</a:t>
            </a:r>
          </a:p>
          <a:p>
            <a:pPr algn="just"/>
            <a:endParaRPr lang="es-CO" sz="2000" dirty="0"/>
          </a:p>
          <a:p>
            <a:pPr marL="342900" indent="-342900" algn="just">
              <a:buFont typeface="Arial" panose="020B0604020202020204" pitchFamily="34" charset="0"/>
              <a:buChar char="•"/>
            </a:pPr>
            <a:r>
              <a:rPr lang="es-CO" sz="2000" dirty="0"/>
              <a:t>Violencia sexual en conflicto armado: Actos de violencia sexual que se cometen contra niños, niñas y adolescentes en el marco del conflicto armado.</a:t>
            </a:r>
          </a:p>
          <a:p>
            <a:pPr algn="just">
              <a:buFont typeface="Arial" panose="020B0604020202020204" pitchFamily="34" charset="0"/>
              <a:buChar char="•"/>
            </a:pPr>
            <a:endParaRPr lang="es-CO" sz="2400" dirty="0"/>
          </a:p>
        </p:txBody>
      </p:sp>
      <p:sp>
        <p:nvSpPr>
          <p:cNvPr id="2" name="CuadroTexto 1"/>
          <p:cNvSpPr txBox="1"/>
          <p:nvPr/>
        </p:nvSpPr>
        <p:spPr>
          <a:xfrm>
            <a:off x="117446" y="285226"/>
            <a:ext cx="6501468" cy="461665"/>
          </a:xfrm>
          <a:prstGeom prst="rect">
            <a:avLst/>
          </a:prstGeom>
          <a:noFill/>
        </p:spPr>
        <p:txBody>
          <a:bodyPr wrap="square" rtlCol="0">
            <a:spAutoFit/>
          </a:bodyPr>
          <a:lstStyle/>
          <a:p>
            <a:r>
              <a:rPr lang="es-CO" sz="2400" b="1" dirty="0"/>
              <a:t>MANIFESTACIONES DE VIOLENCIA SEXUAL </a:t>
            </a:r>
          </a:p>
        </p:txBody>
      </p:sp>
    </p:spTree>
    <p:extLst>
      <p:ext uri="{BB962C8B-B14F-4D97-AF65-F5344CB8AC3E}">
        <p14:creationId xmlns:p14="http://schemas.microsoft.com/office/powerpoint/2010/main" val="42913132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CuadroTexto 8"/>
          <p:cNvSpPr txBox="1">
            <a:spLocks noChangeArrowheads="1"/>
          </p:cNvSpPr>
          <p:nvPr/>
        </p:nvSpPr>
        <p:spPr bwMode="auto">
          <a:xfrm>
            <a:off x="570451" y="1568741"/>
            <a:ext cx="8103765"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algn="just" fontAlgn="base"/>
            <a:r>
              <a:rPr lang="es-CO" sz="2400" dirty="0"/>
              <a:t>Cambios en el comportamiento: Agresividad, inhibición o sensibilidad extrema, desconfianza, problemas escolares, miedo a los adultos.</a:t>
            </a:r>
            <a:r>
              <a:rPr lang="en-US" sz="2400" dirty="0"/>
              <a:t>​</a:t>
            </a:r>
          </a:p>
          <a:p>
            <a:pPr algn="just" fontAlgn="base"/>
            <a:endParaRPr lang="en-US" sz="2400" dirty="0"/>
          </a:p>
          <a:p>
            <a:pPr algn="just" fontAlgn="base"/>
            <a:r>
              <a:rPr lang="es-CO" sz="2400" dirty="0"/>
              <a:t>Aparición de conductas sexuales que no guardan relación con la edad del niño/a. </a:t>
            </a:r>
            <a:r>
              <a:rPr lang="en-US" sz="2400" dirty="0"/>
              <a:t>​</a:t>
            </a:r>
          </a:p>
        </p:txBody>
      </p:sp>
      <p:sp>
        <p:nvSpPr>
          <p:cNvPr id="7" name="Rectángulo 6"/>
          <p:cNvSpPr/>
          <p:nvPr/>
        </p:nvSpPr>
        <p:spPr>
          <a:xfrm>
            <a:off x="248379" y="119405"/>
            <a:ext cx="5922627" cy="830997"/>
          </a:xfrm>
          <a:prstGeom prst="rect">
            <a:avLst/>
          </a:prstGeom>
        </p:spPr>
        <p:txBody>
          <a:bodyPr wrap="square">
            <a:spAutoFit/>
          </a:bodyPr>
          <a:lstStyle/>
          <a:p>
            <a:pPr algn="just" fontAlgn="base"/>
            <a:r>
              <a:rPr lang="es-CO" sz="2400" b="1" dirty="0">
                <a:solidFill>
                  <a:srgbClr val="000000"/>
                </a:solidFill>
              </a:rPr>
              <a:t>CÓMO SOSPECHAR QUE UN NIÑO/A ESTÁ SIENDO ABUSADO?</a:t>
            </a:r>
            <a:r>
              <a:rPr lang="en-US" sz="2400" b="1" dirty="0">
                <a:solidFill>
                  <a:srgbClr val="FFFFFF"/>
                </a:solidFill>
              </a:rPr>
              <a:t>​</a:t>
            </a:r>
          </a:p>
        </p:txBody>
      </p:sp>
      <p:pic>
        <p:nvPicPr>
          <p:cNvPr id="16" name="Imagen 15"/>
          <p:cNvPicPr>
            <a:picLocks noChangeAspect="1"/>
          </p:cNvPicPr>
          <p:nvPr/>
        </p:nvPicPr>
        <p:blipFill rotWithShape="1">
          <a:blip r:embed="rId2"/>
          <a:srcRect l="78349" t="39439" r="1101" b="28593"/>
          <a:stretch/>
        </p:blipFill>
        <p:spPr>
          <a:xfrm>
            <a:off x="5063660" y="3877065"/>
            <a:ext cx="2617365" cy="2290194"/>
          </a:xfrm>
          <a:prstGeom prst="rect">
            <a:avLst/>
          </a:prstGeom>
        </p:spPr>
      </p:pic>
    </p:spTree>
    <p:extLst>
      <p:ext uri="{BB962C8B-B14F-4D97-AF65-F5344CB8AC3E}">
        <p14:creationId xmlns:p14="http://schemas.microsoft.com/office/powerpoint/2010/main" val="1255135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CuadroTexto 8"/>
          <p:cNvSpPr txBox="1">
            <a:spLocks noChangeArrowheads="1"/>
          </p:cNvSpPr>
          <p:nvPr/>
        </p:nvSpPr>
        <p:spPr bwMode="auto">
          <a:xfrm>
            <a:off x="419450" y="1593908"/>
            <a:ext cx="8028264"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marL="342900" indent="-342900" algn="just" fontAlgn="base">
              <a:buFont typeface="Arial" panose="020B0604020202020204" pitchFamily="34" charset="0"/>
              <a:buChar char="•"/>
            </a:pPr>
            <a:r>
              <a:rPr lang="es-CO" sz="2000" dirty="0"/>
              <a:t>Aquellos que presentan una menos capacidad para resistirse al abuso que están sufriendo, como lo es el caso que se da en niños y niñas que aun no han desarrollado el habla o que tienen un retraso en su desarrollo o impedimento físico o psíquico.</a:t>
            </a:r>
            <a:r>
              <a:rPr lang="en-US" sz="2000" dirty="0"/>
              <a:t>​</a:t>
            </a:r>
          </a:p>
          <a:p>
            <a:pPr marL="342900" indent="-342900" algn="just" fontAlgn="base">
              <a:buFont typeface="Arial" panose="020B0604020202020204" pitchFamily="34" charset="0"/>
              <a:buChar char="•"/>
            </a:pPr>
            <a:endParaRPr lang="en-US" sz="2000" dirty="0"/>
          </a:p>
          <a:p>
            <a:pPr marL="342900" indent="-342900" algn="just" fontAlgn="base">
              <a:buFont typeface="Arial" panose="020B0604020202020204" pitchFamily="34" charset="0"/>
              <a:buChar char="•"/>
            </a:pPr>
            <a:r>
              <a:rPr lang="es-CO" sz="2000" dirty="0"/>
              <a:t>Aquellos que padecen de afecto familiar y se sienten alagados con las atenciones del abusador.</a:t>
            </a:r>
            <a:r>
              <a:rPr lang="en-US" sz="2000" dirty="0"/>
              <a:t>​</a:t>
            </a:r>
          </a:p>
          <a:p>
            <a:pPr marL="342900" indent="-342900" algn="just" fontAlgn="base">
              <a:buFont typeface="Arial" panose="020B0604020202020204" pitchFamily="34" charset="0"/>
              <a:buChar char="•"/>
            </a:pPr>
            <a:endParaRPr lang="en-US" sz="2000" dirty="0"/>
          </a:p>
          <a:p>
            <a:pPr marL="342900" indent="-342900" algn="just" fontAlgn="base">
              <a:buFont typeface="Arial" panose="020B0604020202020204" pitchFamily="34" charset="0"/>
              <a:buChar char="•"/>
            </a:pPr>
            <a:r>
              <a:rPr lang="es-CO" sz="2000" dirty="0"/>
              <a:t>Víctimas de maltrato</a:t>
            </a:r>
            <a:r>
              <a:rPr lang="en-US" sz="2000" dirty="0"/>
              <a:t>​</a:t>
            </a:r>
          </a:p>
          <a:p>
            <a:pPr marL="342900" indent="-342900" algn="just" fontAlgn="base">
              <a:buFont typeface="Arial" panose="020B0604020202020204" pitchFamily="34" charset="0"/>
              <a:buChar char="•"/>
            </a:pPr>
            <a:endParaRPr lang="en-US" sz="2000" dirty="0"/>
          </a:p>
          <a:p>
            <a:pPr marL="342900" indent="-342900" algn="just" fontAlgn="base">
              <a:buFont typeface="Arial" panose="020B0604020202020204" pitchFamily="34" charset="0"/>
              <a:buChar char="•"/>
            </a:pPr>
            <a:r>
              <a:rPr lang="es-CO" sz="2000" dirty="0"/>
              <a:t>El abuso sexual Infantil se da en todas las clases sociales, religiones y niveles socioculturales.</a:t>
            </a:r>
            <a:r>
              <a:rPr lang="en-US" sz="2000" dirty="0"/>
              <a:t>​</a:t>
            </a:r>
          </a:p>
        </p:txBody>
      </p:sp>
      <p:sp>
        <p:nvSpPr>
          <p:cNvPr id="2" name="Rectángulo 1"/>
          <p:cNvSpPr/>
          <p:nvPr/>
        </p:nvSpPr>
        <p:spPr>
          <a:xfrm>
            <a:off x="243281" y="169688"/>
            <a:ext cx="6014906" cy="830997"/>
          </a:xfrm>
          <a:prstGeom prst="rect">
            <a:avLst/>
          </a:prstGeom>
        </p:spPr>
        <p:txBody>
          <a:bodyPr wrap="square">
            <a:spAutoFit/>
          </a:bodyPr>
          <a:lstStyle/>
          <a:p>
            <a:pPr fontAlgn="base"/>
            <a:r>
              <a:rPr lang="es-CO" sz="2400" b="1" dirty="0">
                <a:solidFill>
                  <a:srgbClr val="000000"/>
                </a:solidFill>
              </a:rPr>
              <a:t>NIÑOS  NIÑAS Y ADOLESCENTES CON MAYOR RIESGO DE SER ABUSADOS</a:t>
            </a:r>
            <a:r>
              <a:rPr lang="en-US" sz="2400" b="1" dirty="0">
                <a:solidFill>
                  <a:srgbClr val="FFFFFF"/>
                </a:solidFill>
              </a:rPr>
              <a:t>​</a:t>
            </a:r>
            <a:endParaRPr lang="en-US" sz="2400" b="1" i="0" dirty="0">
              <a:solidFill>
                <a:srgbClr val="FFFFFF"/>
              </a:solidFill>
              <a:effectLst/>
            </a:endParaRPr>
          </a:p>
        </p:txBody>
      </p:sp>
    </p:spTree>
    <p:extLst>
      <p:ext uri="{BB962C8B-B14F-4D97-AF65-F5344CB8AC3E}">
        <p14:creationId xmlns:p14="http://schemas.microsoft.com/office/powerpoint/2010/main" val="15981770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817926" y="261967"/>
            <a:ext cx="5087924" cy="369332"/>
          </a:xfrm>
          <a:prstGeom prst="rect">
            <a:avLst/>
          </a:prstGeom>
        </p:spPr>
        <p:txBody>
          <a:bodyPr wrap="square">
            <a:spAutoFit/>
          </a:bodyPr>
          <a:lstStyle/>
          <a:p>
            <a:pPr fontAlgn="base"/>
            <a:endParaRPr lang="en-US" b="0" i="0" dirty="0">
              <a:solidFill>
                <a:srgbClr val="FFFFFF"/>
              </a:solidFill>
              <a:effectLst/>
            </a:endParaRPr>
          </a:p>
        </p:txBody>
      </p:sp>
      <p:sp>
        <p:nvSpPr>
          <p:cNvPr id="3" name="Rectángulo 2"/>
          <p:cNvSpPr/>
          <p:nvPr/>
        </p:nvSpPr>
        <p:spPr>
          <a:xfrm>
            <a:off x="729843" y="1719744"/>
            <a:ext cx="7575258" cy="2031325"/>
          </a:xfrm>
          <a:prstGeom prst="rect">
            <a:avLst/>
          </a:prstGeom>
        </p:spPr>
        <p:txBody>
          <a:bodyPr wrap="square">
            <a:spAutoFit/>
          </a:bodyPr>
          <a:lstStyle/>
          <a:p>
            <a:pPr algn="just"/>
            <a:r>
              <a:rPr lang="es-CO" dirty="0">
                <a:solidFill>
                  <a:srgbClr val="000000"/>
                </a:solidFill>
              </a:rPr>
              <a:t>No existe un perfil específico de un Abusador Sexual Infantil, sin embargo mayoritariamente los niños y niñas son víctimas de abuso sexual por parte de personas de su propio entorno, ya sea conocidos de la familia, vecinos, familiares o los propios padres. </a:t>
            </a:r>
          </a:p>
          <a:p>
            <a:pPr algn="just"/>
            <a:endParaRPr lang="es-CO" dirty="0">
              <a:solidFill>
                <a:srgbClr val="000000"/>
              </a:solidFill>
            </a:endParaRPr>
          </a:p>
          <a:p>
            <a:pPr algn="just"/>
            <a:r>
              <a:rPr lang="es-CO" dirty="0">
                <a:solidFill>
                  <a:srgbClr val="000000"/>
                </a:solidFill>
              </a:rPr>
              <a:t>Generalmente el abusador/a posee alguna relación de autoridad con el niño o niña, existiendo respeto, confianza y cercanía</a:t>
            </a:r>
            <a:endParaRPr lang="es-CO" dirty="0"/>
          </a:p>
        </p:txBody>
      </p:sp>
      <p:sp>
        <p:nvSpPr>
          <p:cNvPr id="4" name="Rectángulo 3"/>
          <p:cNvSpPr/>
          <p:nvPr/>
        </p:nvSpPr>
        <p:spPr>
          <a:xfrm>
            <a:off x="457199" y="261967"/>
            <a:ext cx="5389928" cy="461665"/>
          </a:xfrm>
          <a:prstGeom prst="rect">
            <a:avLst/>
          </a:prstGeom>
        </p:spPr>
        <p:txBody>
          <a:bodyPr wrap="square">
            <a:spAutoFit/>
          </a:bodyPr>
          <a:lstStyle/>
          <a:p>
            <a:pPr fontAlgn="base"/>
            <a:r>
              <a:rPr lang="es-CO" sz="2400" b="1" dirty="0">
                <a:solidFill>
                  <a:srgbClr val="000000"/>
                </a:solidFill>
              </a:rPr>
              <a:t>QUIÉN ABUSA DE LOS NIÑOS Y NIÑAS?​</a:t>
            </a:r>
            <a:endParaRPr lang="es-CO" sz="2400" b="1" i="0" u="none" strike="noStrike" dirty="0">
              <a:solidFill>
                <a:srgbClr val="000000"/>
              </a:solidFill>
              <a:effectLst/>
            </a:endParaRPr>
          </a:p>
        </p:txBody>
      </p:sp>
    </p:spTree>
    <p:extLst>
      <p:ext uri="{BB962C8B-B14F-4D97-AF65-F5344CB8AC3E}">
        <p14:creationId xmlns:p14="http://schemas.microsoft.com/office/powerpoint/2010/main" val="16114534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817926" y="261967"/>
            <a:ext cx="5087924" cy="369332"/>
          </a:xfrm>
          <a:prstGeom prst="rect">
            <a:avLst/>
          </a:prstGeom>
        </p:spPr>
        <p:txBody>
          <a:bodyPr wrap="square">
            <a:spAutoFit/>
          </a:bodyPr>
          <a:lstStyle/>
          <a:p>
            <a:pPr fontAlgn="base"/>
            <a:endParaRPr lang="en-US" b="0" i="0" dirty="0">
              <a:solidFill>
                <a:srgbClr val="FFFFFF"/>
              </a:solidFill>
              <a:effectLst/>
            </a:endParaRPr>
          </a:p>
        </p:txBody>
      </p:sp>
      <p:sp>
        <p:nvSpPr>
          <p:cNvPr id="4" name="Rectángulo 3"/>
          <p:cNvSpPr/>
          <p:nvPr/>
        </p:nvSpPr>
        <p:spPr>
          <a:xfrm>
            <a:off x="457199" y="261967"/>
            <a:ext cx="184731" cy="369332"/>
          </a:xfrm>
          <a:prstGeom prst="rect">
            <a:avLst/>
          </a:prstGeom>
        </p:spPr>
        <p:txBody>
          <a:bodyPr wrap="none">
            <a:spAutoFit/>
          </a:bodyPr>
          <a:lstStyle/>
          <a:p>
            <a:pPr fontAlgn="base"/>
            <a:r>
              <a:rPr lang="es-CO" dirty="0">
                <a:solidFill>
                  <a:srgbClr val="000000"/>
                </a:solidFill>
                <a:latin typeface="Britannic Bold" panose="020B0903060703020204" pitchFamily="34" charset="0"/>
              </a:rPr>
              <a:t>​</a:t>
            </a:r>
            <a:endParaRPr lang="es-CO" b="0" i="0" u="none" strike="noStrike" dirty="0">
              <a:solidFill>
                <a:srgbClr val="000000"/>
              </a:solidFill>
              <a:effectLst/>
              <a:latin typeface="Britannic Bold" panose="020B0903060703020204" pitchFamily="34" charset="0"/>
            </a:endParaRPr>
          </a:p>
        </p:txBody>
      </p:sp>
      <p:sp>
        <p:nvSpPr>
          <p:cNvPr id="5" name="Rectángulo 4"/>
          <p:cNvSpPr/>
          <p:nvPr/>
        </p:nvSpPr>
        <p:spPr>
          <a:xfrm>
            <a:off x="817926" y="1741569"/>
            <a:ext cx="7562676" cy="2862322"/>
          </a:xfrm>
          <a:prstGeom prst="rect">
            <a:avLst/>
          </a:prstGeom>
        </p:spPr>
        <p:txBody>
          <a:bodyPr wrap="square">
            <a:spAutoFit/>
          </a:bodyPr>
          <a:lstStyle/>
          <a:p>
            <a:pPr marL="342900" indent="-342900" algn="just" fontAlgn="base">
              <a:buFont typeface="Arial" panose="020B0604020202020204" pitchFamily="34" charset="0"/>
              <a:buChar char="•"/>
            </a:pPr>
            <a:r>
              <a:rPr lang="es-CO" b="1" dirty="0">
                <a:solidFill>
                  <a:srgbClr val="000000"/>
                </a:solidFill>
              </a:rPr>
              <a:t>PROBLEMAS DE CONDUCTA: </a:t>
            </a:r>
            <a:r>
              <a:rPr lang="es-CO" dirty="0">
                <a:solidFill>
                  <a:srgbClr val="000000"/>
                </a:solidFill>
              </a:rPr>
              <a:t>Se incluyen problemas como el fracaso escolar, la negativa a hablar o interrelacionarse afectivamente con los demás, tendencia a la mentira, promiscuidad, ataques de ira, etc.​</a:t>
            </a:r>
          </a:p>
          <a:p>
            <a:pPr marL="342900" indent="-342900" algn="just" fontAlgn="base">
              <a:buFont typeface="Arial" panose="020B0604020202020204" pitchFamily="34" charset="0"/>
              <a:buChar char="•"/>
            </a:pPr>
            <a:endParaRPr lang="es-CO" dirty="0">
              <a:solidFill>
                <a:srgbClr val="000000"/>
              </a:solidFill>
            </a:endParaRPr>
          </a:p>
          <a:p>
            <a:pPr marL="342900" indent="-342900" algn="just" fontAlgn="base">
              <a:buFont typeface="Arial" panose="020B0604020202020204" pitchFamily="34" charset="0"/>
              <a:buChar char="•"/>
            </a:pPr>
            <a:r>
              <a:rPr lang="es-CO" b="1" dirty="0">
                <a:solidFill>
                  <a:srgbClr val="000000"/>
                </a:solidFill>
              </a:rPr>
              <a:t>DIFICULTADES EMOCIONALES: </a:t>
            </a:r>
            <a:r>
              <a:rPr lang="es-CO" dirty="0">
                <a:solidFill>
                  <a:srgbClr val="000000"/>
                </a:solidFill>
              </a:rPr>
              <a:t>Depresión, ansiedad, baja autoestima, sentimientos de impotencia, dificultad para confiar en los demás, síntomas psicosomáticos, trastornos del sueño.</a:t>
            </a:r>
            <a:r>
              <a:rPr lang="en-US" dirty="0">
                <a:solidFill>
                  <a:srgbClr val="FFFFFF"/>
                </a:solidFill>
              </a:rPr>
              <a:t>​</a:t>
            </a:r>
          </a:p>
          <a:p>
            <a:pPr marL="342900" indent="-342900" algn="just" fontAlgn="base">
              <a:buFont typeface="Arial" panose="020B0604020202020204" pitchFamily="34" charset="0"/>
              <a:buChar char="•"/>
            </a:pPr>
            <a:endParaRPr lang="en-US" dirty="0">
              <a:solidFill>
                <a:srgbClr val="FFFFFF"/>
              </a:solidFill>
            </a:endParaRPr>
          </a:p>
          <a:p>
            <a:pPr marL="342900" indent="-342900" algn="just" fontAlgn="base">
              <a:buFont typeface="Arial" panose="020B0604020202020204" pitchFamily="34" charset="0"/>
              <a:buChar char="•"/>
            </a:pPr>
            <a:r>
              <a:rPr lang="es-CO" b="1" dirty="0">
                <a:solidFill>
                  <a:srgbClr val="000000"/>
                </a:solidFill>
              </a:rPr>
              <a:t>SIGNOS FISICOS:</a:t>
            </a:r>
            <a:r>
              <a:rPr lang="es-CO" dirty="0">
                <a:solidFill>
                  <a:srgbClr val="000000"/>
                </a:solidFill>
              </a:rPr>
              <a:t> Dificultades para caminar o sentarse, rasguños, hematomas, mordeduras, manchas de sangre.</a:t>
            </a:r>
            <a:r>
              <a:rPr lang="es-CO" dirty="0">
                <a:solidFill>
                  <a:srgbClr val="FFFFFF"/>
                </a:solidFill>
              </a:rPr>
              <a:t>​</a:t>
            </a:r>
            <a:endParaRPr lang="es-CO" b="0" i="0" dirty="0">
              <a:solidFill>
                <a:srgbClr val="FFFFFF"/>
              </a:solidFill>
              <a:effectLst/>
            </a:endParaRPr>
          </a:p>
        </p:txBody>
      </p:sp>
      <p:sp>
        <p:nvSpPr>
          <p:cNvPr id="6" name="Rectángulo 5"/>
          <p:cNvSpPr/>
          <p:nvPr/>
        </p:nvSpPr>
        <p:spPr>
          <a:xfrm>
            <a:off x="-239088" y="261967"/>
            <a:ext cx="5364761" cy="461665"/>
          </a:xfrm>
          <a:prstGeom prst="rect">
            <a:avLst/>
          </a:prstGeom>
        </p:spPr>
        <p:txBody>
          <a:bodyPr wrap="square">
            <a:spAutoFit/>
          </a:bodyPr>
          <a:lstStyle/>
          <a:p>
            <a:pPr algn="ctr" fontAlgn="base"/>
            <a:r>
              <a:rPr lang="es-CO" sz="2400" b="1" dirty="0">
                <a:solidFill>
                  <a:srgbClr val="000000"/>
                </a:solidFill>
              </a:rPr>
              <a:t>INDICIOS DE POSIBLES ABUSOS</a:t>
            </a:r>
            <a:r>
              <a:rPr lang="en-US" sz="2400" b="1" dirty="0">
                <a:solidFill>
                  <a:srgbClr val="FFFFFF"/>
                </a:solidFill>
              </a:rPr>
              <a:t>​</a:t>
            </a:r>
            <a:endParaRPr lang="en-US" sz="2400" b="1" i="0" dirty="0">
              <a:solidFill>
                <a:srgbClr val="FFFFFF"/>
              </a:solidFill>
              <a:effectLst/>
            </a:endParaRPr>
          </a:p>
        </p:txBody>
      </p:sp>
    </p:spTree>
    <p:extLst>
      <p:ext uri="{BB962C8B-B14F-4D97-AF65-F5344CB8AC3E}">
        <p14:creationId xmlns:p14="http://schemas.microsoft.com/office/powerpoint/2010/main" val="23254733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817926" y="261967"/>
            <a:ext cx="5087924" cy="369332"/>
          </a:xfrm>
          <a:prstGeom prst="rect">
            <a:avLst/>
          </a:prstGeom>
        </p:spPr>
        <p:txBody>
          <a:bodyPr wrap="square">
            <a:spAutoFit/>
          </a:bodyPr>
          <a:lstStyle/>
          <a:p>
            <a:pPr fontAlgn="base"/>
            <a:endParaRPr lang="en-US" b="0" i="0" dirty="0">
              <a:solidFill>
                <a:srgbClr val="FFFFFF"/>
              </a:solidFill>
              <a:effectLst/>
            </a:endParaRPr>
          </a:p>
        </p:txBody>
      </p:sp>
      <p:sp>
        <p:nvSpPr>
          <p:cNvPr id="4" name="Rectángulo 3"/>
          <p:cNvSpPr/>
          <p:nvPr/>
        </p:nvSpPr>
        <p:spPr>
          <a:xfrm>
            <a:off x="457199" y="261967"/>
            <a:ext cx="184731" cy="369332"/>
          </a:xfrm>
          <a:prstGeom prst="rect">
            <a:avLst/>
          </a:prstGeom>
        </p:spPr>
        <p:txBody>
          <a:bodyPr wrap="none">
            <a:spAutoFit/>
          </a:bodyPr>
          <a:lstStyle/>
          <a:p>
            <a:pPr fontAlgn="base"/>
            <a:r>
              <a:rPr lang="es-CO" dirty="0">
                <a:solidFill>
                  <a:srgbClr val="000000"/>
                </a:solidFill>
                <a:latin typeface="Britannic Bold" panose="020B0903060703020204" pitchFamily="34" charset="0"/>
              </a:rPr>
              <a:t>​</a:t>
            </a:r>
            <a:endParaRPr lang="es-CO" b="0" i="0" u="none" strike="noStrike" dirty="0">
              <a:solidFill>
                <a:srgbClr val="000000"/>
              </a:solidFill>
              <a:effectLst/>
              <a:latin typeface="Britannic Bold" panose="020B0903060703020204" pitchFamily="34" charset="0"/>
            </a:endParaRPr>
          </a:p>
        </p:txBody>
      </p:sp>
      <p:sp>
        <p:nvSpPr>
          <p:cNvPr id="6" name="Rectángulo 5"/>
          <p:cNvSpPr/>
          <p:nvPr/>
        </p:nvSpPr>
        <p:spPr>
          <a:xfrm>
            <a:off x="1988101" y="414322"/>
            <a:ext cx="184730" cy="369332"/>
          </a:xfrm>
          <a:prstGeom prst="rect">
            <a:avLst/>
          </a:prstGeom>
        </p:spPr>
        <p:txBody>
          <a:bodyPr wrap="none">
            <a:spAutoFit/>
          </a:bodyPr>
          <a:lstStyle/>
          <a:p>
            <a:pPr algn="ctr" fontAlgn="base"/>
            <a:r>
              <a:rPr lang="en-US" dirty="0">
                <a:solidFill>
                  <a:srgbClr val="FFFFFF"/>
                </a:solidFill>
                <a:latin typeface="Britannic Bold" panose="020B0903060703020204" pitchFamily="34" charset="0"/>
              </a:rPr>
              <a:t>​</a:t>
            </a:r>
            <a:endParaRPr lang="en-US" b="0" i="0" dirty="0">
              <a:solidFill>
                <a:srgbClr val="FFFFFF"/>
              </a:solidFill>
              <a:effectLst/>
            </a:endParaRPr>
          </a:p>
        </p:txBody>
      </p:sp>
      <p:sp>
        <p:nvSpPr>
          <p:cNvPr id="3" name="Rectángulo 2"/>
          <p:cNvSpPr/>
          <p:nvPr/>
        </p:nvSpPr>
        <p:spPr>
          <a:xfrm>
            <a:off x="729841" y="1501629"/>
            <a:ext cx="7608815" cy="3970318"/>
          </a:xfrm>
          <a:prstGeom prst="rect">
            <a:avLst/>
          </a:prstGeom>
        </p:spPr>
        <p:txBody>
          <a:bodyPr wrap="square">
            <a:spAutoFit/>
          </a:bodyPr>
          <a:lstStyle/>
          <a:p>
            <a:pPr marL="285750" indent="-285750" algn="just" fontAlgn="base">
              <a:buFont typeface="Arial" panose="020B0604020202020204" pitchFamily="34" charset="0"/>
              <a:buChar char="•"/>
            </a:pPr>
            <a:r>
              <a:rPr lang="es-CO" dirty="0">
                <a:solidFill>
                  <a:srgbClr val="000000"/>
                </a:solidFill>
              </a:rPr>
              <a:t>Efectos perjudiciales para el desarrollo psicológico, sexual y social del niño/a.</a:t>
            </a:r>
            <a:r>
              <a:rPr lang="en-US" dirty="0">
                <a:solidFill>
                  <a:srgbClr val="FFFFFF"/>
                </a:solidFill>
              </a:rPr>
              <a:t>​</a:t>
            </a:r>
          </a:p>
          <a:p>
            <a:pPr marL="285750" indent="-285750" algn="just" fontAlgn="base">
              <a:buFont typeface="Arial" panose="020B0604020202020204" pitchFamily="34" charset="0"/>
              <a:buChar char="•"/>
            </a:pPr>
            <a:endParaRPr lang="en-US" dirty="0">
              <a:solidFill>
                <a:srgbClr val="FFFFFF"/>
              </a:solidFill>
            </a:endParaRPr>
          </a:p>
          <a:p>
            <a:pPr marL="285750" indent="-285750" algn="just" fontAlgn="base">
              <a:buFont typeface="Arial" panose="020B0604020202020204" pitchFamily="34" charset="0"/>
              <a:buChar char="•"/>
            </a:pPr>
            <a:r>
              <a:rPr lang="es-CO" dirty="0">
                <a:solidFill>
                  <a:srgbClr val="000000"/>
                </a:solidFill>
              </a:rPr>
              <a:t>Viven atemorizados a sufrir un nuevo abuso</a:t>
            </a:r>
            <a:r>
              <a:rPr lang="en-US" dirty="0">
                <a:solidFill>
                  <a:srgbClr val="FFFFFF"/>
                </a:solidFill>
              </a:rPr>
              <a:t>​</a:t>
            </a:r>
          </a:p>
          <a:p>
            <a:pPr marL="285750" indent="-285750" algn="just" fontAlgn="base">
              <a:buFont typeface="Arial" panose="020B0604020202020204" pitchFamily="34" charset="0"/>
              <a:buChar char="•"/>
            </a:pPr>
            <a:endParaRPr lang="en-US" dirty="0">
              <a:solidFill>
                <a:srgbClr val="FFFFFF"/>
              </a:solidFill>
            </a:endParaRPr>
          </a:p>
          <a:p>
            <a:pPr marL="285750" indent="-285750" algn="just" fontAlgn="base">
              <a:buFont typeface="Arial" panose="020B0604020202020204" pitchFamily="34" charset="0"/>
              <a:buChar char="•"/>
            </a:pPr>
            <a:r>
              <a:rPr lang="es-CO" dirty="0">
                <a:solidFill>
                  <a:srgbClr val="000000"/>
                </a:solidFill>
              </a:rPr>
              <a:t>Angustias, tristes y preocupados.</a:t>
            </a:r>
            <a:r>
              <a:rPr lang="en-US" dirty="0">
                <a:solidFill>
                  <a:srgbClr val="FFFFFF"/>
                </a:solidFill>
              </a:rPr>
              <a:t>​</a:t>
            </a:r>
          </a:p>
          <a:p>
            <a:pPr marL="285750" indent="-285750" algn="just" fontAlgn="base">
              <a:buFont typeface="Arial" panose="020B0604020202020204" pitchFamily="34" charset="0"/>
              <a:buChar char="•"/>
            </a:pPr>
            <a:endParaRPr lang="en-US" dirty="0">
              <a:solidFill>
                <a:srgbClr val="FFFFFF"/>
              </a:solidFill>
            </a:endParaRPr>
          </a:p>
          <a:p>
            <a:pPr marL="285750" indent="-285750" algn="just" fontAlgn="base">
              <a:buFont typeface="Arial" panose="020B0604020202020204" pitchFamily="34" charset="0"/>
              <a:buChar char="•"/>
            </a:pPr>
            <a:r>
              <a:rPr lang="es-CO" dirty="0">
                <a:solidFill>
                  <a:srgbClr val="000000"/>
                </a:solidFill>
              </a:rPr>
              <a:t>Intento de suicidio</a:t>
            </a:r>
            <a:r>
              <a:rPr lang="en-US" dirty="0">
                <a:solidFill>
                  <a:srgbClr val="FFFFFF"/>
                </a:solidFill>
              </a:rPr>
              <a:t>​</a:t>
            </a:r>
          </a:p>
          <a:p>
            <a:pPr marL="285750" indent="-285750" algn="just" fontAlgn="base">
              <a:buFont typeface="Arial" panose="020B0604020202020204" pitchFamily="34" charset="0"/>
              <a:buChar char="•"/>
            </a:pPr>
            <a:endParaRPr lang="en-US" dirty="0">
              <a:solidFill>
                <a:srgbClr val="FFFFFF"/>
              </a:solidFill>
            </a:endParaRPr>
          </a:p>
          <a:p>
            <a:pPr marL="285750" indent="-285750" algn="just" fontAlgn="base">
              <a:buFont typeface="Arial" panose="020B0604020202020204" pitchFamily="34" charset="0"/>
              <a:buChar char="•"/>
            </a:pPr>
            <a:r>
              <a:rPr lang="es-CO" dirty="0">
                <a:solidFill>
                  <a:srgbClr val="000000"/>
                </a:solidFill>
              </a:rPr>
              <a:t>Culpa y vergüenza</a:t>
            </a:r>
            <a:r>
              <a:rPr lang="en-US" dirty="0">
                <a:solidFill>
                  <a:srgbClr val="FFFFFF"/>
                </a:solidFill>
              </a:rPr>
              <a:t>​</a:t>
            </a:r>
          </a:p>
          <a:p>
            <a:pPr marL="285750" indent="-285750" algn="just" fontAlgn="base">
              <a:buFont typeface="Arial" panose="020B0604020202020204" pitchFamily="34" charset="0"/>
              <a:buChar char="•"/>
            </a:pPr>
            <a:endParaRPr lang="en-US" dirty="0">
              <a:solidFill>
                <a:srgbClr val="FFFFFF"/>
              </a:solidFill>
            </a:endParaRPr>
          </a:p>
          <a:p>
            <a:pPr marL="285750" indent="-285750" algn="just" fontAlgn="base">
              <a:buFont typeface="Arial" panose="020B0604020202020204" pitchFamily="34" charset="0"/>
              <a:buChar char="•"/>
            </a:pPr>
            <a:r>
              <a:rPr lang="es-CO" dirty="0">
                <a:solidFill>
                  <a:srgbClr val="000000"/>
                </a:solidFill>
              </a:rPr>
              <a:t>Tienden a desarrollar la sexualidad mas temprano que sus pares.</a:t>
            </a:r>
            <a:r>
              <a:rPr lang="en-US" dirty="0">
                <a:solidFill>
                  <a:srgbClr val="FFFFFF"/>
                </a:solidFill>
              </a:rPr>
              <a:t>​</a:t>
            </a:r>
          </a:p>
          <a:p>
            <a:pPr marL="285750" indent="-285750" algn="just" fontAlgn="base">
              <a:buFont typeface="Arial" panose="020B0604020202020204" pitchFamily="34" charset="0"/>
              <a:buChar char="•"/>
            </a:pPr>
            <a:endParaRPr lang="en-US" dirty="0">
              <a:solidFill>
                <a:srgbClr val="FFFFFF"/>
              </a:solidFill>
            </a:endParaRPr>
          </a:p>
          <a:p>
            <a:pPr marL="285750" indent="-285750" algn="just" fontAlgn="base">
              <a:buFont typeface="Arial" panose="020B0604020202020204" pitchFamily="34" charset="0"/>
              <a:buChar char="•"/>
            </a:pPr>
            <a:r>
              <a:rPr lang="es-CO" dirty="0">
                <a:solidFill>
                  <a:srgbClr val="000000"/>
                </a:solidFill>
              </a:rPr>
              <a:t>Niñas abusadas, tienden a cumplir el rol de madre con sus hermanos mayores, y eso provoca que no tengan una infancia de acuerdo a su edad.</a:t>
            </a:r>
            <a:r>
              <a:rPr lang="en-US" dirty="0">
                <a:solidFill>
                  <a:srgbClr val="FFFFFF"/>
                </a:solidFill>
              </a:rPr>
              <a:t>​</a:t>
            </a:r>
            <a:endParaRPr lang="en-US" b="0" i="0" dirty="0">
              <a:solidFill>
                <a:srgbClr val="FFFFFF"/>
              </a:solidFill>
              <a:effectLst/>
            </a:endParaRPr>
          </a:p>
        </p:txBody>
      </p:sp>
      <p:sp>
        <p:nvSpPr>
          <p:cNvPr id="7" name="Rectángulo 6"/>
          <p:cNvSpPr/>
          <p:nvPr/>
        </p:nvSpPr>
        <p:spPr>
          <a:xfrm>
            <a:off x="346251" y="338145"/>
            <a:ext cx="4911344" cy="461665"/>
          </a:xfrm>
          <a:prstGeom prst="rect">
            <a:avLst/>
          </a:prstGeom>
        </p:spPr>
        <p:txBody>
          <a:bodyPr wrap="none">
            <a:spAutoFit/>
          </a:bodyPr>
          <a:lstStyle/>
          <a:p>
            <a:pPr algn="ctr" fontAlgn="base"/>
            <a:r>
              <a:rPr lang="es-CO" sz="2400" b="1" dirty="0">
                <a:solidFill>
                  <a:srgbClr val="000000"/>
                </a:solidFill>
              </a:rPr>
              <a:t>CONSECUENCIAS DEL ABUSO SEXUAL</a:t>
            </a:r>
            <a:r>
              <a:rPr lang="en-US" sz="2400" dirty="0">
                <a:solidFill>
                  <a:srgbClr val="FFFFFF"/>
                </a:solidFill>
              </a:rPr>
              <a:t>​</a:t>
            </a:r>
            <a:endParaRPr lang="en-US" sz="2400" b="0" i="0" dirty="0">
              <a:solidFill>
                <a:srgbClr val="FFFFFF"/>
              </a:solidFill>
              <a:effectLst/>
            </a:endParaRPr>
          </a:p>
        </p:txBody>
      </p:sp>
    </p:spTree>
    <p:extLst>
      <p:ext uri="{BB962C8B-B14F-4D97-AF65-F5344CB8AC3E}">
        <p14:creationId xmlns:p14="http://schemas.microsoft.com/office/powerpoint/2010/main" val="1125964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2"/>
          <a:srcRect l="720" t="3542" r="2172"/>
          <a:stretch/>
        </p:blipFill>
        <p:spPr>
          <a:xfrm>
            <a:off x="469783" y="1233182"/>
            <a:ext cx="8180262" cy="4982625"/>
          </a:xfrm>
          <a:prstGeom prst="rect">
            <a:avLst/>
          </a:prstGeom>
          <a:ln cap="rnd" cmpd="thickThin">
            <a:solidFill>
              <a:schemeClr val="tx1"/>
            </a:solidFill>
          </a:ln>
        </p:spPr>
      </p:pic>
      <p:sp>
        <p:nvSpPr>
          <p:cNvPr id="5" name="Título 4"/>
          <p:cNvSpPr>
            <a:spLocks noGrp="1"/>
          </p:cNvSpPr>
          <p:nvPr>
            <p:ph type="title"/>
          </p:nvPr>
        </p:nvSpPr>
        <p:spPr>
          <a:xfrm>
            <a:off x="250758" y="209891"/>
            <a:ext cx="6108097" cy="687732"/>
          </a:xfrm>
        </p:spPr>
        <p:txBody>
          <a:bodyPr/>
          <a:lstStyle/>
          <a:p>
            <a:pPr algn="just"/>
            <a:r>
              <a:rPr lang="es-CO" sz="1800" b="1" dirty="0">
                <a:latin typeface="+mn-lt"/>
              </a:rPr>
              <a:t>RUTA DE ATENCION NIÑOS, NIÑAS Y ADOLESCENTES VICTIMAS DE VIOLENCIA SEXUAL MUNICIPIO DE TIERRALTA</a:t>
            </a:r>
            <a:endParaRPr lang="es-CO" sz="1400" dirty="0">
              <a:latin typeface="+mn-lt"/>
            </a:endParaRPr>
          </a:p>
        </p:txBody>
      </p:sp>
    </p:spTree>
    <p:extLst>
      <p:ext uri="{BB962C8B-B14F-4D97-AF65-F5344CB8AC3E}">
        <p14:creationId xmlns:p14="http://schemas.microsoft.com/office/powerpoint/2010/main" val="36022385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01902" y="238377"/>
            <a:ext cx="7886700" cy="1325563"/>
          </a:xfrm>
        </p:spPr>
        <p:txBody>
          <a:bodyPr/>
          <a:lstStyle/>
          <a:p>
            <a:r>
              <a:rPr lang="es-CO" sz="4800" b="1" dirty="0"/>
              <a:t>AGENDA </a:t>
            </a:r>
          </a:p>
        </p:txBody>
      </p:sp>
      <p:sp>
        <p:nvSpPr>
          <p:cNvPr id="3" name="Marcador de contenido 2"/>
          <p:cNvSpPr>
            <a:spLocks noGrp="1"/>
          </p:cNvSpPr>
          <p:nvPr>
            <p:ph idx="1"/>
          </p:nvPr>
        </p:nvSpPr>
        <p:spPr>
          <a:xfrm>
            <a:off x="628650" y="1548143"/>
            <a:ext cx="7886700" cy="4628820"/>
          </a:xfrm>
        </p:spPr>
        <p:txBody>
          <a:bodyPr/>
          <a:lstStyle/>
          <a:p>
            <a:pPr marL="0" indent="0">
              <a:buNone/>
            </a:pPr>
            <a:endParaRPr lang="es-CO" dirty="0"/>
          </a:p>
          <a:p>
            <a:pPr marL="0" indent="0">
              <a:buNone/>
            </a:pPr>
            <a:endParaRPr lang="es-CO" dirty="0"/>
          </a:p>
        </p:txBody>
      </p:sp>
      <p:sp>
        <p:nvSpPr>
          <p:cNvPr id="4" name="3 CuadroTexto"/>
          <p:cNvSpPr txBox="1"/>
          <p:nvPr/>
        </p:nvSpPr>
        <p:spPr>
          <a:xfrm>
            <a:off x="394283" y="1224793"/>
            <a:ext cx="8550540" cy="4524315"/>
          </a:xfrm>
          <a:prstGeom prst="rect">
            <a:avLst/>
          </a:prstGeom>
          <a:noFill/>
        </p:spPr>
        <p:txBody>
          <a:bodyPr wrap="square" rtlCol="0">
            <a:spAutoFit/>
          </a:bodyPr>
          <a:lstStyle/>
          <a:p>
            <a:pPr marL="342900" indent="-342900" algn="just">
              <a:buFont typeface="Wingdings" panose="05000000000000000000" pitchFamily="2" charset="2"/>
              <a:buChar char="ü"/>
              <a:defRPr/>
            </a:pPr>
            <a:r>
              <a:rPr lang="es-CO" dirty="0">
                <a:cs typeface="Arial" panose="020B0604020202020204" pitchFamily="34" charset="0"/>
              </a:rPr>
              <a:t>Himnos </a:t>
            </a:r>
          </a:p>
          <a:p>
            <a:pPr algn="just">
              <a:defRPr/>
            </a:pPr>
            <a:endParaRPr lang="es-CO" dirty="0">
              <a:cs typeface="Arial" panose="020B0604020202020204" pitchFamily="34" charset="0"/>
            </a:endParaRPr>
          </a:p>
          <a:p>
            <a:pPr marL="342900" indent="-342900" algn="just">
              <a:buFont typeface="Wingdings" panose="05000000000000000000" pitchFamily="2" charset="2"/>
              <a:buChar char="ü"/>
              <a:defRPr/>
            </a:pPr>
            <a:r>
              <a:rPr lang="es-CO" dirty="0">
                <a:cs typeface="Arial" panose="020B0604020202020204" pitchFamily="34" charset="0"/>
              </a:rPr>
              <a:t>Instalación del evento – Directora Regional ( e ) Dra. Gladys Caraballo Hernandez</a:t>
            </a:r>
          </a:p>
          <a:p>
            <a:pPr algn="just">
              <a:defRPr/>
            </a:pPr>
            <a:endParaRPr lang="es-CO" dirty="0">
              <a:cs typeface="Arial" panose="020B0604020202020204" pitchFamily="34" charset="0"/>
            </a:endParaRPr>
          </a:p>
          <a:p>
            <a:pPr marL="342900" indent="-342900" algn="just">
              <a:buFont typeface="Wingdings" panose="05000000000000000000" pitchFamily="2" charset="2"/>
              <a:buChar char="ü"/>
              <a:defRPr/>
            </a:pPr>
            <a:r>
              <a:rPr lang="es-CO" dirty="0">
                <a:cs typeface="Arial" panose="020B0604020202020204" pitchFamily="34" charset="0"/>
              </a:rPr>
              <a:t>Presentación video – Somos el Instituto Colombiano de Bienestar Familiar</a:t>
            </a:r>
          </a:p>
          <a:p>
            <a:pPr algn="just">
              <a:defRPr/>
            </a:pPr>
            <a:endParaRPr lang="es-CO" dirty="0">
              <a:cs typeface="Arial" panose="020B0604020202020204" pitchFamily="34" charset="0"/>
            </a:endParaRPr>
          </a:p>
          <a:p>
            <a:pPr marL="342900" indent="-342900" algn="just">
              <a:buFont typeface="Wingdings" panose="05000000000000000000" pitchFamily="2" charset="2"/>
              <a:buChar char="ü"/>
              <a:defRPr/>
            </a:pPr>
            <a:r>
              <a:rPr lang="es-CO" dirty="0">
                <a:cs typeface="Arial" panose="020B0604020202020204" pitchFamily="34" charset="0"/>
              </a:rPr>
              <a:t>Tema central –violencia sexual</a:t>
            </a:r>
          </a:p>
          <a:p>
            <a:pPr algn="just">
              <a:defRPr/>
            </a:pPr>
            <a:endParaRPr lang="es-CO" dirty="0">
              <a:cs typeface="Arial" panose="020B0604020202020204" pitchFamily="34" charset="0"/>
            </a:endParaRPr>
          </a:p>
          <a:p>
            <a:pPr marL="342900" indent="-342900" algn="just">
              <a:buFont typeface="Wingdings" panose="05000000000000000000" pitchFamily="2" charset="2"/>
              <a:buChar char="ü"/>
              <a:defRPr/>
            </a:pPr>
            <a:r>
              <a:rPr lang="es-CO" dirty="0">
                <a:cs typeface="Arial" panose="020B0604020202020204" pitchFamily="34" charset="0"/>
              </a:rPr>
              <a:t>Presentación video Ruta de atención de Violencia Sexual </a:t>
            </a:r>
          </a:p>
          <a:p>
            <a:pPr algn="just">
              <a:defRPr/>
            </a:pPr>
            <a:endParaRPr lang="es-CO" dirty="0">
              <a:cs typeface="Arial" panose="020B0604020202020204" pitchFamily="34" charset="0"/>
            </a:endParaRPr>
          </a:p>
          <a:p>
            <a:pPr marL="342900" indent="-342900" algn="just">
              <a:buFont typeface="Wingdings" panose="05000000000000000000" pitchFamily="2" charset="2"/>
              <a:buChar char="ü"/>
              <a:defRPr/>
            </a:pPr>
            <a:r>
              <a:rPr lang="es-ES" altLang="es-CO" dirty="0">
                <a:ea typeface="MS PGothic" panose="020B0600070205080204" pitchFamily="34" charset="-128"/>
              </a:rPr>
              <a:t>Participación de la Comunidad: </a:t>
            </a:r>
            <a:r>
              <a:rPr lang="es-ES" altLang="es-CO" i="1" dirty="0">
                <a:effectLst>
                  <a:outerShdw blurRad="38100" dist="38100" dir="2700000" algn="tl">
                    <a:srgbClr val="C0C0C0"/>
                  </a:outerShdw>
                </a:effectLst>
                <a:ea typeface="MS PGothic" panose="020B0600070205080204" pitchFamily="34" charset="-128"/>
              </a:rPr>
              <a:t>Sesión de preguntas, sugerencias y recomendaciones</a:t>
            </a:r>
          </a:p>
          <a:p>
            <a:pPr algn="just">
              <a:defRPr/>
            </a:pPr>
            <a:endParaRPr lang="es-ES" altLang="es-CO" i="1" dirty="0">
              <a:effectLst>
                <a:outerShdw blurRad="38100" dist="38100" dir="2700000" algn="tl">
                  <a:srgbClr val="C0C0C0"/>
                </a:outerShdw>
              </a:effectLst>
              <a:ea typeface="MS PGothic" panose="020B0600070205080204" pitchFamily="34" charset="-128"/>
            </a:endParaRPr>
          </a:p>
          <a:p>
            <a:pPr marL="342900" indent="-342900" algn="just">
              <a:buFont typeface="Wingdings" panose="05000000000000000000" pitchFamily="2" charset="2"/>
              <a:buChar char="ü"/>
              <a:defRPr/>
            </a:pPr>
            <a:r>
              <a:rPr lang="es-ES" i="1" dirty="0">
                <a:effectLst>
                  <a:outerShdw blurRad="38100" dist="38100" dir="2700000" algn="tl">
                    <a:srgbClr val="C0C0C0"/>
                  </a:outerShdw>
                </a:effectLst>
                <a:ea typeface="MS PGothic" panose="020B0600070205080204" pitchFamily="34" charset="-128"/>
                <a:cs typeface="Arial" panose="020B0604020202020204" pitchFamily="34" charset="0"/>
              </a:rPr>
              <a:t>Evaluación  escrita </a:t>
            </a:r>
            <a:r>
              <a:rPr lang="es-CO" dirty="0">
                <a:cs typeface="Arial" panose="020B0604020202020204" pitchFamily="34" charset="0"/>
              </a:rPr>
              <a:t>  </a:t>
            </a:r>
          </a:p>
          <a:p>
            <a:pPr algn="just">
              <a:defRPr/>
            </a:pPr>
            <a:r>
              <a:rPr lang="es-CO" dirty="0">
                <a:cs typeface="Arial" panose="020B0604020202020204" pitchFamily="34" charset="0"/>
              </a:rPr>
              <a:t>  </a:t>
            </a:r>
          </a:p>
          <a:p>
            <a:pPr marL="342900" indent="-342900" algn="just">
              <a:buFont typeface="Wingdings" panose="05000000000000000000" pitchFamily="2" charset="2"/>
              <a:buChar char="ü"/>
              <a:defRPr/>
            </a:pPr>
            <a:r>
              <a:rPr lang="es-CO" dirty="0">
                <a:cs typeface="Arial" panose="020B0604020202020204" pitchFamily="34" charset="0"/>
              </a:rPr>
              <a:t>Compromisos  </a:t>
            </a:r>
            <a:endParaRPr lang="es-ES" dirty="0"/>
          </a:p>
          <a:p>
            <a:pPr algn="just">
              <a:defRPr/>
            </a:pPr>
            <a:endParaRPr lang="es-ES" dirty="0"/>
          </a:p>
        </p:txBody>
      </p:sp>
    </p:spTree>
    <p:extLst>
      <p:ext uri="{BB962C8B-B14F-4D97-AF65-F5344CB8AC3E}">
        <p14:creationId xmlns:p14="http://schemas.microsoft.com/office/powerpoint/2010/main" val="28910764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o 2"/>
          <p:cNvGrpSpPr/>
          <p:nvPr/>
        </p:nvGrpSpPr>
        <p:grpSpPr>
          <a:xfrm>
            <a:off x="360726" y="1321060"/>
            <a:ext cx="8154103" cy="4826365"/>
            <a:chOff x="1047339" y="1259663"/>
            <a:chExt cx="7488438" cy="3574040"/>
          </a:xfrm>
        </p:grpSpPr>
        <p:sp>
          <p:nvSpPr>
            <p:cNvPr id="4" name="Forma libre: forma 3"/>
            <p:cNvSpPr/>
            <p:nvPr/>
          </p:nvSpPr>
          <p:spPr>
            <a:xfrm>
              <a:off x="1047340" y="1259663"/>
              <a:ext cx="7488437" cy="864422"/>
            </a:xfrm>
            <a:custGeom>
              <a:avLst/>
              <a:gdLst>
                <a:gd name="connsiteX0" fmla="*/ 0 w 7499451"/>
                <a:gd name="connsiteY0" fmla="*/ 130448 h 1304475"/>
                <a:gd name="connsiteX1" fmla="*/ 130448 w 7499451"/>
                <a:gd name="connsiteY1" fmla="*/ 0 h 1304475"/>
                <a:gd name="connsiteX2" fmla="*/ 7369004 w 7499451"/>
                <a:gd name="connsiteY2" fmla="*/ 0 h 1304475"/>
                <a:gd name="connsiteX3" fmla="*/ 7499452 w 7499451"/>
                <a:gd name="connsiteY3" fmla="*/ 130448 h 1304475"/>
                <a:gd name="connsiteX4" fmla="*/ 7499451 w 7499451"/>
                <a:gd name="connsiteY4" fmla="*/ 1174028 h 1304475"/>
                <a:gd name="connsiteX5" fmla="*/ 7369003 w 7499451"/>
                <a:gd name="connsiteY5" fmla="*/ 1304476 h 1304475"/>
                <a:gd name="connsiteX6" fmla="*/ 130448 w 7499451"/>
                <a:gd name="connsiteY6" fmla="*/ 1304475 h 1304475"/>
                <a:gd name="connsiteX7" fmla="*/ 0 w 7499451"/>
                <a:gd name="connsiteY7" fmla="*/ 1174027 h 1304475"/>
                <a:gd name="connsiteX8" fmla="*/ 0 w 7499451"/>
                <a:gd name="connsiteY8" fmla="*/ 130448 h 130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99451" h="1304475">
                  <a:moveTo>
                    <a:pt x="0" y="130448"/>
                  </a:moveTo>
                  <a:cubicBezTo>
                    <a:pt x="0" y="58404"/>
                    <a:pt x="58404" y="0"/>
                    <a:pt x="130448" y="0"/>
                  </a:cubicBezTo>
                  <a:lnTo>
                    <a:pt x="7369004" y="0"/>
                  </a:lnTo>
                  <a:cubicBezTo>
                    <a:pt x="7441048" y="0"/>
                    <a:pt x="7499452" y="58404"/>
                    <a:pt x="7499452" y="130448"/>
                  </a:cubicBezTo>
                  <a:cubicBezTo>
                    <a:pt x="7499452" y="478308"/>
                    <a:pt x="7499451" y="826168"/>
                    <a:pt x="7499451" y="1174028"/>
                  </a:cubicBezTo>
                  <a:cubicBezTo>
                    <a:pt x="7499451" y="1246072"/>
                    <a:pt x="7441047" y="1304476"/>
                    <a:pt x="7369003" y="1304476"/>
                  </a:cubicBezTo>
                  <a:lnTo>
                    <a:pt x="130448" y="1304475"/>
                  </a:lnTo>
                  <a:cubicBezTo>
                    <a:pt x="58404" y="1304475"/>
                    <a:pt x="0" y="1246071"/>
                    <a:pt x="0" y="1174027"/>
                  </a:cubicBezTo>
                  <a:lnTo>
                    <a:pt x="0" y="130448"/>
                  </a:lnTo>
                  <a:close/>
                </a:path>
              </a:pathLst>
            </a:custGeom>
            <a:solidFill>
              <a:schemeClr val="accent6">
                <a:lumMod val="20000"/>
                <a:lumOff val="80000"/>
              </a:schemeClr>
            </a:solidFill>
            <a:ln>
              <a:solidFill>
                <a:schemeClr val="tx1"/>
              </a:solidFill>
            </a:ln>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06787" tIns="106787" rIns="106787" bIns="106787" numCol="1" spcCol="1270" anchor="ctr" anchorCtr="0">
              <a:noAutofit/>
            </a:bodyPr>
            <a:lstStyle/>
            <a:p>
              <a:pPr marL="0" lvl="0" indent="0" algn="ctr" defTabSz="800100">
                <a:lnSpc>
                  <a:spcPct val="90000"/>
                </a:lnSpc>
                <a:spcBef>
                  <a:spcPct val="0"/>
                </a:spcBef>
                <a:spcAft>
                  <a:spcPct val="35000"/>
                </a:spcAft>
                <a:buNone/>
              </a:pPr>
              <a:r>
                <a:rPr lang="es-CO" sz="1800" kern="1200" dirty="0"/>
                <a:t>INSTITUTO COLOMBIANO DE BIENESTAR FAMILIAR: Una Defensoría de Familia equipada con una defensora de Familia, una Psicología, Trabajadora Social y un Nutricionista,  un apoyo técnico, la cual atiende casos de violencia sexual y otros motivos de ingresos </a:t>
              </a:r>
              <a:endParaRPr lang="es-ES" sz="1800" kern="1200" dirty="0"/>
            </a:p>
          </p:txBody>
        </p:sp>
        <p:sp>
          <p:nvSpPr>
            <p:cNvPr id="7" name="Forma libre: forma 6"/>
            <p:cNvSpPr/>
            <p:nvPr/>
          </p:nvSpPr>
          <p:spPr>
            <a:xfrm rot="5400000">
              <a:off x="1846515" y="1520266"/>
              <a:ext cx="775377" cy="2356621"/>
            </a:xfrm>
            <a:custGeom>
              <a:avLst/>
              <a:gdLst>
                <a:gd name="connsiteX0" fmla="*/ 0 w 775377"/>
                <a:gd name="connsiteY0" fmla="*/ 77538 h 2727544"/>
                <a:gd name="connsiteX1" fmla="*/ 77538 w 775377"/>
                <a:gd name="connsiteY1" fmla="*/ 0 h 2727544"/>
                <a:gd name="connsiteX2" fmla="*/ 697839 w 775377"/>
                <a:gd name="connsiteY2" fmla="*/ 0 h 2727544"/>
                <a:gd name="connsiteX3" fmla="*/ 775377 w 775377"/>
                <a:gd name="connsiteY3" fmla="*/ 77538 h 2727544"/>
                <a:gd name="connsiteX4" fmla="*/ 775377 w 775377"/>
                <a:gd name="connsiteY4" fmla="*/ 2650006 h 2727544"/>
                <a:gd name="connsiteX5" fmla="*/ 697839 w 775377"/>
                <a:gd name="connsiteY5" fmla="*/ 2727544 h 2727544"/>
                <a:gd name="connsiteX6" fmla="*/ 77538 w 775377"/>
                <a:gd name="connsiteY6" fmla="*/ 2727544 h 2727544"/>
                <a:gd name="connsiteX7" fmla="*/ 0 w 775377"/>
                <a:gd name="connsiteY7" fmla="*/ 2650006 h 2727544"/>
                <a:gd name="connsiteX8" fmla="*/ 0 w 775377"/>
                <a:gd name="connsiteY8" fmla="*/ 77538 h 2727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5377" h="2727544">
                  <a:moveTo>
                    <a:pt x="0" y="77538"/>
                  </a:moveTo>
                  <a:cubicBezTo>
                    <a:pt x="0" y="34715"/>
                    <a:pt x="34715" y="0"/>
                    <a:pt x="77538" y="0"/>
                  </a:cubicBezTo>
                  <a:lnTo>
                    <a:pt x="697839" y="0"/>
                  </a:lnTo>
                  <a:cubicBezTo>
                    <a:pt x="740662" y="0"/>
                    <a:pt x="775377" y="34715"/>
                    <a:pt x="775377" y="77538"/>
                  </a:cubicBezTo>
                  <a:lnTo>
                    <a:pt x="775377" y="2650006"/>
                  </a:lnTo>
                  <a:cubicBezTo>
                    <a:pt x="775377" y="2692829"/>
                    <a:pt x="740662" y="2727544"/>
                    <a:pt x="697839" y="2727544"/>
                  </a:cubicBezTo>
                  <a:lnTo>
                    <a:pt x="77538" y="2727544"/>
                  </a:lnTo>
                  <a:cubicBezTo>
                    <a:pt x="34715" y="2727544"/>
                    <a:pt x="0" y="2692829"/>
                    <a:pt x="0" y="2650006"/>
                  </a:cubicBezTo>
                  <a:lnTo>
                    <a:pt x="0" y="77538"/>
                  </a:lnTo>
                  <a:close/>
                </a:path>
              </a:pathLst>
            </a:custGeom>
            <a:solidFill>
              <a:schemeClr val="accent2">
                <a:lumMod val="20000"/>
                <a:lumOff val="80000"/>
              </a:schemeClr>
            </a:solidFill>
            <a:ln>
              <a:solidFill>
                <a:schemeClr val="tx1"/>
              </a:solidFill>
            </a:ln>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vert270" wrap="square" lIns="91289" tIns="91289" rIns="91290" bIns="91290" numCol="1" spcCol="1270" anchor="ctr" anchorCtr="0">
              <a:noAutofit/>
            </a:bodyPr>
            <a:lstStyle/>
            <a:p>
              <a:pPr marL="0" lvl="0" indent="0" algn="ctr" defTabSz="800100">
                <a:lnSpc>
                  <a:spcPct val="90000"/>
                </a:lnSpc>
                <a:spcBef>
                  <a:spcPct val="0"/>
                </a:spcBef>
                <a:spcAft>
                  <a:spcPct val="35000"/>
                </a:spcAft>
                <a:buNone/>
              </a:pPr>
              <a:r>
                <a:rPr lang="es-CO" sz="1800" kern="1200" dirty="0"/>
                <a:t>Apertura de la Historia de Atención</a:t>
              </a:r>
              <a:endParaRPr lang="es-ES" sz="1800" kern="1200" dirty="0"/>
            </a:p>
          </p:txBody>
        </p:sp>
        <p:sp>
          <p:nvSpPr>
            <p:cNvPr id="8" name="Forma libre: forma 7"/>
            <p:cNvSpPr/>
            <p:nvPr/>
          </p:nvSpPr>
          <p:spPr>
            <a:xfrm rot="5400000">
              <a:off x="1846515" y="2387605"/>
              <a:ext cx="775377" cy="2356620"/>
            </a:xfrm>
            <a:custGeom>
              <a:avLst/>
              <a:gdLst>
                <a:gd name="connsiteX0" fmla="*/ 0 w 775377"/>
                <a:gd name="connsiteY0" fmla="*/ 77538 h 2727544"/>
                <a:gd name="connsiteX1" fmla="*/ 77538 w 775377"/>
                <a:gd name="connsiteY1" fmla="*/ 0 h 2727544"/>
                <a:gd name="connsiteX2" fmla="*/ 697839 w 775377"/>
                <a:gd name="connsiteY2" fmla="*/ 0 h 2727544"/>
                <a:gd name="connsiteX3" fmla="*/ 775377 w 775377"/>
                <a:gd name="connsiteY3" fmla="*/ 77538 h 2727544"/>
                <a:gd name="connsiteX4" fmla="*/ 775377 w 775377"/>
                <a:gd name="connsiteY4" fmla="*/ 2650006 h 2727544"/>
                <a:gd name="connsiteX5" fmla="*/ 697839 w 775377"/>
                <a:gd name="connsiteY5" fmla="*/ 2727544 h 2727544"/>
                <a:gd name="connsiteX6" fmla="*/ 77538 w 775377"/>
                <a:gd name="connsiteY6" fmla="*/ 2727544 h 2727544"/>
                <a:gd name="connsiteX7" fmla="*/ 0 w 775377"/>
                <a:gd name="connsiteY7" fmla="*/ 2650006 h 2727544"/>
                <a:gd name="connsiteX8" fmla="*/ 0 w 775377"/>
                <a:gd name="connsiteY8" fmla="*/ 77538 h 2727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5377" h="2727544">
                  <a:moveTo>
                    <a:pt x="0" y="77538"/>
                  </a:moveTo>
                  <a:cubicBezTo>
                    <a:pt x="0" y="34715"/>
                    <a:pt x="34715" y="0"/>
                    <a:pt x="77538" y="0"/>
                  </a:cubicBezTo>
                  <a:lnTo>
                    <a:pt x="697839" y="0"/>
                  </a:lnTo>
                  <a:cubicBezTo>
                    <a:pt x="740662" y="0"/>
                    <a:pt x="775377" y="34715"/>
                    <a:pt x="775377" y="77538"/>
                  </a:cubicBezTo>
                  <a:lnTo>
                    <a:pt x="775377" y="2650006"/>
                  </a:lnTo>
                  <a:cubicBezTo>
                    <a:pt x="775377" y="2692829"/>
                    <a:pt x="740662" y="2727544"/>
                    <a:pt x="697839" y="2727544"/>
                  </a:cubicBezTo>
                  <a:lnTo>
                    <a:pt x="77538" y="2727544"/>
                  </a:lnTo>
                  <a:cubicBezTo>
                    <a:pt x="34715" y="2727544"/>
                    <a:pt x="0" y="2692829"/>
                    <a:pt x="0" y="2650006"/>
                  </a:cubicBezTo>
                  <a:lnTo>
                    <a:pt x="0" y="77538"/>
                  </a:lnTo>
                  <a:close/>
                </a:path>
              </a:pathLst>
            </a:custGeom>
            <a:solidFill>
              <a:schemeClr val="accent2">
                <a:lumMod val="20000"/>
                <a:lumOff val="80000"/>
              </a:schemeClr>
            </a:solidFill>
            <a:ln>
              <a:solidFill>
                <a:schemeClr val="tx1"/>
              </a:solidFill>
            </a:ln>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vert270" wrap="square" lIns="91289" tIns="91289" rIns="91290" bIns="91290" numCol="1" spcCol="1270" anchor="ctr" anchorCtr="0">
              <a:noAutofit/>
            </a:bodyPr>
            <a:lstStyle/>
            <a:p>
              <a:pPr marL="0" lvl="0" indent="0" algn="ctr" defTabSz="800100">
                <a:lnSpc>
                  <a:spcPct val="90000"/>
                </a:lnSpc>
                <a:spcBef>
                  <a:spcPct val="0"/>
                </a:spcBef>
                <a:spcAft>
                  <a:spcPct val="35000"/>
                </a:spcAft>
                <a:buNone/>
              </a:pPr>
              <a:r>
                <a:rPr lang="es-CO" sz="1800" kern="1200" dirty="0"/>
                <a:t>Contactar al representante legal del Niño, niña o adolescente</a:t>
              </a:r>
              <a:endParaRPr lang="es-ES" sz="1800" kern="1200" dirty="0"/>
            </a:p>
          </p:txBody>
        </p:sp>
        <p:sp>
          <p:nvSpPr>
            <p:cNvPr id="11" name="Forma libre: forma 10"/>
            <p:cNvSpPr/>
            <p:nvPr/>
          </p:nvSpPr>
          <p:spPr>
            <a:xfrm rot="5400000">
              <a:off x="1849942" y="3255723"/>
              <a:ext cx="775377" cy="2380583"/>
            </a:xfrm>
            <a:custGeom>
              <a:avLst/>
              <a:gdLst>
                <a:gd name="connsiteX0" fmla="*/ 0 w 775377"/>
                <a:gd name="connsiteY0" fmla="*/ 77538 h 2727544"/>
                <a:gd name="connsiteX1" fmla="*/ 77538 w 775377"/>
                <a:gd name="connsiteY1" fmla="*/ 0 h 2727544"/>
                <a:gd name="connsiteX2" fmla="*/ 697839 w 775377"/>
                <a:gd name="connsiteY2" fmla="*/ 0 h 2727544"/>
                <a:gd name="connsiteX3" fmla="*/ 775377 w 775377"/>
                <a:gd name="connsiteY3" fmla="*/ 77538 h 2727544"/>
                <a:gd name="connsiteX4" fmla="*/ 775377 w 775377"/>
                <a:gd name="connsiteY4" fmla="*/ 2650006 h 2727544"/>
                <a:gd name="connsiteX5" fmla="*/ 697839 w 775377"/>
                <a:gd name="connsiteY5" fmla="*/ 2727544 h 2727544"/>
                <a:gd name="connsiteX6" fmla="*/ 77538 w 775377"/>
                <a:gd name="connsiteY6" fmla="*/ 2727544 h 2727544"/>
                <a:gd name="connsiteX7" fmla="*/ 0 w 775377"/>
                <a:gd name="connsiteY7" fmla="*/ 2650006 h 2727544"/>
                <a:gd name="connsiteX8" fmla="*/ 0 w 775377"/>
                <a:gd name="connsiteY8" fmla="*/ 77538 h 2727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5377" h="2727544">
                  <a:moveTo>
                    <a:pt x="0" y="77538"/>
                  </a:moveTo>
                  <a:cubicBezTo>
                    <a:pt x="0" y="34715"/>
                    <a:pt x="34715" y="0"/>
                    <a:pt x="77538" y="0"/>
                  </a:cubicBezTo>
                  <a:lnTo>
                    <a:pt x="697839" y="0"/>
                  </a:lnTo>
                  <a:cubicBezTo>
                    <a:pt x="740662" y="0"/>
                    <a:pt x="775377" y="34715"/>
                    <a:pt x="775377" y="77538"/>
                  </a:cubicBezTo>
                  <a:lnTo>
                    <a:pt x="775377" y="2650006"/>
                  </a:lnTo>
                  <a:cubicBezTo>
                    <a:pt x="775377" y="2692829"/>
                    <a:pt x="740662" y="2727544"/>
                    <a:pt x="697839" y="2727544"/>
                  </a:cubicBezTo>
                  <a:lnTo>
                    <a:pt x="77538" y="2727544"/>
                  </a:lnTo>
                  <a:cubicBezTo>
                    <a:pt x="34715" y="2727544"/>
                    <a:pt x="0" y="2692829"/>
                    <a:pt x="0" y="2650006"/>
                  </a:cubicBezTo>
                  <a:lnTo>
                    <a:pt x="0" y="77538"/>
                  </a:lnTo>
                  <a:close/>
                </a:path>
              </a:pathLst>
            </a:custGeom>
            <a:solidFill>
              <a:schemeClr val="accent2">
                <a:lumMod val="20000"/>
                <a:lumOff val="80000"/>
              </a:schemeClr>
            </a:solidFill>
            <a:ln>
              <a:solidFill>
                <a:schemeClr val="tx1"/>
              </a:solidFill>
            </a:ln>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vert270" wrap="square" lIns="91289" tIns="91289" rIns="91290" bIns="91290" numCol="1" spcCol="1270" anchor="ctr" anchorCtr="0">
              <a:noAutofit/>
            </a:bodyPr>
            <a:lstStyle/>
            <a:p>
              <a:pPr marL="0" lvl="0" indent="0" algn="ctr" defTabSz="800100">
                <a:lnSpc>
                  <a:spcPct val="90000"/>
                </a:lnSpc>
                <a:spcBef>
                  <a:spcPct val="0"/>
                </a:spcBef>
                <a:spcAft>
                  <a:spcPct val="35000"/>
                </a:spcAft>
                <a:buNone/>
              </a:pPr>
              <a:r>
                <a:rPr lang="es-CO" sz="1800" kern="1200" dirty="0"/>
                <a:t>Verificación del Estado de Cumplimiento de Derechos (Defensor y equipo</a:t>
              </a:r>
              <a:r>
                <a:rPr lang="es-CO" sz="1200" kern="1200" dirty="0"/>
                <a:t>)</a:t>
              </a:r>
            </a:p>
          </p:txBody>
        </p:sp>
        <p:sp>
          <p:nvSpPr>
            <p:cNvPr id="13" name="Forma libre: forma 12"/>
            <p:cNvSpPr/>
            <p:nvPr/>
          </p:nvSpPr>
          <p:spPr>
            <a:xfrm rot="5400000">
              <a:off x="4432488" y="1455602"/>
              <a:ext cx="775377" cy="2480790"/>
            </a:xfrm>
            <a:custGeom>
              <a:avLst/>
              <a:gdLst>
                <a:gd name="connsiteX0" fmla="*/ 0 w 775377"/>
                <a:gd name="connsiteY0" fmla="*/ 77538 h 2727544"/>
                <a:gd name="connsiteX1" fmla="*/ 77538 w 775377"/>
                <a:gd name="connsiteY1" fmla="*/ 0 h 2727544"/>
                <a:gd name="connsiteX2" fmla="*/ 697839 w 775377"/>
                <a:gd name="connsiteY2" fmla="*/ 0 h 2727544"/>
                <a:gd name="connsiteX3" fmla="*/ 775377 w 775377"/>
                <a:gd name="connsiteY3" fmla="*/ 77538 h 2727544"/>
                <a:gd name="connsiteX4" fmla="*/ 775377 w 775377"/>
                <a:gd name="connsiteY4" fmla="*/ 2650006 h 2727544"/>
                <a:gd name="connsiteX5" fmla="*/ 697839 w 775377"/>
                <a:gd name="connsiteY5" fmla="*/ 2727544 h 2727544"/>
                <a:gd name="connsiteX6" fmla="*/ 77538 w 775377"/>
                <a:gd name="connsiteY6" fmla="*/ 2727544 h 2727544"/>
                <a:gd name="connsiteX7" fmla="*/ 0 w 775377"/>
                <a:gd name="connsiteY7" fmla="*/ 2650006 h 2727544"/>
                <a:gd name="connsiteX8" fmla="*/ 0 w 775377"/>
                <a:gd name="connsiteY8" fmla="*/ 77538 h 2727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5377" h="2727544">
                  <a:moveTo>
                    <a:pt x="0" y="77538"/>
                  </a:moveTo>
                  <a:cubicBezTo>
                    <a:pt x="0" y="34715"/>
                    <a:pt x="34715" y="0"/>
                    <a:pt x="77538" y="0"/>
                  </a:cubicBezTo>
                  <a:lnTo>
                    <a:pt x="697839" y="0"/>
                  </a:lnTo>
                  <a:cubicBezTo>
                    <a:pt x="740662" y="0"/>
                    <a:pt x="775377" y="34715"/>
                    <a:pt x="775377" y="77538"/>
                  </a:cubicBezTo>
                  <a:lnTo>
                    <a:pt x="775377" y="2650006"/>
                  </a:lnTo>
                  <a:cubicBezTo>
                    <a:pt x="775377" y="2692829"/>
                    <a:pt x="740662" y="2727544"/>
                    <a:pt x="697839" y="2727544"/>
                  </a:cubicBezTo>
                  <a:lnTo>
                    <a:pt x="77538" y="2727544"/>
                  </a:lnTo>
                  <a:cubicBezTo>
                    <a:pt x="34715" y="2727544"/>
                    <a:pt x="0" y="2692829"/>
                    <a:pt x="0" y="2650006"/>
                  </a:cubicBezTo>
                  <a:lnTo>
                    <a:pt x="0" y="77538"/>
                  </a:lnTo>
                  <a:close/>
                </a:path>
              </a:pathLst>
            </a:custGeom>
            <a:solidFill>
              <a:schemeClr val="accent2">
                <a:lumMod val="20000"/>
                <a:lumOff val="80000"/>
              </a:schemeClr>
            </a:solidFill>
            <a:ln>
              <a:solidFill>
                <a:schemeClr val="tx1"/>
              </a:solidFill>
            </a:ln>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vert270" wrap="square" lIns="91289" tIns="91289" rIns="91290" bIns="91290" numCol="1" spcCol="1270" anchor="ctr" anchorCtr="0">
              <a:noAutofit/>
            </a:bodyPr>
            <a:lstStyle/>
            <a:p>
              <a:pPr marL="0" lvl="0" indent="0" algn="ctr" defTabSz="800100">
                <a:lnSpc>
                  <a:spcPct val="90000"/>
                </a:lnSpc>
                <a:spcBef>
                  <a:spcPct val="0"/>
                </a:spcBef>
                <a:spcAft>
                  <a:spcPct val="35000"/>
                </a:spcAft>
                <a:buNone/>
              </a:pPr>
              <a:r>
                <a:rPr lang="es-CO" sz="1800" kern="1200" dirty="0"/>
                <a:t>Valoraciones iniciales  (Psicología, Trabajo Social y Nutrición)</a:t>
              </a:r>
            </a:p>
          </p:txBody>
        </p:sp>
        <p:sp>
          <p:nvSpPr>
            <p:cNvPr id="14" name="Forma libre: forma 13"/>
            <p:cNvSpPr/>
            <p:nvPr/>
          </p:nvSpPr>
          <p:spPr>
            <a:xfrm rot="5400000">
              <a:off x="4411735" y="2333087"/>
              <a:ext cx="775377" cy="2476068"/>
            </a:xfrm>
            <a:custGeom>
              <a:avLst/>
              <a:gdLst>
                <a:gd name="connsiteX0" fmla="*/ 0 w 775377"/>
                <a:gd name="connsiteY0" fmla="*/ 77538 h 2727544"/>
                <a:gd name="connsiteX1" fmla="*/ 77538 w 775377"/>
                <a:gd name="connsiteY1" fmla="*/ 0 h 2727544"/>
                <a:gd name="connsiteX2" fmla="*/ 697839 w 775377"/>
                <a:gd name="connsiteY2" fmla="*/ 0 h 2727544"/>
                <a:gd name="connsiteX3" fmla="*/ 775377 w 775377"/>
                <a:gd name="connsiteY3" fmla="*/ 77538 h 2727544"/>
                <a:gd name="connsiteX4" fmla="*/ 775377 w 775377"/>
                <a:gd name="connsiteY4" fmla="*/ 2650006 h 2727544"/>
                <a:gd name="connsiteX5" fmla="*/ 697839 w 775377"/>
                <a:gd name="connsiteY5" fmla="*/ 2727544 h 2727544"/>
                <a:gd name="connsiteX6" fmla="*/ 77538 w 775377"/>
                <a:gd name="connsiteY6" fmla="*/ 2727544 h 2727544"/>
                <a:gd name="connsiteX7" fmla="*/ 0 w 775377"/>
                <a:gd name="connsiteY7" fmla="*/ 2650006 h 2727544"/>
                <a:gd name="connsiteX8" fmla="*/ 0 w 775377"/>
                <a:gd name="connsiteY8" fmla="*/ 77538 h 2727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5377" h="2727544">
                  <a:moveTo>
                    <a:pt x="0" y="77538"/>
                  </a:moveTo>
                  <a:cubicBezTo>
                    <a:pt x="0" y="34715"/>
                    <a:pt x="34715" y="0"/>
                    <a:pt x="77538" y="0"/>
                  </a:cubicBezTo>
                  <a:lnTo>
                    <a:pt x="697839" y="0"/>
                  </a:lnTo>
                  <a:cubicBezTo>
                    <a:pt x="740662" y="0"/>
                    <a:pt x="775377" y="34715"/>
                    <a:pt x="775377" y="77538"/>
                  </a:cubicBezTo>
                  <a:lnTo>
                    <a:pt x="775377" y="2650006"/>
                  </a:lnTo>
                  <a:cubicBezTo>
                    <a:pt x="775377" y="2692829"/>
                    <a:pt x="740662" y="2727544"/>
                    <a:pt x="697839" y="2727544"/>
                  </a:cubicBezTo>
                  <a:lnTo>
                    <a:pt x="77538" y="2727544"/>
                  </a:lnTo>
                  <a:cubicBezTo>
                    <a:pt x="34715" y="2727544"/>
                    <a:pt x="0" y="2692829"/>
                    <a:pt x="0" y="2650006"/>
                  </a:cubicBezTo>
                  <a:lnTo>
                    <a:pt x="0" y="77538"/>
                  </a:lnTo>
                  <a:close/>
                </a:path>
              </a:pathLst>
            </a:custGeom>
            <a:solidFill>
              <a:schemeClr val="accent2">
                <a:lumMod val="20000"/>
                <a:lumOff val="80000"/>
              </a:schemeClr>
            </a:solidFill>
            <a:ln>
              <a:solidFill>
                <a:schemeClr val="tx1"/>
              </a:solidFill>
            </a:ln>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vert270" wrap="square" lIns="91289" tIns="91289" rIns="91290" bIns="91290" numCol="1" spcCol="1270" anchor="ctr" anchorCtr="0">
              <a:noAutofit/>
            </a:bodyPr>
            <a:lstStyle/>
            <a:p>
              <a:pPr marL="0" lvl="0" indent="0" algn="ctr" defTabSz="800100">
                <a:lnSpc>
                  <a:spcPct val="90000"/>
                </a:lnSpc>
                <a:spcBef>
                  <a:spcPct val="0"/>
                </a:spcBef>
                <a:spcAft>
                  <a:spcPct val="35000"/>
                </a:spcAft>
                <a:buNone/>
              </a:pPr>
              <a:r>
                <a:rPr lang="es-CO" sz="1800" kern="1200" dirty="0"/>
                <a:t>Intervención en Crisis (psicología)</a:t>
              </a:r>
            </a:p>
          </p:txBody>
        </p:sp>
        <p:sp>
          <p:nvSpPr>
            <p:cNvPr id="15" name="Forma libre: forma 14"/>
            <p:cNvSpPr/>
            <p:nvPr/>
          </p:nvSpPr>
          <p:spPr>
            <a:xfrm rot="5400000">
              <a:off x="4397126" y="3205619"/>
              <a:ext cx="775377" cy="2480790"/>
            </a:xfrm>
            <a:custGeom>
              <a:avLst/>
              <a:gdLst>
                <a:gd name="connsiteX0" fmla="*/ 0 w 775377"/>
                <a:gd name="connsiteY0" fmla="*/ 77538 h 2727544"/>
                <a:gd name="connsiteX1" fmla="*/ 77538 w 775377"/>
                <a:gd name="connsiteY1" fmla="*/ 0 h 2727544"/>
                <a:gd name="connsiteX2" fmla="*/ 697839 w 775377"/>
                <a:gd name="connsiteY2" fmla="*/ 0 h 2727544"/>
                <a:gd name="connsiteX3" fmla="*/ 775377 w 775377"/>
                <a:gd name="connsiteY3" fmla="*/ 77538 h 2727544"/>
                <a:gd name="connsiteX4" fmla="*/ 775377 w 775377"/>
                <a:gd name="connsiteY4" fmla="*/ 2650006 h 2727544"/>
                <a:gd name="connsiteX5" fmla="*/ 697839 w 775377"/>
                <a:gd name="connsiteY5" fmla="*/ 2727544 h 2727544"/>
                <a:gd name="connsiteX6" fmla="*/ 77538 w 775377"/>
                <a:gd name="connsiteY6" fmla="*/ 2727544 h 2727544"/>
                <a:gd name="connsiteX7" fmla="*/ 0 w 775377"/>
                <a:gd name="connsiteY7" fmla="*/ 2650006 h 2727544"/>
                <a:gd name="connsiteX8" fmla="*/ 0 w 775377"/>
                <a:gd name="connsiteY8" fmla="*/ 77538 h 2727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5377" h="2727544">
                  <a:moveTo>
                    <a:pt x="0" y="77538"/>
                  </a:moveTo>
                  <a:cubicBezTo>
                    <a:pt x="0" y="34715"/>
                    <a:pt x="34715" y="0"/>
                    <a:pt x="77538" y="0"/>
                  </a:cubicBezTo>
                  <a:lnTo>
                    <a:pt x="697839" y="0"/>
                  </a:lnTo>
                  <a:cubicBezTo>
                    <a:pt x="740662" y="0"/>
                    <a:pt x="775377" y="34715"/>
                    <a:pt x="775377" y="77538"/>
                  </a:cubicBezTo>
                  <a:lnTo>
                    <a:pt x="775377" y="2650006"/>
                  </a:lnTo>
                  <a:cubicBezTo>
                    <a:pt x="775377" y="2692829"/>
                    <a:pt x="740662" y="2727544"/>
                    <a:pt x="697839" y="2727544"/>
                  </a:cubicBezTo>
                  <a:lnTo>
                    <a:pt x="77538" y="2727544"/>
                  </a:lnTo>
                  <a:cubicBezTo>
                    <a:pt x="34715" y="2727544"/>
                    <a:pt x="0" y="2692829"/>
                    <a:pt x="0" y="2650006"/>
                  </a:cubicBezTo>
                  <a:lnTo>
                    <a:pt x="0" y="77538"/>
                  </a:lnTo>
                  <a:close/>
                </a:path>
              </a:pathLst>
            </a:custGeom>
            <a:solidFill>
              <a:schemeClr val="accent2">
                <a:lumMod val="20000"/>
                <a:lumOff val="80000"/>
              </a:schemeClr>
            </a:solidFill>
            <a:ln>
              <a:solidFill>
                <a:schemeClr val="tx1"/>
              </a:solidFill>
            </a:ln>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vert270" wrap="square" lIns="91289" tIns="91289" rIns="91290" bIns="91290" numCol="1" spcCol="1270" anchor="ctr" anchorCtr="0">
              <a:noAutofit/>
            </a:bodyPr>
            <a:lstStyle/>
            <a:p>
              <a:pPr marL="0" lvl="0" indent="0" algn="ctr" defTabSz="800100">
                <a:lnSpc>
                  <a:spcPct val="90000"/>
                </a:lnSpc>
                <a:spcBef>
                  <a:spcPct val="0"/>
                </a:spcBef>
                <a:spcAft>
                  <a:spcPct val="35000"/>
                </a:spcAft>
                <a:buNone/>
              </a:pPr>
              <a:r>
                <a:rPr lang="es-CO" sz="1800" kern="1200" dirty="0"/>
                <a:t>Remisión a proceso terapéutico especializado y otros servicios SNBF</a:t>
              </a:r>
            </a:p>
          </p:txBody>
        </p:sp>
        <p:sp>
          <p:nvSpPr>
            <p:cNvPr id="16" name="Forma libre: forma 15"/>
            <p:cNvSpPr/>
            <p:nvPr/>
          </p:nvSpPr>
          <p:spPr>
            <a:xfrm rot="5400000">
              <a:off x="6898860" y="1567047"/>
              <a:ext cx="775377" cy="2236509"/>
            </a:xfrm>
            <a:custGeom>
              <a:avLst/>
              <a:gdLst>
                <a:gd name="connsiteX0" fmla="*/ 0 w 775377"/>
                <a:gd name="connsiteY0" fmla="*/ 77538 h 2727544"/>
                <a:gd name="connsiteX1" fmla="*/ 77538 w 775377"/>
                <a:gd name="connsiteY1" fmla="*/ 0 h 2727544"/>
                <a:gd name="connsiteX2" fmla="*/ 697839 w 775377"/>
                <a:gd name="connsiteY2" fmla="*/ 0 h 2727544"/>
                <a:gd name="connsiteX3" fmla="*/ 775377 w 775377"/>
                <a:gd name="connsiteY3" fmla="*/ 77538 h 2727544"/>
                <a:gd name="connsiteX4" fmla="*/ 775377 w 775377"/>
                <a:gd name="connsiteY4" fmla="*/ 2650006 h 2727544"/>
                <a:gd name="connsiteX5" fmla="*/ 697839 w 775377"/>
                <a:gd name="connsiteY5" fmla="*/ 2727544 h 2727544"/>
                <a:gd name="connsiteX6" fmla="*/ 77538 w 775377"/>
                <a:gd name="connsiteY6" fmla="*/ 2727544 h 2727544"/>
                <a:gd name="connsiteX7" fmla="*/ 0 w 775377"/>
                <a:gd name="connsiteY7" fmla="*/ 2650006 h 2727544"/>
                <a:gd name="connsiteX8" fmla="*/ 0 w 775377"/>
                <a:gd name="connsiteY8" fmla="*/ 77538 h 2727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5377" h="2727544">
                  <a:moveTo>
                    <a:pt x="0" y="77538"/>
                  </a:moveTo>
                  <a:cubicBezTo>
                    <a:pt x="0" y="34715"/>
                    <a:pt x="34715" y="0"/>
                    <a:pt x="77538" y="0"/>
                  </a:cubicBezTo>
                  <a:lnTo>
                    <a:pt x="697839" y="0"/>
                  </a:lnTo>
                  <a:cubicBezTo>
                    <a:pt x="740662" y="0"/>
                    <a:pt x="775377" y="34715"/>
                    <a:pt x="775377" y="77538"/>
                  </a:cubicBezTo>
                  <a:lnTo>
                    <a:pt x="775377" y="2650006"/>
                  </a:lnTo>
                  <a:cubicBezTo>
                    <a:pt x="775377" y="2692829"/>
                    <a:pt x="740662" y="2727544"/>
                    <a:pt x="697839" y="2727544"/>
                  </a:cubicBezTo>
                  <a:lnTo>
                    <a:pt x="77538" y="2727544"/>
                  </a:lnTo>
                  <a:cubicBezTo>
                    <a:pt x="34715" y="2727544"/>
                    <a:pt x="0" y="2692829"/>
                    <a:pt x="0" y="2650006"/>
                  </a:cubicBezTo>
                  <a:lnTo>
                    <a:pt x="0" y="77538"/>
                  </a:lnTo>
                  <a:close/>
                </a:path>
              </a:pathLst>
            </a:custGeom>
            <a:solidFill>
              <a:schemeClr val="accent2">
                <a:lumMod val="20000"/>
                <a:lumOff val="80000"/>
              </a:schemeClr>
            </a:solidFill>
            <a:ln>
              <a:solidFill>
                <a:schemeClr val="tx1"/>
              </a:solidFill>
            </a:ln>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vert270" wrap="square" lIns="91289" tIns="91289" rIns="91290" bIns="91290" numCol="1" spcCol="1270" anchor="ctr" anchorCtr="0">
              <a:noAutofit/>
            </a:bodyPr>
            <a:lstStyle/>
            <a:p>
              <a:pPr marL="0" lvl="0" indent="0" algn="ctr" defTabSz="800100">
                <a:lnSpc>
                  <a:spcPct val="90000"/>
                </a:lnSpc>
                <a:spcBef>
                  <a:spcPct val="0"/>
                </a:spcBef>
                <a:spcAft>
                  <a:spcPct val="35000"/>
                </a:spcAft>
                <a:buNone/>
              </a:pPr>
              <a:r>
                <a:rPr lang="es-CO" sz="1800" kern="1200" dirty="0"/>
                <a:t>Toma de Medida de Restablecimiento de Derechos</a:t>
              </a:r>
            </a:p>
          </p:txBody>
        </p:sp>
        <p:sp>
          <p:nvSpPr>
            <p:cNvPr id="17" name="Forma libre: forma 16"/>
            <p:cNvSpPr/>
            <p:nvPr/>
          </p:nvSpPr>
          <p:spPr>
            <a:xfrm rot="5400000">
              <a:off x="6898859" y="3301174"/>
              <a:ext cx="775377" cy="2289682"/>
            </a:xfrm>
            <a:custGeom>
              <a:avLst/>
              <a:gdLst>
                <a:gd name="connsiteX0" fmla="*/ 0 w 775377"/>
                <a:gd name="connsiteY0" fmla="*/ 77538 h 2727544"/>
                <a:gd name="connsiteX1" fmla="*/ 77538 w 775377"/>
                <a:gd name="connsiteY1" fmla="*/ 0 h 2727544"/>
                <a:gd name="connsiteX2" fmla="*/ 697839 w 775377"/>
                <a:gd name="connsiteY2" fmla="*/ 0 h 2727544"/>
                <a:gd name="connsiteX3" fmla="*/ 775377 w 775377"/>
                <a:gd name="connsiteY3" fmla="*/ 77538 h 2727544"/>
                <a:gd name="connsiteX4" fmla="*/ 775377 w 775377"/>
                <a:gd name="connsiteY4" fmla="*/ 2650006 h 2727544"/>
                <a:gd name="connsiteX5" fmla="*/ 697839 w 775377"/>
                <a:gd name="connsiteY5" fmla="*/ 2727544 h 2727544"/>
                <a:gd name="connsiteX6" fmla="*/ 77538 w 775377"/>
                <a:gd name="connsiteY6" fmla="*/ 2727544 h 2727544"/>
                <a:gd name="connsiteX7" fmla="*/ 0 w 775377"/>
                <a:gd name="connsiteY7" fmla="*/ 2650006 h 2727544"/>
                <a:gd name="connsiteX8" fmla="*/ 0 w 775377"/>
                <a:gd name="connsiteY8" fmla="*/ 77538 h 2727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5377" h="2727544">
                  <a:moveTo>
                    <a:pt x="0" y="77538"/>
                  </a:moveTo>
                  <a:cubicBezTo>
                    <a:pt x="0" y="34715"/>
                    <a:pt x="34715" y="0"/>
                    <a:pt x="77538" y="0"/>
                  </a:cubicBezTo>
                  <a:lnTo>
                    <a:pt x="697839" y="0"/>
                  </a:lnTo>
                  <a:cubicBezTo>
                    <a:pt x="740662" y="0"/>
                    <a:pt x="775377" y="34715"/>
                    <a:pt x="775377" y="77538"/>
                  </a:cubicBezTo>
                  <a:lnTo>
                    <a:pt x="775377" y="2650006"/>
                  </a:lnTo>
                  <a:cubicBezTo>
                    <a:pt x="775377" y="2692829"/>
                    <a:pt x="740662" y="2727544"/>
                    <a:pt x="697839" y="2727544"/>
                  </a:cubicBezTo>
                  <a:lnTo>
                    <a:pt x="77538" y="2727544"/>
                  </a:lnTo>
                  <a:cubicBezTo>
                    <a:pt x="34715" y="2727544"/>
                    <a:pt x="0" y="2692829"/>
                    <a:pt x="0" y="2650006"/>
                  </a:cubicBezTo>
                  <a:lnTo>
                    <a:pt x="0" y="77538"/>
                  </a:lnTo>
                  <a:close/>
                </a:path>
              </a:pathLst>
            </a:custGeom>
            <a:solidFill>
              <a:schemeClr val="accent2">
                <a:lumMod val="20000"/>
                <a:lumOff val="80000"/>
              </a:schemeClr>
            </a:solidFill>
            <a:ln>
              <a:solidFill>
                <a:schemeClr val="tx1"/>
              </a:solidFill>
            </a:ln>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vert270" wrap="square" lIns="91289" tIns="91289" rIns="91290" bIns="91290" numCol="1" spcCol="1270" anchor="ctr" anchorCtr="0">
              <a:noAutofit/>
            </a:bodyPr>
            <a:lstStyle/>
            <a:p>
              <a:pPr lvl="0" algn="ctr" defTabSz="800100">
                <a:lnSpc>
                  <a:spcPct val="90000"/>
                </a:lnSpc>
                <a:spcBef>
                  <a:spcPct val="0"/>
                </a:spcBef>
                <a:spcAft>
                  <a:spcPct val="35000"/>
                </a:spcAft>
              </a:pPr>
              <a:r>
                <a:rPr lang="es-CO" dirty="0"/>
                <a:t>Dar continuidad y seguimiento PARD hasta el cumplimiento de objetivos</a:t>
              </a:r>
            </a:p>
          </p:txBody>
        </p:sp>
      </p:grpSp>
      <p:sp>
        <p:nvSpPr>
          <p:cNvPr id="20" name="Forma libre: forma 19"/>
          <p:cNvSpPr/>
          <p:nvPr/>
        </p:nvSpPr>
        <p:spPr>
          <a:xfrm rot="5400000">
            <a:off x="6631020" y="3195832"/>
            <a:ext cx="1047065" cy="2493217"/>
          </a:xfrm>
          <a:custGeom>
            <a:avLst/>
            <a:gdLst>
              <a:gd name="connsiteX0" fmla="*/ 0 w 775377"/>
              <a:gd name="connsiteY0" fmla="*/ 77538 h 2727544"/>
              <a:gd name="connsiteX1" fmla="*/ 77538 w 775377"/>
              <a:gd name="connsiteY1" fmla="*/ 0 h 2727544"/>
              <a:gd name="connsiteX2" fmla="*/ 697839 w 775377"/>
              <a:gd name="connsiteY2" fmla="*/ 0 h 2727544"/>
              <a:gd name="connsiteX3" fmla="*/ 775377 w 775377"/>
              <a:gd name="connsiteY3" fmla="*/ 77538 h 2727544"/>
              <a:gd name="connsiteX4" fmla="*/ 775377 w 775377"/>
              <a:gd name="connsiteY4" fmla="*/ 2650006 h 2727544"/>
              <a:gd name="connsiteX5" fmla="*/ 697839 w 775377"/>
              <a:gd name="connsiteY5" fmla="*/ 2727544 h 2727544"/>
              <a:gd name="connsiteX6" fmla="*/ 77538 w 775377"/>
              <a:gd name="connsiteY6" fmla="*/ 2727544 h 2727544"/>
              <a:gd name="connsiteX7" fmla="*/ 0 w 775377"/>
              <a:gd name="connsiteY7" fmla="*/ 2650006 h 2727544"/>
              <a:gd name="connsiteX8" fmla="*/ 0 w 775377"/>
              <a:gd name="connsiteY8" fmla="*/ 77538 h 2727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5377" h="2727544">
                <a:moveTo>
                  <a:pt x="0" y="77538"/>
                </a:moveTo>
                <a:cubicBezTo>
                  <a:pt x="0" y="34715"/>
                  <a:pt x="34715" y="0"/>
                  <a:pt x="77538" y="0"/>
                </a:cubicBezTo>
                <a:lnTo>
                  <a:pt x="697839" y="0"/>
                </a:lnTo>
                <a:cubicBezTo>
                  <a:pt x="740662" y="0"/>
                  <a:pt x="775377" y="34715"/>
                  <a:pt x="775377" y="77538"/>
                </a:cubicBezTo>
                <a:lnTo>
                  <a:pt x="775377" y="2650006"/>
                </a:lnTo>
                <a:cubicBezTo>
                  <a:pt x="775377" y="2692829"/>
                  <a:pt x="740662" y="2727544"/>
                  <a:pt x="697839" y="2727544"/>
                </a:cubicBezTo>
                <a:lnTo>
                  <a:pt x="77538" y="2727544"/>
                </a:lnTo>
                <a:cubicBezTo>
                  <a:pt x="34715" y="2727544"/>
                  <a:pt x="0" y="2692829"/>
                  <a:pt x="0" y="2650006"/>
                </a:cubicBezTo>
                <a:lnTo>
                  <a:pt x="0" y="77538"/>
                </a:lnTo>
                <a:close/>
              </a:path>
            </a:pathLst>
          </a:custGeom>
          <a:solidFill>
            <a:schemeClr val="accent2">
              <a:lumMod val="20000"/>
              <a:lumOff val="80000"/>
            </a:schemeClr>
          </a:solidFill>
          <a:ln>
            <a:solidFill>
              <a:schemeClr val="tx1"/>
            </a:solidFill>
          </a:ln>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vert270" wrap="square" lIns="91289" tIns="91289" rIns="91290" bIns="91290" numCol="1" spcCol="1270" anchor="ctr" anchorCtr="0">
            <a:noAutofit/>
          </a:bodyPr>
          <a:lstStyle/>
          <a:p>
            <a:pPr marL="0" lvl="0" indent="0" algn="ctr" defTabSz="800100">
              <a:lnSpc>
                <a:spcPct val="90000"/>
              </a:lnSpc>
              <a:spcBef>
                <a:spcPct val="0"/>
              </a:spcBef>
              <a:spcAft>
                <a:spcPct val="35000"/>
              </a:spcAft>
              <a:buNone/>
            </a:pPr>
            <a:r>
              <a:rPr lang="es-CO" sz="1800" kern="1200" dirty="0"/>
              <a:t>Formular </a:t>
            </a:r>
            <a:r>
              <a:rPr lang="es-CO" dirty="0"/>
              <a:t>denuncia penal y trabajo con familia</a:t>
            </a:r>
            <a:endParaRPr lang="es-CO" sz="1800" kern="1200" dirty="0"/>
          </a:p>
        </p:txBody>
      </p:sp>
      <p:sp>
        <p:nvSpPr>
          <p:cNvPr id="21" name="CuadroTexto 20"/>
          <p:cNvSpPr txBox="1"/>
          <p:nvPr/>
        </p:nvSpPr>
        <p:spPr>
          <a:xfrm>
            <a:off x="226503" y="226503"/>
            <a:ext cx="5642977" cy="830997"/>
          </a:xfrm>
          <a:prstGeom prst="rect">
            <a:avLst/>
          </a:prstGeom>
          <a:noFill/>
        </p:spPr>
        <p:txBody>
          <a:bodyPr wrap="square" rtlCol="0">
            <a:spAutoFit/>
          </a:bodyPr>
          <a:lstStyle/>
          <a:p>
            <a:pPr algn="ctr"/>
            <a:r>
              <a:rPr lang="es-CO" sz="2400" b="1" dirty="0"/>
              <a:t>ACTUACIONES DE LAS DEFENSORIAS DE FAMILIA DEL ICBF</a:t>
            </a:r>
          </a:p>
        </p:txBody>
      </p:sp>
    </p:spTree>
    <p:extLst>
      <p:ext uri="{BB962C8B-B14F-4D97-AF65-F5344CB8AC3E}">
        <p14:creationId xmlns:p14="http://schemas.microsoft.com/office/powerpoint/2010/main" val="26719371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4 Rectángulo redondeado"/>
          <p:cNvSpPr/>
          <p:nvPr/>
        </p:nvSpPr>
        <p:spPr>
          <a:xfrm>
            <a:off x="275925" y="4789518"/>
            <a:ext cx="5478923" cy="1661616"/>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CO" sz="1400" b="1" i="0" u="none" strike="noStrike" kern="1200" cap="none" spc="0" normalizeH="0" baseline="0" noProof="0" dirty="0">
              <a:ln>
                <a:noFill/>
              </a:ln>
              <a:solidFill>
                <a:prstClr val="black"/>
              </a:solidFill>
              <a:effectLst/>
              <a:uLnTx/>
              <a:uFillTx/>
              <a:latin typeface="Calibri"/>
              <a:ea typeface="+mn-ea"/>
              <a:cs typeface="+mn-cs"/>
            </a:endParaRPr>
          </a:p>
          <a:p>
            <a:r>
              <a:rPr lang="es-CO" sz="900" dirty="0">
                <a:solidFill>
                  <a:srgbClr val="000000"/>
                </a:solidFill>
                <a:latin typeface="Arial" panose="020B0604020202020204" pitchFamily="34" charset="0"/>
              </a:rPr>
              <a:t> </a:t>
            </a:r>
            <a:r>
              <a:rPr lang="es-CO" sz="1400" b="1" dirty="0">
                <a:solidFill>
                  <a:srgbClr val="000000"/>
                </a:solidFill>
                <a:latin typeface="Arial" panose="020B0604020202020204" pitchFamily="34" charset="0"/>
              </a:rPr>
              <a:t>PROCESO ADMINISTRATIVO DE RESTABLECIMIENTO DE DERECHOS DE LOS NIÑOS, NIÑAS Y ADOLESCENTES VICTIMAS DE VIOLENCIA SEXUAL</a:t>
            </a:r>
            <a:endParaRPr lang="es-CO" sz="1400" dirty="0">
              <a:solidFill>
                <a:srgbClr val="000000"/>
              </a:solidFill>
              <a:latin typeface="Arial" panose="020B0604020202020204" pitchFamily="34" charset="0"/>
            </a:endParaRPr>
          </a:p>
          <a:p>
            <a:r>
              <a:rPr lang="es-CO" sz="1400" b="1" dirty="0">
                <a:solidFill>
                  <a:srgbClr val="000000"/>
                </a:solidFill>
                <a:latin typeface="Arial" panose="020B0604020202020204" pitchFamily="34" charset="0"/>
              </a:rPr>
              <a:t>31 NNA</a:t>
            </a:r>
            <a:endParaRPr lang="es-CO" sz="1400" dirty="0">
              <a:solidFill>
                <a:srgbClr val="000000"/>
              </a:solidFill>
              <a:latin typeface="Arial" panose="020B0604020202020204" pitchFamily="34" charset="0"/>
            </a:endParaRPr>
          </a:p>
          <a:p>
            <a:endParaRPr lang="es-CO" sz="800" b="1" dirty="0">
              <a:solidFill>
                <a:srgbClr val="000000"/>
              </a:solidFill>
              <a:latin typeface="Arial" panose="020B0604020202020204" pitchFamily="34" charset="0"/>
            </a:endParaRPr>
          </a:p>
          <a:p>
            <a:r>
              <a:rPr lang="es-CO" sz="1600" b="1" dirty="0">
                <a:solidFill>
                  <a:srgbClr val="000000"/>
                </a:solidFill>
                <a:latin typeface="Arial" panose="020B0604020202020204" pitchFamily="34" charset="0"/>
              </a:rPr>
              <a:t>PERIODO ENERO – MAYO 2017</a:t>
            </a:r>
            <a:endParaRPr lang="es-CO" sz="1600" dirty="0">
              <a:solidFill>
                <a:srgbClr val="000000"/>
              </a:solidFill>
              <a:latin typeface="Arial" panose="020B0604020202020204" pitchFamily="34" charset="0"/>
            </a:endParaRPr>
          </a:p>
          <a:p>
            <a:endParaRPr kumimoji="0" lang="es-CO" sz="11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532956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838899" y="1130285"/>
            <a:ext cx="7734649" cy="1023357"/>
          </a:xfrm>
          <a:prstGeom prst="rect">
            <a:avLst/>
          </a:prstGeom>
        </p:spPr>
        <p:txBody>
          <a:bodyPr wrap="square">
            <a:spAutoFit/>
          </a:bodyPr>
          <a:lstStyle/>
          <a:p>
            <a:endParaRPr lang="es-CO" sz="1050" dirty="0">
              <a:solidFill>
                <a:srgbClr val="000000"/>
              </a:solidFill>
              <a:latin typeface="Arial" panose="020B0604020202020204" pitchFamily="34" charset="0"/>
            </a:endParaRPr>
          </a:p>
          <a:p>
            <a:pPr algn="ctr">
              <a:defRPr sz="1600" b="1" i="0" u="none" strike="noStrike" kern="1200" baseline="0">
                <a:solidFill>
                  <a:sysClr val="windowText" lastClr="000000"/>
                </a:solidFill>
                <a:latin typeface="+mn-lt"/>
                <a:ea typeface="+mn-ea"/>
                <a:cs typeface="+mn-cs"/>
              </a:defRPr>
            </a:pPr>
            <a:r>
              <a:rPr lang="es-CO" sz="1050" dirty="0">
                <a:solidFill>
                  <a:srgbClr val="000000"/>
                </a:solidFill>
                <a:latin typeface="Arial" panose="020B0604020202020204" pitchFamily="34" charset="0"/>
              </a:rPr>
              <a:t> </a:t>
            </a:r>
            <a:r>
              <a:rPr lang="es-CO" b="1" dirty="0">
                <a:solidFill>
                  <a:sysClr val="windowText" lastClr="000000"/>
                </a:solidFill>
              </a:rPr>
              <a:t>NIÑOS, NIÑAS Y ADOLESCENTES EN PROCESO ADMINISTRATIVO DE RESTABLECIMIENTO DE DERECHOS VICTIMAS DE VIOLENCIAS SEXUALES POR SEXO </a:t>
            </a:r>
          </a:p>
          <a:p>
            <a:endParaRPr lang="es-CO" dirty="0"/>
          </a:p>
        </p:txBody>
      </p:sp>
      <p:sp>
        <p:nvSpPr>
          <p:cNvPr id="12" name="CuadroTexto 11"/>
          <p:cNvSpPr txBox="1"/>
          <p:nvPr/>
        </p:nvSpPr>
        <p:spPr>
          <a:xfrm>
            <a:off x="402672" y="314677"/>
            <a:ext cx="3909269" cy="461665"/>
          </a:xfrm>
          <a:prstGeom prst="rect">
            <a:avLst/>
          </a:prstGeom>
          <a:noFill/>
        </p:spPr>
        <p:txBody>
          <a:bodyPr wrap="square" rtlCol="0">
            <a:spAutoFit/>
          </a:bodyPr>
          <a:lstStyle/>
          <a:p>
            <a:r>
              <a:rPr lang="es-CO" sz="2400" b="1" dirty="0"/>
              <a:t>CENTRO ZONAL TIERRALTA </a:t>
            </a:r>
          </a:p>
        </p:txBody>
      </p:sp>
      <p:graphicFrame>
        <p:nvGraphicFramePr>
          <p:cNvPr id="5" name="Gráfico 4">
            <a:extLst>
              <a:ext uri="{FF2B5EF4-FFF2-40B4-BE49-F238E27FC236}">
                <a16:creationId xmlns:a16="http://schemas.microsoft.com/office/drawing/2014/main" id="{48D7BDBD-DAB3-41ED-9744-B8841587A39B}"/>
              </a:ext>
            </a:extLst>
          </p:cNvPr>
          <p:cNvGraphicFramePr>
            <a:graphicFrameLocks/>
          </p:cNvGraphicFramePr>
          <p:nvPr>
            <p:extLst>
              <p:ext uri="{D42A27DB-BD31-4B8C-83A1-F6EECF244321}">
                <p14:modId xmlns:p14="http://schemas.microsoft.com/office/powerpoint/2010/main" val="3690333761"/>
              </p:ext>
            </p:extLst>
          </p:nvPr>
        </p:nvGraphicFramePr>
        <p:xfrm>
          <a:off x="1798652" y="2265639"/>
          <a:ext cx="5429250" cy="37528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732511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838899" y="1130285"/>
            <a:ext cx="7734649" cy="1023357"/>
          </a:xfrm>
          <a:prstGeom prst="rect">
            <a:avLst/>
          </a:prstGeom>
        </p:spPr>
        <p:txBody>
          <a:bodyPr wrap="square">
            <a:spAutoFit/>
          </a:bodyPr>
          <a:lstStyle/>
          <a:p>
            <a:endParaRPr lang="es-CO" sz="1050" dirty="0">
              <a:solidFill>
                <a:srgbClr val="000000"/>
              </a:solidFill>
              <a:latin typeface="Arial" panose="020B0604020202020204" pitchFamily="34" charset="0"/>
            </a:endParaRPr>
          </a:p>
          <a:p>
            <a:pPr algn="ctr">
              <a:defRPr sz="1600" b="1" i="0" u="none" strike="noStrike" kern="1200" baseline="0">
                <a:solidFill>
                  <a:sysClr val="windowText" lastClr="000000"/>
                </a:solidFill>
                <a:latin typeface="+mn-lt"/>
                <a:ea typeface="+mn-ea"/>
                <a:cs typeface="+mn-cs"/>
              </a:defRPr>
            </a:pPr>
            <a:r>
              <a:rPr lang="es-CO" sz="1050" dirty="0">
                <a:solidFill>
                  <a:srgbClr val="000000"/>
                </a:solidFill>
              </a:rPr>
              <a:t> </a:t>
            </a:r>
            <a:r>
              <a:rPr lang="es-CO" b="1" dirty="0">
                <a:solidFill>
                  <a:sysClr val="windowText" lastClr="000000"/>
                </a:solidFill>
              </a:rPr>
              <a:t>NIÑOS, NIÑAS Y ADOLESCENTES EN PROCESO ADMINISTRATIVO DE RESTABLECIMIENTO DE DERECHOS VICTIMAS DE VIOLENCIAS SEXUALES POR EDADES </a:t>
            </a:r>
          </a:p>
          <a:p>
            <a:endParaRPr lang="es-CO" dirty="0"/>
          </a:p>
        </p:txBody>
      </p:sp>
      <p:sp>
        <p:nvSpPr>
          <p:cNvPr id="12" name="CuadroTexto 11"/>
          <p:cNvSpPr txBox="1"/>
          <p:nvPr/>
        </p:nvSpPr>
        <p:spPr>
          <a:xfrm>
            <a:off x="402672" y="314677"/>
            <a:ext cx="3909269" cy="461665"/>
          </a:xfrm>
          <a:prstGeom prst="rect">
            <a:avLst/>
          </a:prstGeom>
          <a:noFill/>
        </p:spPr>
        <p:txBody>
          <a:bodyPr wrap="square" rtlCol="0">
            <a:spAutoFit/>
          </a:bodyPr>
          <a:lstStyle/>
          <a:p>
            <a:r>
              <a:rPr lang="es-CO" sz="2400" b="1" dirty="0"/>
              <a:t>CENTRO ZONAL TIERRALTA </a:t>
            </a:r>
          </a:p>
        </p:txBody>
      </p:sp>
      <p:graphicFrame>
        <p:nvGraphicFramePr>
          <p:cNvPr id="6" name="Gráfico 5">
            <a:extLst>
              <a:ext uri="{FF2B5EF4-FFF2-40B4-BE49-F238E27FC236}">
                <a16:creationId xmlns:a16="http://schemas.microsoft.com/office/drawing/2014/main" id="{09679CF8-D2ED-4264-A16E-DBD4F9AC4A59}"/>
              </a:ext>
            </a:extLst>
          </p:cNvPr>
          <p:cNvGraphicFramePr>
            <a:graphicFrameLocks/>
          </p:cNvGraphicFramePr>
          <p:nvPr>
            <p:extLst>
              <p:ext uri="{D42A27DB-BD31-4B8C-83A1-F6EECF244321}">
                <p14:modId xmlns:p14="http://schemas.microsoft.com/office/powerpoint/2010/main" val="592300766"/>
              </p:ext>
            </p:extLst>
          </p:nvPr>
        </p:nvGraphicFramePr>
        <p:xfrm>
          <a:off x="1803741" y="2243225"/>
          <a:ext cx="5519739" cy="341947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761172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838899" y="1130285"/>
            <a:ext cx="7734649" cy="1023357"/>
          </a:xfrm>
          <a:prstGeom prst="rect">
            <a:avLst/>
          </a:prstGeom>
        </p:spPr>
        <p:txBody>
          <a:bodyPr wrap="square">
            <a:spAutoFit/>
          </a:bodyPr>
          <a:lstStyle/>
          <a:p>
            <a:endParaRPr lang="es-CO" sz="1050" dirty="0">
              <a:solidFill>
                <a:srgbClr val="000000"/>
              </a:solidFill>
              <a:latin typeface="Arial" panose="020B0604020202020204" pitchFamily="34" charset="0"/>
            </a:endParaRPr>
          </a:p>
          <a:p>
            <a:pPr algn="ctr">
              <a:defRPr sz="1600" b="1" i="0" u="none" strike="noStrike" kern="1200" baseline="0">
                <a:solidFill>
                  <a:sysClr val="windowText" lastClr="000000"/>
                </a:solidFill>
                <a:latin typeface="+mn-lt"/>
                <a:ea typeface="+mn-ea"/>
                <a:cs typeface="+mn-cs"/>
              </a:defRPr>
            </a:pPr>
            <a:r>
              <a:rPr lang="es-CO" sz="1050" dirty="0">
                <a:solidFill>
                  <a:srgbClr val="000000"/>
                </a:solidFill>
                <a:latin typeface="Arial" panose="020B0604020202020204" pitchFamily="34" charset="0"/>
              </a:rPr>
              <a:t> </a:t>
            </a:r>
            <a:r>
              <a:rPr lang="es-CO" b="1" dirty="0">
                <a:solidFill>
                  <a:sysClr val="windowText" lastClr="000000"/>
                </a:solidFill>
              </a:rPr>
              <a:t>NIÑOS, NIÑAS Y ADOLESCENTES EN PROCESO ADMINISTRATIVO DE RESTABLECIMIENTO DE DERECHOS VICTIMAS DE VIOLENCIAS SEXUALES POR AREAS GEOGRAFICAS </a:t>
            </a:r>
          </a:p>
          <a:p>
            <a:endParaRPr lang="es-CO" dirty="0"/>
          </a:p>
        </p:txBody>
      </p:sp>
      <p:sp>
        <p:nvSpPr>
          <p:cNvPr id="12" name="CuadroTexto 11"/>
          <p:cNvSpPr txBox="1"/>
          <p:nvPr/>
        </p:nvSpPr>
        <p:spPr>
          <a:xfrm>
            <a:off x="402672" y="314677"/>
            <a:ext cx="3909269" cy="461665"/>
          </a:xfrm>
          <a:prstGeom prst="rect">
            <a:avLst/>
          </a:prstGeom>
          <a:noFill/>
        </p:spPr>
        <p:txBody>
          <a:bodyPr wrap="square" rtlCol="0">
            <a:spAutoFit/>
          </a:bodyPr>
          <a:lstStyle/>
          <a:p>
            <a:r>
              <a:rPr lang="es-CO" sz="2400" b="1" dirty="0"/>
              <a:t>CENTRO ZONAL TIERRALTA </a:t>
            </a:r>
          </a:p>
        </p:txBody>
      </p:sp>
      <p:graphicFrame>
        <p:nvGraphicFramePr>
          <p:cNvPr id="7" name="Gráfico 6">
            <a:extLst>
              <a:ext uri="{FF2B5EF4-FFF2-40B4-BE49-F238E27FC236}">
                <a16:creationId xmlns:a16="http://schemas.microsoft.com/office/drawing/2014/main" id="{9E8D1FD7-D787-4DC4-AC84-61F4CE8876AC}"/>
              </a:ext>
            </a:extLst>
          </p:cNvPr>
          <p:cNvGraphicFramePr>
            <a:graphicFrameLocks/>
          </p:cNvGraphicFramePr>
          <p:nvPr>
            <p:extLst>
              <p:ext uri="{D42A27DB-BD31-4B8C-83A1-F6EECF244321}">
                <p14:modId xmlns:p14="http://schemas.microsoft.com/office/powerpoint/2010/main" val="4163751694"/>
              </p:ext>
            </p:extLst>
          </p:nvPr>
        </p:nvGraphicFramePr>
        <p:xfrm>
          <a:off x="1976765" y="2243924"/>
          <a:ext cx="5291138" cy="33432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850025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11"/>
          <p:cNvSpPr txBox="1"/>
          <p:nvPr/>
        </p:nvSpPr>
        <p:spPr>
          <a:xfrm>
            <a:off x="402672" y="314677"/>
            <a:ext cx="3909269" cy="461665"/>
          </a:xfrm>
          <a:prstGeom prst="rect">
            <a:avLst/>
          </a:prstGeom>
          <a:noFill/>
        </p:spPr>
        <p:txBody>
          <a:bodyPr wrap="square" rtlCol="0">
            <a:spAutoFit/>
          </a:bodyPr>
          <a:lstStyle/>
          <a:p>
            <a:r>
              <a:rPr lang="es-CO" sz="2400" b="1" dirty="0"/>
              <a:t>CENTRO ZONAL TIERRALTA </a:t>
            </a:r>
          </a:p>
        </p:txBody>
      </p:sp>
      <p:graphicFrame>
        <p:nvGraphicFramePr>
          <p:cNvPr id="5" name="Gráfico 4">
            <a:extLst/>
          </p:cNvPr>
          <p:cNvGraphicFramePr>
            <a:graphicFrameLocks/>
          </p:cNvGraphicFramePr>
          <p:nvPr>
            <p:extLst>
              <p:ext uri="{D42A27DB-BD31-4B8C-83A1-F6EECF244321}">
                <p14:modId xmlns:p14="http://schemas.microsoft.com/office/powerpoint/2010/main" val="2080774098"/>
              </p:ext>
            </p:extLst>
          </p:nvPr>
        </p:nvGraphicFramePr>
        <p:xfrm>
          <a:off x="1933684" y="2230585"/>
          <a:ext cx="5247292" cy="3790875"/>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ángulo 5"/>
          <p:cNvSpPr/>
          <p:nvPr/>
        </p:nvSpPr>
        <p:spPr>
          <a:xfrm>
            <a:off x="838899" y="1130285"/>
            <a:ext cx="7734649" cy="746358"/>
          </a:xfrm>
          <a:prstGeom prst="rect">
            <a:avLst/>
          </a:prstGeom>
        </p:spPr>
        <p:txBody>
          <a:bodyPr wrap="square">
            <a:spAutoFit/>
          </a:bodyPr>
          <a:lstStyle/>
          <a:p>
            <a:endParaRPr lang="es-CO" sz="1050" dirty="0">
              <a:solidFill>
                <a:srgbClr val="000000"/>
              </a:solidFill>
              <a:latin typeface="Arial" panose="020B0604020202020204" pitchFamily="34" charset="0"/>
            </a:endParaRPr>
          </a:p>
          <a:p>
            <a:pPr algn="ctr">
              <a:defRPr sz="1600" b="1" i="0" u="none" strike="noStrike" kern="1200" baseline="0">
                <a:solidFill>
                  <a:sysClr val="windowText" lastClr="000000"/>
                </a:solidFill>
                <a:latin typeface="+mn-lt"/>
                <a:ea typeface="+mn-ea"/>
                <a:cs typeface="+mn-cs"/>
              </a:defRPr>
            </a:pPr>
            <a:r>
              <a:rPr lang="es-CO" sz="1050" dirty="0">
                <a:solidFill>
                  <a:srgbClr val="000000"/>
                </a:solidFill>
                <a:latin typeface="Arial" panose="020B0604020202020204" pitchFamily="34" charset="0"/>
              </a:rPr>
              <a:t> </a:t>
            </a:r>
            <a:r>
              <a:rPr lang="es-CO" b="1" dirty="0">
                <a:solidFill>
                  <a:sysClr val="windowText" lastClr="000000"/>
                </a:solidFill>
              </a:rPr>
              <a:t>PROCESOS </a:t>
            </a:r>
            <a:r>
              <a:rPr lang="es-CO" sz="1600" b="1" dirty="0">
                <a:solidFill>
                  <a:sysClr val="windowText" lastClr="000000"/>
                </a:solidFill>
              </a:rPr>
              <a:t>ATENDIDOS POR COMPETENCIAS A N</a:t>
            </a:r>
            <a:r>
              <a:rPr lang="es-CO" b="1" dirty="0">
                <a:solidFill>
                  <a:sysClr val="windowText" lastClr="000000"/>
                </a:solidFill>
              </a:rPr>
              <a:t>IÑOS, NIÑAS Y ADOLESCENTES VICTIMAS DE VIOLENCIA SEXUAL</a:t>
            </a:r>
            <a:endParaRPr lang="es-CO" dirty="0"/>
          </a:p>
        </p:txBody>
      </p:sp>
    </p:spTree>
    <p:extLst>
      <p:ext uri="{BB962C8B-B14F-4D97-AF65-F5344CB8AC3E}">
        <p14:creationId xmlns:p14="http://schemas.microsoft.com/office/powerpoint/2010/main" val="30554849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818" name="CuadroTexto 8"/>
          <p:cNvSpPr txBox="1">
            <a:spLocks noChangeArrowheads="1"/>
          </p:cNvSpPr>
          <p:nvPr/>
        </p:nvSpPr>
        <p:spPr bwMode="auto">
          <a:xfrm>
            <a:off x="321277" y="4761470"/>
            <a:ext cx="6047774" cy="890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1">
              <a:lnSpc>
                <a:spcPct val="80000"/>
              </a:lnSpc>
              <a:spcBef>
                <a:spcPct val="0"/>
              </a:spcBef>
              <a:spcAft>
                <a:spcPct val="0"/>
              </a:spcAft>
              <a:buClrTx/>
              <a:buSzTx/>
              <a:buFontTx/>
              <a:buNone/>
              <a:tabLst/>
              <a:defRPr/>
            </a:pPr>
            <a:r>
              <a:rPr lang="es-ES" sz="3200" b="1" dirty="0">
                <a:solidFill>
                  <a:srgbClr val="595959"/>
                </a:solidFill>
              </a:rPr>
              <a:t>PROCESOS ATENDIDOS CENTRO ZONAL TIERRALTA</a:t>
            </a:r>
            <a:r>
              <a:rPr kumimoji="0" lang="es-ES" sz="3200" b="1" i="0" u="none" strike="noStrike" kern="1200" cap="none" spc="0" normalizeH="0" baseline="0" noProof="0" dirty="0">
                <a:ln>
                  <a:noFill/>
                </a:ln>
                <a:solidFill>
                  <a:srgbClr val="595959"/>
                </a:solidFill>
                <a:effectLst/>
                <a:uLnTx/>
                <a:uFillTx/>
              </a:rPr>
              <a:t>  </a:t>
            </a:r>
          </a:p>
        </p:txBody>
      </p:sp>
    </p:spTree>
    <p:extLst>
      <p:ext uri="{BB962C8B-B14F-4D97-AF65-F5344CB8AC3E}">
        <p14:creationId xmlns:p14="http://schemas.microsoft.com/office/powerpoint/2010/main" val="13448094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p:cNvSpPr txBox="1"/>
          <p:nvPr/>
        </p:nvSpPr>
        <p:spPr>
          <a:xfrm>
            <a:off x="1333850" y="5680517"/>
            <a:ext cx="5611011" cy="553998"/>
          </a:xfrm>
          <a:prstGeom prst="rect">
            <a:avLst/>
          </a:prstGeom>
          <a:noFill/>
        </p:spPr>
        <p:txBody>
          <a:bodyPr wrap="square" rtlCol="0">
            <a:spAutoFit/>
          </a:bodyPr>
          <a:lstStyle/>
          <a:p>
            <a:pPr algn="ctr"/>
            <a:r>
              <a:rPr lang="es-CO" b="1" dirty="0">
                <a:latin typeface="Century Gothic"/>
                <a:cs typeface="Century Gothic"/>
              </a:rPr>
              <a:t>Fuente: Sistema de Información Misional-SIM</a:t>
            </a:r>
          </a:p>
          <a:p>
            <a:endParaRPr lang="es-ES" sz="1200" dirty="0"/>
          </a:p>
        </p:txBody>
      </p:sp>
      <p:grpSp>
        <p:nvGrpSpPr>
          <p:cNvPr id="4" name="Grupo 3"/>
          <p:cNvGrpSpPr/>
          <p:nvPr/>
        </p:nvGrpSpPr>
        <p:grpSpPr>
          <a:xfrm>
            <a:off x="514738" y="1920921"/>
            <a:ext cx="3327420" cy="2860803"/>
            <a:chOff x="260058" y="1199111"/>
            <a:chExt cx="3470840" cy="2844276"/>
          </a:xfrm>
          <a:solidFill>
            <a:srgbClr val="FF99FF"/>
          </a:solidFill>
          <a:scene3d>
            <a:camera prst="orthographicFront"/>
            <a:lightRig rig="flat" dir="t"/>
          </a:scene3d>
        </p:grpSpPr>
        <p:sp>
          <p:nvSpPr>
            <p:cNvPr id="5" name="Elipse 4"/>
            <p:cNvSpPr/>
            <p:nvPr/>
          </p:nvSpPr>
          <p:spPr>
            <a:xfrm>
              <a:off x="260058" y="1199111"/>
              <a:ext cx="3470840" cy="2844276"/>
            </a:xfrm>
            <a:prstGeom prst="ellipse">
              <a:avLst/>
            </a:prstGeom>
            <a:grpFill/>
            <a:ln>
              <a:solidFill>
                <a:schemeClr val="tx1"/>
              </a:solidFill>
            </a:ln>
            <a:sp3d prstMaterial="dkEdge">
              <a:bevelT w="8200" h="38100"/>
            </a:sp3d>
          </p:spPr>
          <p:style>
            <a:lnRef idx="0">
              <a:scrgbClr r="0" g="0" b="0"/>
            </a:lnRef>
            <a:fillRef idx="2">
              <a:scrgbClr r="0" g="0" b="0"/>
            </a:fillRef>
            <a:effectRef idx="1">
              <a:schemeClr val="accent4">
                <a:hueOff val="0"/>
                <a:satOff val="0"/>
                <a:lumOff val="0"/>
                <a:alphaOff val="0"/>
              </a:schemeClr>
            </a:effectRef>
            <a:fontRef idx="minor">
              <a:schemeClr val="dk1"/>
            </a:fontRef>
          </p:style>
        </p:sp>
        <p:sp>
          <p:nvSpPr>
            <p:cNvPr id="6" name="Elipse 4"/>
            <p:cNvSpPr txBox="1"/>
            <p:nvPr/>
          </p:nvSpPr>
          <p:spPr>
            <a:xfrm>
              <a:off x="768351" y="1615646"/>
              <a:ext cx="2454254" cy="2011206"/>
            </a:xfrm>
            <a:prstGeom prst="rect">
              <a:avLst/>
            </a:prstGeom>
            <a:grpFill/>
            <a:sp3d/>
          </p:spPr>
          <p:style>
            <a:lnRef idx="0">
              <a:scrgbClr r="0" g="0" b="0"/>
            </a:lnRef>
            <a:fillRef idx="0">
              <a:scrgbClr r="0" g="0" b="0"/>
            </a:fillRef>
            <a:effectRef idx="0">
              <a:scrgbClr r="0" g="0" b="0"/>
            </a:effectRef>
            <a:fontRef idx="minor">
              <a:schemeClr val="dk1"/>
            </a:fontRef>
          </p:style>
          <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s-ES" sz="3200" b="1" kern="1200" dirty="0">
                  <a:effectLst/>
                  <a:cs typeface="Century Gothic"/>
                </a:rPr>
                <a:t>100% </a:t>
              </a:r>
            </a:p>
            <a:p>
              <a:pPr marL="0" lvl="0" indent="0" algn="ctr" defTabSz="1422400">
                <a:lnSpc>
                  <a:spcPct val="90000"/>
                </a:lnSpc>
                <a:spcBef>
                  <a:spcPct val="0"/>
                </a:spcBef>
                <a:spcAft>
                  <a:spcPct val="35000"/>
                </a:spcAft>
                <a:buNone/>
              </a:pPr>
              <a:r>
                <a:rPr lang="es-ES" sz="2000" b="1" kern="1200" dirty="0">
                  <a:solidFill>
                    <a:schemeClr val="tx1"/>
                  </a:solidFill>
                  <a:effectLst/>
                  <a:cs typeface="Century Gothic"/>
                </a:rPr>
                <a:t>23 niñas y adolescentes  </a:t>
              </a:r>
            </a:p>
          </p:txBody>
        </p:sp>
      </p:grpSp>
      <p:grpSp>
        <p:nvGrpSpPr>
          <p:cNvPr id="7" name="Grupo 6"/>
          <p:cNvGrpSpPr/>
          <p:nvPr/>
        </p:nvGrpSpPr>
        <p:grpSpPr>
          <a:xfrm>
            <a:off x="5427677" y="1216355"/>
            <a:ext cx="2571791" cy="2126705"/>
            <a:chOff x="5048564" y="0"/>
            <a:chExt cx="2794663" cy="2126705"/>
          </a:xfrm>
          <a:pattFill prst="pct90">
            <a:fgClr>
              <a:schemeClr val="accent1"/>
            </a:fgClr>
            <a:bgClr>
              <a:schemeClr val="bg1"/>
            </a:bgClr>
          </a:pattFill>
          <a:scene3d>
            <a:camera prst="orthographicFront"/>
            <a:lightRig rig="flat" dir="t"/>
          </a:scene3d>
        </p:grpSpPr>
        <p:sp>
          <p:nvSpPr>
            <p:cNvPr id="10" name="Elipse 9"/>
            <p:cNvSpPr/>
            <p:nvPr/>
          </p:nvSpPr>
          <p:spPr>
            <a:xfrm>
              <a:off x="5048564" y="0"/>
              <a:ext cx="2794663" cy="2126705"/>
            </a:xfrm>
            <a:prstGeom prst="ellipse">
              <a:avLst/>
            </a:prstGeom>
            <a:grpFill/>
            <a:ln>
              <a:solidFill>
                <a:schemeClr val="tx1"/>
              </a:solidFill>
            </a:ln>
            <a:sp3d prstMaterial="dkEdge">
              <a:bevelT w="8200" h="38100"/>
            </a:sp3d>
          </p:spPr>
          <p:style>
            <a:lnRef idx="0">
              <a:scrgbClr r="0" g="0" b="0"/>
            </a:lnRef>
            <a:fillRef idx="2">
              <a:scrgbClr r="0" g="0" b="0"/>
            </a:fillRef>
            <a:effectRef idx="1">
              <a:schemeClr val="accent4">
                <a:hueOff val="10395692"/>
                <a:satOff val="-47968"/>
                <a:lumOff val="1765"/>
                <a:alphaOff val="0"/>
              </a:schemeClr>
            </a:effectRef>
            <a:fontRef idx="minor">
              <a:schemeClr val="dk1"/>
            </a:fontRef>
          </p:style>
        </p:sp>
        <p:sp>
          <p:nvSpPr>
            <p:cNvPr id="11" name="Elipse 4"/>
            <p:cNvSpPr txBox="1"/>
            <p:nvPr/>
          </p:nvSpPr>
          <p:spPr>
            <a:xfrm>
              <a:off x="5457833" y="311449"/>
              <a:ext cx="1976125" cy="1503807"/>
            </a:xfrm>
            <a:prstGeom prst="rect">
              <a:avLst/>
            </a:prstGeom>
            <a:grpFill/>
            <a:sp3d/>
          </p:spPr>
          <p:style>
            <a:lnRef idx="0">
              <a:scrgbClr r="0" g="0" b="0"/>
            </a:lnRef>
            <a:fillRef idx="0">
              <a:scrgbClr r="0" g="0" b="0"/>
            </a:fillRef>
            <a:effectRef idx="0">
              <a:scrgbClr r="0" g="0" b="0"/>
            </a:effectRef>
            <a:fontRef idx="minor">
              <a:schemeClr val="dk1"/>
            </a:fontRef>
          </p:style>
          <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s-ES" sz="2100" b="1" kern="1200" dirty="0">
                  <a:effectLst/>
                  <a:cs typeface="Century Gothic"/>
                </a:rPr>
                <a:t>15 C</a:t>
              </a:r>
              <a:r>
                <a:rPr lang="es-ES" sz="2100" b="1" kern="1200" dirty="0">
                  <a:solidFill>
                    <a:schemeClr val="tx1"/>
                  </a:solidFill>
                  <a:effectLst/>
                  <a:cs typeface="Century Gothic"/>
                </a:rPr>
                <a:t>asos de Violencia Sexual- Acceso Carnal</a:t>
              </a:r>
            </a:p>
          </p:txBody>
        </p:sp>
      </p:grpSp>
      <p:grpSp>
        <p:nvGrpSpPr>
          <p:cNvPr id="12" name="Grupo 11"/>
          <p:cNvGrpSpPr/>
          <p:nvPr/>
        </p:nvGrpSpPr>
        <p:grpSpPr>
          <a:xfrm>
            <a:off x="5542968" y="3457990"/>
            <a:ext cx="2627909" cy="2078744"/>
            <a:chOff x="6136983" y="2247330"/>
            <a:chExt cx="2431333" cy="2032096"/>
          </a:xfrm>
          <a:pattFill prst="pct90">
            <a:fgClr>
              <a:schemeClr val="accent1"/>
            </a:fgClr>
            <a:bgClr>
              <a:schemeClr val="bg1"/>
            </a:bgClr>
          </a:pattFill>
          <a:scene3d>
            <a:camera prst="orthographicFront"/>
            <a:lightRig rig="flat" dir="t"/>
          </a:scene3d>
        </p:grpSpPr>
        <p:sp>
          <p:nvSpPr>
            <p:cNvPr id="13" name="Elipse 12"/>
            <p:cNvSpPr/>
            <p:nvPr/>
          </p:nvSpPr>
          <p:spPr>
            <a:xfrm>
              <a:off x="6136983" y="2247330"/>
              <a:ext cx="2431333" cy="2032096"/>
            </a:xfrm>
            <a:prstGeom prst="ellipse">
              <a:avLst/>
            </a:prstGeom>
            <a:grpFill/>
            <a:ln>
              <a:solidFill>
                <a:schemeClr val="tx1"/>
              </a:solidFill>
            </a:ln>
            <a:sp3d prstMaterial="dkEdge">
              <a:bevelT w="8200" h="38100"/>
            </a:sp3d>
          </p:spPr>
          <p:style>
            <a:lnRef idx="0">
              <a:scrgbClr r="0" g="0" b="0"/>
            </a:lnRef>
            <a:fillRef idx="2">
              <a:scrgbClr r="0" g="0" b="0"/>
            </a:fillRef>
            <a:effectRef idx="1">
              <a:schemeClr val="accent4">
                <a:hueOff val="5197846"/>
                <a:satOff val="-23984"/>
                <a:lumOff val="883"/>
                <a:alphaOff val="0"/>
              </a:schemeClr>
            </a:effectRef>
            <a:fontRef idx="minor">
              <a:schemeClr val="dk1"/>
            </a:fontRef>
          </p:style>
        </p:sp>
        <p:sp>
          <p:nvSpPr>
            <p:cNvPr id="14" name="Elipse 4"/>
            <p:cNvSpPr txBox="1"/>
            <p:nvPr/>
          </p:nvSpPr>
          <p:spPr>
            <a:xfrm>
              <a:off x="6493043" y="2544924"/>
              <a:ext cx="1719213" cy="1436908"/>
            </a:xfrm>
            <a:prstGeom prst="rect">
              <a:avLst/>
            </a:prstGeom>
            <a:grpFill/>
            <a:sp3d/>
          </p:spPr>
          <p:style>
            <a:lnRef idx="0">
              <a:scrgbClr r="0" g="0" b="0"/>
            </a:lnRef>
            <a:fillRef idx="0">
              <a:scrgbClr r="0" g="0" b="0"/>
            </a:fillRef>
            <a:effectRef idx="0">
              <a:scrgbClr r="0" g="0" b="0"/>
            </a:effectRef>
            <a:fontRef idx="minor">
              <a:schemeClr val="dk1"/>
            </a:fontRef>
          </p:style>
          <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s-ES" sz="2400" b="1" kern="1200" dirty="0">
                  <a:effectLst/>
                  <a:cs typeface="Century Gothic"/>
                </a:rPr>
                <a:t>8</a:t>
              </a:r>
              <a:r>
                <a:rPr lang="es-ES" sz="3600" b="1" kern="1200" dirty="0">
                  <a:effectLst/>
                  <a:cs typeface="Century Gothic"/>
                </a:rPr>
                <a:t> </a:t>
              </a:r>
              <a:r>
                <a:rPr lang="es-ES" sz="2000" b="1" kern="1200" dirty="0">
                  <a:effectLst/>
                  <a:cs typeface="Century Gothic"/>
                </a:rPr>
                <a:t>C</a:t>
              </a:r>
              <a:r>
                <a:rPr lang="es-ES" sz="2000" b="1" kern="1200" dirty="0">
                  <a:solidFill>
                    <a:schemeClr val="tx1"/>
                  </a:solidFill>
                  <a:effectLst/>
                  <a:cs typeface="Century Gothic"/>
                </a:rPr>
                <a:t>asos de</a:t>
              </a:r>
            </a:p>
            <a:p>
              <a:pPr marL="0" lvl="0" indent="0" algn="ctr" defTabSz="1066800">
                <a:lnSpc>
                  <a:spcPct val="90000"/>
                </a:lnSpc>
                <a:spcBef>
                  <a:spcPct val="0"/>
                </a:spcBef>
                <a:spcAft>
                  <a:spcPct val="35000"/>
                </a:spcAft>
                <a:buNone/>
              </a:pPr>
              <a:r>
                <a:rPr lang="es-ES" sz="2000" b="1" kern="1200" dirty="0">
                  <a:solidFill>
                    <a:schemeClr val="tx1"/>
                  </a:solidFill>
                  <a:effectLst/>
                  <a:cs typeface="Century Gothic"/>
                </a:rPr>
                <a:t> Abuso sexual-</a:t>
              </a:r>
            </a:p>
            <a:p>
              <a:pPr marL="0" lvl="0" indent="0" algn="ctr" defTabSz="1066800">
                <a:lnSpc>
                  <a:spcPct val="90000"/>
                </a:lnSpc>
                <a:spcBef>
                  <a:spcPct val="0"/>
                </a:spcBef>
                <a:spcAft>
                  <a:spcPct val="35000"/>
                </a:spcAft>
                <a:buNone/>
              </a:pPr>
              <a:r>
                <a:rPr lang="es-ES" sz="2000" b="1" kern="1200" dirty="0">
                  <a:solidFill>
                    <a:schemeClr val="tx1"/>
                  </a:solidFill>
                  <a:effectLst/>
                  <a:cs typeface="Century Gothic"/>
                </a:rPr>
                <a:t>Acto sexual</a:t>
              </a:r>
            </a:p>
          </p:txBody>
        </p:sp>
      </p:grpSp>
      <p:sp>
        <p:nvSpPr>
          <p:cNvPr id="2" name="Flecha: a la derecha 1"/>
          <p:cNvSpPr/>
          <p:nvPr/>
        </p:nvSpPr>
        <p:spPr>
          <a:xfrm rot="20291200">
            <a:off x="3689758" y="2100888"/>
            <a:ext cx="1676823" cy="503339"/>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5" name="Flecha: a la derecha 14"/>
          <p:cNvSpPr/>
          <p:nvPr/>
        </p:nvSpPr>
        <p:spPr>
          <a:xfrm rot="1198115">
            <a:off x="3762385" y="3925728"/>
            <a:ext cx="1694051" cy="503339"/>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7" name="Rectángulo 16"/>
          <p:cNvSpPr/>
          <p:nvPr/>
        </p:nvSpPr>
        <p:spPr>
          <a:xfrm>
            <a:off x="201336" y="28847"/>
            <a:ext cx="6098796" cy="830997"/>
          </a:xfrm>
          <a:prstGeom prst="rect">
            <a:avLst/>
          </a:prstGeom>
        </p:spPr>
        <p:txBody>
          <a:bodyPr wrap="square">
            <a:spAutoFit/>
          </a:bodyPr>
          <a:lstStyle/>
          <a:p>
            <a:endParaRPr lang="es-CO" sz="2400" dirty="0">
              <a:solidFill>
                <a:srgbClr val="000000"/>
              </a:solidFill>
              <a:latin typeface="Arial" panose="020B0604020202020204" pitchFamily="34" charset="0"/>
            </a:endParaRPr>
          </a:p>
          <a:p>
            <a:pPr>
              <a:defRPr sz="1600" b="1" i="0" u="none" strike="noStrike" kern="1200" baseline="0">
                <a:solidFill>
                  <a:sysClr val="windowText" lastClr="000000"/>
                </a:solidFill>
                <a:latin typeface="+mn-lt"/>
                <a:ea typeface="+mn-ea"/>
                <a:cs typeface="+mn-cs"/>
              </a:defRPr>
            </a:pPr>
            <a:r>
              <a:rPr lang="es-CO" sz="2400" dirty="0">
                <a:solidFill>
                  <a:srgbClr val="000000"/>
                </a:solidFill>
              </a:rPr>
              <a:t>MANIFESTACIONES DE VIOLENCIA SEXUAL  </a:t>
            </a:r>
            <a:endParaRPr lang="es-CO" sz="2400" dirty="0"/>
          </a:p>
        </p:txBody>
      </p:sp>
    </p:spTree>
    <p:extLst>
      <p:ext uri="{BB962C8B-B14F-4D97-AF65-F5344CB8AC3E}">
        <p14:creationId xmlns:p14="http://schemas.microsoft.com/office/powerpoint/2010/main" val="41324126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p:cNvSpPr txBox="1"/>
          <p:nvPr/>
        </p:nvSpPr>
        <p:spPr>
          <a:xfrm>
            <a:off x="1333850" y="5680517"/>
            <a:ext cx="5611011" cy="553998"/>
          </a:xfrm>
          <a:prstGeom prst="rect">
            <a:avLst/>
          </a:prstGeom>
          <a:noFill/>
        </p:spPr>
        <p:txBody>
          <a:bodyPr wrap="square" rtlCol="0">
            <a:spAutoFit/>
          </a:bodyPr>
          <a:lstStyle/>
          <a:p>
            <a:pPr algn="ctr"/>
            <a:r>
              <a:rPr lang="es-CO" b="1" dirty="0">
                <a:latin typeface="Century Gothic"/>
                <a:cs typeface="Century Gothic"/>
              </a:rPr>
              <a:t>Fuente: Sistema de Información Misional-SIM</a:t>
            </a:r>
          </a:p>
          <a:p>
            <a:endParaRPr lang="es-ES" sz="1200" dirty="0"/>
          </a:p>
        </p:txBody>
      </p:sp>
      <p:grpSp>
        <p:nvGrpSpPr>
          <p:cNvPr id="4" name="Grupo 3"/>
          <p:cNvGrpSpPr/>
          <p:nvPr/>
        </p:nvGrpSpPr>
        <p:grpSpPr>
          <a:xfrm>
            <a:off x="514738" y="1920921"/>
            <a:ext cx="3327420" cy="2860803"/>
            <a:chOff x="260058" y="1199111"/>
            <a:chExt cx="3470840" cy="2844276"/>
          </a:xfrm>
          <a:solidFill>
            <a:srgbClr val="00B0F0"/>
          </a:solidFill>
          <a:scene3d>
            <a:camera prst="orthographicFront"/>
            <a:lightRig rig="flat" dir="t"/>
          </a:scene3d>
        </p:grpSpPr>
        <p:sp>
          <p:nvSpPr>
            <p:cNvPr id="5" name="Elipse 4"/>
            <p:cNvSpPr/>
            <p:nvPr/>
          </p:nvSpPr>
          <p:spPr>
            <a:xfrm>
              <a:off x="260058" y="1199111"/>
              <a:ext cx="3470840" cy="2844276"/>
            </a:xfrm>
            <a:prstGeom prst="ellipse">
              <a:avLst/>
            </a:prstGeom>
            <a:grpFill/>
            <a:ln>
              <a:solidFill>
                <a:schemeClr val="tx1"/>
              </a:solidFill>
            </a:ln>
            <a:sp3d prstMaterial="dkEdge">
              <a:bevelT w="8200" h="38100"/>
            </a:sp3d>
          </p:spPr>
          <p:style>
            <a:lnRef idx="0">
              <a:scrgbClr r="0" g="0" b="0"/>
            </a:lnRef>
            <a:fillRef idx="2">
              <a:scrgbClr r="0" g="0" b="0"/>
            </a:fillRef>
            <a:effectRef idx="1">
              <a:schemeClr val="accent4">
                <a:hueOff val="0"/>
                <a:satOff val="0"/>
                <a:lumOff val="0"/>
                <a:alphaOff val="0"/>
              </a:schemeClr>
            </a:effectRef>
            <a:fontRef idx="minor">
              <a:schemeClr val="dk1"/>
            </a:fontRef>
          </p:style>
        </p:sp>
        <p:sp>
          <p:nvSpPr>
            <p:cNvPr id="6" name="Elipse 4"/>
            <p:cNvSpPr txBox="1"/>
            <p:nvPr/>
          </p:nvSpPr>
          <p:spPr>
            <a:xfrm>
              <a:off x="768351" y="1615646"/>
              <a:ext cx="2454254" cy="2011206"/>
            </a:xfrm>
            <a:prstGeom prst="rect">
              <a:avLst/>
            </a:prstGeom>
            <a:grpFill/>
            <a:sp3d/>
          </p:spPr>
          <p:style>
            <a:lnRef idx="0">
              <a:scrgbClr r="0" g="0" b="0"/>
            </a:lnRef>
            <a:fillRef idx="0">
              <a:scrgbClr r="0" g="0" b="0"/>
            </a:fillRef>
            <a:effectRef idx="0">
              <a:scrgbClr r="0" g="0" b="0"/>
            </a:effectRef>
            <a:fontRef idx="minor">
              <a:schemeClr val="dk1"/>
            </a:fontRef>
          </p:style>
          <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s-ES" sz="2800" b="1" kern="1200" dirty="0">
                  <a:solidFill>
                    <a:schemeClr val="tx1"/>
                  </a:solidFill>
                  <a:effectLst/>
                  <a:cs typeface="Century Gothic"/>
                </a:rPr>
                <a:t>23</a:t>
              </a:r>
            </a:p>
            <a:p>
              <a:pPr marL="0" lvl="0" indent="0" algn="ctr" defTabSz="1422400">
                <a:lnSpc>
                  <a:spcPct val="90000"/>
                </a:lnSpc>
                <a:spcBef>
                  <a:spcPct val="0"/>
                </a:spcBef>
                <a:spcAft>
                  <a:spcPct val="35000"/>
                </a:spcAft>
                <a:buNone/>
              </a:pPr>
              <a:r>
                <a:rPr lang="es-ES" sz="2800" b="1" kern="1200" dirty="0">
                  <a:solidFill>
                    <a:schemeClr val="tx1"/>
                  </a:solidFill>
                  <a:effectLst/>
                  <a:cs typeface="Century Gothic"/>
                </a:rPr>
                <a:t> niñas y adolescentes  </a:t>
              </a:r>
            </a:p>
          </p:txBody>
        </p:sp>
      </p:grpSp>
      <p:grpSp>
        <p:nvGrpSpPr>
          <p:cNvPr id="7" name="Grupo 6"/>
          <p:cNvGrpSpPr/>
          <p:nvPr/>
        </p:nvGrpSpPr>
        <p:grpSpPr>
          <a:xfrm>
            <a:off x="5427677" y="1216355"/>
            <a:ext cx="3405930" cy="2163110"/>
            <a:chOff x="5048564" y="0"/>
            <a:chExt cx="2794663" cy="2126705"/>
          </a:xfrm>
          <a:pattFill prst="pct90">
            <a:fgClr>
              <a:schemeClr val="accent4">
                <a:lumMod val="40000"/>
                <a:lumOff val="60000"/>
              </a:schemeClr>
            </a:fgClr>
            <a:bgClr>
              <a:schemeClr val="bg1"/>
            </a:bgClr>
          </a:pattFill>
          <a:scene3d>
            <a:camera prst="orthographicFront"/>
            <a:lightRig rig="flat" dir="t"/>
          </a:scene3d>
        </p:grpSpPr>
        <p:sp>
          <p:nvSpPr>
            <p:cNvPr id="10" name="Elipse 9"/>
            <p:cNvSpPr/>
            <p:nvPr/>
          </p:nvSpPr>
          <p:spPr>
            <a:xfrm>
              <a:off x="5048564" y="0"/>
              <a:ext cx="2794663" cy="2126705"/>
            </a:xfrm>
            <a:prstGeom prst="ellipse">
              <a:avLst/>
            </a:prstGeom>
            <a:grpFill/>
            <a:ln>
              <a:solidFill>
                <a:schemeClr val="tx1"/>
              </a:solidFill>
            </a:ln>
            <a:sp3d prstMaterial="dkEdge">
              <a:bevelT w="8200" h="38100"/>
            </a:sp3d>
          </p:spPr>
          <p:style>
            <a:lnRef idx="0">
              <a:scrgbClr r="0" g="0" b="0"/>
            </a:lnRef>
            <a:fillRef idx="2">
              <a:scrgbClr r="0" g="0" b="0"/>
            </a:fillRef>
            <a:effectRef idx="1">
              <a:schemeClr val="accent4">
                <a:hueOff val="10395692"/>
                <a:satOff val="-47968"/>
                <a:lumOff val="1765"/>
                <a:alphaOff val="0"/>
              </a:schemeClr>
            </a:effectRef>
            <a:fontRef idx="minor">
              <a:schemeClr val="dk1"/>
            </a:fontRef>
          </p:style>
        </p:sp>
        <p:sp>
          <p:nvSpPr>
            <p:cNvPr id="11" name="Elipse 4"/>
            <p:cNvSpPr txBox="1"/>
            <p:nvPr/>
          </p:nvSpPr>
          <p:spPr>
            <a:xfrm>
              <a:off x="5393040" y="311449"/>
              <a:ext cx="1976125" cy="1503807"/>
            </a:xfrm>
            <a:prstGeom prst="rect">
              <a:avLst/>
            </a:prstGeom>
            <a:grpFill/>
            <a:sp3d/>
          </p:spPr>
          <p:style>
            <a:lnRef idx="0">
              <a:scrgbClr r="0" g="0" b="0"/>
            </a:lnRef>
            <a:fillRef idx="0">
              <a:scrgbClr r="0" g="0" b="0"/>
            </a:fillRef>
            <a:effectRef idx="0">
              <a:scrgbClr r="0" g="0" b="0"/>
            </a:effectRef>
            <a:fontRef idx="minor">
              <a:schemeClr val="dk1"/>
            </a:fontRef>
          </p:style>
          <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s-ES" sz="2100" b="1" kern="1200" dirty="0">
                  <a:effectLst/>
                  <a:cs typeface="Century Gothic"/>
                </a:rPr>
                <a:t>3 Niñas y adolescente</a:t>
              </a:r>
            </a:p>
            <a:p>
              <a:pPr marL="0" lvl="0" indent="0" algn="ctr" defTabSz="933450">
                <a:lnSpc>
                  <a:spcPct val="90000"/>
                </a:lnSpc>
                <a:spcBef>
                  <a:spcPct val="0"/>
                </a:spcBef>
                <a:spcAft>
                  <a:spcPct val="35000"/>
                </a:spcAft>
                <a:buNone/>
              </a:pPr>
              <a:r>
                <a:rPr lang="es-ES" sz="2100" b="1" dirty="0">
                  <a:cs typeface="Century Gothic"/>
                </a:rPr>
                <a:t>Con ubicación en Hogar Sustituto</a:t>
              </a:r>
              <a:endParaRPr lang="es-ES" sz="2100" b="1" kern="1200" dirty="0">
                <a:solidFill>
                  <a:schemeClr val="tx1"/>
                </a:solidFill>
                <a:effectLst/>
                <a:cs typeface="Century Gothic"/>
              </a:endParaRPr>
            </a:p>
          </p:txBody>
        </p:sp>
      </p:grpSp>
      <p:grpSp>
        <p:nvGrpSpPr>
          <p:cNvPr id="12" name="Grupo 11"/>
          <p:cNvGrpSpPr/>
          <p:nvPr/>
        </p:nvGrpSpPr>
        <p:grpSpPr>
          <a:xfrm>
            <a:off x="5542968" y="3457989"/>
            <a:ext cx="3290639" cy="2222527"/>
            <a:chOff x="6136983" y="2247330"/>
            <a:chExt cx="2431333" cy="2032096"/>
          </a:xfrm>
          <a:pattFill prst="pct90">
            <a:fgClr>
              <a:schemeClr val="accent4">
                <a:lumMod val="40000"/>
                <a:lumOff val="60000"/>
              </a:schemeClr>
            </a:fgClr>
            <a:bgClr>
              <a:schemeClr val="bg1"/>
            </a:bgClr>
          </a:pattFill>
          <a:scene3d>
            <a:camera prst="orthographicFront"/>
            <a:lightRig rig="flat" dir="t"/>
          </a:scene3d>
        </p:grpSpPr>
        <p:sp>
          <p:nvSpPr>
            <p:cNvPr id="13" name="Elipse 12"/>
            <p:cNvSpPr/>
            <p:nvPr/>
          </p:nvSpPr>
          <p:spPr>
            <a:xfrm>
              <a:off x="6136983" y="2247330"/>
              <a:ext cx="2431333" cy="2032096"/>
            </a:xfrm>
            <a:prstGeom prst="ellipse">
              <a:avLst/>
            </a:prstGeom>
            <a:grpFill/>
            <a:ln>
              <a:solidFill>
                <a:schemeClr val="tx1"/>
              </a:solidFill>
            </a:ln>
            <a:sp3d prstMaterial="dkEdge">
              <a:bevelT w="8200" h="38100"/>
            </a:sp3d>
          </p:spPr>
          <p:style>
            <a:lnRef idx="0">
              <a:scrgbClr r="0" g="0" b="0"/>
            </a:lnRef>
            <a:fillRef idx="2">
              <a:scrgbClr r="0" g="0" b="0"/>
            </a:fillRef>
            <a:effectRef idx="1">
              <a:schemeClr val="accent4">
                <a:hueOff val="5197846"/>
                <a:satOff val="-23984"/>
                <a:lumOff val="883"/>
                <a:alphaOff val="0"/>
              </a:schemeClr>
            </a:effectRef>
            <a:fontRef idx="minor">
              <a:schemeClr val="dk1"/>
            </a:fontRef>
          </p:style>
        </p:sp>
        <p:sp>
          <p:nvSpPr>
            <p:cNvPr id="14" name="Elipse 4"/>
            <p:cNvSpPr txBox="1"/>
            <p:nvPr/>
          </p:nvSpPr>
          <p:spPr>
            <a:xfrm>
              <a:off x="6582165" y="2614676"/>
              <a:ext cx="1559271" cy="1327613"/>
            </a:xfrm>
            <a:prstGeom prst="rect">
              <a:avLst/>
            </a:prstGeom>
            <a:grpFill/>
            <a:sp3d/>
          </p:spPr>
          <p:style>
            <a:lnRef idx="0">
              <a:scrgbClr r="0" g="0" b="0"/>
            </a:lnRef>
            <a:fillRef idx="0">
              <a:scrgbClr r="0" g="0" b="0"/>
            </a:fillRef>
            <a:effectRef idx="0">
              <a:scrgbClr r="0" g="0" b="0"/>
            </a:effectRef>
            <a:fontRef idx="minor">
              <a:schemeClr val="dk1"/>
            </a:fontRef>
          </p:style>
          <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s-ES" sz="2400" b="1" dirty="0">
                  <a:cs typeface="Century Gothic"/>
                </a:rPr>
                <a:t>20 </a:t>
              </a:r>
            </a:p>
            <a:p>
              <a:pPr lvl="0" algn="ctr" defTabSz="1066800">
                <a:lnSpc>
                  <a:spcPct val="90000"/>
                </a:lnSpc>
                <a:spcBef>
                  <a:spcPct val="0"/>
                </a:spcBef>
                <a:spcAft>
                  <a:spcPct val="35000"/>
                </a:spcAft>
              </a:pPr>
              <a:r>
                <a:rPr lang="es-ES" sz="2400" b="1" dirty="0">
                  <a:cs typeface="Century Gothic"/>
                </a:rPr>
                <a:t>Niñas y adolescente</a:t>
              </a:r>
              <a:endParaRPr lang="es-ES" sz="2400" b="1" kern="1200" dirty="0">
                <a:effectLst/>
                <a:cs typeface="Century Gothic"/>
              </a:endParaRPr>
            </a:p>
            <a:p>
              <a:pPr marL="0" lvl="0" indent="0" algn="ctr" defTabSz="1066800">
                <a:lnSpc>
                  <a:spcPct val="90000"/>
                </a:lnSpc>
                <a:spcBef>
                  <a:spcPct val="0"/>
                </a:spcBef>
                <a:spcAft>
                  <a:spcPct val="35000"/>
                </a:spcAft>
                <a:buNone/>
              </a:pPr>
              <a:r>
                <a:rPr lang="es-ES" sz="2000" b="1" dirty="0">
                  <a:cs typeface="Century Gothic"/>
                </a:rPr>
                <a:t>Ubicado en medio familiar</a:t>
              </a:r>
              <a:endParaRPr lang="es-ES" sz="2000" b="1" kern="1200" dirty="0">
                <a:solidFill>
                  <a:schemeClr val="tx1"/>
                </a:solidFill>
                <a:effectLst/>
                <a:cs typeface="Century Gothic"/>
              </a:endParaRPr>
            </a:p>
          </p:txBody>
        </p:sp>
      </p:grpSp>
      <p:sp>
        <p:nvSpPr>
          <p:cNvPr id="2" name="Flecha: a la derecha 1"/>
          <p:cNvSpPr/>
          <p:nvPr/>
        </p:nvSpPr>
        <p:spPr>
          <a:xfrm rot="20291200">
            <a:off x="3689758" y="2100888"/>
            <a:ext cx="1676823" cy="503339"/>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5" name="Flecha: a la derecha 14"/>
          <p:cNvSpPr/>
          <p:nvPr/>
        </p:nvSpPr>
        <p:spPr>
          <a:xfrm rot="1198115">
            <a:off x="3762385" y="3925728"/>
            <a:ext cx="1694051" cy="503339"/>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7" name="Rectángulo 16"/>
          <p:cNvSpPr/>
          <p:nvPr/>
        </p:nvSpPr>
        <p:spPr>
          <a:xfrm>
            <a:off x="514738" y="72213"/>
            <a:ext cx="4334077" cy="830997"/>
          </a:xfrm>
          <a:prstGeom prst="rect">
            <a:avLst/>
          </a:prstGeom>
        </p:spPr>
        <p:txBody>
          <a:bodyPr wrap="square">
            <a:spAutoFit/>
          </a:bodyPr>
          <a:lstStyle/>
          <a:p>
            <a:endParaRPr lang="es-CO" sz="2400" dirty="0">
              <a:solidFill>
                <a:srgbClr val="000000"/>
              </a:solidFill>
              <a:latin typeface="Arial" panose="020B0604020202020204" pitchFamily="34" charset="0"/>
            </a:endParaRPr>
          </a:p>
          <a:p>
            <a:pPr>
              <a:defRPr sz="1600" b="1" i="0" u="none" strike="noStrike" kern="1200" baseline="0">
                <a:solidFill>
                  <a:sysClr val="windowText" lastClr="000000"/>
                </a:solidFill>
                <a:latin typeface="+mn-lt"/>
                <a:ea typeface="+mn-ea"/>
                <a:cs typeface="+mn-cs"/>
              </a:defRPr>
            </a:pPr>
            <a:r>
              <a:rPr lang="es-CO" sz="2400" dirty="0">
                <a:solidFill>
                  <a:srgbClr val="000000"/>
                </a:solidFill>
                <a:latin typeface="Arial" panose="020B0604020202020204" pitchFamily="34" charset="0"/>
              </a:rPr>
              <a:t> </a:t>
            </a:r>
            <a:r>
              <a:rPr lang="es-CO" sz="2400" b="1" dirty="0">
                <a:solidFill>
                  <a:sysClr val="windowText" lastClr="000000"/>
                </a:solidFill>
              </a:rPr>
              <a:t>MEDIDAS DE PROTECCIÓN</a:t>
            </a:r>
            <a:endParaRPr lang="es-CO" sz="2400" dirty="0"/>
          </a:p>
        </p:txBody>
      </p:sp>
    </p:spTree>
    <p:extLst>
      <p:ext uri="{BB962C8B-B14F-4D97-AF65-F5344CB8AC3E}">
        <p14:creationId xmlns:p14="http://schemas.microsoft.com/office/powerpoint/2010/main" val="30282220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p:cNvSpPr txBox="1"/>
          <p:nvPr/>
        </p:nvSpPr>
        <p:spPr>
          <a:xfrm>
            <a:off x="1333850" y="5680517"/>
            <a:ext cx="5611011" cy="553998"/>
          </a:xfrm>
          <a:prstGeom prst="rect">
            <a:avLst/>
          </a:prstGeom>
          <a:noFill/>
        </p:spPr>
        <p:txBody>
          <a:bodyPr wrap="square" rtlCol="0">
            <a:spAutoFit/>
          </a:bodyPr>
          <a:lstStyle/>
          <a:p>
            <a:pPr algn="ctr"/>
            <a:r>
              <a:rPr lang="es-CO" b="1" dirty="0">
                <a:latin typeface="Century Gothic"/>
                <a:cs typeface="Century Gothic"/>
              </a:rPr>
              <a:t>Fuente: Sistema de Información Misional-SIM</a:t>
            </a:r>
          </a:p>
          <a:p>
            <a:endParaRPr lang="es-ES" sz="1200" dirty="0"/>
          </a:p>
        </p:txBody>
      </p:sp>
      <p:grpSp>
        <p:nvGrpSpPr>
          <p:cNvPr id="4" name="Grupo 3"/>
          <p:cNvGrpSpPr/>
          <p:nvPr/>
        </p:nvGrpSpPr>
        <p:grpSpPr>
          <a:xfrm>
            <a:off x="514738" y="1920921"/>
            <a:ext cx="3327420" cy="2860803"/>
            <a:chOff x="260058" y="1199111"/>
            <a:chExt cx="3470840" cy="2844276"/>
          </a:xfrm>
          <a:solidFill>
            <a:schemeClr val="accent6">
              <a:lumMod val="60000"/>
              <a:lumOff val="40000"/>
            </a:schemeClr>
          </a:solidFill>
          <a:scene3d>
            <a:camera prst="orthographicFront"/>
            <a:lightRig rig="flat" dir="t"/>
          </a:scene3d>
        </p:grpSpPr>
        <p:sp>
          <p:nvSpPr>
            <p:cNvPr id="5" name="Elipse 4"/>
            <p:cNvSpPr/>
            <p:nvPr/>
          </p:nvSpPr>
          <p:spPr>
            <a:xfrm>
              <a:off x="260058" y="1199111"/>
              <a:ext cx="3470840" cy="2844276"/>
            </a:xfrm>
            <a:prstGeom prst="ellipse">
              <a:avLst/>
            </a:prstGeom>
            <a:grpFill/>
            <a:ln>
              <a:solidFill>
                <a:schemeClr val="tx1"/>
              </a:solidFill>
            </a:ln>
            <a:sp3d prstMaterial="dkEdge">
              <a:bevelT w="8200" h="38100"/>
            </a:sp3d>
          </p:spPr>
          <p:style>
            <a:lnRef idx="0">
              <a:scrgbClr r="0" g="0" b="0"/>
            </a:lnRef>
            <a:fillRef idx="2">
              <a:scrgbClr r="0" g="0" b="0"/>
            </a:fillRef>
            <a:effectRef idx="1">
              <a:schemeClr val="accent4">
                <a:hueOff val="0"/>
                <a:satOff val="0"/>
                <a:lumOff val="0"/>
                <a:alphaOff val="0"/>
              </a:schemeClr>
            </a:effectRef>
            <a:fontRef idx="minor">
              <a:schemeClr val="dk1"/>
            </a:fontRef>
          </p:style>
        </p:sp>
        <p:sp>
          <p:nvSpPr>
            <p:cNvPr id="6" name="Elipse 4"/>
            <p:cNvSpPr txBox="1"/>
            <p:nvPr/>
          </p:nvSpPr>
          <p:spPr>
            <a:xfrm>
              <a:off x="768351" y="1615646"/>
              <a:ext cx="2454254" cy="2011206"/>
            </a:xfrm>
            <a:prstGeom prst="rect">
              <a:avLst/>
            </a:prstGeom>
            <a:grpFill/>
            <a:sp3d/>
          </p:spPr>
          <p:style>
            <a:lnRef idx="0">
              <a:scrgbClr r="0" g="0" b="0"/>
            </a:lnRef>
            <a:fillRef idx="0">
              <a:scrgbClr r="0" g="0" b="0"/>
            </a:fillRef>
            <a:effectRef idx="0">
              <a:scrgbClr r="0" g="0" b="0"/>
            </a:effectRef>
            <a:fontRef idx="minor">
              <a:schemeClr val="dk1"/>
            </a:fontRef>
          </p:style>
          <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s-ES" sz="2400" b="1" kern="1200" dirty="0">
                  <a:solidFill>
                    <a:schemeClr val="tx1"/>
                  </a:solidFill>
                  <a:effectLst/>
                  <a:cs typeface="Century Gothic"/>
                </a:rPr>
                <a:t>23</a:t>
              </a:r>
            </a:p>
            <a:p>
              <a:pPr marL="0" lvl="0" indent="0" algn="ctr" defTabSz="1422400">
                <a:lnSpc>
                  <a:spcPct val="90000"/>
                </a:lnSpc>
                <a:spcBef>
                  <a:spcPct val="0"/>
                </a:spcBef>
                <a:spcAft>
                  <a:spcPct val="35000"/>
                </a:spcAft>
                <a:buNone/>
              </a:pPr>
              <a:r>
                <a:rPr lang="es-ES" sz="2400" b="1" dirty="0">
                  <a:solidFill>
                    <a:schemeClr val="tx1"/>
                  </a:solidFill>
                  <a:cs typeface="Century Gothic"/>
                </a:rPr>
                <a:t>Denuncias presentadas </a:t>
              </a:r>
              <a:r>
                <a:rPr lang="es-ES" sz="2400" b="1" kern="1200" dirty="0">
                  <a:solidFill>
                    <a:schemeClr val="tx1"/>
                  </a:solidFill>
                  <a:effectLst/>
                  <a:cs typeface="Century Gothic"/>
                </a:rPr>
                <a:t>  </a:t>
              </a:r>
            </a:p>
          </p:txBody>
        </p:sp>
      </p:grpSp>
      <p:grpSp>
        <p:nvGrpSpPr>
          <p:cNvPr id="7" name="Grupo 6"/>
          <p:cNvGrpSpPr/>
          <p:nvPr/>
        </p:nvGrpSpPr>
        <p:grpSpPr>
          <a:xfrm>
            <a:off x="5427677" y="1216355"/>
            <a:ext cx="3405930" cy="2163110"/>
            <a:chOff x="5048564" y="0"/>
            <a:chExt cx="2794663" cy="2126705"/>
          </a:xfrm>
          <a:pattFill prst="pct90">
            <a:fgClr>
              <a:srgbClr val="FF99FF"/>
            </a:fgClr>
            <a:bgClr>
              <a:schemeClr val="bg1"/>
            </a:bgClr>
          </a:pattFill>
          <a:scene3d>
            <a:camera prst="orthographicFront"/>
            <a:lightRig rig="flat" dir="t"/>
          </a:scene3d>
        </p:grpSpPr>
        <p:sp>
          <p:nvSpPr>
            <p:cNvPr id="10" name="Elipse 9"/>
            <p:cNvSpPr/>
            <p:nvPr/>
          </p:nvSpPr>
          <p:spPr>
            <a:xfrm>
              <a:off x="5048564" y="0"/>
              <a:ext cx="2794663" cy="2126705"/>
            </a:xfrm>
            <a:prstGeom prst="ellipse">
              <a:avLst/>
            </a:prstGeom>
            <a:grpFill/>
            <a:ln>
              <a:solidFill>
                <a:schemeClr val="tx1"/>
              </a:solidFill>
            </a:ln>
            <a:sp3d prstMaterial="dkEdge">
              <a:bevelT w="8200" h="38100"/>
            </a:sp3d>
          </p:spPr>
          <p:style>
            <a:lnRef idx="0">
              <a:scrgbClr r="0" g="0" b="0"/>
            </a:lnRef>
            <a:fillRef idx="2">
              <a:scrgbClr r="0" g="0" b="0"/>
            </a:fillRef>
            <a:effectRef idx="1">
              <a:schemeClr val="accent4">
                <a:hueOff val="10395692"/>
                <a:satOff val="-47968"/>
                <a:lumOff val="1765"/>
                <a:alphaOff val="0"/>
              </a:schemeClr>
            </a:effectRef>
            <a:fontRef idx="minor">
              <a:schemeClr val="dk1"/>
            </a:fontRef>
          </p:style>
        </p:sp>
        <p:sp>
          <p:nvSpPr>
            <p:cNvPr id="11" name="Elipse 4"/>
            <p:cNvSpPr txBox="1"/>
            <p:nvPr/>
          </p:nvSpPr>
          <p:spPr>
            <a:xfrm>
              <a:off x="5457833" y="311449"/>
              <a:ext cx="1976125" cy="1503807"/>
            </a:xfrm>
            <a:prstGeom prst="rect">
              <a:avLst/>
            </a:prstGeom>
            <a:grpFill/>
            <a:sp3d/>
          </p:spPr>
          <p:style>
            <a:lnRef idx="0">
              <a:scrgbClr r="0" g="0" b="0"/>
            </a:lnRef>
            <a:fillRef idx="0">
              <a:scrgbClr r="0" g="0" b="0"/>
            </a:fillRef>
            <a:effectRef idx="0">
              <a:scrgbClr r="0" g="0" b="0"/>
            </a:effectRef>
            <a:fontRef idx="minor">
              <a:schemeClr val="dk1"/>
            </a:fontRef>
          </p:style>
          <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s-ES" sz="2100" b="1" dirty="0">
                  <a:latin typeface="Century Gothic"/>
                  <a:cs typeface="Century Gothic"/>
                </a:rPr>
                <a:t>FISCALIA LOCAL </a:t>
              </a:r>
              <a:r>
                <a:rPr lang="es-ES" sz="2100" b="1" kern="1200" dirty="0">
                  <a:effectLst/>
                  <a:latin typeface="Century Gothic"/>
                  <a:cs typeface="Century Gothic"/>
                </a:rPr>
                <a:t> </a:t>
              </a:r>
              <a:endParaRPr lang="es-ES" sz="2100" b="1" kern="1200" dirty="0">
                <a:solidFill>
                  <a:schemeClr val="tx1"/>
                </a:solidFill>
                <a:effectLst/>
                <a:latin typeface="Century Gothic"/>
                <a:cs typeface="Century Gothic"/>
              </a:endParaRPr>
            </a:p>
          </p:txBody>
        </p:sp>
      </p:grpSp>
      <p:grpSp>
        <p:nvGrpSpPr>
          <p:cNvPr id="12" name="Grupo 11"/>
          <p:cNvGrpSpPr/>
          <p:nvPr/>
        </p:nvGrpSpPr>
        <p:grpSpPr>
          <a:xfrm>
            <a:off x="5542968" y="3457989"/>
            <a:ext cx="3290639" cy="2222527"/>
            <a:chOff x="6136983" y="2247330"/>
            <a:chExt cx="2431333" cy="2032096"/>
          </a:xfrm>
          <a:pattFill prst="pct90">
            <a:fgClr>
              <a:srgbClr val="FF99FF"/>
            </a:fgClr>
            <a:bgClr>
              <a:schemeClr val="bg1"/>
            </a:bgClr>
          </a:pattFill>
          <a:scene3d>
            <a:camera prst="orthographicFront"/>
            <a:lightRig rig="flat" dir="t"/>
          </a:scene3d>
        </p:grpSpPr>
        <p:sp>
          <p:nvSpPr>
            <p:cNvPr id="13" name="Elipse 12"/>
            <p:cNvSpPr/>
            <p:nvPr/>
          </p:nvSpPr>
          <p:spPr>
            <a:xfrm>
              <a:off x="6136983" y="2247330"/>
              <a:ext cx="2431333" cy="2032096"/>
            </a:xfrm>
            <a:prstGeom prst="ellipse">
              <a:avLst/>
            </a:prstGeom>
            <a:grpFill/>
            <a:ln>
              <a:solidFill>
                <a:schemeClr val="tx1"/>
              </a:solidFill>
            </a:ln>
            <a:sp3d prstMaterial="dkEdge">
              <a:bevelT w="8200" h="38100"/>
            </a:sp3d>
          </p:spPr>
          <p:style>
            <a:lnRef idx="0">
              <a:scrgbClr r="0" g="0" b="0"/>
            </a:lnRef>
            <a:fillRef idx="2">
              <a:scrgbClr r="0" g="0" b="0"/>
            </a:fillRef>
            <a:effectRef idx="1">
              <a:schemeClr val="accent4">
                <a:hueOff val="5197846"/>
                <a:satOff val="-23984"/>
                <a:lumOff val="883"/>
                <a:alphaOff val="0"/>
              </a:schemeClr>
            </a:effectRef>
            <a:fontRef idx="minor">
              <a:schemeClr val="dk1"/>
            </a:fontRef>
          </p:style>
        </p:sp>
        <p:sp>
          <p:nvSpPr>
            <p:cNvPr id="14" name="Elipse 4"/>
            <p:cNvSpPr txBox="1"/>
            <p:nvPr/>
          </p:nvSpPr>
          <p:spPr>
            <a:xfrm>
              <a:off x="6582165" y="2614676"/>
              <a:ext cx="1559271" cy="1327613"/>
            </a:xfrm>
            <a:prstGeom prst="rect">
              <a:avLst/>
            </a:prstGeom>
            <a:grpFill/>
            <a:sp3d/>
          </p:spPr>
          <p:style>
            <a:lnRef idx="0">
              <a:scrgbClr r="0" g="0" b="0"/>
            </a:lnRef>
            <a:fillRef idx="0">
              <a:scrgbClr r="0" g="0" b="0"/>
            </a:fillRef>
            <a:effectRef idx="0">
              <a:scrgbClr r="0" g="0" b="0"/>
            </a:effectRef>
            <a:fontRef idx="minor">
              <a:schemeClr val="dk1"/>
            </a:fontRef>
          </p:style>
          <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s-ES" sz="2000" b="1" kern="1200" dirty="0">
                  <a:solidFill>
                    <a:schemeClr val="tx1"/>
                  </a:solidFill>
                  <a:effectLst/>
                  <a:latin typeface="Century Gothic"/>
                  <a:cs typeface="Century Gothic"/>
                </a:rPr>
                <a:t>ESTADO ACTUAL</a:t>
              </a:r>
            </a:p>
            <a:p>
              <a:pPr lvl="0" algn="ctr" defTabSz="1066800">
                <a:lnSpc>
                  <a:spcPct val="90000"/>
                </a:lnSpc>
                <a:spcBef>
                  <a:spcPct val="0"/>
                </a:spcBef>
                <a:spcAft>
                  <a:spcPct val="35000"/>
                </a:spcAft>
              </a:pPr>
              <a:r>
                <a:rPr lang="es-ES" sz="2000" b="1" kern="1200" dirty="0">
                  <a:solidFill>
                    <a:schemeClr val="tx1"/>
                  </a:solidFill>
                  <a:effectLst/>
                  <a:latin typeface="Century Gothic"/>
                  <a:cs typeface="Century Gothic"/>
                </a:rPr>
                <a:t>EN INDAGACION </a:t>
              </a:r>
            </a:p>
          </p:txBody>
        </p:sp>
      </p:grpSp>
      <p:sp>
        <p:nvSpPr>
          <p:cNvPr id="2" name="Flecha: a la derecha 1"/>
          <p:cNvSpPr/>
          <p:nvPr/>
        </p:nvSpPr>
        <p:spPr>
          <a:xfrm rot="20291200">
            <a:off x="3689758" y="2100888"/>
            <a:ext cx="1676823" cy="503339"/>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5" name="Flecha: a la derecha 14"/>
          <p:cNvSpPr/>
          <p:nvPr/>
        </p:nvSpPr>
        <p:spPr>
          <a:xfrm rot="1198115">
            <a:off x="3762385" y="3925728"/>
            <a:ext cx="1694051" cy="503339"/>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7" name="Rectángulo 16"/>
          <p:cNvSpPr/>
          <p:nvPr/>
        </p:nvSpPr>
        <p:spPr>
          <a:xfrm>
            <a:off x="238002" y="317562"/>
            <a:ext cx="5645790" cy="461665"/>
          </a:xfrm>
          <a:prstGeom prst="rect">
            <a:avLst/>
          </a:prstGeom>
        </p:spPr>
        <p:txBody>
          <a:bodyPr wrap="square">
            <a:spAutoFit/>
          </a:bodyPr>
          <a:lstStyle/>
          <a:p>
            <a:pPr>
              <a:defRPr sz="1600" b="1" i="0" u="none" strike="noStrike" kern="1200" baseline="0">
                <a:solidFill>
                  <a:sysClr val="windowText" lastClr="000000"/>
                </a:solidFill>
                <a:latin typeface="+mn-lt"/>
                <a:ea typeface="+mn-ea"/>
                <a:cs typeface="+mn-cs"/>
              </a:defRPr>
            </a:pPr>
            <a:r>
              <a:rPr lang="es-CO" sz="2400" b="1" dirty="0">
                <a:solidFill>
                  <a:sysClr val="windowText" lastClr="000000"/>
                </a:solidFill>
              </a:rPr>
              <a:t>DENUNCIAS PENALES Y ESTADO  ACTUAL </a:t>
            </a:r>
            <a:endParaRPr lang="es-CO" sz="2400" dirty="0"/>
          </a:p>
        </p:txBody>
      </p:sp>
    </p:spTree>
    <p:extLst>
      <p:ext uri="{BB962C8B-B14F-4D97-AF65-F5344CB8AC3E}">
        <p14:creationId xmlns:p14="http://schemas.microsoft.com/office/powerpoint/2010/main" val="4230810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uadroTexto 8"/>
          <p:cNvSpPr txBox="1">
            <a:spLocks noChangeArrowheads="1"/>
          </p:cNvSpPr>
          <p:nvPr/>
        </p:nvSpPr>
        <p:spPr bwMode="auto">
          <a:xfrm>
            <a:off x="83890" y="4781726"/>
            <a:ext cx="4681057" cy="1421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lnSpc>
                <a:spcPct val="80000"/>
              </a:lnSpc>
            </a:pPr>
            <a:r>
              <a:rPr lang="es-ES" sz="3600" b="1" dirty="0">
                <a:solidFill>
                  <a:srgbClr val="595959"/>
                </a:solidFill>
              </a:rPr>
              <a:t>VIOLENCIA SEXUAL - MARCO LEGAL VIGENTE</a:t>
            </a:r>
          </a:p>
        </p:txBody>
      </p:sp>
    </p:spTree>
    <p:extLst>
      <p:ext uri="{BB962C8B-B14F-4D97-AF65-F5344CB8AC3E}">
        <p14:creationId xmlns:p14="http://schemas.microsoft.com/office/powerpoint/2010/main" val="18834515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147182" y="5039763"/>
            <a:ext cx="5665788" cy="989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lnSpc>
                <a:spcPct val="80000"/>
              </a:lnSpc>
            </a:pPr>
            <a:r>
              <a:rPr lang="es-ES" sz="3600" b="1" dirty="0">
                <a:latin typeface="+mn-lt"/>
              </a:rPr>
              <a:t>ASPECTOS RELEVANTES A TENER EN CUENTA </a:t>
            </a:r>
          </a:p>
        </p:txBody>
      </p:sp>
    </p:spTree>
    <p:extLst>
      <p:ext uri="{BB962C8B-B14F-4D97-AF65-F5344CB8AC3E}">
        <p14:creationId xmlns:p14="http://schemas.microsoft.com/office/powerpoint/2010/main" val="35579475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62132" y="227076"/>
            <a:ext cx="4831989" cy="595046"/>
          </a:xfrm>
        </p:spPr>
        <p:txBody>
          <a:bodyPr/>
          <a:lstStyle/>
          <a:p>
            <a:r>
              <a:rPr lang="es-CO" sz="3200" b="1" dirty="0">
                <a:latin typeface="+mn-lt"/>
              </a:rPr>
              <a:t>ATENCION TERAPEUTICA</a:t>
            </a:r>
          </a:p>
        </p:txBody>
      </p:sp>
      <p:sp>
        <p:nvSpPr>
          <p:cNvPr id="4" name="3 Rectángulo redondeado"/>
          <p:cNvSpPr/>
          <p:nvPr/>
        </p:nvSpPr>
        <p:spPr>
          <a:xfrm>
            <a:off x="351000" y="1195498"/>
            <a:ext cx="8521393" cy="1511843"/>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400" dirty="0">
                <a:solidFill>
                  <a:schemeClr val="tx1"/>
                </a:solidFill>
              </a:rPr>
              <a:t>¿Es competencia del Instituto Colombiano de Bienestar Familiar asumir la atención terapéutica para los niños, niñas y adolescentes víctimas de violencia sexual?</a:t>
            </a:r>
          </a:p>
        </p:txBody>
      </p:sp>
      <p:sp>
        <p:nvSpPr>
          <p:cNvPr id="5" name="4 Rectángulo redondeado"/>
          <p:cNvSpPr/>
          <p:nvPr/>
        </p:nvSpPr>
        <p:spPr>
          <a:xfrm>
            <a:off x="1470210" y="2862608"/>
            <a:ext cx="7402183" cy="1539063"/>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b="1" dirty="0">
                <a:solidFill>
                  <a:schemeClr val="tx1"/>
                </a:solidFill>
              </a:rPr>
              <a:t>NO</a:t>
            </a:r>
            <a:r>
              <a:rPr lang="es-CO" sz="2000" dirty="0">
                <a:solidFill>
                  <a:schemeClr val="tx1"/>
                </a:solidFill>
              </a:rPr>
              <a:t> corresponde al ICBF asumir la atención terapéutica para los niños, niñas y adolescentes víctimas de violencia sexual, sin embargo </a:t>
            </a:r>
            <a:r>
              <a:rPr lang="es-CO" sz="2000" b="1" dirty="0">
                <a:solidFill>
                  <a:schemeClr val="tx1"/>
                </a:solidFill>
              </a:rPr>
              <a:t>debe adelantar gestiones </a:t>
            </a:r>
            <a:r>
              <a:rPr lang="es-CO" sz="2000" dirty="0">
                <a:solidFill>
                  <a:schemeClr val="tx1"/>
                </a:solidFill>
              </a:rPr>
              <a:t>para que las instituciones competentes ejecuten el servicio requerido</a:t>
            </a:r>
          </a:p>
        </p:txBody>
      </p:sp>
      <p:sp>
        <p:nvSpPr>
          <p:cNvPr id="6" name="5 Rectángulo redondeado"/>
          <p:cNvSpPr/>
          <p:nvPr/>
        </p:nvSpPr>
        <p:spPr>
          <a:xfrm>
            <a:off x="1470210" y="4580965"/>
            <a:ext cx="7402184" cy="1512018"/>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dirty="0">
                <a:solidFill>
                  <a:schemeClr val="tx1"/>
                </a:solidFill>
              </a:rPr>
              <a:t>El artículo 9 de la Ley 1146 de 2007, exhorta al Sistema de Seguridad Social en Salud a prestar atención terapéutica a los niños, niñas o adolescentes víctimas de violencia sexual</a:t>
            </a:r>
            <a:endParaRPr lang="es-CO" sz="2800" dirty="0">
              <a:solidFill>
                <a:schemeClr val="tx1"/>
              </a:solidFill>
            </a:endParaRPr>
          </a:p>
        </p:txBody>
      </p:sp>
      <p:sp>
        <p:nvSpPr>
          <p:cNvPr id="18" name="17 Flecha derecha"/>
          <p:cNvSpPr/>
          <p:nvPr/>
        </p:nvSpPr>
        <p:spPr>
          <a:xfrm>
            <a:off x="259976" y="3161492"/>
            <a:ext cx="1093694" cy="941294"/>
          </a:xfrm>
          <a:prstGeom prst="right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9" name="18 Flecha derecha"/>
          <p:cNvSpPr/>
          <p:nvPr/>
        </p:nvSpPr>
        <p:spPr>
          <a:xfrm>
            <a:off x="259976" y="4866327"/>
            <a:ext cx="1093694" cy="941294"/>
          </a:xfrm>
          <a:prstGeom prst="right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7133059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40932" y="218114"/>
            <a:ext cx="3140499" cy="553673"/>
          </a:xfrm>
        </p:spPr>
        <p:txBody>
          <a:bodyPr/>
          <a:lstStyle/>
          <a:p>
            <a:r>
              <a:rPr lang="es-CO" sz="3600" b="1" dirty="0">
                <a:latin typeface="+mn-lt"/>
              </a:rPr>
              <a:t>ENTREVISTAS </a:t>
            </a:r>
          </a:p>
        </p:txBody>
      </p:sp>
      <p:sp>
        <p:nvSpPr>
          <p:cNvPr id="5" name="4 Rectángulo redondeado"/>
          <p:cNvSpPr/>
          <p:nvPr/>
        </p:nvSpPr>
        <p:spPr>
          <a:xfrm>
            <a:off x="179294" y="1227512"/>
            <a:ext cx="8713694" cy="1383066"/>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dirty="0">
                <a:solidFill>
                  <a:schemeClr val="tx1"/>
                </a:solidFill>
              </a:rPr>
              <a:t>¿A quién le corresponde realizar la entrevista a los niños, niñas y adolescentes víctimas de delitos contra la libertad integridad y formación sexuales, conforme con lo establecido en la Ley 1652 de 2013?</a:t>
            </a:r>
          </a:p>
        </p:txBody>
      </p:sp>
      <p:sp>
        <p:nvSpPr>
          <p:cNvPr id="6" name="5 Rectángulo redondeado"/>
          <p:cNvSpPr/>
          <p:nvPr/>
        </p:nvSpPr>
        <p:spPr>
          <a:xfrm>
            <a:off x="1676400" y="2689412"/>
            <a:ext cx="7297271" cy="1541929"/>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CO" dirty="0">
                <a:solidFill>
                  <a:schemeClr val="tx1"/>
                </a:solidFill>
              </a:rPr>
              <a:t>Las entrevistas a los niños, niñas y adolescentes víctimas de delitos contra la libertad, integridad y formación sexuales, deberán ser realizadas por el CTI ( Policía Judicial ) o por la autoridad competente a través de personal entrenado en entrevista forense para niños, niñas y adolescente, o en su lugar por un entrevistador especializado.</a:t>
            </a:r>
          </a:p>
        </p:txBody>
      </p:sp>
      <p:sp>
        <p:nvSpPr>
          <p:cNvPr id="7" name="6 Rectángulo redondeado"/>
          <p:cNvSpPr/>
          <p:nvPr/>
        </p:nvSpPr>
        <p:spPr>
          <a:xfrm>
            <a:off x="1676400" y="4383742"/>
            <a:ext cx="7297272" cy="1667434"/>
          </a:xfrm>
          <a:prstGeom prst="roundRect">
            <a:avLst/>
          </a:prstGeom>
          <a:solidFill>
            <a:schemeClr val="bg1"/>
          </a:solidFill>
          <a:ln cmpd="thickThi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CO" dirty="0">
                <a:solidFill>
                  <a:schemeClr val="tx1"/>
                </a:solidFill>
              </a:rPr>
              <a:t>En caso de no contar con los profesionales en entrevista forense, la autoridad competente (Policía Judicial o Comisario de Familia) deberá gestionar la presencia de un entrevistador especializado que realice la entrevista a los niños, niñas y adolescentes víctimas de delitos contra la libertad, integridad y formación sexuales.</a:t>
            </a:r>
          </a:p>
        </p:txBody>
      </p:sp>
      <p:sp>
        <p:nvSpPr>
          <p:cNvPr id="17" name="16 Flecha derecha"/>
          <p:cNvSpPr/>
          <p:nvPr/>
        </p:nvSpPr>
        <p:spPr>
          <a:xfrm>
            <a:off x="457199" y="2940423"/>
            <a:ext cx="1093694" cy="941294"/>
          </a:xfrm>
          <a:prstGeom prst="right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9" name="18 Flecha derecha"/>
          <p:cNvSpPr/>
          <p:nvPr/>
        </p:nvSpPr>
        <p:spPr>
          <a:xfrm>
            <a:off x="457198" y="4746812"/>
            <a:ext cx="1093695" cy="941294"/>
          </a:xfrm>
          <a:prstGeom prst="right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7953415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Rectángulo redondeado"/>
          <p:cNvSpPr/>
          <p:nvPr/>
        </p:nvSpPr>
        <p:spPr>
          <a:xfrm>
            <a:off x="1421255" y="1578527"/>
            <a:ext cx="7046259" cy="2250141"/>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CO" dirty="0">
                <a:solidFill>
                  <a:schemeClr val="tx1"/>
                </a:solidFill>
              </a:rPr>
              <a:t>El Defensor de familia en el marco de la Ley 1652 de 2013, le corresponde revisar el cuestionario previo a la entrevista, para que el mismo no vulnere o ponga en peligro los derechos del niño, niña o adolescente víctima que va a ser entrevistado, así mismo, podrá estar presente en la entrevista como garante de los derechos a la intimidad, dignidad y demás derechos fundamentales del niño, niña o adolescente.</a:t>
            </a:r>
          </a:p>
        </p:txBody>
      </p:sp>
      <p:sp>
        <p:nvSpPr>
          <p:cNvPr id="10" name="9 Flecha derecha"/>
          <p:cNvSpPr/>
          <p:nvPr/>
        </p:nvSpPr>
        <p:spPr>
          <a:xfrm>
            <a:off x="121371" y="2183646"/>
            <a:ext cx="1165413" cy="941294"/>
          </a:xfrm>
          <a:prstGeom prst="right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10 Rectángulo"/>
          <p:cNvSpPr/>
          <p:nvPr/>
        </p:nvSpPr>
        <p:spPr>
          <a:xfrm>
            <a:off x="607933" y="134224"/>
            <a:ext cx="6046345" cy="646331"/>
          </a:xfrm>
          <a:prstGeom prst="rect">
            <a:avLst/>
          </a:prstGeom>
        </p:spPr>
        <p:txBody>
          <a:bodyPr wrap="square">
            <a:spAutoFit/>
          </a:bodyPr>
          <a:lstStyle/>
          <a:p>
            <a:r>
              <a:rPr lang="es-CO" sz="3600" b="1" dirty="0"/>
              <a:t>ENTREVISTAS </a:t>
            </a:r>
          </a:p>
        </p:txBody>
      </p:sp>
    </p:spTree>
    <p:extLst>
      <p:ext uri="{BB962C8B-B14F-4D97-AF65-F5344CB8AC3E}">
        <p14:creationId xmlns:p14="http://schemas.microsoft.com/office/powerpoint/2010/main" val="22787924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129074" y="4985693"/>
            <a:ext cx="5665788" cy="1433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lnSpc>
                <a:spcPct val="80000"/>
              </a:lnSpc>
            </a:pPr>
            <a:r>
              <a:rPr lang="es-ES" sz="3600" dirty="0">
                <a:solidFill>
                  <a:srgbClr val="595959"/>
                </a:solidFill>
              </a:rPr>
              <a:t>CAMPAÑA “VIOLENCIA SEXUAL LA IMPORTANCIA DE LAS PRIMERAS 72 HORAS”</a:t>
            </a:r>
          </a:p>
        </p:txBody>
      </p:sp>
    </p:spTree>
    <p:extLst>
      <p:ext uri="{BB962C8B-B14F-4D97-AF65-F5344CB8AC3E}">
        <p14:creationId xmlns:p14="http://schemas.microsoft.com/office/powerpoint/2010/main" val="20963279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CO"/>
          </a:p>
        </p:txBody>
      </p:sp>
      <p:sp>
        <p:nvSpPr>
          <p:cNvPr id="3" name="2 Subtítulo"/>
          <p:cNvSpPr>
            <a:spLocks noGrp="1"/>
          </p:cNvSpPr>
          <p:nvPr>
            <p:ph type="subTitle" idx="1"/>
          </p:nvPr>
        </p:nvSpPr>
        <p:spPr/>
        <p:txBody>
          <a:bodyPr/>
          <a:lstStyle/>
          <a:p>
            <a:endParaRPr lang="es-CO"/>
          </a:p>
        </p:txBody>
      </p:sp>
      <p:pic>
        <p:nvPicPr>
          <p:cNvPr id="4" name="Picture 2" descr="C:\Users\Gabriela.Melo\AppData\Local\Microsoft\Windows\INetCache\Content.Outlook\M6GQ88U9\72 horas piezas-0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9628"/>
            <a:ext cx="9144000" cy="6885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579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O"/>
          </a:p>
        </p:txBody>
      </p:sp>
      <p:sp>
        <p:nvSpPr>
          <p:cNvPr id="3" name="2 Marcador de contenido"/>
          <p:cNvSpPr>
            <a:spLocks noGrp="1"/>
          </p:cNvSpPr>
          <p:nvPr>
            <p:ph idx="1"/>
          </p:nvPr>
        </p:nvSpPr>
        <p:spPr/>
        <p:txBody>
          <a:bodyPr/>
          <a:lstStyle/>
          <a:p>
            <a:endParaRPr lang="es-CO"/>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77984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O"/>
          </a:p>
        </p:txBody>
      </p:sp>
      <p:sp>
        <p:nvSpPr>
          <p:cNvPr id="3" name="2 Marcador de contenido"/>
          <p:cNvSpPr>
            <a:spLocks noGrp="1"/>
          </p:cNvSpPr>
          <p:nvPr>
            <p:ph idx="1"/>
          </p:nvPr>
        </p:nvSpPr>
        <p:spPr/>
        <p:txBody>
          <a:bodyPr/>
          <a:lstStyle/>
          <a:p>
            <a:endParaRPr lang="es-CO"/>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71966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O"/>
          </a:p>
        </p:txBody>
      </p:sp>
      <p:sp>
        <p:nvSpPr>
          <p:cNvPr id="3" name="2 Marcador de contenido"/>
          <p:cNvSpPr>
            <a:spLocks noGrp="1"/>
          </p:cNvSpPr>
          <p:nvPr>
            <p:ph idx="1"/>
          </p:nvPr>
        </p:nvSpPr>
        <p:spPr/>
        <p:txBody>
          <a:bodyPr/>
          <a:lstStyle/>
          <a:p>
            <a:endParaRPr lang="es-CO"/>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0555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O"/>
          </a:p>
        </p:txBody>
      </p:sp>
      <p:sp>
        <p:nvSpPr>
          <p:cNvPr id="3" name="2 Marcador de contenido"/>
          <p:cNvSpPr>
            <a:spLocks noGrp="1"/>
          </p:cNvSpPr>
          <p:nvPr>
            <p:ph idx="1"/>
          </p:nvPr>
        </p:nvSpPr>
        <p:spPr/>
        <p:txBody>
          <a:bodyPr/>
          <a:lstStyle/>
          <a:p>
            <a:endParaRPr lang="es-CO"/>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0"/>
            <a:ext cx="9143999"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83272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wipe(down)">
                                      <p:cBhvr>
                                        <p:cTn id="7" dur="580">
                                          <p:stCondLst>
                                            <p:cond delay="0"/>
                                          </p:stCondLst>
                                        </p:cTn>
                                        <p:tgtEl>
                                          <p:spTgt spid="4098"/>
                                        </p:tgtEl>
                                      </p:cBhvr>
                                    </p:animEffect>
                                    <p:anim calcmode="lin" valueType="num">
                                      <p:cBhvr>
                                        <p:cTn id="8" dur="1822" tmFilter="0,0; 0.14,0.36; 0.43,0.73; 0.71,0.91; 1.0,1.0">
                                          <p:stCondLst>
                                            <p:cond delay="0"/>
                                          </p:stCondLst>
                                        </p:cTn>
                                        <p:tgtEl>
                                          <p:spTgt spid="409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09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09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09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098"/>
                                        </p:tgtEl>
                                        <p:attrNameLst>
                                          <p:attrName>ppt_y</p:attrName>
                                        </p:attrNameLst>
                                      </p:cBhvr>
                                      <p:tavLst>
                                        <p:tav tm="0" fmla="#ppt_y-sin(pi*$)/81">
                                          <p:val>
                                            <p:fltVal val="0"/>
                                          </p:val>
                                        </p:tav>
                                        <p:tav tm="100000">
                                          <p:val>
                                            <p:fltVal val="1"/>
                                          </p:val>
                                        </p:tav>
                                      </p:tavLst>
                                    </p:anim>
                                    <p:animScale>
                                      <p:cBhvr>
                                        <p:cTn id="13" dur="26">
                                          <p:stCondLst>
                                            <p:cond delay="650"/>
                                          </p:stCondLst>
                                        </p:cTn>
                                        <p:tgtEl>
                                          <p:spTgt spid="4098"/>
                                        </p:tgtEl>
                                      </p:cBhvr>
                                      <p:to x="100000" y="60000"/>
                                    </p:animScale>
                                    <p:animScale>
                                      <p:cBhvr>
                                        <p:cTn id="14" dur="166" decel="50000">
                                          <p:stCondLst>
                                            <p:cond delay="676"/>
                                          </p:stCondLst>
                                        </p:cTn>
                                        <p:tgtEl>
                                          <p:spTgt spid="4098"/>
                                        </p:tgtEl>
                                      </p:cBhvr>
                                      <p:to x="100000" y="100000"/>
                                    </p:animScale>
                                    <p:animScale>
                                      <p:cBhvr>
                                        <p:cTn id="15" dur="26">
                                          <p:stCondLst>
                                            <p:cond delay="1312"/>
                                          </p:stCondLst>
                                        </p:cTn>
                                        <p:tgtEl>
                                          <p:spTgt spid="4098"/>
                                        </p:tgtEl>
                                      </p:cBhvr>
                                      <p:to x="100000" y="80000"/>
                                    </p:animScale>
                                    <p:animScale>
                                      <p:cBhvr>
                                        <p:cTn id="16" dur="166" decel="50000">
                                          <p:stCondLst>
                                            <p:cond delay="1338"/>
                                          </p:stCondLst>
                                        </p:cTn>
                                        <p:tgtEl>
                                          <p:spTgt spid="4098"/>
                                        </p:tgtEl>
                                      </p:cBhvr>
                                      <p:to x="100000" y="100000"/>
                                    </p:animScale>
                                    <p:animScale>
                                      <p:cBhvr>
                                        <p:cTn id="17" dur="26">
                                          <p:stCondLst>
                                            <p:cond delay="1642"/>
                                          </p:stCondLst>
                                        </p:cTn>
                                        <p:tgtEl>
                                          <p:spTgt spid="4098"/>
                                        </p:tgtEl>
                                      </p:cBhvr>
                                      <p:to x="100000" y="90000"/>
                                    </p:animScale>
                                    <p:animScale>
                                      <p:cBhvr>
                                        <p:cTn id="18" dur="166" decel="50000">
                                          <p:stCondLst>
                                            <p:cond delay="1668"/>
                                          </p:stCondLst>
                                        </p:cTn>
                                        <p:tgtEl>
                                          <p:spTgt spid="4098"/>
                                        </p:tgtEl>
                                      </p:cBhvr>
                                      <p:to x="100000" y="100000"/>
                                    </p:animScale>
                                    <p:animScale>
                                      <p:cBhvr>
                                        <p:cTn id="19" dur="26">
                                          <p:stCondLst>
                                            <p:cond delay="1808"/>
                                          </p:stCondLst>
                                        </p:cTn>
                                        <p:tgtEl>
                                          <p:spTgt spid="4098"/>
                                        </p:tgtEl>
                                      </p:cBhvr>
                                      <p:to x="100000" y="95000"/>
                                    </p:animScale>
                                    <p:animScale>
                                      <p:cBhvr>
                                        <p:cTn id="20" dur="166" decel="50000">
                                          <p:stCondLst>
                                            <p:cond delay="1834"/>
                                          </p:stCondLst>
                                        </p:cTn>
                                        <p:tgtEl>
                                          <p:spTgt spid="409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74589" y="50499"/>
            <a:ext cx="6158431" cy="998125"/>
          </a:xfrm>
        </p:spPr>
        <p:txBody>
          <a:bodyPr/>
          <a:lstStyle/>
          <a:p>
            <a:pPr algn="just"/>
            <a:r>
              <a:rPr lang="es-CO" sz="1800" b="1" dirty="0">
                <a:solidFill>
                  <a:srgbClr val="FF0000"/>
                </a:solidFill>
                <a:latin typeface="+mn-lt"/>
              </a:rPr>
              <a:t>LEY 1146 DE 2007: “</a:t>
            </a:r>
            <a:r>
              <a:rPr lang="es-CO" sz="1600" b="1" dirty="0">
                <a:solidFill>
                  <a:srgbClr val="000000"/>
                </a:solidFill>
                <a:latin typeface="+mn-lt"/>
              </a:rPr>
              <a:t>Por medio de la cual se expiden normas para la prevención de la violencia sexual y atención integral de los niños, niñas y adolescentes abusados sexualmente”</a:t>
            </a:r>
            <a:br>
              <a:rPr lang="es-CO" sz="1600" dirty="0">
                <a:solidFill>
                  <a:srgbClr val="FF0000"/>
                </a:solidFill>
                <a:latin typeface="+mn-lt"/>
              </a:rPr>
            </a:br>
            <a:endParaRPr lang="es-CO" sz="1600" dirty="0">
              <a:latin typeface="+mn-lt"/>
            </a:endParaRPr>
          </a:p>
        </p:txBody>
      </p:sp>
      <p:sp>
        <p:nvSpPr>
          <p:cNvPr id="6" name="4 Rectángulo redondeado"/>
          <p:cNvSpPr/>
          <p:nvPr/>
        </p:nvSpPr>
        <p:spPr>
          <a:xfrm>
            <a:off x="310393" y="1149884"/>
            <a:ext cx="8363824" cy="1484259"/>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s-CO" sz="1400" b="1" dirty="0">
              <a:solidFill>
                <a:schemeClr val="tx1"/>
              </a:solidFill>
            </a:endParaRPr>
          </a:p>
          <a:p>
            <a:pPr algn="just"/>
            <a:r>
              <a:rPr lang="es-CO" sz="1600" b="1" dirty="0">
                <a:solidFill>
                  <a:schemeClr val="tx1"/>
                </a:solidFill>
              </a:rPr>
              <a:t>Comité Interinstitucional Consultivo:</a:t>
            </a:r>
          </a:p>
          <a:p>
            <a:pPr marL="285750" indent="-285750" algn="just">
              <a:buFont typeface="Arial" panose="020B0604020202020204" pitchFamily="34" charset="0"/>
              <a:buChar char="•"/>
            </a:pPr>
            <a:r>
              <a:rPr lang="es-CO" sz="1600" dirty="0">
                <a:solidFill>
                  <a:schemeClr val="tx1"/>
                </a:solidFill>
              </a:rPr>
              <a:t>Para la Prevención de la Violencia Sexual y Atención Integral de los Niños, Niñas y Adolescentes Víctimas del Abuso Sexual. </a:t>
            </a:r>
          </a:p>
          <a:p>
            <a:pPr marL="285750" indent="-285750" algn="just">
              <a:buFont typeface="Arial" panose="020B0604020202020204" pitchFamily="34" charset="0"/>
              <a:buChar char="•"/>
            </a:pPr>
            <a:r>
              <a:rPr lang="es-CO" sz="1600" dirty="0">
                <a:solidFill>
                  <a:schemeClr val="tx1"/>
                </a:solidFill>
              </a:rPr>
              <a:t>Coordinación de las Secretarías de Salud y el ICBF.</a:t>
            </a:r>
          </a:p>
          <a:p>
            <a:pPr marL="285750" indent="-285750" algn="just">
              <a:buFont typeface="Arial" panose="020B0604020202020204" pitchFamily="34" charset="0"/>
              <a:buChar char="•"/>
            </a:pPr>
            <a:r>
              <a:rPr lang="es-CO" sz="1600" dirty="0">
                <a:solidFill>
                  <a:schemeClr val="tx1"/>
                </a:solidFill>
              </a:rPr>
              <a:t>Ministerio Público, Comisaría de Familia y Juez Promiscuo Municipal.</a:t>
            </a:r>
          </a:p>
          <a:p>
            <a:pPr algn="just"/>
            <a:endParaRPr lang="es-CO" dirty="0"/>
          </a:p>
        </p:txBody>
      </p:sp>
      <p:sp>
        <p:nvSpPr>
          <p:cNvPr id="14" name="4 Rectángulo redondeado"/>
          <p:cNvSpPr/>
          <p:nvPr/>
        </p:nvSpPr>
        <p:spPr>
          <a:xfrm>
            <a:off x="310393" y="2764469"/>
            <a:ext cx="8363824" cy="1488749"/>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s-CO" sz="1400" b="1" dirty="0">
              <a:solidFill>
                <a:schemeClr val="tx1"/>
              </a:solidFill>
            </a:endParaRPr>
          </a:p>
          <a:p>
            <a:pPr algn="just"/>
            <a:r>
              <a:rPr lang="es-CO" sz="1600" b="1" dirty="0">
                <a:solidFill>
                  <a:schemeClr val="tx1"/>
                </a:solidFill>
              </a:rPr>
              <a:t>Prevención: </a:t>
            </a:r>
          </a:p>
          <a:p>
            <a:pPr marL="285750" indent="-285750" algn="just">
              <a:buFont typeface="Arial" panose="020B0604020202020204" pitchFamily="34" charset="0"/>
              <a:buChar char="•"/>
            </a:pPr>
            <a:r>
              <a:rPr lang="es-CO" sz="1600" dirty="0">
                <a:solidFill>
                  <a:schemeClr val="tx1"/>
                </a:solidFill>
              </a:rPr>
              <a:t>Divulgación medios de comunicación.</a:t>
            </a:r>
          </a:p>
          <a:p>
            <a:pPr marL="285750" indent="-285750" algn="just">
              <a:buFont typeface="Arial" panose="020B0604020202020204" pitchFamily="34" charset="0"/>
              <a:buChar char="•"/>
            </a:pPr>
            <a:r>
              <a:rPr lang="es-CO" sz="1600" dirty="0">
                <a:solidFill>
                  <a:schemeClr val="tx1"/>
                </a:solidFill>
              </a:rPr>
              <a:t>Sensibilizar, orientar y concientizar </a:t>
            </a:r>
          </a:p>
          <a:p>
            <a:pPr marL="285750" indent="-285750" algn="just">
              <a:buFont typeface="Arial" panose="020B0604020202020204" pitchFamily="34" charset="0"/>
              <a:buChar char="•"/>
            </a:pPr>
            <a:r>
              <a:rPr lang="es-CO" sz="1600" dirty="0">
                <a:solidFill>
                  <a:schemeClr val="tx1"/>
                </a:solidFill>
              </a:rPr>
              <a:t>Aportar herramientas a niños, niñas  y adolescentes.</a:t>
            </a:r>
          </a:p>
          <a:p>
            <a:pPr marL="285750" indent="-285750" algn="just">
              <a:buFont typeface="Arial" panose="020B0604020202020204" pitchFamily="34" charset="0"/>
              <a:buChar char="•"/>
            </a:pPr>
            <a:r>
              <a:rPr lang="es-CO" sz="1600" dirty="0">
                <a:solidFill>
                  <a:schemeClr val="tx1"/>
                </a:solidFill>
              </a:rPr>
              <a:t>Divulgación pedagógica de la ruta.</a:t>
            </a:r>
          </a:p>
          <a:p>
            <a:pPr marL="285750" indent="-285750" algn="just">
              <a:buFont typeface="Arial" panose="020B0604020202020204" pitchFamily="34" charset="0"/>
              <a:buChar char="•"/>
            </a:pPr>
            <a:r>
              <a:rPr lang="es-CO" sz="1600" dirty="0">
                <a:solidFill>
                  <a:schemeClr val="tx1"/>
                </a:solidFill>
              </a:rPr>
              <a:t>Atención gratuita en salud.</a:t>
            </a:r>
          </a:p>
          <a:p>
            <a:pPr algn="just"/>
            <a:endParaRPr lang="es-CO" dirty="0"/>
          </a:p>
        </p:txBody>
      </p:sp>
      <p:sp>
        <p:nvSpPr>
          <p:cNvPr id="15" name="4 Rectángulo redondeado"/>
          <p:cNvSpPr/>
          <p:nvPr/>
        </p:nvSpPr>
        <p:spPr>
          <a:xfrm>
            <a:off x="277444" y="4354478"/>
            <a:ext cx="8396773" cy="2071489"/>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CO" sz="1600" b="1" dirty="0">
                <a:solidFill>
                  <a:schemeClr val="tx1"/>
                </a:solidFill>
              </a:rPr>
              <a:t>Atención:</a:t>
            </a:r>
          </a:p>
          <a:p>
            <a:pPr marL="285750" indent="-285750" algn="just">
              <a:buFont typeface="Arial" panose="020B0604020202020204" pitchFamily="34" charset="0"/>
              <a:buChar char="•"/>
            </a:pPr>
            <a:r>
              <a:rPr lang="es-CO" sz="1600" dirty="0">
                <a:solidFill>
                  <a:schemeClr val="tx1"/>
                </a:solidFill>
              </a:rPr>
              <a:t>De urgencia e integral.</a:t>
            </a:r>
          </a:p>
          <a:p>
            <a:pPr marL="285750" indent="-285750" algn="just">
              <a:buFont typeface="Arial" panose="020B0604020202020204" pitchFamily="34" charset="0"/>
              <a:buChar char="•"/>
            </a:pPr>
            <a:r>
              <a:rPr lang="es-CO" sz="1600" dirty="0">
                <a:solidFill>
                  <a:schemeClr val="tx1"/>
                </a:solidFill>
              </a:rPr>
              <a:t>EPS, IPS, ARS, atender inmediata y prevalentemente sus derechos. clasificándolos como de urgencia médica.</a:t>
            </a:r>
          </a:p>
          <a:p>
            <a:pPr marL="285750" indent="-285750" algn="just">
              <a:buFont typeface="Arial" panose="020B0604020202020204" pitchFamily="34" charset="0"/>
              <a:buChar char="•"/>
            </a:pPr>
            <a:r>
              <a:rPr lang="es-CO" sz="1600" dirty="0">
                <a:solidFill>
                  <a:schemeClr val="tx1"/>
                </a:solidFill>
              </a:rPr>
              <a:t>Evaluación física y psicológica</a:t>
            </a:r>
          </a:p>
          <a:p>
            <a:pPr marL="285750" indent="-285750" algn="just">
              <a:buFont typeface="Arial" panose="020B0604020202020204" pitchFamily="34" charset="0"/>
              <a:buChar char="•"/>
            </a:pPr>
            <a:r>
              <a:rPr lang="es-CO" sz="1600" dirty="0">
                <a:solidFill>
                  <a:schemeClr val="tx1"/>
                </a:solidFill>
              </a:rPr>
              <a:t>recoger evidencias. </a:t>
            </a:r>
          </a:p>
          <a:p>
            <a:pPr marL="285750" indent="-285750" algn="just">
              <a:buFont typeface="Arial" panose="020B0604020202020204" pitchFamily="34" charset="0"/>
              <a:buChar char="•"/>
            </a:pPr>
            <a:r>
              <a:rPr lang="es-CO" sz="1600" dirty="0">
                <a:solidFill>
                  <a:schemeClr val="tx1"/>
                </a:solidFill>
              </a:rPr>
              <a:t>dar aviso inmediato a la policía judicial y al ICBF.</a:t>
            </a:r>
          </a:p>
          <a:p>
            <a:pPr marL="285750" indent="-285750" algn="just">
              <a:buFont typeface="Arial" panose="020B0604020202020204" pitchFamily="34" charset="0"/>
              <a:buChar char="•"/>
            </a:pPr>
            <a:r>
              <a:rPr lang="es-CO" sz="1600" dirty="0">
                <a:solidFill>
                  <a:schemeClr val="tx1"/>
                </a:solidFill>
              </a:rPr>
              <a:t>Practicar pruebas forenses, patológicas y sicológicas</a:t>
            </a:r>
          </a:p>
        </p:txBody>
      </p:sp>
    </p:spTree>
    <p:extLst>
      <p:ext uri="{BB962C8B-B14F-4D97-AF65-F5344CB8AC3E}">
        <p14:creationId xmlns:p14="http://schemas.microsoft.com/office/powerpoint/2010/main" val="11758187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O"/>
          </a:p>
        </p:txBody>
      </p:sp>
      <p:sp>
        <p:nvSpPr>
          <p:cNvPr id="3" name="2 Marcador de contenido"/>
          <p:cNvSpPr>
            <a:spLocks noGrp="1"/>
          </p:cNvSpPr>
          <p:nvPr>
            <p:ph idx="1"/>
          </p:nvPr>
        </p:nvSpPr>
        <p:spPr/>
        <p:txBody>
          <a:bodyPr/>
          <a:lstStyle/>
          <a:p>
            <a:endParaRPr lang="es-CO"/>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
            <a:ext cx="9144000"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37757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1000" fill="hold"/>
                                        <p:tgtEl>
                                          <p:spTgt spid="5122"/>
                                        </p:tgtEl>
                                        <p:attrNameLst>
                                          <p:attrName>ppt_w</p:attrName>
                                        </p:attrNameLst>
                                      </p:cBhvr>
                                      <p:tavLst>
                                        <p:tav tm="0">
                                          <p:val>
                                            <p:fltVal val="0"/>
                                          </p:val>
                                        </p:tav>
                                        <p:tav tm="100000">
                                          <p:val>
                                            <p:strVal val="#ppt_w"/>
                                          </p:val>
                                        </p:tav>
                                      </p:tavLst>
                                    </p:anim>
                                    <p:anim calcmode="lin" valueType="num">
                                      <p:cBhvr>
                                        <p:cTn id="8" dur="1000" fill="hold"/>
                                        <p:tgtEl>
                                          <p:spTgt spid="5122"/>
                                        </p:tgtEl>
                                        <p:attrNameLst>
                                          <p:attrName>ppt_h</p:attrName>
                                        </p:attrNameLst>
                                      </p:cBhvr>
                                      <p:tavLst>
                                        <p:tav tm="0">
                                          <p:val>
                                            <p:fltVal val="0"/>
                                          </p:val>
                                        </p:tav>
                                        <p:tav tm="100000">
                                          <p:val>
                                            <p:strVal val="#ppt_h"/>
                                          </p:val>
                                        </p:tav>
                                      </p:tavLst>
                                    </p:anim>
                                    <p:anim calcmode="lin" valueType="num">
                                      <p:cBhvr>
                                        <p:cTn id="9" dur="1000" fill="hold"/>
                                        <p:tgtEl>
                                          <p:spTgt spid="5122"/>
                                        </p:tgtEl>
                                        <p:attrNameLst>
                                          <p:attrName>style.rotation</p:attrName>
                                        </p:attrNameLst>
                                      </p:cBhvr>
                                      <p:tavLst>
                                        <p:tav tm="0">
                                          <p:val>
                                            <p:fltVal val="90"/>
                                          </p:val>
                                        </p:tav>
                                        <p:tav tm="100000">
                                          <p:val>
                                            <p:fltVal val="0"/>
                                          </p:val>
                                        </p:tav>
                                      </p:tavLst>
                                    </p:anim>
                                    <p:animEffect transition="in" filter="fade">
                                      <p:cBhvr>
                                        <p:cTn id="10" dur="10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O"/>
          </a:p>
        </p:txBody>
      </p:sp>
      <p:sp>
        <p:nvSpPr>
          <p:cNvPr id="3" name="2 Marcador de contenido"/>
          <p:cNvSpPr>
            <a:spLocks noGrp="1"/>
          </p:cNvSpPr>
          <p:nvPr>
            <p:ph idx="1"/>
          </p:nvPr>
        </p:nvSpPr>
        <p:spPr/>
        <p:txBody>
          <a:bodyPr/>
          <a:lstStyle/>
          <a:p>
            <a:endParaRPr lang="es-CO"/>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
            <a:ext cx="9144000" cy="6857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58517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wipe(down)">
                                      <p:cBhvr>
                                        <p:cTn id="7"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O"/>
          </a:p>
        </p:txBody>
      </p:sp>
      <p:sp>
        <p:nvSpPr>
          <p:cNvPr id="3" name="2 Marcador de contenido"/>
          <p:cNvSpPr>
            <a:spLocks noGrp="1"/>
          </p:cNvSpPr>
          <p:nvPr>
            <p:ph idx="1"/>
          </p:nvPr>
        </p:nvSpPr>
        <p:spPr/>
        <p:txBody>
          <a:bodyPr/>
          <a:lstStyle/>
          <a:p>
            <a:endParaRPr lang="es-CO"/>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21363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p:cTn id="7" dur="500" fill="hold"/>
                                        <p:tgtEl>
                                          <p:spTgt spid="8194"/>
                                        </p:tgtEl>
                                        <p:attrNameLst>
                                          <p:attrName>ppt_w</p:attrName>
                                        </p:attrNameLst>
                                      </p:cBhvr>
                                      <p:tavLst>
                                        <p:tav tm="0">
                                          <p:val>
                                            <p:fltVal val="0"/>
                                          </p:val>
                                        </p:tav>
                                        <p:tav tm="100000">
                                          <p:val>
                                            <p:strVal val="#ppt_w"/>
                                          </p:val>
                                        </p:tav>
                                      </p:tavLst>
                                    </p:anim>
                                    <p:anim calcmode="lin" valueType="num">
                                      <p:cBhvr>
                                        <p:cTn id="8" dur="500" fill="hold"/>
                                        <p:tgtEl>
                                          <p:spTgt spid="8194"/>
                                        </p:tgtEl>
                                        <p:attrNameLst>
                                          <p:attrName>ppt_h</p:attrName>
                                        </p:attrNameLst>
                                      </p:cBhvr>
                                      <p:tavLst>
                                        <p:tav tm="0">
                                          <p:val>
                                            <p:fltVal val="0"/>
                                          </p:val>
                                        </p:tav>
                                        <p:tav tm="100000">
                                          <p:val>
                                            <p:strVal val="#ppt_h"/>
                                          </p:val>
                                        </p:tav>
                                      </p:tavLst>
                                    </p:anim>
                                    <p:animEffect transition="in" filter="fade">
                                      <p:cBhvr>
                                        <p:cTn id="9" dur="5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O"/>
          </a:p>
        </p:txBody>
      </p:sp>
      <p:sp>
        <p:nvSpPr>
          <p:cNvPr id="3" name="2 Marcador de contenido"/>
          <p:cNvSpPr>
            <a:spLocks noGrp="1"/>
          </p:cNvSpPr>
          <p:nvPr>
            <p:ph idx="1"/>
          </p:nvPr>
        </p:nvSpPr>
        <p:spPr/>
        <p:txBody>
          <a:bodyPr/>
          <a:lstStyle/>
          <a:p>
            <a:endParaRPr lang="es-CO"/>
          </a:p>
        </p:txBody>
      </p:sp>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
            <a:ext cx="9144000" cy="6857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7464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wipe(down)">
                                      <p:cBhvr>
                                        <p:cTn id="7" dur="580">
                                          <p:stCondLst>
                                            <p:cond delay="0"/>
                                          </p:stCondLst>
                                        </p:cTn>
                                        <p:tgtEl>
                                          <p:spTgt spid="9218"/>
                                        </p:tgtEl>
                                      </p:cBhvr>
                                    </p:animEffect>
                                    <p:anim calcmode="lin" valueType="num">
                                      <p:cBhvr>
                                        <p:cTn id="8" dur="1822" tmFilter="0,0; 0.14,0.36; 0.43,0.73; 0.71,0.91; 1.0,1.0">
                                          <p:stCondLst>
                                            <p:cond delay="0"/>
                                          </p:stCondLst>
                                        </p:cTn>
                                        <p:tgtEl>
                                          <p:spTgt spid="921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21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21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21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218"/>
                                        </p:tgtEl>
                                        <p:attrNameLst>
                                          <p:attrName>ppt_y</p:attrName>
                                        </p:attrNameLst>
                                      </p:cBhvr>
                                      <p:tavLst>
                                        <p:tav tm="0" fmla="#ppt_y-sin(pi*$)/81">
                                          <p:val>
                                            <p:fltVal val="0"/>
                                          </p:val>
                                        </p:tav>
                                        <p:tav tm="100000">
                                          <p:val>
                                            <p:fltVal val="1"/>
                                          </p:val>
                                        </p:tav>
                                      </p:tavLst>
                                    </p:anim>
                                    <p:animScale>
                                      <p:cBhvr>
                                        <p:cTn id="13" dur="26">
                                          <p:stCondLst>
                                            <p:cond delay="650"/>
                                          </p:stCondLst>
                                        </p:cTn>
                                        <p:tgtEl>
                                          <p:spTgt spid="9218"/>
                                        </p:tgtEl>
                                      </p:cBhvr>
                                      <p:to x="100000" y="60000"/>
                                    </p:animScale>
                                    <p:animScale>
                                      <p:cBhvr>
                                        <p:cTn id="14" dur="166" decel="50000">
                                          <p:stCondLst>
                                            <p:cond delay="676"/>
                                          </p:stCondLst>
                                        </p:cTn>
                                        <p:tgtEl>
                                          <p:spTgt spid="9218"/>
                                        </p:tgtEl>
                                      </p:cBhvr>
                                      <p:to x="100000" y="100000"/>
                                    </p:animScale>
                                    <p:animScale>
                                      <p:cBhvr>
                                        <p:cTn id="15" dur="26">
                                          <p:stCondLst>
                                            <p:cond delay="1312"/>
                                          </p:stCondLst>
                                        </p:cTn>
                                        <p:tgtEl>
                                          <p:spTgt spid="9218"/>
                                        </p:tgtEl>
                                      </p:cBhvr>
                                      <p:to x="100000" y="80000"/>
                                    </p:animScale>
                                    <p:animScale>
                                      <p:cBhvr>
                                        <p:cTn id="16" dur="166" decel="50000">
                                          <p:stCondLst>
                                            <p:cond delay="1338"/>
                                          </p:stCondLst>
                                        </p:cTn>
                                        <p:tgtEl>
                                          <p:spTgt spid="9218"/>
                                        </p:tgtEl>
                                      </p:cBhvr>
                                      <p:to x="100000" y="100000"/>
                                    </p:animScale>
                                    <p:animScale>
                                      <p:cBhvr>
                                        <p:cTn id="17" dur="26">
                                          <p:stCondLst>
                                            <p:cond delay="1642"/>
                                          </p:stCondLst>
                                        </p:cTn>
                                        <p:tgtEl>
                                          <p:spTgt spid="9218"/>
                                        </p:tgtEl>
                                      </p:cBhvr>
                                      <p:to x="100000" y="90000"/>
                                    </p:animScale>
                                    <p:animScale>
                                      <p:cBhvr>
                                        <p:cTn id="18" dur="166" decel="50000">
                                          <p:stCondLst>
                                            <p:cond delay="1668"/>
                                          </p:stCondLst>
                                        </p:cTn>
                                        <p:tgtEl>
                                          <p:spTgt spid="9218"/>
                                        </p:tgtEl>
                                      </p:cBhvr>
                                      <p:to x="100000" y="100000"/>
                                    </p:animScale>
                                    <p:animScale>
                                      <p:cBhvr>
                                        <p:cTn id="19" dur="26">
                                          <p:stCondLst>
                                            <p:cond delay="1808"/>
                                          </p:stCondLst>
                                        </p:cTn>
                                        <p:tgtEl>
                                          <p:spTgt spid="9218"/>
                                        </p:tgtEl>
                                      </p:cBhvr>
                                      <p:to x="100000" y="95000"/>
                                    </p:animScale>
                                    <p:animScale>
                                      <p:cBhvr>
                                        <p:cTn id="20" dur="166" decel="50000">
                                          <p:stCondLst>
                                            <p:cond delay="1834"/>
                                          </p:stCondLst>
                                        </p:cTn>
                                        <p:tgtEl>
                                          <p:spTgt spid="921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O"/>
          </a:p>
        </p:txBody>
      </p:sp>
      <p:sp>
        <p:nvSpPr>
          <p:cNvPr id="3" name="2 Marcador de contenido"/>
          <p:cNvSpPr>
            <a:spLocks noGrp="1"/>
          </p:cNvSpPr>
          <p:nvPr>
            <p:ph idx="1"/>
          </p:nvPr>
        </p:nvSpPr>
        <p:spPr/>
        <p:txBody>
          <a:bodyPr/>
          <a:lstStyle/>
          <a:p>
            <a:endParaRPr lang="es-CO"/>
          </a:p>
        </p:txBody>
      </p:sp>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2"/>
            <a:ext cx="9143999" cy="6857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16689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anim calcmode="lin" valueType="num">
                                      <p:cBhvr additive="base">
                                        <p:cTn id="7" dur="500" fill="hold"/>
                                        <p:tgtEl>
                                          <p:spTgt spid="10242"/>
                                        </p:tgtEl>
                                        <p:attrNameLst>
                                          <p:attrName>ppt_x</p:attrName>
                                        </p:attrNameLst>
                                      </p:cBhvr>
                                      <p:tavLst>
                                        <p:tav tm="0">
                                          <p:val>
                                            <p:strVal val="#ppt_x"/>
                                          </p:val>
                                        </p:tav>
                                        <p:tav tm="100000">
                                          <p:val>
                                            <p:strVal val="#ppt_x"/>
                                          </p:val>
                                        </p:tav>
                                      </p:tavLst>
                                    </p:anim>
                                    <p:anim calcmode="lin" valueType="num">
                                      <p:cBhvr additive="base">
                                        <p:cTn id="8" dur="500" fill="hold"/>
                                        <p:tgtEl>
                                          <p:spTgt spid="102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O"/>
          </a:p>
        </p:txBody>
      </p:sp>
      <p:sp>
        <p:nvSpPr>
          <p:cNvPr id="3" name="2 Marcador de contenido"/>
          <p:cNvSpPr>
            <a:spLocks noGrp="1"/>
          </p:cNvSpPr>
          <p:nvPr>
            <p:ph idx="1"/>
          </p:nvPr>
        </p:nvSpPr>
        <p:spPr/>
        <p:txBody>
          <a:bodyPr/>
          <a:lstStyle/>
          <a:p>
            <a:endParaRPr lang="es-CO"/>
          </a:p>
        </p:txBody>
      </p:sp>
      <p:pic>
        <p:nvPicPr>
          <p:cNvPr id="1126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19922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randombar(horizontal)">
                                      <p:cBhvr>
                                        <p:cTn id="7" dur="50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O"/>
          </a:p>
        </p:txBody>
      </p:sp>
      <p:pic>
        <p:nvPicPr>
          <p:cNvPr id="7171" name="Picture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 y="-99392"/>
            <a:ext cx="9144001"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11354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7171"/>
                                        </p:tgtEl>
                                        <p:attrNameLst>
                                          <p:attrName>style.visibility</p:attrName>
                                        </p:attrNameLst>
                                      </p:cBhvr>
                                      <p:to>
                                        <p:strVal val="visible"/>
                                      </p:to>
                                    </p:set>
                                    <p:animEffect transition="in" filter="fade">
                                      <p:cBhvr>
                                        <p:cTn id="7" dur="2000"/>
                                        <p:tgtEl>
                                          <p:spTgt spid="7171"/>
                                        </p:tgtEl>
                                      </p:cBhvr>
                                    </p:animEffect>
                                    <p:anim calcmode="lin" valueType="num">
                                      <p:cBhvr>
                                        <p:cTn id="8" dur="2000" fill="hold"/>
                                        <p:tgtEl>
                                          <p:spTgt spid="7171"/>
                                        </p:tgtEl>
                                        <p:attrNameLst>
                                          <p:attrName>ppt_w</p:attrName>
                                        </p:attrNameLst>
                                      </p:cBhvr>
                                      <p:tavLst>
                                        <p:tav tm="0" fmla="#ppt_w*sin(2.5*pi*$)">
                                          <p:val>
                                            <p:fltVal val="0"/>
                                          </p:val>
                                        </p:tav>
                                        <p:tav tm="100000">
                                          <p:val>
                                            <p:fltVal val="1"/>
                                          </p:val>
                                        </p:tav>
                                      </p:tavLst>
                                    </p:anim>
                                    <p:anim calcmode="lin" valueType="num">
                                      <p:cBhvr>
                                        <p:cTn id="9" dur="2000" fill="hold"/>
                                        <p:tgtEl>
                                          <p:spTgt spid="717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O"/>
          </a:p>
        </p:txBody>
      </p:sp>
      <p:sp>
        <p:nvSpPr>
          <p:cNvPr id="3" name="2 Marcador de contenido"/>
          <p:cNvSpPr>
            <a:spLocks noGrp="1"/>
          </p:cNvSpPr>
          <p:nvPr>
            <p:ph idx="1"/>
          </p:nvPr>
        </p:nvSpPr>
        <p:spPr/>
        <p:txBody>
          <a:bodyPr/>
          <a:lstStyle/>
          <a:p>
            <a:endParaRPr lang="es-CO"/>
          </a:p>
        </p:txBody>
      </p:sp>
      <p:pic>
        <p:nvPicPr>
          <p:cNvPr id="1229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2898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circle(in)">
                                      <p:cBhvr>
                                        <p:cTn id="7" dur="2000"/>
                                        <p:tgtEl>
                                          <p:spTgt spid="12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O"/>
          </a:p>
        </p:txBody>
      </p:sp>
      <p:sp>
        <p:nvSpPr>
          <p:cNvPr id="3" name="2 Marcador de contenido"/>
          <p:cNvSpPr>
            <a:spLocks noGrp="1"/>
          </p:cNvSpPr>
          <p:nvPr>
            <p:ph idx="1"/>
          </p:nvPr>
        </p:nvSpPr>
        <p:spPr/>
        <p:txBody>
          <a:bodyPr/>
          <a:lstStyle/>
          <a:p>
            <a:endParaRPr lang="es-CO"/>
          </a:p>
        </p:txBody>
      </p:sp>
      <p:pic>
        <p:nvPicPr>
          <p:cNvPr id="1433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
            <a:ext cx="9144000"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87556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4338"/>
                                        </p:tgtEl>
                                        <p:attrNameLst>
                                          <p:attrName>style.visibility</p:attrName>
                                        </p:attrNameLst>
                                      </p:cBhvr>
                                      <p:to>
                                        <p:strVal val="visible"/>
                                      </p:to>
                                    </p:set>
                                    <p:animEffect transition="in" filter="wipe(down)">
                                      <p:cBhvr>
                                        <p:cTn id="7" dur="580">
                                          <p:stCondLst>
                                            <p:cond delay="0"/>
                                          </p:stCondLst>
                                        </p:cTn>
                                        <p:tgtEl>
                                          <p:spTgt spid="14338"/>
                                        </p:tgtEl>
                                      </p:cBhvr>
                                    </p:animEffect>
                                    <p:anim calcmode="lin" valueType="num">
                                      <p:cBhvr>
                                        <p:cTn id="8" dur="1822" tmFilter="0,0; 0.14,0.36; 0.43,0.73; 0.71,0.91; 1.0,1.0">
                                          <p:stCondLst>
                                            <p:cond delay="0"/>
                                          </p:stCondLst>
                                        </p:cTn>
                                        <p:tgtEl>
                                          <p:spTgt spid="1433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433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433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433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4338"/>
                                        </p:tgtEl>
                                        <p:attrNameLst>
                                          <p:attrName>ppt_y</p:attrName>
                                        </p:attrNameLst>
                                      </p:cBhvr>
                                      <p:tavLst>
                                        <p:tav tm="0" fmla="#ppt_y-sin(pi*$)/81">
                                          <p:val>
                                            <p:fltVal val="0"/>
                                          </p:val>
                                        </p:tav>
                                        <p:tav tm="100000">
                                          <p:val>
                                            <p:fltVal val="1"/>
                                          </p:val>
                                        </p:tav>
                                      </p:tavLst>
                                    </p:anim>
                                    <p:animScale>
                                      <p:cBhvr>
                                        <p:cTn id="13" dur="26">
                                          <p:stCondLst>
                                            <p:cond delay="650"/>
                                          </p:stCondLst>
                                        </p:cTn>
                                        <p:tgtEl>
                                          <p:spTgt spid="14338"/>
                                        </p:tgtEl>
                                      </p:cBhvr>
                                      <p:to x="100000" y="60000"/>
                                    </p:animScale>
                                    <p:animScale>
                                      <p:cBhvr>
                                        <p:cTn id="14" dur="166" decel="50000">
                                          <p:stCondLst>
                                            <p:cond delay="676"/>
                                          </p:stCondLst>
                                        </p:cTn>
                                        <p:tgtEl>
                                          <p:spTgt spid="14338"/>
                                        </p:tgtEl>
                                      </p:cBhvr>
                                      <p:to x="100000" y="100000"/>
                                    </p:animScale>
                                    <p:animScale>
                                      <p:cBhvr>
                                        <p:cTn id="15" dur="26">
                                          <p:stCondLst>
                                            <p:cond delay="1312"/>
                                          </p:stCondLst>
                                        </p:cTn>
                                        <p:tgtEl>
                                          <p:spTgt spid="14338"/>
                                        </p:tgtEl>
                                      </p:cBhvr>
                                      <p:to x="100000" y="80000"/>
                                    </p:animScale>
                                    <p:animScale>
                                      <p:cBhvr>
                                        <p:cTn id="16" dur="166" decel="50000">
                                          <p:stCondLst>
                                            <p:cond delay="1338"/>
                                          </p:stCondLst>
                                        </p:cTn>
                                        <p:tgtEl>
                                          <p:spTgt spid="14338"/>
                                        </p:tgtEl>
                                      </p:cBhvr>
                                      <p:to x="100000" y="100000"/>
                                    </p:animScale>
                                    <p:animScale>
                                      <p:cBhvr>
                                        <p:cTn id="17" dur="26">
                                          <p:stCondLst>
                                            <p:cond delay="1642"/>
                                          </p:stCondLst>
                                        </p:cTn>
                                        <p:tgtEl>
                                          <p:spTgt spid="14338"/>
                                        </p:tgtEl>
                                      </p:cBhvr>
                                      <p:to x="100000" y="90000"/>
                                    </p:animScale>
                                    <p:animScale>
                                      <p:cBhvr>
                                        <p:cTn id="18" dur="166" decel="50000">
                                          <p:stCondLst>
                                            <p:cond delay="1668"/>
                                          </p:stCondLst>
                                        </p:cTn>
                                        <p:tgtEl>
                                          <p:spTgt spid="14338"/>
                                        </p:tgtEl>
                                      </p:cBhvr>
                                      <p:to x="100000" y="100000"/>
                                    </p:animScale>
                                    <p:animScale>
                                      <p:cBhvr>
                                        <p:cTn id="19" dur="26">
                                          <p:stCondLst>
                                            <p:cond delay="1808"/>
                                          </p:stCondLst>
                                        </p:cTn>
                                        <p:tgtEl>
                                          <p:spTgt spid="14338"/>
                                        </p:tgtEl>
                                      </p:cBhvr>
                                      <p:to x="100000" y="95000"/>
                                    </p:animScale>
                                    <p:animScale>
                                      <p:cBhvr>
                                        <p:cTn id="20" dur="166" decel="50000">
                                          <p:stCondLst>
                                            <p:cond delay="1834"/>
                                          </p:stCondLst>
                                        </p:cTn>
                                        <p:tgtEl>
                                          <p:spTgt spid="1433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O"/>
          </a:p>
        </p:txBody>
      </p:sp>
      <p:sp>
        <p:nvSpPr>
          <p:cNvPr id="3" name="2 Marcador de contenido"/>
          <p:cNvSpPr>
            <a:spLocks noGrp="1"/>
          </p:cNvSpPr>
          <p:nvPr>
            <p:ph idx="1"/>
          </p:nvPr>
        </p:nvSpPr>
        <p:spPr/>
        <p:txBody>
          <a:bodyPr/>
          <a:lstStyle/>
          <a:p>
            <a:endParaRPr lang="es-CO"/>
          </a:p>
        </p:txBody>
      </p:sp>
      <p:pic>
        <p:nvPicPr>
          <p:cNvPr id="1536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64621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fade">
                                      <p:cBhvr>
                                        <p:cTn id="7" dur="1000"/>
                                        <p:tgtEl>
                                          <p:spTgt spid="15362"/>
                                        </p:tgtEl>
                                      </p:cBhvr>
                                    </p:animEffect>
                                    <p:anim calcmode="lin" valueType="num">
                                      <p:cBhvr>
                                        <p:cTn id="8" dur="1000" fill="hold"/>
                                        <p:tgtEl>
                                          <p:spTgt spid="15362"/>
                                        </p:tgtEl>
                                        <p:attrNameLst>
                                          <p:attrName>ppt_x</p:attrName>
                                        </p:attrNameLst>
                                      </p:cBhvr>
                                      <p:tavLst>
                                        <p:tav tm="0">
                                          <p:val>
                                            <p:strVal val="#ppt_x"/>
                                          </p:val>
                                        </p:tav>
                                        <p:tav tm="100000">
                                          <p:val>
                                            <p:strVal val="#ppt_x"/>
                                          </p:val>
                                        </p:tav>
                                      </p:tavLst>
                                    </p:anim>
                                    <p:anim calcmode="lin" valueType="num">
                                      <p:cBhvr>
                                        <p:cTn id="9" dur="1000" fill="hold"/>
                                        <p:tgtEl>
                                          <p:spTgt spid="1536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74589" y="50499"/>
            <a:ext cx="6108097" cy="998125"/>
          </a:xfrm>
        </p:spPr>
        <p:txBody>
          <a:bodyPr/>
          <a:lstStyle/>
          <a:p>
            <a:pPr algn="just"/>
            <a:r>
              <a:rPr lang="es-CO" sz="1800" b="1" dirty="0">
                <a:solidFill>
                  <a:srgbClr val="FF0000"/>
                </a:solidFill>
                <a:latin typeface="+mn-lt"/>
              </a:rPr>
              <a:t>LEY 1146 DE 2007: “</a:t>
            </a:r>
            <a:r>
              <a:rPr lang="es-CO" sz="1600" b="1" dirty="0">
                <a:solidFill>
                  <a:srgbClr val="000000"/>
                </a:solidFill>
                <a:latin typeface="+mn-lt"/>
              </a:rPr>
              <a:t>Por medio de la cual se expiden normas para la prevención de la violencia sexual y atención integral de los niños, niñas y adolescentes abusados sexualmente”</a:t>
            </a:r>
            <a:br>
              <a:rPr lang="es-CO" sz="1600" dirty="0">
                <a:solidFill>
                  <a:srgbClr val="FF0000"/>
                </a:solidFill>
                <a:latin typeface="+mn-lt"/>
              </a:rPr>
            </a:br>
            <a:endParaRPr lang="es-CO" sz="1600" dirty="0">
              <a:latin typeface="+mn-lt"/>
            </a:endParaRPr>
          </a:p>
        </p:txBody>
      </p:sp>
      <p:sp>
        <p:nvSpPr>
          <p:cNvPr id="18" name="4 Rectángulo redondeado"/>
          <p:cNvSpPr/>
          <p:nvPr/>
        </p:nvSpPr>
        <p:spPr>
          <a:xfrm>
            <a:off x="544372" y="4121673"/>
            <a:ext cx="8104678" cy="1658341"/>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CO" sz="1600" b="1" dirty="0">
                <a:solidFill>
                  <a:schemeClr val="tx1"/>
                </a:solidFill>
              </a:rPr>
              <a:t>Participación Ciudadana </a:t>
            </a:r>
          </a:p>
          <a:p>
            <a:pPr algn="just"/>
            <a:r>
              <a:rPr lang="es-CO" sz="1600" dirty="0">
                <a:solidFill>
                  <a:schemeClr val="tx1"/>
                </a:solidFill>
              </a:rPr>
              <a:t>la sociedad tienen el deber de denunciar oportunamente a las autoridades competentes cualquier indicio o caso de abuso sexual contra niños, niñas y adolescentes dentro de las 24 horas siguientes al conocimiento del hecho.</a:t>
            </a:r>
            <a:endParaRPr lang="es-CO" sz="1600" b="1" dirty="0">
              <a:solidFill>
                <a:schemeClr val="tx1"/>
              </a:solidFill>
            </a:endParaRPr>
          </a:p>
        </p:txBody>
      </p:sp>
      <p:sp>
        <p:nvSpPr>
          <p:cNvPr id="19" name="4 Rectángulo redondeado"/>
          <p:cNvSpPr/>
          <p:nvPr/>
        </p:nvSpPr>
        <p:spPr>
          <a:xfrm>
            <a:off x="544372" y="1686187"/>
            <a:ext cx="8104678" cy="2088860"/>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sz="1600" b="1" dirty="0">
                <a:solidFill>
                  <a:schemeClr val="tx1"/>
                </a:solidFill>
              </a:rPr>
              <a:t>El sector educativo </a:t>
            </a:r>
          </a:p>
          <a:p>
            <a:pPr marL="171450" indent="-171450">
              <a:buFont typeface="Arial" panose="020B0604020202020204" pitchFamily="34" charset="0"/>
              <a:buChar char="•"/>
            </a:pPr>
            <a:r>
              <a:rPr lang="es-CO" sz="1600" dirty="0">
                <a:solidFill>
                  <a:schemeClr val="tx1"/>
                </a:solidFill>
              </a:rPr>
              <a:t>Identificación, prevención, autoprotección y denuncia del abuso sexual, dentro y fuera de los establecimientos educativos.</a:t>
            </a:r>
          </a:p>
          <a:p>
            <a:pPr marL="171450" indent="-171450">
              <a:buFont typeface="Arial" panose="020B0604020202020204" pitchFamily="34" charset="0"/>
              <a:buChar char="•"/>
            </a:pPr>
            <a:r>
              <a:rPr lang="es-CO" sz="1600" dirty="0">
                <a:solidFill>
                  <a:schemeClr val="tx1"/>
                </a:solidFill>
              </a:rPr>
              <a:t>Los docentes que tengan a su cargo el programa en educación para la sexualidad, deberán ser profesionales idóneos, capacitados en ese campo.</a:t>
            </a:r>
          </a:p>
          <a:p>
            <a:pPr marL="171450" indent="-171450" algn="just">
              <a:buFont typeface="Arial" panose="020B0604020202020204" pitchFamily="34" charset="0"/>
              <a:buChar char="•"/>
            </a:pPr>
            <a:r>
              <a:rPr lang="es-CO" sz="1600" dirty="0">
                <a:solidFill>
                  <a:schemeClr val="tx1"/>
                </a:solidFill>
              </a:rPr>
              <a:t>Los establecimientos de media y superior, deberán incluir en sus programas de estudio, una cátedra de educación para la sexualidad.</a:t>
            </a:r>
            <a:endParaRPr lang="es-CO" sz="1600" b="1" dirty="0">
              <a:solidFill>
                <a:schemeClr val="tx1"/>
              </a:solidFill>
            </a:endParaRPr>
          </a:p>
        </p:txBody>
      </p:sp>
    </p:spTree>
    <p:extLst>
      <p:ext uri="{BB962C8B-B14F-4D97-AF65-F5344CB8AC3E}">
        <p14:creationId xmlns:p14="http://schemas.microsoft.com/office/powerpoint/2010/main" val="109349684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O"/>
          </a:p>
        </p:txBody>
      </p:sp>
      <p:sp>
        <p:nvSpPr>
          <p:cNvPr id="3" name="2 Marcador de contenido"/>
          <p:cNvSpPr>
            <a:spLocks noGrp="1"/>
          </p:cNvSpPr>
          <p:nvPr>
            <p:ph idx="1"/>
          </p:nvPr>
        </p:nvSpPr>
        <p:spPr/>
        <p:txBody>
          <a:bodyPr/>
          <a:lstStyle/>
          <a:p>
            <a:endParaRPr lang="es-CO"/>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23264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wipe(down)">
                                      <p:cBhvr>
                                        <p:cTn id="7" dur="580">
                                          <p:stCondLst>
                                            <p:cond delay="0"/>
                                          </p:stCondLst>
                                        </p:cTn>
                                        <p:tgtEl>
                                          <p:spTgt spid="16386"/>
                                        </p:tgtEl>
                                      </p:cBhvr>
                                    </p:animEffect>
                                    <p:anim calcmode="lin" valueType="num">
                                      <p:cBhvr>
                                        <p:cTn id="8" dur="1822" tmFilter="0,0; 0.14,0.36; 0.43,0.73; 0.71,0.91; 1.0,1.0">
                                          <p:stCondLst>
                                            <p:cond delay="0"/>
                                          </p:stCondLst>
                                        </p:cTn>
                                        <p:tgtEl>
                                          <p:spTgt spid="1638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638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638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638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6386"/>
                                        </p:tgtEl>
                                        <p:attrNameLst>
                                          <p:attrName>ppt_y</p:attrName>
                                        </p:attrNameLst>
                                      </p:cBhvr>
                                      <p:tavLst>
                                        <p:tav tm="0" fmla="#ppt_y-sin(pi*$)/81">
                                          <p:val>
                                            <p:fltVal val="0"/>
                                          </p:val>
                                        </p:tav>
                                        <p:tav tm="100000">
                                          <p:val>
                                            <p:fltVal val="1"/>
                                          </p:val>
                                        </p:tav>
                                      </p:tavLst>
                                    </p:anim>
                                    <p:animScale>
                                      <p:cBhvr>
                                        <p:cTn id="13" dur="26">
                                          <p:stCondLst>
                                            <p:cond delay="650"/>
                                          </p:stCondLst>
                                        </p:cTn>
                                        <p:tgtEl>
                                          <p:spTgt spid="16386"/>
                                        </p:tgtEl>
                                      </p:cBhvr>
                                      <p:to x="100000" y="60000"/>
                                    </p:animScale>
                                    <p:animScale>
                                      <p:cBhvr>
                                        <p:cTn id="14" dur="166" decel="50000">
                                          <p:stCondLst>
                                            <p:cond delay="676"/>
                                          </p:stCondLst>
                                        </p:cTn>
                                        <p:tgtEl>
                                          <p:spTgt spid="16386"/>
                                        </p:tgtEl>
                                      </p:cBhvr>
                                      <p:to x="100000" y="100000"/>
                                    </p:animScale>
                                    <p:animScale>
                                      <p:cBhvr>
                                        <p:cTn id="15" dur="26">
                                          <p:stCondLst>
                                            <p:cond delay="1312"/>
                                          </p:stCondLst>
                                        </p:cTn>
                                        <p:tgtEl>
                                          <p:spTgt spid="16386"/>
                                        </p:tgtEl>
                                      </p:cBhvr>
                                      <p:to x="100000" y="80000"/>
                                    </p:animScale>
                                    <p:animScale>
                                      <p:cBhvr>
                                        <p:cTn id="16" dur="166" decel="50000">
                                          <p:stCondLst>
                                            <p:cond delay="1338"/>
                                          </p:stCondLst>
                                        </p:cTn>
                                        <p:tgtEl>
                                          <p:spTgt spid="16386"/>
                                        </p:tgtEl>
                                      </p:cBhvr>
                                      <p:to x="100000" y="100000"/>
                                    </p:animScale>
                                    <p:animScale>
                                      <p:cBhvr>
                                        <p:cTn id="17" dur="26">
                                          <p:stCondLst>
                                            <p:cond delay="1642"/>
                                          </p:stCondLst>
                                        </p:cTn>
                                        <p:tgtEl>
                                          <p:spTgt spid="16386"/>
                                        </p:tgtEl>
                                      </p:cBhvr>
                                      <p:to x="100000" y="90000"/>
                                    </p:animScale>
                                    <p:animScale>
                                      <p:cBhvr>
                                        <p:cTn id="18" dur="166" decel="50000">
                                          <p:stCondLst>
                                            <p:cond delay="1668"/>
                                          </p:stCondLst>
                                        </p:cTn>
                                        <p:tgtEl>
                                          <p:spTgt spid="16386"/>
                                        </p:tgtEl>
                                      </p:cBhvr>
                                      <p:to x="100000" y="100000"/>
                                    </p:animScale>
                                    <p:animScale>
                                      <p:cBhvr>
                                        <p:cTn id="19" dur="26">
                                          <p:stCondLst>
                                            <p:cond delay="1808"/>
                                          </p:stCondLst>
                                        </p:cTn>
                                        <p:tgtEl>
                                          <p:spTgt spid="16386"/>
                                        </p:tgtEl>
                                      </p:cBhvr>
                                      <p:to x="100000" y="95000"/>
                                    </p:animScale>
                                    <p:animScale>
                                      <p:cBhvr>
                                        <p:cTn id="20" dur="166" decel="50000">
                                          <p:stCondLst>
                                            <p:cond delay="1834"/>
                                          </p:stCondLst>
                                        </p:cTn>
                                        <p:tgtEl>
                                          <p:spTgt spid="1638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4 Rectángulo redondeado"/>
          <p:cNvSpPr/>
          <p:nvPr/>
        </p:nvSpPr>
        <p:spPr>
          <a:xfrm>
            <a:off x="226503" y="2631226"/>
            <a:ext cx="3287832" cy="2072081"/>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s-CO" sz="2000" b="1" noProof="0" dirty="0">
              <a:solidFill>
                <a:prstClr val="black"/>
              </a:solidFill>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s-CO" sz="2000" b="1" noProof="0" dirty="0">
              <a:solidFill>
                <a:prstClr val="black"/>
              </a:solidFill>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s-CO" sz="2000" b="1" noProof="0" dirty="0">
                <a:solidFill>
                  <a:prstClr val="black"/>
                </a:solidFill>
                <a:latin typeface="Calibri"/>
              </a:rPr>
              <a:t>INSTITUTO  COLOMBIANO DE BIENESTAR FAMILIAR </a:t>
            </a:r>
            <a:endParaRPr kumimoji="0" lang="es-CO"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100" b="1" i="0" u="none" strike="noStrike" kern="1200" cap="none" spc="0" normalizeH="0" baseline="0" noProof="0" dirty="0">
              <a:ln>
                <a:noFill/>
              </a:ln>
              <a:solidFill>
                <a:prstClr val="black"/>
              </a:solidFill>
              <a:effectLst/>
              <a:uLnTx/>
              <a:uFillTx/>
              <a:latin typeface="Calibri"/>
              <a:ea typeface="+mn-ea"/>
              <a:cs typeface="+mn-cs"/>
            </a:endParaRPr>
          </a:p>
        </p:txBody>
      </p:sp>
      <p:sp>
        <p:nvSpPr>
          <p:cNvPr id="6" name="Cerrar llave 5"/>
          <p:cNvSpPr/>
          <p:nvPr/>
        </p:nvSpPr>
        <p:spPr>
          <a:xfrm>
            <a:off x="3514334" y="1446960"/>
            <a:ext cx="789217" cy="4462943"/>
          </a:xfrm>
          <a:prstGeom prst="rightBrace">
            <a:avLst/>
          </a:prstGeom>
          <a:ln cmpd="thickThin">
            <a:solidFill>
              <a:schemeClr val="tx1"/>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s-CO"/>
          </a:p>
        </p:txBody>
      </p:sp>
      <p:pic>
        <p:nvPicPr>
          <p:cNvPr id="1026" name="Picture 2" descr="LOGO-ICB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47443" y="2765450"/>
            <a:ext cx="528505" cy="6609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p:cNvSpPr/>
          <p:nvPr/>
        </p:nvSpPr>
        <p:spPr>
          <a:xfrm>
            <a:off x="4555222" y="1325461"/>
            <a:ext cx="3884103" cy="130576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r>
              <a:rPr lang="es-CO" b="1" dirty="0">
                <a:solidFill>
                  <a:schemeClr val="tx1"/>
                </a:solidFill>
              </a:rPr>
              <a:t>Centro Zonal </a:t>
            </a:r>
            <a:r>
              <a:rPr lang="es-CO" b="1" dirty="0" err="1">
                <a:solidFill>
                  <a:schemeClr val="tx1"/>
                </a:solidFill>
              </a:rPr>
              <a:t>Tierralta</a:t>
            </a:r>
            <a:r>
              <a:rPr lang="es-CO" b="1" dirty="0">
                <a:solidFill>
                  <a:schemeClr val="tx1"/>
                </a:solidFill>
              </a:rPr>
              <a:t>: </a:t>
            </a:r>
          </a:p>
          <a:p>
            <a:pPr marL="285750" indent="-285750" algn="ctr">
              <a:buFont typeface="Arial" panose="020B0604020202020204" pitchFamily="34" charset="0"/>
              <a:buChar char="•"/>
            </a:pPr>
            <a:r>
              <a:rPr lang="es-CO" b="1" dirty="0">
                <a:solidFill>
                  <a:schemeClr val="tx1"/>
                </a:solidFill>
              </a:rPr>
              <a:t>Presencial: Calle 7ª No. 12-56 Barrio 20 de Julio</a:t>
            </a:r>
          </a:p>
          <a:p>
            <a:pPr marL="285750" indent="-285750" algn="ctr">
              <a:buFont typeface="Arial" panose="020B0604020202020204" pitchFamily="34" charset="0"/>
              <a:buChar char="•"/>
            </a:pPr>
            <a:r>
              <a:rPr lang="es-CO" b="1" dirty="0">
                <a:solidFill>
                  <a:schemeClr val="tx1"/>
                </a:solidFill>
              </a:rPr>
              <a:t>Línea telefónica 3164719423</a:t>
            </a:r>
          </a:p>
        </p:txBody>
      </p:sp>
      <p:sp>
        <p:nvSpPr>
          <p:cNvPr id="10" name="Rectángulo 9"/>
          <p:cNvSpPr/>
          <p:nvPr/>
        </p:nvSpPr>
        <p:spPr>
          <a:xfrm>
            <a:off x="4555222" y="2888450"/>
            <a:ext cx="3884103" cy="130576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s-CO" b="1" dirty="0">
              <a:solidFill>
                <a:schemeClr val="tx1"/>
              </a:solidFill>
            </a:endParaRPr>
          </a:p>
          <a:p>
            <a:pPr marL="285750" indent="-285750" algn="ctr">
              <a:buFont typeface="Arial" panose="020B0604020202020204" pitchFamily="34" charset="0"/>
              <a:buChar char="•"/>
            </a:pPr>
            <a:r>
              <a:rPr lang="es-CO" b="1" dirty="0">
                <a:solidFill>
                  <a:schemeClr val="tx1"/>
                </a:solidFill>
              </a:rPr>
              <a:t>Línea gratuita nacional 018000918080</a:t>
            </a:r>
          </a:p>
          <a:p>
            <a:pPr marL="285750" indent="-285750" algn="ctr">
              <a:buFont typeface="Arial" panose="020B0604020202020204" pitchFamily="34" charset="0"/>
              <a:buChar char="•"/>
            </a:pPr>
            <a:endParaRPr lang="es-CO" b="1" dirty="0">
              <a:solidFill>
                <a:schemeClr val="tx1"/>
              </a:solidFill>
            </a:endParaRPr>
          </a:p>
        </p:txBody>
      </p:sp>
      <p:sp>
        <p:nvSpPr>
          <p:cNvPr id="12" name="Rectángulo 11"/>
          <p:cNvSpPr/>
          <p:nvPr/>
        </p:nvSpPr>
        <p:spPr>
          <a:xfrm>
            <a:off x="4555223" y="4468085"/>
            <a:ext cx="3884103" cy="1305765"/>
          </a:xfrm>
          <a:prstGeom prst="rect">
            <a:avLst/>
          </a:prstGeom>
          <a:solidFill>
            <a:schemeClr val="bg1"/>
          </a:solidFill>
          <a:ln cmpd="dbl">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s-CO" b="1" dirty="0">
              <a:solidFill>
                <a:schemeClr val="tx1"/>
              </a:solidFill>
            </a:endParaRPr>
          </a:p>
          <a:p>
            <a:pPr algn="just"/>
            <a:r>
              <a:rPr lang="es-CO" b="1" dirty="0">
                <a:solidFill>
                  <a:schemeClr val="tx1"/>
                </a:solidFill>
              </a:rPr>
              <a:t>Línea de Protección a Niños, Niñas y Adolescentes: (+57 1) 141</a:t>
            </a:r>
          </a:p>
          <a:p>
            <a:pPr marL="285750" indent="-285750" algn="ctr">
              <a:buFont typeface="Arial" panose="020B0604020202020204" pitchFamily="34" charset="0"/>
              <a:buChar char="•"/>
            </a:pPr>
            <a:endParaRPr lang="es-CO" b="1" dirty="0">
              <a:solidFill>
                <a:schemeClr val="tx1"/>
              </a:solidFill>
            </a:endParaRPr>
          </a:p>
        </p:txBody>
      </p:sp>
    </p:spTree>
    <p:extLst>
      <p:ext uri="{BB962C8B-B14F-4D97-AF65-F5344CB8AC3E}">
        <p14:creationId xmlns:p14="http://schemas.microsoft.com/office/powerpoint/2010/main" val="214443465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O"/>
          </a:p>
        </p:txBody>
      </p:sp>
      <p:sp>
        <p:nvSpPr>
          <p:cNvPr id="3" name="2 Marcador de contenido"/>
          <p:cNvSpPr>
            <a:spLocks noGrp="1"/>
          </p:cNvSpPr>
          <p:nvPr>
            <p:ph idx="1"/>
          </p:nvPr>
        </p:nvSpPr>
        <p:spPr/>
        <p:txBody>
          <a:bodyPr/>
          <a:lstStyle/>
          <a:p>
            <a:endParaRPr lang="es-CO"/>
          </a:p>
        </p:txBody>
      </p:sp>
      <p:pic>
        <p:nvPicPr>
          <p:cNvPr id="1741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1"/>
            <a:ext cx="9143999"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96664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410"/>
                                        </p:tgtEl>
                                        <p:attrNameLst>
                                          <p:attrName>style.visibility</p:attrName>
                                        </p:attrNameLst>
                                      </p:cBhvr>
                                      <p:to>
                                        <p:strVal val="visible"/>
                                      </p:to>
                                    </p:set>
                                    <p:animEffect transition="in" filter="fade">
                                      <p:cBhvr>
                                        <p:cTn id="7" dur="500"/>
                                        <p:tgtEl>
                                          <p:spTgt spid="174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O"/>
          </a:p>
        </p:txBody>
      </p:sp>
      <p:sp>
        <p:nvSpPr>
          <p:cNvPr id="3" name="2 Marcador de contenido"/>
          <p:cNvSpPr>
            <a:spLocks noGrp="1"/>
          </p:cNvSpPr>
          <p:nvPr>
            <p:ph idx="1"/>
          </p:nvPr>
        </p:nvSpPr>
        <p:spPr/>
        <p:txBody>
          <a:bodyPr/>
          <a:lstStyle/>
          <a:p>
            <a:endParaRPr lang="es-CO"/>
          </a:p>
        </p:txBody>
      </p:sp>
      <p:pic>
        <p:nvPicPr>
          <p:cNvPr id="1843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
            <a:ext cx="9144000"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97629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8434"/>
                                        </p:tgtEl>
                                        <p:attrNameLst>
                                          <p:attrName>style.visibility</p:attrName>
                                        </p:attrNameLst>
                                      </p:cBhvr>
                                      <p:to>
                                        <p:strVal val="visible"/>
                                      </p:to>
                                    </p:set>
                                    <p:animEffect transition="in" filter="fade">
                                      <p:cBhvr>
                                        <p:cTn id="7" dur="1000"/>
                                        <p:tgtEl>
                                          <p:spTgt spid="18434"/>
                                        </p:tgtEl>
                                      </p:cBhvr>
                                    </p:animEffect>
                                    <p:anim calcmode="lin" valueType="num">
                                      <p:cBhvr>
                                        <p:cTn id="8" dur="1000" fill="hold"/>
                                        <p:tgtEl>
                                          <p:spTgt spid="18434"/>
                                        </p:tgtEl>
                                        <p:attrNameLst>
                                          <p:attrName>ppt_x</p:attrName>
                                        </p:attrNameLst>
                                      </p:cBhvr>
                                      <p:tavLst>
                                        <p:tav tm="0">
                                          <p:val>
                                            <p:strVal val="#ppt_x"/>
                                          </p:val>
                                        </p:tav>
                                        <p:tav tm="100000">
                                          <p:val>
                                            <p:strVal val="#ppt_x"/>
                                          </p:val>
                                        </p:tav>
                                      </p:tavLst>
                                    </p:anim>
                                    <p:anim calcmode="lin" valueType="num">
                                      <p:cBhvr>
                                        <p:cTn id="9" dur="1000" fill="hold"/>
                                        <p:tgtEl>
                                          <p:spTgt spid="184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O"/>
          </a:p>
        </p:txBody>
      </p:sp>
      <p:sp>
        <p:nvSpPr>
          <p:cNvPr id="3" name="2 Marcador de contenido"/>
          <p:cNvSpPr>
            <a:spLocks noGrp="1"/>
          </p:cNvSpPr>
          <p:nvPr>
            <p:ph idx="1"/>
          </p:nvPr>
        </p:nvSpPr>
        <p:spPr/>
        <p:txBody>
          <a:bodyPr/>
          <a:lstStyle/>
          <a:p>
            <a:endParaRPr lang="es-CO"/>
          </a:p>
        </p:txBody>
      </p:sp>
      <p:pic>
        <p:nvPicPr>
          <p:cNvPr id="1945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8143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9458"/>
                                        </p:tgtEl>
                                        <p:attrNameLst>
                                          <p:attrName>style.visibility</p:attrName>
                                        </p:attrNameLst>
                                      </p:cBhvr>
                                      <p:to>
                                        <p:strVal val="visible"/>
                                      </p:to>
                                    </p:set>
                                    <p:anim calcmode="lin" valueType="num">
                                      <p:cBhvr>
                                        <p:cTn id="7" dur="500" fill="hold"/>
                                        <p:tgtEl>
                                          <p:spTgt spid="19458"/>
                                        </p:tgtEl>
                                        <p:attrNameLst>
                                          <p:attrName>ppt_w</p:attrName>
                                        </p:attrNameLst>
                                      </p:cBhvr>
                                      <p:tavLst>
                                        <p:tav tm="0">
                                          <p:val>
                                            <p:fltVal val="0"/>
                                          </p:val>
                                        </p:tav>
                                        <p:tav tm="100000">
                                          <p:val>
                                            <p:strVal val="#ppt_w"/>
                                          </p:val>
                                        </p:tav>
                                      </p:tavLst>
                                    </p:anim>
                                    <p:anim calcmode="lin" valueType="num">
                                      <p:cBhvr>
                                        <p:cTn id="8" dur="500" fill="hold"/>
                                        <p:tgtEl>
                                          <p:spTgt spid="19458"/>
                                        </p:tgtEl>
                                        <p:attrNameLst>
                                          <p:attrName>ppt_h</p:attrName>
                                        </p:attrNameLst>
                                      </p:cBhvr>
                                      <p:tavLst>
                                        <p:tav tm="0">
                                          <p:val>
                                            <p:fltVal val="0"/>
                                          </p:val>
                                        </p:tav>
                                        <p:tav tm="100000">
                                          <p:val>
                                            <p:strVal val="#ppt_h"/>
                                          </p:val>
                                        </p:tav>
                                      </p:tavLst>
                                    </p:anim>
                                    <p:animEffect transition="in" filter="fade">
                                      <p:cBhvr>
                                        <p:cTn id="9" dur="500"/>
                                        <p:tgtEl>
                                          <p:spTgt spid="194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O"/>
          </a:p>
        </p:txBody>
      </p:sp>
      <p:sp>
        <p:nvSpPr>
          <p:cNvPr id="3" name="2 Marcador de contenido"/>
          <p:cNvSpPr>
            <a:spLocks noGrp="1"/>
          </p:cNvSpPr>
          <p:nvPr>
            <p:ph idx="1"/>
          </p:nvPr>
        </p:nvSpPr>
        <p:spPr/>
        <p:txBody>
          <a:bodyPr/>
          <a:lstStyle/>
          <a:p>
            <a:endParaRPr lang="es-CO"/>
          </a:p>
        </p:txBody>
      </p:sp>
      <p:pic>
        <p:nvPicPr>
          <p:cNvPr id="2048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1785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482"/>
                                        </p:tgtEl>
                                        <p:attrNameLst>
                                          <p:attrName>style.visibility</p:attrName>
                                        </p:attrNameLst>
                                      </p:cBhvr>
                                      <p:to>
                                        <p:strVal val="visible"/>
                                      </p:to>
                                    </p:set>
                                    <p:animEffect transition="in" filter="barn(inVertical)">
                                      <p:cBhvr>
                                        <p:cTn id="7" dur="500"/>
                                        <p:tgtEl>
                                          <p:spTgt spid="204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O"/>
          </a:p>
        </p:txBody>
      </p:sp>
      <p:sp>
        <p:nvSpPr>
          <p:cNvPr id="3" name="2 Marcador de contenido"/>
          <p:cNvSpPr>
            <a:spLocks noGrp="1"/>
          </p:cNvSpPr>
          <p:nvPr>
            <p:ph idx="1"/>
          </p:nvPr>
        </p:nvSpPr>
        <p:spPr/>
        <p:txBody>
          <a:bodyPr/>
          <a:lstStyle/>
          <a:p>
            <a:endParaRPr lang="es-CO"/>
          </a:p>
        </p:txBody>
      </p:sp>
      <p:pic>
        <p:nvPicPr>
          <p:cNvPr id="2150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
            <a:ext cx="9144000"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30191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506"/>
                                        </p:tgtEl>
                                        <p:attrNameLst>
                                          <p:attrName>style.visibility</p:attrName>
                                        </p:attrNameLst>
                                      </p:cBhvr>
                                      <p:to>
                                        <p:strVal val="visible"/>
                                      </p:to>
                                    </p:set>
                                    <p:animEffect transition="in" filter="fade">
                                      <p:cBhvr>
                                        <p:cTn id="7" dur="500"/>
                                        <p:tgtEl>
                                          <p:spTgt spid="215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O"/>
          </a:p>
        </p:txBody>
      </p:sp>
      <p:sp>
        <p:nvSpPr>
          <p:cNvPr id="3" name="2 Marcador de contenido"/>
          <p:cNvSpPr>
            <a:spLocks noGrp="1"/>
          </p:cNvSpPr>
          <p:nvPr>
            <p:ph idx="1"/>
          </p:nvPr>
        </p:nvSpPr>
        <p:spPr/>
        <p:txBody>
          <a:bodyPr/>
          <a:lstStyle/>
          <a:p>
            <a:endParaRPr lang="es-CO"/>
          </a:p>
        </p:txBody>
      </p:sp>
      <p:pic>
        <p:nvPicPr>
          <p:cNvPr id="1331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0"/>
            <a:ext cx="9144001"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66883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3315"/>
                                        </p:tgtEl>
                                        <p:attrNameLst>
                                          <p:attrName>style.visibility</p:attrName>
                                        </p:attrNameLst>
                                      </p:cBhvr>
                                      <p:to>
                                        <p:strVal val="visible"/>
                                      </p:to>
                                    </p:set>
                                    <p:animEffect transition="in" filter="wipe(down)">
                                      <p:cBhvr>
                                        <p:cTn id="7" dur="500"/>
                                        <p:tgtEl>
                                          <p:spTgt spid="133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txBox="1">
            <a:spLocks/>
          </p:cNvSpPr>
          <p:nvPr/>
        </p:nvSpPr>
        <p:spPr>
          <a:xfrm>
            <a:off x="2859110" y="3775546"/>
            <a:ext cx="3374265" cy="1026128"/>
          </a:xfrm>
          <a:prstGeom prst="rect">
            <a:avLst/>
          </a:prstGeom>
          <a:effectLst>
            <a:glow rad="228600">
              <a:schemeClr val="accent1">
                <a:satMod val="175000"/>
                <a:alpha val="40000"/>
              </a:schemeClr>
            </a:glow>
            <a:outerShdw blurRad="40000" dist="20000" dir="5400000" rotWithShape="0">
              <a:srgbClr val="000000">
                <a:alpha val="38000"/>
              </a:srgbClr>
            </a:outerShdw>
          </a:effectLst>
        </p:spPr>
        <p:style>
          <a:lnRef idx="3">
            <a:schemeClr val="lt1"/>
          </a:lnRef>
          <a:fillRef idx="1">
            <a:schemeClr val="accent2"/>
          </a:fillRef>
          <a:effectRef idx="1">
            <a:schemeClr val="accent2"/>
          </a:effectRef>
          <a:fontRef idx="minor">
            <a:schemeClr val="lt1"/>
          </a:fontRef>
        </p:style>
        <p:txBody>
          <a:bodyPr/>
          <a:lst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MS PGothic"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MS PGothic"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MS PGothic"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MS PGothic"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MS PGothic"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defRPr/>
            </a:pPr>
            <a:r>
              <a:rPr lang="es-CO" dirty="0">
                <a:solidFill>
                  <a:srgbClr val="FFC000"/>
                </a:solidFill>
              </a:rPr>
              <a:t>GRACIAS!!</a:t>
            </a:r>
          </a:p>
        </p:txBody>
      </p:sp>
      <p:pic>
        <p:nvPicPr>
          <p:cNvPr id="2" name="Imagen 1"/>
          <p:cNvPicPr>
            <a:picLocks noChangeAspect="1"/>
          </p:cNvPicPr>
          <p:nvPr/>
        </p:nvPicPr>
        <p:blipFill>
          <a:blip r:embed="rId2"/>
          <a:stretch>
            <a:fillRect/>
          </a:stretch>
        </p:blipFill>
        <p:spPr>
          <a:xfrm>
            <a:off x="-86987" y="-151312"/>
            <a:ext cx="9230987" cy="7126984"/>
          </a:xfrm>
          <a:prstGeom prst="rect">
            <a:avLst/>
          </a:prstGeom>
        </p:spPr>
      </p:pic>
    </p:spTree>
    <p:extLst>
      <p:ext uri="{BB962C8B-B14F-4D97-AF65-F5344CB8AC3E}">
        <p14:creationId xmlns:p14="http://schemas.microsoft.com/office/powerpoint/2010/main" val="18038004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74589" y="50499"/>
            <a:ext cx="6108097" cy="998125"/>
          </a:xfrm>
        </p:spPr>
        <p:txBody>
          <a:bodyPr/>
          <a:lstStyle/>
          <a:p>
            <a:pPr algn="just"/>
            <a:r>
              <a:rPr lang="es-CO" sz="1800" b="1" dirty="0">
                <a:solidFill>
                  <a:srgbClr val="FF0000"/>
                </a:solidFill>
                <a:latin typeface="+mn-lt"/>
              </a:rPr>
              <a:t>LEY 1257 DE 2008: </a:t>
            </a:r>
            <a:r>
              <a:rPr lang="es-CO" sz="1400" b="1" dirty="0">
                <a:latin typeface="+mn-lt"/>
              </a:rPr>
              <a:t>"Por la cual se dictan normas de sensibilización, prevención y sanción de formas de violencia y discriminación contra las mujeres, se reforman los </a:t>
            </a:r>
            <a:r>
              <a:rPr lang="es-CO" sz="1400" b="1" dirty="0">
                <a:latin typeface="+mn-lt"/>
                <a:hlinkClick r:id="rId2"/>
              </a:rPr>
              <a:t>Códigos</a:t>
            </a:r>
            <a:r>
              <a:rPr lang="es-CO" sz="1400" b="1" dirty="0">
                <a:latin typeface="+mn-lt"/>
              </a:rPr>
              <a:t> Penal, de Procedimiento Penal, la Ley</a:t>
            </a:r>
            <a:r>
              <a:rPr lang="es-CO" sz="1400" dirty="0">
                <a:latin typeface="+mn-lt"/>
              </a:rPr>
              <a:t> </a:t>
            </a:r>
            <a:r>
              <a:rPr lang="es-CO" sz="1400" dirty="0">
                <a:latin typeface="+mn-lt"/>
                <a:hlinkClick r:id="rId3"/>
              </a:rPr>
              <a:t>294</a:t>
            </a:r>
            <a:r>
              <a:rPr lang="es-CO" sz="1400" dirty="0">
                <a:latin typeface="+mn-lt"/>
              </a:rPr>
              <a:t> </a:t>
            </a:r>
            <a:r>
              <a:rPr lang="es-CO" sz="1400" b="1" dirty="0">
                <a:latin typeface="+mn-lt"/>
              </a:rPr>
              <a:t>de 1996 y se dictan otras disposiciones"</a:t>
            </a:r>
            <a:endParaRPr lang="es-CO" sz="1400" dirty="0">
              <a:latin typeface="+mn-lt"/>
            </a:endParaRPr>
          </a:p>
        </p:txBody>
      </p:sp>
      <p:sp>
        <p:nvSpPr>
          <p:cNvPr id="6" name="4 Rectángulo redondeado"/>
          <p:cNvSpPr/>
          <p:nvPr/>
        </p:nvSpPr>
        <p:spPr>
          <a:xfrm>
            <a:off x="251670" y="1204116"/>
            <a:ext cx="8422546" cy="116996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CO" sz="1400" b="1" dirty="0">
                <a:solidFill>
                  <a:schemeClr val="tx1"/>
                </a:solidFill>
              </a:rPr>
              <a:t>Violencia contra la mujer:</a:t>
            </a:r>
          </a:p>
          <a:p>
            <a:pPr marL="285750" indent="-285750" algn="just">
              <a:buFont typeface="Arial" panose="020B0604020202020204" pitchFamily="34" charset="0"/>
              <a:buChar char="•"/>
            </a:pPr>
            <a:r>
              <a:rPr lang="es-CO" sz="1400" dirty="0">
                <a:solidFill>
                  <a:schemeClr val="tx1"/>
                </a:solidFill>
              </a:rPr>
              <a:t>cualquier acción u omisión, que le cause muerte, daño o sufrimiento físico, sexual, psicológico, económico o patrimonial por su condición de mujer, así como las amenazas, la coacción o la privación arbitraria de la libertad.</a:t>
            </a:r>
          </a:p>
        </p:txBody>
      </p:sp>
      <p:sp>
        <p:nvSpPr>
          <p:cNvPr id="14" name="4 Rectángulo redondeado"/>
          <p:cNvSpPr/>
          <p:nvPr/>
        </p:nvSpPr>
        <p:spPr>
          <a:xfrm>
            <a:off x="251670" y="2529576"/>
            <a:ext cx="8422546" cy="226053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s-CO" sz="1400" b="1" dirty="0">
              <a:solidFill>
                <a:schemeClr val="tx1"/>
              </a:solidFill>
            </a:endParaRPr>
          </a:p>
          <a:p>
            <a:pPr algn="just"/>
            <a:r>
              <a:rPr lang="es-CO" sz="1400" b="1" dirty="0">
                <a:solidFill>
                  <a:schemeClr val="tx1"/>
                </a:solidFill>
                <a:latin typeface="Arial" panose="020B0604020202020204" pitchFamily="34" charset="0"/>
                <a:cs typeface="Arial" panose="020B0604020202020204" pitchFamily="34" charset="0"/>
              </a:rPr>
              <a:t>Derechos de las víctimas de Violencia</a:t>
            </a:r>
            <a:r>
              <a:rPr lang="es-CO" sz="1400" b="1" dirty="0">
                <a:solidFill>
                  <a:schemeClr val="tx1"/>
                </a:solidFill>
              </a:rPr>
              <a:t>: </a:t>
            </a:r>
          </a:p>
          <a:p>
            <a:pPr marL="285750" indent="-285750" algn="just">
              <a:buFont typeface="Arial" panose="020B0604020202020204" pitchFamily="34" charset="0"/>
              <a:buChar char="•"/>
            </a:pPr>
            <a:r>
              <a:rPr lang="es-CO" sz="1400" dirty="0">
                <a:solidFill>
                  <a:schemeClr val="tx1"/>
                </a:solidFill>
              </a:rPr>
              <a:t>Recibir atención integral</a:t>
            </a:r>
          </a:p>
          <a:p>
            <a:pPr marL="285750" indent="-285750" algn="just">
              <a:buFont typeface="Arial" panose="020B0604020202020204" pitchFamily="34" charset="0"/>
              <a:buChar char="•"/>
            </a:pPr>
            <a:r>
              <a:rPr lang="es-CO" sz="1400" dirty="0">
                <a:solidFill>
                  <a:schemeClr val="tx1"/>
                </a:solidFill>
              </a:rPr>
              <a:t>Orientación, asesoramiento jurídico y asistencia técnica legal gratuita, inmediata y especializada a través de la defensoría pública.</a:t>
            </a:r>
          </a:p>
          <a:p>
            <a:pPr marL="285750" indent="-285750" algn="just">
              <a:buFont typeface="Arial" panose="020B0604020202020204" pitchFamily="34" charset="0"/>
              <a:buChar char="•"/>
            </a:pPr>
            <a:r>
              <a:rPr lang="es-CO" sz="1400" dirty="0">
                <a:solidFill>
                  <a:schemeClr val="tx1"/>
                </a:solidFill>
              </a:rPr>
              <a:t>Recibir información clara, completa, veraz y oportuna en relación con sus derechos,  mecanismos y procedimientos.</a:t>
            </a:r>
          </a:p>
          <a:p>
            <a:pPr marL="285750" indent="-285750" algn="just">
              <a:buFont typeface="Arial" panose="020B0604020202020204" pitchFamily="34" charset="0"/>
              <a:buChar char="•"/>
            </a:pPr>
            <a:r>
              <a:rPr lang="es-CO" sz="1400" dirty="0">
                <a:solidFill>
                  <a:srgbClr val="000000"/>
                </a:solidFill>
                <a:latin typeface="Calibri" panose="020F0502020204030204" pitchFamily="34" charset="0"/>
                <a:cs typeface="Calibri" panose="020F0502020204030204" pitchFamily="34" charset="0"/>
              </a:rPr>
              <a:t>Dar su consentimiento para los exámenes medico </a:t>
            </a:r>
            <a:r>
              <a:rPr lang="es-CO" sz="1400" dirty="0" err="1">
                <a:solidFill>
                  <a:srgbClr val="000000"/>
                </a:solidFill>
                <a:latin typeface="Calibri" panose="020F0502020204030204" pitchFamily="34" charset="0"/>
                <a:cs typeface="Calibri" panose="020F0502020204030204" pitchFamily="34" charset="0"/>
              </a:rPr>
              <a:t>Iegales</a:t>
            </a:r>
            <a:r>
              <a:rPr lang="es-CO" sz="1400" dirty="0">
                <a:solidFill>
                  <a:srgbClr val="000000"/>
                </a:solidFill>
                <a:latin typeface="Calibri" panose="020F0502020204030204" pitchFamily="34" charset="0"/>
                <a:cs typeface="Calibri" panose="020F0502020204030204" pitchFamily="34" charset="0"/>
              </a:rPr>
              <a:t> y escoger el sexo del medico para la práctica de los mismos.</a:t>
            </a:r>
          </a:p>
          <a:p>
            <a:pPr marL="285750" indent="-285750" algn="just">
              <a:buFont typeface="Arial" panose="020B0604020202020204" pitchFamily="34" charset="0"/>
              <a:buChar char="•"/>
            </a:pPr>
            <a:r>
              <a:rPr lang="es-CO" sz="1400" dirty="0">
                <a:solidFill>
                  <a:schemeClr val="tx1"/>
                </a:solidFill>
              </a:rPr>
              <a:t>Ser tratada con reserva de identidad al recibir la asistencia médica, legal, o asistencia social.</a:t>
            </a:r>
          </a:p>
          <a:p>
            <a:pPr marL="285750" indent="-285750" algn="just">
              <a:buFont typeface="Arial" panose="020B0604020202020204" pitchFamily="34" charset="0"/>
              <a:buChar char="•"/>
            </a:pPr>
            <a:r>
              <a:rPr lang="es-CO" sz="1400" dirty="0">
                <a:solidFill>
                  <a:schemeClr val="tx1"/>
                </a:solidFill>
              </a:rPr>
              <a:t>Recibir asistencia médica, psicológica, psiquiátrica y forense especializada e integral .</a:t>
            </a:r>
            <a:endParaRPr lang="es-CO" sz="1400" dirty="0">
              <a:solidFill>
                <a:schemeClr val="tx1"/>
              </a:solidFill>
              <a:latin typeface="Calibri" panose="020F0502020204030204" pitchFamily="34" charset="0"/>
              <a:cs typeface="Calibri" panose="020F0502020204030204" pitchFamily="34" charset="0"/>
            </a:endParaRPr>
          </a:p>
          <a:p>
            <a:pPr algn="just"/>
            <a:r>
              <a:rPr lang="es-CO" sz="1400" dirty="0"/>
              <a:t> </a:t>
            </a:r>
          </a:p>
        </p:txBody>
      </p:sp>
      <p:sp>
        <p:nvSpPr>
          <p:cNvPr id="9" name="4 Rectángulo redondeado"/>
          <p:cNvSpPr/>
          <p:nvPr/>
        </p:nvSpPr>
        <p:spPr>
          <a:xfrm>
            <a:off x="335560" y="4945606"/>
            <a:ext cx="8338656" cy="101367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CO" sz="1400" b="1" dirty="0">
                <a:solidFill>
                  <a:schemeClr val="tx1"/>
                </a:solidFill>
              </a:rPr>
              <a:t>Medidas de sensibilización y prevención:</a:t>
            </a:r>
          </a:p>
          <a:p>
            <a:r>
              <a:rPr lang="es-CO" sz="1400" b="1" dirty="0">
                <a:solidFill>
                  <a:schemeClr val="tx1"/>
                </a:solidFill>
              </a:rPr>
              <a:t>Municipios</a:t>
            </a:r>
          </a:p>
          <a:p>
            <a:r>
              <a:rPr lang="es-CO" sz="1400" dirty="0">
                <a:solidFill>
                  <a:schemeClr val="tx1"/>
                </a:solidFill>
              </a:rPr>
              <a:t>1, incluir el tema en la agenda de los Consejos para la Política Social.</a:t>
            </a:r>
          </a:p>
          <a:p>
            <a:r>
              <a:rPr lang="es-CO" sz="1400" dirty="0">
                <a:solidFill>
                  <a:schemeClr val="tx1"/>
                </a:solidFill>
              </a:rPr>
              <a:t>2. Incluir un capítulo de prevención en los planes de Desarrollo Municipal. </a:t>
            </a:r>
            <a:endParaRPr lang="es-CO" sz="1400" b="1" dirty="0">
              <a:solidFill>
                <a:schemeClr val="tx1"/>
              </a:solidFill>
            </a:endParaRPr>
          </a:p>
        </p:txBody>
      </p:sp>
    </p:spTree>
    <p:extLst>
      <p:ext uri="{BB962C8B-B14F-4D97-AF65-F5344CB8AC3E}">
        <p14:creationId xmlns:p14="http://schemas.microsoft.com/office/powerpoint/2010/main" val="39699982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74589" y="50499"/>
            <a:ext cx="6108097" cy="998125"/>
          </a:xfrm>
        </p:spPr>
        <p:txBody>
          <a:bodyPr/>
          <a:lstStyle/>
          <a:p>
            <a:pPr algn="just"/>
            <a:r>
              <a:rPr lang="es-CO" sz="1800" b="1" dirty="0">
                <a:solidFill>
                  <a:srgbClr val="FF0000"/>
                </a:solidFill>
                <a:latin typeface="+mn-lt"/>
              </a:rPr>
              <a:t>LEY 1257 DE 2008: </a:t>
            </a:r>
            <a:r>
              <a:rPr lang="es-CO" sz="1400" b="1" dirty="0">
                <a:latin typeface="+mn-lt"/>
              </a:rPr>
              <a:t>"Por la cual se dictan normas de sensibilización, prevención y sanción de formas de violencia y discriminación contra las mujeres, se reforman los </a:t>
            </a:r>
            <a:r>
              <a:rPr lang="es-CO" sz="1400" b="1" dirty="0">
                <a:latin typeface="+mn-lt"/>
                <a:hlinkClick r:id="rId2"/>
              </a:rPr>
              <a:t>Códigos</a:t>
            </a:r>
            <a:r>
              <a:rPr lang="es-CO" sz="1400" b="1" dirty="0">
                <a:latin typeface="+mn-lt"/>
              </a:rPr>
              <a:t> Penal, de Procedimiento Penal, la Ley</a:t>
            </a:r>
            <a:r>
              <a:rPr lang="es-CO" sz="1400" dirty="0">
                <a:latin typeface="+mn-lt"/>
              </a:rPr>
              <a:t> </a:t>
            </a:r>
            <a:r>
              <a:rPr lang="es-CO" sz="1400" dirty="0">
                <a:latin typeface="+mn-lt"/>
                <a:hlinkClick r:id="rId3"/>
              </a:rPr>
              <a:t>294</a:t>
            </a:r>
            <a:r>
              <a:rPr lang="es-CO" sz="1400" dirty="0">
                <a:latin typeface="+mn-lt"/>
              </a:rPr>
              <a:t> </a:t>
            </a:r>
            <a:r>
              <a:rPr lang="es-CO" sz="1400" b="1" dirty="0">
                <a:latin typeface="+mn-lt"/>
              </a:rPr>
              <a:t>de 1996 y se dictan otras disposiciones"</a:t>
            </a:r>
            <a:endParaRPr lang="es-CO" sz="1400" dirty="0">
              <a:latin typeface="+mn-lt"/>
            </a:endParaRPr>
          </a:p>
        </p:txBody>
      </p:sp>
      <p:sp>
        <p:nvSpPr>
          <p:cNvPr id="18" name="4 Rectángulo redondeado"/>
          <p:cNvSpPr/>
          <p:nvPr/>
        </p:nvSpPr>
        <p:spPr>
          <a:xfrm>
            <a:off x="368203" y="2417631"/>
            <a:ext cx="8415069" cy="1891124"/>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sz="1600" b="1" dirty="0">
                <a:solidFill>
                  <a:schemeClr val="tx1"/>
                </a:solidFill>
                <a:cs typeface="Calibri" panose="020F0502020204030204" pitchFamily="34" charset="0"/>
              </a:rPr>
              <a:t>Medidas de protección</a:t>
            </a:r>
          </a:p>
          <a:p>
            <a:r>
              <a:rPr lang="es-CO" sz="1600" dirty="0">
                <a:solidFill>
                  <a:schemeClr val="tx1"/>
                </a:solidFill>
              </a:rPr>
              <a:t>Toda persona que en su contexto familiar sea víctima de daño físico, psíquico o daño a su integridad sexual, amenaza, agravio, ofensa o cualquier otra forma de agresión por parte de otro miembro del grupo familiar, podrá pedir, sin perjuicio de las denuncias penales, al comisario de familia del lugar donde ocurrieren los hechos y a falta de este al Juez Promiscuo Municipal, una medida de protección inmediata que ponga fin a la violencia, maltrato o agresión o evite que esta se realice cuando fuere inminente.</a:t>
            </a:r>
            <a:endParaRPr lang="es-CO" sz="1600" b="1" dirty="0">
              <a:solidFill>
                <a:schemeClr val="tx1"/>
              </a:solidFill>
              <a:cs typeface="Calibri" panose="020F0502020204030204" pitchFamily="34" charset="0"/>
            </a:endParaRPr>
          </a:p>
        </p:txBody>
      </p:sp>
      <p:sp>
        <p:nvSpPr>
          <p:cNvPr id="19" name="4 Rectángulo redondeado"/>
          <p:cNvSpPr/>
          <p:nvPr/>
        </p:nvSpPr>
        <p:spPr>
          <a:xfrm>
            <a:off x="368204" y="1207419"/>
            <a:ext cx="8415069" cy="1116331"/>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s-CO" sz="1400" b="1" dirty="0">
              <a:solidFill>
                <a:schemeClr val="tx1"/>
              </a:solidFill>
            </a:endParaRPr>
          </a:p>
          <a:p>
            <a:pPr algn="just"/>
            <a:r>
              <a:rPr lang="es-CO" sz="1400" b="1" dirty="0">
                <a:solidFill>
                  <a:schemeClr val="tx1"/>
                </a:solidFill>
              </a:rPr>
              <a:t>Medidas en el ámbito de la salud</a:t>
            </a:r>
            <a:r>
              <a:rPr lang="es-CO" sz="1400" dirty="0">
                <a:solidFill>
                  <a:schemeClr val="tx1"/>
                </a:solidFill>
              </a:rPr>
              <a:t>.</a:t>
            </a:r>
          </a:p>
          <a:p>
            <a:pPr marL="171450" indent="-171450" algn="just">
              <a:buFont typeface="Arial" panose="020B0604020202020204" pitchFamily="34" charset="0"/>
              <a:buChar char="•"/>
            </a:pPr>
            <a:r>
              <a:rPr lang="es-CO" sz="1400" dirty="0">
                <a:solidFill>
                  <a:schemeClr val="tx1"/>
                </a:solidFill>
              </a:rPr>
              <a:t>Elaborará o actualizará los protocolos y guías de actuación</a:t>
            </a:r>
          </a:p>
          <a:p>
            <a:pPr marL="171450" indent="-171450" algn="just">
              <a:buFont typeface="Arial" panose="020B0604020202020204" pitchFamily="34" charset="0"/>
              <a:buChar char="•"/>
            </a:pPr>
            <a:r>
              <a:rPr lang="es-CO" sz="1400" dirty="0">
                <a:solidFill>
                  <a:schemeClr val="tx1"/>
                </a:solidFill>
              </a:rPr>
              <a:t>Reglamentar el Plan Obligatorio de Salud</a:t>
            </a:r>
          </a:p>
          <a:p>
            <a:pPr marL="171450" indent="-171450" algn="just">
              <a:buFont typeface="Arial" panose="020B0604020202020204" pitchFamily="34" charset="0"/>
              <a:buChar char="•"/>
            </a:pPr>
            <a:r>
              <a:rPr lang="es-CO" sz="1400" dirty="0">
                <a:solidFill>
                  <a:schemeClr val="tx1"/>
                </a:solidFill>
                <a:cs typeface="Arial" panose="020B0604020202020204" pitchFamily="34" charset="0"/>
              </a:rPr>
              <a:t>Promover el respeto a las decisiones de las mujeres sobre el ejercicio de sus derechos sexuales y reproductivos.</a:t>
            </a:r>
          </a:p>
          <a:p>
            <a:pPr algn="just"/>
            <a:endParaRPr lang="es-CO" sz="1100" b="1" dirty="0">
              <a:solidFill>
                <a:schemeClr val="tx1"/>
              </a:solidFill>
            </a:endParaRPr>
          </a:p>
        </p:txBody>
      </p:sp>
      <p:sp>
        <p:nvSpPr>
          <p:cNvPr id="10" name="4 Rectángulo redondeado"/>
          <p:cNvSpPr/>
          <p:nvPr/>
        </p:nvSpPr>
        <p:spPr>
          <a:xfrm>
            <a:off x="368203" y="4411025"/>
            <a:ext cx="8415070" cy="1714542"/>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CO" sz="1400" dirty="0">
              <a:solidFill>
                <a:schemeClr val="tx1"/>
              </a:solidFill>
            </a:endParaRPr>
          </a:p>
          <a:p>
            <a:endParaRPr lang="es-CO" sz="1400" dirty="0">
              <a:solidFill>
                <a:schemeClr val="tx1"/>
              </a:solidFill>
            </a:endParaRPr>
          </a:p>
          <a:p>
            <a:endParaRPr lang="es-CO" sz="1400" dirty="0">
              <a:solidFill>
                <a:schemeClr val="tx1"/>
              </a:solidFill>
            </a:endParaRPr>
          </a:p>
          <a:p>
            <a:endParaRPr lang="es-CO" sz="1400" dirty="0">
              <a:solidFill>
                <a:schemeClr val="tx1"/>
              </a:solidFill>
            </a:endParaRPr>
          </a:p>
          <a:p>
            <a:r>
              <a:rPr lang="es-CO" sz="1600" b="1" dirty="0">
                <a:solidFill>
                  <a:schemeClr val="tx1"/>
                </a:solidFill>
              </a:rPr>
              <a:t>Medidas de protección en casos de violencia intrafamiliar</a:t>
            </a:r>
          </a:p>
          <a:p>
            <a:pPr marL="285750" indent="-285750">
              <a:buFont typeface="Arial" panose="020B0604020202020204" pitchFamily="34" charset="0"/>
              <a:buChar char="•"/>
            </a:pPr>
            <a:r>
              <a:rPr lang="es-CO" sz="1400" dirty="0">
                <a:solidFill>
                  <a:schemeClr val="tx1"/>
                </a:solidFill>
              </a:rPr>
              <a:t>Ordenar al agresor el desalojo de la casa</a:t>
            </a:r>
          </a:p>
          <a:p>
            <a:pPr marL="285750" indent="-285750">
              <a:buFont typeface="Arial" panose="020B0604020202020204" pitchFamily="34" charset="0"/>
              <a:buChar char="•"/>
            </a:pPr>
            <a:r>
              <a:rPr lang="es-CO" sz="1400" dirty="0">
                <a:solidFill>
                  <a:schemeClr val="tx1"/>
                </a:solidFill>
              </a:rPr>
              <a:t>Prohibir al agresor esconder o trasladar de la residencia a los niños y personas discapacitadas.</a:t>
            </a:r>
          </a:p>
          <a:p>
            <a:pPr marL="285750" indent="-285750">
              <a:buFont typeface="Arial" panose="020B0604020202020204" pitchFamily="34" charset="0"/>
              <a:buChar char="•"/>
            </a:pPr>
            <a:r>
              <a:rPr lang="es-CO" sz="1400" dirty="0">
                <a:solidFill>
                  <a:schemeClr val="tx1"/>
                </a:solidFill>
              </a:rPr>
              <a:t>ordenar una protección temporal especial de la víctima por parte de las autoridades de policía.</a:t>
            </a:r>
          </a:p>
          <a:p>
            <a:pPr marL="285750" indent="-285750">
              <a:buFont typeface="Arial" panose="020B0604020202020204" pitchFamily="34" charset="0"/>
              <a:buChar char="•"/>
            </a:pPr>
            <a:r>
              <a:rPr lang="es-CO" sz="1400" dirty="0">
                <a:solidFill>
                  <a:schemeClr val="tx1"/>
                </a:solidFill>
              </a:rPr>
              <a:t>Decidir provisionalmente el régimen de visitas, la guarda y custodia de los hijos e hijas si los hubiere</a:t>
            </a:r>
          </a:p>
          <a:p>
            <a:pPr marL="285750" indent="-285750">
              <a:buFont typeface="Arial" panose="020B0604020202020204" pitchFamily="34" charset="0"/>
              <a:buChar char="•"/>
            </a:pPr>
            <a:r>
              <a:rPr lang="es-CO" sz="1400" dirty="0">
                <a:solidFill>
                  <a:schemeClr val="tx1"/>
                </a:solidFill>
              </a:rPr>
              <a:t>remitir todos los casos de violencia intrafamiliar a la Fiscalía General de la Nación para efectos de la investigación del delito de violencia intrafamiliar y posibles delitos conexos</a:t>
            </a:r>
            <a:endParaRPr lang="es-CO" sz="1400" dirty="0">
              <a:solidFill>
                <a:schemeClr val="tx1"/>
              </a:solidFill>
              <a:cs typeface="Calibri" panose="020F0502020204030204" pitchFamily="34" charset="0"/>
            </a:endParaRPr>
          </a:p>
          <a:p>
            <a:endParaRPr lang="es-CO" sz="1400" dirty="0">
              <a:solidFill>
                <a:schemeClr val="tx1"/>
              </a:solidFill>
            </a:endParaRPr>
          </a:p>
          <a:p>
            <a:endParaRPr lang="es-CO" sz="1400" dirty="0">
              <a:solidFill>
                <a:schemeClr val="tx1"/>
              </a:solidFill>
              <a:latin typeface="Calibri" panose="020F0502020204030204" pitchFamily="34" charset="0"/>
              <a:cs typeface="Calibri" panose="020F0502020204030204" pitchFamily="34" charset="0"/>
            </a:endParaRPr>
          </a:p>
          <a:p>
            <a:endParaRPr lang="es-CO" sz="1400" dirty="0">
              <a:solidFill>
                <a:schemeClr val="tx1"/>
              </a:solidFill>
            </a:endParaRPr>
          </a:p>
          <a:p>
            <a:endParaRPr lang="es-CO" sz="14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851323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74589" y="50499"/>
            <a:ext cx="6108097" cy="998125"/>
          </a:xfrm>
        </p:spPr>
        <p:txBody>
          <a:bodyPr/>
          <a:lstStyle/>
          <a:p>
            <a:pPr algn="just"/>
            <a:r>
              <a:rPr lang="es-CO" sz="1800" b="1" dirty="0">
                <a:solidFill>
                  <a:srgbClr val="FF0000"/>
                </a:solidFill>
                <a:latin typeface="Century Gothic" panose="020B0502020202020204" pitchFamily="34" charset="0"/>
              </a:rPr>
              <a:t>LEY 1336 DE 2009: </a:t>
            </a:r>
            <a:r>
              <a:rPr lang="es-CO" sz="1400" b="1" dirty="0"/>
              <a:t>"por medio de la cual se adiciona y robustece la Ley 679 de 2001, de lucha contra la explotación, la pornografía y el turismo sexual con niños, niñas y adolescentes."</a:t>
            </a:r>
            <a:endParaRPr lang="es-CO" sz="1400" dirty="0"/>
          </a:p>
        </p:txBody>
      </p:sp>
      <p:sp>
        <p:nvSpPr>
          <p:cNvPr id="19" name="4 Rectángulo redondeado"/>
          <p:cNvSpPr/>
          <p:nvPr/>
        </p:nvSpPr>
        <p:spPr>
          <a:xfrm>
            <a:off x="359815" y="1179866"/>
            <a:ext cx="8415069" cy="1326055"/>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s-CO" sz="1400" b="1" dirty="0">
              <a:solidFill>
                <a:schemeClr val="tx1"/>
              </a:solidFill>
            </a:endParaRPr>
          </a:p>
          <a:p>
            <a:pPr algn="just"/>
            <a:r>
              <a:rPr lang="es-CO" sz="1600" b="1" dirty="0">
                <a:solidFill>
                  <a:schemeClr val="tx1"/>
                </a:solidFill>
              </a:rPr>
              <a:t>Autorregulación de café Internet</a:t>
            </a:r>
            <a:r>
              <a:rPr lang="es-CO" sz="1600" dirty="0">
                <a:solidFill>
                  <a:schemeClr val="tx1"/>
                </a:solidFill>
              </a:rPr>
              <a:t>.</a:t>
            </a:r>
          </a:p>
          <a:p>
            <a:pPr marL="171450" indent="-171450" algn="just">
              <a:buFont typeface="Arial" panose="020B0604020202020204" pitchFamily="34" charset="0"/>
              <a:buChar char="•"/>
            </a:pPr>
            <a:r>
              <a:rPr lang="es-CO" sz="1600" dirty="0">
                <a:solidFill>
                  <a:schemeClr val="tx1"/>
                </a:solidFill>
              </a:rPr>
              <a:t>Colocar en lugar visible un reglamento de uso público adecuado de la red, cuya violación genere la suspensión del servicio al usuario o visitante, las autoridades municipales realizarán actividades periódicas de inspección y vigilancia y sancionarán su incumplimiento de conformidad con el Código Nacional de Policía</a:t>
            </a:r>
            <a:r>
              <a:rPr lang="es-CO" sz="1600" dirty="0">
                <a:solidFill>
                  <a:schemeClr val="tx1"/>
                </a:solidFill>
                <a:latin typeface="Arial" panose="020B0604020202020204" pitchFamily="34" charset="0"/>
                <a:cs typeface="Arial" panose="020B0604020202020204" pitchFamily="34" charset="0"/>
              </a:rPr>
              <a:t>.</a:t>
            </a:r>
          </a:p>
          <a:p>
            <a:pPr algn="just"/>
            <a:endParaRPr lang="es-CO" sz="1100" b="1" dirty="0">
              <a:solidFill>
                <a:schemeClr val="tx1"/>
              </a:solidFill>
            </a:endParaRPr>
          </a:p>
        </p:txBody>
      </p:sp>
      <p:sp>
        <p:nvSpPr>
          <p:cNvPr id="10" name="4 Rectángulo redondeado"/>
          <p:cNvSpPr/>
          <p:nvPr/>
        </p:nvSpPr>
        <p:spPr>
          <a:xfrm>
            <a:off x="301091" y="4354726"/>
            <a:ext cx="8415070" cy="2012518"/>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CO" sz="1400" dirty="0">
              <a:solidFill>
                <a:schemeClr val="tx1"/>
              </a:solidFill>
            </a:endParaRPr>
          </a:p>
          <a:p>
            <a:endParaRPr lang="es-CO" sz="1400" dirty="0">
              <a:solidFill>
                <a:schemeClr val="tx1"/>
              </a:solidFill>
            </a:endParaRPr>
          </a:p>
          <a:p>
            <a:endParaRPr lang="es-CO" sz="1400" dirty="0">
              <a:solidFill>
                <a:schemeClr val="tx1"/>
              </a:solidFill>
            </a:endParaRPr>
          </a:p>
          <a:p>
            <a:r>
              <a:rPr lang="es-CO" sz="1600" b="1" dirty="0">
                <a:solidFill>
                  <a:schemeClr val="tx1"/>
                </a:solidFill>
              </a:rPr>
              <a:t>Tipos penales de turismo sexual y almacenamiento e intercambio de pornografía infantil</a:t>
            </a:r>
          </a:p>
          <a:p>
            <a:r>
              <a:rPr lang="es-CO" sz="1600" b="1" dirty="0">
                <a:solidFill>
                  <a:schemeClr val="tx1"/>
                </a:solidFill>
              </a:rPr>
              <a:t>Turismo sexual. </a:t>
            </a:r>
            <a:r>
              <a:rPr lang="es-CO" sz="1600" dirty="0">
                <a:solidFill>
                  <a:schemeClr val="tx1"/>
                </a:solidFill>
              </a:rPr>
              <a:t>El que dirija, organice o promueva actividades turísticas que incluyan la utilización sexual de menores de edad.</a:t>
            </a:r>
          </a:p>
          <a:p>
            <a:r>
              <a:rPr lang="es-CO" sz="1600" b="1" dirty="0">
                <a:solidFill>
                  <a:schemeClr val="tx1"/>
                </a:solidFill>
              </a:rPr>
              <a:t>Pornografía con personas menores de 18 años. </a:t>
            </a:r>
            <a:r>
              <a:rPr lang="es-CO" sz="1600" dirty="0">
                <a:solidFill>
                  <a:schemeClr val="tx1"/>
                </a:solidFill>
              </a:rPr>
              <a:t>El que fotografíe, filme, grabe, produzca, divulgue, ofrezca, venda, compre, posea, porte, almacene, trasmita o exhiba, por cualquier medio, para uso personal o intercambio, representaciones reales de actividad sexual que involucre persona menor de 18 años de edad.</a:t>
            </a:r>
          </a:p>
          <a:p>
            <a:endParaRPr lang="es-CO" sz="1600" b="1" dirty="0">
              <a:solidFill>
                <a:schemeClr val="tx1"/>
              </a:solidFill>
            </a:endParaRPr>
          </a:p>
          <a:p>
            <a:endParaRPr lang="es-CO" sz="1400" dirty="0">
              <a:solidFill>
                <a:schemeClr val="tx1"/>
              </a:solidFill>
              <a:latin typeface="Calibri" panose="020F0502020204030204" pitchFamily="34" charset="0"/>
              <a:cs typeface="Calibri" panose="020F0502020204030204" pitchFamily="34" charset="0"/>
            </a:endParaRPr>
          </a:p>
          <a:p>
            <a:endParaRPr lang="es-CO" sz="1400" dirty="0">
              <a:solidFill>
                <a:schemeClr val="tx1"/>
              </a:solidFill>
            </a:endParaRPr>
          </a:p>
          <a:p>
            <a:endParaRPr lang="es-CO" sz="1400" dirty="0">
              <a:solidFill>
                <a:schemeClr val="tx1"/>
              </a:solidFill>
              <a:latin typeface="Calibri" panose="020F0502020204030204" pitchFamily="34" charset="0"/>
              <a:cs typeface="Calibri" panose="020F0502020204030204" pitchFamily="34" charset="0"/>
            </a:endParaRPr>
          </a:p>
        </p:txBody>
      </p:sp>
      <p:sp>
        <p:nvSpPr>
          <p:cNvPr id="9" name="4 Rectángulo redondeado"/>
          <p:cNvSpPr/>
          <p:nvPr/>
        </p:nvSpPr>
        <p:spPr>
          <a:xfrm>
            <a:off x="301091" y="2637163"/>
            <a:ext cx="8415070" cy="1586320"/>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CO" sz="1400" dirty="0">
              <a:solidFill>
                <a:schemeClr val="tx1"/>
              </a:solidFill>
            </a:endParaRPr>
          </a:p>
          <a:p>
            <a:endParaRPr lang="es-CO" sz="1400" dirty="0">
              <a:solidFill>
                <a:schemeClr val="tx1"/>
              </a:solidFill>
            </a:endParaRPr>
          </a:p>
          <a:p>
            <a:endParaRPr lang="es-CO" sz="1400" dirty="0">
              <a:solidFill>
                <a:schemeClr val="tx1"/>
              </a:solidFill>
            </a:endParaRPr>
          </a:p>
          <a:p>
            <a:r>
              <a:rPr lang="es-CO" sz="1600" b="1" dirty="0">
                <a:solidFill>
                  <a:schemeClr val="tx1"/>
                </a:solidFill>
              </a:rPr>
              <a:t>Extinción de dominio y otras medidas de control en casos de explotación sexual de niños, niñas y adolescentes: </a:t>
            </a:r>
          </a:p>
          <a:p>
            <a:pPr marL="285750" indent="-285750">
              <a:buFont typeface="Arial" panose="020B0604020202020204" pitchFamily="34" charset="0"/>
              <a:buChar char="•"/>
            </a:pPr>
            <a:r>
              <a:rPr lang="es-CO" sz="1600" dirty="0">
                <a:solidFill>
                  <a:schemeClr val="tx1"/>
                </a:solidFill>
              </a:rPr>
              <a:t>se aplicará a los hoteles, pensiones, hostales, residencias, aparta hoteles y a los demás establecimientos que presten el servicio de hospedaje, cuando tales inmuebles hayan sido utilizados para la comisión de actividades de utilización sexual de niños, niñas y adolescentes.</a:t>
            </a:r>
            <a:endParaRPr lang="es-CO" sz="1400" dirty="0">
              <a:solidFill>
                <a:schemeClr val="tx1"/>
              </a:solidFill>
              <a:latin typeface="Calibri" panose="020F0502020204030204" pitchFamily="34" charset="0"/>
              <a:cs typeface="Calibri" panose="020F0502020204030204" pitchFamily="34" charset="0"/>
            </a:endParaRPr>
          </a:p>
          <a:p>
            <a:endParaRPr lang="es-CO" sz="1400" dirty="0">
              <a:solidFill>
                <a:schemeClr val="tx1"/>
              </a:solidFill>
            </a:endParaRPr>
          </a:p>
          <a:p>
            <a:endParaRPr lang="es-CO" sz="1400" dirty="0">
              <a:solidFill>
                <a:schemeClr val="tx1"/>
              </a:solidFill>
              <a:latin typeface="Calibri" panose="020F0502020204030204" pitchFamily="34" charset="0"/>
              <a:cs typeface="Calibri" panose="020F0502020204030204" pitchFamily="34" charset="0"/>
            </a:endParaRPr>
          </a:p>
          <a:p>
            <a:endParaRPr lang="es-CO" sz="1400" dirty="0">
              <a:solidFill>
                <a:schemeClr val="tx1"/>
              </a:solidFill>
              <a:latin typeface="Calibri" panose="020F0502020204030204" pitchFamily="34" charset="0"/>
              <a:cs typeface="Calibri" panose="020F0502020204030204" pitchFamily="34" charset="0"/>
            </a:endParaRPr>
          </a:p>
          <a:p>
            <a:endParaRPr lang="es-CO" sz="14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886875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74589" y="50499"/>
            <a:ext cx="6108097" cy="998125"/>
          </a:xfrm>
        </p:spPr>
        <p:txBody>
          <a:bodyPr/>
          <a:lstStyle/>
          <a:p>
            <a:pPr algn="just"/>
            <a:r>
              <a:rPr lang="es-CO" sz="1800" b="1" dirty="0">
                <a:solidFill>
                  <a:srgbClr val="FF0000"/>
                </a:solidFill>
                <a:latin typeface="+mn-lt"/>
              </a:rPr>
              <a:t>LEY 1719 DE 2014: </a:t>
            </a:r>
            <a:r>
              <a:rPr lang="es-CO" sz="1400" b="1" dirty="0">
                <a:latin typeface="+mn-lt"/>
              </a:rPr>
              <a:t>"</a:t>
            </a:r>
            <a:r>
              <a:rPr lang="es-CO" sz="1350" b="1" dirty="0">
                <a:latin typeface="+mn-lt"/>
                <a:cs typeface="Arial" panose="020B0604020202020204" pitchFamily="34" charset="0"/>
              </a:rPr>
              <a:t>Por la cual se modifican algunos artículos de las Leyes 599 de 2000, 906 de 2004 y se adoptan medidas para garantizar el acceso a la justicia de las víctimas de violencia sexual, en especial la violencia sexual con ocasión del conflicto armado, y se dictan otras disposiciones</a:t>
            </a:r>
            <a:r>
              <a:rPr lang="es-CO" sz="1400" b="1" dirty="0">
                <a:latin typeface="+mn-lt"/>
              </a:rPr>
              <a:t>."</a:t>
            </a:r>
            <a:endParaRPr lang="es-CO" sz="1400" dirty="0">
              <a:latin typeface="+mn-lt"/>
            </a:endParaRPr>
          </a:p>
        </p:txBody>
      </p:sp>
      <p:sp>
        <p:nvSpPr>
          <p:cNvPr id="19" name="4 Rectángulo redondeado"/>
          <p:cNvSpPr/>
          <p:nvPr/>
        </p:nvSpPr>
        <p:spPr>
          <a:xfrm>
            <a:off x="662730" y="1558815"/>
            <a:ext cx="7810148" cy="3088686"/>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s-CO" sz="1600" b="1" dirty="0">
                <a:solidFill>
                  <a:schemeClr val="tx1"/>
                </a:solidFill>
              </a:rPr>
              <a:t>De los tipos penales con ocasión y en desarrollo del conflicto armado.</a:t>
            </a:r>
          </a:p>
          <a:p>
            <a:pPr marL="742950" lvl="1" indent="-285750">
              <a:buFont typeface="Arial" panose="020B0604020202020204" pitchFamily="34" charset="0"/>
              <a:buChar char="•"/>
            </a:pPr>
            <a:r>
              <a:rPr lang="es-ES_tradnl" sz="1600" dirty="0">
                <a:solidFill>
                  <a:schemeClr val="tx1"/>
                </a:solidFill>
                <a:cs typeface="Century Gothic"/>
              </a:rPr>
              <a:t>Acceso carnal abusivo en persona protegida menor de catorce años.</a:t>
            </a:r>
          </a:p>
          <a:p>
            <a:pPr marL="742950" lvl="1" indent="-285750">
              <a:buFont typeface="Arial" panose="020B0604020202020204" pitchFamily="34" charset="0"/>
              <a:buChar char="•"/>
            </a:pPr>
            <a:r>
              <a:rPr lang="es-ES_tradnl" sz="1600" dirty="0">
                <a:solidFill>
                  <a:schemeClr val="tx1"/>
                </a:solidFill>
                <a:cs typeface="Century Gothic"/>
              </a:rPr>
              <a:t>Actos sexuales con persona protegida menor de catorce años.</a:t>
            </a:r>
          </a:p>
          <a:p>
            <a:pPr marL="742950" lvl="1" indent="-285750">
              <a:buFont typeface="Arial" panose="020B0604020202020204" pitchFamily="34" charset="0"/>
              <a:buChar char="•"/>
            </a:pPr>
            <a:r>
              <a:rPr lang="es-ES_tradnl" sz="1600" dirty="0">
                <a:solidFill>
                  <a:schemeClr val="tx1"/>
                </a:solidFill>
                <a:cs typeface="Century Gothic"/>
              </a:rPr>
              <a:t>Prostitución forzada en persona protegida. </a:t>
            </a:r>
          </a:p>
          <a:p>
            <a:pPr marL="742950" lvl="1" indent="-285750">
              <a:buFont typeface="Arial" panose="020B0604020202020204" pitchFamily="34" charset="0"/>
              <a:buChar char="•"/>
            </a:pPr>
            <a:r>
              <a:rPr lang="es-ES_tradnl" sz="1600" dirty="0">
                <a:solidFill>
                  <a:schemeClr val="tx1"/>
                </a:solidFill>
                <a:cs typeface="Century Gothic"/>
              </a:rPr>
              <a:t>Esclavitud sexual en persona protegida. </a:t>
            </a:r>
          </a:p>
          <a:p>
            <a:pPr marL="742950" lvl="1" indent="-285750">
              <a:buFont typeface="Arial" panose="020B0604020202020204" pitchFamily="34" charset="0"/>
              <a:buChar char="•"/>
            </a:pPr>
            <a:r>
              <a:rPr lang="es-ES_tradnl" sz="1600" dirty="0">
                <a:solidFill>
                  <a:schemeClr val="tx1"/>
                </a:solidFill>
                <a:cs typeface="Century Gothic"/>
              </a:rPr>
              <a:t>Trata de personas en persona protegida con fines de explotación sexual. </a:t>
            </a:r>
          </a:p>
          <a:p>
            <a:pPr marL="742950" lvl="1" indent="-285750">
              <a:buFont typeface="Arial" panose="020B0604020202020204" pitchFamily="34" charset="0"/>
              <a:buChar char="•"/>
            </a:pPr>
            <a:r>
              <a:rPr lang="es-ES_tradnl" sz="1600" dirty="0">
                <a:solidFill>
                  <a:schemeClr val="tx1"/>
                </a:solidFill>
                <a:cs typeface="Century Gothic"/>
              </a:rPr>
              <a:t>Esterilización forzada en persona protegida.</a:t>
            </a:r>
          </a:p>
          <a:p>
            <a:pPr marL="742950" lvl="1" indent="-285750">
              <a:buFont typeface="Arial" panose="020B0604020202020204" pitchFamily="34" charset="0"/>
              <a:buChar char="•"/>
            </a:pPr>
            <a:r>
              <a:rPr lang="es-ES_tradnl" sz="1600" dirty="0">
                <a:solidFill>
                  <a:schemeClr val="tx1"/>
                </a:solidFill>
                <a:cs typeface="Century Gothic"/>
              </a:rPr>
              <a:t>Embarazo forzado en persona protegida</a:t>
            </a:r>
          </a:p>
          <a:p>
            <a:pPr marL="742950" lvl="1" indent="-285750">
              <a:buFont typeface="Arial" panose="020B0604020202020204" pitchFamily="34" charset="0"/>
              <a:buChar char="•"/>
            </a:pPr>
            <a:r>
              <a:rPr lang="es-ES_tradnl" sz="1600" dirty="0">
                <a:solidFill>
                  <a:schemeClr val="tx1"/>
                </a:solidFill>
                <a:cs typeface="Century Gothic"/>
              </a:rPr>
              <a:t>Desnudez forzada en persona protegida. </a:t>
            </a:r>
          </a:p>
          <a:p>
            <a:pPr marL="742950" lvl="1" indent="-285750">
              <a:buFont typeface="Arial" panose="020B0604020202020204" pitchFamily="34" charset="0"/>
              <a:buChar char="•"/>
            </a:pPr>
            <a:r>
              <a:rPr lang="es-ES_tradnl" sz="1600" dirty="0">
                <a:solidFill>
                  <a:schemeClr val="tx1"/>
                </a:solidFill>
                <a:cs typeface="Century Gothic"/>
              </a:rPr>
              <a:t>Aborto forzado en persona protegida</a:t>
            </a:r>
          </a:p>
        </p:txBody>
      </p:sp>
    </p:spTree>
    <p:extLst>
      <p:ext uri="{BB962C8B-B14F-4D97-AF65-F5344CB8AC3E}">
        <p14:creationId xmlns:p14="http://schemas.microsoft.com/office/powerpoint/2010/main" val="1097856967"/>
      </p:ext>
    </p:extLst>
  </p:cSld>
  <p:clrMapOvr>
    <a:masterClrMapping/>
  </p:clrMapOvr>
</p:sld>
</file>

<file path=ppt/theme/theme1.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3_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1982</TotalTime>
  <Words>2614</Words>
  <Application>Microsoft Office PowerPoint</Application>
  <PresentationFormat>Presentación en pantalla (4:3)</PresentationFormat>
  <Paragraphs>260</Paragraphs>
  <Slides>58</Slides>
  <Notes>0</Notes>
  <HiddenSlides>0</HiddenSlides>
  <MMClips>0</MMClips>
  <ScaleCrop>false</ScaleCrop>
  <HeadingPairs>
    <vt:vector size="6" baseType="variant">
      <vt:variant>
        <vt:lpstr>Fuentes usadas</vt:lpstr>
      </vt:variant>
      <vt:variant>
        <vt:i4>8</vt:i4>
      </vt:variant>
      <vt:variant>
        <vt:lpstr>Tema</vt:lpstr>
      </vt:variant>
      <vt:variant>
        <vt:i4>5</vt:i4>
      </vt:variant>
      <vt:variant>
        <vt:lpstr>Títulos de diapositiva</vt:lpstr>
      </vt:variant>
      <vt:variant>
        <vt:i4>58</vt:i4>
      </vt:variant>
    </vt:vector>
  </HeadingPairs>
  <TitlesOfParts>
    <vt:vector size="71" baseType="lpstr">
      <vt:lpstr>MS PGothic</vt:lpstr>
      <vt:lpstr>MS PGothic</vt:lpstr>
      <vt:lpstr>Arial</vt:lpstr>
      <vt:lpstr>Britannic Bold</vt:lpstr>
      <vt:lpstr>Calibri</vt:lpstr>
      <vt:lpstr>Calibri Light</vt:lpstr>
      <vt:lpstr>Century Gothic</vt:lpstr>
      <vt:lpstr>Wingdings</vt:lpstr>
      <vt:lpstr>Diseño personalizado</vt:lpstr>
      <vt:lpstr>1_Diseño personalizado</vt:lpstr>
      <vt:lpstr>Tema de Office</vt:lpstr>
      <vt:lpstr>3_Diseño personalizado</vt:lpstr>
      <vt:lpstr>5_Tema de Office</vt:lpstr>
      <vt:lpstr>Presentación de PowerPoint</vt:lpstr>
      <vt:lpstr>AGENDA </vt:lpstr>
      <vt:lpstr>Presentación de PowerPoint</vt:lpstr>
      <vt:lpstr>LEY 1146 DE 2007: “Por medio de la cual se expiden normas para la prevención de la violencia sexual y atención integral de los niños, niñas y adolescentes abusados sexualmente” </vt:lpstr>
      <vt:lpstr>LEY 1146 DE 2007: “Por medio de la cual se expiden normas para la prevención de la violencia sexual y atención integral de los niños, niñas y adolescentes abusados sexualmente” </vt:lpstr>
      <vt:lpstr>LEY 1257 DE 2008: "Por la cual se dictan normas de sensibilización, prevención y sanción de formas de violencia y discriminación contra las mujeres, se reforman los Códigos Penal, de Procedimiento Penal, la Ley 294 de 1996 y se dictan otras disposiciones"</vt:lpstr>
      <vt:lpstr>LEY 1257 DE 2008: "Por la cual se dictan normas de sensibilización, prevención y sanción de formas de violencia y discriminación contra las mujeres, se reforman los Códigos Penal, de Procedimiento Penal, la Ley 294 de 1996 y se dictan otras disposiciones"</vt:lpstr>
      <vt:lpstr>LEY 1336 DE 2009: "por medio de la cual se adiciona y robustece la Ley 679 de 2001, de lucha contra la explotación, la pornografía y el turismo sexual con niños, niñas y adolescentes."</vt:lpstr>
      <vt:lpstr>LEY 1719 DE 2014: "Por la cual se modifican algunos artículos de las Leyes 599 de 2000, 906 de 2004 y se adoptan medidas para garantizar el acceso a la justicia de las víctimas de violencia sexual, en especial la violencia sexual con ocasión del conflicto armado, y se dictan otras disposiciones."</vt:lpstr>
      <vt:lpstr>Presentación de PowerPoint</vt:lpstr>
      <vt:lpstr>LEY 1719 DE 2014: "Por la cual se modifican algunos artículos de las Leyes 599 de 2000, 906 de 2004 y se adoptan medidas para garantizar el acceso a la justicia de las víctimas de violencia sexual, en especial la violencia sexual con ocasión del conflicto armado, y se dictan otras disposiciones."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RUTA DE ATENCION NIÑOS, NIÑAS Y ADOLESCENTES VICTIMAS DE VIOLENCIA SEXUAL MUNICIPIO DE TIERRALTA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ATENCION TERAPEUTICA</vt:lpstr>
      <vt:lpstr>ENTREVISTAS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Jennifer Rocha Murcia</dc:creator>
  <cp:lastModifiedBy>Beatriz del Carmen Buelvas Ramos</cp:lastModifiedBy>
  <cp:revision>101</cp:revision>
  <dcterms:created xsi:type="dcterms:W3CDTF">2015-01-29T14:27:26Z</dcterms:created>
  <dcterms:modified xsi:type="dcterms:W3CDTF">2017-06-24T17:35:31Z</dcterms:modified>
</cp:coreProperties>
</file>