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  <p:sldMasterId id="2147483708" r:id="rId4"/>
    <p:sldMasterId id="2147483720" r:id="rId5"/>
  </p:sldMasterIdLst>
  <p:notesMasterIdLst>
    <p:notesMasterId r:id="rId25"/>
  </p:notesMasterIdLst>
  <p:sldIdLst>
    <p:sldId id="358" r:id="rId6"/>
    <p:sldId id="359" r:id="rId7"/>
    <p:sldId id="420" r:id="rId8"/>
    <p:sldId id="340" r:id="rId9"/>
    <p:sldId id="339" r:id="rId10"/>
    <p:sldId id="362" r:id="rId11"/>
    <p:sldId id="345" r:id="rId12"/>
    <p:sldId id="413" r:id="rId13"/>
    <p:sldId id="408" r:id="rId14"/>
    <p:sldId id="409" r:id="rId15"/>
    <p:sldId id="411" r:id="rId16"/>
    <p:sldId id="412" r:id="rId17"/>
    <p:sldId id="393" r:id="rId18"/>
    <p:sldId id="405" r:id="rId19"/>
    <p:sldId id="415" r:id="rId20"/>
    <p:sldId id="416" r:id="rId21"/>
    <p:sldId id="417" r:id="rId22"/>
    <p:sldId id="418" r:id="rId23"/>
    <p:sldId id="419" r:id="rId24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9C6A"/>
    <a:srgbClr val="1E8AA8"/>
    <a:srgbClr val="4BB3AB"/>
    <a:srgbClr val="F68121"/>
    <a:srgbClr val="F20C75"/>
    <a:srgbClr val="F13430"/>
    <a:srgbClr val="E6821D"/>
    <a:srgbClr val="1E8F81"/>
    <a:srgbClr val="197397"/>
    <a:srgbClr val="79B5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4" autoAdjust="0"/>
    <p:restoredTop sz="53918" autoAdjust="0"/>
  </p:normalViewPr>
  <p:slideViewPr>
    <p:cSldViewPr snapToGrid="0">
      <p:cViewPr varScale="1">
        <p:scale>
          <a:sx n="90" d="100"/>
          <a:sy n="90" d="100"/>
        </p:scale>
        <p:origin x="1338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E5FEAA-91B1-4774-8ED1-C6D8AE01834C}" type="datetimeFigureOut">
              <a:rPr lang="es-CO" smtClean="0"/>
              <a:t>22/06/2017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5585EC-500B-44AE-9C25-4A4CEDD5002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85725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22/06/2017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55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22/06/2017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87406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22/06/2017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35757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22/06/2017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3844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22/06/2017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2397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22/06/2017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994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22/06/2017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8243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22/06/2017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6167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22/06/2017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3200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22/06/2017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5763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22/06/2017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374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22/06/2017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19824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22/06/2017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7387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22/06/2017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2063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22/06/2017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4153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122364"/>
            <a:ext cx="7772400" cy="2387600"/>
          </a:xfrm>
        </p:spPr>
        <p:txBody>
          <a:bodyPr anchor="b"/>
          <a:lstStyle>
            <a:lvl1pPr algn="ctr">
              <a:defRPr sz="533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1" y="3602039"/>
            <a:ext cx="6858000" cy="1655762"/>
          </a:xfrm>
        </p:spPr>
        <p:txBody>
          <a:bodyPr/>
          <a:lstStyle>
            <a:lvl1pPr marL="0" indent="0" algn="ctr">
              <a:buNone/>
              <a:defRPr sz="2133"/>
            </a:lvl1pPr>
            <a:lvl2pPr marL="406395" indent="0" algn="ctr">
              <a:buNone/>
              <a:defRPr sz="1778"/>
            </a:lvl2pPr>
            <a:lvl3pPr marL="812790" indent="0" algn="ctr">
              <a:buNone/>
              <a:defRPr sz="1600"/>
            </a:lvl3pPr>
            <a:lvl4pPr marL="1219184" indent="0" algn="ctr">
              <a:buNone/>
              <a:defRPr sz="1422"/>
            </a:lvl4pPr>
            <a:lvl5pPr marL="1625579" indent="0" algn="ctr">
              <a:buNone/>
              <a:defRPr sz="1422"/>
            </a:lvl5pPr>
            <a:lvl6pPr marL="2031974" indent="0" algn="ctr">
              <a:buNone/>
              <a:defRPr sz="1422"/>
            </a:lvl6pPr>
            <a:lvl7pPr marL="2438369" indent="0" algn="ctr">
              <a:buNone/>
              <a:defRPr sz="1422"/>
            </a:lvl7pPr>
            <a:lvl8pPr marL="2844764" indent="0" algn="ctr">
              <a:buNone/>
              <a:defRPr sz="1422"/>
            </a:lvl8pPr>
            <a:lvl9pPr marL="3251158" indent="0" algn="ctr">
              <a:buNone/>
              <a:defRPr sz="1422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22/06/2017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716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22/06/2017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4413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33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2133">
                <a:solidFill>
                  <a:schemeClr val="tx1"/>
                </a:solidFill>
              </a:defRPr>
            </a:lvl1pPr>
            <a:lvl2pPr marL="406395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2pPr>
            <a:lvl3pPr marL="8127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219184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4pPr>
            <a:lvl5pPr marL="1625579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5pPr>
            <a:lvl6pPr marL="2031974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6pPr>
            <a:lvl7pPr marL="2438369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7pPr>
            <a:lvl8pPr marL="2844764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8pPr>
            <a:lvl9pPr marL="3251158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22/06/2017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9422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7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3886200" cy="4351337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22/06/2017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7166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7"/>
            <a:ext cx="7886700" cy="132556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3" y="1681162"/>
            <a:ext cx="3868339" cy="823912"/>
          </a:xfrm>
        </p:spPr>
        <p:txBody>
          <a:bodyPr anchor="b"/>
          <a:lstStyle>
            <a:lvl1pPr marL="0" indent="0">
              <a:buNone/>
              <a:defRPr sz="2133" b="1"/>
            </a:lvl1pPr>
            <a:lvl2pPr marL="406395" indent="0">
              <a:buNone/>
              <a:defRPr sz="1778" b="1"/>
            </a:lvl2pPr>
            <a:lvl3pPr marL="812790" indent="0">
              <a:buNone/>
              <a:defRPr sz="1600" b="1"/>
            </a:lvl3pPr>
            <a:lvl4pPr marL="1219184" indent="0">
              <a:buNone/>
              <a:defRPr sz="1422" b="1"/>
            </a:lvl4pPr>
            <a:lvl5pPr marL="1625579" indent="0">
              <a:buNone/>
              <a:defRPr sz="1422" b="1"/>
            </a:lvl5pPr>
            <a:lvl6pPr marL="2031974" indent="0">
              <a:buNone/>
              <a:defRPr sz="1422" b="1"/>
            </a:lvl6pPr>
            <a:lvl7pPr marL="2438369" indent="0">
              <a:buNone/>
              <a:defRPr sz="1422" b="1"/>
            </a:lvl7pPr>
            <a:lvl8pPr marL="2844764" indent="0">
              <a:buNone/>
              <a:defRPr sz="1422" b="1"/>
            </a:lvl8pPr>
            <a:lvl9pPr marL="3251158" indent="0">
              <a:buNone/>
              <a:defRPr sz="1422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3" y="2505075"/>
            <a:ext cx="3868339" cy="368458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2"/>
            <a:ext cx="3887390" cy="823912"/>
          </a:xfrm>
        </p:spPr>
        <p:txBody>
          <a:bodyPr anchor="b"/>
          <a:lstStyle>
            <a:lvl1pPr marL="0" indent="0">
              <a:buNone/>
              <a:defRPr sz="2133" b="1"/>
            </a:lvl1pPr>
            <a:lvl2pPr marL="406395" indent="0">
              <a:buNone/>
              <a:defRPr sz="1778" b="1"/>
            </a:lvl2pPr>
            <a:lvl3pPr marL="812790" indent="0">
              <a:buNone/>
              <a:defRPr sz="1600" b="1"/>
            </a:lvl3pPr>
            <a:lvl4pPr marL="1219184" indent="0">
              <a:buNone/>
              <a:defRPr sz="1422" b="1"/>
            </a:lvl4pPr>
            <a:lvl5pPr marL="1625579" indent="0">
              <a:buNone/>
              <a:defRPr sz="1422" b="1"/>
            </a:lvl5pPr>
            <a:lvl6pPr marL="2031974" indent="0">
              <a:buNone/>
              <a:defRPr sz="1422" b="1"/>
            </a:lvl6pPr>
            <a:lvl7pPr marL="2438369" indent="0">
              <a:buNone/>
              <a:defRPr sz="1422" b="1"/>
            </a:lvl7pPr>
            <a:lvl8pPr marL="2844764" indent="0">
              <a:buNone/>
              <a:defRPr sz="1422" b="1"/>
            </a:lvl8pPr>
            <a:lvl9pPr marL="3251158" indent="0">
              <a:buNone/>
              <a:defRPr sz="1422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0" cy="368458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22/06/2017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8408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22/06/2017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3687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22/06/2017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418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22/06/2017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3877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1"/>
            <a:ext cx="2949178" cy="1600200"/>
          </a:xfrm>
        </p:spPr>
        <p:txBody>
          <a:bodyPr anchor="b"/>
          <a:lstStyle>
            <a:lvl1pPr>
              <a:defRPr sz="284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844"/>
            </a:lvl1pPr>
            <a:lvl2pPr>
              <a:defRPr sz="2489"/>
            </a:lvl2pPr>
            <a:lvl3pPr>
              <a:defRPr sz="2133"/>
            </a:lvl3pPr>
            <a:lvl4pPr>
              <a:defRPr sz="1778"/>
            </a:lvl4pPr>
            <a:lvl5pPr>
              <a:defRPr sz="1778"/>
            </a:lvl5pPr>
            <a:lvl6pPr>
              <a:defRPr sz="1778"/>
            </a:lvl6pPr>
            <a:lvl7pPr>
              <a:defRPr sz="1778"/>
            </a:lvl7pPr>
            <a:lvl8pPr>
              <a:defRPr sz="1778"/>
            </a:lvl8pPr>
            <a:lvl9pPr>
              <a:defRPr sz="1778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9"/>
          </a:xfrm>
        </p:spPr>
        <p:txBody>
          <a:bodyPr/>
          <a:lstStyle>
            <a:lvl1pPr marL="0" indent="0">
              <a:buNone/>
              <a:defRPr sz="1422"/>
            </a:lvl1pPr>
            <a:lvl2pPr marL="406395" indent="0">
              <a:buNone/>
              <a:defRPr sz="1244"/>
            </a:lvl2pPr>
            <a:lvl3pPr marL="812790" indent="0">
              <a:buNone/>
              <a:defRPr sz="1067"/>
            </a:lvl3pPr>
            <a:lvl4pPr marL="1219184" indent="0">
              <a:buNone/>
              <a:defRPr sz="889"/>
            </a:lvl4pPr>
            <a:lvl5pPr marL="1625579" indent="0">
              <a:buNone/>
              <a:defRPr sz="889"/>
            </a:lvl5pPr>
            <a:lvl6pPr marL="2031974" indent="0">
              <a:buNone/>
              <a:defRPr sz="889"/>
            </a:lvl6pPr>
            <a:lvl7pPr marL="2438369" indent="0">
              <a:buNone/>
              <a:defRPr sz="889"/>
            </a:lvl7pPr>
            <a:lvl8pPr marL="2844764" indent="0">
              <a:buNone/>
              <a:defRPr sz="889"/>
            </a:lvl8pPr>
            <a:lvl9pPr marL="3251158" indent="0">
              <a:buNone/>
              <a:defRPr sz="889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22/06/2017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3001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1"/>
            <a:ext cx="2949178" cy="1600200"/>
          </a:xfrm>
        </p:spPr>
        <p:txBody>
          <a:bodyPr anchor="b"/>
          <a:lstStyle>
            <a:lvl1pPr>
              <a:defRPr sz="284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2844"/>
            </a:lvl1pPr>
            <a:lvl2pPr marL="406395" indent="0">
              <a:buNone/>
              <a:defRPr sz="2489"/>
            </a:lvl2pPr>
            <a:lvl3pPr marL="812790" indent="0">
              <a:buNone/>
              <a:defRPr sz="2133"/>
            </a:lvl3pPr>
            <a:lvl4pPr marL="1219184" indent="0">
              <a:buNone/>
              <a:defRPr sz="1778"/>
            </a:lvl4pPr>
            <a:lvl5pPr marL="1625579" indent="0">
              <a:buNone/>
              <a:defRPr sz="1778"/>
            </a:lvl5pPr>
            <a:lvl6pPr marL="2031974" indent="0">
              <a:buNone/>
              <a:defRPr sz="1778"/>
            </a:lvl6pPr>
            <a:lvl7pPr marL="2438369" indent="0">
              <a:buNone/>
              <a:defRPr sz="1778"/>
            </a:lvl7pPr>
            <a:lvl8pPr marL="2844764" indent="0">
              <a:buNone/>
              <a:defRPr sz="1778"/>
            </a:lvl8pPr>
            <a:lvl9pPr marL="3251158" indent="0">
              <a:buNone/>
              <a:defRPr sz="1778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9"/>
          </a:xfrm>
        </p:spPr>
        <p:txBody>
          <a:bodyPr/>
          <a:lstStyle>
            <a:lvl1pPr marL="0" indent="0">
              <a:buNone/>
              <a:defRPr sz="1422"/>
            </a:lvl1pPr>
            <a:lvl2pPr marL="406395" indent="0">
              <a:buNone/>
              <a:defRPr sz="1244"/>
            </a:lvl2pPr>
            <a:lvl3pPr marL="812790" indent="0">
              <a:buNone/>
              <a:defRPr sz="1067"/>
            </a:lvl3pPr>
            <a:lvl4pPr marL="1219184" indent="0">
              <a:buNone/>
              <a:defRPr sz="889"/>
            </a:lvl4pPr>
            <a:lvl5pPr marL="1625579" indent="0">
              <a:buNone/>
              <a:defRPr sz="889"/>
            </a:lvl5pPr>
            <a:lvl6pPr marL="2031974" indent="0">
              <a:buNone/>
              <a:defRPr sz="889"/>
            </a:lvl6pPr>
            <a:lvl7pPr marL="2438369" indent="0">
              <a:buNone/>
              <a:defRPr sz="889"/>
            </a:lvl7pPr>
            <a:lvl8pPr marL="2844764" indent="0">
              <a:buNone/>
              <a:defRPr sz="889"/>
            </a:lvl8pPr>
            <a:lvl9pPr marL="3251158" indent="0">
              <a:buNone/>
              <a:defRPr sz="889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22/06/2017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5269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22/06/2017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916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7"/>
            <a:ext cx="1971676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7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22/06/2017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2553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22/06/2017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142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22/06/2017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007921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22/06/2017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80324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22/06/2017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16224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22/06/2017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340286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22/06/2017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694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22/06/2017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260437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22/06/2017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34105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22/06/2017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8930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22/06/2017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82304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22/06/2017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98169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22/06/2017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1783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08871E3D-6685-42CD-81C9-57AA9BDA26ED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22/06/2017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4A52C17C-1FD6-4BD9-8CC0-313007F8CE13}" type="slidenum">
              <a:rPr lang="es-ES" altLang="es-CO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8380068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DE9396A-EA15-4E20-B175-FCC2461CE59E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22/06/2017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F33DA6C6-E895-48E6-AA0E-9BFDB924A02D}" type="slidenum">
              <a:rPr lang="es-ES" altLang="es-CO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9435734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4DFB62C-8BAA-4E1B-B38A-453928DB9553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22/06/2017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B5DD1FA9-82D8-4593-818B-84F5C14FC884}" type="slidenum">
              <a:rPr lang="es-ES" altLang="es-CO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6259978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BA83FEA0-4EEC-404A-9BB1-F63076625A11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22/06/2017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E49A5DDE-716D-4555-8754-4D83593A3EDD}" type="slidenum">
              <a:rPr lang="es-ES" altLang="es-CO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3703932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9C8038EE-3F02-45E7-A130-DC56F81B4A81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22/06/2017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01228A95-6502-47DB-8896-6C66CF1871B2}" type="slidenum">
              <a:rPr lang="es-ES" altLang="es-CO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5908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22/06/2017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5360051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062C3A3-8C42-42F3-8090-19BEEAF0B01F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22/06/2017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48AAECAA-FC6E-4B49-8139-DEBC8DEE9959}" type="slidenum">
              <a:rPr lang="es-ES" altLang="es-CO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9665347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4F66CE0-C07C-4545-AECE-49B7F6715475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22/06/2017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F3CBF5F7-B6C7-46BD-855F-07A00A26D9CC}" type="slidenum">
              <a:rPr lang="es-ES" altLang="es-CO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985149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F3B7B850-8A46-435E-BDA3-DB1FC10061C1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22/06/2017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ACF04CB6-88D9-47D2-B135-0B3526A92540}" type="slidenum">
              <a:rPr lang="es-ES" altLang="es-CO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0643364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2C405FC-251F-43D9-A4BB-249CF650C98A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22/06/2017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82E6FFD3-9C2A-47F3-8A65-E5ED24962256}" type="slidenum">
              <a:rPr lang="es-ES" altLang="es-CO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3589597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60F6D4B-FC4C-4712-8082-AE955DA03D58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22/06/2017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847ADBB4-ECBE-4CC3-9E37-31F57A85B58B}" type="slidenum">
              <a:rPr lang="es-ES" altLang="es-CO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739150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prstClr val="black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8D627E0-A0BA-4EC0-9150-F6DBBF39321D}" type="datetimeFigureOut">
              <a:rPr lang="es-ES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22/06/2017</a:t>
            </a:fld>
            <a:endParaRPr lang="es-ES"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88A18F25-6F87-41A0-AABA-5F3A5487755F}" type="slidenum">
              <a:rPr lang="es-ES" altLang="es-CO"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 altLang="es-CO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66833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22/06/2017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1556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22/06/2017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43382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22/06/2017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1074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22/06/2017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1555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3538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0253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365127"/>
            <a:ext cx="7886700" cy="13255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825625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49" y="6356351"/>
            <a:ext cx="20574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11"/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 defTabSz="731511"/>
              <a:t>22/06/2017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6356351"/>
            <a:ext cx="30861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11"/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56351"/>
            <a:ext cx="20574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11"/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 defTabSz="731511"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853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812790" rtl="0" eaLnBrk="1" latinLnBrk="0" hangingPunct="1">
        <a:lnSpc>
          <a:spcPct val="90000"/>
        </a:lnSpc>
        <a:spcBef>
          <a:spcPct val="0"/>
        </a:spcBef>
        <a:buNone/>
        <a:defRPr sz="391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3197" indent="-203197" algn="l" defTabSz="81279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2489" kern="1200">
          <a:solidFill>
            <a:schemeClr val="tx1"/>
          </a:solidFill>
          <a:latin typeface="+mn-lt"/>
          <a:ea typeface="+mn-ea"/>
          <a:cs typeface="+mn-cs"/>
        </a:defRPr>
      </a:lvl1pPr>
      <a:lvl2pPr marL="609592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2pPr>
      <a:lvl3pPr marL="1015987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778" kern="1200">
          <a:solidFill>
            <a:schemeClr val="tx1"/>
          </a:solidFill>
          <a:latin typeface="+mn-lt"/>
          <a:ea typeface="+mn-ea"/>
          <a:cs typeface="+mn-cs"/>
        </a:defRPr>
      </a:lvl3pPr>
      <a:lvl4pPr marL="1422382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77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235171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641566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047961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454356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6395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2790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19184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25579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31974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38369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44764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51158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22/06/2017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674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2382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159026" y="1063836"/>
            <a:ext cx="8202705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O" sz="4800" b="1" dirty="0">
                <a:solidFill>
                  <a:prstClr val="white"/>
                </a:solidFill>
              </a:rPr>
              <a:t>INFORME DE GESTIÓN MESA </a:t>
            </a:r>
          </a:p>
          <a:p>
            <a:pPr algn="ctr"/>
            <a:r>
              <a:rPr lang="es-CO" sz="4800" b="1" dirty="0">
                <a:solidFill>
                  <a:prstClr val="white"/>
                </a:solidFill>
              </a:rPr>
              <a:t>PÚBLICA SAN LUIS DE PALENQUE – CASANARE</a:t>
            </a:r>
          </a:p>
          <a:p>
            <a:pPr algn="ctr"/>
            <a:r>
              <a:rPr lang="es-CO" sz="4800" b="1" dirty="0">
                <a:solidFill>
                  <a:prstClr val="white"/>
                </a:solidFill>
              </a:rPr>
              <a:t>6 DE JULIO DE 2017</a:t>
            </a:r>
            <a:endParaRPr lang="es-CO" sz="44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221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sz="4000" dirty="0">
                <a:latin typeface="Algerian" panose="04020705040A02060702" pitchFamily="82" charset="0"/>
              </a:rPr>
              <a:t>Objeto Ley 1804</a:t>
            </a:r>
          </a:p>
        </p:txBody>
      </p:sp>
      <p:sp>
        <p:nvSpPr>
          <p:cNvPr id="3" name="Subtítul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/>
            <a:r>
              <a:rPr lang="es-CO" sz="1800" dirty="0"/>
              <a:t>(…)Establecer la Política de Estado para el Desarrollo Integral de la Primera Infancia de Cero a Siempre, la cual sienta las </a:t>
            </a:r>
            <a:r>
              <a:rPr lang="es-CO" sz="1800" b="1" dirty="0"/>
              <a:t>bases conceptuales, técnicas y de gestión </a:t>
            </a:r>
            <a:r>
              <a:rPr lang="es-CO" sz="1800" dirty="0"/>
              <a:t>para </a:t>
            </a:r>
            <a:r>
              <a:rPr lang="es-CO" sz="1800" b="1" dirty="0"/>
              <a:t>garantizar el desarrollo integral</a:t>
            </a:r>
            <a:r>
              <a:rPr lang="es-CO" sz="1800" dirty="0"/>
              <a:t>, en el marco de la Doctrina de la </a:t>
            </a:r>
            <a:r>
              <a:rPr lang="es-CO" sz="1800" b="1" dirty="0"/>
              <a:t>Protección Integral</a:t>
            </a:r>
            <a:r>
              <a:rPr lang="es-CO" sz="1800" dirty="0"/>
              <a:t>.</a:t>
            </a:r>
          </a:p>
          <a:p>
            <a:pPr algn="just"/>
            <a:r>
              <a:rPr lang="es-CO" sz="1800" dirty="0"/>
              <a:t>Con ello busca </a:t>
            </a:r>
            <a:r>
              <a:rPr lang="es-CO" sz="1800" b="1" dirty="0"/>
              <a:t>fortalecer el marco institucional </a:t>
            </a:r>
            <a:r>
              <a:rPr lang="es-CO" sz="1800" dirty="0"/>
              <a:t>para el </a:t>
            </a:r>
            <a:r>
              <a:rPr lang="es-CO" sz="1800" b="1" dirty="0"/>
              <a:t>reconocimiento, la protección y la garantía de los derechos de las mujeres gestantes y de los niños y las niñas </a:t>
            </a:r>
            <a:r>
              <a:rPr lang="es-CO" sz="1800" dirty="0"/>
              <a:t>de cero a seis años de  edad, así como la materialización del Estado Social de Derecho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200" y="1825625"/>
            <a:ext cx="3867150" cy="439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673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ext Box 6"/>
          <p:cNvSpPr txBox="1">
            <a:spLocks noChangeArrowheads="1"/>
          </p:cNvSpPr>
          <p:nvPr/>
        </p:nvSpPr>
        <p:spPr bwMode="auto">
          <a:xfrm>
            <a:off x="259282" y="142205"/>
            <a:ext cx="610537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Atención a la Primera Infancia Municipio Sácama </a:t>
            </a:r>
            <a:endParaRPr lang="es-CO" alt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992158"/>
              </p:ext>
            </p:extLst>
          </p:nvPr>
        </p:nvGraphicFramePr>
        <p:xfrm>
          <a:off x="649356" y="1396998"/>
          <a:ext cx="7566991" cy="5130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92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077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8632"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LOGROS</a:t>
                      </a:r>
                    </a:p>
                  </a:txBody>
                  <a:tcPr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DIFICULTADES </a:t>
                      </a:r>
                    </a:p>
                  </a:txBody>
                  <a:tcPr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64440">
                <a:tc>
                  <a:txBody>
                    <a:bodyPr/>
                    <a:lstStyle/>
                    <a:p>
                      <a:pPr marL="285750" indent="-285750" algn="just">
                        <a:buFont typeface="Wingdings" panose="05000000000000000000" pitchFamily="2" charset="2"/>
                        <a:buChar char="§"/>
                      </a:pPr>
                      <a:r>
                        <a:rPr lang="es-CO" dirty="0">
                          <a:solidFill>
                            <a:schemeClr val="tx1"/>
                          </a:solidFill>
                        </a:rPr>
                        <a:t>Garantizar la Educación inicial a los niños y niñas del área urbana,</a:t>
                      </a:r>
                      <a:r>
                        <a:rPr lang="es-CO" baseline="0" dirty="0">
                          <a:solidFill>
                            <a:schemeClr val="tx1"/>
                          </a:solidFill>
                        </a:rPr>
                        <a:t> de los dos a cinco años y 11 meses de edad.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§"/>
                      </a:pPr>
                      <a:endParaRPr lang="es-CO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§"/>
                      </a:pPr>
                      <a:r>
                        <a:rPr lang="es-CO" sz="1800" dirty="0"/>
                        <a:t>Garantizar las</a:t>
                      </a:r>
                      <a:r>
                        <a:rPr lang="es-CO" sz="1800" baseline="0" dirty="0"/>
                        <a:t> ocho atenciones a la Primera Infancia, priorizadas: Registro civil, afiliación vigente en salud, familias y cuidadores en formación en cuidado y crianza, esquema de vacunación completo, modalidad de educación inicial, consulta de crecimiento y desarrollo, acceso a libros y colecciones y valoración y seguimiento nutricional.</a:t>
                      </a:r>
                      <a:endParaRPr lang="es-CO" dirty="0"/>
                    </a:p>
                  </a:txBody>
                  <a:tcPr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just">
                        <a:buFont typeface="Wingdings" panose="05000000000000000000" pitchFamily="2" charset="2"/>
                        <a:buChar char="§"/>
                      </a:pPr>
                      <a:r>
                        <a:rPr lang="es-CO" dirty="0"/>
                        <a:t>No se cuenta con profesionales del área de salud permanentes,</a:t>
                      </a:r>
                      <a:r>
                        <a:rPr lang="es-CO" baseline="0" dirty="0"/>
                        <a:t> en el municipio, lo que dificulta la prestación del servicio con  calidad y no permite garantizar el cumplimiento de certificados médicos, odontológicos, valoración auditiva, valoración visual, control de crecimiento y desarrollo.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§"/>
                      </a:pPr>
                      <a:r>
                        <a:rPr lang="es-CO" baseline="0" dirty="0"/>
                        <a:t>No se cuenta con la población objeto del contrato, de acuerdo a criterios de focalización establecidos en el manual operativo (grupo atareó niños y niñas de dos a cinco años edad).</a:t>
                      </a:r>
                      <a:endParaRPr lang="es-CO" dirty="0"/>
                    </a:p>
                  </a:txBody>
                  <a:tcPr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91537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40341" y="205463"/>
            <a:ext cx="61053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Atención a la Primera Infancia </a:t>
            </a:r>
            <a:endParaRPr lang="es-CO" alt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812224"/>
              </p:ext>
            </p:extLst>
          </p:nvPr>
        </p:nvGraphicFramePr>
        <p:xfrm>
          <a:off x="689113" y="1329763"/>
          <a:ext cx="7712765" cy="52088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127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4003"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RETOS </a:t>
                      </a:r>
                    </a:p>
                  </a:txBody>
                  <a:tcPr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43051">
                <a:tc>
                  <a:txBody>
                    <a:bodyPr/>
                    <a:lstStyle/>
                    <a:p>
                      <a:endParaRPr lang="es-CO" dirty="0"/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§"/>
                      </a:pPr>
                      <a:r>
                        <a:rPr lang="es-CO" dirty="0">
                          <a:latin typeface="Britannic Bold" panose="020B0903060703020204" pitchFamily="34" charset="0"/>
                        </a:rPr>
                        <a:t>La construcción de la Ruta Integral de Atenciones, (RIA) para la primera infancia del municipio de SAN</a:t>
                      </a:r>
                      <a:r>
                        <a:rPr lang="es-CO" baseline="0" dirty="0">
                          <a:latin typeface="Britannic Bold" panose="020B0903060703020204" pitchFamily="34" charset="0"/>
                        </a:rPr>
                        <a:t> LUIS DE PALENQUE</a:t>
                      </a:r>
                      <a:r>
                        <a:rPr lang="es-CO" dirty="0">
                          <a:latin typeface="Britannic Bold" panose="020B0903060703020204" pitchFamily="34" charset="0"/>
                        </a:rPr>
                        <a:t>,</a:t>
                      </a:r>
                      <a:r>
                        <a:rPr lang="es-CO" baseline="0" dirty="0">
                          <a:latin typeface="Britannic Bold" panose="020B0903060703020204" pitchFamily="34" charset="0"/>
                        </a:rPr>
                        <a:t> y de esta manera brindar una atención integral a la Primera Infancia, donde confluyan todas las entidades del SNBF y se logren garantizar las 8 realizaciones, durante todos los momentos del curso de vida, desde la Preconcepción hasta los cinco años y once meses de edad</a:t>
                      </a:r>
                      <a:r>
                        <a:rPr lang="es-CO" baseline="0" dirty="0"/>
                        <a:t>.</a:t>
                      </a:r>
                      <a:endParaRPr lang="es-CO" dirty="0"/>
                    </a:p>
                    <a:p>
                      <a:pPr algn="ctr"/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endParaRPr lang="es-CO" dirty="0"/>
                    </a:p>
                  </a:txBody>
                  <a:tcPr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4123" y="3934168"/>
            <a:ext cx="3962743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7298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CuadroTexto 8"/>
          <p:cNvSpPr txBox="1">
            <a:spLocks noChangeArrowheads="1"/>
          </p:cNvSpPr>
          <p:nvPr/>
        </p:nvSpPr>
        <p:spPr bwMode="auto">
          <a:xfrm>
            <a:off x="441987" y="5405054"/>
            <a:ext cx="5665788" cy="54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4572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s-ES" altLang="es-CO" sz="3600" b="1" dirty="0">
                <a:solidFill>
                  <a:srgbClr val="000000"/>
                </a:solidFill>
              </a:rPr>
              <a:t>Niñez y Adolescencia</a:t>
            </a:r>
          </a:p>
        </p:txBody>
      </p:sp>
      <p:cxnSp>
        <p:nvCxnSpPr>
          <p:cNvPr id="12" name="Conector recto 11"/>
          <p:cNvCxnSpPr/>
          <p:nvPr/>
        </p:nvCxnSpPr>
        <p:spPr>
          <a:xfrm>
            <a:off x="422275" y="5041900"/>
            <a:ext cx="0" cy="1243013"/>
          </a:xfrm>
          <a:prstGeom prst="line">
            <a:avLst/>
          </a:prstGeom>
          <a:ln w="952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5884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53788" y="94130"/>
            <a:ext cx="7950481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Presupuesto Año 2017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CO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Generaciones con Bienestar</a:t>
            </a:r>
          </a:p>
        </p:txBody>
      </p:sp>
      <p:graphicFrame>
        <p:nvGraphicFramePr>
          <p:cNvPr id="13370" name="Group 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3870911"/>
              </p:ext>
            </p:extLst>
          </p:nvPr>
        </p:nvGraphicFramePr>
        <p:xfrm>
          <a:off x="1109756" y="2239471"/>
          <a:ext cx="6665912" cy="820738"/>
        </p:xfrm>
        <a:graphic>
          <a:graphicData uri="http://schemas.openxmlformats.org/drawingml/2006/table">
            <a:tbl>
              <a:tblPr/>
              <a:tblGrid>
                <a:gridCol w="1482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831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957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Vigencia 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Presupuesto</a:t>
                      </a:r>
                      <a:endParaRPr kumimoji="0" lang="es-E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16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Inversión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3371" name="Group 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9968203"/>
              </p:ext>
            </p:extLst>
          </p:nvPr>
        </p:nvGraphicFramePr>
        <p:xfrm>
          <a:off x="1109756" y="3083073"/>
          <a:ext cx="6665912" cy="1616075"/>
        </p:xfrm>
        <a:graphic>
          <a:graphicData uri="http://schemas.openxmlformats.org/drawingml/2006/table">
            <a:tbl>
              <a:tblPr/>
              <a:tblGrid>
                <a:gridCol w="1482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831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2016</a:t>
                      </a:r>
                    </a:p>
                  </a:txBody>
                  <a:tcPr anchor="b" horzOverflow="overflow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$24.683.100</a:t>
                      </a:r>
                    </a:p>
                  </a:txBody>
                  <a:tcPr anchor="b" horzOverflow="overflow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2017</a:t>
                      </a:r>
                    </a:p>
                  </a:txBody>
                  <a:tcPr anchor="b" horzOverflow="overflow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$31.209.100</a:t>
                      </a:r>
                    </a:p>
                  </a:txBody>
                  <a:tcPr anchor="b" horzOverflow="overflow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167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VARIACIÓN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24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$6.526.000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75914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5" name="Text Box 7"/>
          <p:cNvSpPr txBox="1">
            <a:spLocks noChangeArrowheads="1"/>
          </p:cNvSpPr>
          <p:nvPr/>
        </p:nvSpPr>
        <p:spPr bwMode="auto">
          <a:xfrm>
            <a:off x="457200" y="1240182"/>
            <a:ext cx="778584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CO" altLang="es-CO" sz="2400" b="1" dirty="0">
                <a:solidFill>
                  <a:srgbClr val="62B543"/>
                </a:solidFill>
                <a:latin typeface="Calibri" panose="020F0502020204030204"/>
              </a:rPr>
              <a:t>Programas Generaciones con Bienestar: Año 2017</a:t>
            </a:r>
            <a:endParaRPr lang="es-ES" altLang="es-CO" sz="2400" b="1" dirty="0">
              <a:solidFill>
                <a:srgbClr val="62B543"/>
              </a:solidFill>
              <a:latin typeface="Calibri" panose="020F0502020204030204"/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6198442"/>
              </p:ext>
            </p:extLst>
          </p:nvPr>
        </p:nvGraphicFramePr>
        <p:xfrm>
          <a:off x="457200" y="2321863"/>
          <a:ext cx="8122024" cy="24730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05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05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0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05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150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</a:rPr>
                        <a:t>Modalidad </a:t>
                      </a:r>
                      <a:endParaRPr lang="es-CO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</a:rPr>
                        <a:t>NNA Atendidos </a:t>
                      </a:r>
                      <a:endParaRPr lang="es-CO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</a:rPr>
                        <a:t>Presupuesto Programado </a:t>
                      </a:r>
                      <a:endParaRPr lang="es-CO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</a:rPr>
                        <a:t>Presupuesto Obligado</a:t>
                      </a:r>
                      <a:endParaRPr lang="es-CO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89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Tradicional </a:t>
                      </a:r>
                      <a:r>
                        <a:rPr lang="es-CO" sz="1400" b="1" baseline="0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(Urbano)</a:t>
                      </a:r>
                      <a:endParaRPr lang="es-CO" sz="1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b="1" dirty="0">
                          <a:latin typeface="+mn-lt"/>
                        </a:rPr>
                        <a:t>100 programados </a:t>
                      </a:r>
                    </a:p>
                  </a:txBody>
                  <a:tcPr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b="1" dirty="0">
                          <a:latin typeface="+mn-lt"/>
                        </a:rPr>
                        <a:t>$</a:t>
                      </a:r>
                      <a:r>
                        <a:rPr kumimoji="0" lang="es-CO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31.209.100</a:t>
                      </a:r>
                      <a:endParaRPr lang="es-CO" b="1" dirty="0">
                        <a:latin typeface="+mn-lt"/>
                      </a:endParaRPr>
                    </a:p>
                  </a:txBody>
                  <a:tcPr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b="1" dirty="0">
                          <a:latin typeface="+mn-lt"/>
                        </a:rPr>
                        <a:t>0</a:t>
                      </a:r>
                    </a:p>
                  </a:txBody>
                  <a:tcPr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89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Total</a:t>
                      </a:r>
                      <a:endParaRPr lang="es-CO" sz="1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CO" b="1" dirty="0">
                        <a:latin typeface="+mn-lt"/>
                      </a:endParaRPr>
                    </a:p>
                  </a:txBody>
                  <a:tcPr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s-MX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</a:t>
                      </a:r>
                      <a:r>
                        <a:rPr kumimoji="0" lang="es-CO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31.209.100</a:t>
                      </a:r>
                      <a:endParaRPr lang="es-MX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CO" b="1" dirty="0">
                        <a:latin typeface="+mn-lt"/>
                      </a:endParaRPr>
                    </a:p>
                    <a:p>
                      <a:r>
                        <a:rPr lang="es-CO" b="1" dirty="0">
                          <a:latin typeface="+mn-lt"/>
                        </a:rPr>
                        <a:t>0</a:t>
                      </a:r>
                    </a:p>
                  </a:txBody>
                  <a:tcPr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40341" y="205463"/>
            <a:ext cx="61053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Generaciones con Bienestar</a:t>
            </a:r>
          </a:p>
        </p:txBody>
      </p:sp>
    </p:spTree>
    <p:extLst>
      <p:ext uri="{BB962C8B-B14F-4D97-AF65-F5344CB8AC3E}">
        <p14:creationId xmlns:p14="http://schemas.microsoft.com/office/powerpoint/2010/main" val="36733211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294948" y="1290917"/>
            <a:ext cx="7974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>
                <a:solidFill>
                  <a:srgbClr val="62B543"/>
                </a:solidFill>
              </a:rPr>
              <a:t>Generalidades y estrategias</a:t>
            </a:r>
            <a:endParaRPr lang="es-CO" dirty="0">
              <a:solidFill>
                <a:prstClr val="black"/>
              </a:solidFill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40341" y="205463"/>
            <a:ext cx="61053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Generaciones con Bienestar</a:t>
            </a:r>
            <a:endParaRPr lang="es-CO" alt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294948" y="1752582"/>
            <a:ext cx="3112422" cy="914400"/>
          </a:xfrm>
        </p:spPr>
        <p:txBody>
          <a:bodyPr/>
          <a:lstStyle/>
          <a:p>
            <a:br>
              <a:rPr lang="es-CO" dirty="0"/>
            </a:br>
            <a:br>
              <a:rPr lang="es-CO" dirty="0"/>
            </a:br>
            <a:br>
              <a:rPr lang="es-CO" dirty="0"/>
            </a:br>
            <a:br>
              <a:rPr lang="es-CO" dirty="0"/>
            </a:br>
            <a:br>
              <a:rPr lang="es-CO" dirty="0"/>
            </a:br>
            <a:br>
              <a:rPr lang="es-CO" dirty="0"/>
            </a:br>
            <a:br>
              <a:rPr lang="es-CO" dirty="0"/>
            </a:br>
            <a:br>
              <a:rPr lang="es-CO" dirty="0"/>
            </a:br>
            <a:r>
              <a:rPr lang="es-CO" dirty="0"/>
              <a:t>GENERACIONES CON BIENESTAR</a:t>
            </a:r>
          </a:p>
        </p:txBody>
      </p:sp>
      <p:pic>
        <p:nvPicPr>
          <p:cNvPr id="9" name="Marcador de contenido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887788" y="1752581"/>
            <a:ext cx="4629150" cy="3935837"/>
          </a:xfrm>
        </p:spPr>
      </p:pic>
      <p:sp>
        <p:nvSpPr>
          <p:cNvPr id="8" name="Marcador de texto 7"/>
          <p:cNvSpPr>
            <a:spLocks noGrp="1"/>
          </p:cNvSpPr>
          <p:nvPr>
            <p:ph type="body" sz="half" idx="2"/>
          </p:nvPr>
        </p:nvSpPr>
        <p:spPr>
          <a:xfrm>
            <a:off x="294948" y="2330355"/>
            <a:ext cx="3186408" cy="3811588"/>
          </a:xfrm>
        </p:spPr>
        <p:txBody>
          <a:bodyPr/>
          <a:lstStyle/>
          <a:p>
            <a:pPr algn="just"/>
            <a:endParaRPr lang="es-CO" sz="1800" dirty="0"/>
          </a:p>
          <a:p>
            <a:pPr algn="just"/>
            <a:r>
              <a:rPr lang="es-CO" sz="2000" dirty="0"/>
              <a:t>Promover la garantía de los derechos, prevenir su vulneración y gestionar la activación de las rutas de restablecimiento, a partir del empoderamiento de los niños, niñas y adolescentes como sujetos de derechos y la promoción de la corresponsabilidad con la familia, sociedad y Estado en su protección integral.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3967652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77025"/>
            <a:ext cx="914400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ángulo 9"/>
          <p:cNvSpPr/>
          <p:nvPr/>
        </p:nvSpPr>
        <p:spPr>
          <a:xfrm>
            <a:off x="8107363" y="5222875"/>
            <a:ext cx="1036637" cy="14541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22532" name="Imagen 7" descr="Captura de pantalla 2012-10-25 a la(s) 13.37.0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3525" y="5097463"/>
            <a:ext cx="849313" cy="102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10" descr="Captura de pantalla 2014-10-23 a las 14 36 0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513" y="5216525"/>
            <a:ext cx="1449387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Imagen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1075" y="6110288"/>
            <a:ext cx="2754313" cy="44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ángulo 14"/>
          <p:cNvSpPr/>
          <p:nvPr/>
        </p:nvSpPr>
        <p:spPr>
          <a:xfrm>
            <a:off x="869950" y="1731963"/>
            <a:ext cx="7280275" cy="114935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20" tIns="121920" rIns="121920" bIns="121920" spcCol="1270" anchor="ctr"/>
          <a:lstStyle/>
          <a:p>
            <a:pPr algn="ctr" defTabSz="142240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3200" dirty="0"/>
              <a:t>entre los 6 y 17 años</a:t>
            </a:r>
          </a:p>
        </p:txBody>
      </p:sp>
      <p:grpSp>
        <p:nvGrpSpPr>
          <p:cNvPr id="22536" name="Grupo 11"/>
          <p:cNvGrpSpPr>
            <a:grpSpLocks/>
          </p:cNvGrpSpPr>
          <p:nvPr/>
        </p:nvGrpSpPr>
        <p:grpSpPr bwMode="auto">
          <a:xfrm>
            <a:off x="36513" y="969963"/>
            <a:ext cx="6213475" cy="1524000"/>
            <a:chOff x="-116728" y="1644355"/>
            <a:chExt cx="6212727" cy="1523999"/>
          </a:xfrm>
        </p:grpSpPr>
        <p:sp>
          <p:nvSpPr>
            <p:cNvPr id="16" name="Rectángulo redondeado 15"/>
            <p:cNvSpPr/>
            <p:nvPr/>
          </p:nvSpPr>
          <p:spPr>
            <a:xfrm>
              <a:off x="733" y="1644355"/>
              <a:ext cx="6095266" cy="1523999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Rectángulo 16"/>
            <p:cNvSpPr/>
            <p:nvPr/>
          </p:nvSpPr>
          <p:spPr>
            <a:xfrm>
              <a:off x="-116728" y="1733255"/>
              <a:ext cx="6006377" cy="14350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2550" tIns="82550" rIns="82550" bIns="82550" spcCol="1270" anchor="ctr"/>
            <a:lstStyle/>
            <a:p>
              <a:pPr algn="ctr" defTabSz="28892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6500" b="1" dirty="0"/>
                <a:t>Metodología</a:t>
              </a:r>
            </a:p>
          </p:txBody>
        </p:sp>
      </p:grpSp>
      <p:sp>
        <p:nvSpPr>
          <p:cNvPr id="22537" name="Rectángulo redondeado 18"/>
          <p:cNvSpPr>
            <a:spLocks noChangeArrowheads="1"/>
          </p:cNvSpPr>
          <p:nvPr/>
        </p:nvSpPr>
        <p:spPr bwMode="auto">
          <a:xfrm>
            <a:off x="574675" y="2733675"/>
            <a:ext cx="6913563" cy="6080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CC746"/>
              </a:gs>
              <a:gs pos="20000">
                <a:srgbClr val="9BC348"/>
              </a:gs>
              <a:gs pos="100000">
                <a:srgbClr val="769535"/>
              </a:gs>
            </a:gsLst>
            <a:lin ang="5400000"/>
          </a:gradFill>
          <a:ln w="9525">
            <a:solidFill>
              <a:srgbClr val="98B954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ES" altLang="es-CO" sz="2000">
                <a:solidFill>
                  <a:srgbClr val="FFFFFF"/>
                </a:solidFill>
              </a:rPr>
              <a:t>Se apoya en actividades lúdicas, recreativas, de sano esparcimiento para el aprovechamiento del tiempo libre</a:t>
            </a:r>
          </a:p>
        </p:txBody>
      </p:sp>
      <p:sp>
        <p:nvSpPr>
          <p:cNvPr id="22538" name="Rectángulo redondeado 19"/>
          <p:cNvSpPr>
            <a:spLocks noChangeArrowheads="1"/>
          </p:cNvSpPr>
          <p:nvPr/>
        </p:nvSpPr>
        <p:spPr bwMode="auto">
          <a:xfrm>
            <a:off x="806450" y="3533775"/>
            <a:ext cx="6915150" cy="6699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CC746"/>
              </a:gs>
              <a:gs pos="20000">
                <a:srgbClr val="9BC348"/>
              </a:gs>
              <a:gs pos="100000">
                <a:srgbClr val="769535"/>
              </a:gs>
            </a:gsLst>
            <a:lin ang="5400000"/>
          </a:gradFill>
          <a:ln w="9525">
            <a:solidFill>
              <a:srgbClr val="98B954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ES" altLang="es-CO" sz="2000">
                <a:solidFill>
                  <a:srgbClr val="FFFFFF"/>
                </a:solidFill>
              </a:rPr>
              <a:t>Permite la formación de los niño, niñas y adolescentes en valores y prácticas de vida</a:t>
            </a:r>
          </a:p>
        </p:txBody>
      </p:sp>
      <p:sp>
        <p:nvSpPr>
          <p:cNvPr id="21" name="Rectángulo redondeado 20"/>
          <p:cNvSpPr>
            <a:spLocks noChangeArrowheads="1"/>
          </p:cNvSpPr>
          <p:nvPr/>
        </p:nvSpPr>
        <p:spPr bwMode="auto">
          <a:xfrm>
            <a:off x="1327150" y="4364038"/>
            <a:ext cx="6913563" cy="67151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CC746"/>
              </a:gs>
              <a:gs pos="20000">
                <a:srgbClr val="9BC348"/>
              </a:gs>
              <a:gs pos="100000">
                <a:srgbClr val="769535"/>
              </a:gs>
            </a:gsLst>
            <a:lin ang="5400000"/>
          </a:gradFill>
          <a:ln w="9525">
            <a:solidFill>
              <a:srgbClr val="98B954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s-ES" sz="2000" dirty="0">
                <a:solidFill>
                  <a:schemeClr val="lt1"/>
                </a:solidFill>
                <a:latin typeface="+mn-lt"/>
                <a:ea typeface="+mn-ea"/>
              </a:rPr>
              <a:t>El espacio generado se reconoce como un lugar de referencia cercano de sus viviendas</a:t>
            </a:r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40341" y="205463"/>
            <a:ext cx="61053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Generaciones con Bienestar</a:t>
            </a:r>
            <a:endParaRPr lang="es-CO" alt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2460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3630420"/>
              </p:ext>
            </p:extLst>
          </p:nvPr>
        </p:nvGraphicFramePr>
        <p:xfrm>
          <a:off x="191386" y="1148316"/>
          <a:ext cx="8112642" cy="51669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03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823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5641"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LOGROS</a:t>
                      </a:r>
                    </a:p>
                  </a:txBody>
                  <a:tcPr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DIFICULTADES </a:t>
                      </a:r>
                    </a:p>
                  </a:txBody>
                  <a:tcPr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01150"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endParaRPr lang="es-CO" sz="1200" b="1" baseline="0" dirty="0"/>
                    </a:p>
                    <a:p>
                      <a:pPr algn="just"/>
                      <a:r>
                        <a:rPr lang="es-CO" sz="1200" b="1" baseline="0" dirty="0"/>
                        <a:t>1. Disminución de problemáticas sociales en el municipio de san Luis de Palenque</a:t>
                      </a:r>
                    </a:p>
                    <a:p>
                      <a:pPr algn="just"/>
                      <a:endParaRPr lang="es-CO" sz="1200" b="1" baseline="0" dirty="0"/>
                    </a:p>
                    <a:p>
                      <a:pPr algn="just"/>
                      <a:r>
                        <a:rPr lang="es-CO" sz="1200" b="1" baseline="0" dirty="0"/>
                        <a:t>2. Activación de la ruta de prevención.</a:t>
                      </a:r>
                    </a:p>
                    <a:p>
                      <a:pPr algn="just"/>
                      <a:r>
                        <a:rPr lang="es-CO" sz="1200" b="1" baseline="0" dirty="0"/>
                        <a:t> </a:t>
                      </a:r>
                    </a:p>
                    <a:p>
                      <a:pPr algn="just"/>
                      <a:r>
                        <a:rPr lang="es-CO" sz="1200" b="1" baseline="0" dirty="0"/>
                        <a:t>4. Apoyo y articulación institucional.</a:t>
                      </a:r>
                    </a:p>
                    <a:p>
                      <a:pPr algn="just"/>
                      <a:endParaRPr lang="es-CO" sz="1200" b="1" dirty="0"/>
                    </a:p>
                    <a:p>
                      <a:pPr algn="just"/>
                      <a:r>
                        <a:rPr lang="es-CO" sz="1200" b="1" dirty="0"/>
                        <a:t>5.</a:t>
                      </a:r>
                      <a:r>
                        <a:rPr lang="es-CO" sz="1200" b="1" baseline="0" dirty="0"/>
                        <a:t> Sensibilización sobre los derechos y deberes a los NNA.</a:t>
                      </a:r>
                    </a:p>
                    <a:p>
                      <a:pPr algn="just"/>
                      <a:endParaRPr lang="es-CO" sz="1200" b="1" baseline="0" dirty="0"/>
                    </a:p>
                    <a:p>
                      <a:pPr algn="just"/>
                      <a:r>
                        <a:rPr lang="es-CO" sz="1200" b="1" baseline="0" dirty="0"/>
                        <a:t>6. Exitosa aceptación del programa por parte de la población beneficiaria.</a:t>
                      </a:r>
                    </a:p>
                    <a:p>
                      <a:pPr algn="just"/>
                      <a:endParaRPr lang="es-CO" sz="1200" b="1" dirty="0"/>
                    </a:p>
                    <a:p>
                      <a:pPr algn="just"/>
                      <a:endParaRPr lang="es-CO" sz="1200" b="1" dirty="0"/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§"/>
                      </a:pPr>
                      <a:endParaRPr lang="es-CO" sz="1200" dirty="0"/>
                    </a:p>
                    <a:p>
                      <a:endParaRPr lang="es-CO" dirty="0"/>
                    </a:p>
                  </a:txBody>
                  <a:tcPr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 algn="just">
                        <a:buAutoNum type="arabicPeriod"/>
                      </a:pPr>
                      <a:r>
                        <a:rPr lang="es-CO" sz="1200" b="1" dirty="0"/>
                        <a:t>Las condiciones meteorológicas han impedido</a:t>
                      </a:r>
                      <a:r>
                        <a:rPr lang="es-CO" sz="1200" b="1" baseline="0" dirty="0"/>
                        <a:t> que algunos encuentros tengan la afluencia esperada.</a:t>
                      </a:r>
                      <a:endParaRPr lang="es-CO" sz="1200" dirty="0"/>
                    </a:p>
                  </a:txBody>
                  <a:tcPr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40341" y="205463"/>
            <a:ext cx="61053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Generaciones con Bienestar</a:t>
            </a:r>
          </a:p>
        </p:txBody>
      </p:sp>
    </p:spTree>
    <p:extLst>
      <p:ext uri="{BB962C8B-B14F-4D97-AF65-F5344CB8AC3E}">
        <p14:creationId xmlns:p14="http://schemas.microsoft.com/office/powerpoint/2010/main" val="28341698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8612765"/>
              </p:ext>
            </p:extLst>
          </p:nvPr>
        </p:nvGraphicFramePr>
        <p:xfrm>
          <a:off x="335573" y="2045895"/>
          <a:ext cx="8390966" cy="170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909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s-CO" sz="2000" dirty="0"/>
                        <a:t>RETOS </a:t>
                      </a:r>
                    </a:p>
                  </a:txBody>
                  <a:tcPr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s-CO" sz="2000" dirty="0"/>
                        <a:t>Logar consolidar y mantener</a:t>
                      </a:r>
                      <a:r>
                        <a:rPr lang="es-CO" sz="2000" baseline="0" dirty="0"/>
                        <a:t> los cupos asignados del programa en el municipio, con el fin de alcanzar las metas propuestas en la mesa de seguimiento de alertas tempranas. </a:t>
                      </a:r>
                      <a:endParaRPr lang="es-CO" sz="2000" dirty="0"/>
                    </a:p>
                    <a:p>
                      <a:pPr algn="just"/>
                      <a:endParaRPr lang="es-CO" sz="2000" dirty="0"/>
                    </a:p>
                  </a:txBody>
                  <a:tcPr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40341" y="205463"/>
            <a:ext cx="61053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Generaciones con Bienestar</a:t>
            </a:r>
          </a:p>
        </p:txBody>
      </p:sp>
    </p:spTree>
    <p:extLst>
      <p:ext uri="{BB962C8B-B14F-4D97-AF65-F5344CB8AC3E}">
        <p14:creationId xmlns:p14="http://schemas.microsoft.com/office/powerpoint/2010/main" val="830092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2513186" y="1187079"/>
            <a:ext cx="4533072" cy="1343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731511"/>
            <a:r>
              <a:rPr lang="es-CO" sz="2709" b="1" dirty="0">
                <a:solidFill>
                  <a:prstClr val="white"/>
                </a:solidFill>
              </a:rPr>
              <a:t>ICBF Centro Zonal Yopal – Mesa Pública San Luis de Palenque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309094" y="2898487"/>
            <a:ext cx="8551572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31511"/>
            <a:r>
              <a:rPr lang="es-CO" sz="2000" b="1" dirty="0">
                <a:solidFill>
                  <a:prstClr val="black"/>
                </a:solidFill>
              </a:rPr>
              <a:t>Fecha del Informe:  06 de Julio de 2017.</a:t>
            </a:r>
          </a:p>
          <a:p>
            <a:pPr defTabSz="731511"/>
            <a:endParaRPr lang="es-CO" sz="2000" b="1" dirty="0">
              <a:solidFill>
                <a:prstClr val="black"/>
              </a:solidFill>
            </a:endParaRPr>
          </a:p>
          <a:p>
            <a:pPr defTabSz="731511"/>
            <a:endParaRPr lang="es-CO" sz="2000" dirty="0">
              <a:solidFill>
                <a:prstClr val="black"/>
              </a:solidFill>
            </a:endParaRPr>
          </a:p>
          <a:p>
            <a:pPr defTabSz="731511"/>
            <a:r>
              <a:rPr lang="es-CO" sz="2000" b="1" dirty="0">
                <a:solidFill>
                  <a:prstClr val="black"/>
                </a:solidFill>
              </a:rPr>
              <a:t>Responsables: Yenny Rincón Serna (Directora Regional ICBF).</a:t>
            </a:r>
          </a:p>
          <a:p>
            <a:pPr defTabSz="731511"/>
            <a:r>
              <a:rPr lang="es-CO" sz="2000" b="1" dirty="0">
                <a:solidFill>
                  <a:prstClr val="black"/>
                </a:solidFill>
              </a:rPr>
              <a:t>                           Maria del Pilar Caro(Coordinadora ICBF CZ Yopal).</a:t>
            </a:r>
          </a:p>
          <a:p>
            <a:pPr defTabSz="731511"/>
            <a:r>
              <a:rPr lang="es-CO" sz="2000" b="1" dirty="0">
                <a:solidFill>
                  <a:prstClr val="black"/>
                </a:solidFill>
              </a:rPr>
              <a:t>                           Oscar Felipe Moncaleano (Referente SNBF CZ Yopal).</a:t>
            </a:r>
          </a:p>
          <a:p>
            <a:pPr defTabSz="731511"/>
            <a:endParaRPr lang="es-CO" sz="2000" b="1" dirty="0">
              <a:solidFill>
                <a:prstClr val="black"/>
              </a:solidFill>
            </a:endParaRPr>
          </a:p>
          <a:p>
            <a:pPr marL="285750" indent="-285750" defTabSz="731511">
              <a:buFont typeface="Arial" panose="020B0604020202020204" pitchFamily="34" charset="0"/>
              <a:buChar char="•"/>
            </a:pPr>
            <a:endParaRPr lang="es-CO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123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7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788" y="257634"/>
            <a:ext cx="6833814" cy="820539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s-ES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AGENDA  DE TRABAJO MESA PÚBLICA MUNICIPIO DE SAN LUIS DE PALENQUE 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4162567" y="5977719"/>
            <a:ext cx="417133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Nota : La población indígena no esta incluida en la </a:t>
            </a:r>
            <a:r>
              <a:rPr lang="es-MX" sz="1100"/>
              <a:t>anterior estadística</a:t>
            </a:r>
            <a:endParaRPr lang="es-MX" sz="1100" dirty="0"/>
          </a:p>
        </p:txBody>
      </p:sp>
      <p:sp>
        <p:nvSpPr>
          <p:cNvPr id="3" name="2 CuadroTexto"/>
          <p:cNvSpPr txBox="1"/>
          <p:nvPr/>
        </p:nvSpPr>
        <p:spPr>
          <a:xfrm>
            <a:off x="354842" y="1828801"/>
            <a:ext cx="797906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s-MX" sz="2000" dirty="0"/>
              <a:t>REGISTRO  DE ASISTENTES </a:t>
            </a:r>
          </a:p>
          <a:p>
            <a:pPr marL="342900" indent="-342900">
              <a:buAutoNum type="arabicPeriod"/>
            </a:pPr>
            <a:r>
              <a:rPr lang="es-MX" sz="2000" dirty="0"/>
              <a:t>SALUDO Y APERTURA DEL EVENTO –HIMNOS</a:t>
            </a:r>
          </a:p>
          <a:p>
            <a:pPr marL="342900" indent="-342900">
              <a:buAutoNum type="arabicPeriod"/>
            </a:pPr>
            <a:r>
              <a:rPr lang="es-MX" sz="2000" dirty="0"/>
              <a:t>PROYECCIÓN VIDEO MESA PÚBLICA</a:t>
            </a:r>
          </a:p>
          <a:p>
            <a:pPr marL="342900" indent="-342900">
              <a:buAutoNum type="arabicPeriod"/>
            </a:pPr>
            <a:r>
              <a:rPr lang="es-MX" sz="2000" dirty="0"/>
              <a:t>PRESENTACIÓN DINAMICA MESA PÚBLICA</a:t>
            </a:r>
          </a:p>
          <a:p>
            <a:pPr marL="342900" indent="-342900">
              <a:buAutoNum type="arabicPeriod"/>
            </a:pPr>
            <a:r>
              <a:rPr lang="es-MX" sz="2000" dirty="0"/>
              <a:t>REALIZACIÓN RONDA DE SOCIALIZACIÓN E INTERVENCIONES </a:t>
            </a:r>
          </a:p>
          <a:p>
            <a:pPr marL="342900" indent="-342900">
              <a:buAutoNum type="arabicPeriod"/>
            </a:pPr>
            <a:r>
              <a:rPr lang="es-MX" sz="2000" dirty="0"/>
              <a:t>PLENARIA PARA PRESENTACIÓN DE  RELATORIA Y CONCLUSIONES </a:t>
            </a:r>
          </a:p>
          <a:p>
            <a:pPr marL="342900" indent="-342900">
              <a:buAutoNum type="arabicPeriod"/>
            </a:pPr>
            <a:r>
              <a:rPr lang="es-MX" sz="2000" dirty="0"/>
              <a:t>ENCUESTA FINAL</a:t>
            </a:r>
          </a:p>
          <a:p>
            <a:pPr marL="342900" indent="-342900">
              <a:buAutoNum type="arabicPeriod"/>
            </a:pPr>
            <a:r>
              <a:rPr lang="es-MX" sz="2000" dirty="0"/>
              <a:t>CIERRE DEL EVENTO MESA PÚBLICA </a:t>
            </a:r>
          </a:p>
          <a:p>
            <a:pPr marL="342900" indent="-342900">
              <a:buAutoNum type="arabicPeriod"/>
            </a:pPr>
            <a:endParaRPr lang="es-MX" sz="2000" dirty="0"/>
          </a:p>
          <a:p>
            <a:pPr marL="342900" indent="-342900">
              <a:buAutoNum type="arabicPeriod"/>
            </a:pPr>
            <a:endParaRPr lang="es-MX" sz="2000" dirty="0"/>
          </a:p>
        </p:txBody>
      </p:sp>
    </p:spTree>
    <p:extLst>
      <p:ext uri="{BB962C8B-B14F-4D97-AF65-F5344CB8AC3E}">
        <p14:creationId xmlns:p14="http://schemas.microsoft.com/office/powerpoint/2010/main" val="2933329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335" name="Group 14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0560535"/>
              </p:ext>
            </p:extLst>
          </p:nvPr>
        </p:nvGraphicFramePr>
        <p:xfrm>
          <a:off x="389966" y="2055626"/>
          <a:ext cx="8350622" cy="3797313"/>
        </p:xfrm>
        <a:graphic>
          <a:graphicData uri="http://schemas.openxmlformats.org/drawingml/2006/table">
            <a:tbl>
              <a:tblPr/>
              <a:tblGrid>
                <a:gridCol w="41764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41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29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Nombre  del CZ  </a:t>
                      </a:r>
                    </a:p>
                  </a:txBody>
                  <a:tcPr marL="0" marR="18000" marT="18002" marB="0" anchor="ctr" horzOverflow="overflow">
                    <a:lnL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Centro Zonal</a:t>
                      </a:r>
                    </a:p>
                  </a:txBody>
                  <a:tcPr marL="0" marR="18000" marT="18002" marB="0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9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Municipios de influencia </a:t>
                      </a:r>
                      <a:endParaRPr kumimoji="0" lang="es-CO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Mani</a:t>
                      </a:r>
                      <a:r>
                        <a:rPr kumimoji="0" lang="es-CO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, Aguazul, </a:t>
                      </a:r>
                      <a:r>
                        <a:rPr kumimoji="0" lang="es-CO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Chameza</a:t>
                      </a:r>
                      <a:r>
                        <a:rPr kumimoji="0" lang="es-CO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, Recetor, </a:t>
                      </a:r>
                      <a:r>
                        <a:rPr kumimoji="0" lang="es-CO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Orocue</a:t>
                      </a:r>
                      <a:r>
                        <a:rPr kumimoji="0" lang="es-CO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, San Luis de Palenque, Nunchia y Yopal.</a:t>
                      </a: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9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Población  total </a:t>
                      </a:r>
                      <a:endParaRPr kumimoji="0" lang="es-CO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218.017 Habitantes</a:t>
                      </a:r>
                      <a:r>
                        <a:rPr kumimoji="0" lang="es-CO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9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Población 0-18 años</a:t>
                      </a: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132.113  </a:t>
                      </a:r>
                      <a:r>
                        <a:rPr kumimoji="0" lang="es-CO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Habitantes entre 0 – 18 años</a:t>
                      </a: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9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Personal de Planta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18 (2 de carrera administrativa y 16 provisionales, 0 temporal)</a:t>
                      </a: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9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Contratistas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20 Contratistas.</a:t>
                      </a: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4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Vacantes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2 Vacantes.</a:t>
                      </a: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38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Población usuarios atendidos por   ICBF </a:t>
                      </a: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5.723</a:t>
                      </a: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29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Presupuesto  funcionamiento </a:t>
                      </a: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 $ 65.620.287,67</a:t>
                      </a:r>
                    </a:p>
                  </a:txBody>
                  <a:tcPr marL="44450" marR="44450" anchor="b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29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Presupuesto  inversión </a:t>
                      </a: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$12.253.664.954</a:t>
                      </a:r>
                    </a:p>
                  </a:txBody>
                  <a:tcPr marL="0" marR="18000" marT="18002" marB="0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7448" name="Text Box 72"/>
          <p:cNvSpPr txBox="1">
            <a:spLocks noChangeArrowheads="1"/>
          </p:cNvSpPr>
          <p:nvPr/>
        </p:nvSpPr>
        <p:spPr bwMode="auto">
          <a:xfrm>
            <a:off x="389966" y="1361796"/>
            <a:ext cx="460701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CO" altLang="es-CO" sz="2000" b="1" dirty="0">
                <a:solidFill>
                  <a:srgbClr val="62B543"/>
                </a:solidFill>
                <a:latin typeface="+mn-lt"/>
              </a:rPr>
              <a:t>Mapa de Áreas de Influencia </a:t>
            </a:r>
          </a:p>
        </p:txBody>
      </p:sp>
      <p:sp>
        <p:nvSpPr>
          <p:cNvPr id="17450" name="Rectangle 2"/>
          <p:cNvSpPr>
            <a:spLocks noGrp="1" noChangeArrowheads="1"/>
          </p:cNvSpPr>
          <p:nvPr>
            <p:ph type="title"/>
          </p:nvPr>
        </p:nvSpPr>
        <p:spPr>
          <a:xfrm>
            <a:off x="40341" y="59392"/>
            <a:ext cx="8229600" cy="828114"/>
          </a:xfrm>
        </p:spPr>
        <p:txBody>
          <a:bodyPr/>
          <a:lstStyle/>
          <a:p>
            <a:pPr algn="ctr" eaLnBrk="1" hangingPunct="1"/>
            <a:r>
              <a:rPr lang="es-ES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Información Detallada Centro Zonal</a:t>
            </a:r>
            <a:br>
              <a:rPr lang="es-ES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</a:br>
            <a:r>
              <a:rPr lang="es-ES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 Paz de Ariporo</a:t>
            </a:r>
            <a:br>
              <a:rPr lang="es-ES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</a:br>
            <a:endParaRPr lang="es-ES" alt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62487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7248" name="Group 9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1028956"/>
              </p:ext>
            </p:extLst>
          </p:nvPr>
        </p:nvGraphicFramePr>
        <p:xfrm>
          <a:off x="3930554" y="1992977"/>
          <a:ext cx="4022826" cy="3718284"/>
        </p:xfrm>
        <a:graphic>
          <a:graphicData uri="http://schemas.openxmlformats.org/drawingml/2006/table">
            <a:tbl>
              <a:tblPr/>
              <a:tblGrid>
                <a:gridCol w="24496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0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2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1704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Datos Generales Municipio Sácama  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T="45697" marB="45697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Total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T="45697" marB="45697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SISBEN </a:t>
                      </a:r>
                    </a:p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 y 2 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T="45697" marB="45697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5481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Población Total del Municipio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8.855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5.832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5481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Población Total Menor de 18 Años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813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569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5481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Niños y Niñas de 0 A 6 Años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682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507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5481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Niños y Niñas de 7 A 11 Años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1.193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951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5481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Adolescentes de 12 A 17 Años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823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664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647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788" y="257634"/>
            <a:ext cx="6833814" cy="455059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s-ES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Información General Municipio de San Luis de Palenque</a:t>
            </a: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1206973"/>
              </p:ext>
            </p:extLst>
          </p:nvPr>
        </p:nvGraphicFramePr>
        <p:xfrm>
          <a:off x="252986" y="2001189"/>
          <a:ext cx="3609330" cy="38574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9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96602">
                <a:tc>
                  <a:txBody>
                    <a:bodyPr/>
                    <a:lstStyle/>
                    <a:p>
                      <a:pPr algn="ctr"/>
                      <a:r>
                        <a:rPr kumimoji="0" lang="es-CO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Mapa</a:t>
                      </a:r>
                    </a:p>
                  </a:txBody>
                  <a:tcPr anchor="ctr"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0883"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6" name="Grupo 101"/>
          <p:cNvGrpSpPr/>
          <p:nvPr/>
        </p:nvGrpSpPr>
        <p:grpSpPr>
          <a:xfrm>
            <a:off x="378155" y="2838735"/>
            <a:ext cx="2938251" cy="3138984"/>
            <a:chOff x="862684" y="905332"/>
            <a:chExt cx="7445736" cy="5148427"/>
          </a:xfrm>
        </p:grpSpPr>
        <p:pic>
          <p:nvPicPr>
            <p:cNvPr id="7" name="Imagen 102"/>
            <p:cNvPicPr>
              <a:picLocks noChangeAspect="1"/>
            </p:cNvPicPr>
            <p:nvPr/>
          </p:nvPicPr>
          <p:blipFill rotWithShape="1">
            <a:blip r:embed="rId2"/>
            <a:srcRect l="3173" t="16393" r="53912" b="30851"/>
            <a:stretch/>
          </p:blipFill>
          <p:spPr>
            <a:xfrm>
              <a:off x="862684" y="905332"/>
              <a:ext cx="7445736" cy="5148427"/>
            </a:xfrm>
            <a:prstGeom prst="rect">
              <a:avLst/>
            </a:prstGeom>
          </p:spPr>
        </p:pic>
        <p:sp>
          <p:nvSpPr>
            <p:cNvPr id="8" name="CuadroTexto 110"/>
            <p:cNvSpPr txBox="1"/>
            <p:nvPr/>
          </p:nvSpPr>
          <p:spPr>
            <a:xfrm>
              <a:off x="3409684" y="1224500"/>
              <a:ext cx="3298656" cy="490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b="1" dirty="0">
                  <a:latin typeface="Arial Narrow" panose="020B0606020202030204" pitchFamily="34" charset="0"/>
                </a:rPr>
                <a:t>SÁCAMA</a:t>
              </a:r>
            </a:p>
          </p:txBody>
        </p:sp>
        <p:sp>
          <p:nvSpPr>
            <p:cNvPr id="9" name="Elipse 127"/>
            <p:cNvSpPr/>
            <p:nvPr/>
          </p:nvSpPr>
          <p:spPr>
            <a:xfrm>
              <a:off x="4363023" y="1874339"/>
              <a:ext cx="76320" cy="75027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CuadroTexto 60"/>
          <p:cNvSpPr txBox="1"/>
          <p:nvPr/>
        </p:nvSpPr>
        <p:spPr>
          <a:xfrm>
            <a:off x="257632" y="2967564"/>
            <a:ext cx="1240043" cy="43088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perspectiveHeroicExtremeRightFacing"/>
              <a:lightRig rig="threePt" dir="t"/>
            </a:scene3d>
          </a:bodyPr>
          <a:lstStyle/>
          <a:p>
            <a:pPr algn="ctr">
              <a:defRPr/>
            </a:pPr>
            <a:r>
              <a:rPr lang="es-CO" sz="1100" b="1" dirty="0"/>
              <a:t>CENTRO ZONAL</a:t>
            </a:r>
          </a:p>
          <a:p>
            <a:pPr algn="ctr">
              <a:defRPr/>
            </a:pPr>
            <a:r>
              <a:rPr lang="es-CO" sz="1100" b="1" dirty="0"/>
              <a:t>PAZ DE ARIPORO</a:t>
            </a:r>
          </a:p>
        </p:txBody>
      </p:sp>
      <p:sp>
        <p:nvSpPr>
          <p:cNvPr id="11" name="CuadroTexto 61"/>
          <p:cNvSpPr txBox="1"/>
          <p:nvPr/>
        </p:nvSpPr>
        <p:spPr>
          <a:xfrm>
            <a:off x="2370227" y="5229771"/>
            <a:ext cx="1101584" cy="43088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perspectiveContrastingLeftFacing"/>
              <a:lightRig rig="threePt" dir="t"/>
            </a:scene3d>
          </a:bodyPr>
          <a:lstStyle/>
          <a:p>
            <a:pPr algn="ctr">
              <a:defRPr/>
            </a:pPr>
            <a:r>
              <a:rPr lang="es-CO" sz="1100" b="1" dirty="0"/>
              <a:t>CENTRO ZONAL</a:t>
            </a:r>
          </a:p>
          <a:p>
            <a:pPr algn="ctr">
              <a:defRPr/>
            </a:pPr>
            <a:r>
              <a:rPr lang="es-CO" sz="1100" b="1" dirty="0"/>
              <a:t>YOPAL</a:t>
            </a:r>
          </a:p>
        </p:txBody>
      </p:sp>
      <p:sp>
        <p:nvSpPr>
          <p:cNvPr id="12" name="CuadroTexto 62"/>
          <p:cNvSpPr txBox="1"/>
          <p:nvPr/>
        </p:nvSpPr>
        <p:spPr>
          <a:xfrm>
            <a:off x="326862" y="6001907"/>
            <a:ext cx="1101584" cy="43088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perspectiveContrastingRightFacing"/>
              <a:lightRig rig="threePt" dir="t"/>
            </a:scene3d>
          </a:bodyPr>
          <a:lstStyle/>
          <a:p>
            <a:pPr algn="ctr">
              <a:defRPr/>
            </a:pPr>
            <a:r>
              <a:rPr lang="es-CO" sz="1100" b="1" dirty="0"/>
              <a:t>CENTRO ZONAL</a:t>
            </a:r>
          </a:p>
          <a:p>
            <a:pPr algn="ctr">
              <a:defRPr/>
            </a:pPr>
            <a:r>
              <a:rPr lang="es-CO" sz="1100" b="1" dirty="0"/>
              <a:t>VILLANUEVA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4162567" y="5977719"/>
            <a:ext cx="417133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100" dirty="0"/>
              <a:t>Nota : La población indígena no esta incluida en la </a:t>
            </a:r>
            <a:r>
              <a:rPr lang="es-MX" sz="1100"/>
              <a:t>anterior estadística</a:t>
            </a:r>
            <a:endParaRPr lang="es-MX" sz="1100" dirty="0"/>
          </a:p>
        </p:txBody>
      </p:sp>
    </p:spTree>
    <p:extLst>
      <p:ext uri="{BB962C8B-B14F-4D97-AF65-F5344CB8AC3E}">
        <p14:creationId xmlns:p14="http://schemas.microsoft.com/office/powerpoint/2010/main" val="14402023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638922" y="5421843"/>
            <a:ext cx="4913194" cy="54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4572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s-CO" sz="3600" b="1" dirty="0">
                <a:solidFill>
                  <a:prstClr val="black"/>
                </a:solidFill>
              </a:rPr>
              <a:t>Primera Infancia</a:t>
            </a:r>
            <a:endParaRPr lang="es-ES" altLang="es-CO" sz="3600" b="1" dirty="0">
              <a:solidFill>
                <a:srgbClr val="000000"/>
              </a:solidFill>
            </a:endParaRPr>
          </a:p>
        </p:txBody>
      </p:sp>
      <p:cxnSp>
        <p:nvCxnSpPr>
          <p:cNvPr id="3" name="Conector recto 2"/>
          <p:cNvCxnSpPr/>
          <p:nvPr/>
        </p:nvCxnSpPr>
        <p:spPr>
          <a:xfrm>
            <a:off x="625475" y="5073650"/>
            <a:ext cx="0" cy="1243013"/>
          </a:xfrm>
          <a:prstGeom prst="line">
            <a:avLst/>
          </a:prstGeom>
          <a:ln w="952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13349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Text Box 6"/>
          <p:cNvSpPr txBox="1">
            <a:spLocks noChangeArrowheads="1"/>
          </p:cNvSpPr>
          <p:nvPr/>
        </p:nvSpPr>
        <p:spPr bwMode="auto">
          <a:xfrm>
            <a:off x="40341" y="198628"/>
            <a:ext cx="608690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CO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Apoyo a la Primera Infancia</a:t>
            </a:r>
            <a:endParaRPr lang="es-MX" alt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graphicFrame>
        <p:nvGraphicFramePr>
          <p:cNvPr id="5" name="Group 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4704728"/>
              </p:ext>
            </p:extLst>
          </p:nvPr>
        </p:nvGraphicFramePr>
        <p:xfrm>
          <a:off x="1109756" y="2239471"/>
          <a:ext cx="6665912" cy="820738"/>
        </p:xfrm>
        <a:graphic>
          <a:graphicData uri="http://schemas.openxmlformats.org/drawingml/2006/table">
            <a:tbl>
              <a:tblPr/>
              <a:tblGrid>
                <a:gridCol w="1482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831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957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Vigencia 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Presupuesto</a:t>
                      </a:r>
                      <a:endParaRPr kumimoji="0" lang="es-E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16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Inversión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Group 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184819"/>
              </p:ext>
            </p:extLst>
          </p:nvPr>
        </p:nvGraphicFramePr>
        <p:xfrm>
          <a:off x="1109756" y="3083073"/>
          <a:ext cx="6665912" cy="1616075"/>
        </p:xfrm>
        <a:graphic>
          <a:graphicData uri="http://schemas.openxmlformats.org/drawingml/2006/table">
            <a:tbl>
              <a:tblPr/>
              <a:tblGrid>
                <a:gridCol w="1482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831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2016</a:t>
                      </a:r>
                    </a:p>
                  </a:txBody>
                  <a:tcPr anchor="b" horzOverflow="overflow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$378.960.548</a:t>
                      </a:r>
                    </a:p>
                  </a:txBody>
                  <a:tcPr anchor="b" horzOverflow="overflow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2017</a:t>
                      </a:r>
                    </a:p>
                  </a:txBody>
                  <a:tcPr anchor="b" horzOverflow="overflow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$382.837.050</a:t>
                      </a:r>
                    </a:p>
                  </a:txBody>
                  <a:tcPr anchor="b" horzOverflow="overflow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167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VARIACIÓN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24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$3.876.502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49488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Text Box 6"/>
          <p:cNvSpPr txBox="1">
            <a:spLocks noChangeArrowheads="1"/>
          </p:cNvSpPr>
          <p:nvPr/>
        </p:nvSpPr>
        <p:spPr bwMode="auto">
          <a:xfrm>
            <a:off x="53788" y="212075"/>
            <a:ext cx="608690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CO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Apoyo a la Primera Infancia</a:t>
            </a:r>
            <a:endParaRPr lang="es-MX" alt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23557" name="Text Box 7"/>
          <p:cNvSpPr txBox="1">
            <a:spLocks noChangeArrowheads="1"/>
          </p:cNvSpPr>
          <p:nvPr/>
        </p:nvSpPr>
        <p:spPr bwMode="auto">
          <a:xfrm>
            <a:off x="824605" y="1198573"/>
            <a:ext cx="73564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CO" altLang="es-CO" sz="2000" b="1" dirty="0">
                <a:solidFill>
                  <a:srgbClr val="62B543"/>
                </a:solidFill>
                <a:latin typeface="+mn-lt"/>
              </a:rPr>
              <a:t>Población Atendida  ICBF Municipio de San Luis de Palenque: 2016 - 2017</a:t>
            </a:r>
            <a:endParaRPr lang="es-ES" altLang="es-CO" sz="2000" b="1" dirty="0">
              <a:solidFill>
                <a:srgbClr val="62B543"/>
              </a:solidFill>
              <a:latin typeface="+mn-lt"/>
            </a:endParaRP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5079821"/>
              </p:ext>
            </p:extLst>
          </p:nvPr>
        </p:nvGraphicFramePr>
        <p:xfrm>
          <a:off x="78760" y="1906459"/>
          <a:ext cx="8848163" cy="25393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981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92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00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07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5704">
                <a:tc rowSpan="2">
                  <a:txBody>
                    <a:bodyPr/>
                    <a:lstStyle/>
                    <a:p>
                      <a:pPr algn="ctr"/>
                      <a:endParaRPr lang="es-CO" sz="1600" b="1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s-CO" sz="1600" b="1" dirty="0">
                          <a:solidFill>
                            <a:schemeClr val="bg1"/>
                          </a:solidFill>
                        </a:rPr>
                        <a:t>Proyectos </a:t>
                      </a:r>
                    </a:p>
                  </a:txBody>
                  <a:tcPr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es-CO" sz="1600" b="1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s-CO" sz="1600" b="1" dirty="0">
                          <a:solidFill>
                            <a:schemeClr val="bg1"/>
                          </a:solidFill>
                        </a:rPr>
                        <a:t>Población </a:t>
                      </a:r>
                    </a:p>
                  </a:txBody>
                  <a:tcPr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CO" sz="1600" dirty="0"/>
                        <a:t>Usuarios </a:t>
                      </a:r>
                    </a:p>
                  </a:txBody>
                  <a:tcPr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5704"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b="1" dirty="0">
                          <a:solidFill>
                            <a:schemeClr val="bg1"/>
                          </a:solidFill>
                        </a:rPr>
                        <a:t>2016</a:t>
                      </a:r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b="1" dirty="0">
                          <a:solidFill>
                            <a:schemeClr val="bg1"/>
                          </a:solidFill>
                        </a:rPr>
                        <a:t>2017</a:t>
                      </a:r>
                    </a:p>
                  </a:txBody>
                  <a:tcP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8844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0" i="0" u="none" strike="noStrike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Apoyo a la Primera Infancia  (0-6 Años)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/>
                        <a:t>7</a:t>
                      </a:r>
                    </a:p>
                  </a:txBody>
                  <a:tcPr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/>
                        <a:t>7</a:t>
                      </a:r>
                    </a:p>
                  </a:txBody>
                  <a:tcPr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/>
                        <a:t>7</a:t>
                      </a:r>
                    </a:p>
                  </a:txBody>
                  <a:tcPr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8844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0" i="0" u="none" strike="noStrike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Educador Familiar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/>
                        <a:t>3</a:t>
                      </a:r>
                    </a:p>
                  </a:txBody>
                  <a:tcPr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/>
                        <a:t>3</a:t>
                      </a:r>
                    </a:p>
                  </a:txBody>
                  <a:tcPr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/>
                        <a:t>3</a:t>
                      </a:r>
                    </a:p>
                  </a:txBody>
                  <a:tcPr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8844">
                <a:tc>
                  <a:txBody>
                    <a:bodyPr/>
                    <a:lstStyle/>
                    <a:p>
                      <a:pPr algn="l" fontAlgn="b"/>
                      <a:r>
                        <a:rPr lang="es-CO" sz="1400" b="0" i="0" u="none" strike="noStrike" dirty="0">
                          <a:effectLst/>
                          <a:latin typeface="+mn-lt"/>
                          <a:cs typeface="Arial" panose="020B0604020202020204" pitchFamily="34" charset="0"/>
                        </a:rPr>
                        <a:t>No Total de Madres Comunitarias de todas las Modalidades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/>
                        <a:t>3</a:t>
                      </a:r>
                    </a:p>
                  </a:txBody>
                  <a:tcPr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/>
                        <a:t>3</a:t>
                      </a:r>
                    </a:p>
                  </a:txBody>
                  <a:tcPr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/>
                        <a:t>3</a:t>
                      </a:r>
                    </a:p>
                  </a:txBody>
                  <a:tcPr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8844">
                <a:tc>
                  <a:txBody>
                    <a:bodyPr/>
                    <a:lstStyle/>
                    <a:p>
                      <a:r>
                        <a:rPr lang="es-CO" sz="1400" b="0" i="0" u="none" strike="noStrike" baseline="0" dirty="0">
                          <a:solidFill>
                            <a:srgbClr val="000000"/>
                          </a:solidFill>
                          <a:latin typeface="+mn-lt"/>
                          <a:cs typeface="Arial" panose="020B0604020202020204" pitchFamily="34" charset="0"/>
                        </a:rPr>
                        <a:t>Total de Madres Comunitarias Afiliadas al FNA</a:t>
                      </a:r>
                    </a:p>
                  </a:txBody>
                  <a:tcPr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/>
                        <a:t>0</a:t>
                      </a:r>
                    </a:p>
                  </a:txBody>
                  <a:tcPr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/>
                        <a:t>0</a:t>
                      </a:r>
                    </a:p>
                  </a:txBody>
                  <a:tcPr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/>
                        <a:t>0</a:t>
                      </a:r>
                    </a:p>
                  </a:txBody>
                  <a:tcPr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8844">
                <a:tc>
                  <a:txBody>
                    <a:bodyPr/>
                    <a:lstStyle/>
                    <a:p>
                      <a:r>
                        <a:rPr lang="es-CO" sz="1400" b="0" i="0" u="none" strike="noStrike" baseline="0" dirty="0">
                          <a:solidFill>
                            <a:srgbClr val="000000"/>
                          </a:solidFill>
                          <a:latin typeface="+mn-lt"/>
                          <a:cs typeface="Arial" panose="020B0604020202020204" pitchFamily="34" charset="0"/>
                        </a:rPr>
                        <a:t>% de Atención por Año	</a:t>
                      </a:r>
                    </a:p>
                  </a:txBody>
                  <a:tcPr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/>
                        <a:t>15.4%</a:t>
                      </a:r>
                    </a:p>
                  </a:txBody>
                  <a:tcPr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dirty="0"/>
                        <a:t>15.4%</a:t>
                      </a:r>
                    </a:p>
                    <a:p>
                      <a:pPr algn="ctr"/>
                      <a:endParaRPr lang="es-CO" sz="1400" dirty="0"/>
                    </a:p>
                  </a:txBody>
                  <a:tcPr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dirty="0"/>
                        <a:t>15.4%</a:t>
                      </a:r>
                    </a:p>
                    <a:p>
                      <a:pPr algn="ctr"/>
                      <a:endParaRPr lang="es-CO" sz="1400" dirty="0"/>
                    </a:p>
                  </a:txBody>
                  <a:tcPr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1004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Text Box 6"/>
          <p:cNvSpPr txBox="1">
            <a:spLocks noChangeArrowheads="1"/>
          </p:cNvSpPr>
          <p:nvPr/>
        </p:nvSpPr>
        <p:spPr bwMode="auto">
          <a:xfrm>
            <a:off x="40341" y="198628"/>
            <a:ext cx="608690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CO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Apoyo a la Primera Infancia</a:t>
            </a:r>
            <a:endParaRPr lang="es-MX" alt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241160" y="1291105"/>
            <a:ext cx="7974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>
                <a:solidFill>
                  <a:srgbClr val="62B543"/>
                </a:solidFill>
              </a:rPr>
              <a:t>Generalidades y Políticas</a:t>
            </a:r>
            <a:endParaRPr lang="es-CO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643" y="1752770"/>
            <a:ext cx="7566992" cy="4613849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4106779" y="2828836"/>
            <a:ext cx="410848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6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LEY 1804 de2016</a:t>
            </a:r>
            <a:endParaRPr lang="es-CO" sz="160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r>
              <a:rPr lang="es-CO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por la cual se establece la política de Estado para el desarrollo integral de la Primera Infancia de Cero a Siempre</a:t>
            </a:r>
            <a:endParaRPr lang="es-CO" sz="1600" dirty="0"/>
          </a:p>
        </p:txBody>
      </p:sp>
    </p:spTree>
    <p:extLst>
      <p:ext uri="{BB962C8B-B14F-4D97-AF65-F5344CB8AC3E}">
        <p14:creationId xmlns:p14="http://schemas.microsoft.com/office/powerpoint/2010/main" val="1084305579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ineamientos a Direcciones Regionales [Modo de compatibilidad]" id="{C5A30059-1126-4C02-921C-1AC1A8A56D11}" vid="{5FF3D97D-6597-4292-B25B-3D01DBDD188D}"/>
    </a:ext>
  </a:extLst>
</a:theme>
</file>

<file path=ppt/theme/theme6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1961</TotalTime>
  <Words>1045</Words>
  <Application>Microsoft Office PowerPoint</Application>
  <PresentationFormat>Presentación en pantalla (4:3)</PresentationFormat>
  <Paragraphs>192</Paragraphs>
  <Slides>19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5</vt:i4>
      </vt:variant>
      <vt:variant>
        <vt:lpstr>Títulos de diapositiva</vt:lpstr>
      </vt:variant>
      <vt:variant>
        <vt:i4>19</vt:i4>
      </vt:variant>
    </vt:vector>
  </HeadingPairs>
  <TitlesOfParts>
    <vt:vector size="35" baseType="lpstr">
      <vt:lpstr>MS PGothic</vt:lpstr>
      <vt:lpstr>MS PGothic</vt:lpstr>
      <vt:lpstr>Algerian</vt:lpstr>
      <vt:lpstr>Arial</vt:lpstr>
      <vt:lpstr>Arial Narrow</vt:lpstr>
      <vt:lpstr>Britannic Bold</vt:lpstr>
      <vt:lpstr>Calibri</vt:lpstr>
      <vt:lpstr>Calibri Light</vt:lpstr>
      <vt:lpstr>Century Gothic</vt:lpstr>
      <vt:lpstr>Times New Roman</vt:lpstr>
      <vt:lpstr>Wingdings</vt:lpstr>
      <vt:lpstr>Diseño personalizado</vt:lpstr>
      <vt:lpstr>1_Diseño personalizado</vt:lpstr>
      <vt:lpstr>Tema de Office</vt:lpstr>
      <vt:lpstr>1_Tema de Office</vt:lpstr>
      <vt:lpstr>5_Tema de Office</vt:lpstr>
      <vt:lpstr>Presentación de PowerPoint</vt:lpstr>
      <vt:lpstr>Presentación de PowerPoint</vt:lpstr>
      <vt:lpstr>AGENDA  DE TRABAJO MESA PÚBLICA MUNICIPIO DE SAN LUIS DE PALENQUE </vt:lpstr>
      <vt:lpstr>Información Detallada Centro Zonal  Paz de Ariporo </vt:lpstr>
      <vt:lpstr>Información General Municipio de San Luis de Palenque</vt:lpstr>
      <vt:lpstr>Presentación de PowerPoint</vt:lpstr>
      <vt:lpstr>Presentación de PowerPoint</vt:lpstr>
      <vt:lpstr>Presentación de PowerPoint</vt:lpstr>
      <vt:lpstr>Presentación de PowerPoint</vt:lpstr>
      <vt:lpstr>Objeto Ley 1804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       GENERACIONES CON BIENESTAR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Jennifer Rocha Murcia</dc:creator>
  <cp:lastModifiedBy>Luis Angel Mora Fuentes</cp:lastModifiedBy>
  <cp:revision>208</cp:revision>
  <dcterms:created xsi:type="dcterms:W3CDTF">2015-01-29T14:27:26Z</dcterms:created>
  <dcterms:modified xsi:type="dcterms:W3CDTF">2017-06-22T14:37:48Z</dcterms:modified>
</cp:coreProperties>
</file>