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2" r:id="rId5"/>
    <p:sldId id="259" r:id="rId6"/>
    <p:sldId id="258" r:id="rId7"/>
    <p:sldId id="276" r:id="rId8"/>
    <p:sldId id="273" r:id="rId9"/>
    <p:sldId id="274" r:id="rId10"/>
    <p:sldId id="275" r:id="rId11"/>
    <p:sldId id="260" r:id="rId12"/>
    <p:sldId id="266" r:id="rId13"/>
    <p:sldId id="264" r:id="rId14"/>
    <p:sldId id="271" r:id="rId15"/>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rts/_rels/chart1.xml.rels><?xml version="1.0" encoding="UTF-8" standalone="yes"?>
<Relationships xmlns="http://schemas.openxmlformats.org/package/2006/relationships"><Relationship Id="rId2" Type="http://schemas.openxmlformats.org/officeDocument/2006/relationships/oleObject" Target="file:///D:\Datos1\Evaluaci&#243;n\Marcoevalua\MARCOANALISIS\analisis%20de%20servicios\DIRECCI&#211;N%20PLANEACI&#211;N\SUBDIRECCI&#211;N%20DE%20EVALUACI&#211;N\RENDICI&#211;NCUENTASCONASESORIATERRITOLUISANGEL\RENDICIONCUENTAS20155\SINTESISYPROGRA2015MPYRPC.xls" TargetMode="External"/><Relationship Id="rId1" Type="http://schemas.openxmlformats.org/officeDocument/2006/relationships/image" Target="../media/image3.jpeg"/></Relationships>
</file>

<file path=ppt/charts/_rels/chart2.xml.rels><?xml version="1.0" encoding="UTF-8" standalone="yes"?>
<Relationships xmlns="http://schemas.openxmlformats.org/package/2006/relationships"><Relationship Id="rId2" Type="http://schemas.openxmlformats.org/officeDocument/2006/relationships/oleObject" Target="file:///D:\Datos1\Evaluaci&#243;n\Marcoevalua\MARCOANALISIS\analisis%20de%20servicios\DIRECCI&#211;N%20PLANEACI&#211;N\SUBDIRECCI&#211;N%20DE%20EVALUACI&#211;N\RENDICI&#211;NCUENTASCONASESORIATERRITOLUISANGEL\RENDICIONCUENTAS20155\1SEMES2015RPCZONALcopia%20-%20copia.xls" TargetMode="External"/><Relationship Id="rId1" Type="http://schemas.openxmlformats.org/officeDocument/2006/relationships/image" Target="../media/image3.jpeg"/></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image" Target="../media/image3.jpeg"/><Relationship Id="rId1" Type="http://schemas.openxmlformats.org/officeDocument/2006/relationships/image" Target="../media/image4.jpeg"/></Relationships>
</file>

<file path=ppt/charts/_rels/chart4.xml.rels><?xml version="1.0" encoding="UTF-8" standalone="yes"?>
<Relationships xmlns="http://schemas.openxmlformats.org/package/2006/relationships"><Relationship Id="rId3" Type="http://schemas.openxmlformats.org/officeDocument/2006/relationships/oleObject" Target="file:///D:\Datos1\Evaluaci&#243;n\Marcoevalua\MARCOANALISIS\analisis%20de%20servicios\DIRECCI&#211;N%20PLANEACI&#211;N\SUBDIRECCI&#211;N%20DE%20EVALUACI&#211;N\RENDICI&#211;NCUENTASCONASESORIATERRITOLUISANGEL\RENDICIONCUENTAS20155\SINTESISYPROGRA2015MPYRPC.xls" TargetMode="External"/><Relationship Id="rId2" Type="http://schemas.openxmlformats.org/officeDocument/2006/relationships/image" Target="../media/image5.jpeg"/><Relationship Id="rId1" Type="http://schemas.openxmlformats.org/officeDocument/2006/relationships/image" Target="../media/image3.jpeg"/></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0" i="0" u="none" strike="noStrike" baseline="0">
                <a:solidFill>
                  <a:srgbClr val="000000"/>
                </a:solidFill>
                <a:latin typeface="Calibri"/>
                <a:ea typeface="Calibri"/>
                <a:cs typeface="Calibri"/>
              </a:defRPr>
            </a:pPr>
            <a:r>
              <a:rPr lang="es-CO"/>
              <a:t>META DE RENDICIÓN DE CUENTAS Y MESAS PUBLICAS  2015 </a:t>
            </a:r>
          </a:p>
        </c:rich>
      </c:tx>
      <c:layout/>
      <c:overlay val="0"/>
    </c:title>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CONSOLIDADOPROEJE2SEMESTRE!$C$2</c:f>
              <c:strCache>
                <c:ptCount val="1"/>
                <c:pt idx="0">
                  <c:v>RENDICIÓN DE CUENTAS  PROGRAMADOS</c:v>
                </c:pt>
              </c:strCache>
            </c:strRef>
          </c:tx>
          <c:invertIfNegative val="0"/>
          <c:dLbls>
            <c:dLbl>
              <c:idx val="0"/>
              <c:layout>
                <c:manualLayout>
                  <c:x val="0"/>
                  <c:y val="-2.8780065159276131E-2"/>
                </c:manualLayout>
              </c:layout>
              <c:showLegendKey val="0"/>
              <c:showVal val="1"/>
              <c:showCatName val="0"/>
              <c:showSerName val="0"/>
              <c:showPercent val="0"/>
              <c:showBubbleSize val="0"/>
            </c:dLbl>
            <c:txPr>
              <a:bodyPr/>
              <a:lstStyle/>
              <a:p>
                <a:pPr>
                  <a:defRPr sz="1100" b="0" i="0" u="none" strike="noStrike"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CONSOLIDADOPROEJE2SEMESTRE!$C$37</c:f>
              <c:numCache>
                <c:formatCode>General</c:formatCode>
                <c:ptCount val="1"/>
                <c:pt idx="0">
                  <c:v>34</c:v>
                </c:pt>
              </c:numCache>
            </c:numRef>
          </c:val>
        </c:ser>
        <c:ser>
          <c:idx val="1"/>
          <c:order val="1"/>
          <c:tx>
            <c:strRef>
              <c:f>CONSOLIDADOPROEJE2SEMESTRE!$D$2</c:f>
              <c:strCache>
                <c:ptCount val="1"/>
                <c:pt idx="0">
                  <c:v>RENDICIÓN DE CUENTAS REALIZADOS</c:v>
                </c:pt>
              </c:strCache>
            </c:strRef>
          </c:tx>
          <c:invertIfNegative val="0"/>
          <c:dLbls>
            <c:dLbl>
              <c:idx val="0"/>
              <c:layout>
                <c:manualLayout>
                  <c:x val="2.8071056464156982E-3"/>
                  <c:y val="-2.1585048869457099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CONSOLIDADOPROEJE2SEMESTRE!$D$37</c:f>
              <c:numCache>
                <c:formatCode>General</c:formatCode>
                <c:ptCount val="1"/>
                <c:pt idx="0">
                  <c:v>33</c:v>
                </c:pt>
              </c:numCache>
            </c:numRef>
          </c:val>
        </c:ser>
        <c:ser>
          <c:idx val="2"/>
          <c:order val="2"/>
          <c:tx>
            <c:strRef>
              <c:f>CONSOLIDADOPROEJE2SEMESTRE!$E$2</c:f>
              <c:strCache>
                <c:ptCount val="1"/>
                <c:pt idx="0">
                  <c:v>RENDICIÓN DE CUENTAS  PENDIENTES</c:v>
                </c:pt>
              </c:strCache>
            </c:strRef>
          </c:tx>
          <c:invertIfNegative val="0"/>
          <c:dLbls>
            <c:dLbl>
              <c:idx val="0"/>
              <c:layout>
                <c:manualLayout>
                  <c:x val="4.2106584696234703E-3"/>
                  <c:y val="-1.9186710106184088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CONSOLIDADOPROEJE2SEMESTRE!$E$37</c:f>
              <c:numCache>
                <c:formatCode>General</c:formatCode>
                <c:ptCount val="1"/>
                <c:pt idx="0">
                  <c:v>1</c:v>
                </c:pt>
              </c:numCache>
            </c:numRef>
          </c:val>
        </c:ser>
        <c:ser>
          <c:idx val="3"/>
          <c:order val="3"/>
          <c:tx>
            <c:strRef>
              <c:f>CONSOLIDADOPROEJE2SEMESTRE!$F$2</c:f>
              <c:strCache>
                <c:ptCount val="1"/>
                <c:pt idx="0">
                  <c:v>% DE AVANCE</c:v>
                </c:pt>
              </c:strCache>
            </c:strRef>
          </c:tx>
          <c:invertIfNegative val="0"/>
          <c:dLbls>
            <c:dLbl>
              <c:idx val="0"/>
              <c:layout>
                <c:manualLayout>
                  <c:x val="-7.0177641160391168E-3"/>
                  <c:y val="-2.638172639600312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CONSOLIDADOPROEJE2SEMESTRE!$F$37</c:f>
              <c:numCache>
                <c:formatCode>0%</c:formatCode>
                <c:ptCount val="1"/>
                <c:pt idx="0">
                  <c:v>0.97058823529411764</c:v>
                </c:pt>
              </c:numCache>
            </c:numRef>
          </c:val>
        </c:ser>
        <c:ser>
          <c:idx val="4"/>
          <c:order val="4"/>
          <c:tx>
            <c:strRef>
              <c:f>CONSOLIDADOPROEJE2SEMESTRE!$G$2</c:f>
              <c:strCache>
                <c:ptCount val="1"/>
                <c:pt idx="0">
                  <c:v> MESAS PÚBLICAS PROGRAMADAS</c:v>
                </c:pt>
              </c:strCache>
            </c:strRef>
          </c:tx>
          <c:invertIfNegative val="0"/>
          <c:dLbls>
            <c:dLbl>
              <c:idx val="0"/>
              <c:layout>
                <c:manualLayout>
                  <c:x val="-1.4035528232078233E-3"/>
                  <c:y val="-2.8780065159276131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CONSOLIDADOPROEJE2SEMESTRE!$G$37</c:f>
              <c:numCache>
                <c:formatCode>General</c:formatCode>
                <c:ptCount val="1"/>
                <c:pt idx="0">
                  <c:v>224</c:v>
                </c:pt>
              </c:numCache>
            </c:numRef>
          </c:val>
        </c:ser>
        <c:ser>
          <c:idx val="5"/>
          <c:order val="5"/>
          <c:tx>
            <c:strRef>
              <c:f>CONSOLIDADOPROEJE2SEMESTRE!$H$2</c:f>
              <c:strCache>
                <c:ptCount val="1"/>
                <c:pt idx="0">
                  <c:v>MESAS PÚBLICAS
REALIZADAS</c:v>
                </c:pt>
              </c:strCache>
            </c:strRef>
          </c:tx>
          <c:invertIfNegative val="0"/>
          <c:dLbls>
            <c:dLbl>
              <c:idx val="0"/>
              <c:layout>
                <c:manualLayout>
                  <c:x val="5.6142112928312931E-3"/>
                  <c:y val="-2.638172639600312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CONSOLIDADOPROEJE2SEMESTRE!$H$37</c:f>
              <c:numCache>
                <c:formatCode>General</c:formatCode>
                <c:ptCount val="1"/>
                <c:pt idx="0">
                  <c:v>223</c:v>
                </c:pt>
              </c:numCache>
            </c:numRef>
          </c:val>
        </c:ser>
        <c:ser>
          <c:idx val="6"/>
          <c:order val="6"/>
          <c:tx>
            <c:strRef>
              <c:f>CONSOLIDADOPROEJE2SEMESTRE!$I$2</c:f>
              <c:strCache>
                <c:ptCount val="1"/>
                <c:pt idx="0">
                  <c:v>MESAS PUBLICAS PENDIENTES  </c:v>
                </c:pt>
              </c:strCache>
            </c:strRef>
          </c:tx>
          <c:invertIfNegative val="0"/>
          <c:dLbls>
            <c:dLbl>
              <c:idx val="0"/>
              <c:layout>
                <c:manualLayout>
                  <c:x val="1.4035528232078233E-3"/>
                  <c:y val="-2.8780065159276131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CONSOLIDADOPROEJE2SEMESTRE!$I$37</c:f>
              <c:numCache>
                <c:formatCode>General</c:formatCode>
                <c:ptCount val="1"/>
                <c:pt idx="0">
                  <c:v>1</c:v>
                </c:pt>
              </c:numCache>
            </c:numRef>
          </c:val>
        </c:ser>
        <c:ser>
          <c:idx val="7"/>
          <c:order val="7"/>
          <c:tx>
            <c:strRef>
              <c:f>CONSOLIDADOPROEJE2SEMESTRE!$J$2</c:f>
              <c:strCache>
                <c:ptCount val="1"/>
                <c:pt idx="0">
                  <c:v>% DE AVANCE</c:v>
                </c:pt>
              </c:strCache>
            </c:strRef>
          </c:tx>
          <c:invertIfNegative val="0"/>
          <c:dLbls>
            <c:dLbl>
              <c:idx val="0"/>
              <c:layout>
                <c:manualLayout>
                  <c:x val="-4.2106584696234703E-3"/>
                  <c:y val="-3.5975081449095163E-2"/>
                </c:manualLayout>
              </c:layout>
              <c:showLegendKey val="0"/>
              <c:showVal val="1"/>
              <c:showCatName val="0"/>
              <c:showSerName val="0"/>
              <c:showPercent val="0"/>
              <c:showBubbleSize val="0"/>
            </c:dLbl>
            <c:txPr>
              <a:bodyPr/>
              <a:lstStyle/>
              <a:p>
                <a:pPr algn="ctr" rtl="0">
                  <a:defRPr lang="es-CO" sz="11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val>
            <c:numRef>
              <c:f>CONSOLIDADOPROEJE2SEMESTRE!$J$37</c:f>
              <c:numCache>
                <c:formatCode>0%</c:formatCode>
                <c:ptCount val="1"/>
                <c:pt idx="0">
                  <c:v>0.9955357142857143</c:v>
                </c:pt>
              </c:numCache>
            </c:numRef>
          </c:val>
        </c:ser>
        <c:dLbls>
          <c:showLegendKey val="0"/>
          <c:showVal val="0"/>
          <c:showCatName val="0"/>
          <c:showSerName val="0"/>
          <c:showPercent val="0"/>
          <c:showBubbleSize val="0"/>
        </c:dLbls>
        <c:gapWidth val="150"/>
        <c:shape val="cylinder"/>
        <c:axId val="141948800"/>
        <c:axId val="141950336"/>
        <c:axId val="0"/>
      </c:bar3DChart>
      <c:catAx>
        <c:axId val="141948800"/>
        <c:scaling>
          <c:orientation val="minMax"/>
        </c:scaling>
        <c:delete val="0"/>
        <c:axPos val="b"/>
        <c:numFmt formatCode="General"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s-CO"/>
          </a:p>
        </c:txPr>
        <c:crossAx val="141950336"/>
        <c:crosses val="autoZero"/>
        <c:auto val="1"/>
        <c:lblAlgn val="ctr"/>
        <c:lblOffset val="100"/>
        <c:noMultiLvlLbl val="0"/>
      </c:catAx>
      <c:valAx>
        <c:axId val="141950336"/>
        <c:scaling>
          <c:orientation val="minMax"/>
        </c:scaling>
        <c:delete val="0"/>
        <c:axPos val="l"/>
        <c:majorGridlines/>
        <c:title>
          <c:tx>
            <c:rich>
              <a:bodyPr/>
              <a:lstStyle/>
              <a:p>
                <a:pPr>
                  <a:defRPr sz="1000" b="0" i="0" u="none" strike="noStrike" baseline="0">
                    <a:solidFill>
                      <a:srgbClr val="000000"/>
                    </a:solidFill>
                    <a:latin typeface="Calibri"/>
                    <a:ea typeface="Calibri"/>
                    <a:cs typeface="Calibri"/>
                  </a:defRPr>
                </a:pPr>
                <a:r>
                  <a:rPr lang="es-CO"/>
                  <a:t>MP Y RPC</a:t>
                </a:r>
              </a:p>
            </c:rich>
          </c:tx>
          <c:layout/>
          <c:overlay val="0"/>
        </c:title>
        <c:numFmt formatCode="General"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s-CO"/>
          </a:p>
        </c:txPr>
        <c:crossAx val="141948800"/>
        <c:crosses val="autoZero"/>
        <c:crossBetween val="between"/>
      </c:valAx>
      <c:dTable>
        <c:showHorzBorder val="1"/>
        <c:showVertBorder val="1"/>
        <c:showOutline val="1"/>
        <c:showKeys val="1"/>
        <c:txPr>
          <a:bodyPr/>
          <a:lstStyle/>
          <a:p>
            <a:pPr rtl="0">
              <a:defRPr sz="1000" b="0" i="0" u="none" strike="noStrike" baseline="0">
                <a:solidFill>
                  <a:srgbClr val="000000"/>
                </a:solidFill>
                <a:latin typeface="Calibri"/>
                <a:ea typeface="Calibri"/>
                <a:cs typeface="Calibri"/>
              </a:defRPr>
            </a:pPr>
            <a:endParaRPr lang="es-CO"/>
          </a:p>
        </c:txPr>
      </c:dTable>
      <c:spPr>
        <a:noFill/>
        <a:ln w="25400">
          <a:noFill/>
        </a:ln>
      </c:spPr>
    </c:plotArea>
    <c:plotVisOnly val="1"/>
    <c:dispBlanksAs val="gap"/>
    <c:showDLblsOverMax val="0"/>
  </c:chart>
  <c:spPr>
    <a:blipFill>
      <a:blip xmlns:r="http://schemas.openxmlformats.org/officeDocument/2006/relationships" r:embed="rId1"/>
      <a:tile tx="0" ty="0" sx="100000" sy="100000" flip="none" algn="tl"/>
    </a:blipFill>
  </c:spPr>
  <c:txPr>
    <a:bodyPr/>
    <a:lstStyle/>
    <a:p>
      <a:pPr>
        <a:defRPr sz="1000" b="0" i="0" u="none" strike="noStrike" baseline="0">
          <a:solidFill>
            <a:srgbClr val="000000"/>
          </a:solidFill>
          <a:latin typeface="Calibri"/>
          <a:ea typeface="Calibri"/>
          <a:cs typeface="Calibri"/>
        </a:defRPr>
      </a:pPr>
      <a:endParaRPr lang="es-CO"/>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15"/>
      <c:rotY val="20"/>
      <c:depthPercent val="100"/>
      <c:rAngAx val="1"/>
    </c:view3D>
    <c:floor>
      <c:thickness val="0"/>
    </c:floor>
    <c:sideWall>
      <c:thickness val="0"/>
    </c:sideWall>
    <c:backWall>
      <c:thickness val="0"/>
    </c:backWall>
    <c:plotArea>
      <c:layout>
        <c:manualLayout>
          <c:layoutTarget val="inner"/>
          <c:xMode val="edge"/>
          <c:yMode val="edge"/>
          <c:x val="5.6987448420051587E-2"/>
          <c:y val="3.012528522471862E-2"/>
          <c:w val="0.92777001466753217"/>
          <c:h val="0.42324079375795853"/>
        </c:manualLayout>
      </c:layout>
      <c:bar3DChart>
        <c:barDir val="col"/>
        <c:grouping val="clustered"/>
        <c:varyColors val="0"/>
        <c:ser>
          <c:idx val="0"/>
          <c:order val="0"/>
          <c:tx>
            <c:v>TOTAL DE PARTICIPANTES EN MP Y RPC </c:v>
          </c:tx>
          <c:invertIfNegative val="0"/>
          <c:dLbls>
            <c:dLbl>
              <c:idx val="0"/>
              <c:layout>
                <c:manualLayout>
                  <c:x val="4.157055521568055E-3"/>
                  <c:y val="-6.5120969464931247E-2"/>
                </c:manualLayout>
              </c:layout>
              <c:showLegendKey val="0"/>
              <c:showVal val="1"/>
              <c:showCatName val="0"/>
              <c:showSerName val="0"/>
              <c:showPercent val="0"/>
              <c:showBubbleSize val="0"/>
            </c:dLbl>
            <c:dLbl>
              <c:idx val="1"/>
              <c:layout>
                <c:manualLayout>
                  <c:x val="-4.157055521568081E-3"/>
                  <c:y val="-6.5120969464931247E-2"/>
                </c:manualLayout>
              </c:layout>
              <c:showLegendKey val="0"/>
              <c:showVal val="1"/>
              <c:showCatName val="0"/>
              <c:showSerName val="0"/>
              <c:showPercent val="0"/>
              <c:showBubbleSize val="0"/>
            </c:dLbl>
            <c:dLbl>
              <c:idx val="2"/>
              <c:layout>
                <c:manualLayout>
                  <c:x val="4.157055521568081E-3"/>
                  <c:y val="-4.6127353370992968E-2"/>
                </c:manualLayout>
              </c:layout>
              <c:showLegendKey val="0"/>
              <c:showVal val="1"/>
              <c:showCatName val="0"/>
              <c:showSerName val="0"/>
              <c:showPercent val="0"/>
              <c:showBubbleSize val="0"/>
            </c:dLbl>
            <c:dLbl>
              <c:idx val="3"/>
              <c:layout>
                <c:manualLayout>
                  <c:x val="1.3856851738560268E-3"/>
                  <c:y val="-4.0700605915582028E-2"/>
                </c:manualLayout>
              </c:layout>
              <c:showLegendKey val="0"/>
              <c:showVal val="1"/>
              <c:showCatName val="0"/>
              <c:showSerName val="0"/>
              <c:showPercent val="0"/>
              <c:showBubbleSize val="0"/>
            </c:dLbl>
            <c:dLbl>
              <c:idx val="4"/>
              <c:layout>
                <c:manualLayout>
                  <c:x val="-2.7713703477120536E-3"/>
                  <c:y val="-1.8993616093938279E-2"/>
                </c:manualLayout>
              </c:layout>
              <c:showLegendKey val="0"/>
              <c:showVal val="1"/>
              <c:showCatName val="0"/>
              <c:showSerName val="0"/>
              <c:showPercent val="0"/>
              <c:showBubbleSize val="0"/>
            </c:dLbl>
            <c:dLbl>
              <c:idx val="5"/>
              <c:layout>
                <c:manualLayout>
                  <c:x val="0"/>
                  <c:y val="-3.7987232187876557E-2"/>
                </c:manualLayout>
              </c:layout>
              <c:showLegendKey val="0"/>
              <c:showVal val="1"/>
              <c:showCatName val="0"/>
              <c:showSerName val="0"/>
              <c:showPercent val="0"/>
              <c:showBubbleSize val="0"/>
            </c:dLbl>
            <c:txPr>
              <a:bodyPr/>
              <a:lstStyle/>
              <a:p>
                <a:pPr>
                  <a:defRPr sz="1200" b="1">
                    <a:solidFill>
                      <a:srgbClr val="FF0000"/>
                    </a:solidFill>
                  </a:defRPr>
                </a:pPr>
                <a:endParaRPr lang="es-CO"/>
              </a:p>
            </c:txPr>
            <c:showLegendKey val="0"/>
            <c:showVal val="1"/>
            <c:showCatName val="0"/>
            <c:showSerName val="0"/>
            <c:showPercent val="0"/>
            <c:showBubbleSize val="0"/>
            <c:showLeaderLines val="0"/>
          </c:dLbls>
          <c:cat>
            <c:multiLvlStrRef>
              <c:f>(REGIONALESRENDICIÓNCUENTAS2015!$I$2:$K$3,REGIONALESRENDICIÓNCUENTAS2015!$P$2:$R$3)</c:f>
              <c:multiLvlStrCache>
                <c:ptCount val="6"/>
                <c:lvl>
                  <c:pt idx="0">
                    <c:v>OG</c:v>
                  </c:pt>
                  <c:pt idx="1">
                    <c:v>ONG</c:v>
                  </c:pt>
                  <c:pt idx="2">
                    <c:v>Organizaciones sociales de control y veeduría ciudadana</c:v>
                  </c:pt>
                  <c:pt idx="3">
                    <c:v>OG</c:v>
                  </c:pt>
                  <c:pt idx="4">
                    <c:v>ONG</c:v>
                  </c:pt>
                  <c:pt idx="5">
                    <c:v>Organizaciones sociales de control y veeduría ciudadana</c:v>
                  </c:pt>
                </c:lvl>
                <c:lvl>
                  <c:pt idx="0">
                    <c:v>No de participantes RPC</c:v>
                  </c:pt>
                  <c:pt idx="3">
                    <c:v>No de participantes MP</c:v>
                  </c:pt>
                </c:lvl>
              </c:multiLvlStrCache>
            </c:multiLvlStrRef>
          </c:cat>
          <c:val>
            <c:numRef>
              <c:f>(REGIONALESRENDICIÓNCUENTAS2015!$I$38:$K$38,REGIONALESRENDICIÓNCUENTAS2015!$P$38:$R$38)</c:f>
              <c:numCache>
                <c:formatCode>General</c:formatCode>
                <c:ptCount val="6"/>
                <c:pt idx="0">
                  <c:v>1443</c:v>
                </c:pt>
                <c:pt idx="1">
                  <c:v>3091</c:v>
                </c:pt>
                <c:pt idx="2">
                  <c:v>432</c:v>
                </c:pt>
                <c:pt idx="3">
                  <c:v>2330</c:v>
                </c:pt>
                <c:pt idx="4">
                  <c:v>10484</c:v>
                </c:pt>
                <c:pt idx="5">
                  <c:v>1227</c:v>
                </c:pt>
              </c:numCache>
            </c:numRef>
          </c:val>
        </c:ser>
        <c:dLbls>
          <c:showLegendKey val="0"/>
          <c:showVal val="0"/>
          <c:showCatName val="0"/>
          <c:showSerName val="0"/>
          <c:showPercent val="0"/>
          <c:showBubbleSize val="0"/>
        </c:dLbls>
        <c:gapWidth val="75"/>
        <c:shape val="cylinder"/>
        <c:axId val="144165504"/>
        <c:axId val="144515456"/>
        <c:axId val="0"/>
      </c:bar3DChart>
      <c:catAx>
        <c:axId val="144165504"/>
        <c:scaling>
          <c:orientation val="minMax"/>
        </c:scaling>
        <c:delete val="0"/>
        <c:axPos val="b"/>
        <c:numFmt formatCode="General" sourceLinked="1"/>
        <c:majorTickMark val="none"/>
        <c:minorTickMark val="none"/>
        <c:tickLblPos val="nextTo"/>
        <c:txPr>
          <a:bodyPr rot="-5400000" vert="horz"/>
          <a:lstStyle/>
          <a:p>
            <a:pPr>
              <a:defRPr sz="1400"/>
            </a:pPr>
            <a:endParaRPr lang="es-CO"/>
          </a:p>
        </c:txPr>
        <c:crossAx val="144515456"/>
        <c:crosses val="autoZero"/>
        <c:auto val="1"/>
        <c:lblAlgn val="ctr"/>
        <c:lblOffset val="100"/>
        <c:noMultiLvlLbl val="0"/>
      </c:catAx>
      <c:valAx>
        <c:axId val="144515456"/>
        <c:scaling>
          <c:orientation val="minMax"/>
        </c:scaling>
        <c:delete val="0"/>
        <c:axPos val="l"/>
        <c:numFmt formatCode="General" sourceLinked="1"/>
        <c:majorTickMark val="none"/>
        <c:minorTickMark val="none"/>
        <c:tickLblPos val="nextTo"/>
        <c:txPr>
          <a:bodyPr rot="0" vert="horz"/>
          <a:lstStyle/>
          <a:p>
            <a:pPr>
              <a:defRPr/>
            </a:pPr>
            <a:endParaRPr lang="es-CO"/>
          </a:p>
        </c:txPr>
        <c:crossAx val="144165504"/>
        <c:crosses val="autoZero"/>
        <c:crossBetween val="between"/>
      </c:valAx>
      <c:spPr>
        <a:blipFill>
          <a:blip xmlns:r="http://schemas.openxmlformats.org/officeDocument/2006/relationships" r:embed="rId1"/>
          <a:tile tx="0" ty="0" sx="100000" sy="100000" flip="none" algn="tl"/>
        </a:blipFill>
      </c:spPr>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'TENDENCIASgraf1- 2 SEMESTRE2015'!$C$54</c:f>
              <c:strCache>
                <c:ptCount val="1"/>
                <c:pt idx="0">
                  <c:v>No DE MESAS PUBLICAS  REALIZADAS</c:v>
                </c:pt>
              </c:strCache>
            </c:strRef>
          </c:tx>
          <c:invertIfNegative val="0"/>
          <c:dPt>
            <c:idx val="8"/>
            <c:invertIfNegative val="0"/>
            <c:bubble3D val="0"/>
          </c:dPt>
          <c:dLbls>
            <c:dLbl>
              <c:idx val="8"/>
              <c:layout>
                <c:manualLayout>
                  <c:x val="8.9414517960701261E-3"/>
                  <c:y val="-3.5787585183376151E-2"/>
                </c:manualLayout>
              </c:layout>
              <c:showLegendKey val="0"/>
              <c:showVal val="1"/>
              <c:showCatName val="0"/>
              <c:showSerName val="0"/>
              <c:showPercent val="0"/>
              <c:showBubbleSize val="0"/>
            </c:dLbl>
            <c:txPr>
              <a:bodyPr/>
              <a:lstStyle/>
              <a:p>
                <a:pPr>
                  <a:defRPr sz="1200">
                    <a:solidFill>
                      <a:srgbClr val="FF0000"/>
                    </a:solidFill>
                  </a:defRPr>
                </a:pPr>
                <a:endParaRPr lang="es-CO"/>
              </a:p>
            </c:txPr>
            <c:showLegendKey val="0"/>
            <c:showVal val="1"/>
            <c:showCatName val="0"/>
            <c:showSerName val="0"/>
            <c:showPercent val="0"/>
            <c:showBubbleSize val="0"/>
            <c:showLeaderLines val="0"/>
          </c:dLbls>
          <c:cat>
            <c:multiLvlStrRef>
              <c:f>'TENDENCIASgraf1- 2 SEMESTRE2015'!$A$55:$B$63</c:f>
              <c:multiLvlStrCache>
                <c:ptCount val="9"/>
                <c:lvl>
                  <c:pt idx="0">
                    <c:v>Primera Infancia</c:v>
                  </c:pt>
                  <c:pt idx="1">
                    <c:v>Programas y servicios</c:v>
                  </c:pt>
                  <c:pt idx="2">
                    <c:v>Protección SRPA</c:v>
                  </c:pt>
                  <c:pt idx="3">
                    <c:v>Generaciones con Bienestar </c:v>
                  </c:pt>
                  <c:pt idx="4">
                    <c:v>Desayunos día </c:v>
                  </c:pt>
                  <c:pt idx="5">
                    <c:v>Bienestarina y Nutrición</c:v>
                  </c:pt>
                  <c:pt idx="6">
                    <c:v>Familias con bienestar</c:v>
                  </c:pt>
                  <c:pt idx="7">
                    <c:v>PAE</c:v>
                  </c:pt>
                  <c:pt idx="8">
                    <c:v>TOTAL DE TEMAS </c:v>
                  </c:pt>
                </c:lvl>
                <c:lvl>
                  <c:pt idx="0">
                    <c:v>1</c:v>
                  </c:pt>
                  <c:pt idx="1">
                    <c:v>2</c:v>
                  </c:pt>
                  <c:pt idx="2">
                    <c:v>3</c:v>
                  </c:pt>
                  <c:pt idx="3">
                    <c:v>4</c:v>
                  </c:pt>
                  <c:pt idx="4">
                    <c:v>5</c:v>
                  </c:pt>
                  <c:pt idx="5">
                    <c:v>6</c:v>
                  </c:pt>
                  <c:pt idx="7">
                    <c:v>7</c:v>
                  </c:pt>
                  <c:pt idx="8">
                    <c:v>7</c:v>
                  </c:pt>
                </c:lvl>
              </c:multiLvlStrCache>
            </c:multiLvlStrRef>
          </c:cat>
          <c:val>
            <c:numRef>
              <c:f>'TENDENCIASgraf1- 2 SEMESTRE2015'!$C$55:$C$63</c:f>
              <c:numCache>
                <c:formatCode>General</c:formatCode>
                <c:ptCount val="9"/>
                <c:pt idx="0">
                  <c:v>76</c:v>
                </c:pt>
                <c:pt idx="1">
                  <c:v>90</c:v>
                </c:pt>
                <c:pt idx="2">
                  <c:v>40</c:v>
                </c:pt>
                <c:pt idx="3">
                  <c:v>6</c:v>
                </c:pt>
                <c:pt idx="4">
                  <c:v>0</c:v>
                </c:pt>
                <c:pt idx="5">
                  <c:v>9</c:v>
                </c:pt>
                <c:pt idx="6">
                  <c:v>2</c:v>
                </c:pt>
                <c:pt idx="7">
                  <c:v>0</c:v>
                </c:pt>
                <c:pt idx="8">
                  <c:v>223</c:v>
                </c:pt>
              </c:numCache>
            </c:numRef>
          </c:val>
        </c:ser>
        <c:ser>
          <c:idx val="1"/>
          <c:order val="1"/>
          <c:tx>
            <c:strRef>
              <c:f>'TENDENCIASgraf1- 2 SEMESTRE2015'!$D$54</c:f>
              <c:strCache>
                <c:ptCount val="1"/>
                <c:pt idx="0">
                  <c:v>% REALIZADO</c:v>
                </c:pt>
              </c:strCache>
            </c:strRef>
          </c:tx>
          <c:invertIfNegative val="0"/>
          <c:dLbls>
            <c:txPr>
              <a:bodyPr/>
              <a:lstStyle/>
              <a:p>
                <a:pPr>
                  <a:defRPr b="1">
                    <a:solidFill>
                      <a:srgbClr val="002060"/>
                    </a:solidFill>
                  </a:defRPr>
                </a:pPr>
                <a:endParaRPr lang="es-CO"/>
              </a:p>
            </c:txPr>
            <c:showLegendKey val="0"/>
            <c:showVal val="1"/>
            <c:showCatName val="0"/>
            <c:showSerName val="0"/>
            <c:showPercent val="0"/>
            <c:showBubbleSize val="0"/>
            <c:showLeaderLines val="0"/>
          </c:dLbls>
          <c:cat>
            <c:multiLvlStrRef>
              <c:f>'TENDENCIASgraf1- 2 SEMESTRE2015'!$A$55:$B$63</c:f>
              <c:multiLvlStrCache>
                <c:ptCount val="9"/>
                <c:lvl>
                  <c:pt idx="0">
                    <c:v>Primera Infancia</c:v>
                  </c:pt>
                  <c:pt idx="1">
                    <c:v>Programas y servicios</c:v>
                  </c:pt>
                  <c:pt idx="2">
                    <c:v>Protección SRPA</c:v>
                  </c:pt>
                  <c:pt idx="3">
                    <c:v>Generaciones con Bienestar </c:v>
                  </c:pt>
                  <c:pt idx="4">
                    <c:v>Desayunos día </c:v>
                  </c:pt>
                  <c:pt idx="5">
                    <c:v>Bienestarina y Nutrición</c:v>
                  </c:pt>
                  <c:pt idx="6">
                    <c:v>Familias con bienestar</c:v>
                  </c:pt>
                  <c:pt idx="7">
                    <c:v>PAE</c:v>
                  </c:pt>
                  <c:pt idx="8">
                    <c:v>TOTAL DE TEMAS </c:v>
                  </c:pt>
                </c:lvl>
                <c:lvl>
                  <c:pt idx="0">
                    <c:v>1</c:v>
                  </c:pt>
                  <c:pt idx="1">
                    <c:v>2</c:v>
                  </c:pt>
                  <c:pt idx="2">
                    <c:v>3</c:v>
                  </c:pt>
                  <c:pt idx="3">
                    <c:v>4</c:v>
                  </c:pt>
                  <c:pt idx="4">
                    <c:v>5</c:v>
                  </c:pt>
                  <c:pt idx="5">
                    <c:v>6</c:v>
                  </c:pt>
                  <c:pt idx="7">
                    <c:v>7</c:v>
                  </c:pt>
                  <c:pt idx="8">
                    <c:v>7</c:v>
                  </c:pt>
                </c:lvl>
              </c:multiLvlStrCache>
            </c:multiLvlStrRef>
          </c:cat>
          <c:val>
            <c:numRef>
              <c:f>'TENDENCIASgraf1- 2 SEMESTRE2015'!$D$55:$D$63</c:f>
              <c:numCache>
                <c:formatCode>0%</c:formatCode>
                <c:ptCount val="9"/>
                <c:pt idx="0">
                  <c:v>0.34080717488789236</c:v>
                </c:pt>
                <c:pt idx="1">
                  <c:v>0.40358744394618834</c:v>
                </c:pt>
                <c:pt idx="2">
                  <c:v>0.17937219730941703</c:v>
                </c:pt>
                <c:pt idx="3">
                  <c:v>2.6905829596412557E-2</c:v>
                </c:pt>
                <c:pt idx="4">
                  <c:v>0</c:v>
                </c:pt>
                <c:pt idx="5">
                  <c:v>4.0358744394618833E-2</c:v>
                </c:pt>
                <c:pt idx="6">
                  <c:v>8.9686098654708519E-3</c:v>
                </c:pt>
                <c:pt idx="7">
                  <c:v>0</c:v>
                </c:pt>
                <c:pt idx="8">
                  <c:v>1</c:v>
                </c:pt>
              </c:numCache>
            </c:numRef>
          </c:val>
        </c:ser>
        <c:dLbls>
          <c:showLegendKey val="0"/>
          <c:showVal val="0"/>
          <c:showCatName val="0"/>
          <c:showSerName val="0"/>
          <c:showPercent val="0"/>
          <c:showBubbleSize val="0"/>
        </c:dLbls>
        <c:gapWidth val="0"/>
        <c:gapDepth val="0"/>
        <c:shape val="cylinder"/>
        <c:axId val="74799360"/>
        <c:axId val="74801152"/>
        <c:axId val="0"/>
      </c:bar3DChart>
      <c:catAx>
        <c:axId val="74799360"/>
        <c:scaling>
          <c:orientation val="minMax"/>
        </c:scaling>
        <c:delete val="0"/>
        <c:axPos val="b"/>
        <c:majorTickMark val="none"/>
        <c:minorTickMark val="none"/>
        <c:tickLblPos val="nextTo"/>
        <c:crossAx val="74801152"/>
        <c:crosses val="autoZero"/>
        <c:auto val="1"/>
        <c:lblAlgn val="ctr"/>
        <c:lblOffset val="100"/>
        <c:noMultiLvlLbl val="0"/>
      </c:catAx>
      <c:valAx>
        <c:axId val="74801152"/>
        <c:scaling>
          <c:orientation val="minMax"/>
        </c:scaling>
        <c:delete val="0"/>
        <c:axPos val="l"/>
        <c:numFmt formatCode="General" sourceLinked="1"/>
        <c:majorTickMark val="out"/>
        <c:minorTickMark val="none"/>
        <c:tickLblPos val="nextTo"/>
        <c:crossAx val="74799360"/>
        <c:crosses val="autoZero"/>
        <c:crossBetween val="between"/>
      </c:valAx>
      <c:spPr>
        <a:blipFill>
          <a:blip xmlns:r="http://schemas.openxmlformats.org/officeDocument/2006/relationships" r:embed="rId1"/>
          <a:tile tx="0" ty="0" sx="100000" sy="100000" flip="none" algn="tl"/>
        </a:blipFill>
      </c:spPr>
    </c:plotArea>
    <c:plotVisOnly val="1"/>
    <c:dispBlanksAs val="gap"/>
    <c:showDLblsOverMax val="0"/>
  </c:chart>
  <c:spPr>
    <a:blipFill>
      <a:blip xmlns:r="http://schemas.openxmlformats.org/officeDocument/2006/relationships" r:embed="rId2"/>
      <a:tile tx="0" ty="0" sx="100000" sy="100000" flip="none" algn="tl"/>
    </a:blipFill>
    <a:ln>
      <a:solidFill>
        <a:srgbClr val="FF0000"/>
      </a:solidFill>
    </a:ln>
  </c:sp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CONSOLIDADOPROEJE2SEMESTRE!$K$2</c:f>
              <c:strCache>
                <c:ptCount val="1"/>
                <c:pt idx="0">
                  <c:v>TOTAL DE MP YT RPC PROGRAMADOS  2015 </c:v>
                </c:pt>
              </c:strCache>
            </c:strRef>
          </c:tx>
          <c:invertIfNegative val="0"/>
          <c:dLbls>
            <c:dLbl>
              <c:idx val="0"/>
              <c:layout>
                <c:manualLayout>
                  <c:x val="-2.8155993069635091E-3"/>
                  <c:y val="-3.03708532276704E-2"/>
                </c:manualLayout>
              </c:layout>
              <c:showLegendKey val="0"/>
              <c:showVal val="1"/>
              <c:showCatName val="0"/>
              <c:showSerName val="0"/>
              <c:showPercent val="0"/>
              <c:showBubbleSize val="0"/>
            </c:dLbl>
            <c:txPr>
              <a:bodyPr/>
              <a:lstStyle/>
              <a:p>
                <a:pPr algn="ctr">
                  <a:defRPr lang="es-CO" sz="14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cat>
            <c:strLit>
              <c:ptCount val="1"/>
            </c:strLit>
          </c:cat>
          <c:val>
            <c:numRef>
              <c:f>CONSOLIDADOPROEJE2SEMESTRE!$K$37</c:f>
              <c:numCache>
                <c:formatCode>0</c:formatCode>
                <c:ptCount val="1"/>
                <c:pt idx="0">
                  <c:v>258</c:v>
                </c:pt>
              </c:numCache>
            </c:numRef>
          </c:val>
        </c:ser>
        <c:ser>
          <c:idx val="1"/>
          <c:order val="1"/>
          <c:tx>
            <c:strRef>
              <c:f>CONSOLIDADOPROEJE2SEMESTRE!$L$2</c:f>
              <c:strCache>
                <c:ptCount val="1"/>
                <c:pt idx="0">
                  <c:v>TOTAL DE MP Y RPC REALIZADOS </c:v>
                </c:pt>
              </c:strCache>
            </c:strRef>
          </c:tx>
          <c:invertIfNegative val="0"/>
          <c:dLbls>
            <c:dLbl>
              <c:idx val="0"/>
              <c:layout>
                <c:manualLayout>
                  <c:x val="2.8155993069635091E-3"/>
                  <c:y val="-4.3025375405866401E-2"/>
                </c:manualLayout>
              </c:layout>
              <c:showLegendKey val="0"/>
              <c:showVal val="1"/>
              <c:showCatName val="0"/>
              <c:showSerName val="0"/>
              <c:showPercent val="0"/>
              <c:showBubbleSize val="0"/>
            </c:dLbl>
            <c:txPr>
              <a:bodyPr/>
              <a:lstStyle/>
              <a:p>
                <a:pPr algn="ctr">
                  <a:defRPr lang="es-CO" sz="1400" b="0" i="0" u="none" strike="noStrike" kern="1200"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cat>
            <c:strLit>
              <c:ptCount val="1"/>
            </c:strLit>
          </c:cat>
          <c:val>
            <c:numRef>
              <c:f>CONSOLIDADOPROEJE2SEMESTRE!$L$37</c:f>
              <c:numCache>
                <c:formatCode>0</c:formatCode>
                <c:ptCount val="1"/>
                <c:pt idx="0">
                  <c:v>256</c:v>
                </c:pt>
              </c:numCache>
            </c:numRef>
          </c:val>
        </c:ser>
        <c:ser>
          <c:idx val="2"/>
          <c:order val="2"/>
          <c:tx>
            <c:strRef>
              <c:f>CONSOLIDADOPROEJE2SEMESTRE!$M$2</c:f>
              <c:strCache>
                <c:ptCount val="1"/>
                <c:pt idx="0">
                  <c:v>TOTAL DE MP Y RPC PENDIENTES </c:v>
                </c:pt>
              </c:strCache>
            </c:strRef>
          </c:tx>
          <c:invertIfNegative val="0"/>
          <c:dLbls>
            <c:dLbl>
              <c:idx val="0"/>
              <c:layout>
                <c:manualLayout>
                  <c:x val="2.8155993069635091E-3"/>
                  <c:y val="-4.3025375405866303E-2"/>
                </c:manualLayout>
              </c:layout>
              <c:showLegendKey val="0"/>
              <c:showVal val="1"/>
              <c:showCatName val="0"/>
              <c:showSerName val="0"/>
              <c:showPercent val="0"/>
              <c:showBubbleSize val="0"/>
            </c:dLbl>
            <c:txPr>
              <a:bodyPr/>
              <a:lstStyle/>
              <a:p>
                <a:pPr>
                  <a:defRPr sz="1400" b="0" i="0" u="none" strike="noStrike"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cat>
            <c:strLit>
              <c:ptCount val="1"/>
            </c:strLit>
          </c:cat>
          <c:val>
            <c:numRef>
              <c:f>CONSOLIDADOPROEJE2SEMESTRE!$M$37</c:f>
              <c:numCache>
                <c:formatCode>0</c:formatCode>
                <c:ptCount val="1"/>
                <c:pt idx="0">
                  <c:v>2</c:v>
                </c:pt>
              </c:numCache>
            </c:numRef>
          </c:val>
        </c:ser>
        <c:ser>
          <c:idx val="3"/>
          <c:order val="3"/>
          <c:tx>
            <c:strRef>
              <c:f>CONSOLIDADOPROEJE2SEMESTRE!$N$2</c:f>
              <c:strCache>
                <c:ptCount val="1"/>
                <c:pt idx="0">
                  <c:v>%DE GESTIÓN AÑO2015 MP Y RPC </c:v>
                </c:pt>
              </c:strCache>
            </c:strRef>
          </c:tx>
          <c:invertIfNegative val="0"/>
          <c:dLbls>
            <c:dLbl>
              <c:idx val="0"/>
              <c:layout>
                <c:manualLayout>
                  <c:x val="-4.2233989604452639E-3"/>
                  <c:y val="-5.0618088712783997E-2"/>
                </c:manualLayout>
              </c:layout>
              <c:showLegendKey val="0"/>
              <c:showVal val="1"/>
              <c:showCatName val="0"/>
              <c:showSerName val="0"/>
              <c:showPercent val="0"/>
              <c:showBubbleSize val="0"/>
            </c:dLbl>
            <c:txPr>
              <a:bodyPr/>
              <a:lstStyle/>
              <a:p>
                <a:pPr>
                  <a:defRPr sz="1400" b="0" i="0" u="none" strike="noStrike" baseline="0">
                    <a:solidFill>
                      <a:srgbClr val="FF0000"/>
                    </a:solidFill>
                    <a:latin typeface="Calibri"/>
                    <a:ea typeface="Calibri"/>
                    <a:cs typeface="Calibri"/>
                  </a:defRPr>
                </a:pPr>
                <a:endParaRPr lang="es-CO"/>
              </a:p>
            </c:txPr>
            <c:showLegendKey val="0"/>
            <c:showVal val="1"/>
            <c:showCatName val="0"/>
            <c:showSerName val="0"/>
            <c:showPercent val="0"/>
            <c:showBubbleSize val="0"/>
            <c:showLeaderLines val="0"/>
          </c:dLbls>
          <c:cat>
            <c:strLit>
              <c:ptCount val="1"/>
            </c:strLit>
          </c:cat>
          <c:val>
            <c:numRef>
              <c:f>CONSOLIDADOPROEJE2SEMESTRE!$N$37</c:f>
              <c:numCache>
                <c:formatCode>0%</c:formatCode>
                <c:ptCount val="1"/>
                <c:pt idx="0">
                  <c:v>0.99224806201550386</c:v>
                </c:pt>
              </c:numCache>
            </c:numRef>
          </c:val>
        </c:ser>
        <c:dLbls>
          <c:showLegendKey val="0"/>
          <c:showVal val="0"/>
          <c:showCatName val="0"/>
          <c:showSerName val="0"/>
          <c:showPercent val="0"/>
          <c:showBubbleSize val="0"/>
        </c:dLbls>
        <c:gapWidth val="300"/>
        <c:shape val="cylinder"/>
        <c:axId val="144569088"/>
        <c:axId val="144571008"/>
        <c:axId val="0"/>
      </c:bar3DChart>
      <c:catAx>
        <c:axId val="144569088"/>
        <c:scaling>
          <c:orientation val="minMax"/>
        </c:scaling>
        <c:delete val="0"/>
        <c:axPos val="b"/>
        <c:title>
          <c:tx>
            <c:rich>
              <a:bodyPr/>
              <a:lstStyle/>
              <a:p>
                <a:pPr>
                  <a:defRPr sz="1600" b="1" i="0" u="none" strike="noStrike" baseline="0">
                    <a:solidFill>
                      <a:schemeClr val="tx1"/>
                    </a:solidFill>
                    <a:latin typeface="Calibri"/>
                    <a:ea typeface="Calibri"/>
                    <a:cs typeface="Calibri"/>
                  </a:defRPr>
                </a:pPr>
                <a:r>
                  <a:rPr lang="es-CO" sz="1600" b="1" dirty="0" smtClean="0">
                    <a:solidFill>
                      <a:schemeClr val="tx1"/>
                    </a:solidFill>
                  </a:rPr>
                  <a:t>Total de RPC y MP programadas y realizadas 2015  </a:t>
                </a:r>
                <a:endParaRPr lang="es-CO" sz="1600" b="1" dirty="0">
                  <a:solidFill>
                    <a:schemeClr val="tx1"/>
                  </a:solidFill>
                </a:endParaRPr>
              </a:p>
            </c:rich>
          </c:tx>
          <c:layout>
            <c:manualLayout>
              <c:xMode val="edge"/>
              <c:yMode val="edge"/>
              <c:x val="0.15729822184927233"/>
              <c:y val="7.477128694896297E-4"/>
            </c:manualLayout>
          </c:layout>
          <c:overlay val="0"/>
        </c:title>
        <c:numFmt formatCode="General" sourceLinked="1"/>
        <c:majorTickMark val="none"/>
        <c:minorTickMark val="none"/>
        <c:tickLblPos val="nextTo"/>
        <c:txPr>
          <a:bodyPr rot="0" vert="horz"/>
          <a:lstStyle/>
          <a:p>
            <a:pPr>
              <a:defRPr sz="1000" b="0" i="0" u="none" strike="noStrike" baseline="0">
                <a:solidFill>
                  <a:srgbClr val="000000"/>
                </a:solidFill>
                <a:latin typeface="Calibri"/>
                <a:ea typeface="Calibri"/>
                <a:cs typeface="Calibri"/>
              </a:defRPr>
            </a:pPr>
            <a:endParaRPr lang="es-CO"/>
          </a:p>
        </c:txPr>
        <c:crossAx val="144571008"/>
        <c:crosses val="autoZero"/>
        <c:auto val="1"/>
        <c:lblAlgn val="ctr"/>
        <c:lblOffset val="100"/>
        <c:noMultiLvlLbl val="0"/>
      </c:catAx>
      <c:valAx>
        <c:axId val="144571008"/>
        <c:scaling>
          <c:orientation val="minMax"/>
        </c:scaling>
        <c:delete val="0"/>
        <c:axPos val="l"/>
        <c:majorGridlines/>
        <c:minorGridlines/>
        <c:title>
          <c:layout/>
          <c:overlay val="0"/>
          <c:txPr>
            <a:bodyPr/>
            <a:lstStyle/>
            <a:p>
              <a:pPr>
                <a:defRPr sz="1000" b="0" i="0" u="none" strike="noStrike" baseline="0">
                  <a:solidFill>
                    <a:srgbClr val="000000"/>
                  </a:solidFill>
                  <a:latin typeface="Calibri"/>
                  <a:ea typeface="Calibri"/>
                  <a:cs typeface="Calibri"/>
                </a:defRPr>
              </a:pPr>
              <a:endParaRPr lang="es-CO"/>
            </a:p>
          </c:txPr>
        </c:title>
        <c:numFmt formatCode="0"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s-CO"/>
          </a:p>
        </c:txPr>
        <c:crossAx val="144569088"/>
        <c:crosses val="autoZero"/>
        <c:crossBetween val="between"/>
      </c:valAx>
      <c:spPr>
        <a:blipFill dpi="0" rotWithShape="0">
          <a:blip xmlns:r="http://schemas.openxmlformats.org/officeDocument/2006/relationships" r:embed="rId1"/>
          <a:srcRect/>
          <a:tile tx="0" ty="0" sx="100000" sy="100000" flip="none" algn="tl"/>
        </a:blipFill>
        <a:ln w="25400">
          <a:noFill/>
        </a:ln>
      </c:spPr>
    </c:plotArea>
    <c:legend>
      <c:legendPos val="r"/>
      <c:layout/>
      <c:overlay val="0"/>
      <c:txPr>
        <a:bodyPr/>
        <a:lstStyle/>
        <a:p>
          <a:pPr>
            <a:defRPr sz="845" b="0" i="0" u="none" strike="noStrike" baseline="0">
              <a:solidFill>
                <a:srgbClr val="000000"/>
              </a:solidFill>
              <a:latin typeface="Calibri"/>
              <a:ea typeface="Calibri"/>
              <a:cs typeface="Calibri"/>
            </a:defRPr>
          </a:pPr>
          <a:endParaRPr lang="es-CO"/>
        </a:p>
      </c:txPr>
    </c:legend>
    <c:plotVisOnly val="1"/>
    <c:dispBlanksAs val="gap"/>
    <c:showDLblsOverMax val="0"/>
  </c:chart>
  <c:spPr>
    <a:blipFill>
      <a:blip xmlns:r="http://schemas.openxmlformats.org/officeDocument/2006/relationships" r:embed="rId2"/>
      <a:tile tx="0" ty="0" sx="100000" sy="100000" flip="none" algn="tl"/>
    </a:blipFill>
  </c:spPr>
  <c:txPr>
    <a:bodyPr/>
    <a:lstStyle/>
    <a:p>
      <a:pPr>
        <a:defRPr sz="1000" b="0" i="0" u="none" strike="noStrike" baseline="0">
          <a:solidFill>
            <a:srgbClr val="000000"/>
          </a:solidFill>
          <a:latin typeface="Calibri"/>
          <a:ea typeface="Calibri"/>
          <a:cs typeface="Calibri"/>
        </a:defRPr>
      </a:pPr>
      <a:endParaRPr lang="es-CO"/>
    </a:p>
  </c:txPr>
  <c:externalData r:id="rId3">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09/02/2016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09/02/2016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09/02/2016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09/02/2016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09/02/2016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09/02/2016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09/02/2016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09/02/2016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09/02/2016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4"/>
            <a:ext cx="9144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fontAlgn="base">
              <a:spcBef>
                <a:spcPct val="0"/>
              </a:spcBef>
              <a:spcAft>
                <a:spcPct val="0"/>
              </a:spcAft>
            </a:pPr>
            <a:r>
              <a:rPr lang="es-MX" sz="3600" b="1" dirty="0">
                <a:solidFill>
                  <a:prstClr val="white"/>
                </a:solidFill>
                <a:effectLst>
                  <a:outerShdw blurRad="38100" dist="38100" dir="2700000" algn="tl">
                    <a:srgbClr val="000000">
                      <a:alpha val="43137"/>
                    </a:srgbClr>
                  </a:outerShdw>
                </a:effectLst>
              </a:rPr>
              <a:t>RENDICION DE CUENTAS </a:t>
            </a:r>
            <a:r>
              <a:rPr lang="es-MX" sz="3600" b="1" dirty="0" smtClean="0">
                <a:solidFill>
                  <a:prstClr val="white"/>
                </a:solidFill>
                <a:effectLst>
                  <a:outerShdw blurRad="38100" dist="38100" dir="2700000" algn="tl">
                    <a:srgbClr val="000000">
                      <a:alpha val="43137"/>
                    </a:srgbClr>
                  </a:outerShdw>
                </a:effectLst>
              </a:rPr>
              <a:t>Y</a:t>
            </a:r>
          </a:p>
          <a:p>
            <a:pPr algn="ctr" fontAlgn="base">
              <a:spcBef>
                <a:spcPct val="0"/>
              </a:spcBef>
              <a:spcAft>
                <a:spcPct val="0"/>
              </a:spcAft>
            </a:pPr>
            <a:r>
              <a:rPr lang="es-MX" sz="3600" b="1" dirty="0" smtClean="0">
                <a:solidFill>
                  <a:prstClr val="white"/>
                </a:solidFill>
                <a:effectLst>
                  <a:outerShdw blurRad="38100" dist="38100" dir="2700000" algn="tl">
                    <a:srgbClr val="000000">
                      <a:alpha val="43137"/>
                    </a:srgbClr>
                  </a:outerShdw>
                </a:effectLst>
              </a:rPr>
              <a:t> </a:t>
            </a:r>
            <a:r>
              <a:rPr lang="es-MX" sz="3600" b="1" dirty="0">
                <a:solidFill>
                  <a:prstClr val="white"/>
                </a:solidFill>
                <a:effectLst>
                  <a:outerShdw blurRad="38100" dist="38100" dir="2700000" algn="tl">
                    <a:srgbClr val="000000">
                      <a:alpha val="43137"/>
                    </a:srgbClr>
                  </a:outerShdw>
                </a:effectLst>
              </a:rPr>
              <a:t>MESAS PUBLICAS </a:t>
            </a:r>
            <a:r>
              <a:rPr lang="es-MX" sz="3600" b="1" dirty="0" smtClean="0">
                <a:solidFill>
                  <a:prstClr val="white"/>
                </a:solidFill>
                <a:effectLst>
                  <a:outerShdw blurRad="38100" dist="38100" dir="2700000" algn="tl">
                    <a:srgbClr val="000000">
                      <a:alpha val="43137"/>
                    </a:srgbClr>
                  </a:outerShdw>
                </a:effectLst>
              </a:rPr>
              <a:t>ICBF</a:t>
            </a:r>
          </a:p>
          <a:p>
            <a:pPr algn="ctr" fontAlgn="base">
              <a:spcBef>
                <a:spcPct val="0"/>
              </a:spcBef>
              <a:spcAft>
                <a:spcPct val="0"/>
              </a:spcAft>
            </a:pPr>
            <a:r>
              <a:rPr lang="es-ES" sz="2000" b="1" dirty="0">
                <a:solidFill>
                  <a:schemeClr val="bg1"/>
                </a:solidFill>
              </a:rPr>
              <a:t>Informe Final </a:t>
            </a:r>
            <a:r>
              <a:rPr lang="es-ES" sz="2000" b="1" i="1" dirty="0">
                <a:solidFill>
                  <a:schemeClr val="bg1"/>
                </a:solidFill>
              </a:rPr>
              <a:t>2015  </a:t>
            </a:r>
            <a:r>
              <a:rPr lang="es-ES" sz="2000" b="1" dirty="0">
                <a:solidFill>
                  <a:schemeClr val="bg1"/>
                </a:solidFill>
              </a:rPr>
              <a:t>y proyecciones 2016 </a:t>
            </a:r>
          </a:p>
          <a:p>
            <a:pPr algn="ctr" fontAlgn="base">
              <a:spcBef>
                <a:spcPct val="0"/>
              </a:spcBef>
              <a:spcAft>
                <a:spcPct val="0"/>
              </a:spcAft>
            </a:pPr>
            <a:r>
              <a:rPr lang="es-MX" sz="3600" b="1" dirty="0" smtClean="0">
                <a:solidFill>
                  <a:prstClr val="white"/>
                </a:solidFill>
                <a:effectLst>
                  <a:outerShdw blurRad="38100" dist="38100" dir="2700000" algn="tl">
                    <a:srgbClr val="000000">
                      <a:alpha val="43137"/>
                    </a:srgbClr>
                  </a:outerShdw>
                </a:effectLst>
              </a:rPr>
              <a:t> </a:t>
            </a:r>
            <a:endParaRPr lang="es-MX" sz="3600" b="1"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12 Rectángulo"/>
          <p:cNvSpPr>
            <a:spLocks noChangeArrowheads="1"/>
          </p:cNvSpPr>
          <p:nvPr/>
        </p:nvSpPr>
        <p:spPr bwMode="auto">
          <a:xfrm>
            <a:off x="309016" y="241484"/>
            <a:ext cx="5627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LOGROS 2015 </a:t>
            </a:r>
            <a:endPar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endParaRPr>
          </a:p>
        </p:txBody>
      </p:sp>
      <p:sp>
        <p:nvSpPr>
          <p:cNvPr id="5" name="4 CuadroTexto"/>
          <p:cNvSpPr txBox="1"/>
          <p:nvPr/>
        </p:nvSpPr>
        <p:spPr>
          <a:xfrm>
            <a:off x="237946" y="1340768"/>
            <a:ext cx="8501122" cy="4247317"/>
          </a:xfrm>
          <a:prstGeom prst="rect">
            <a:avLst/>
          </a:prstGeom>
          <a:noFill/>
        </p:spPr>
        <p:txBody>
          <a:bodyPr wrap="square" rtlCol="0">
            <a:spAutoFit/>
          </a:bodyPr>
          <a:lstStyle/>
          <a:p>
            <a:pPr marL="342900" indent="-342900" algn="just">
              <a:spcAft>
                <a:spcPts val="600"/>
              </a:spcAft>
              <a:buFont typeface="Wingdings" pitchFamily="2" charset="2"/>
              <a:buChar char="v"/>
            </a:pPr>
            <a:r>
              <a:rPr lang="es-CO" sz="1600" dirty="0" smtClean="0"/>
              <a:t>Se </a:t>
            </a:r>
            <a:r>
              <a:rPr lang="es-CO" sz="1600" dirty="0"/>
              <a:t>Socializó el plan integral de Rendición de cuentas a la función pública con su respectivo cronograma y se cuenta con informes de gestión semestral y cuatrimestral.</a:t>
            </a:r>
          </a:p>
          <a:p>
            <a:pPr marL="342900" indent="-342900" algn="just">
              <a:spcAft>
                <a:spcPts val="600"/>
              </a:spcAft>
              <a:buFont typeface="Wingdings" pitchFamily="2" charset="2"/>
              <a:buChar char="v"/>
            </a:pPr>
            <a:r>
              <a:rPr lang="es-CO" sz="1600" dirty="0" smtClean="0"/>
              <a:t>Se </a:t>
            </a:r>
            <a:r>
              <a:rPr lang="es-CO" sz="1600" dirty="0"/>
              <a:t>hizo entrega oficial del documento Cartilla de Rendición de cuentas ICBF el diálogo, un componente para la reflexión democrática y la discusión participativa sobre la gestión al derecho a las Direcciones Misionales, Regionales, planeación y asistencia tecnica. </a:t>
            </a:r>
          </a:p>
          <a:p>
            <a:pPr marL="342900" indent="-342900" algn="just">
              <a:spcAft>
                <a:spcPts val="600"/>
              </a:spcAft>
              <a:buFont typeface="Wingdings" pitchFamily="2" charset="2"/>
              <a:buChar char="v"/>
            </a:pPr>
            <a:r>
              <a:rPr lang="es-CO" sz="1600" dirty="0" smtClean="0"/>
              <a:t>Se </a:t>
            </a:r>
            <a:r>
              <a:rPr lang="es-CO" sz="1600" dirty="0"/>
              <a:t>Brindó  información en los tres niveles,  cada vez más comprensible, con un lenguaje y una presentación que sencilla y consecuente con la población objetivo y se cuenta con informes discriminados sobre problemas y compromisos adquiridos con la comunidad.</a:t>
            </a:r>
          </a:p>
          <a:p>
            <a:pPr marL="342900" indent="-342900" algn="just">
              <a:spcAft>
                <a:spcPts val="600"/>
              </a:spcAft>
              <a:buFont typeface="Wingdings" pitchFamily="2" charset="2"/>
              <a:buChar char="v"/>
            </a:pPr>
            <a:r>
              <a:rPr lang="es-CO" sz="1600" dirty="0" smtClean="0"/>
              <a:t>Se </a:t>
            </a:r>
            <a:r>
              <a:rPr lang="es-CO" sz="1600" dirty="0"/>
              <a:t>cumplieron el 99% de los compromisos adquiridos en las MP y el 1% son pendientes y proyecciones para el 2016. Se cuenta con las respectivas evidencias </a:t>
            </a:r>
          </a:p>
          <a:p>
            <a:pPr marL="342900" indent="-342900" algn="just">
              <a:spcAft>
                <a:spcPts val="600"/>
              </a:spcAft>
              <a:buFont typeface="Wingdings" pitchFamily="2" charset="2"/>
              <a:buChar char="v"/>
            </a:pPr>
            <a:r>
              <a:rPr lang="es-CO" sz="1600" dirty="0" smtClean="0"/>
              <a:t>Se </a:t>
            </a:r>
            <a:r>
              <a:rPr lang="es-CO" sz="1600" dirty="0"/>
              <a:t>garantizó que la información este más disponible y accesible a través de los diversos medios con los que cuenta la entidad Pagina WEB, Intranet, carteleras, redes sociales  entre otros. </a:t>
            </a:r>
          </a:p>
          <a:p>
            <a:pPr marL="342900" indent="-342900" algn="just">
              <a:spcAft>
                <a:spcPts val="600"/>
              </a:spcAft>
              <a:buFont typeface="Wingdings" pitchFamily="2" charset="2"/>
              <a:buChar char="v"/>
            </a:pPr>
            <a:r>
              <a:rPr lang="es-CO" sz="1600" dirty="0" smtClean="0"/>
              <a:t>En </a:t>
            </a:r>
            <a:r>
              <a:rPr lang="es-CO" sz="1600" dirty="0"/>
              <a:t>las Mesas Públicas se realizaron eventos promocionales ferias, muestras culturales, muestras nutricionales y exposiciones de resultados, a través de socialización de experiencias prácticas.</a:t>
            </a:r>
          </a:p>
          <a:p>
            <a:pPr marL="342900" indent="-342900" algn="just">
              <a:spcAft>
                <a:spcPts val="600"/>
              </a:spcAft>
              <a:buFont typeface="+mj-lt"/>
              <a:buAutoNum type="arabicPeriod"/>
            </a:pPr>
            <a:endParaRPr lang="es-CO" sz="1600" dirty="0"/>
          </a:p>
        </p:txBody>
      </p:sp>
    </p:spTree>
    <p:extLst>
      <p:ext uri="{BB962C8B-B14F-4D97-AF65-F5344CB8AC3E}">
        <p14:creationId xmlns:p14="http://schemas.microsoft.com/office/powerpoint/2010/main" val="1548290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2 CuadroTexto"/>
          <p:cNvSpPr txBox="1"/>
          <p:nvPr/>
        </p:nvSpPr>
        <p:spPr>
          <a:xfrm>
            <a:off x="263939" y="1412776"/>
            <a:ext cx="8501122" cy="3354765"/>
          </a:xfrm>
          <a:prstGeom prst="rect">
            <a:avLst/>
          </a:prstGeom>
          <a:noFill/>
        </p:spPr>
        <p:txBody>
          <a:bodyPr wrap="square" rtlCol="0">
            <a:spAutoFit/>
          </a:bodyPr>
          <a:lstStyle/>
          <a:p>
            <a:pPr marL="342900" indent="-342900">
              <a:spcBef>
                <a:spcPts val="600"/>
              </a:spcBef>
              <a:spcAft>
                <a:spcPts val="600"/>
              </a:spcAft>
              <a:buClr>
                <a:srgbClr val="FF0000"/>
              </a:buClr>
              <a:buFont typeface="Wingdings" panose="05000000000000000000" pitchFamily="2" charset="2"/>
              <a:buChar char="ü"/>
            </a:pPr>
            <a:r>
              <a:rPr lang="es-CO" dirty="0"/>
              <a:t>D</a:t>
            </a:r>
            <a:r>
              <a:rPr lang="es-CO" dirty="0" smtClean="0"/>
              <a:t>emora </a:t>
            </a:r>
            <a:r>
              <a:rPr lang="es-CO" dirty="0"/>
              <a:t>en el contrato de los operadores </a:t>
            </a:r>
            <a:r>
              <a:rPr lang="es-CO" dirty="0" smtClean="0"/>
              <a:t>logísticos. </a:t>
            </a:r>
            <a:endParaRPr lang="es-CO" dirty="0"/>
          </a:p>
          <a:p>
            <a:pPr marL="342900" indent="-342900">
              <a:spcBef>
                <a:spcPts val="600"/>
              </a:spcBef>
              <a:spcAft>
                <a:spcPts val="600"/>
              </a:spcAft>
              <a:buClr>
                <a:srgbClr val="FF0000"/>
              </a:buClr>
              <a:buFont typeface="Wingdings" panose="05000000000000000000" pitchFamily="2" charset="2"/>
              <a:buChar char="ü"/>
            </a:pPr>
            <a:r>
              <a:rPr lang="es-CO" dirty="0" smtClean="0"/>
              <a:t>disminución </a:t>
            </a:r>
            <a:r>
              <a:rPr lang="es-CO" dirty="0"/>
              <a:t>de las mesas públicas por centro zonal por falta de recursos.</a:t>
            </a:r>
          </a:p>
          <a:p>
            <a:pPr marL="342900" indent="-342900">
              <a:spcBef>
                <a:spcPts val="600"/>
              </a:spcBef>
              <a:spcAft>
                <a:spcPts val="600"/>
              </a:spcAft>
              <a:buClr>
                <a:srgbClr val="FF0000"/>
              </a:buClr>
              <a:buFont typeface="Wingdings" panose="05000000000000000000" pitchFamily="2" charset="2"/>
              <a:buChar char="ü"/>
            </a:pPr>
            <a:r>
              <a:rPr lang="es-CO" dirty="0" smtClean="0"/>
              <a:t>Falta </a:t>
            </a:r>
            <a:r>
              <a:rPr lang="es-CO" dirty="0"/>
              <a:t>de claridad en el nivel de responsabilidades frente a esta meta por parte de los equipos Regionales, a pesar de contar con instrumentos y líneas de acción claras al respecto.</a:t>
            </a:r>
          </a:p>
          <a:p>
            <a:pPr marL="342900" indent="-342900">
              <a:spcBef>
                <a:spcPts val="600"/>
              </a:spcBef>
              <a:spcAft>
                <a:spcPts val="600"/>
              </a:spcAft>
              <a:buClr>
                <a:srgbClr val="FF0000"/>
              </a:buClr>
              <a:buFont typeface="Wingdings" panose="05000000000000000000" pitchFamily="2" charset="2"/>
              <a:buChar char="ü"/>
            </a:pPr>
            <a:r>
              <a:rPr lang="es-CO" dirty="0" smtClean="0"/>
              <a:t>Poca </a:t>
            </a:r>
            <a:r>
              <a:rPr lang="es-CO" dirty="0"/>
              <a:t>acogida y participación de las entidades del SNBF al evento.   </a:t>
            </a:r>
          </a:p>
          <a:p>
            <a:pPr marL="342900" indent="-342900">
              <a:spcBef>
                <a:spcPts val="600"/>
              </a:spcBef>
              <a:spcAft>
                <a:spcPts val="600"/>
              </a:spcAft>
              <a:buClr>
                <a:srgbClr val="FF0000"/>
              </a:buClr>
              <a:buFont typeface="Wingdings" panose="05000000000000000000" pitchFamily="2" charset="2"/>
              <a:buChar char="ü"/>
            </a:pPr>
            <a:r>
              <a:rPr lang="es-CO" dirty="0" smtClean="0"/>
              <a:t>Bajo nivel de respuesta </a:t>
            </a:r>
            <a:r>
              <a:rPr lang="es-CO" dirty="0"/>
              <a:t>a ciertas acciones y compromisos  dado que demandan ajuste presupuestal.</a:t>
            </a:r>
          </a:p>
          <a:p>
            <a:pPr marL="342900" indent="-342900">
              <a:spcBef>
                <a:spcPts val="600"/>
              </a:spcBef>
              <a:spcAft>
                <a:spcPts val="600"/>
              </a:spcAft>
              <a:buClr>
                <a:srgbClr val="FF0000"/>
              </a:buClr>
              <a:buFont typeface="Wingdings" panose="05000000000000000000" pitchFamily="2" charset="2"/>
              <a:buChar char="ü"/>
            </a:pPr>
            <a:r>
              <a:rPr lang="es-CO" dirty="0" smtClean="0"/>
              <a:t>Baja </a:t>
            </a:r>
            <a:r>
              <a:rPr lang="es-CO" dirty="0"/>
              <a:t>presencia de veedores sociales en las MP y la RPC </a:t>
            </a:r>
          </a:p>
        </p:txBody>
      </p:sp>
      <p:sp>
        <p:nvSpPr>
          <p:cNvPr id="5" name="12 Rectángulo"/>
          <p:cNvSpPr>
            <a:spLocks noChangeArrowheads="1"/>
          </p:cNvSpPr>
          <p:nvPr/>
        </p:nvSpPr>
        <p:spPr bwMode="auto">
          <a:xfrm>
            <a:off x="309016" y="241484"/>
            <a:ext cx="5627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DIFICULTADES 2015 </a:t>
            </a:r>
            <a:endPar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endParaRPr>
          </a:p>
        </p:txBody>
      </p:sp>
    </p:spTree>
    <p:extLst>
      <p:ext uri="{BB962C8B-B14F-4D97-AF65-F5344CB8AC3E}">
        <p14:creationId xmlns:p14="http://schemas.microsoft.com/office/powerpoint/2010/main" val="838131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12 Rectángulo"/>
          <p:cNvSpPr>
            <a:spLocks noChangeArrowheads="1"/>
          </p:cNvSpPr>
          <p:nvPr/>
        </p:nvSpPr>
        <p:spPr bwMode="auto">
          <a:xfrm>
            <a:off x="309016" y="241484"/>
            <a:ext cx="56276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PROYECCIONES 2016 </a:t>
            </a:r>
            <a:endPar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endParaRPr>
          </a:p>
        </p:txBody>
      </p:sp>
      <p:sp>
        <p:nvSpPr>
          <p:cNvPr id="5" name="5 Marcador de contenido"/>
          <p:cNvSpPr txBox="1">
            <a:spLocks/>
          </p:cNvSpPr>
          <p:nvPr/>
        </p:nvSpPr>
        <p:spPr bwMode="auto">
          <a:xfrm>
            <a:off x="181579" y="1196752"/>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285750" lvl="0" indent="-285750" algn="just">
              <a:spcBef>
                <a:spcPts val="600"/>
              </a:spcBef>
              <a:buFont typeface="Wingdings" panose="05000000000000000000" pitchFamily="2" charset="2"/>
              <a:buChar char="§"/>
            </a:pPr>
            <a:r>
              <a:rPr lang="es-ES" dirty="0"/>
              <a:t>Clarificar en los nuevos lineamientos, el papel que deben jugar los responsables de este proceso en el nivel Regional, tanto de la Dirección Regional, los equipos de  Planeación, de Asistencia Tecnica y del SNBF. </a:t>
            </a:r>
            <a:endParaRPr lang="es-CO" dirty="0"/>
          </a:p>
          <a:p>
            <a:pPr marL="285750" lvl="0" indent="-285750" algn="just">
              <a:spcBef>
                <a:spcPts val="600"/>
              </a:spcBef>
              <a:buFont typeface="Wingdings" panose="05000000000000000000" pitchFamily="2" charset="2"/>
              <a:buChar char="§"/>
            </a:pPr>
            <a:r>
              <a:rPr lang="es-ES" dirty="0"/>
              <a:t>Continuar recomendando a las áreas misionales el uso de esta información sobre retos y compromisos en las MP y RPC  para los fines pertinentes.</a:t>
            </a:r>
            <a:endParaRPr lang="es-CO" dirty="0"/>
          </a:p>
          <a:p>
            <a:pPr marL="285750" lvl="0" indent="-285750" algn="just">
              <a:spcBef>
                <a:spcPts val="600"/>
              </a:spcBef>
              <a:buFont typeface="Wingdings" panose="05000000000000000000" pitchFamily="2" charset="2"/>
              <a:buChar char="§"/>
            </a:pPr>
            <a:r>
              <a:rPr lang="es-ES" dirty="0"/>
              <a:t>Hacer mayor énfasis en el ejercicio del control social, a través de las veedurías ciudadanas debidamente organizadas, a fin de que se constituyan en verdaderos aliados en la garantía de derechos de los niños, las niñas y los adolescentes.</a:t>
            </a:r>
            <a:endParaRPr lang="es-CO" dirty="0"/>
          </a:p>
          <a:p>
            <a:pPr marL="285750" lvl="0" indent="-285750" algn="just">
              <a:spcBef>
                <a:spcPts val="600"/>
              </a:spcBef>
              <a:buFont typeface="Wingdings" panose="05000000000000000000" pitchFamily="2" charset="2"/>
              <a:buChar char="§"/>
            </a:pPr>
            <a:r>
              <a:rPr lang="es-ES" dirty="0"/>
              <a:t>Realizar mesas públicas  exclusiva para niños, niñas y adolescentes,  contando  con las herramientas, recurso humano y logístico para hacer del proceso un evento incluyente,  participativo y dinámico, lúdico.</a:t>
            </a:r>
            <a:endParaRPr lang="es-CO" dirty="0"/>
          </a:p>
          <a:p>
            <a:pPr marL="285750" indent="-285750" algn="just">
              <a:spcBef>
                <a:spcPts val="600"/>
              </a:spcBef>
              <a:buFont typeface="Wingdings" panose="05000000000000000000" pitchFamily="2" charset="2"/>
              <a:buChar char="§"/>
            </a:pPr>
            <a:r>
              <a:rPr lang="es-ES" dirty="0"/>
              <a:t>Proveer a las Regionales y Centros Zonales algunos  videos institucionales correctamente editados y actualizados, en los que se presenten de manera agradable y amigable  la historia, misión y visión institucional y además, se brinde  una síntesis de los objetivos y poblaciones a las cuales van dirigidos cada uno de los programas y proyectos institucionales.</a:t>
            </a:r>
            <a:endParaRPr lang="es-CO" sz="2000" b="1" dirty="0">
              <a:solidFill>
                <a:prstClr val="black"/>
              </a:solidFill>
              <a:latin typeface="Arial" pitchFamily="34" charset="0"/>
              <a:ea typeface="Geneva" charset="0"/>
              <a:cs typeface="Arial" pitchFamily="34" charset="0"/>
            </a:endParaRPr>
          </a:p>
        </p:txBody>
      </p:sp>
    </p:spTree>
    <p:extLst>
      <p:ext uri="{BB962C8B-B14F-4D97-AF65-F5344CB8AC3E}">
        <p14:creationId xmlns:p14="http://schemas.microsoft.com/office/powerpoint/2010/main" val="1458113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CuadroTexto"/>
          <p:cNvSpPr txBox="1"/>
          <p:nvPr/>
        </p:nvSpPr>
        <p:spPr>
          <a:xfrm>
            <a:off x="436728" y="5073650"/>
            <a:ext cx="5254388" cy="923330"/>
          </a:xfrm>
          <a:prstGeom prst="rect">
            <a:avLst/>
          </a:prstGeom>
          <a:noFill/>
        </p:spPr>
        <p:txBody>
          <a:bodyPr wrap="square" rtlCol="0">
            <a:spAutoFit/>
          </a:bodyPr>
          <a:lstStyle/>
          <a:p>
            <a:r>
              <a:rPr lang="es-CO" sz="5400" dirty="0" smtClean="0">
                <a:latin typeface="Arial Rounded MT Bold" panose="020F0704030504030204" pitchFamily="34" charset="0"/>
                <a:cs typeface="Aparajita" panose="020B0604020202020204" pitchFamily="34" charset="0"/>
              </a:rPr>
              <a:t>Gracias </a:t>
            </a:r>
            <a:endParaRPr lang="es-CO" sz="5400" dirty="0">
              <a:latin typeface="Arial Rounded MT Bold" panose="020F0704030504030204" pitchFamily="34" charset="0"/>
              <a:cs typeface="Aparajita" panose="020B0604020202020204" pitchFamily="34" charset="0"/>
            </a:endParaRPr>
          </a:p>
        </p:txBody>
      </p:sp>
    </p:spTree>
    <p:extLst>
      <p:ext uri="{BB962C8B-B14F-4D97-AF65-F5344CB8AC3E}">
        <p14:creationId xmlns:p14="http://schemas.microsoft.com/office/powerpoint/2010/main" val="364746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685066" y="2639444"/>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dirty="0">
                <a:solidFill>
                  <a:schemeClr val="bg1"/>
                </a:solidFill>
              </a:rPr>
              <a:t>Título Diapositiva</a:t>
            </a:r>
          </a:p>
          <a:p>
            <a:pPr eaLnBrk="1" hangingPunct="1"/>
            <a:r>
              <a:rPr lang="es-ES" dirty="0">
                <a:solidFill>
                  <a:schemeClr val="bg1"/>
                </a:solidFill>
              </a:rPr>
              <a:t>Calibre 24 Puntos Alineado a la Izquierda</a:t>
            </a:r>
          </a:p>
        </p:txBody>
      </p:sp>
      <p:sp>
        <p:nvSpPr>
          <p:cNvPr id="3" name="5 Marcador de contenido"/>
          <p:cNvSpPr txBox="1">
            <a:spLocks/>
          </p:cNvSpPr>
          <p:nvPr/>
        </p:nvSpPr>
        <p:spPr bwMode="auto">
          <a:xfrm>
            <a:off x="192713" y="1165029"/>
            <a:ext cx="8643998" cy="568863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342900" indent="-342900" algn="just" fontAlgn="base">
              <a:spcBef>
                <a:spcPts val="600"/>
              </a:spcBef>
              <a:spcAft>
                <a:spcPts val="600"/>
              </a:spcAft>
              <a:buFont typeface="Wingdings" panose="05000000000000000000" pitchFamily="2" charset="2"/>
              <a:buChar char="Ø"/>
            </a:pPr>
            <a:r>
              <a:rPr lang="es-CO" altLang="es-CO" sz="1400" dirty="0" smtClean="0">
                <a:latin typeface="Arial" pitchFamily="34" charset="0"/>
                <a:ea typeface="Geneva"/>
                <a:cs typeface="Arial" pitchFamily="34" charset="0"/>
              </a:rPr>
              <a:t>Las </a:t>
            </a:r>
            <a:r>
              <a:rPr lang="es-CO" altLang="es-CO" sz="1400" dirty="0">
                <a:latin typeface="Arial" pitchFamily="34" charset="0"/>
                <a:ea typeface="Geneva"/>
                <a:cs typeface="Arial" pitchFamily="34" charset="0"/>
              </a:rPr>
              <a:t>Regionales y el Nivel Nacional </a:t>
            </a:r>
            <a:r>
              <a:rPr lang="es-CO" altLang="es-CO" sz="1400" dirty="0" smtClean="0">
                <a:latin typeface="Arial" pitchFamily="34" charset="0"/>
                <a:ea typeface="Geneva"/>
                <a:cs typeface="Arial" pitchFamily="34" charset="0"/>
              </a:rPr>
              <a:t> en </a:t>
            </a:r>
            <a:r>
              <a:rPr lang="es-CO" altLang="es-CO" sz="1400" dirty="0">
                <a:latin typeface="Arial" pitchFamily="34" charset="0"/>
                <a:ea typeface="Geneva"/>
                <a:cs typeface="Arial" pitchFamily="34" charset="0"/>
              </a:rPr>
              <a:t>el </a:t>
            </a:r>
            <a:r>
              <a:rPr lang="es-CO" altLang="es-CO" sz="1400" dirty="0" smtClean="0">
                <a:latin typeface="Arial" pitchFamily="34" charset="0"/>
                <a:ea typeface="Geneva"/>
                <a:cs typeface="Arial" pitchFamily="34" charset="0"/>
              </a:rPr>
              <a:t>2014 programaron 34 y realizaron  33 </a:t>
            </a:r>
            <a:r>
              <a:rPr lang="es-CO" altLang="es-CO" sz="1400" dirty="0">
                <a:latin typeface="Arial" pitchFamily="34" charset="0"/>
                <a:ea typeface="Geneva"/>
                <a:cs typeface="Arial" pitchFamily="34" charset="0"/>
              </a:rPr>
              <a:t>eventos de rendición de </a:t>
            </a:r>
            <a:r>
              <a:rPr lang="es-CO" altLang="es-CO" sz="1400" dirty="0" smtClean="0">
                <a:latin typeface="Arial" pitchFamily="34" charset="0"/>
                <a:ea typeface="Geneva"/>
                <a:cs typeface="Arial" pitchFamily="34" charset="0"/>
              </a:rPr>
              <a:t>cuentas </a:t>
            </a:r>
            <a:r>
              <a:rPr lang="es-ES" altLang="es-CO" sz="1400" dirty="0" smtClean="0">
                <a:latin typeface="Arial" pitchFamily="34" charset="0"/>
                <a:ea typeface="Geneva"/>
                <a:cs typeface="Arial" pitchFamily="34" charset="0"/>
              </a:rPr>
              <a:t>para </a:t>
            </a:r>
            <a:r>
              <a:rPr lang="es-ES" altLang="es-CO" sz="1400" dirty="0">
                <a:latin typeface="Arial" pitchFamily="34" charset="0"/>
                <a:ea typeface="Geneva"/>
                <a:cs typeface="Arial" pitchFamily="34" charset="0"/>
              </a:rPr>
              <a:t>una ges</a:t>
            </a:r>
            <a:r>
              <a:rPr lang="es-ES" altLang="es-CO" sz="1400" dirty="0" smtClean="0">
                <a:latin typeface="Arial" pitchFamily="34" charset="0"/>
                <a:ea typeface="Geneva"/>
                <a:cs typeface="Arial" pitchFamily="34" charset="0"/>
              </a:rPr>
              <a:t>tión d</a:t>
            </a:r>
            <a:r>
              <a:rPr lang="es-ES" altLang="es-CO" sz="1400" dirty="0">
                <a:latin typeface="Arial" pitchFamily="34" charset="0"/>
                <a:ea typeface="Geneva"/>
                <a:cs typeface="Arial" pitchFamily="34" charset="0"/>
              </a:rPr>
              <a:t>el </a:t>
            </a:r>
            <a:r>
              <a:rPr lang="es-ES" altLang="es-CO" sz="1400" dirty="0" smtClean="0">
                <a:latin typeface="Arial" pitchFamily="34" charset="0"/>
                <a:ea typeface="Geneva"/>
                <a:cs typeface="Arial" pitchFamily="34" charset="0"/>
              </a:rPr>
              <a:t>94 %, no reportó información Boyacá; e</a:t>
            </a:r>
            <a:r>
              <a:rPr lang="es-CO" altLang="es-CO" sz="1400" dirty="0" smtClean="0">
                <a:latin typeface="Arial" pitchFamily="34" charset="0"/>
                <a:ea typeface="Geneva"/>
                <a:cs typeface="Arial" pitchFamily="34" charset="0"/>
              </a:rPr>
              <a:t>n </a:t>
            </a:r>
            <a:r>
              <a:rPr lang="es-CO" altLang="es-CO" sz="1400" dirty="0">
                <a:latin typeface="Arial" pitchFamily="34" charset="0"/>
                <a:ea typeface="Geneva"/>
                <a:cs typeface="Arial" pitchFamily="34" charset="0"/>
              </a:rPr>
              <a:t>las </a:t>
            </a:r>
            <a:r>
              <a:rPr lang="es-CO" altLang="es-CO" sz="1400" dirty="0" smtClean="0">
                <a:latin typeface="Arial" pitchFamily="34" charset="0"/>
                <a:ea typeface="Geneva"/>
                <a:cs typeface="Arial" pitchFamily="34" charset="0"/>
              </a:rPr>
              <a:t>33 </a:t>
            </a:r>
            <a:r>
              <a:rPr lang="es-CO" altLang="es-CO" sz="1400" dirty="0">
                <a:latin typeface="Arial" pitchFamily="34" charset="0"/>
                <a:ea typeface="Geneva"/>
                <a:cs typeface="Arial" pitchFamily="34" charset="0"/>
              </a:rPr>
              <a:t>audiencias públicas de rendición de cuentas se contó con la </a:t>
            </a:r>
            <a:r>
              <a:rPr lang="es-CO" altLang="es-CO" sz="1400" dirty="0" smtClean="0">
                <a:latin typeface="Arial" pitchFamily="34" charset="0"/>
                <a:ea typeface="Geneva"/>
                <a:cs typeface="Arial" pitchFamily="34" charset="0"/>
              </a:rPr>
              <a:t>participación total de 5,074 personas de las cuales 1.460 </a:t>
            </a:r>
            <a:r>
              <a:rPr lang="es-CO" altLang="es-CO" sz="1400" dirty="0">
                <a:latin typeface="Arial" pitchFamily="34" charset="0"/>
                <a:ea typeface="Geneva"/>
                <a:cs typeface="Arial" pitchFamily="34" charset="0"/>
              </a:rPr>
              <a:t>actores </a:t>
            </a:r>
            <a:r>
              <a:rPr lang="es-CO" altLang="es-CO" sz="1400" dirty="0" smtClean="0">
                <a:latin typeface="Arial" pitchFamily="34" charset="0"/>
                <a:ea typeface="Geneva"/>
                <a:cs typeface="Arial" pitchFamily="34" charset="0"/>
              </a:rPr>
              <a:t>representaron a </a:t>
            </a:r>
            <a:r>
              <a:rPr lang="es-CO" altLang="es-CO" sz="1400" dirty="0">
                <a:latin typeface="Arial" pitchFamily="34" charset="0"/>
                <a:ea typeface="Geneva"/>
                <a:cs typeface="Arial" pitchFamily="34" charset="0"/>
              </a:rPr>
              <a:t>las organizaciones de gobierno, </a:t>
            </a:r>
            <a:r>
              <a:rPr lang="es-CO" altLang="es-CO" sz="1400" dirty="0" smtClean="0">
                <a:latin typeface="Arial" pitchFamily="34" charset="0"/>
                <a:ea typeface="Geneva"/>
                <a:cs typeface="Arial" pitchFamily="34" charset="0"/>
              </a:rPr>
              <a:t>3.182 </a:t>
            </a:r>
            <a:r>
              <a:rPr lang="es-CO" altLang="es-CO" sz="1400" dirty="0">
                <a:latin typeface="Arial" pitchFamily="34" charset="0"/>
                <a:ea typeface="Geneva"/>
                <a:cs typeface="Arial" pitchFamily="34" charset="0"/>
              </a:rPr>
              <a:t>actores que </a:t>
            </a:r>
            <a:r>
              <a:rPr lang="es-CO" altLang="es-CO" sz="1400" dirty="0" smtClean="0">
                <a:latin typeface="Arial" pitchFamily="34" charset="0"/>
                <a:ea typeface="Geneva"/>
                <a:cs typeface="Arial" pitchFamily="34" charset="0"/>
              </a:rPr>
              <a:t>representaron </a:t>
            </a:r>
            <a:r>
              <a:rPr lang="es-CO" altLang="es-CO" sz="1400" dirty="0">
                <a:latin typeface="Arial" pitchFamily="34" charset="0"/>
                <a:ea typeface="Geneva"/>
                <a:cs typeface="Arial" pitchFamily="34" charset="0"/>
              </a:rPr>
              <a:t>las organizaciones no gubernamentales y </a:t>
            </a:r>
            <a:r>
              <a:rPr lang="es-CO" altLang="es-CO" sz="1400" dirty="0" smtClean="0">
                <a:latin typeface="Arial" pitchFamily="34" charset="0"/>
                <a:ea typeface="Geneva"/>
                <a:cs typeface="Arial" pitchFamily="34" charset="0"/>
              </a:rPr>
              <a:t>432 </a:t>
            </a:r>
            <a:r>
              <a:rPr lang="es-CO" altLang="es-CO" sz="1400" dirty="0">
                <a:latin typeface="Arial" pitchFamily="34" charset="0"/>
                <a:ea typeface="Geneva"/>
                <a:cs typeface="Arial" pitchFamily="34" charset="0"/>
              </a:rPr>
              <a:t>personas que representaron a los organismos de control, veedurías y comunidad usuaria de los servicios. 	</a:t>
            </a:r>
            <a:endParaRPr lang="es-ES" altLang="es-CO" sz="1400" dirty="0" smtClean="0">
              <a:latin typeface="Arial" pitchFamily="34" charset="0"/>
              <a:ea typeface="Geneva"/>
              <a:cs typeface="Arial" pitchFamily="34" charset="0"/>
            </a:endParaRPr>
          </a:p>
          <a:p>
            <a:pPr marL="342900" indent="-342900" algn="just" fontAlgn="base">
              <a:spcBef>
                <a:spcPts val="600"/>
              </a:spcBef>
              <a:spcAft>
                <a:spcPts val="600"/>
              </a:spcAft>
              <a:buFont typeface="Wingdings" panose="05000000000000000000" pitchFamily="2" charset="2"/>
              <a:buChar char="Ø"/>
            </a:pPr>
            <a:r>
              <a:rPr lang="es-CO" altLang="es-CO" sz="1400" dirty="0" smtClean="0">
                <a:latin typeface="Arial" pitchFamily="34" charset="0"/>
                <a:ea typeface="Geneva"/>
                <a:cs typeface="Arial" pitchFamily="34" charset="0"/>
              </a:rPr>
              <a:t>Los </a:t>
            </a:r>
            <a:r>
              <a:rPr lang="es-CO" altLang="es-CO" sz="1400" dirty="0">
                <a:latin typeface="Arial" pitchFamily="34" charset="0"/>
                <a:ea typeface="Geneva"/>
                <a:cs typeface="Arial" pitchFamily="34" charset="0"/>
              </a:rPr>
              <a:t>Centros Zonales </a:t>
            </a:r>
            <a:r>
              <a:rPr lang="es-CO" altLang="es-CO" sz="1400" dirty="0" smtClean="0">
                <a:latin typeface="Arial" pitchFamily="34" charset="0"/>
                <a:ea typeface="Geneva"/>
                <a:cs typeface="Arial" pitchFamily="34" charset="0"/>
              </a:rPr>
              <a:t>programaron 224 y realizaron </a:t>
            </a:r>
            <a:r>
              <a:rPr lang="es-CO" altLang="es-CO" sz="1400" b="1" dirty="0" smtClean="0">
                <a:latin typeface="Arial" pitchFamily="34" charset="0"/>
                <a:ea typeface="Geneva"/>
                <a:cs typeface="Arial" pitchFamily="34" charset="0"/>
              </a:rPr>
              <a:t>223 </a:t>
            </a:r>
            <a:r>
              <a:rPr lang="es-CO" altLang="es-CO" sz="1400" dirty="0" smtClean="0">
                <a:latin typeface="Arial" pitchFamily="34" charset="0"/>
                <a:ea typeface="Geneva"/>
                <a:cs typeface="Arial" pitchFamily="34" charset="0"/>
              </a:rPr>
              <a:t>Mesas Públicas para </a:t>
            </a:r>
            <a:r>
              <a:rPr lang="es-CO" altLang="es-CO" sz="1400" dirty="0">
                <a:latin typeface="Arial" pitchFamily="34" charset="0"/>
                <a:ea typeface="Geneva"/>
                <a:cs typeface="Arial" pitchFamily="34" charset="0"/>
              </a:rPr>
              <a:t>un porcentaje de gestión del </a:t>
            </a:r>
            <a:r>
              <a:rPr lang="es-CO" altLang="es-CO" sz="1400" dirty="0" smtClean="0">
                <a:latin typeface="Arial" pitchFamily="34" charset="0"/>
                <a:ea typeface="Geneva"/>
                <a:cs typeface="Arial" pitchFamily="34" charset="0"/>
              </a:rPr>
              <a:t>99,9% quedando pendiente el reporte de una MP de Nariño. </a:t>
            </a:r>
            <a:r>
              <a:rPr lang="es-CO" altLang="es-CO" sz="1400" dirty="0">
                <a:latin typeface="Arial" pitchFamily="34" charset="0"/>
                <a:ea typeface="Geneva"/>
                <a:cs typeface="Arial" pitchFamily="34" charset="0"/>
              </a:rPr>
              <a:t>En las mesas publicas  </a:t>
            </a:r>
            <a:r>
              <a:rPr lang="es-CO" altLang="es-CO" sz="1400" dirty="0" smtClean="0">
                <a:latin typeface="Arial" pitchFamily="34" charset="0"/>
                <a:ea typeface="Geneva"/>
                <a:cs typeface="Arial" pitchFamily="34" charset="0"/>
              </a:rPr>
              <a:t>participaron un total de 14.041 personas de las cuales 2.330  </a:t>
            </a:r>
            <a:r>
              <a:rPr lang="es-CO" altLang="es-CO" sz="1400" dirty="0">
                <a:latin typeface="Arial" pitchFamily="34" charset="0"/>
                <a:ea typeface="Geneva"/>
                <a:cs typeface="Arial" pitchFamily="34" charset="0"/>
              </a:rPr>
              <a:t>actores </a:t>
            </a:r>
            <a:r>
              <a:rPr lang="es-CO" altLang="es-CO" sz="1400" dirty="0" smtClean="0">
                <a:latin typeface="Arial" pitchFamily="34" charset="0"/>
                <a:ea typeface="Geneva"/>
                <a:cs typeface="Arial" pitchFamily="34" charset="0"/>
              </a:rPr>
              <a:t>representaron </a:t>
            </a:r>
            <a:r>
              <a:rPr lang="es-CO" altLang="es-CO" sz="1400" dirty="0">
                <a:latin typeface="Arial" pitchFamily="34" charset="0"/>
                <a:ea typeface="Geneva"/>
                <a:cs typeface="Arial" pitchFamily="34" charset="0"/>
              </a:rPr>
              <a:t>a las organizaciones de gobierno, </a:t>
            </a:r>
            <a:r>
              <a:rPr lang="es-CO" altLang="es-CO" sz="1400" dirty="0" smtClean="0">
                <a:latin typeface="Arial" pitchFamily="34" charset="0"/>
                <a:ea typeface="Geneva"/>
                <a:cs typeface="Arial" pitchFamily="34" charset="0"/>
              </a:rPr>
              <a:t>10.484 actores representaron </a:t>
            </a:r>
            <a:r>
              <a:rPr lang="es-CO" altLang="es-CO" sz="1400" dirty="0">
                <a:latin typeface="Arial" pitchFamily="34" charset="0"/>
                <a:ea typeface="Geneva"/>
                <a:cs typeface="Arial" pitchFamily="34" charset="0"/>
              </a:rPr>
              <a:t>las organizaciones no gubernamentales y </a:t>
            </a:r>
            <a:r>
              <a:rPr lang="es-CO" altLang="es-CO" sz="1400" dirty="0" smtClean="0">
                <a:latin typeface="Arial" pitchFamily="34" charset="0"/>
                <a:ea typeface="Geneva"/>
                <a:cs typeface="Arial" pitchFamily="34" charset="0"/>
              </a:rPr>
              <a:t>1.227   </a:t>
            </a:r>
            <a:r>
              <a:rPr lang="es-CO" altLang="es-CO" sz="1400" dirty="0">
                <a:latin typeface="Arial" pitchFamily="34" charset="0"/>
                <a:ea typeface="Geneva"/>
                <a:cs typeface="Arial" pitchFamily="34" charset="0"/>
              </a:rPr>
              <a:t>personas </a:t>
            </a:r>
            <a:r>
              <a:rPr lang="es-CO" altLang="es-CO" sz="1400" dirty="0" smtClean="0">
                <a:latin typeface="Arial" pitchFamily="34" charset="0"/>
                <a:ea typeface="Geneva"/>
                <a:cs typeface="Arial" pitchFamily="34" charset="0"/>
              </a:rPr>
              <a:t>representaron </a:t>
            </a:r>
            <a:r>
              <a:rPr lang="es-CO" altLang="es-CO" sz="1400" dirty="0">
                <a:latin typeface="Arial" pitchFamily="34" charset="0"/>
                <a:ea typeface="Geneva"/>
                <a:cs typeface="Arial" pitchFamily="34" charset="0"/>
              </a:rPr>
              <a:t>a los organismos de control, veedurías y comunidad usuaria de los servicios. </a:t>
            </a:r>
            <a:endParaRPr lang="es-CO" altLang="es-CO" sz="1400" dirty="0" smtClean="0">
              <a:latin typeface="Arial" pitchFamily="34" charset="0"/>
              <a:ea typeface="Geneva"/>
              <a:cs typeface="Arial" pitchFamily="34" charset="0"/>
            </a:endParaRPr>
          </a:p>
          <a:p>
            <a:pPr marL="342900" indent="-342900" algn="just" fontAlgn="base">
              <a:spcBef>
                <a:spcPts val="600"/>
              </a:spcBef>
              <a:spcAft>
                <a:spcPts val="600"/>
              </a:spcAft>
              <a:buFont typeface="Wingdings" panose="05000000000000000000" pitchFamily="2" charset="2"/>
              <a:buChar char="Ø"/>
            </a:pPr>
            <a:r>
              <a:rPr lang="es-ES" altLang="es-CO" sz="1400" dirty="0" smtClean="0">
                <a:latin typeface="Arial" pitchFamily="34" charset="0"/>
                <a:ea typeface="Geneva"/>
                <a:cs typeface="Arial" pitchFamily="34" charset="0"/>
              </a:rPr>
              <a:t>El </a:t>
            </a:r>
            <a:r>
              <a:rPr lang="es-ES" altLang="es-CO" sz="1400" dirty="0">
                <a:latin typeface="Arial" pitchFamily="34" charset="0"/>
                <a:ea typeface="Geneva"/>
                <a:cs typeface="Arial" pitchFamily="34" charset="0"/>
              </a:rPr>
              <a:t>porcentaje de ejecución del nivel </a:t>
            </a:r>
            <a:r>
              <a:rPr lang="es-ES" altLang="es-CO" sz="1400" dirty="0" smtClean="0">
                <a:latin typeface="Arial" pitchFamily="34" charset="0"/>
                <a:ea typeface="Geneva"/>
                <a:cs typeface="Arial" pitchFamily="34" charset="0"/>
              </a:rPr>
              <a:t>Nacional Regional </a:t>
            </a:r>
            <a:r>
              <a:rPr lang="es-ES" altLang="es-CO" sz="1400" dirty="0">
                <a:latin typeface="Arial" pitchFamily="34" charset="0"/>
                <a:ea typeface="Geneva"/>
                <a:cs typeface="Arial" pitchFamily="34" charset="0"/>
              </a:rPr>
              <a:t>y </a:t>
            </a:r>
            <a:r>
              <a:rPr lang="es-ES" altLang="es-CO" sz="1400" dirty="0" smtClean="0">
                <a:latin typeface="Arial" pitchFamily="34" charset="0"/>
                <a:ea typeface="Geneva"/>
                <a:cs typeface="Arial" pitchFamily="34" charset="0"/>
              </a:rPr>
              <a:t>Zonal de esta meta  fue del 100% .</a:t>
            </a:r>
          </a:p>
          <a:p>
            <a:pPr marL="342900" indent="-342900" algn="just" fontAlgn="base">
              <a:spcBef>
                <a:spcPts val="600"/>
              </a:spcBef>
              <a:spcAft>
                <a:spcPts val="600"/>
              </a:spcAft>
              <a:buFont typeface="Wingdings" panose="05000000000000000000" pitchFamily="2" charset="2"/>
              <a:buChar char="Ø"/>
            </a:pPr>
            <a:r>
              <a:rPr lang="es-ES" altLang="es-CO" sz="1400" dirty="0" smtClean="0">
                <a:latin typeface="Arial" pitchFamily="34" charset="0"/>
                <a:ea typeface="Geneva"/>
                <a:cs typeface="Arial" pitchFamily="34" charset="0"/>
              </a:rPr>
              <a:t>El 99% de los compromisos adquiridos  en las MP se cumplieron. </a:t>
            </a:r>
          </a:p>
          <a:p>
            <a:pPr marL="342900" indent="-342900" algn="just" fontAlgn="base">
              <a:spcBef>
                <a:spcPts val="600"/>
              </a:spcBef>
              <a:spcAft>
                <a:spcPts val="600"/>
              </a:spcAft>
              <a:buFont typeface="Wingdings" panose="05000000000000000000" pitchFamily="2" charset="2"/>
              <a:buChar char="Ø"/>
            </a:pPr>
            <a:r>
              <a:rPr lang="es-CO" altLang="es-CO" sz="1400" dirty="0" smtClean="0">
                <a:latin typeface="Arial" pitchFamily="34" charset="0"/>
                <a:ea typeface="Geneva"/>
                <a:cs typeface="Arial" pitchFamily="34" charset="0"/>
              </a:rPr>
              <a:t>Se </a:t>
            </a:r>
            <a:r>
              <a:rPr lang="es-CO" altLang="es-CO" sz="1400" dirty="0">
                <a:latin typeface="Arial" pitchFamily="34" charset="0"/>
                <a:ea typeface="Geneva"/>
                <a:cs typeface="Arial" pitchFamily="34" charset="0"/>
              </a:rPr>
              <a:t>cuenta con tres  informes cuatrimestrales,  un informe semestral  y el  informe final.</a:t>
            </a:r>
          </a:p>
          <a:p>
            <a:pPr marL="342900" indent="-342900" algn="just" fontAlgn="base">
              <a:spcBef>
                <a:spcPts val="600"/>
              </a:spcBef>
              <a:spcAft>
                <a:spcPts val="600"/>
              </a:spcAft>
              <a:buFont typeface="Wingdings" panose="05000000000000000000" pitchFamily="2" charset="2"/>
              <a:buChar char="Ø"/>
            </a:pPr>
            <a:r>
              <a:rPr lang="es-CO" altLang="es-CO" sz="1400" dirty="0" smtClean="0">
                <a:latin typeface="Arial" pitchFamily="34" charset="0"/>
                <a:ea typeface="Geneva"/>
                <a:cs typeface="Arial" pitchFamily="34" charset="0"/>
              </a:rPr>
              <a:t>Se ha mejorado cada </a:t>
            </a:r>
            <a:r>
              <a:rPr lang="es-CO" altLang="es-CO" sz="1400" dirty="0">
                <a:latin typeface="Arial" pitchFamily="34" charset="0"/>
                <a:ea typeface="Geneva"/>
                <a:cs typeface="Arial" pitchFamily="34" charset="0"/>
              </a:rPr>
              <a:t>vez más los atributos de la información que se entrega a los ciudadanos, a los operadores, a los sujetos de nuestro quehacer misional y a la sociedad, </a:t>
            </a:r>
          </a:p>
          <a:p>
            <a:pPr marL="342900" indent="-342900" algn="just" fontAlgn="base">
              <a:spcBef>
                <a:spcPts val="600"/>
              </a:spcBef>
              <a:spcAft>
                <a:spcPts val="600"/>
              </a:spcAft>
              <a:buFont typeface="Wingdings" panose="05000000000000000000" pitchFamily="2" charset="2"/>
              <a:buChar char="Ø"/>
            </a:pPr>
            <a:r>
              <a:rPr lang="es-CO" altLang="es-CO" sz="1400" dirty="0" smtClean="0">
                <a:latin typeface="Arial" pitchFamily="34" charset="0"/>
                <a:ea typeface="Geneva"/>
                <a:cs typeface="Arial" pitchFamily="34" charset="0"/>
              </a:rPr>
              <a:t>Se ha fomentado  </a:t>
            </a:r>
            <a:r>
              <a:rPr lang="es-CO" altLang="es-CO" sz="1400" dirty="0">
                <a:latin typeface="Arial" pitchFamily="34" charset="0"/>
                <a:ea typeface="Geneva"/>
                <a:cs typeface="Arial" pitchFamily="34" charset="0"/>
              </a:rPr>
              <a:t>el diálogo y la retroalimentación entre los distintos actores institucionales y Sociales.</a:t>
            </a:r>
          </a:p>
          <a:p>
            <a:pPr marL="342900" indent="-342900" algn="just" fontAlgn="base">
              <a:spcBef>
                <a:spcPts val="600"/>
              </a:spcBef>
              <a:spcAft>
                <a:spcPts val="600"/>
              </a:spcAft>
              <a:buFont typeface="Wingdings" panose="05000000000000000000" pitchFamily="2" charset="2"/>
              <a:buChar char="Ø"/>
            </a:pPr>
            <a:r>
              <a:rPr lang="es-ES" altLang="es-CO" sz="1400" dirty="0" smtClean="0">
                <a:latin typeface="Arial" pitchFamily="34" charset="0"/>
                <a:ea typeface="Geneva"/>
                <a:cs typeface="Arial" pitchFamily="34" charset="0"/>
              </a:rPr>
              <a:t>Se cuenta con todas las evidencias y soportes que esta meta demanda y los mismos  reposan tanto en la Sede nacional, Regionales y Centros Zonales. </a:t>
            </a:r>
            <a:endParaRPr lang="es-ES" altLang="es-CO" sz="1400" dirty="0">
              <a:latin typeface="Arial" pitchFamily="34" charset="0"/>
              <a:ea typeface="Geneva"/>
              <a:cs typeface="Arial" pitchFamily="34" charset="0"/>
            </a:endParaRPr>
          </a:p>
          <a:p>
            <a:pPr algn="just" fontAlgn="base">
              <a:spcBef>
                <a:spcPts val="600"/>
              </a:spcBef>
              <a:spcAft>
                <a:spcPts val="60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algn="just" fontAlgn="base">
              <a:spcBef>
                <a:spcPts val="600"/>
              </a:spcBef>
              <a:spcAft>
                <a:spcPts val="60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algn="just" fontAlgn="base">
              <a:spcBef>
                <a:spcPts val="600"/>
              </a:spcBef>
              <a:spcAft>
                <a:spcPts val="600"/>
              </a:spcAft>
            </a:pPr>
            <a:endParaRPr lang="es-CO" sz="1400" dirty="0">
              <a:solidFill>
                <a:prstClr val="black"/>
              </a:solidFill>
              <a:latin typeface="Arial" pitchFamily="34" charset="0"/>
              <a:ea typeface="Geneva" charset="0"/>
              <a:cs typeface="Arial" pitchFamily="34" charset="0"/>
            </a:endParaRPr>
          </a:p>
          <a:p>
            <a:pPr marL="457200" indent="-457200" algn="just" defTabSz="457200" fontAlgn="base">
              <a:spcBef>
                <a:spcPts val="600"/>
              </a:spcBef>
              <a:spcAft>
                <a:spcPts val="600"/>
              </a:spcAft>
              <a:buFont typeface="Arial" charset="0"/>
              <a:buNone/>
              <a:defRPr/>
            </a:pPr>
            <a:r>
              <a:rPr lang="es-CO" sz="1400" dirty="0">
                <a:solidFill>
                  <a:prstClr val="black"/>
                </a:solidFill>
                <a:latin typeface="Arial" pitchFamily="34" charset="0"/>
                <a:ea typeface="Geneva" charset="0"/>
                <a:cs typeface="Arial" pitchFamily="34" charset="0"/>
              </a:rPr>
              <a:t>  </a:t>
            </a:r>
            <a:endParaRPr lang="es-CO" sz="1400" b="1" dirty="0">
              <a:solidFill>
                <a:prstClr val="black"/>
              </a:solidFill>
              <a:latin typeface="Arial" pitchFamily="34" charset="0"/>
              <a:ea typeface="Geneva" charset="0"/>
              <a:cs typeface="Arial" pitchFamily="34" charset="0"/>
            </a:endParaRPr>
          </a:p>
          <a:p>
            <a:pPr marL="457200" indent="-457200" algn="just" defTabSz="457200" fontAlgn="base">
              <a:spcBef>
                <a:spcPts val="600"/>
              </a:spcBef>
              <a:spcAft>
                <a:spcPts val="600"/>
              </a:spcAft>
              <a:buFont typeface="Arial" charset="0"/>
              <a:buNone/>
              <a:defRPr/>
            </a:pPr>
            <a:r>
              <a:rPr lang="es-CO" sz="1400" b="1" dirty="0">
                <a:solidFill>
                  <a:prstClr val="black"/>
                </a:solidFill>
                <a:latin typeface="Arial" pitchFamily="34" charset="0"/>
                <a:ea typeface="Geneva" charset="0"/>
                <a:cs typeface="Arial" pitchFamily="34" charset="0"/>
              </a:rPr>
              <a:t>        </a:t>
            </a:r>
          </a:p>
        </p:txBody>
      </p:sp>
      <p:sp>
        <p:nvSpPr>
          <p:cNvPr id="4" name="12 Rectángulo"/>
          <p:cNvSpPr>
            <a:spLocks noChangeArrowheads="1"/>
          </p:cNvSpPr>
          <p:nvPr/>
        </p:nvSpPr>
        <p:spPr bwMode="auto">
          <a:xfrm>
            <a:off x="192713" y="0"/>
            <a:ext cx="63582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Avances Rendición </a:t>
            </a:r>
            <a:r>
              <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rPr>
              <a:t>de </a:t>
            </a: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Cuentas  </a:t>
            </a:r>
          </a:p>
          <a:p>
            <a:pPr algn="ct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y  Mesas Publicas 2015 </a:t>
            </a:r>
            <a:endPar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endParaRP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a:spLocks noChangeArrowheads="1"/>
          </p:cNvSpPr>
          <p:nvPr/>
        </p:nvSpPr>
        <p:spPr bwMode="auto">
          <a:xfrm>
            <a:off x="-110065" y="0"/>
            <a:ext cx="769200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Eventos de rendición de cuentas y mesas publicas  programadas y realizadas 2015 </a:t>
            </a:r>
            <a:endPar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endParaRPr>
          </a:p>
        </p:txBody>
      </p:sp>
      <p:graphicFrame>
        <p:nvGraphicFramePr>
          <p:cNvPr id="6" name="1 Gráfico"/>
          <p:cNvGraphicFramePr>
            <a:graphicFrameLocks/>
          </p:cNvGraphicFramePr>
          <p:nvPr>
            <p:extLst>
              <p:ext uri="{D42A27DB-BD31-4B8C-83A1-F6EECF244321}">
                <p14:modId xmlns:p14="http://schemas.microsoft.com/office/powerpoint/2010/main" val="1004519173"/>
              </p:ext>
            </p:extLst>
          </p:nvPr>
        </p:nvGraphicFramePr>
        <p:xfrm>
          <a:off x="0" y="1132764"/>
          <a:ext cx="9048466" cy="52953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9151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12 Rectángulo"/>
          <p:cNvSpPr>
            <a:spLocks noChangeArrowheads="1"/>
          </p:cNvSpPr>
          <p:nvPr/>
        </p:nvSpPr>
        <p:spPr bwMode="auto">
          <a:xfrm>
            <a:off x="0" y="0"/>
            <a:ext cx="76920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fontAlgn="base">
              <a:spcBef>
                <a:spcPct val="0"/>
              </a:spcBef>
              <a:spcAft>
                <a:spcPct val="0"/>
              </a:spcAft>
            </a:pPr>
            <a:r>
              <a:rPr lang="es-CO" sz="2400" b="1" dirty="0" smtClean="0">
                <a:solidFill>
                  <a:prstClr val="white"/>
                </a:solidFill>
                <a:ea typeface="MS PGothic" pitchFamily="34" charset="-128"/>
                <a:cs typeface="Arial" pitchFamily="34" charset="0"/>
              </a:rPr>
              <a:t> Actores Participantes  en la Rendición </a:t>
            </a:r>
            <a:r>
              <a:rPr lang="es-CO" sz="2400" b="1" dirty="0">
                <a:solidFill>
                  <a:prstClr val="white"/>
                </a:solidFill>
                <a:ea typeface="MS PGothic" pitchFamily="34" charset="-128"/>
                <a:cs typeface="Arial" pitchFamily="34" charset="0"/>
              </a:rPr>
              <a:t>de </a:t>
            </a:r>
            <a:r>
              <a:rPr lang="es-CO" sz="2400" b="1" dirty="0" smtClean="0">
                <a:solidFill>
                  <a:prstClr val="white"/>
                </a:solidFill>
                <a:ea typeface="MS PGothic" pitchFamily="34" charset="-128"/>
                <a:cs typeface="Arial" pitchFamily="34" charset="0"/>
              </a:rPr>
              <a:t>Cuentas  y  Mesas Publicas 2015</a:t>
            </a:r>
            <a:endParaRPr lang="es-CO" sz="2400" b="1" dirty="0">
              <a:solidFill>
                <a:prstClr val="white"/>
              </a:solidFill>
              <a:ea typeface="MS PGothic" pitchFamily="34" charset="-128"/>
              <a:cs typeface="Arial" pitchFamily="34" charset="0"/>
            </a:endParaRPr>
          </a:p>
        </p:txBody>
      </p:sp>
      <p:graphicFrame>
        <p:nvGraphicFramePr>
          <p:cNvPr id="4" name="10 Gráfico"/>
          <p:cNvGraphicFramePr>
            <a:graphicFrameLocks/>
          </p:cNvGraphicFramePr>
          <p:nvPr>
            <p:extLst>
              <p:ext uri="{D42A27DB-BD31-4B8C-83A1-F6EECF244321}">
                <p14:modId xmlns:p14="http://schemas.microsoft.com/office/powerpoint/2010/main" val="1142093491"/>
              </p:ext>
            </p:extLst>
          </p:nvPr>
        </p:nvGraphicFramePr>
        <p:xfrm>
          <a:off x="0" y="1124744"/>
          <a:ext cx="8964488" cy="46805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35979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2 Rectángulo"/>
          <p:cNvSpPr>
            <a:spLocks noChangeArrowheads="1"/>
          </p:cNvSpPr>
          <p:nvPr/>
        </p:nvSpPr>
        <p:spPr bwMode="auto">
          <a:xfrm>
            <a:off x="0" y="9255"/>
            <a:ext cx="769200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Tendencias de las temáticas  </a:t>
            </a:r>
          </a:p>
          <a:p>
            <a:pPr algn="ctr" defTabSz="457200" fontAlgn="base">
              <a:spcBef>
                <a:spcPct val="0"/>
              </a:spcBef>
              <a:spcAft>
                <a:spcPct val="0"/>
              </a:spcAft>
            </a:pPr>
            <a:r>
              <a:rPr lang="es-CO" sz="2800" i="1" dirty="0" smtClean="0">
                <a:solidFill>
                  <a:prstClr val="white"/>
                </a:solidFill>
                <a:effectLst>
                  <a:outerShdw blurRad="38100" dist="38100" dir="2700000" algn="tl">
                    <a:srgbClr val="000000">
                      <a:alpha val="43137"/>
                    </a:srgbClr>
                  </a:outerShdw>
                </a:effectLst>
                <a:ea typeface="MS PGothic" pitchFamily="34" charset="-128"/>
                <a:cs typeface="Arial" pitchFamily="34" charset="0"/>
              </a:rPr>
              <a:t>en las mesas publicas 2015 </a:t>
            </a:r>
            <a:endParaRPr lang="es-CO" sz="2800" i="1" dirty="0">
              <a:solidFill>
                <a:prstClr val="white"/>
              </a:solidFill>
              <a:effectLst>
                <a:outerShdw blurRad="38100" dist="38100" dir="2700000" algn="tl">
                  <a:srgbClr val="000000">
                    <a:alpha val="43137"/>
                  </a:srgbClr>
                </a:outerShdw>
              </a:effectLst>
              <a:ea typeface="MS PGothic" pitchFamily="34" charset="-128"/>
              <a:cs typeface="Arial" pitchFamily="34" charset="0"/>
            </a:endParaRPr>
          </a:p>
        </p:txBody>
      </p:sp>
      <p:graphicFrame>
        <p:nvGraphicFramePr>
          <p:cNvPr id="5" name="3 Gráfico"/>
          <p:cNvGraphicFramePr>
            <a:graphicFrameLocks/>
          </p:cNvGraphicFramePr>
          <p:nvPr>
            <p:extLst>
              <p:ext uri="{D42A27DB-BD31-4B8C-83A1-F6EECF244321}">
                <p14:modId xmlns:p14="http://schemas.microsoft.com/office/powerpoint/2010/main" val="634812382"/>
              </p:ext>
            </p:extLst>
          </p:nvPr>
        </p:nvGraphicFramePr>
        <p:xfrm>
          <a:off x="370374" y="1052736"/>
          <a:ext cx="8522106" cy="5323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829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2 Gráfico"/>
          <p:cNvGraphicFramePr>
            <a:graphicFrameLocks/>
          </p:cNvGraphicFramePr>
          <p:nvPr>
            <p:extLst>
              <p:ext uri="{D42A27DB-BD31-4B8C-83A1-F6EECF244321}">
                <p14:modId xmlns:p14="http://schemas.microsoft.com/office/powerpoint/2010/main" val="167575531"/>
              </p:ext>
            </p:extLst>
          </p:nvPr>
        </p:nvGraphicFramePr>
        <p:xfrm>
          <a:off x="0" y="1109875"/>
          <a:ext cx="9021170" cy="50179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1349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44"/>
            <a:ext cx="9144000" cy="696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6990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46" y="2637"/>
            <a:ext cx="9117654" cy="6892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4292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350"/>
            <a:ext cx="9144000" cy="676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2253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TotalTime>
  <Words>702</Words>
  <Application>Microsoft Office PowerPoint</Application>
  <PresentationFormat>Presentación en pantalla (4:3)</PresentationFormat>
  <Paragraphs>69</Paragraphs>
  <Slides>13</Slides>
  <Notes>0</Notes>
  <HiddenSlides>0</HiddenSlides>
  <MMClips>0</MMClips>
  <ScaleCrop>false</ScaleCrop>
  <HeadingPairs>
    <vt:vector size="4" baseType="variant">
      <vt:variant>
        <vt:lpstr>Tema</vt:lpstr>
      </vt:variant>
      <vt:variant>
        <vt:i4>2</vt:i4>
      </vt:variant>
      <vt:variant>
        <vt:lpstr>Títulos de diapositiva</vt:lpstr>
      </vt:variant>
      <vt:variant>
        <vt:i4>13</vt:i4>
      </vt:variant>
    </vt:vector>
  </HeadingPairs>
  <TitlesOfParts>
    <vt:vector size="15"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7</cp:revision>
  <dcterms:created xsi:type="dcterms:W3CDTF">2015-01-29T14:27:26Z</dcterms:created>
  <dcterms:modified xsi:type="dcterms:W3CDTF">2016-02-09T20:21:44Z</dcterms:modified>
</cp:coreProperties>
</file>