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  <p:sldMasterId id="2147483660" r:id="rId5"/>
    <p:sldMasterId id="2147483674" r:id="rId6"/>
    <p:sldMasterId id="2147483689" r:id="rId7"/>
  </p:sldMasterIdLst>
  <p:notesMasterIdLst>
    <p:notesMasterId r:id="rId21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3" r:id="rId14"/>
    <p:sldId id="264" r:id="rId15"/>
    <p:sldId id="268" r:id="rId16"/>
    <p:sldId id="265" r:id="rId17"/>
    <p:sldId id="267" r:id="rId18"/>
    <p:sldId id="270" r:id="rId19"/>
    <p:sldId id="269" r:id="rId20"/>
  </p:sldIdLst>
  <p:sldSz cx="12192000" cy="6858000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Montserrat" panose="00000500000000000000" pitchFamily="2" charset="0"/>
      <p:regular r:id="rId26"/>
      <p:bold r:id="rId27"/>
      <p:italic r:id="rId28"/>
      <p:boldItalic r:id="rId29"/>
    </p:embeddedFont>
    <p:embeddedFont>
      <p:font typeface="Open Sans" panose="020B0606030504020204" pitchFamily="34" charset="0"/>
      <p:regular r:id="rId30"/>
      <p:bold r:id="rId31"/>
      <p:italic r:id="rId32"/>
      <p:boldItalic r:id="rId33"/>
    </p:embeddedFont>
    <p:embeddedFont>
      <p:font typeface="Questrial" pitchFamily="2" charset="0"/>
      <p:regular r:id="rId34"/>
    </p:embeddedFont>
    <p:embeddedFont>
      <p:font typeface="Roboto" panose="02000000000000000000" pitchFamily="2" charset="0"/>
      <p:regular r:id="rId35"/>
      <p:bold r:id="rId36"/>
      <p:italic r:id="rId37"/>
      <p:boldItalic r:id="rId38"/>
    </p:embeddedFont>
    <p:embeddedFont>
      <p:font typeface="Tenorite" panose="00000500000000000000" pitchFamily="2" charset="0"/>
      <p:regular r:id="rId39"/>
      <p:bold r:id="rId40"/>
      <p:italic r:id="rId41"/>
      <p:boldItalic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r:id="rId43" roundtripDataSignature="AMtx7mgZgRHlf13ymeBerNWEZbDuI0I/e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aura Castro Fonseca" initials="" lastIdx="5" clrIdx="0"/>
  <p:cmAuthor id="1" name="Maria Fernanda Rodriguez" initials="" lastIdx="3" clrIdx="1"/>
  <p:cmAuthor id="2" name="Angela Daniela Vivas Perdomo" initials="" lastIdx="2" clrIdx="2"/>
  <p:cmAuthor id="3" name="Maria Fernanda Rodriguez Camacho" initials="MFRC" lastIdx="7" clrIdx="3">
    <p:extLst>
      <p:ext uri="{19B8F6BF-5375-455C-9EA6-DF929625EA0E}">
        <p15:presenceInfo xmlns:p15="http://schemas.microsoft.com/office/powerpoint/2012/main" userId="S::Maria.RodriguezC@icbf.gov.co::332bb66b-28f1-442d-b76c-19d9fbaebb0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B4BF"/>
    <a:srgbClr val="A074E3"/>
    <a:srgbClr val="E68907"/>
    <a:srgbClr val="F595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C99536-4DB7-4E4B-910D-2A0FA90BA13B}" v="317" dt="2023-03-01T13:27:23.597"/>
    <p1510:client id="{3666FA55-D6E2-630A-0F59-D860C5E80431}" v="609" dt="2023-03-01T13:28:51.995"/>
    <p1510:client id="{46B18906-FC2D-996F-EBB8-2896306A84BB}" v="14" dt="2023-04-12T17:06:47.312"/>
    <p1510:client id="{8EEE31DE-24A5-F323-E5A2-AF273A9D7326}" v="22" dt="2023-04-13T14:43:02.646"/>
    <p1510:client id="{D58BC5C2-1A28-2431-06F3-47EBE577297A}" v="10" dt="2023-04-13T15:45:05.491"/>
    <p1510:client id="{DF448E79-3D7F-FDF5-3942-7BA39DC14BFC}" v="9" dt="2023-03-01T13:29:48.243"/>
    <p1510:client id="{F006368F-6DD4-5596-5A0C-FCB24BE44752}" v="374" dt="2023-04-14T08:00:51.116"/>
    <p1510:client id="{F52E982F-6B3B-4E12-9F1A-27284BC1DADD}" v="177" dt="2023-04-13T14:41:04.0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97"/>
    <p:restoredTop sz="94719"/>
  </p:normalViewPr>
  <p:slideViewPr>
    <p:cSldViewPr snapToGrid="0">
      <p:cViewPr varScale="1">
        <p:scale>
          <a:sx n="152" d="100"/>
          <a:sy n="152" d="100"/>
        </p:scale>
        <p:origin x="952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font" Target="fonts/font21.fntdata"/><Relationship Id="rId47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9" Type="http://schemas.openxmlformats.org/officeDocument/2006/relationships/font" Target="fonts/font8.fntdata"/><Relationship Id="rId11" Type="http://schemas.openxmlformats.org/officeDocument/2006/relationships/slide" Target="slides/slide4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49" Type="http://schemas.microsoft.com/office/2015/10/relationships/revisionInfo" Target="revisionInfo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font" Target="fonts/font10.fntdata"/><Relationship Id="rId44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customschemas.google.com/relationships/presentationmetadata" Target="metadata"/><Relationship Id="rId48" Type="http://schemas.openxmlformats.org/officeDocument/2006/relationships/tableStyles" Target="tableStyles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46" Type="http://schemas.openxmlformats.org/officeDocument/2006/relationships/viewProps" Target="viewProps.xml"/><Relationship Id="rId20" Type="http://schemas.openxmlformats.org/officeDocument/2006/relationships/slide" Target="slides/slide13.xml"/><Relationship Id="rId41" Type="http://schemas.openxmlformats.org/officeDocument/2006/relationships/font" Target="fonts/font20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3-02-24T15:03:21.468" idx="2">
    <p:pos x="10" y="10"/>
    <p:text>Que la diapositiva hable por ella sola (resaltar lafunciones que hace solo el lab y en la descripción de la diapositiva ponemos la descripción)</p:text>
    <p:extLst>
      <p:ext uri="{C676402C-5697-4E1C-873F-D02D1690AC5C}">
        <p15:threadingInfo xmlns:p15="http://schemas.microsoft.com/office/powerpoint/2012/main" timeZoneBias="30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3-02-21T22:30:31.390" idx="1">
    <p:pos x="6000" y="0"/>
    <p:text>Dani</p:text>
    <p:extLst>
      <p:ext uri="{C676402C-5697-4E1C-873F-D02D1690AC5C}">
        <p15:threadingInfo xmlns:p15="http://schemas.microsoft.com/office/powerpoint/2012/main" timeZoneBias="0"/>
      </p:ext>
      <p:ext uri="http://customooxmlschemas.google.com/">
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commentPostId="AAAApvw6NNk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CO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4" name="Google Shape;27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5" name="Google Shape;275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s-CO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1dd598528d5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1dd598528d5_0_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/>
              <a:t>Mostrar que el Lab debe ser un hecho porque ya tienen un convenio que lo respalda y mostrar el camino al escalamiento más sencillo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g1dd598528d5_0_4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CO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6" name="Google Shape;4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g138fc8a2bb3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000"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sz="1000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endParaRPr sz="1000"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000">
              <a:solidFill>
                <a:srgbClr val="002060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88" name="Google Shape;888;g138fc8a2bb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g1dc9cd66619_0_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000"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sz="1000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endParaRPr sz="1000"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000">
              <a:solidFill>
                <a:srgbClr val="002060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12" name="Google Shape;912;g1dc9cd66619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1dc9cd66619_0_48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82" name="Google Shape;282;g1dc9cd66619_0_4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1dc9cd66619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0" name="Google Shape;300;g1dc9cd66619_0_1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MX"/>
              <a:t> 201Decreto 0987: </a:t>
            </a:r>
            <a:r>
              <a:rPr lang="es-MX" sz="1050">
                <a:latin typeface="Arial"/>
                <a:ea typeface="Arial"/>
                <a:cs typeface="Arial"/>
                <a:sym typeface="Arial"/>
              </a:rPr>
              <a:t>Por el cual se modifica la estructura del Instituto Colombiano de Bienestar Familiar “Cecilia de la Fuente de Lleras” y se determinan las funciones de sus dependencias.</a:t>
            </a:r>
            <a:endParaRPr lang="es-MX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MX"/>
              <a:t>Ley 1804 de 2016: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s-MX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MX"/>
              <a:t>El equipo del Laboratorio es el único equipo de la DPI que responde a las dos primeras funciones enmarcadas en el decreto 0987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s-MX"/>
          </a:p>
          <a:p>
            <a:pPr marL="285750" lvl="0" indent="-260350" algn="just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200"/>
              <a:buFont typeface="Montserrat"/>
              <a:buChar char="•"/>
            </a:pPr>
            <a:r>
              <a:rPr lang="es-MX" b="1">
                <a:solidFill>
                  <a:srgbClr val="002060"/>
                </a:solidFill>
              </a:rPr>
              <a:t>Desarrollar acciones para promover la gestión del conocimiento</a:t>
            </a:r>
            <a:r>
              <a:rPr lang="es-MX">
                <a:solidFill>
                  <a:srgbClr val="002060"/>
                </a:solidFill>
              </a:rPr>
              <a:t> en primera infancia, y analizar y hacer seguimiento a la información de los sistemas de monitoreo y control de la política de primera infancia a nivel nacional y demás informes generados.</a:t>
            </a: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es-MX">
              <a:solidFill>
                <a:srgbClr val="002060"/>
              </a:solidFill>
            </a:endParaRPr>
          </a:p>
          <a:p>
            <a:pPr marL="285750" lvl="0" indent="-2603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s-MX" b="1">
                <a:solidFill>
                  <a:srgbClr val="002060"/>
                </a:solidFill>
              </a:rPr>
              <a:t>Brindar asistencia técnica para la evaluación y monitoreo</a:t>
            </a:r>
            <a:r>
              <a:rPr lang="es-MX">
                <a:solidFill>
                  <a:srgbClr val="002060"/>
                </a:solidFill>
              </a:rPr>
              <a:t> de la política pública de primera infancia y la medición de los avances de la atención integral.</a:t>
            </a: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es-MX">
              <a:solidFill>
                <a:srgbClr val="002060"/>
              </a:solidFill>
            </a:endParaRPr>
          </a:p>
          <a:p>
            <a:pPr marL="285750" lvl="0" indent="-2603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s-MX" b="1">
                <a:solidFill>
                  <a:srgbClr val="002060"/>
                </a:solidFill>
              </a:rPr>
              <a:t>Brindar la línea técnica</a:t>
            </a:r>
            <a:r>
              <a:rPr lang="es-MX">
                <a:solidFill>
                  <a:srgbClr val="002060"/>
                </a:solidFill>
              </a:rPr>
              <a:t>, armonizar los lineamientos de los diferentes servicios para la atención a la primera infancia y asistencia técnica para la divulgación y apropiación de lineamientos. </a:t>
            </a: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s-MX">
              <a:solidFill>
                <a:srgbClr val="002060"/>
              </a:solidFill>
              <a:extLst>
                <a:ext uri="http://customooxmlschemas.google.com/">
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0"/>
                </a:ext>
              </a:extLst>
            </a:endParaRPr>
          </a:p>
          <a:p>
            <a:pPr marL="285750" lvl="0" indent="-260350" algn="just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200"/>
              <a:buFont typeface="Montserrat"/>
              <a:buChar char="•"/>
            </a:pPr>
            <a:r>
              <a:rPr lang="es-MX" b="1">
                <a:solidFill>
                  <a:srgbClr val="002060"/>
                </a:solidFill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1"/>
                  </a:ext>
                </a:extLst>
              </a:rPr>
              <a:t>Gestionar la obtención de recursos</a:t>
            </a:r>
            <a:r>
              <a:rPr lang="es-MX">
                <a:solidFill>
                  <a:srgbClr val="002060"/>
                </a:solidFill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2"/>
                  </a:ext>
                </a:extLst>
              </a:rPr>
              <a:t> de cooperación técnica y financiera ante organismos, organizaciones y agencias nacionales e internacionales y/o gobiernos extranjeros para el apoyo y fortalecimiento a los programas y proyectos que adelante la DPI.</a:t>
            </a:r>
            <a:endParaRPr lang="es-MX"/>
          </a:p>
        </p:txBody>
      </p:sp>
      <p:sp>
        <p:nvSpPr>
          <p:cNvPr id="301" name="Google Shape;301;g1dc9cd66619_0_1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s-CO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1dd598528d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1dd598528d5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g1dd598528d5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CO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1dd598528d5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1dd598528d5_0_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g1dd598528d5_0_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1dd598528d5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1dd598528d5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g1dd598528d5_0_3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1a972b56ec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CO" sz="12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Concebimos la </a:t>
            </a:r>
            <a:r>
              <a:rPr lang="es-CO" sz="1200" b="1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innovación</a:t>
            </a:r>
            <a:r>
              <a:rPr lang="es-CO" sz="120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 como un </a:t>
            </a:r>
            <a:r>
              <a:rPr lang="es-CO" sz="1200" b="1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proceso iterativo, abierto y dinámico basado en la evidencia y una cultura de aprendizaje continuo</a:t>
            </a:r>
            <a:r>
              <a:rPr lang="es-CO" b="1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 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1">
              <a:solidFill>
                <a:srgbClr val="00206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200"/>
              <a:buFont typeface="Arial"/>
              <a:buChar char="•"/>
            </a:pPr>
            <a:r>
              <a:rPr lang="es-CO" sz="1200" b="0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Nos permitimos habilitar este espacios de experimentación para llegar a soluciones que realmente funcionan, basado en una cultura de aprendizaje continuo. Así hemos entendido que podemos conectar las intenciones con un impacto en el desarrollo</a:t>
            </a:r>
            <a:endParaRPr sz="1400" b="0">
              <a:solidFill>
                <a:srgbClr val="00206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361" name="Google Shape;361;g1a972b56ec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1dd598528d5_2_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CO" b="0" i="0" dirty="0">
                <a:solidFill>
                  <a:srgbClr val="212529"/>
                </a:solidFill>
                <a:effectLst/>
                <a:latin typeface="Gotham-Light"/>
              </a:rPr>
              <a:t>En los últimos años, y en algunos casos impulsados de la mano de las políticas de gobierno abierto, en distintos países han surgido nuevas instituciones dentro de las administraciones gubernamentales: los </a:t>
            </a:r>
            <a:r>
              <a:rPr lang="es-CO" b="1" i="0" dirty="0">
                <a:solidFill>
                  <a:srgbClr val="212529"/>
                </a:solidFill>
                <a:effectLst/>
                <a:latin typeface="Gotham-Light"/>
              </a:rPr>
              <a:t>laboratorios de innovación pública</a:t>
            </a:r>
            <a:endParaRPr dirty="0"/>
          </a:p>
        </p:txBody>
      </p:sp>
      <p:sp>
        <p:nvSpPr>
          <p:cNvPr id="374" name="Google Shape;374;g1dd598528d5_2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es-CO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El Laboratorio apoya estratégicamente a la DPI en la medida que</a:t>
            </a:r>
            <a:r>
              <a:rPr lang="es-CO" sz="7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   </a:t>
            </a:r>
            <a:r>
              <a:rPr lang="es-CO" sz="700">
                <a:latin typeface="Montserrat"/>
                <a:ea typeface="Montserrat"/>
                <a:cs typeface="Montserrat"/>
                <a:sym typeface="Montserrat"/>
              </a:rPr>
              <a:t>   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2860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sz="1100"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Responsabilidad de los tomadores de decisiones de hacer un uso eficiente de los recursos -&gt; refinar/iterar antes de escalar + promover aprendizaje</a:t>
            </a:r>
            <a:endParaRPr sz="1100"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286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sz="1000">
                <a:latin typeface="Montserrat"/>
                <a:ea typeface="Montserrat"/>
                <a:cs typeface="Montserrat"/>
                <a:sym typeface="Montserrat"/>
              </a:rPr>
              <a:t>·</a:t>
            </a:r>
            <a:r>
              <a:rPr lang="es-CO" sz="700">
                <a:latin typeface="Montserrat"/>
                <a:ea typeface="Montserrat"/>
                <a:cs typeface="Montserrat"/>
                <a:sym typeface="Montserrat"/>
              </a:rPr>
              <a:t>       </a:t>
            </a:r>
            <a:r>
              <a:rPr lang="es-CO" sz="1100"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Respalda la gestión transparente para informar y explicar las acciones de los tomadores de decisiones (Rendición de cuentas/ accountability),</a:t>
            </a:r>
            <a:endParaRPr sz="1100"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286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sz="1000">
                <a:latin typeface="Montserrat"/>
                <a:ea typeface="Montserrat"/>
                <a:cs typeface="Montserrat"/>
                <a:sym typeface="Montserrat"/>
              </a:rPr>
              <a:t>·</a:t>
            </a:r>
            <a:r>
              <a:rPr lang="es-CO" sz="700">
                <a:latin typeface="Montserrat"/>
                <a:ea typeface="Montserrat"/>
                <a:cs typeface="Montserrat"/>
                <a:sym typeface="Montserrat"/>
              </a:rPr>
              <a:t>       </a:t>
            </a:r>
            <a:r>
              <a:rPr lang="es-CO" sz="1100"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Influir en conversaciones y debates con terceros (Posicionamiento del laboratorio). </a:t>
            </a:r>
            <a:endParaRPr sz="1100"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22860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sz="1000">
                <a:latin typeface="Montserrat"/>
                <a:ea typeface="Montserrat"/>
                <a:cs typeface="Montserrat"/>
                <a:sym typeface="Montserrat"/>
              </a:rPr>
              <a:t>·</a:t>
            </a:r>
            <a:r>
              <a:rPr lang="es-CO" sz="700">
                <a:latin typeface="Montserrat"/>
                <a:ea typeface="Montserrat"/>
                <a:cs typeface="Montserrat"/>
                <a:sym typeface="Montserrat"/>
              </a:rPr>
              <a:t>       </a:t>
            </a:r>
            <a:r>
              <a:rPr lang="es-CO" sz="1100"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Porque tiene la capacidad de acompañar  a los equipos de la DPI en los procesos de aprendizaje. </a:t>
            </a:r>
            <a:endParaRPr sz="1100"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CO">
                <a:solidFill>
                  <a:srgbClr val="FF0000"/>
                </a:solidFill>
              </a:rPr>
              <a:t>Aclarar cómo se integra al Lab al/con el PND</a:t>
            </a:r>
            <a:endParaRPr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CO">
                <a:solidFill>
                  <a:srgbClr val="FF0000"/>
                </a:solidFill>
              </a:rPr>
              <a:t>-Construcción.</a:t>
            </a:r>
            <a:endParaRPr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CO">
                <a:solidFill>
                  <a:srgbClr val="FF0000"/>
                </a:solidFill>
              </a:rPr>
              <a:t>-Contribución.</a:t>
            </a:r>
            <a:endParaRPr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CO">
                <a:solidFill>
                  <a:srgbClr val="FF0000"/>
                </a:solidFill>
              </a:rPr>
              <a:t>Apalancar recursos 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432" name="Google Shape;432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1dc9cd66619_0_35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g1dc9cd66619_0_35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g1dc9cd66619_0_35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g1dc9cd66619_0_3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g1dc9cd66619_0_35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dc9cd66619_0_53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g1dc9cd66619_0_53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" name="Google Shape;94;g1dc9cd66619_0_5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g1dc9cd66619_0_5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g1dc9cd66619_0_5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dc9cd66619_0_5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g1dc9cd66619_0_5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g1dc9cd66619_0_5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mage" type="tx">
  <p:cSld name="TITLE_AND_BODY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1dc9cd66619_0_538"/>
          <p:cNvSpPr>
            <a:spLocks noGrp="1"/>
          </p:cNvSpPr>
          <p:nvPr>
            <p:ph type="pic" idx="2"/>
          </p:nvPr>
        </p:nvSpPr>
        <p:spPr>
          <a:xfrm>
            <a:off x="882413" y="3096034"/>
            <a:ext cx="3280800" cy="1845600"/>
          </a:xfrm>
          <a:prstGeom prst="rect">
            <a:avLst/>
          </a:prstGeom>
          <a:noFill/>
          <a:ln>
            <a:noFill/>
          </a:ln>
        </p:spPr>
      </p:sp>
      <p:sp>
        <p:nvSpPr>
          <p:cNvPr id="103" name="Google Shape;103;g1dc9cd66619_0_538"/>
          <p:cNvSpPr>
            <a:spLocks noGrp="1"/>
          </p:cNvSpPr>
          <p:nvPr>
            <p:ph type="pic" idx="3"/>
          </p:nvPr>
        </p:nvSpPr>
        <p:spPr>
          <a:xfrm>
            <a:off x="4455470" y="3095930"/>
            <a:ext cx="3281100" cy="1845600"/>
          </a:xfrm>
          <a:prstGeom prst="rect">
            <a:avLst/>
          </a:prstGeom>
          <a:noFill/>
          <a:ln>
            <a:noFill/>
          </a:ln>
        </p:spPr>
      </p:sp>
      <p:sp>
        <p:nvSpPr>
          <p:cNvPr id="104" name="Google Shape;104;g1dc9cd66619_0_538"/>
          <p:cNvSpPr>
            <a:spLocks noGrp="1"/>
          </p:cNvSpPr>
          <p:nvPr>
            <p:ph type="pic" idx="4"/>
          </p:nvPr>
        </p:nvSpPr>
        <p:spPr>
          <a:xfrm>
            <a:off x="8027221" y="3095978"/>
            <a:ext cx="3281100" cy="1845600"/>
          </a:xfrm>
          <a:prstGeom prst="rect">
            <a:avLst/>
          </a:prstGeom>
          <a:noFill/>
          <a:ln>
            <a:noFill/>
          </a:ln>
        </p:spPr>
      </p:sp>
      <p:sp>
        <p:nvSpPr>
          <p:cNvPr id="105" name="Google Shape;105;g1dc9cd66619_0_538"/>
          <p:cNvSpPr txBox="1">
            <a:spLocks noGrp="1"/>
          </p:cNvSpPr>
          <p:nvPr>
            <p:ph type="body" idx="1"/>
          </p:nvPr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6" name="Google Shape;106;g1dc9cd66619_0_538"/>
          <p:cNvSpPr txBox="1">
            <a:spLocks noGrp="1"/>
          </p:cNvSpPr>
          <p:nvPr>
            <p:ph type="body" idx="5"/>
          </p:nvPr>
        </p:nvSpPr>
        <p:spPr>
          <a:xfrm>
            <a:off x="11156950" y="0"/>
            <a:ext cx="1035000" cy="1035000"/>
          </a:xfrm>
          <a:prstGeom prst="rect">
            <a:avLst/>
          </a:prstGeom>
          <a:solidFill>
            <a:srgbClr val="4545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g1dc9cd66619_0_538"/>
          <p:cNvSpPr txBox="1">
            <a:spLocks noGrp="1"/>
          </p:cNvSpPr>
          <p:nvPr>
            <p:ph type="body" idx="6"/>
          </p:nvPr>
        </p:nvSpPr>
        <p:spPr>
          <a:xfrm>
            <a:off x="635000" y="314325"/>
            <a:ext cx="5460900" cy="2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292100" algn="l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 b="1"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g1dc9cd66619_0_538"/>
          <p:cNvSpPr txBox="1">
            <a:spLocks noGrp="1"/>
          </p:cNvSpPr>
          <p:nvPr>
            <p:ph type="body" idx="7"/>
          </p:nvPr>
        </p:nvSpPr>
        <p:spPr>
          <a:xfrm>
            <a:off x="1434177" y="6354327"/>
            <a:ext cx="203100" cy="203100"/>
          </a:xfrm>
          <a:prstGeom prst="rect">
            <a:avLst/>
          </a:prstGeom>
          <a:solidFill>
            <a:srgbClr val="4545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" name="Google Shape;109;g1dc9cd66619_0_538"/>
          <p:cNvSpPr txBox="1">
            <a:spLocks noGrp="1"/>
          </p:cNvSpPr>
          <p:nvPr>
            <p:ph type="body" idx="8"/>
          </p:nvPr>
        </p:nvSpPr>
        <p:spPr>
          <a:xfrm>
            <a:off x="635000" y="6354327"/>
            <a:ext cx="203100" cy="203100"/>
          </a:xfrm>
          <a:prstGeom prst="rect">
            <a:avLst/>
          </a:prstGeom>
          <a:solidFill>
            <a:srgbClr val="454546">
              <a:alpha val="2352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g1dc9cd66619_0_538"/>
          <p:cNvSpPr txBox="1">
            <a:spLocks noGrp="1"/>
          </p:cNvSpPr>
          <p:nvPr>
            <p:ph type="body" idx="9"/>
          </p:nvPr>
        </p:nvSpPr>
        <p:spPr>
          <a:xfrm>
            <a:off x="1035050" y="6354327"/>
            <a:ext cx="203100" cy="203100"/>
          </a:xfrm>
          <a:prstGeom prst="rect">
            <a:avLst/>
          </a:prstGeom>
          <a:solidFill>
            <a:srgbClr val="454546">
              <a:alpha val="4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g1dc9cd66619_0_538"/>
          <p:cNvSpPr txBox="1">
            <a:spLocks noGrp="1"/>
          </p:cNvSpPr>
          <p:nvPr>
            <p:ph type="sldNum" idx="12"/>
          </p:nvPr>
        </p:nvSpPr>
        <p:spPr>
          <a:xfrm>
            <a:off x="11202322" y="415925"/>
            <a:ext cx="709500" cy="4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sp>
        <p:nvSpPr>
          <p:cNvPr id="112" name="Google Shape;112;g1dc9cd66619_0_538"/>
          <p:cNvSpPr txBox="1">
            <a:spLocks noGrp="1"/>
          </p:cNvSpPr>
          <p:nvPr>
            <p:ph type="body" idx="13"/>
          </p:nvPr>
        </p:nvSpPr>
        <p:spPr>
          <a:xfrm>
            <a:off x="6096000" y="6278990"/>
            <a:ext cx="5460900" cy="2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>
            <a:lvl1pPr marL="457200" lvl="0" indent="-292100" algn="r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 b="1"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1dc9cd66619_0_55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g1dc9cd66619_0_55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94"/>
              </a:buClr>
              <a:buSzPts val="2400"/>
              <a:buNone/>
              <a:defRPr sz="2400">
                <a:solidFill>
                  <a:srgbClr val="88889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94"/>
              </a:buClr>
              <a:buSzPts val="2000"/>
              <a:buNone/>
              <a:defRPr sz="2000">
                <a:solidFill>
                  <a:srgbClr val="888894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94"/>
              </a:buClr>
              <a:buSzPts val="1800"/>
              <a:buNone/>
              <a:defRPr sz="1800">
                <a:solidFill>
                  <a:srgbClr val="888894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94"/>
              </a:buClr>
              <a:buSzPts val="1600"/>
              <a:buNone/>
              <a:defRPr sz="1600">
                <a:solidFill>
                  <a:srgbClr val="888894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94"/>
              </a:buClr>
              <a:buSzPts val="1600"/>
              <a:buNone/>
              <a:defRPr sz="1600">
                <a:solidFill>
                  <a:srgbClr val="888894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94"/>
              </a:buClr>
              <a:buSzPts val="1600"/>
              <a:buNone/>
              <a:defRPr sz="1600">
                <a:solidFill>
                  <a:srgbClr val="888894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94"/>
              </a:buClr>
              <a:buSzPts val="1600"/>
              <a:buNone/>
              <a:defRPr sz="1600">
                <a:solidFill>
                  <a:srgbClr val="888894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94"/>
              </a:buClr>
              <a:buSzPts val="1600"/>
              <a:buNone/>
              <a:defRPr sz="1600">
                <a:solidFill>
                  <a:srgbClr val="888894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94"/>
              </a:buClr>
              <a:buSzPts val="1600"/>
              <a:buNone/>
              <a:defRPr sz="1600">
                <a:solidFill>
                  <a:srgbClr val="888894"/>
                </a:solidFill>
              </a:defRPr>
            </a:lvl9pPr>
          </a:lstStyle>
          <a:p>
            <a:endParaRPr/>
          </a:p>
        </p:txBody>
      </p:sp>
      <p:sp>
        <p:nvSpPr>
          <p:cNvPr id="116" name="Google Shape;116;g1dc9cd66619_0_55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g1dc9cd66619_0_55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g1dc9cd66619_0_55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ítulo y objetos">
  <p:cSld name="1_Título y objetos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1dc9cd66619_0_55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g1dc9cd66619_0_556"/>
          <p:cNvSpPr txBox="1">
            <a:spLocks noGrp="1"/>
          </p:cNvSpPr>
          <p:nvPr>
            <p:ph type="body" idx="1"/>
          </p:nvPr>
        </p:nvSpPr>
        <p:spPr>
          <a:xfrm>
            <a:off x="203200" y="1143000"/>
            <a:ext cx="11684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g1dc9cd66619_0_556"/>
          <p:cNvSpPr txBox="1">
            <a:spLocks noGrp="1"/>
          </p:cNvSpPr>
          <p:nvPr>
            <p:ph type="body" idx="2"/>
          </p:nvPr>
        </p:nvSpPr>
        <p:spPr>
          <a:xfrm>
            <a:off x="203200" y="609600"/>
            <a:ext cx="10972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000"/>
              <a:buNone/>
              <a:defRPr sz="2000" b="1">
                <a:solidFill>
                  <a:srgbClr val="4F81BD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92">
          <p15:clr>
            <a:srgbClr val="FBAE40"/>
          </p15:clr>
        </p15:guide>
        <p15:guide id="2" pos="7488">
          <p15:clr>
            <a:srgbClr val="FBAE40"/>
          </p15:clr>
        </p15:guide>
        <p15:guide id="3" orient="horz" pos="4032">
          <p15:clr>
            <a:srgbClr val="FBAE40"/>
          </p15:clr>
        </p15:guide>
        <p15:guide id="4" orient="horz" pos="72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1dc9cd66619_0_56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g1dc9cd66619_0_56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26" name="Google Shape;126;g1dc9cd66619_0_56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g1dc9cd66619_0_56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g1dc9cd66619_0_56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dc9cd66619_0_56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g1dc9cd66619_0_56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g1dc9cd66619_0_56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3" name="Google Shape;133;g1dc9cd66619_0_5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g1dc9cd66619_0_5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g1dc9cd66619_0_5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1dc9cd66619_0_57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g1dc9cd66619_0_57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9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9" name="Google Shape;139;g1dc9cd66619_0_57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9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g1dc9cd66619_0_57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41" name="Google Shape;141;g1dc9cd66619_0_57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2" name="Google Shape;142;g1dc9cd66619_0_57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g1dc9cd66619_0_57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g1dc9cd66619_0_5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94"/>
              </a:buClr>
              <a:buSzPts val="2400"/>
              <a:buNone/>
              <a:defRPr sz="2400">
                <a:solidFill>
                  <a:srgbClr val="88889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94"/>
              </a:buClr>
              <a:buSzPts val="2000"/>
              <a:buNone/>
              <a:defRPr sz="2000">
                <a:solidFill>
                  <a:srgbClr val="888894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94"/>
              </a:buClr>
              <a:buSzPts val="1800"/>
              <a:buNone/>
              <a:defRPr sz="1800">
                <a:solidFill>
                  <a:srgbClr val="888894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94"/>
              </a:buClr>
              <a:buSzPts val="1600"/>
              <a:buNone/>
              <a:defRPr sz="1600">
                <a:solidFill>
                  <a:srgbClr val="888894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94"/>
              </a:buClr>
              <a:buSzPts val="1600"/>
              <a:buNone/>
              <a:defRPr sz="1600">
                <a:solidFill>
                  <a:srgbClr val="888894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94"/>
              </a:buClr>
              <a:buSzPts val="1600"/>
              <a:buNone/>
              <a:defRPr sz="1600">
                <a:solidFill>
                  <a:srgbClr val="888894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94"/>
              </a:buClr>
              <a:buSzPts val="1600"/>
              <a:buNone/>
              <a:defRPr sz="1600">
                <a:solidFill>
                  <a:srgbClr val="888894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94"/>
              </a:buClr>
              <a:buSzPts val="1600"/>
              <a:buNone/>
              <a:defRPr sz="1600">
                <a:solidFill>
                  <a:srgbClr val="888894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94"/>
              </a:buClr>
              <a:buSzPts val="1600"/>
              <a:buNone/>
              <a:defRPr sz="1600">
                <a:solidFill>
                  <a:srgbClr val="888894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1dc9cd66619_0_58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g1dc9cd66619_0_58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g1dc9cd66619_0_58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g1dc9cd66619_0_58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1dc9cd66619_0_58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g1dc9cd66619_0_587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53" name="Google Shape;153;g1dc9cd66619_0_587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54" name="Google Shape;154;g1dc9cd66619_0_58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g1dc9cd66619_0_58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g1dc9cd66619_0_58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dc9cd66619_0_59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g1dc9cd66619_0_59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160" name="Google Shape;160;g1dc9cd66619_0_59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61" name="Google Shape;161;g1dc9cd66619_0_59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g1dc9cd66619_0_59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g1dc9cd66619_0_59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1dc9cd66619_0_60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g1dc9cd66619_0_601"/>
          <p:cNvSpPr txBox="1">
            <a:spLocks noGrp="1"/>
          </p:cNvSpPr>
          <p:nvPr>
            <p:ph type="body" idx="1"/>
          </p:nvPr>
        </p:nvSpPr>
        <p:spPr>
          <a:xfrm rot="5400000">
            <a:off x="3920400" y="-1256575"/>
            <a:ext cx="4351200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7" name="Google Shape;167;g1dc9cd66619_0_60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g1dc9cd66619_0_60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g1dc9cd66619_0_60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1dc9cd66619_0_607"/>
          <p:cNvSpPr txBox="1">
            <a:spLocks noGrp="1"/>
          </p:cNvSpPr>
          <p:nvPr>
            <p:ph type="title"/>
          </p:nvPr>
        </p:nvSpPr>
        <p:spPr>
          <a:xfrm rot="5400000">
            <a:off x="7133400" y="1956625"/>
            <a:ext cx="58119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g1dc9cd66619_0_607"/>
          <p:cNvSpPr txBox="1">
            <a:spLocks noGrp="1"/>
          </p:cNvSpPr>
          <p:nvPr>
            <p:ph type="body" idx="1"/>
          </p:nvPr>
        </p:nvSpPr>
        <p:spPr>
          <a:xfrm rot="5400000">
            <a:off x="1799400" y="-596075"/>
            <a:ext cx="5811900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3" name="Google Shape;173;g1dc9cd66619_0_60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g1dc9cd66619_0_60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g1dc9cd66619_0_60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6" name="Google Shape;186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mage" type="tx">
  <p:cSld name="TITLE_AND_BODY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9"/>
          <p:cNvSpPr>
            <a:spLocks noGrp="1"/>
          </p:cNvSpPr>
          <p:nvPr>
            <p:ph type="pic" idx="2"/>
          </p:nvPr>
        </p:nvSpPr>
        <p:spPr>
          <a:xfrm>
            <a:off x="882413" y="3096034"/>
            <a:ext cx="3280901" cy="1845507"/>
          </a:xfrm>
          <a:prstGeom prst="rect">
            <a:avLst/>
          </a:prstGeom>
          <a:noFill/>
          <a:ln>
            <a:noFill/>
          </a:ln>
        </p:spPr>
      </p:sp>
      <p:sp>
        <p:nvSpPr>
          <p:cNvPr id="195" name="Google Shape;195;p19"/>
          <p:cNvSpPr>
            <a:spLocks noGrp="1"/>
          </p:cNvSpPr>
          <p:nvPr>
            <p:ph type="pic" idx="3"/>
          </p:nvPr>
        </p:nvSpPr>
        <p:spPr>
          <a:xfrm>
            <a:off x="4455470" y="3095930"/>
            <a:ext cx="3281085" cy="1845611"/>
          </a:xfrm>
          <a:prstGeom prst="rect">
            <a:avLst/>
          </a:prstGeom>
          <a:noFill/>
          <a:ln>
            <a:noFill/>
          </a:ln>
        </p:spPr>
      </p:sp>
      <p:sp>
        <p:nvSpPr>
          <p:cNvPr id="196" name="Google Shape;196;p19"/>
          <p:cNvSpPr>
            <a:spLocks noGrp="1"/>
          </p:cNvSpPr>
          <p:nvPr>
            <p:ph type="pic" idx="4"/>
          </p:nvPr>
        </p:nvSpPr>
        <p:spPr>
          <a:xfrm>
            <a:off x="8027221" y="3095978"/>
            <a:ext cx="3280999" cy="1845562"/>
          </a:xfrm>
          <a:prstGeom prst="rect">
            <a:avLst/>
          </a:prstGeom>
          <a:noFill/>
          <a:ln>
            <a:noFill/>
          </a:ln>
        </p:spPr>
      </p:sp>
      <p:sp>
        <p:nvSpPr>
          <p:cNvPr id="197" name="Google Shape;197;p19"/>
          <p:cNvSpPr txBox="1">
            <a:spLocks noGrp="1"/>
          </p:cNvSpPr>
          <p:nvPr>
            <p:ph type="body" idx="1"/>
          </p:nvPr>
        </p:nvSpPr>
        <p:spPr>
          <a:xfrm>
            <a:off x="-1" y="0"/>
            <a:ext cx="12192001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8" name="Google Shape;198;p19"/>
          <p:cNvSpPr txBox="1">
            <a:spLocks noGrp="1"/>
          </p:cNvSpPr>
          <p:nvPr>
            <p:ph type="body" idx="5"/>
          </p:nvPr>
        </p:nvSpPr>
        <p:spPr>
          <a:xfrm>
            <a:off x="11156950" y="0"/>
            <a:ext cx="1035050" cy="1035051"/>
          </a:xfrm>
          <a:prstGeom prst="rect">
            <a:avLst/>
          </a:prstGeom>
          <a:solidFill>
            <a:srgbClr val="4545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9" name="Google Shape;199;p19"/>
          <p:cNvSpPr txBox="1">
            <a:spLocks noGrp="1"/>
          </p:cNvSpPr>
          <p:nvPr>
            <p:ph type="body" idx="6"/>
          </p:nvPr>
        </p:nvSpPr>
        <p:spPr>
          <a:xfrm>
            <a:off x="635000" y="314325"/>
            <a:ext cx="5461001" cy="278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292100" algn="l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 b="1"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0" name="Google Shape;200;p19"/>
          <p:cNvSpPr txBox="1">
            <a:spLocks noGrp="1"/>
          </p:cNvSpPr>
          <p:nvPr>
            <p:ph type="body" idx="7"/>
          </p:nvPr>
        </p:nvSpPr>
        <p:spPr>
          <a:xfrm>
            <a:off x="1434177" y="6354327"/>
            <a:ext cx="203201" cy="203201"/>
          </a:xfrm>
          <a:prstGeom prst="rect">
            <a:avLst/>
          </a:prstGeom>
          <a:solidFill>
            <a:srgbClr val="4545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1" name="Google Shape;201;p19"/>
          <p:cNvSpPr txBox="1">
            <a:spLocks noGrp="1"/>
          </p:cNvSpPr>
          <p:nvPr>
            <p:ph type="body" idx="8"/>
          </p:nvPr>
        </p:nvSpPr>
        <p:spPr>
          <a:xfrm>
            <a:off x="635000" y="6354327"/>
            <a:ext cx="203201" cy="203201"/>
          </a:xfrm>
          <a:prstGeom prst="rect">
            <a:avLst/>
          </a:prstGeom>
          <a:solidFill>
            <a:srgbClr val="454546">
              <a:alpha val="2313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2" name="Google Shape;202;p19"/>
          <p:cNvSpPr txBox="1">
            <a:spLocks noGrp="1"/>
          </p:cNvSpPr>
          <p:nvPr>
            <p:ph type="body" idx="9"/>
          </p:nvPr>
        </p:nvSpPr>
        <p:spPr>
          <a:xfrm>
            <a:off x="1035050" y="6354327"/>
            <a:ext cx="203201" cy="203201"/>
          </a:xfrm>
          <a:prstGeom prst="rect">
            <a:avLst/>
          </a:prstGeom>
          <a:solidFill>
            <a:srgbClr val="454546">
              <a:alpha val="4823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3" name="Google Shape;203;p19"/>
          <p:cNvSpPr txBox="1">
            <a:spLocks noGrp="1"/>
          </p:cNvSpPr>
          <p:nvPr>
            <p:ph type="sldNum" idx="12"/>
          </p:nvPr>
        </p:nvSpPr>
        <p:spPr>
          <a:xfrm>
            <a:off x="11202322" y="415925"/>
            <a:ext cx="709356" cy="410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sp>
        <p:nvSpPr>
          <p:cNvPr id="204" name="Google Shape;204;p19"/>
          <p:cNvSpPr txBox="1">
            <a:spLocks noGrp="1"/>
          </p:cNvSpPr>
          <p:nvPr>
            <p:ph type="body" idx="13"/>
          </p:nvPr>
        </p:nvSpPr>
        <p:spPr>
          <a:xfrm>
            <a:off x="6096000" y="6278990"/>
            <a:ext cx="5461000" cy="278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>
            <a:lvl1pPr marL="457200" lvl="0" indent="-292100" algn="r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 b="1"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2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94"/>
              </a:buClr>
              <a:buSzPts val="2400"/>
              <a:buNone/>
              <a:defRPr sz="2400">
                <a:solidFill>
                  <a:srgbClr val="88889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94"/>
              </a:buClr>
              <a:buSzPts val="2000"/>
              <a:buNone/>
              <a:defRPr sz="2000">
                <a:solidFill>
                  <a:srgbClr val="888894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94"/>
              </a:buClr>
              <a:buSzPts val="1800"/>
              <a:buNone/>
              <a:defRPr sz="1800">
                <a:solidFill>
                  <a:srgbClr val="888894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94"/>
              </a:buClr>
              <a:buSzPts val="1600"/>
              <a:buNone/>
              <a:defRPr sz="1600">
                <a:solidFill>
                  <a:srgbClr val="888894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94"/>
              </a:buClr>
              <a:buSzPts val="1600"/>
              <a:buNone/>
              <a:defRPr sz="1600">
                <a:solidFill>
                  <a:srgbClr val="888894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94"/>
              </a:buClr>
              <a:buSzPts val="1600"/>
              <a:buNone/>
              <a:defRPr sz="1600">
                <a:solidFill>
                  <a:srgbClr val="888894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94"/>
              </a:buClr>
              <a:buSzPts val="1600"/>
              <a:buNone/>
              <a:defRPr sz="1600">
                <a:solidFill>
                  <a:srgbClr val="888894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94"/>
              </a:buClr>
              <a:buSzPts val="1600"/>
              <a:buNone/>
              <a:defRPr sz="1600">
                <a:solidFill>
                  <a:srgbClr val="888894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94"/>
              </a:buClr>
              <a:buSzPts val="1600"/>
              <a:buNone/>
              <a:defRPr sz="1600">
                <a:solidFill>
                  <a:srgbClr val="888894"/>
                </a:solidFill>
              </a:defRPr>
            </a:lvl9pPr>
          </a:lstStyle>
          <a:p>
            <a:endParaRPr/>
          </a:p>
        </p:txBody>
      </p:sp>
      <p:sp>
        <p:nvSpPr>
          <p:cNvPr id="208" name="Google Shape;208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ítulo y objetos">
  <p:cSld name="1_Título y objetos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23"/>
          <p:cNvSpPr txBox="1">
            <a:spLocks noGrp="1"/>
          </p:cNvSpPr>
          <p:nvPr>
            <p:ph type="body" idx="1"/>
          </p:nvPr>
        </p:nvSpPr>
        <p:spPr>
          <a:xfrm>
            <a:off x="203200" y="1143000"/>
            <a:ext cx="11684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4" name="Google Shape;214;p23"/>
          <p:cNvSpPr txBox="1">
            <a:spLocks noGrp="1"/>
          </p:cNvSpPr>
          <p:nvPr>
            <p:ph type="body" idx="2"/>
          </p:nvPr>
        </p:nvSpPr>
        <p:spPr>
          <a:xfrm>
            <a:off x="203200" y="609600"/>
            <a:ext cx="10972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000"/>
              <a:buNone/>
              <a:defRPr sz="2000" b="1">
                <a:solidFill>
                  <a:srgbClr val="4F81BD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92">
          <p15:clr>
            <a:srgbClr val="FBAE40"/>
          </p15:clr>
        </p15:guide>
        <p15:guide id="2" pos="7488">
          <p15:clr>
            <a:srgbClr val="FBAE40"/>
          </p15:clr>
        </p15:guide>
        <p15:guide id="3" orient="horz" pos="4032">
          <p15:clr>
            <a:srgbClr val="FBAE40"/>
          </p15:clr>
        </p15:guide>
        <p15:guide id="4" orient="horz" pos="7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2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3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18" name="Google Shape;218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3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4" name="Google Shape;224;p3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5" name="Google Shape;225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3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31" name="Google Shape;231;p3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2" name="Google Shape;232;p3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33" name="Google Shape;233;p3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4" name="Google Shape;234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4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4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245" name="Google Shape;245;p4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46" name="Google Shape;246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7" name="Google Shape;247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4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4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252" name="Google Shape;252;p4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53" name="Google Shape;253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4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4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9" name="Google Shape;259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0" name="Google Shape;260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4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5" name="Google Shape;265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sic 2">
  <p:cSld name="Basic 2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1dcd9dccdeb_1_684"/>
          <p:cNvSpPr txBox="1">
            <a:spLocks noGrp="1"/>
          </p:cNvSpPr>
          <p:nvPr>
            <p:ph type="title"/>
          </p:nvPr>
        </p:nvSpPr>
        <p:spPr>
          <a:xfrm>
            <a:off x="338420" y="90725"/>
            <a:ext cx="11518500" cy="90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g1dcd9dccdeb_1_684"/>
          <p:cNvSpPr txBox="1">
            <a:spLocks noGrp="1"/>
          </p:cNvSpPr>
          <p:nvPr>
            <p:ph type="body" idx="1"/>
          </p:nvPr>
        </p:nvSpPr>
        <p:spPr>
          <a:xfrm>
            <a:off x="338416" y="1021083"/>
            <a:ext cx="11487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" tIns="0" rIns="0" bIns="0" anchor="t" anchorCtr="0">
            <a:spAutoFit/>
          </a:bodyPr>
          <a:lstStyle>
            <a:lvl1pPr marL="457200" lvl="0" indent="-38100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400"/>
              <a:buChar char="​"/>
              <a:defRPr sz="2400">
                <a:solidFill>
                  <a:schemeClr val="accent2"/>
                </a:solidFill>
              </a:defRPr>
            </a:lvl1pPr>
            <a:lvl2pPr marL="914400" lvl="1" indent="-34925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900"/>
              <a:buChar char="•"/>
              <a:defRPr/>
            </a:lvl2pPr>
            <a:lvl3pPr marL="1371600" lvl="2" indent="-34925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900"/>
              <a:buChar char="•"/>
              <a:defRPr/>
            </a:lvl3pPr>
            <a:lvl4pPr marL="1828800" lvl="3" indent="-34925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900"/>
              <a:buChar char="​"/>
              <a:defRPr/>
            </a:lvl4pPr>
            <a:lvl5pPr marL="2286000" lvl="4" indent="-34925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900"/>
              <a:buChar char="​"/>
              <a:defRPr/>
            </a:lvl5pPr>
            <a:lvl6pPr marL="2743200" lvl="5" indent="-34925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271" name="Google Shape;271;g1dcd9dccdeb_1_684"/>
          <p:cNvSpPr txBox="1">
            <a:spLocks noGrp="1"/>
          </p:cNvSpPr>
          <p:nvPr>
            <p:ph type="ftr" idx="11"/>
          </p:nvPr>
        </p:nvSpPr>
        <p:spPr>
          <a:xfrm>
            <a:off x="333837" y="6270915"/>
            <a:ext cx="10739700" cy="4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100"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" name="Google Shape;94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7" name="Google Shape;37;p2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2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mage" type="tx">
  <p:cSld name="TITLE_AND_BODY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9"/>
          <p:cNvSpPr>
            <a:spLocks noGrp="1"/>
          </p:cNvSpPr>
          <p:nvPr>
            <p:ph type="pic" idx="2"/>
          </p:nvPr>
        </p:nvSpPr>
        <p:spPr>
          <a:xfrm>
            <a:off x="882413" y="3096034"/>
            <a:ext cx="3280901" cy="1845507"/>
          </a:xfrm>
          <a:prstGeom prst="rect">
            <a:avLst/>
          </a:prstGeom>
          <a:noFill/>
          <a:ln>
            <a:noFill/>
          </a:ln>
        </p:spPr>
      </p:sp>
      <p:sp>
        <p:nvSpPr>
          <p:cNvPr id="103" name="Google Shape;103;p19"/>
          <p:cNvSpPr>
            <a:spLocks noGrp="1"/>
          </p:cNvSpPr>
          <p:nvPr>
            <p:ph type="pic" idx="3"/>
          </p:nvPr>
        </p:nvSpPr>
        <p:spPr>
          <a:xfrm>
            <a:off x="4455470" y="3095930"/>
            <a:ext cx="3281085" cy="1845611"/>
          </a:xfrm>
          <a:prstGeom prst="rect">
            <a:avLst/>
          </a:prstGeom>
          <a:noFill/>
          <a:ln>
            <a:noFill/>
          </a:ln>
        </p:spPr>
      </p:sp>
      <p:sp>
        <p:nvSpPr>
          <p:cNvPr id="104" name="Google Shape;104;p19"/>
          <p:cNvSpPr>
            <a:spLocks noGrp="1"/>
          </p:cNvSpPr>
          <p:nvPr>
            <p:ph type="pic" idx="4"/>
          </p:nvPr>
        </p:nvSpPr>
        <p:spPr>
          <a:xfrm>
            <a:off x="8027221" y="3095978"/>
            <a:ext cx="3280999" cy="1845562"/>
          </a:xfrm>
          <a:prstGeom prst="rect">
            <a:avLst/>
          </a:prstGeom>
          <a:noFill/>
          <a:ln>
            <a:noFill/>
          </a:ln>
        </p:spPr>
      </p:sp>
      <p:sp>
        <p:nvSpPr>
          <p:cNvPr id="105" name="Google Shape;105;p19"/>
          <p:cNvSpPr txBox="1">
            <a:spLocks noGrp="1"/>
          </p:cNvSpPr>
          <p:nvPr>
            <p:ph type="body" idx="1"/>
          </p:nvPr>
        </p:nvSpPr>
        <p:spPr>
          <a:xfrm>
            <a:off x="-1" y="0"/>
            <a:ext cx="12192001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6" name="Google Shape;106;p19"/>
          <p:cNvSpPr txBox="1">
            <a:spLocks noGrp="1"/>
          </p:cNvSpPr>
          <p:nvPr>
            <p:ph type="body" idx="5"/>
          </p:nvPr>
        </p:nvSpPr>
        <p:spPr>
          <a:xfrm>
            <a:off x="11156950" y="0"/>
            <a:ext cx="1035050" cy="1035051"/>
          </a:xfrm>
          <a:prstGeom prst="rect">
            <a:avLst/>
          </a:prstGeom>
          <a:solidFill>
            <a:srgbClr val="4545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19"/>
          <p:cNvSpPr txBox="1">
            <a:spLocks noGrp="1"/>
          </p:cNvSpPr>
          <p:nvPr>
            <p:ph type="body" idx="6"/>
          </p:nvPr>
        </p:nvSpPr>
        <p:spPr>
          <a:xfrm>
            <a:off x="635000" y="314325"/>
            <a:ext cx="5461001" cy="278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292100" algn="l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 b="1"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19"/>
          <p:cNvSpPr txBox="1">
            <a:spLocks noGrp="1"/>
          </p:cNvSpPr>
          <p:nvPr>
            <p:ph type="body" idx="7"/>
          </p:nvPr>
        </p:nvSpPr>
        <p:spPr>
          <a:xfrm>
            <a:off x="1434177" y="6354327"/>
            <a:ext cx="203201" cy="203201"/>
          </a:xfrm>
          <a:prstGeom prst="rect">
            <a:avLst/>
          </a:prstGeom>
          <a:solidFill>
            <a:srgbClr val="4545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" name="Google Shape;109;p19"/>
          <p:cNvSpPr txBox="1">
            <a:spLocks noGrp="1"/>
          </p:cNvSpPr>
          <p:nvPr>
            <p:ph type="body" idx="8"/>
          </p:nvPr>
        </p:nvSpPr>
        <p:spPr>
          <a:xfrm>
            <a:off x="635000" y="6354327"/>
            <a:ext cx="203201" cy="203201"/>
          </a:xfrm>
          <a:prstGeom prst="rect">
            <a:avLst/>
          </a:prstGeom>
          <a:solidFill>
            <a:srgbClr val="454546">
              <a:alpha val="2352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p19"/>
          <p:cNvSpPr txBox="1">
            <a:spLocks noGrp="1"/>
          </p:cNvSpPr>
          <p:nvPr>
            <p:ph type="body" idx="9"/>
          </p:nvPr>
        </p:nvSpPr>
        <p:spPr>
          <a:xfrm>
            <a:off x="1035050" y="6354327"/>
            <a:ext cx="203201" cy="203201"/>
          </a:xfrm>
          <a:prstGeom prst="rect">
            <a:avLst/>
          </a:prstGeom>
          <a:solidFill>
            <a:srgbClr val="454546">
              <a:alpha val="4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p19"/>
          <p:cNvSpPr txBox="1">
            <a:spLocks noGrp="1"/>
          </p:cNvSpPr>
          <p:nvPr>
            <p:ph type="sldNum" idx="12"/>
          </p:nvPr>
        </p:nvSpPr>
        <p:spPr>
          <a:xfrm>
            <a:off x="11202322" y="415925"/>
            <a:ext cx="709356" cy="410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sp>
        <p:nvSpPr>
          <p:cNvPr id="112" name="Google Shape;112;p19"/>
          <p:cNvSpPr txBox="1">
            <a:spLocks noGrp="1"/>
          </p:cNvSpPr>
          <p:nvPr>
            <p:ph type="body" idx="13"/>
          </p:nvPr>
        </p:nvSpPr>
        <p:spPr>
          <a:xfrm>
            <a:off x="6096000" y="6278990"/>
            <a:ext cx="5461000" cy="278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>
            <a:lvl1pPr marL="457200" lvl="0" indent="-292100" algn="r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 b="1"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94"/>
              </a:buClr>
              <a:buSzPts val="2400"/>
              <a:buNone/>
              <a:defRPr sz="2400">
                <a:solidFill>
                  <a:srgbClr val="88889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94"/>
              </a:buClr>
              <a:buSzPts val="2000"/>
              <a:buNone/>
              <a:defRPr sz="2000">
                <a:solidFill>
                  <a:srgbClr val="888894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94"/>
              </a:buClr>
              <a:buSzPts val="1800"/>
              <a:buNone/>
              <a:defRPr sz="1800">
                <a:solidFill>
                  <a:srgbClr val="888894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94"/>
              </a:buClr>
              <a:buSzPts val="1600"/>
              <a:buNone/>
              <a:defRPr sz="1600">
                <a:solidFill>
                  <a:srgbClr val="888894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94"/>
              </a:buClr>
              <a:buSzPts val="1600"/>
              <a:buNone/>
              <a:defRPr sz="1600">
                <a:solidFill>
                  <a:srgbClr val="888894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94"/>
              </a:buClr>
              <a:buSzPts val="1600"/>
              <a:buNone/>
              <a:defRPr sz="1600">
                <a:solidFill>
                  <a:srgbClr val="888894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94"/>
              </a:buClr>
              <a:buSzPts val="1600"/>
              <a:buNone/>
              <a:defRPr sz="1600">
                <a:solidFill>
                  <a:srgbClr val="888894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94"/>
              </a:buClr>
              <a:buSzPts val="1600"/>
              <a:buNone/>
              <a:defRPr sz="1600">
                <a:solidFill>
                  <a:srgbClr val="888894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94"/>
              </a:buClr>
              <a:buSzPts val="1600"/>
              <a:buNone/>
              <a:defRPr sz="1600">
                <a:solidFill>
                  <a:srgbClr val="888894"/>
                </a:solidFill>
              </a:defRPr>
            </a:lvl9pPr>
          </a:lstStyle>
          <a:p>
            <a:endParaRPr/>
          </a:p>
        </p:txBody>
      </p:sp>
      <p:sp>
        <p:nvSpPr>
          <p:cNvPr id="116" name="Google Shape;116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ítulo y objetos">
  <p:cSld name="1_Título y objetos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3"/>
          <p:cNvSpPr txBox="1">
            <a:spLocks noGrp="1"/>
          </p:cNvSpPr>
          <p:nvPr>
            <p:ph type="body" idx="1"/>
          </p:nvPr>
        </p:nvSpPr>
        <p:spPr>
          <a:xfrm>
            <a:off x="203200" y="1143000"/>
            <a:ext cx="11684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23"/>
          <p:cNvSpPr txBox="1">
            <a:spLocks noGrp="1"/>
          </p:cNvSpPr>
          <p:nvPr>
            <p:ph type="body" idx="2"/>
          </p:nvPr>
        </p:nvSpPr>
        <p:spPr>
          <a:xfrm>
            <a:off x="203200" y="609600"/>
            <a:ext cx="10972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81BD"/>
              </a:buClr>
              <a:buSzPts val="2000"/>
              <a:buNone/>
              <a:defRPr sz="2000" b="1">
                <a:solidFill>
                  <a:srgbClr val="4F81BD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92">
          <p15:clr>
            <a:srgbClr val="FBAE40"/>
          </p15:clr>
        </p15:guide>
        <p15:guide id="2" pos="7488">
          <p15:clr>
            <a:srgbClr val="FBAE40"/>
          </p15:clr>
        </p15:guide>
        <p15:guide id="3" orient="horz" pos="4032">
          <p15:clr>
            <a:srgbClr val="FBAE40"/>
          </p15:clr>
        </p15:guide>
        <p15:guide id="4" orient="horz" pos="72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26" name="Google Shape;126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3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p3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3" name="Google Shape;133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3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9" name="Google Shape;139;p3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3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41" name="Google Shape;141;p3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2" name="Google Shape;142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4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4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53" name="Google Shape;153;p4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54" name="Google Shape;154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4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4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60" name="Google Shape;160;p4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61" name="Google Shape;161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4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4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7" name="Google Shape;167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4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4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3" name="Google Shape;173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5" name="Google Shape;55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2" name="Google Shape;62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3" name="Google Shape;63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5">
            <a:alphaModFix/>
          </a:blip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g1dc9cd66619_0_521" descr="A picture containing graphical user interface&#10;&#10;Description automatically generated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-10758" y="-40452"/>
            <a:ext cx="12274475" cy="691396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g1dc9cd66619_0_5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7" name="Google Shape;87;g1dc9cd66619_0_5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8" name="Google Shape;88;g1dc9cd66619_0_5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9" name="Google Shape;89;g1dc9cd66619_0_5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0" name="Google Shape;90;g1dc9cd66619_0_5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6">
            <a:alphaModFix/>
          </a:blip>
          <a:stretch>
            <a:fillRect/>
          </a:stretch>
        </a:blip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18" descr="A picture containing graphical user interface&#10;&#10;Description automatically generated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-10758" y="-40452"/>
            <a:ext cx="12274474" cy="6913964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9" name="Google Shape;179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0" name="Google Shape;180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1" name="Google Shape;181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2" name="Google Shape;182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5">
            <a:alphaModFix/>
          </a:blip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8" descr="A picture containing graphical user interface&#10;&#10;Description automatically generated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-10758" y="-40452"/>
            <a:ext cx="12274474" cy="6913964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12.jpeg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0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6" Type="http://schemas.openxmlformats.org/officeDocument/2006/relationships/comments" Target="../comments/comment1.xml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jpeg"/><Relationship Id="rId10" Type="http://schemas.openxmlformats.org/officeDocument/2006/relationships/image" Target="../media/image18.pn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4.png"/><Relationship Id="rId11" Type="http://schemas.openxmlformats.org/officeDocument/2006/relationships/image" Target="../media/image29.jpeg"/><Relationship Id="rId5" Type="http://schemas.openxmlformats.org/officeDocument/2006/relationships/image" Target="../media/image23.png"/><Relationship Id="rId10" Type="http://schemas.openxmlformats.org/officeDocument/2006/relationships/image" Target="../media/image28.jpeg"/><Relationship Id="rId4" Type="http://schemas.openxmlformats.org/officeDocument/2006/relationships/image" Target="../media/image22.png"/><Relationship Id="rId9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Relationship Id="rId5" Type="http://schemas.openxmlformats.org/officeDocument/2006/relationships/comments" Target="../comments/comment2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sv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Google Shape;277;p1" descr="Imagen que contiene joven, sostener, niña, pequeño&#10;&#10;Descripción generada automá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1"/>
          <p:cNvSpPr txBox="1"/>
          <p:nvPr/>
        </p:nvSpPr>
        <p:spPr>
          <a:xfrm>
            <a:off x="0" y="1383842"/>
            <a:ext cx="6270300" cy="332394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accent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s-MX" sz="3200" b="1" i="0" u="none" strike="noStrike" cap="none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Laboratorio de Innovación y Alianzas </a:t>
            </a:r>
            <a:r>
              <a:rPr lang="es-MX" sz="3200" b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E</a:t>
            </a:r>
            <a:r>
              <a:rPr lang="es-MX" sz="3200" b="1" i="0" u="none" strike="noStrike" cap="none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stratégicas</a:t>
            </a:r>
            <a:endParaRPr sz="3200" b="1" i="0" u="none" strike="noStrike" cap="none">
              <a:solidFill>
                <a:srgbClr val="00206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accent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206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CO" sz="2000" b="0" i="0" u="none" strike="noStrike" cap="none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Subdirección de Gestión Técnica para la Atención a la Primera Infancia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206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14D"/>
              </a:buClr>
              <a:buSzPts val="1800"/>
              <a:buFont typeface="Montserrat"/>
              <a:buNone/>
            </a:pPr>
            <a:r>
              <a:rPr lang="es-CO" sz="1800" b="0" i="0" u="none" strike="noStrike" cap="none">
                <a:solidFill>
                  <a:srgbClr val="0F114D"/>
                </a:solidFill>
                <a:latin typeface="Montserrat"/>
                <a:ea typeface="Montserrat"/>
                <a:cs typeface="Montserrat"/>
                <a:sym typeface="Montserrat"/>
              </a:rPr>
              <a:t>Febrero 2023</a:t>
            </a:r>
            <a:endParaRPr sz="1800" b="0" i="0" u="none" strike="noStrike" cap="none">
              <a:solidFill>
                <a:srgbClr val="0F11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9" name="Google Shape;279;p1"/>
          <p:cNvSpPr/>
          <p:nvPr/>
        </p:nvSpPr>
        <p:spPr>
          <a:xfrm>
            <a:off x="1109950" y="4162275"/>
            <a:ext cx="4457100" cy="641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AFA8E02-C33B-4BC3-B6BB-866766F220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4715"/>
            <a:ext cx="4252747" cy="734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54D00C7A-6EFD-330E-26F7-7A55DC0AA7EA}"/>
              </a:ext>
            </a:extLst>
          </p:cNvPr>
          <p:cNvSpPr txBox="1"/>
          <p:nvPr/>
        </p:nvSpPr>
        <p:spPr>
          <a:xfrm>
            <a:off x="58723" y="6409129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>
                    <a:lumMod val="65000"/>
                  </a:schemeClr>
                </a:solidFill>
              </a:rPr>
              <a:t>N</a:t>
            </a:r>
            <a:r>
              <a:rPr lang="es-ES_tradnl" dirty="0"/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1dd598528d5_0_46"/>
          <p:cNvSpPr txBox="1"/>
          <p:nvPr/>
        </p:nvSpPr>
        <p:spPr>
          <a:xfrm>
            <a:off x="368593" y="900054"/>
            <a:ext cx="5474138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s-CO" sz="2900" b="1">
                <a:solidFill>
                  <a:srgbClr val="87BE31"/>
                </a:solidFill>
                <a:latin typeface="Montserrat"/>
                <a:ea typeface="Montserrat"/>
                <a:cs typeface="Montserrat"/>
                <a:sym typeface="Montserrat"/>
              </a:rPr>
              <a:t>Laboratorio de Innovación </a:t>
            </a:r>
            <a:endParaRPr sz="2900" b="1">
              <a:solidFill>
                <a:srgbClr val="87BE3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s-CO" sz="2900" b="1">
                <a:solidFill>
                  <a:srgbClr val="87BE31"/>
                </a:solidFill>
                <a:latin typeface="Montserrat"/>
                <a:ea typeface="Montserrat"/>
                <a:cs typeface="Montserrat"/>
                <a:sym typeface="Montserrat"/>
              </a:rPr>
              <a:t>en Primera Infancia</a:t>
            </a:r>
            <a:endParaRPr sz="600" b="0" i="0" u="none" strike="noStrike" cap="none">
              <a:solidFill>
                <a:srgbClr val="87BE3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g1dd598528d5_0_46"/>
          <p:cNvSpPr/>
          <p:nvPr/>
        </p:nvSpPr>
        <p:spPr>
          <a:xfrm rot="10800000">
            <a:off x="108853" y="3323765"/>
            <a:ext cx="11696970" cy="3418115"/>
          </a:xfrm>
          <a:custGeom>
            <a:avLst/>
            <a:gdLst/>
            <a:ahLst/>
            <a:cxnLst/>
            <a:rect l="l" t="t" r="r" b="b"/>
            <a:pathLst>
              <a:path w="11696970" h="3418115" extrusionOk="0">
                <a:moveTo>
                  <a:pt x="0" y="3418115"/>
                </a:moveTo>
                <a:cubicBezTo>
                  <a:pt x="642257" y="2892879"/>
                  <a:pt x="1284514" y="2367643"/>
                  <a:pt x="2046514" y="1948543"/>
                </a:cubicBezTo>
                <a:cubicBezTo>
                  <a:pt x="2808514" y="1529443"/>
                  <a:pt x="3750129" y="1170215"/>
                  <a:pt x="4572000" y="903515"/>
                </a:cubicBezTo>
                <a:cubicBezTo>
                  <a:pt x="5393871" y="636815"/>
                  <a:pt x="6155872" y="478972"/>
                  <a:pt x="6977743" y="348343"/>
                </a:cubicBezTo>
                <a:cubicBezTo>
                  <a:pt x="7799614" y="217714"/>
                  <a:pt x="8757557" y="174172"/>
                  <a:pt x="9503229" y="119743"/>
                </a:cubicBezTo>
                <a:cubicBezTo>
                  <a:pt x="10248901" y="65314"/>
                  <a:pt x="11101615" y="41729"/>
                  <a:pt x="11451772" y="21772"/>
                </a:cubicBezTo>
                <a:cubicBezTo>
                  <a:pt x="11801929" y="1815"/>
                  <a:pt x="11703050" y="907"/>
                  <a:pt x="11604172" y="0"/>
                </a:cubicBezTo>
              </a:path>
            </a:pathLst>
          </a:custGeom>
          <a:noFill/>
          <a:ln w="57150" cap="flat" cmpd="sng">
            <a:solidFill>
              <a:srgbClr val="A5A5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g1dd598528d5_0_46"/>
          <p:cNvSpPr txBox="1"/>
          <p:nvPr/>
        </p:nvSpPr>
        <p:spPr>
          <a:xfrm>
            <a:off x="507200" y="6164624"/>
            <a:ext cx="1665300" cy="329100"/>
          </a:xfrm>
          <a:prstGeom prst="rect">
            <a:avLst/>
          </a:prstGeom>
          <a:solidFill>
            <a:srgbClr val="32A0DA">
              <a:alpha val="54120"/>
            </a:srgbClr>
          </a:solidFill>
          <a:ln>
            <a:noFill/>
          </a:ln>
        </p:spPr>
        <p:txBody>
          <a:bodyPr spcFirstLastPara="1" wrap="square" lIns="82125" tIns="41075" rIns="82125" bIns="410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O" sz="16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IDEAR</a:t>
            </a:r>
            <a:endParaRPr sz="1100" b="0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5" name="Google Shape;385;g1dd598528d5_0_46"/>
          <p:cNvSpPr txBox="1"/>
          <p:nvPr/>
        </p:nvSpPr>
        <p:spPr>
          <a:xfrm>
            <a:off x="3722619" y="5687959"/>
            <a:ext cx="1665300" cy="329100"/>
          </a:xfrm>
          <a:prstGeom prst="rect">
            <a:avLst/>
          </a:prstGeom>
          <a:solidFill>
            <a:srgbClr val="32A0DA">
              <a:alpha val="73730"/>
            </a:srgbClr>
          </a:solidFill>
          <a:ln>
            <a:noFill/>
          </a:ln>
        </p:spPr>
        <p:txBody>
          <a:bodyPr spcFirstLastPara="1" wrap="square" lIns="82125" tIns="41075" rIns="82125" bIns="410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O" sz="16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REFINAR</a:t>
            </a:r>
            <a:endParaRPr sz="1100" b="0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6" name="Google Shape;386;g1dd598528d5_0_46"/>
          <p:cNvSpPr txBox="1"/>
          <p:nvPr/>
        </p:nvSpPr>
        <p:spPr>
          <a:xfrm>
            <a:off x="6741039" y="4972759"/>
            <a:ext cx="1665300" cy="329100"/>
          </a:xfrm>
          <a:prstGeom prst="rect">
            <a:avLst/>
          </a:prstGeom>
          <a:solidFill>
            <a:srgbClr val="32A0DA"/>
          </a:solidFill>
          <a:ln>
            <a:noFill/>
          </a:ln>
        </p:spPr>
        <p:txBody>
          <a:bodyPr spcFirstLastPara="1" wrap="square" lIns="82125" tIns="41075" rIns="82125" bIns="410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O" sz="16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PROBAR</a:t>
            </a:r>
            <a:endParaRPr sz="1100" b="0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7" name="Google Shape;387;g1dd598528d5_0_46"/>
          <p:cNvSpPr txBox="1"/>
          <p:nvPr/>
        </p:nvSpPr>
        <p:spPr>
          <a:xfrm>
            <a:off x="9563105" y="3323768"/>
            <a:ext cx="1790100" cy="329100"/>
          </a:xfrm>
          <a:prstGeom prst="rect">
            <a:avLst/>
          </a:prstGeom>
          <a:solidFill>
            <a:srgbClr val="006EB9"/>
          </a:solidFill>
          <a:ln>
            <a:noFill/>
          </a:ln>
        </p:spPr>
        <p:txBody>
          <a:bodyPr spcFirstLastPara="1" wrap="square" lIns="82125" tIns="41075" rIns="82125" bIns="41075" anchor="t" anchorCtr="0">
            <a:sp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6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CONSOLIDAR</a:t>
            </a:r>
            <a:endParaRPr lang="es-CO" sz="1600" b="1" dirty="0">
              <a:solidFill>
                <a:srgbClr val="FFFFFF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388" name="Google Shape;388;g1dd598528d5_0_46"/>
          <p:cNvSpPr txBox="1"/>
          <p:nvPr/>
        </p:nvSpPr>
        <p:spPr>
          <a:xfrm>
            <a:off x="194453" y="3716065"/>
            <a:ext cx="2290800" cy="11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s-CO" sz="15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Acompañamos el </a:t>
            </a:r>
            <a:r>
              <a:rPr lang="es-CO" sz="1500" b="1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diseño de estrategias  innovadoras</a:t>
            </a:r>
            <a:r>
              <a:rPr lang="es-CO" sz="15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 para la atención integral a la primera infancia</a:t>
            </a:r>
            <a:endParaRPr sz="100" i="0" u="none" strike="noStrike" cap="none">
              <a:solidFill>
                <a:srgbClr val="40404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9" name="Google Shape;389;g1dd598528d5_0_46"/>
          <p:cNvSpPr txBox="1"/>
          <p:nvPr/>
        </p:nvSpPr>
        <p:spPr>
          <a:xfrm>
            <a:off x="3349085" y="2742023"/>
            <a:ext cx="2421896" cy="1154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buSzPts val="3200"/>
            </a:pPr>
            <a:r>
              <a:rPr lang="es-CO" sz="1500" dirty="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Identificamos </a:t>
            </a:r>
            <a:r>
              <a:rPr lang="es-CO" sz="1500" b="1" dirty="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aprendizajes en etapas tempranas </a:t>
            </a:r>
            <a:r>
              <a:rPr lang="es-CO" sz="1500" dirty="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contribuyendo al uso eficiente de los recursos</a:t>
            </a:r>
            <a:endParaRPr lang="es-CO" sz="1500" i="0" u="none" strike="noStrike" cap="none" dirty="0">
              <a:solidFill>
                <a:srgbClr val="404040"/>
              </a:solidFill>
              <a:latin typeface="Montserrat"/>
              <a:ea typeface="Montserrat"/>
              <a:cs typeface="Montserrat"/>
            </a:endParaRPr>
          </a:p>
        </p:txBody>
      </p:sp>
      <p:sp>
        <p:nvSpPr>
          <p:cNvPr id="390" name="Google Shape;390;g1dd598528d5_0_46"/>
          <p:cNvSpPr txBox="1"/>
          <p:nvPr/>
        </p:nvSpPr>
        <p:spPr>
          <a:xfrm>
            <a:off x="6284153" y="2150412"/>
            <a:ext cx="2290800" cy="184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s-CO" sz="15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Probamos estrategias refinadas y </a:t>
            </a:r>
            <a:r>
              <a:rPr lang="es-CO" sz="1500" b="1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determinamos el impacto </a:t>
            </a:r>
            <a:r>
              <a:rPr lang="es-CO" sz="15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que pueden tener en todas las niñas y niños de cero a cinco años (evaluación de impacto).</a:t>
            </a:r>
            <a:endParaRPr sz="100" i="0" u="none" strike="noStrike" cap="none">
              <a:solidFill>
                <a:srgbClr val="40404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1" name="Google Shape;391;g1dd598528d5_0_46"/>
          <p:cNvSpPr txBox="1"/>
          <p:nvPr/>
        </p:nvSpPr>
        <p:spPr>
          <a:xfrm>
            <a:off x="8946300" y="1131050"/>
            <a:ext cx="3245700" cy="11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s-CO" sz="15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Progresivamente </a:t>
            </a:r>
            <a:r>
              <a:rPr lang="es-CO" sz="1500" b="1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llevamos las mejores estrategias</a:t>
            </a:r>
            <a:r>
              <a:rPr lang="es-CO" sz="15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 para beneficiar a todas las niñas y los niños, con </a:t>
            </a:r>
            <a:r>
              <a:rPr lang="es-CO" sz="1500" b="1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pertinencia territorial y cultural</a:t>
            </a:r>
            <a:endParaRPr sz="100" b="1" i="0" u="none" strike="noStrike" cap="none">
              <a:solidFill>
                <a:srgbClr val="40404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92" name="Google Shape;392;g1dd598528d5_0_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7225" y="4984925"/>
            <a:ext cx="887800" cy="88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g1dd598528d5_0_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86300" y="4429075"/>
            <a:ext cx="1023250" cy="1023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g1dd598528d5_0_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02025" y="4006975"/>
            <a:ext cx="743350" cy="74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g1dd598528d5_0_4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057525" y="2285450"/>
            <a:ext cx="1023250" cy="10232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389;g1dd598528d5_0_46">
            <a:extLst>
              <a:ext uri="{FF2B5EF4-FFF2-40B4-BE49-F238E27FC236}">
                <a16:creationId xmlns:a16="http://schemas.microsoft.com/office/drawing/2014/main" id="{30AA3607-7BDB-4348-7E8E-104EB8369A89}"/>
              </a:ext>
            </a:extLst>
          </p:cNvPr>
          <p:cNvSpPr txBox="1"/>
          <p:nvPr/>
        </p:nvSpPr>
        <p:spPr>
          <a:xfrm>
            <a:off x="3283535" y="3946473"/>
            <a:ext cx="250383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buSzPts val="3200"/>
            </a:pPr>
            <a:r>
              <a:rPr lang="es-CO" sz="1200" i="1">
                <a:solidFill>
                  <a:srgbClr val="92D050"/>
                </a:solidFill>
                <a:latin typeface="Montserrat"/>
                <a:ea typeface="Montserrat"/>
                <a:cs typeface="Montserrat"/>
              </a:rPr>
              <a:t>(qué funciona, qué no funciona y qué funciona mejor)</a:t>
            </a:r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788626-BA57-53A7-FC11-FD11A74D9535}"/>
              </a:ext>
            </a:extLst>
          </p:cNvPr>
          <p:cNvSpPr txBox="1"/>
          <p:nvPr/>
        </p:nvSpPr>
        <p:spPr>
          <a:xfrm>
            <a:off x="58723" y="6409129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>
                    <a:lumMod val="65000"/>
                  </a:schemeClr>
                </a:solidFill>
              </a:rPr>
              <a:t>D</a:t>
            </a:r>
            <a:endParaRPr lang="es-ES_tradnl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9"/>
          <p:cNvSpPr txBox="1"/>
          <p:nvPr/>
        </p:nvSpPr>
        <p:spPr>
          <a:xfrm>
            <a:off x="884009" y="461384"/>
            <a:ext cx="10414001" cy="799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77BD"/>
              </a:buClr>
              <a:buSzPts val="2800"/>
              <a:buFont typeface="Montserrat"/>
              <a:buNone/>
            </a:pPr>
            <a:r>
              <a:rPr lang="es-CO" sz="2800" b="1" i="0" u="none" strike="noStrike" cap="none">
                <a:solidFill>
                  <a:srgbClr val="0177BD"/>
                </a:solidFill>
                <a:latin typeface="Montserrat"/>
                <a:ea typeface="Montserrat"/>
                <a:cs typeface="Montserrat"/>
                <a:sym typeface="Montserrat"/>
              </a:rPr>
              <a:t>Financiamiento externo del Laboratorio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p9"/>
          <p:cNvSpPr/>
          <p:nvPr/>
        </p:nvSpPr>
        <p:spPr>
          <a:xfrm rot="5400000">
            <a:off x="2163941" y="2334952"/>
            <a:ext cx="720000" cy="11730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206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0" name="Google Shape;420;p9"/>
          <p:cNvSpPr/>
          <p:nvPr/>
        </p:nvSpPr>
        <p:spPr>
          <a:xfrm rot="5400000">
            <a:off x="2163965" y="4338119"/>
            <a:ext cx="720000" cy="117300"/>
          </a:xfrm>
          <a:prstGeom prst="roundRect">
            <a:avLst>
              <a:gd name="adj" fmla="val 16667"/>
            </a:avLst>
          </a:prstGeom>
          <a:solidFill>
            <a:srgbClr val="79BEEA"/>
          </a:solidFill>
          <a:ln w="9525" cap="flat" cmpd="sng">
            <a:solidFill>
              <a:srgbClr val="79BE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206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1" name="Google Shape;421;p9"/>
          <p:cNvSpPr/>
          <p:nvPr/>
        </p:nvSpPr>
        <p:spPr>
          <a:xfrm>
            <a:off x="2741230" y="2271215"/>
            <a:ext cx="8598249" cy="1255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2060"/>
              </a:buClr>
              <a:buSzPts val="1600"/>
            </a:pPr>
            <a:r>
              <a:rPr lang="es-CO" sz="1800" b="1" i="0" u="none" strike="noStrike" cap="none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Impact</a:t>
            </a:r>
            <a:r>
              <a:rPr lang="es-CO" sz="1800" b="1" i="0" u="none" strike="noStrike" cap="none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s-CO" sz="1800" b="1" dirty="0" err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Fund</a:t>
            </a:r>
            <a:r>
              <a:rPr lang="es-CO" sz="1800" b="1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 -</a:t>
            </a:r>
            <a:r>
              <a:rPr lang="es-CO" sz="1800" b="1" i="0" u="none" strike="noStrike" cap="none" dirty="0">
                <a:solidFill>
                  <a:srgbClr val="BFBFBF"/>
                </a:solidFill>
                <a:latin typeface="Montserrat"/>
                <a:ea typeface="Montserrat"/>
                <a:cs typeface="Montserrat"/>
                <a:sym typeface="Montserrat"/>
              </a:rPr>
              <a:t> 2022</a:t>
            </a:r>
            <a:endParaRPr sz="1600" b="1" i="0" u="none" strike="noStrike" cap="none" dirty="0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indent="-285750">
              <a:buClr>
                <a:srgbClr val="002060"/>
              </a:buClr>
              <a:buSzPts val="1600"/>
              <a:buFont typeface="Arial"/>
              <a:buChar char="•"/>
            </a:pPr>
            <a:r>
              <a:rPr lang="es-CO" sz="1400" b="0" i="0" u="none" strike="noStrike" cap="none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Financió el </a:t>
            </a:r>
            <a:r>
              <a:rPr lang="es-CO" b="1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diseño </a:t>
            </a:r>
            <a:r>
              <a:rPr lang="es-CO" sz="1400" b="1" i="0" u="none" strike="noStrike" cap="none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e institucionalización del Laboratorio</a:t>
            </a:r>
            <a:r>
              <a:rPr lang="es-CO" b="1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r>
              <a:rPr lang="es-CO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 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Char char="•"/>
            </a:pPr>
            <a:r>
              <a:rPr lang="es-CO" sz="1400" b="0" i="0" u="none" strike="noStrike" cap="none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Colaboración de IPA con la  DPI para: </a:t>
            </a:r>
            <a:endParaRPr sz="1400" b="0" i="0" u="none" strike="noStrike" cap="none" dirty="0">
              <a:solidFill>
                <a:srgbClr val="00206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>
              <a:buSzPts val="1400"/>
            </a:pPr>
            <a:r>
              <a:rPr lang="es-CO" sz="1400" b="0" i="0" u="none" strike="noStrike" cap="none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I) Revisión, diagnóstico y mapeo de iniciativas a ser informadas</a:t>
            </a:r>
            <a:r>
              <a:rPr lang="es-CO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. </a:t>
            </a:r>
            <a:endParaRPr sz="1400" b="0" i="0" u="none" strike="noStrike" cap="none" dirty="0">
              <a:solidFill>
                <a:srgbClr val="00206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CO" sz="1400" b="0" i="0" u="none" strike="noStrike" cap="none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II) Asistencia técnica (Equipo IPA</a:t>
            </a:r>
            <a:r>
              <a:rPr lang="es-CO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).</a:t>
            </a:r>
            <a:endParaRPr sz="1400" b="0" i="0" u="none" strike="noStrike" cap="none" dirty="0">
              <a:solidFill>
                <a:srgbClr val="00206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CO" sz="1400" b="0" i="0" u="none" strike="noStrike" cap="none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III) Estrategia de desarrollo de capacidades y sostenibilidad del laboratorio.</a:t>
            </a:r>
            <a:endParaRPr sz="1400" b="0" i="0" u="none" strike="noStrike" cap="none" dirty="0">
              <a:solidFill>
                <a:srgbClr val="00206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206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br>
              <a:rPr lang="es-CO" sz="1400" b="0" i="0" u="none" strike="noStrike" cap="none" dirty="0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 dirty="0">
              <a:solidFill>
                <a:srgbClr val="000000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9"/>
          <p:cNvSpPr/>
          <p:nvPr/>
        </p:nvSpPr>
        <p:spPr>
          <a:xfrm>
            <a:off x="2987300" y="4353634"/>
            <a:ext cx="85977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Montserrat"/>
              <a:buNone/>
            </a:pPr>
            <a:r>
              <a:rPr lang="es-CO" sz="1800" b="1" i="0" u="none" strike="noStrike" cap="none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IPA a través de la Fundación Lego-</a:t>
            </a:r>
            <a:r>
              <a:rPr lang="es-CO" sz="1800" b="1" i="0" u="none" strike="noStrike" cap="none" dirty="0">
                <a:solidFill>
                  <a:srgbClr val="7AB831"/>
                </a:solidFill>
                <a:latin typeface="Montserrat"/>
                <a:ea typeface="Montserrat"/>
                <a:cs typeface="Montserrat"/>
                <a:sym typeface="Montserrat"/>
              </a:rPr>
              <a:t>2023</a:t>
            </a:r>
            <a:endParaRPr sz="1600" b="0" i="0" u="none" strike="noStrike" cap="none" dirty="0">
              <a:solidFill>
                <a:srgbClr val="7AB83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Char char="•"/>
            </a:pPr>
            <a:r>
              <a:rPr lang="es-CO" sz="1400" b="0" i="0" u="none" strike="noStrike" cap="none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Apoyo Laboratorio por 4 años</a:t>
            </a:r>
            <a:r>
              <a:rPr lang="es-CO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Char char="•"/>
            </a:pPr>
            <a:r>
              <a:rPr lang="es-CO" sz="1400" b="1" i="0" u="none" strike="noStrike" cap="none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Laboratorio Primera Infancia referente innovación para la fundación en </a:t>
            </a:r>
            <a:r>
              <a:rPr lang="es-CO" sz="1400" b="1" i="0" u="none" strike="noStrike" cap="none" dirty="0">
                <a:solidFill>
                  <a:srgbClr val="002060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Colombia, Ruanda, Kenia y Uganda.</a:t>
            </a:r>
            <a:endParaRPr sz="1400" b="1" i="0" u="none" strike="noStrike" cap="none" dirty="0">
              <a:solidFill>
                <a:srgbClr val="000000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285750" indent="-285750">
              <a:buClr>
                <a:srgbClr val="002060"/>
              </a:buClr>
              <a:buSzPts val="1600"/>
              <a:buFont typeface="Arial"/>
              <a:buChar char="•"/>
            </a:pPr>
            <a:r>
              <a:rPr lang="es-CO" sz="1400" b="0" i="0" u="none" strike="noStrike" cap="none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Integración del personal de </a:t>
            </a:r>
            <a:r>
              <a:rPr lang="es-CO" sz="1400" b="1" i="0" u="none" strike="noStrike" cap="none" dirty="0">
                <a:solidFill>
                  <a:srgbClr val="70AD47"/>
                </a:solidFill>
                <a:latin typeface="Montserrat"/>
                <a:ea typeface="Montserrat"/>
                <a:cs typeface="Montserrat"/>
                <a:sym typeface="Montserrat"/>
              </a:rPr>
              <a:t>IPA </a:t>
            </a:r>
            <a:r>
              <a:rPr lang="es-CO" sz="1400" b="0" i="0" u="none" strike="noStrike" cap="none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en la DPI para atender y dar respuesta a</a:t>
            </a:r>
            <a:r>
              <a:rPr lang="es-CO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los acompañamientos.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Char char="•"/>
            </a:pPr>
            <a:r>
              <a:rPr lang="es-CO" sz="1400" b="0" i="0" u="none" strike="noStrike" cap="none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Asistencia técnica</a:t>
            </a:r>
            <a:r>
              <a:rPr lang="es-CO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Char char="•"/>
            </a:pPr>
            <a:r>
              <a:rPr lang="es-CO" sz="1400" b="0" i="0" u="none" strike="noStrike" cap="none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Financiación basada en proyectos</a:t>
            </a:r>
            <a:r>
              <a:rPr lang="es-CO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84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Montserrat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9"/>
          <p:cNvSpPr/>
          <p:nvPr/>
        </p:nvSpPr>
        <p:spPr>
          <a:xfrm>
            <a:off x="737985" y="1781602"/>
            <a:ext cx="1224000" cy="1224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EE6C4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4" name="Google Shape;424;p9"/>
          <p:cNvSpPr/>
          <p:nvPr/>
        </p:nvSpPr>
        <p:spPr>
          <a:xfrm>
            <a:off x="845985" y="1889602"/>
            <a:ext cx="1008000" cy="100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206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425" name="Google Shape;425;p9"/>
          <p:cNvGrpSpPr/>
          <p:nvPr/>
        </p:nvGrpSpPr>
        <p:grpSpPr>
          <a:xfrm>
            <a:off x="747123" y="3784773"/>
            <a:ext cx="1224000" cy="1224000"/>
            <a:chOff x="625665" y="2511630"/>
            <a:chExt cx="1224000" cy="1224000"/>
          </a:xfrm>
        </p:grpSpPr>
        <p:sp>
          <p:nvSpPr>
            <p:cNvPr id="426" name="Google Shape;426;p9"/>
            <p:cNvSpPr/>
            <p:nvPr/>
          </p:nvSpPr>
          <p:spPr>
            <a:xfrm>
              <a:off x="625665" y="2511630"/>
              <a:ext cx="1224000" cy="1224000"/>
            </a:xfrm>
            <a:prstGeom prst="ellipse">
              <a:avLst/>
            </a:prstGeom>
            <a:solidFill>
              <a:srgbClr val="79BEE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427" name="Google Shape;427;p9"/>
            <p:cNvSpPr/>
            <p:nvPr/>
          </p:nvSpPr>
          <p:spPr>
            <a:xfrm>
              <a:off x="733665" y="2619630"/>
              <a:ext cx="1008000" cy="1008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pic>
        <p:nvPicPr>
          <p:cNvPr id="428" name="Google Shape;428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0663" y="2033600"/>
            <a:ext cx="678629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9" descr="La Fundación LEGO y KIRKBI anuncian una ayuda de 100M de coronas danesas  para apoyar a los niños vulnerables de Haití y Afganistán -  EmpresaSostenibles"/>
          <p:cNvPicPr preferRelativeResize="0"/>
          <p:nvPr/>
        </p:nvPicPr>
        <p:blipFill rotWithShape="1">
          <a:blip r:embed="rId4">
            <a:alphaModFix/>
          </a:blip>
          <a:srcRect t="59499" r="2025" b="14813"/>
          <a:stretch/>
        </p:blipFill>
        <p:spPr>
          <a:xfrm>
            <a:off x="337238" y="4249463"/>
            <a:ext cx="2025475" cy="2946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9767798-7EA6-4649-57F7-B6A49E90D40A}"/>
              </a:ext>
            </a:extLst>
          </p:cNvPr>
          <p:cNvSpPr txBox="1"/>
          <p:nvPr/>
        </p:nvSpPr>
        <p:spPr>
          <a:xfrm>
            <a:off x="58723" y="6409129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>
                    <a:lumMod val="65000"/>
                  </a:schemeClr>
                </a:solidFill>
              </a:rPr>
              <a:t>M</a:t>
            </a:r>
            <a:endParaRPr lang="es-ES_tradnl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g138fc8a2bb3_0_0"/>
          <p:cNvSpPr txBox="1">
            <a:spLocks noGrp="1"/>
          </p:cNvSpPr>
          <p:nvPr>
            <p:ph type="body" idx="1"/>
          </p:nvPr>
        </p:nvSpPr>
        <p:spPr>
          <a:xfrm>
            <a:off x="788862" y="504887"/>
            <a:ext cx="105156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77BD"/>
              </a:buClr>
              <a:buSzPts val="2800"/>
              <a:buNone/>
            </a:pPr>
            <a:r>
              <a:rPr lang="es-CO" sz="2800" b="1" dirty="0">
                <a:solidFill>
                  <a:srgbClr val="0177BD"/>
                </a:solidFill>
                <a:latin typeface="Montserrat"/>
                <a:ea typeface="Montserrat"/>
                <a:cs typeface="Montserrat"/>
                <a:sym typeface="Montserrat"/>
              </a:rPr>
              <a:t> Sanar para Crecer</a:t>
            </a:r>
            <a:endParaRPr dirty="0"/>
          </a:p>
        </p:txBody>
      </p:sp>
      <p:pic>
        <p:nvPicPr>
          <p:cNvPr id="891" name="Google Shape;891;g138fc8a2bb3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42000" y="2599450"/>
            <a:ext cx="34992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2" name="Google Shape;892;g138fc8a2bb3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88813" y="2320676"/>
            <a:ext cx="152400" cy="45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3" name="Google Shape;893;g138fc8a2bb3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88813" y="2240600"/>
            <a:ext cx="3143475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4" name="Google Shape;894;g138fc8a2bb3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79888" y="1961826"/>
            <a:ext cx="152400" cy="45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5" name="Google Shape;895;g138fc8a2bb3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79888" y="1780850"/>
            <a:ext cx="3143475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896" name="Google Shape;896;g138fc8a2bb3_0_0"/>
          <p:cNvSpPr/>
          <p:nvPr/>
        </p:nvSpPr>
        <p:spPr>
          <a:xfrm rot="-5400000">
            <a:off x="-563650" y="4361676"/>
            <a:ext cx="3005100" cy="299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</a:pPr>
            <a:r>
              <a:rPr lang="es-CO" sz="14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¿Qué hizo el Lab?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7" name="Google Shape;897;g138fc8a2bb3_0_0"/>
          <p:cNvSpPr txBox="1"/>
          <p:nvPr/>
        </p:nvSpPr>
        <p:spPr>
          <a:xfrm>
            <a:off x="1442000" y="1976150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1800" b="1" i="0" u="none" strike="noStrike" cap="none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Piloto 1 (2022-I)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8" name="Google Shape;898;g138fc8a2bb3_0_0"/>
          <p:cNvSpPr txBox="1"/>
          <p:nvPr/>
        </p:nvSpPr>
        <p:spPr>
          <a:xfrm>
            <a:off x="4788825" y="1655788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1800" b="1" i="0" u="none" strike="noStrike" cap="none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Piloto 2 (2022-II)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9" name="Google Shape;899;g138fc8a2bb3_0_0"/>
          <p:cNvSpPr txBox="1"/>
          <p:nvPr/>
        </p:nvSpPr>
        <p:spPr>
          <a:xfrm>
            <a:off x="7779900" y="1224700"/>
            <a:ext cx="4221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1800" b="1" i="0" u="none" strike="noStrike" cap="none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Evaluación experimental (2023)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0" name="Google Shape;900;g138fc8a2bb3_0_0"/>
          <p:cNvSpPr/>
          <p:nvPr/>
        </p:nvSpPr>
        <p:spPr>
          <a:xfrm>
            <a:off x="1442000" y="2942025"/>
            <a:ext cx="3268800" cy="584100"/>
          </a:xfrm>
          <a:prstGeom prst="rect">
            <a:avLst/>
          </a:prstGeom>
          <a:solidFill>
            <a:srgbClr val="FCE6A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ontserrat"/>
              <a:buNone/>
            </a:pPr>
            <a:r>
              <a:rPr lang="es-CO" sz="12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Entra al  Servicio de Incubación y Refinamiento de Soluciones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1" name="Google Shape;901;g138fc8a2bb3_0_0"/>
          <p:cNvSpPr/>
          <p:nvPr/>
        </p:nvSpPr>
        <p:spPr>
          <a:xfrm>
            <a:off x="1442000" y="3687725"/>
            <a:ext cx="3268800" cy="719700"/>
          </a:xfrm>
          <a:prstGeom prst="rect">
            <a:avLst/>
          </a:prstGeom>
          <a:noFill/>
          <a:ln w="9525" cap="flat" cmpd="sng">
            <a:solidFill>
              <a:srgbClr val="00B0F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ontserrat"/>
              <a:buNone/>
            </a:pPr>
            <a:r>
              <a:rPr lang="es-CO" sz="1400" b="0" i="0" u="none" strike="noStrike" cap="none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Definición del plan de aprendizaje a partir del  refinamiento de la TdC</a:t>
            </a:r>
            <a:endParaRPr sz="1400" b="0" i="0" u="none" strike="noStrike" cap="none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02" name="Google Shape;902;g138fc8a2bb3_0_0"/>
          <p:cNvSpPr/>
          <p:nvPr/>
        </p:nvSpPr>
        <p:spPr>
          <a:xfrm>
            <a:off x="1442000" y="4569025"/>
            <a:ext cx="3268800" cy="828000"/>
          </a:xfrm>
          <a:prstGeom prst="rect">
            <a:avLst/>
          </a:prstGeom>
          <a:noFill/>
          <a:ln w="9525" cap="flat" cmpd="sng">
            <a:solidFill>
              <a:srgbClr val="00B0F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ontserrat"/>
              <a:buNone/>
            </a:pPr>
            <a:r>
              <a:rPr lang="es-CO" sz="1400" b="0" i="0" u="none" strike="noStrike" cap="none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Ciclos de recolección, procesamiento y análisis  de información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g138fc8a2bb3_0_0"/>
          <p:cNvSpPr/>
          <p:nvPr/>
        </p:nvSpPr>
        <p:spPr>
          <a:xfrm>
            <a:off x="1442000" y="5558625"/>
            <a:ext cx="3268800" cy="5841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ontserrat"/>
              <a:buNone/>
            </a:pPr>
            <a:r>
              <a:rPr lang="es-CO" sz="1400" b="1" i="0" u="none" strike="noStrike" cap="none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Análisis de resultados del piloto</a:t>
            </a:r>
            <a:endParaRPr sz="1400" b="1" i="0" u="none" strike="noStrike" cap="none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04" name="Google Shape;904;g138fc8a2bb3_0_0"/>
          <p:cNvSpPr/>
          <p:nvPr/>
        </p:nvSpPr>
        <p:spPr>
          <a:xfrm>
            <a:off x="5064200" y="2544675"/>
            <a:ext cx="2843100" cy="1100700"/>
          </a:xfrm>
          <a:prstGeom prst="rect">
            <a:avLst/>
          </a:prstGeom>
          <a:solidFill>
            <a:srgbClr val="FCE6A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ontserrat"/>
              <a:buNone/>
            </a:pPr>
            <a:r>
              <a:rPr lang="es-CO" sz="12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Rediseño de la estrategia a partir de los aprendizajes generados en el piloto 1 </a:t>
            </a:r>
            <a:endParaRPr sz="12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05" name="Google Shape;905;g138fc8a2bb3_0_0"/>
          <p:cNvSpPr/>
          <p:nvPr/>
        </p:nvSpPr>
        <p:spPr>
          <a:xfrm>
            <a:off x="5050050" y="3768475"/>
            <a:ext cx="2843100" cy="828000"/>
          </a:xfrm>
          <a:prstGeom prst="rect">
            <a:avLst/>
          </a:prstGeom>
          <a:noFill/>
          <a:ln w="9525" cap="flat" cmpd="sng">
            <a:solidFill>
              <a:srgbClr val="00B0F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ontserrat"/>
              <a:buNone/>
            </a:pPr>
            <a:r>
              <a:rPr lang="es-CO" sz="1400" b="0" i="0" u="none" strike="noStrike" cap="none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Refinamiento proceso de convocatoria, inscripción</a:t>
            </a:r>
            <a:endParaRPr sz="1400" b="0" i="0" u="none" strike="noStrike" cap="none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06" name="Google Shape;906;g138fc8a2bb3_0_0"/>
          <p:cNvSpPr/>
          <p:nvPr/>
        </p:nvSpPr>
        <p:spPr>
          <a:xfrm>
            <a:off x="5050050" y="4730625"/>
            <a:ext cx="2843100" cy="719700"/>
          </a:xfrm>
          <a:prstGeom prst="rect">
            <a:avLst/>
          </a:prstGeom>
          <a:noFill/>
          <a:ln w="9525" cap="flat" cmpd="sng">
            <a:solidFill>
              <a:srgbClr val="00B0F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ontserrat"/>
              <a:buNone/>
            </a:pPr>
            <a:r>
              <a:rPr lang="es-CO" sz="1400" b="0" i="0" u="none" strike="noStrike" cap="none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Construcción de un plan de monitoreo </a:t>
            </a:r>
            <a:endParaRPr sz="1400" b="0" i="0" u="none" strike="noStrike" cap="none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07" name="Google Shape;907;g138fc8a2bb3_0_0"/>
          <p:cNvSpPr/>
          <p:nvPr/>
        </p:nvSpPr>
        <p:spPr>
          <a:xfrm>
            <a:off x="8135650" y="2940050"/>
            <a:ext cx="2843100" cy="957300"/>
          </a:xfrm>
          <a:prstGeom prst="rect">
            <a:avLst/>
          </a:prstGeom>
          <a:noFill/>
          <a:ln w="9525" cap="flat" cmpd="sng">
            <a:solidFill>
              <a:srgbClr val="00B0F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ontserrat"/>
              <a:buNone/>
            </a:pPr>
            <a:r>
              <a:rPr lang="es-CO" sz="1400" b="0" i="0" u="none" strike="noStrike" cap="none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Formalización de  la asociación de investigación y establecer roles y expectativas</a:t>
            </a:r>
            <a:endParaRPr sz="1400" b="0" i="0" u="none" strike="noStrike" cap="none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08" name="Google Shape;908;g138fc8a2bb3_0_0"/>
          <p:cNvSpPr/>
          <p:nvPr/>
        </p:nvSpPr>
        <p:spPr>
          <a:xfrm>
            <a:off x="8135650" y="2056275"/>
            <a:ext cx="2796600" cy="828000"/>
          </a:xfrm>
          <a:prstGeom prst="rect">
            <a:avLst/>
          </a:prstGeom>
          <a:solidFill>
            <a:srgbClr val="FCE6A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ontserrat"/>
              <a:buNone/>
            </a:pPr>
            <a:r>
              <a:rPr lang="es-CO" sz="12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Diseño potencial evaluación experimental </a:t>
            </a:r>
            <a:endParaRPr sz="12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09" name="Google Shape;909;g138fc8a2bb3_0_0"/>
          <p:cNvSpPr/>
          <p:nvPr/>
        </p:nvSpPr>
        <p:spPr>
          <a:xfrm>
            <a:off x="5050050" y="5584475"/>
            <a:ext cx="2843100" cy="5841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Montserrat"/>
              <a:buNone/>
            </a:pPr>
            <a:r>
              <a:rPr lang="es-CO" sz="1400" b="1" i="0" u="none" strike="noStrike" cap="none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Análisis de resultados del piloto</a:t>
            </a:r>
            <a:endParaRPr sz="1400" b="1" i="0" u="none" strike="noStrike" cap="none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" name="Google Shape;323;g1dd598528d5_0_0" descr="Logotipo&#10;&#10;Descripción generada automáticamente">
            <a:extLst>
              <a:ext uri="{FF2B5EF4-FFF2-40B4-BE49-F238E27FC236}">
                <a16:creationId xmlns:a16="http://schemas.microsoft.com/office/drawing/2014/main" id="{3D844FC4-96F5-A046-9016-A7061E6B805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647961" y="5873709"/>
            <a:ext cx="1439377" cy="67220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893C3D92-FDD5-8BE9-39DE-64460A8C8CCA}"/>
              </a:ext>
            </a:extLst>
          </p:cNvPr>
          <p:cNvSpPr txBox="1"/>
          <p:nvPr/>
        </p:nvSpPr>
        <p:spPr>
          <a:xfrm>
            <a:off x="58723" y="6409129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>
                    <a:lumMod val="65000"/>
                  </a:schemeClr>
                </a:solidFill>
              </a:rPr>
              <a:t>M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031184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g1dc9cd66619_0_4"/>
          <p:cNvSpPr txBox="1">
            <a:spLocks noGrp="1"/>
          </p:cNvSpPr>
          <p:nvPr>
            <p:ph type="body" idx="1"/>
          </p:nvPr>
        </p:nvSpPr>
        <p:spPr>
          <a:xfrm>
            <a:off x="542171" y="340426"/>
            <a:ext cx="105156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77BD"/>
              </a:buClr>
              <a:buSzPts val="2800"/>
              <a:buNone/>
            </a:pPr>
            <a:r>
              <a:rPr lang="es-CO" sz="2800" b="1" dirty="0">
                <a:solidFill>
                  <a:srgbClr val="0177BD"/>
                </a:solidFill>
                <a:latin typeface="Montserrat"/>
                <a:ea typeface="Montserrat"/>
                <a:cs typeface="Montserrat"/>
                <a:sym typeface="Montserrat"/>
              </a:rPr>
              <a:t>Tejiendo Caminos</a:t>
            </a:r>
            <a:endParaRPr dirty="0"/>
          </a:p>
        </p:txBody>
      </p:sp>
      <p:sp>
        <p:nvSpPr>
          <p:cNvPr id="916" name="Google Shape;916;g1dc9cd66619_0_4"/>
          <p:cNvSpPr/>
          <p:nvPr/>
        </p:nvSpPr>
        <p:spPr>
          <a:xfrm>
            <a:off x="247001" y="2813367"/>
            <a:ext cx="2070000" cy="799500"/>
          </a:xfrm>
          <a:prstGeom prst="rect">
            <a:avLst/>
          </a:prstGeom>
          <a:solidFill>
            <a:srgbClr val="FCE6A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es-CO" sz="1200" dirty="0">
                <a:latin typeface="Montserrat "/>
                <a:ea typeface="Montserrat"/>
                <a:cs typeface="Montserrat"/>
                <a:sym typeface="Montserrat"/>
              </a:rPr>
              <a:t>Teoría de Cambio</a:t>
            </a:r>
            <a:endParaRPr lang="es-ES" sz="1200">
              <a:latin typeface="Montserrat "/>
              <a:ea typeface="Montserrat"/>
              <a:cs typeface="Montserrat"/>
            </a:endParaRPr>
          </a:p>
          <a:p>
            <a:pPr marL="457200" indent="-304800">
              <a:buSzPts val="1200"/>
              <a:buFont typeface="Montserrat"/>
              <a:buChar char="●"/>
            </a:pPr>
            <a:r>
              <a:rPr lang="es-CO" sz="1200" dirty="0">
                <a:latin typeface="Montserrat "/>
                <a:ea typeface="Montserrat"/>
                <a:cs typeface="Montserrat"/>
                <a:sym typeface="Montserrat"/>
              </a:rPr>
              <a:t>Definición plan aprendizaje</a:t>
            </a:r>
            <a:endParaRPr sz="1200" dirty="0">
              <a:latin typeface="Montserrat "/>
              <a:ea typeface="Montserrat"/>
              <a:cs typeface="Montserrat"/>
            </a:endParaRPr>
          </a:p>
        </p:txBody>
      </p:sp>
      <p:sp>
        <p:nvSpPr>
          <p:cNvPr id="3" name="Google Shape;383;g1dd598528d5_0_46">
            <a:extLst>
              <a:ext uri="{FF2B5EF4-FFF2-40B4-BE49-F238E27FC236}">
                <a16:creationId xmlns:a16="http://schemas.microsoft.com/office/drawing/2014/main" id="{D346F2D5-3B0B-0E9A-6930-0385118CA927}"/>
              </a:ext>
            </a:extLst>
          </p:cNvPr>
          <p:cNvSpPr/>
          <p:nvPr/>
        </p:nvSpPr>
        <p:spPr>
          <a:xfrm rot="10800000">
            <a:off x="59515" y="2090312"/>
            <a:ext cx="11696970" cy="3418115"/>
          </a:xfrm>
          <a:custGeom>
            <a:avLst/>
            <a:gdLst/>
            <a:ahLst/>
            <a:cxnLst/>
            <a:rect l="l" t="t" r="r" b="b"/>
            <a:pathLst>
              <a:path w="11696970" h="3418115" extrusionOk="0">
                <a:moveTo>
                  <a:pt x="0" y="3418115"/>
                </a:moveTo>
                <a:cubicBezTo>
                  <a:pt x="642257" y="2892879"/>
                  <a:pt x="1284514" y="2367643"/>
                  <a:pt x="2046514" y="1948543"/>
                </a:cubicBezTo>
                <a:cubicBezTo>
                  <a:pt x="2808514" y="1529443"/>
                  <a:pt x="3750129" y="1170215"/>
                  <a:pt x="4572000" y="903515"/>
                </a:cubicBezTo>
                <a:cubicBezTo>
                  <a:pt x="5393871" y="636815"/>
                  <a:pt x="6155872" y="478972"/>
                  <a:pt x="6977743" y="348343"/>
                </a:cubicBezTo>
                <a:cubicBezTo>
                  <a:pt x="7799614" y="217714"/>
                  <a:pt x="8757557" y="174172"/>
                  <a:pt x="9503229" y="119743"/>
                </a:cubicBezTo>
                <a:cubicBezTo>
                  <a:pt x="10248901" y="65314"/>
                  <a:pt x="11101615" y="41729"/>
                  <a:pt x="11451772" y="21772"/>
                </a:cubicBezTo>
                <a:cubicBezTo>
                  <a:pt x="11801929" y="1815"/>
                  <a:pt x="11703050" y="907"/>
                  <a:pt x="11604172" y="0"/>
                </a:cubicBezTo>
              </a:path>
            </a:pathLst>
          </a:custGeom>
          <a:noFill/>
          <a:ln w="57150" cap="flat" cmpd="sng">
            <a:solidFill>
              <a:srgbClr val="A5A5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384;g1dd598528d5_0_46">
            <a:extLst>
              <a:ext uri="{FF2B5EF4-FFF2-40B4-BE49-F238E27FC236}">
                <a16:creationId xmlns:a16="http://schemas.microsoft.com/office/drawing/2014/main" id="{CBFDCBC8-6A13-101F-6275-0A87CD0D7033}"/>
              </a:ext>
            </a:extLst>
          </p:cNvPr>
          <p:cNvSpPr txBox="1"/>
          <p:nvPr/>
        </p:nvSpPr>
        <p:spPr>
          <a:xfrm>
            <a:off x="540092" y="4892797"/>
            <a:ext cx="1665300" cy="298396"/>
          </a:xfrm>
          <a:prstGeom prst="rect">
            <a:avLst/>
          </a:prstGeom>
          <a:solidFill>
            <a:srgbClr val="32A0DA">
              <a:alpha val="54120"/>
            </a:srgbClr>
          </a:solidFill>
          <a:ln>
            <a:noFill/>
          </a:ln>
        </p:spPr>
        <p:txBody>
          <a:bodyPr spcFirstLastPara="1" wrap="square" lIns="82125" tIns="41075" rIns="82125" bIns="410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O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IDEAR</a:t>
            </a:r>
            <a:endParaRPr sz="1050" b="0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" name="Google Shape;385;g1dd598528d5_0_46">
            <a:extLst>
              <a:ext uri="{FF2B5EF4-FFF2-40B4-BE49-F238E27FC236}">
                <a16:creationId xmlns:a16="http://schemas.microsoft.com/office/drawing/2014/main" id="{87EB0DFE-0F00-2ADE-4074-3495048E862F}"/>
              </a:ext>
            </a:extLst>
          </p:cNvPr>
          <p:cNvSpPr txBox="1"/>
          <p:nvPr/>
        </p:nvSpPr>
        <p:spPr>
          <a:xfrm>
            <a:off x="4133770" y="4416132"/>
            <a:ext cx="1665300" cy="298396"/>
          </a:xfrm>
          <a:prstGeom prst="rect">
            <a:avLst/>
          </a:prstGeom>
          <a:solidFill>
            <a:srgbClr val="32A0DA">
              <a:alpha val="73730"/>
            </a:srgbClr>
          </a:solidFill>
          <a:ln>
            <a:noFill/>
          </a:ln>
        </p:spPr>
        <p:txBody>
          <a:bodyPr spcFirstLastPara="1" wrap="square" lIns="82125" tIns="41075" rIns="82125" bIns="410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O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REFINAR</a:t>
            </a:r>
            <a:endParaRPr sz="1050" b="0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" name="Google Shape;386;g1dd598528d5_0_46">
            <a:extLst>
              <a:ext uri="{FF2B5EF4-FFF2-40B4-BE49-F238E27FC236}">
                <a16:creationId xmlns:a16="http://schemas.microsoft.com/office/drawing/2014/main" id="{54DDD3EF-E136-25E4-09E1-0CEF1D960BA6}"/>
              </a:ext>
            </a:extLst>
          </p:cNvPr>
          <p:cNvSpPr txBox="1"/>
          <p:nvPr/>
        </p:nvSpPr>
        <p:spPr>
          <a:xfrm>
            <a:off x="7629126" y="3366530"/>
            <a:ext cx="1665300" cy="298396"/>
          </a:xfrm>
          <a:prstGeom prst="rect">
            <a:avLst/>
          </a:prstGeom>
          <a:solidFill>
            <a:srgbClr val="32A0DA"/>
          </a:solidFill>
          <a:ln>
            <a:noFill/>
          </a:ln>
        </p:spPr>
        <p:txBody>
          <a:bodyPr spcFirstLastPara="1" wrap="square" lIns="82125" tIns="41075" rIns="82125" bIns="410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O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PROBAR</a:t>
            </a:r>
            <a:endParaRPr sz="1050" b="0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" name="Google Shape;387;g1dd598528d5_0_46">
            <a:extLst>
              <a:ext uri="{FF2B5EF4-FFF2-40B4-BE49-F238E27FC236}">
                <a16:creationId xmlns:a16="http://schemas.microsoft.com/office/drawing/2014/main" id="{C1A30A0F-AC3C-7A12-0EE5-4FC50630DA3D}"/>
              </a:ext>
            </a:extLst>
          </p:cNvPr>
          <p:cNvSpPr txBox="1"/>
          <p:nvPr/>
        </p:nvSpPr>
        <p:spPr>
          <a:xfrm>
            <a:off x="9595997" y="2051941"/>
            <a:ext cx="1790100" cy="298396"/>
          </a:xfrm>
          <a:prstGeom prst="rect">
            <a:avLst/>
          </a:prstGeom>
          <a:solidFill>
            <a:srgbClr val="006EB9"/>
          </a:solidFill>
          <a:ln>
            <a:noFill/>
          </a:ln>
        </p:spPr>
        <p:txBody>
          <a:bodyPr spcFirstLastPara="1" wrap="square" lIns="82125" tIns="41075" rIns="82125" bIns="41075" anchor="t" anchorCtr="0">
            <a:sp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CONSOLIDAR</a:t>
            </a:r>
            <a:endParaRPr lang="es-CO" b="1" dirty="0">
              <a:solidFill>
                <a:srgbClr val="FFFFFF"/>
              </a:solidFill>
              <a:latin typeface="Open Sans"/>
              <a:ea typeface="Open Sans"/>
              <a:cs typeface="Open Sans"/>
            </a:endParaRPr>
          </a:p>
        </p:txBody>
      </p:sp>
      <p:pic>
        <p:nvPicPr>
          <p:cNvPr id="19" name="Google Shape;392;g1dd598528d5_0_46">
            <a:extLst>
              <a:ext uri="{FF2B5EF4-FFF2-40B4-BE49-F238E27FC236}">
                <a16:creationId xmlns:a16="http://schemas.microsoft.com/office/drawing/2014/main" id="{23011A75-A163-6C67-E213-E6E2FD25D26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0117" y="3713098"/>
            <a:ext cx="887800" cy="88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393;g1dd598528d5_0_46" descr="Imagen que contiene vajilla, objeto, plato, dibujo&#10;&#10;Descripción generada automáticamente">
            <a:extLst>
              <a:ext uri="{FF2B5EF4-FFF2-40B4-BE49-F238E27FC236}">
                <a16:creationId xmlns:a16="http://schemas.microsoft.com/office/drawing/2014/main" id="{4D6D917D-FEC3-FCAC-159C-3C3517D42A7F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13897" y="3288816"/>
            <a:ext cx="1023250" cy="1023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394;g1dd598528d5_0_46" descr="Icono&#10;&#10;Descripción generada automáticamente">
            <a:extLst>
              <a:ext uri="{FF2B5EF4-FFF2-40B4-BE49-F238E27FC236}">
                <a16:creationId xmlns:a16="http://schemas.microsoft.com/office/drawing/2014/main" id="{53467982-494F-C29A-6AE5-0F9EE0CEA7D5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44932" y="2450083"/>
            <a:ext cx="743350" cy="74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395;g1dd598528d5_0_46" descr="Icono&#10;&#10;Descripción generada automáticamente">
            <a:extLst>
              <a:ext uri="{FF2B5EF4-FFF2-40B4-BE49-F238E27FC236}">
                <a16:creationId xmlns:a16="http://schemas.microsoft.com/office/drawing/2014/main" id="{0B65204C-D630-4CD6-DA55-FCA68D85D7A6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090417" y="1013623"/>
            <a:ext cx="1023250" cy="102325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897;g138fc8a2bb3_0_0">
            <a:extLst>
              <a:ext uri="{FF2B5EF4-FFF2-40B4-BE49-F238E27FC236}">
                <a16:creationId xmlns:a16="http://schemas.microsoft.com/office/drawing/2014/main" id="{5C5335E5-EB8D-1C22-5885-937EC5DEB0DC}"/>
              </a:ext>
            </a:extLst>
          </p:cNvPr>
          <p:cNvSpPr txBox="1"/>
          <p:nvPr/>
        </p:nvSpPr>
        <p:spPr>
          <a:xfrm>
            <a:off x="756748" y="2217358"/>
            <a:ext cx="1223828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1800" b="1" dirty="0">
                <a:solidFill>
                  <a:srgbClr val="002060"/>
                </a:solidFill>
                <a:latin typeface="Montserrat"/>
                <a:sym typeface="Montserrat"/>
              </a:rPr>
              <a:t>2022-II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CBAD246B-E1F2-4187-7B65-E1D1D88FD86F}"/>
              </a:ext>
            </a:extLst>
          </p:cNvPr>
          <p:cNvSpPr txBox="1"/>
          <p:nvPr/>
        </p:nvSpPr>
        <p:spPr>
          <a:xfrm>
            <a:off x="58723" y="6409129"/>
            <a:ext cx="314510" cy="30777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s-ES_tradnl" dirty="0">
                <a:solidFill>
                  <a:schemeClr val="bg1">
                    <a:lumMod val="65000"/>
                  </a:schemeClr>
                </a:solidFill>
              </a:rPr>
              <a:t>D</a:t>
            </a:r>
          </a:p>
        </p:txBody>
      </p:sp>
      <p:sp>
        <p:nvSpPr>
          <p:cNvPr id="38" name="Google Shape;897;g138fc8a2bb3_0_0">
            <a:extLst>
              <a:ext uri="{FF2B5EF4-FFF2-40B4-BE49-F238E27FC236}">
                <a16:creationId xmlns:a16="http://schemas.microsoft.com/office/drawing/2014/main" id="{1AD69873-6854-3E54-DB7B-3F2F44D34A03}"/>
              </a:ext>
            </a:extLst>
          </p:cNvPr>
          <p:cNvSpPr txBox="1"/>
          <p:nvPr/>
        </p:nvSpPr>
        <p:spPr>
          <a:xfrm>
            <a:off x="3256547" y="1723977"/>
            <a:ext cx="1031958" cy="472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SzPts val="1800"/>
            </a:pPr>
            <a:r>
              <a:rPr lang="es-CO" sz="1800" b="1" dirty="0">
                <a:solidFill>
                  <a:srgbClr val="002060"/>
                </a:solidFill>
                <a:latin typeface="Montserrat"/>
                <a:sym typeface="Montserrat"/>
              </a:rPr>
              <a:t>2023-I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897;g138fc8a2bb3_0_0">
            <a:extLst>
              <a:ext uri="{FF2B5EF4-FFF2-40B4-BE49-F238E27FC236}">
                <a16:creationId xmlns:a16="http://schemas.microsoft.com/office/drawing/2014/main" id="{4ECAEA71-84F3-8B53-FB34-5D4E44DF9EBF}"/>
              </a:ext>
            </a:extLst>
          </p:cNvPr>
          <p:cNvSpPr txBox="1"/>
          <p:nvPr/>
        </p:nvSpPr>
        <p:spPr>
          <a:xfrm>
            <a:off x="5674114" y="1723976"/>
            <a:ext cx="1223828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1800" b="1" dirty="0">
                <a:solidFill>
                  <a:srgbClr val="002060"/>
                </a:solidFill>
                <a:latin typeface="Montserrat"/>
                <a:sym typeface="Montserrat"/>
              </a:rPr>
              <a:t>2023-II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916;g1dc9cd66619_0_4">
            <a:extLst>
              <a:ext uri="{FF2B5EF4-FFF2-40B4-BE49-F238E27FC236}">
                <a16:creationId xmlns:a16="http://schemas.microsoft.com/office/drawing/2014/main" id="{7CD55B8E-C2ED-C7B8-B268-E1DF9716E941}"/>
              </a:ext>
            </a:extLst>
          </p:cNvPr>
          <p:cNvSpPr/>
          <p:nvPr/>
        </p:nvSpPr>
        <p:spPr>
          <a:xfrm>
            <a:off x="2735835" y="2188418"/>
            <a:ext cx="2070000" cy="963960"/>
          </a:xfrm>
          <a:prstGeom prst="rect">
            <a:avLst/>
          </a:prstGeom>
          <a:solidFill>
            <a:srgbClr val="FCE6A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indent="-304800">
              <a:buSzPts val="1200"/>
              <a:buFont typeface="Montserrat"/>
              <a:buChar char="●"/>
            </a:pPr>
            <a:r>
              <a:rPr lang="es-CO" sz="1200" dirty="0">
                <a:latin typeface="Montserrat "/>
                <a:ea typeface="Montserrat"/>
                <a:cs typeface="Montserrat"/>
                <a:sym typeface="Montserrat"/>
              </a:rPr>
              <a:t>Definición plan de monitoreo</a:t>
            </a:r>
            <a:endParaRPr lang="es-ES" sz="1200" dirty="0">
              <a:latin typeface="Montserrat "/>
              <a:ea typeface="Montserrat"/>
              <a:cs typeface="Montserrat"/>
            </a:endParaRPr>
          </a:p>
          <a:p>
            <a:pPr marL="457200" indent="-304800">
              <a:buSzPts val="1200"/>
              <a:buFont typeface="Montserrat"/>
              <a:buChar char="●"/>
            </a:pPr>
            <a:r>
              <a:rPr lang="es-CO" sz="1200" dirty="0">
                <a:latin typeface="Montserrat "/>
                <a:ea typeface="Montserrat"/>
                <a:cs typeface="Montserrat"/>
              </a:rPr>
              <a:t>Diseño implementación inicial (piloto)</a:t>
            </a:r>
          </a:p>
        </p:txBody>
      </p:sp>
      <p:sp>
        <p:nvSpPr>
          <p:cNvPr id="42" name="Google Shape;916;g1dc9cd66619_0_4">
            <a:extLst>
              <a:ext uri="{FF2B5EF4-FFF2-40B4-BE49-F238E27FC236}">
                <a16:creationId xmlns:a16="http://schemas.microsoft.com/office/drawing/2014/main" id="{8F693EFD-B6BD-E119-8681-11163D5BAF88}"/>
              </a:ext>
            </a:extLst>
          </p:cNvPr>
          <p:cNvSpPr/>
          <p:nvPr/>
        </p:nvSpPr>
        <p:spPr>
          <a:xfrm>
            <a:off x="5060209" y="2215828"/>
            <a:ext cx="2212532" cy="909140"/>
          </a:xfrm>
          <a:prstGeom prst="rect">
            <a:avLst/>
          </a:prstGeom>
          <a:solidFill>
            <a:srgbClr val="FCE6A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indent="-304800">
              <a:buSzPts val="1200"/>
              <a:buFont typeface="Montserrat"/>
              <a:buChar char="●"/>
            </a:pPr>
            <a:r>
              <a:rPr lang="es-CO" sz="1100" dirty="0">
                <a:latin typeface="Montserrat "/>
                <a:ea typeface="Montserrat"/>
                <a:cs typeface="Montserrat"/>
                <a:sym typeface="Montserrat"/>
              </a:rPr>
              <a:t>Implementación piloto</a:t>
            </a:r>
            <a:endParaRPr lang="es-CO" sz="1100" dirty="0">
              <a:latin typeface="Montserrat "/>
              <a:ea typeface="Montserrat"/>
              <a:cs typeface="Montserrat"/>
            </a:endParaRPr>
          </a:p>
          <a:p>
            <a:pPr marL="457200" indent="-304800">
              <a:buSzPts val="1200"/>
              <a:buFont typeface="Montserrat"/>
              <a:buChar char="●"/>
            </a:pPr>
            <a:r>
              <a:rPr lang="es-CO" sz="1100" dirty="0">
                <a:latin typeface="Montserrat "/>
                <a:ea typeface="Montserrat"/>
                <a:cs typeface="Montserrat"/>
              </a:rPr>
              <a:t>Rediseño de la estrategia a partir de los aprendizajes</a:t>
            </a:r>
          </a:p>
        </p:txBody>
      </p:sp>
      <p:sp>
        <p:nvSpPr>
          <p:cNvPr id="44" name="Rectángulo 43">
            <a:extLst>
              <a:ext uri="{FF2B5EF4-FFF2-40B4-BE49-F238E27FC236}">
                <a16:creationId xmlns:a16="http://schemas.microsoft.com/office/drawing/2014/main" id="{30DD523A-D38C-6E7C-DCC4-0EABAEC71389}"/>
              </a:ext>
            </a:extLst>
          </p:cNvPr>
          <p:cNvSpPr/>
          <p:nvPr/>
        </p:nvSpPr>
        <p:spPr>
          <a:xfrm>
            <a:off x="120604" y="2061237"/>
            <a:ext cx="2368230" cy="3245352"/>
          </a:xfrm>
          <a:prstGeom prst="rect">
            <a:avLst/>
          </a:prstGeom>
          <a:noFill/>
          <a:ln w="12700">
            <a:solidFill>
              <a:srgbClr val="92D05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6" name="Gráfico 12" descr="Marca de insignia1 con relleno sólido">
            <a:extLst>
              <a:ext uri="{FF2B5EF4-FFF2-40B4-BE49-F238E27FC236}">
                <a16:creationId xmlns:a16="http://schemas.microsoft.com/office/drawing/2014/main" id="{0852BB7A-38B2-0AD6-D136-5103310DC6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02628" y="1966517"/>
            <a:ext cx="378373" cy="388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445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1dc9cd66619_0_489"/>
          <p:cNvSpPr txBox="1">
            <a:spLocks noGrp="1"/>
          </p:cNvSpPr>
          <p:nvPr>
            <p:ph type="title"/>
          </p:nvPr>
        </p:nvSpPr>
        <p:spPr>
          <a:xfrm>
            <a:off x="919225" y="122707"/>
            <a:ext cx="10515600" cy="8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Montserrat"/>
              <a:buNone/>
            </a:pPr>
            <a:r>
              <a:rPr lang="es-CO" sz="3200" b="1">
                <a:solidFill>
                  <a:srgbClr val="0177BD"/>
                </a:solidFill>
                <a:latin typeface="Montserrat"/>
                <a:ea typeface="Montserrat"/>
                <a:cs typeface="Montserrat"/>
                <a:sym typeface="Montserrat"/>
              </a:rPr>
              <a:t>Equipo de trabajo 2023</a:t>
            </a:r>
            <a:endParaRPr>
              <a:solidFill>
                <a:srgbClr val="0177BD"/>
              </a:solidFill>
            </a:endParaRPr>
          </a:p>
        </p:txBody>
      </p:sp>
      <p:sp>
        <p:nvSpPr>
          <p:cNvPr id="285" name="Google Shape;285;g1dc9cd66619_0_489"/>
          <p:cNvSpPr txBox="1"/>
          <p:nvPr/>
        </p:nvSpPr>
        <p:spPr>
          <a:xfrm>
            <a:off x="4607647" y="3457105"/>
            <a:ext cx="1961400" cy="326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7979"/>
              </a:lnSpc>
              <a:spcBef>
                <a:spcPts val="0"/>
              </a:spcBef>
              <a:spcAft>
                <a:spcPts val="0"/>
              </a:spcAft>
              <a:buClr>
                <a:srgbClr val="7AB831"/>
              </a:buClr>
              <a:buSzPts val="1600"/>
              <a:buFont typeface="Montserrat"/>
              <a:buNone/>
            </a:pPr>
            <a:r>
              <a:rPr lang="es-CO" sz="1800" b="1" i="0" u="none" strike="noStrike" cap="none">
                <a:solidFill>
                  <a:srgbClr val="7AB831"/>
                </a:solidFill>
                <a:latin typeface="Montserrat"/>
                <a:ea typeface="Montserrat"/>
                <a:cs typeface="Montserrat"/>
                <a:sym typeface="Montserrat"/>
              </a:rPr>
              <a:t>Daniela Vivas</a:t>
            </a:r>
            <a:endParaRPr sz="18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6" name="Google Shape;286;g1dc9cd66619_0_489"/>
          <p:cNvSpPr txBox="1"/>
          <p:nvPr/>
        </p:nvSpPr>
        <p:spPr>
          <a:xfrm>
            <a:off x="7491379" y="3455742"/>
            <a:ext cx="3290100" cy="326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7979"/>
              </a:lnSpc>
              <a:spcBef>
                <a:spcPts val="0"/>
              </a:spcBef>
              <a:spcAft>
                <a:spcPts val="0"/>
              </a:spcAft>
              <a:buClr>
                <a:srgbClr val="7AB831"/>
              </a:buClr>
              <a:buSzPts val="1600"/>
              <a:buFont typeface="Montserrat"/>
              <a:buNone/>
            </a:pPr>
            <a:r>
              <a:rPr lang="es-CO" sz="1800" b="1" i="0" u="none" strike="noStrike" cap="none">
                <a:solidFill>
                  <a:srgbClr val="7AB831"/>
                </a:solidFill>
                <a:latin typeface="Montserrat"/>
                <a:ea typeface="Montserrat"/>
                <a:cs typeface="Montserrat"/>
                <a:sym typeface="Montserrat"/>
              </a:rPr>
              <a:t>Mª Fernanda Rodríguez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g1dc9cd66619_0_489"/>
          <p:cNvSpPr txBox="1"/>
          <p:nvPr/>
        </p:nvSpPr>
        <p:spPr>
          <a:xfrm>
            <a:off x="4140178" y="3906013"/>
            <a:ext cx="2925125" cy="1743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23850" marR="0" lvl="0" indent="-171450" algn="ctr" rtl="0">
              <a:lnSpc>
                <a:spcPct val="11797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s-CO" sz="12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Economista y Politóloga</a:t>
            </a:r>
            <a:r>
              <a:rPr lang="es-CO" sz="12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lang="es-ES" sz="1200" b="1" dirty="0">
              <a:solidFill>
                <a:schemeClr val="dk1"/>
              </a:solidFill>
              <a:latin typeface="Montserrat"/>
              <a:ea typeface="Montserrat"/>
              <a:cs typeface="Montserrat"/>
            </a:endParaRPr>
          </a:p>
          <a:p>
            <a:pPr marL="171450" marR="0" lvl="0" indent="-171450" algn="ctr" rtl="0">
              <a:lnSpc>
                <a:spcPct val="117979"/>
              </a:lnSpc>
              <a:spcBef>
                <a:spcPts val="0"/>
              </a:spcBef>
              <a:spcAft>
                <a:spcPts val="0"/>
              </a:spcAft>
              <a:buChar char="•"/>
            </a:pPr>
            <a:endParaRPr sz="1200" b="1" dirty="0">
              <a:solidFill>
                <a:schemeClr val="dk1"/>
              </a:solidFill>
              <a:latin typeface="Montserrat"/>
              <a:ea typeface="Montserrat"/>
              <a:cs typeface="Montserrat"/>
            </a:endParaRPr>
          </a:p>
          <a:p>
            <a:pPr marL="323850" marR="0" lvl="0" indent="-171450" algn="ctr" rtl="0">
              <a:lnSpc>
                <a:spcPct val="11797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s-CO" sz="12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Maestría en Análisis de Problemas </a:t>
            </a:r>
            <a:r>
              <a:rPr lang="es-CO" sz="12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Políticos, Económicos e Internacionales.</a:t>
            </a:r>
            <a:endParaRPr sz="1200" b="1" dirty="0">
              <a:solidFill>
                <a:schemeClr val="dk1"/>
              </a:solidFill>
              <a:latin typeface="Montserrat"/>
              <a:ea typeface="Montserrat"/>
              <a:cs typeface="Montserrat"/>
            </a:endParaRPr>
          </a:p>
          <a:p>
            <a:pPr marL="628650" marR="0" lvl="0" indent="-171450" algn="ctr" rtl="0">
              <a:lnSpc>
                <a:spcPct val="117979"/>
              </a:lnSpc>
              <a:spcBef>
                <a:spcPts val="0"/>
              </a:spcBef>
              <a:spcAft>
                <a:spcPts val="0"/>
              </a:spcAft>
              <a:buChar char="•"/>
            </a:pPr>
            <a:endParaRPr sz="1200" b="1" dirty="0">
              <a:solidFill>
                <a:schemeClr val="dk1"/>
              </a:solidFill>
              <a:latin typeface="Montserrat"/>
              <a:ea typeface="Montserrat"/>
              <a:cs typeface="Montserrat"/>
            </a:endParaRPr>
          </a:p>
          <a:p>
            <a:pPr marL="323850" marR="0" lvl="0" indent="-171450" algn="ctr" rtl="0">
              <a:lnSpc>
                <a:spcPct val="11797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s-CO" sz="12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Maestría en Innovación Social para el Desarrollo Sostenible</a:t>
            </a:r>
            <a:r>
              <a:rPr lang="es-CO" sz="12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200" b="1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</a:endParaRPr>
          </a:p>
        </p:txBody>
      </p:sp>
      <p:sp>
        <p:nvSpPr>
          <p:cNvPr id="288" name="Google Shape;288;g1dc9cd66619_0_489"/>
          <p:cNvSpPr txBox="1"/>
          <p:nvPr/>
        </p:nvSpPr>
        <p:spPr>
          <a:xfrm>
            <a:off x="7760823" y="3879093"/>
            <a:ext cx="2671625" cy="108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23850" indent="-171450" algn="ctr">
              <a:lnSpc>
                <a:spcPct val="117979"/>
              </a:lnSpc>
              <a:buClr>
                <a:schemeClr val="dk1"/>
              </a:buClr>
              <a:buSzPts val="1200"/>
              <a:buChar char="•"/>
            </a:pPr>
            <a:r>
              <a:rPr lang="es-CO" sz="12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Economista</a:t>
            </a:r>
            <a:r>
              <a:rPr lang="es-CO" sz="12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y Profesional en Gobierno y Asuntos Públicos</a:t>
            </a:r>
            <a:r>
              <a:rPr lang="es-CO" sz="12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  </a:t>
            </a:r>
            <a:endParaRPr lang="es-ES" sz="1200" b="1" dirty="0">
              <a:solidFill>
                <a:schemeClr val="dk1"/>
              </a:solidFill>
              <a:latin typeface="Montserrat"/>
              <a:ea typeface="Montserrat"/>
              <a:cs typeface="Montserrat"/>
            </a:endParaRPr>
          </a:p>
          <a:p>
            <a:pPr marL="628650" marR="0" lvl="0" indent="-171450" algn="ctr" rtl="0">
              <a:lnSpc>
                <a:spcPct val="117979"/>
              </a:lnSpc>
              <a:spcBef>
                <a:spcPts val="0"/>
              </a:spcBef>
              <a:spcAft>
                <a:spcPts val="0"/>
              </a:spcAft>
              <a:buChar char="•"/>
            </a:pPr>
            <a:endParaRPr sz="1200" b="1">
              <a:solidFill>
                <a:schemeClr val="dk1"/>
              </a:solidFill>
              <a:latin typeface="Montserrat"/>
              <a:ea typeface="Montserrat"/>
              <a:cs typeface="Montserrat"/>
            </a:endParaRPr>
          </a:p>
          <a:p>
            <a:pPr marL="323850" marR="0" lvl="0" indent="-171450" algn="ctr" rtl="0">
              <a:lnSpc>
                <a:spcPct val="11797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s-CO" sz="1200" b="1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Maestría en Economía</a:t>
            </a:r>
            <a:r>
              <a:rPr lang="es-CO" sz="12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50" b="1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</a:endParaRPr>
          </a:p>
        </p:txBody>
      </p:sp>
      <p:sp>
        <p:nvSpPr>
          <p:cNvPr id="289" name="Google Shape;289;g1dc9cd66619_0_489"/>
          <p:cNvSpPr txBox="1"/>
          <p:nvPr/>
        </p:nvSpPr>
        <p:spPr>
          <a:xfrm>
            <a:off x="919225" y="3404941"/>
            <a:ext cx="2503500" cy="326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7979"/>
              </a:lnSpc>
              <a:spcBef>
                <a:spcPts val="0"/>
              </a:spcBef>
              <a:spcAft>
                <a:spcPts val="0"/>
              </a:spcAft>
              <a:buClr>
                <a:srgbClr val="7AB831"/>
              </a:buClr>
              <a:buSzPts val="1600"/>
              <a:buFont typeface="Montserrat"/>
              <a:buNone/>
            </a:pPr>
            <a:r>
              <a:rPr lang="es-CO" sz="1800" b="1" i="0" u="none" strike="noStrike" cap="none" dirty="0">
                <a:solidFill>
                  <a:srgbClr val="7AB831"/>
                </a:solidFill>
                <a:latin typeface="Montserrat"/>
                <a:ea typeface="Montserrat"/>
                <a:cs typeface="Montserrat"/>
                <a:sym typeface="Montserrat"/>
              </a:rPr>
              <a:t>Natalia Navarro</a:t>
            </a:r>
            <a:endParaRPr lang="es-ES" sz="1800" b="1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</a:endParaRPr>
          </a:p>
        </p:txBody>
      </p:sp>
      <p:sp>
        <p:nvSpPr>
          <p:cNvPr id="290" name="Google Shape;290;g1dc9cd66619_0_489"/>
          <p:cNvSpPr txBox="1"/>
          <p:nvPr/>
        </p:nvSpPr>
        <p:spPr>
          <a:xfrm>
            <a:off x="525938" y="1381784"/>
            <a:ext cx="32901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797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CO" sz="1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Líder</a:t>
            </a:r>
            <a:endParaRPr sz="11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92" name="Google Shape;292;g1dc9cd66619_0_489"/>
          <p:cNvPicPr preferRelativeResize="0"/>
          <p:nvPr/>
        </p:nvPicPr>
        <p:blipFill rotWithShape="1">
          <a:blip r:embed="rId3">
            <a:alphaModFix/>
          </a:blip>
          <a:srcRect l="17269" t="9832" r="16157" b="1350"/>
          <a:stretch/>
        </p:blipFill>
        <p:spPr>
          <a:xfrm>
            <a:off x="8249570" y="1678029"/>
            <a:ext cx="1770826" cy="1771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g1dc9cd66619_0_489"/>
          <p:cNvPicPr preferRelativeResize="0"/>
          <p:nvPr/>
        </p:nvPicPr>
        <p:blipFill rotWithShape="1">
          <a:blip r:embed="rId4">
            <a:alphaModFix/>
          </a:blip>
          <a:srcRect l="17779" t="15682" r="19129"/>
          <a:stretch/>
        </p:blipFill>
        <p:spPr>
          <a:xfrm>
            <a:off x="4700147" y="1635999"/>
            <a:ext cx="1770800" cy="1771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g1dc9cd66619_0_489"/>
          <p:cNvPicPr preferRelativeResize="0"/>
          <p:nvPr/>
        </p:nvPicPr>
        <p:blipFill rotWithShape="1">
          <a:blip r:embed="rId5">
            <a:alphaModFix/>
          </a:blip>
          <a:srcRect l="23419" t="5758" r="23488"/>
          <a:stretch/>
        </p:blipFill>
        <p:spPr>
          <a:xfrm>
            <a:off x="1285587" y="1636836"/>
            <a:ext cx="1770825" cy="1745414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g1dc9cd66619_0_489"/>
          <p:cNvSpPr txBox="1"/>
          <p:nvPr/>
        </p:nvSpPr>
        <p:spPr>
          <a:xfrm>
            <a:off x="625394" y="3832389"/>
            <a:ext cx="3000000" cy="1709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23850" marR="0" lvl="0" indent="-171450" algn="ctr" rtl="0">
              <a:lnSpc>
                <a:spcPct val="11797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s-CO" sz="12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Profesional en Gobierno y Relaciones Internacionales.</a:t>
            </a:r>
            <a:endParaRPr lang="es-ES" sz="1200" b="1" dirty="0">
              <a:solidFill>
                <a:schemeClr val="dk1"/>
              </a:solidFill>
              <a:latin typeface="Montserrat"/>
              <a:ea typeface="Montserrat"/>
              <a:cs typeface="Montserrat"/>
            </a:endParaRPr>
          </a:p>
          <a:p>
            <a:pPr marL="628650" marR="0" lvl="0" indent="-171450" algn="ctr" rtl="0">
              <a:lnSpc>
                <a:spcPct val="117979"/>
              </a:lnSpc>
              <a:spcBef>
                <a:spcPts val="0"/>
              </a:spcBef>
              <a:spcAft>
                <a:spcPts val="0"/>
              </a:spcAft>
              <a:buChar char="•"/>
            </a:pPr>
            <a:endParaRPr sz="1200" b="1">
              <a:solidFill>
                <a:schemeClr val="dk1"/>
              </a:solidFill>
              <a:latin typeface="Montserrat"/>
              <a:ea typeface="Montserrat"/>
              <a:cs typeface="Montserrat"/>
            </a:endParaRPr>
          </a:p>
          <a:p>
            <a:pPr marL="323850" marR="0" lvl="0" indent="-171450" algn="ctr" rtl="0">
              <a:lnSpc>
                <a:spcPct val="11797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s-CO" sz="12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Especialista en Negociación.</a:t>
            </a:r>
            <a:endParaRPr sz="1200" b="1" dirty="0">
              <a:solidFill>
                <a:schemeClr val="dk1"/>
              </a:solidFill>
              <a:latin typeface="Montserrat"/>
              <a:ea typeface="Montserrat"/>
              <a:cs typeface="Montserrat"/>
            </a:endParaRPr>
          </a:p>
          <a:p>
            <a:pPr marL="628650" marR="0" lvl="0" indent="-171450" algn="ctr" rtl="0">
              <a:lnSpc>
                <a:spcPct val="117979"/>
              </a:lnSpc>
              <a:spcBef>
                <a:spcPts val="0"/>
              </a:spcBef>
              <a:spcAft>
                <a:spcPts val="0"/>
              </a:spcAft>
              <a:buChar char="•"/>
            </a:pPr>
            <a:endParaRPr sz="1200" b="1">
              <a:solidFill>
                <a:schemeClr val="dk1"/>
              </a:solidFill>
              <a:latin typeface="Montserrat"/>
              <a:ea typeface="Montserrat"/>
              <a:cs typeface="Montserrat"/>
            </a:endParaRPr>
          </a:p>
          <a:p>
            <a:pPr marL="323850" marR="0" lvl="0" indent="-171450" algn="ctr" rtl="0">
              <a:lnSpc>
                <a:spcPct val="11797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s-CO" sz="12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Maestría en Planificación Territorial y Gestión Ambiental.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039123E-5ED7-8DC8-3026-51705B38295C}"/>
              </a:ext>
            </a:extLst>
          </p:cNvPr>
          <p:cNvSpPr txBox="1"/>
          <p:nvPr/>
        </p:nvSpPr>
        <p:spPr>
          <a:xfrm>
            <a:off x="58723" y="6409129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>
                    <a:lumMod val="65000"/>
                  </a:schemeClr>
                </a:solidFill>
              </a:rPr>
              <a:t>N</a:t>
            </a:r>
            <a:r>
              <a:rPr lang="es-ES_tradnl" dirty="0"/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dc9cd66619_0_129"/>
          <p:cNvSpPr txBox="1"/>
          <p:nvPr/>
        </p:nvSpPr>
        <p:spPr>
          <a:xfrm>
            <a:off x="1144220" y="278700"/>
            <a:ext cx="9522900" cy="1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s-CO" sz="4000" b="1" dirty="0">
                <a:solidFill>
                  <a:srgbClr val="0177BD"/>
                </a:solidFill>
                <a:latin typeface="Montserrat"/>
                <a:ea typeface="Montserrat"/>
                <a:cs typeface="Montserrat"/>
                <a:sym typeface="Montserrat"/>
              </a:rPr>
              <a:t>La </a:t>
            </a:r>
            <a:r>
              <a:rPr lang="es-CO" sz="4000" b="1" i="0" u="none" strike="noStrike" cap="none" dirty="0">
                <a:solidFill>
                  <a:srgbClr val="0177BD"/>
                </a:solidFill>
                <a:latin typeface="Montserrat"/>
                <a:ea typeface="Montserrat"/>
                <a:cs typeface="Montserrat"/>
                <a:sym typeface="Montserrat"/>
              </a:rPr>
              <a:t>SGTAPI da </a:t>
            </a:r>
            <a:r>
              <a:rPr lang="es-CO" sz="4000" b="1" dirty="0">
                <a:solidFill>
                  <a:srgbClr val="0177BD"/>
                </a:solidFill>
                <a:latin typeface="Montserrat"/>
                <a:ea typeface="Montserrat"/>
                <a:cs typeface="Montserrat"/>
                <a:sym typeface="Montserrat"/>
              </a:rPr>
              <a:t>el lineamiento técnico para la DPI</a:t>
            </a:r>
            <a:endParaRPr sz="1400" b="0" i="0" u="none" strike="noStrike" cap="none" dirty="0">
              <a:solidFill>
                <a:srgbClr val="0177B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g1dc9cd66619_0_129"/>
          <p:cNvSpPr txBox="1"/>
          <p:nvPr/>
        </p:nvSpPr>
        <p:spPr>
          <a:xfrm>
            <a:off x="2404677" y="2610131"/>
            <a:ext cx="7052700" cy="3108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es-MX" b="0" i="0" u="none" strike="noStrike" cap="none" dirty="0">
              <a:solidFill>
                <a:srgbClr val="002060"/>
              </a:solidFill>
              <a:latin typeface="Montserrat"/>
              <a:ea typeface="Montserrat"/>
              <a:cs typeface="Montserrat"/>
            </a:endParaRPr>
          </a:p>
          <a:p>
            <a:pPr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</a:pPr>
            <a:r>
              <a:rPr lang="es-MX" b="1" i="0" u="none" strike="noStrike" cap="none" dirty="0">
                <a:solidFill>
                  <a:srgbClr val="002060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Desarrollar acciones para promover la gestión del conocimiento</a:t>
            </a:r>
            <a:r>
              <a:rPr lang="es-MX" b="0" i="0" u="none" strike="noStrike" cap="none" dirty="0">
                <a:solidFill>
                  <a:srgbClr val="002060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 y hacer seguimiento a la información de los sistemas de monitoreo y control de la política de primera infancia</a:t>
            </a:r>
            <a:r>
              <a:rPr lang="es-MX" dirty="0">
                <a:solidFill>
                  <a:srgbClr val="002060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lang="es-MX" b="0" i="0" u="none" strike="noStrike" cap="none" dirty="0">
              <a:solidFill>
                <a:srgbClr val="002060"/>
              </a:solidFill>
              <a:highlight>
                <a:srgbClr val="FFFFFF"/>
              </a:highlight>
              <a:latin typeface="Montserrat"/>
              <a:ea typeface="Montserrat"/>
              <a:cs typeface="Montserrat"/>
            </a:endParaRPr>
          </a:p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es-MX" b="0" i="0" u="none" strike="noStrike" cap="none" dirty="0">
              <a:solidFill>
                <a:srgbClr val="002060"/>
              </a:solidFill>
              <a:highlight>
                <a:srgbClr val="FFFFFF"/>
              </a:highlight>
              <a:latin typeface="Montserrat"/>
              <a:ea typeface="Montserrat"/>
              <a:cs typeface="Montserrat"/>
            </a:endParaRPr>
          </a:p>
          <a:p>
            <a:pPr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r>
              <a:rPr lang="es-MX" b="1" i="0" u="none" strike="noStrike" cap="none" dirty="0">
                <a:solidFill>
                  <a:srgbClr val="002060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Brindar asistencia técnica para la evaluación y monitoreo</a:t>
            </a:r>
            <a:r>
              <a:rPr lang="es-MX" b="0" i="0" u="none" strike="noStrike" cap="none" dirty="0">
                <a:solidFill>
                  <a:srgbClr val="002060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 de la política pública de primera infancia y la medición de los avances de la atención integral.</a:t>
            </a:r>
            <a:endParaRPr lang="es-MX" b="0" i="0" u="none" strike="noStrike" cap="none" dirty="0">
              <a:solidFill>
                <a:srgbClr val="002060"/>
              </a:solidFill>
              <a:highlight>
                <a:srgbClr val="FFFFFF"/>
              </a:highlight>
              <a:latin typeface="Montserrat"/>
              <a:ea typeface="Montserrat"/>
              <a:cs typeface="Montserrat"/>
            </a:endParaRPr>
          </a:p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es-MX" b="0" i="0" u="none" strike="noStrike" cap="none" dirty="0">
              <a:solidFill>
                <a:srgbClr val="002060"/>
              </a:solidFill>
              <a:highlight>
                <a:srgbClr val="FFFFFF"/>
              </a:highlight>
              <a:latin typeface="Montserrat"/>
              <a:ea typeface="Montserrat"/>
              <a:cs typeface="Montserrat"/>
            </a:endParaRPr>
          </a:p>
          <a:p>
            <a:pPr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r>
              <a:rPr lang="es-MX" b="1" i="0" u="none" strike="noStrike" cap="none" dirty="0">
                <a:solidFill>
                  <a:srgbClr val="002060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Brindar la línea técnica</a:t>
            </a:r>
            <a:r>
              <a:rPr lang="es-MX" b="0" i="0" u="none" strike="noStrike" cap="none" dirty="0">
                <a:solidFill>
                  <a:srgbClr val="002060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, armonizar los lineamientos de los diferentes servicios para la atención a la primera infancia y asistencia técnica</a:t>
            </a:r>
            <a:r>
              <a:rPr lang="es-MX" dirty="0">
                <a:solidFill>
                  <a:srgbClr val="002060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lang="es-MX" b="0" i="0" u="none" strike="noStrike" cap="none" dirty="0">
              <a:solidFill>
                <a:srgbClr val="002060"/>
              </a:solidFill>
              <a:highlight>
                <a:srgbClr val="FFFFFF"/>
              </a:highlight>
              <a:latin typeface="Montserrat"/>
              <a:ea typeface="Montserrat"/>
              <a:cs typeface="Montserrat"/>
            </a:endParaRPr>
          </a:p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dirty="0">
              <a:solidFill>
                <a:srgbClr val="002060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extLst>
                <a:ext uri="http://customooxmlschemas.google.com/">
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3"/>
                </a:ext>
              </a:extLst>
            </a:endParaRPr>
          </a:p>
          <a:p>
            <a:pPr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</a:pPr>
            <a:r>
              <a:rPr lang="es-MX" b="1" dirty="0">
                <a:solidFill>
                  <a:srgbClr val="002060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4"/>
                  </a:ext>
                </a:extLst>
              </a:rPr>
              <a:t>Gestionar la obtención de recursos</a:t>
            </a:r>
            <a:r>
              <a:rPr lang="es-MX" dirty="0">
                <a:solidFill>
                  <a:srgbClr val="002060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5"/>
                  </a:ext>
                </a:extLst>
              </a:rPr>
              <a:t> para el apoyo y fortalecimiento a los programas y proyectos innovadores que adelante la DPI.</a:t>
            </a:r>
            <a:endParaRPr lang="es-MX" dirty="0">
              <a:solidFill>
                <a:srgbClr val="002060"/>
              </a:solidFill>
              <a:highlight>
                <a:srgbClr val="FFFFFF"/>
              </a:highlight>
              <a:latin typeface="Montserrat"/>
              <a:ea typeface="Montserrat"/>
              <a:cs typeface="Montserrat"/>
            </a:endParaRPr>
          </a:p>
        </p:txBody>
      </p:sp>
      <p:sp>
        <p:nvSpPr>
          <p:cNvPr id="2" name="Google Shape;304;g1dc9cd66619_0_129">
            <a:extLst>
              <a:ext uri="{FF2B5EF4-FFF2-40B4-BE49-F238E27FC236}">
                <a16:creationId xmlns:a16="http://schemas.microsoft.com/office/drawing/2014/main" id="{E9991902-70A1-B1D4-A392-BCD7F3CBFAC1}"/>
              </a:ext>
            </a:extLst>
          </p:cNvPr>
          <p:cNvSpPr txBox="1"/>
          <p:nvPr/>
        </p:nvSpPr>
        <p:spPr>
          <a:xfrm>
            <a:off x="641978" y="2050106"/>
            <a:ext cx="10890242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>
              <a:buSzPts val="1600"/>
            </a:pPr>
            <a:r>
              <a:rPr lang="es-CO" sz="1600" b="1" dirty="0">
                <a:solidFill>
                  <a:schemeClr val="accent5">
                    <a:lumMod val="75000"/>
                  </a:schemeClr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Funciones del Decreto 0987 de 2012 y Ley 1804 de 2016 que lidera o contribuye el Laboratorio de Innovación</a:t>
            </a:r>
            <a:endParaRPr lang="es-CO" sz="1600" b="1" dirty="0">
              <a:solidFill>
                <a:schemeClr val="accent5">
                  <a:lumMod val="75000"/>
                </a:schemeClr>
              </a:solidFill>
              <a:highlight>
                <a:srgbClr val="FFFFFF"/>
              </a:highlight>
              <a:latin typeface="Montserrat"/>
              <a:ea typeface="Montserrat"/>
              <a:cs typeface="Montserrat"/>
            </a:endParaRPr>
          </a:p>
        </p:txBody>
      </p:sp>
      <p:pic>
        <p:nvPicPr>
          <p:cNvPr id="4" name="Gráfico 12" descr="Marca de insignia1 con relleno sólido">
            <a:extLst>
              <a:ext uri="{FF2B5EF4-FFF2-40B4-BE49-F238E27FC236}">
                <a16:creationId xmlns:a16="http://schemas.microsoft.com/office/drawing/2014/main" id="{0FA42322-EBBF-4408-8630-43D0A6ABF7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21722" y="2794301"/>
            <a:ext cx="378373" cy="388883"/>
          </a:xfrm>
          <a:prstGeom prst="rect">
            <a:avLst/>
          </a:prstGeom>
        </p:spPr>
      </p:pic>
      <p:pic>
        <p:nvPicPr>
          <p:cNvPr id="7" name="Gráfico 12" descr="Marca de insignia1 con relleno sólido">
            <a:extLst>
              <a:ext uri="{FF2B5EF4-FFF2-40B4-BE49-F238E27FC236}">
                <a16:creationId xmlns:a16="http://schemas.microsoft.com/office/drawing/2014/main" id="{07F41578-F575-6F8E-A1CB-0F9F07B8C5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21722" y="3684831"/>
            <a:ext cx="378373" cy="388883"/>
          </a:xfrm>
          <a:prstGeom prst="rect">
            <a:avLst/>
          </a:prstGeom>
        </p:spPr>
      </p:pic>
      <p:pic>
        <p:nvPicPr>
          <p:cNvPr id="9" name="Gráfico 12" descr="Marca de insignia1 con relleno sólido">
            <a:extLst>
              <a:ext uri="{FF2B5EF4-FFF2-40B4-BE49-F238E27FC236}">
                <a16:creationId xmlns:a16="http://schemas.microsoft.com/office/drawing/2014/main" id="{687A7455-F6C4-3392-3CD8-2E34ECDB8A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94180" y="5162927"/>
            <a:ext cx="378373" cy="388883"/>
          </a:xfrm>
          <a:prstGeom prst="rect">
            <a:avLst/>
          </a:prstGeom>
        </p:spPr>
      </p:pic>
      <p:pic>
        <p:nvPicPr>
          <p:cNvPr id="2050" name="Picture 2" descr="rompecabezas icono gratis">
            <a:extLst>
              <a:ext uri="{FF2B5EF4-FFF2-40B4-BE49-F238E27FC236}">
                <a16:creationId xmlns:a16="http://schemas.microsoft.com/office/drawing/2014/main" id="{6421F607-C5F9-07D7-26F7-63EAE852DD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273" y="4486134"/>
            <a:ext cx="421127" cy="421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B085D40-2312-B1FE-9EF8-3B3DF43407F4}"/>
              </a:ext>
            </a:extLst>
          </p:cNvPr>
          <p:cNvSpPr txBox="1"/>
          <p:nvPr/>
        </p:nvSpPr>
        <p:spPr>
          <a:xfrm>
            <a:off x="76866" y="6499843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>
                    <a:lumMod val="65000"/>
                  </a:schemeClr>
                </a:solidFill>
              </a:rPr>
              <a:t>N</a:t>
            </a:r>
            <a:r>
              <a:rPr lang="es-ES_tradnl" dirty="0"/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1dd598528d5_0_0"/>
          <p:cNvSpPr txBox="1"/>
          <p:nvPr/>
        </p:nvSpPr>
        <p:spPr>
          <a:xfrm>
            <a:off x="1077886" y="325264"/>
            <a:ext cx="9900300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algn="ctr"/>
            <a:r>
              <a:rPr lang="es-MX" sz="3200" b="1" dirty="0">
                <a:solidFill>
                  <a:srgbClr val="0177BD"/>
                </a:solidFill>
                <a:latin typeface="Montserrat"/>
                <a:ea typeface="Montserrat"/>
                <a:cs typeface="Montserrat"/>
                <a:sym typeface="Montserrat"/>
              </a:rPr>
              <a:t>Hemos apoyado </a:t>
            </a:r>
            <a:r>
              <a:rPr lang="es-MX" sz="3200" b="1" dirty="0">
                <a:solidFill>
                  <a:srgbClr val="0177BD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6"/>
                  </a:ext>
                </a:extLst>
              </a:rPr>
              <a:t>8 </a:t>
            </a:r>
            <a:r>
              <a:rPr lang="es-MX" sz="3200" b="1" dirty="0">
                <a:solidFill>
                  <a:schemeClr val="accent5"/>
                </a:solidFill>
                <a:latin typeface="Montserrat"/>
                <a:sym typeface="Montserrat"/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8"/>
                  </a:ext>
                </a:extLst>
              </a:rPr>
              <a:t>proyectos</a:t>
            </a:r>
            <a:r>
              <a:rPr lang="es-MX" sz="3200" b="1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7"/>
                  </a:ext>
                </a:extLst>
              </a:rPr>
              <a:t> </a:t>
            </a:r>
            <a:r>
              <a:rPr lang="es-MX" sz="3200" b="1" dirty="0">
                <a:solidFill>
                  <a:schemeClr val="accent5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8"/>
                  </a:ext>
                </a:extLst>
              </a:rPr>
              <a:t>innovadores</a:t>
            </a:r>
            <a:r>
              <a:rPr lang="es-MX" sz="3200" b="1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9"/>
                  </a:ext>
                </a:extLst>
              </a:rPr>
              <a:t> </a:t>
            </a:r>
            <a:endParaRPr lang="es-MX" sz="3200" b="1" dirty="0">
              <a:solidFill>
                <a:srgbClr val="EF8037"/>
              </a:solidFill>
              <a:latin typeface="Montserrat"/>
              <a:ea typeface="Montserrat"/>
              <a:cs typeface="Montserrat"/>
              <a:sym typeface="Montserrat"/>
              <a:extLst>
                <a:ext uri="http://customooxmlschemas.google.com/">
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9"/>
                </a:ext>
              </a:extLst>
            </a:endParaRPr>
          </a:p>
          <a:p>
            <a:pPr marL="0" lvl="0" indent="0" algn="ctr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r>
              <a:rPr lang="es-MX" sz="3200" b="1" dirty="0">
                <a:solidFill>
                  <a:srgbClr val="0177BD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10"/>
                  </a:ext>
                </a:extLst>
              </a:rPr>
              <a:t>y 5</a:t>
            </a:r>
            <a:r>
              <a:rPr lang="es-MX" sz="3200" b="1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11"/>
                  </a:ext>
                </a:extLst>
              </a:rPr>
              <a:t> </a:t>
            </a:r>
            <a:r>
              <a:rPr lang="es-MX" sz="3200" b="1" dirty="0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12"/>
                  </a:ext>
                </a:extLst>
              </a:rPr>
              <a:t>evaluaciones</a:t>
            </a:r>
            <a:endParaRPr lang="es-MX" sz="3200" b="1" dirty="0">
              <a:solidFill>
                <a:schemeClr val="accent4"/>
              </a:solidFill>
              <a:latin typeface="Montserrat"/>
              <a:ea typeface="Montserrat"/>
              <a:cs typeface="Montserrat"/>
            </a:endParaRPr>
          </a:p>
        </p:txBody>
      </p:sp>
      <p:sp>
        <p:nvSpPr>
          <p:cNvPr id="319" name="Google Shape;319;g1dd598528d5_0_0"/>
          <p:cNvSpPr txBox="1"/>
          <p:nvPr/>
        </p:nvSpPr>
        <p:spPr>
          <a:xfrm>
            <a:off x="840592" y="5862777"/>
            <a:ext cx="10507200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Contribuyendo</a:t>
            </a:r>
            <a:r>
              <a:rPr lang="es-CO" sz="1800" i="0" u="none" strike="noStrike" cap="none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a la generación y uso evidencia para transformar las acciones de política pública en la primera infancia, basado en una cultura de aprendizaje.</a:t>
            </a:r>
            <a:endParaRPr sz="1800" i="0" u="none" strike="noStrike" cap="none" dirty="0">
              <a:solidFill>
                <a:srgbClr val="674EA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b="0" i="0" u="none" strike="noStrike" cap="none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2" name="Google Shape;322;g1dd598528d5_0_0" descr="Imagen Aprender en comunida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3920" y="1567365"/>
            <a:ext cx="1467932" cy="1449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g1dd598528d5_0_0" descr="Logotipo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4983" y="4124946"/>
            <a:ext cx="2157520" cy="102304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EAFDD1E-8AE4-5E88-F887-52F3B6A2B017}"/>
              </a:ext>
            </a:extLst>
          </p:cNvPr>
          <p:cNvSpPr txBox="1"/>
          <p:nvPr/>
        </p:nvSpPr>
        <p:spPr>
          <a:xfrm>
            <a:off x="229519" y="3020457"/>
            <a:ext cx="211156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800" b="1" dirty="0">
                <a:solidFill>
                  <a:srgbClr val="A074E3"/>
                </a:solidFill>
                <a:latin typeface="Tenorite"/>
              </a:rPr>
              <a:t>CONECTAR </a:t>
            </a:r>
            <a:endParaRPr lang="es-ES" sz="1800" b="1" dirty="0">
              <a:solidFill>
                <a:srgbClr val="A074E3"/>
              </a:solidFill>
            </a:endParaRPr>
          </a:p>
          <a:p>
            <a:r>
              <a:rPr lang="es-ES" sz="1800" b="1" dirty="0">
                <a:solidFill>
                  <a:srgbClr val="A074E3"/>
                </a:solidFill>
                <a:latin typeface="Tenorite"/>
              </a:rPr>
              <a:t>PARA EDUCAR</a:t>
            </a:r>
            <a:endParaRPr lang="es-ES" sz="1800" b="1" dirty="0">
              <a:solidFill>
                <a:srgbClr val="A074E3"/>
              </a:solidFill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95BFA03-0992-7E5A-124E-819928D3F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2233" y="3072197"/>
            <a:ext cx="952500" cy="109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C8DF993D-84EC-2B08-2DD2-0D342DF36C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880" y="4735477"/>
            <a:ext cx="958353" cy="967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7E516E17-8E87-DDFD-B291-5662CF6B3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743" y="1515450"/>
            <a:ext cx="2438400" cy="96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Fundación Apapacho (@FundApapacho) / Twitter">
            <a:extLst>
              <a:ext uri="{FF2B5EF4-FFF2-40B4-BE49-F238E27FC236}">
                <a16:creationId xmlns:a16="http://schemas.microsoft.com/office/drawing/2014/main" id="{0A36FD52-3D50-7CC6-7210-1255D7BBC2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4871" y="4122534"/>
            <a:ext cx="1114212" cy="1095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097B5318-740D-ECC5-287A-A9A54F3F1BCA}"/>
              </a:ext>
            </a:extLst>
          </p:cNvPr>
          <p:cNvSpPr txBox="1"/>
          <p:nvPr/>
        </p:nvSpPr>
        <p:spPr>
          <a:xfrm>
            <a:off x="3920170" y="5159566"/>
            <a:ext cx="2111566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000" dirty="0">
                <a:solidFill>
                  <a:srgbClr val="67B4BF"/>
                </a:solidFill>
                <a:latin typeface="Tenorite"/>
              </a:rPr>
              <a:t>APAPACHO</a:t>
            </a:r>
            <a:endParaRPr lang="es-ES" dirty="0">
              <a:solidFill>
                <a:srgbClr val="67B4BF"/>
              </a:solidFill>
            </a:endParaRPr>
          </a:p>
        </p:txBody>
      </p:sp>
      <p:pic>
        <p:nvPicPr>
          <p:cNvPr id="3082" name="Picture 10">
            <a:extLst>
              <a:ext uri="{FF2B5EF4-FFF2-40B4-BE49-F238E27FC236}">
                <a16:creationId xmlns:a16="http://schemas.microsoft.com/office/drawing/2014/main" id="{059B344C-4BD1-CE95-CF1D-3D1353EBED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5500" y="2964914"/>
            <a:ext cx="2248180" cy="929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EE67A4DA-2DA9-DFA5-8E4C-AEC32289D726}"/>
              </a:ext>
            </a:extLst>
          </p:cNvPr>
          <p:cNvSpPr txBox="1"/>
          <p:nvPr/>
        </p:nvSpPr>
        <p:spPr>
          <a:xfrm>
            <a:off x="8088216" y="1661711"/>
            <a:ext cx="3442770" cy="37856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600" b="1">
                <a:solidFill>
                  <a:srgbClr val="0070C0"/>
                </a:solidFill>
                <a:latin typeface="Tenorite"/>
              </a:rPr>
              <a:t>Evaluación de retorno a la inversión en educación inicial</a:t>
            </a:r>
            <a:endParaRPr lang="es-ES">
              <a:solidFill>
                <a:srgbClr val="0070C0"/>
              </a:solidFill>
            </a:endParaRPr>
          </a:p>
          <a:p>
            <a:endParaRPr lang="es-ES" sz="1600" b="1">
              <a:solidFill>
                <a:srgbClr val="0070C0"/>
              </a:solidFill>
              <a:latin typeface="Tenorite"/>
            </a:endParaRPr>
          </a:p>
          <a:p>
            <a:r>
              <a:rPr lang="es-ES" sz="1600" b="1">
                <a:solidFill>
                  <a:srgbClr val="0070C0"/>
                </a:solidFill>
                <a:latin typeface="Tenorite"/>
              </a:rPr>
              <a:t>Estudio de medición de las afectaciones de la pandemia en la primera infancia</a:t>
            </a:r>
          </a:p>
          <a:p>
            <a:endParaRPr lang="es-ES" sz="1600" b="1">
              <a:solidFill>
                <a:srgbClr val="0070C0"/>
              </a:solidFill>
              <a:latin typeface="Tenorite"/>
            </a:endParaRPr>
          </a:p>
          <a:p>
            <a:r>
              <a:rPr lang="es-ES" sz="1600" b="1">
                <a:solidFill>
                  <a:srgbClr val="0070C0"/>
                </a:solidFill>
                <a:latin typeface="Tenorite"/>
              </a:rPr>
              <a:t>Evaluación Modalidad Propia e Intercultural</a:t>
            </a:r>
          </a:p>
          <a:p>
            <a:endParaRPr lang="es-ES" sz="1600" b="1">
              <a:solidFill>
                <a:srgbClr val="0070C0"/>
              </a:solidFill>
              <a:latin typeface="Tenorite"/>
            </a:endParaRPr>
          </a:p>
          <a:p>
            <a:r>
              <a:rPr lang="es-ES" sz="1600" b="1">
                <a:solidFill>
                  <a:srgbClr val="0070C0"/>
                </a:solidFill>
                <a:latin typeface="Tenorite"/>
              </a:rPr>
              <a:t>Encuesta Nacional Servicios de Educación  Inicial</a:t>
            </a:r>
          </a:p>
          <a:p>
            <a:endParaRPr lang="es-ES" sz="1600" b="1">
              <a:solidFill>
                <a:srgbClr val="0070C0"/>
              </a:solidFill>
              <a:latin typeface="Tenorite"/>
            </a:endParaRPr>
          </a:p>
          <a:p>
            <a:r>
              <a:rPr lang="es-ES" sz="1600" b="1">
                <a:solidFill>
                  <a:srgbClr val="0070C0"/>
                </a:solidFill>
                <a:latin typeface="Tenorite"/>
              </a:rPr>
              <a:t>Análisis de acompañamientos telefónicos</a:t>
            </a:r>
            <a:endParaRPr lang="es-ES">
              <a:solidFill>
                <a:srgbClr val="0070C0"/>
              </a:solidFill>
            </a:endParaRPr>
          </a:p>
        </p:txBody>
      </p:sp>
      <p:pic>
        <p:nvPicPr>
          <p:cNvPr id="3084" name="Picture 12" descr="agregar icono gratis">
            <a:extLst>
              <a:ext uri="{FF2B5EF4-FFF2-40B4-BE49-F238E27FC236}">
                <a16:creationId xmlns:a16="http://schemas.microsoft.com/office/drawing/2014/main" id="{C2C27939-651D-79D6-2239-43DC8181BA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94" y="2966908"/>
            <a:ext cx="900152" cy="890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3479F59-0555-8AE6-B16E-5EA72CBB5F4D}"/>
              </a:ext>
            </a:extLst>
          </p:cNvPr>
          <p:cNvSpPr txBox="1"/>
          <p:nvPr/>
        </p:nvSpPr>
        <p:spPr>
          <a:xfrm>
            <a:off x="4901898" y="2238872"/>
            <a:ext cx="211156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800" b="1" dirty="0">
                <a:solidFill>
                  <a:srgbClr val="00B050"/>
                </a:solidFill>
                <a:latin typeface="Tenorite"/>
              </a:rPr>
              <a:t>TEJIENDO</a:t>
            </a:r>
          </a:p>
          <a:p>
            <a:r>
              <a:rPr lang="es-ES" sz="1800" b="1" dirty="0">
                <a:solidFill>
                  <a:srgbClr val="00B050"/>
                </a:solidFill>
                <a:latin typeface="Tenorite"/>
              </a:rPr>
              <a:t>CAMINOS</a:t>
            </a:r>
            <a:endParaRPr lang="es-ES" sz="1800" b="1" dirty="0">
              <a:solidFill>
                <a:srgbClr val="00B050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854E9AA-A44F-CD39-BED5-6F18EB2331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677" y="1484147"/>
            <a:ext cx="794668" cy="794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BCAB0EB-55F3-45FA-3E21-0B45317C605E}"/>
              </a:ext>
            </a:extLst>
          </p:cNvPr>
          <p:cNvSpPr txBox="1"/>
          <p:nvPr/>
        </p:nvSpPr>
        <p:spPr>
          <a:xfrm>
            <a:off x="58723" y="6409129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>
                    <a:lumMod val="65000"/>
                  </a:schemeClr>
                </a:solidFill>
              </a:rPr>
              <a:t>M</a:t>
            </a:r>
            <a:endParaRPr lang="es-ES_tradnl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" name="Google Shape;329;g1dd598528d5_0_11" descr="Diagrama&#10;&#10;Descripción generada automáticamente"/>
          <p:cNvPicPr preferRelativeResize="0"/>
          <p:nvPr/>
        </p:nvPicPr>
        <p:blipFill rotWithShape="1">
          <a:blip r:embed="rId3">
            <a:alphaModFix/>
          </a:blip>
          <a:srcRect l="6611" t="9012" r="5708" b="7848"/>
          <a:stretch/>
        </p:blipFill>
        <p:spPr>
          <a:xfrm>
            <a:off x="1660514" y="1228791"/>
            <a:ext cx="9216351" cy="5282076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g1dd598528d5_0_11"/>
          <p:cNvSpPr txBox="1">
            <a:spLocks noGrp="1"/>
          </p:cNvSpPr>
          <p:nvPr>
            <p:ph type="title"/>
          </p:nvPr>
        </p:nvSpPr>
        <p:spPr>
          <a:xfrm>
            <a:off x="838197" y="288354"/>
            <a:ext cx="10515600" cy="8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80"/>
              <a:buFont typeface="Montserrat"/>
              <a:buNone/>
            </a:pPr>
            <a:r>
              <a:rPr lang="es-CO" sz="2680" b="1">
                <a:solidFill>
                  <a:srgbClr val="0177BD"/>
                </a:solidFill>
                <a:latin typeface="Montserrat"/>
                <a:ea typeface="Montserrat"/>
                <a:cs typeface="Montserrat"/>
                <a:sym typeface="Montserrat"/>
              </a:rPr>
              <a:t>Contamos con una red de más de</a:t>
            </a:r>
            <a:r>
              <a:rPr lang="es-CO" sz="2680" b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s-CO" sz="2680" b="1">
                <a:solidFill>
                  <a:srgbClr val="87BE31"/>
                </a:solidFill>
                <a:latin typeface="Montserrat"/>
                <a:ea typeface="Montserrat"/>
                <a:cs typeface="Montserrat"/>
                <a:sym typeface="Montserrat"/>
              </a:rPr>
              <a:t>10 aliados</a:t>
            </a:r>
            <a:r>
              <a:rPr lang="es-CO" sz="2680" b="1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s-CO" sz="2680" b="1">
                <a:solidFill>
                  <a:srgbClr val="0177BD"/>
                </a:solidFill>
                <a:latin typeface="Montserrat"/>
                <a:ea typeface="Montserrat"/>
                <a:cs typeface="Montserrat"/>
                <a:sym typeface="Montserrat"/>
              </a:rPr>
              <a:t>estratégicos para los proyectos de innovación y evaluación</a:t>
            </a:r>
            <a:endParaRPr sz="3759">
              <a:solidFill>
                <a:srgbClr val="0177BD"/>
              </a:solidFill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C7D329A-0B9D-C266-7145-D7805B04B518}"/>
              </a:ext>
            </a:extLst>
          </p:cNvPr>
          <p:cNvSpPr txBox="1"/>
          <p:nvPr/>
        </p:nvSpPr>
        <p:spPr>
          <a:xfrm>
            <a:off x="58723" y="6409129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>
                    <a:lumMod val="65000"/>
                  </a:schemeClr>
                </a:solidFill>
              </a:rPr>
              <a:t>M</a:t>
            </a:r>
            <a:endParaRPr lang="es-ES_tradnl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1dd598528d5_0_37"/>
          <p:cNvSpPr txBox="1">
            <a:spLocks noGrp="1"/>
          </p:cNvSpPr>
          <p:nvPr>
            <p:ph type="title"/>
          </p:nvPr>
        </p:nvSpPr>
        <p:spPr>
          <a:xfrm>
            <a:off x="838198" y="591717"/>
            <a:ext cx="10515600" cy="1864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2060"/>
              </a:buClr>
              <a:buSzPct val="107462"/>
            </a:pPr>
            <a:r>
              <a:rPr lang="es-CO" sz="2400" b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Hemos logrado apalancar más de </a:t>
            </a:r>
            <a:r>
              <a:rPr lang="es-CO" sz="2400" b="1">
                <a:solidFill>
                  <a:srgbClr val="87BE31"/>
                </a:solidFill>
                <a:latin typeface="Montserrat"/>
                <a:ea typeface="Montserrat"/>
                <a:cs typeface="Montserrat"/>
                <a:sym typeface="Montserrat"/>
              </a:rPr>
              <a:t>3 millones de dólares</a:t>
            </a:r>
            <a:r>
              <a:rPr lang="es-CO" sz="2400" b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para proyectos de educación inicial en el marco de la atención integral a la primera infancia con socios estratégicos</a:t>
            </a:r>
            <a:endParaRPr lang="es-ES" sz="3759" err="1"/>
          </a:p>
        </p:txBody>
      </p:sp>
      <p:pic>
        <p:nvPicPr>
          <p:cNvPr id="337" name="Google Shape;337;g1dd598528d5_0_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47698" y="2138200"/>
            <a:ext cx="879808" cy="945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g1dd598528d5_0_37" descr="La Fundación LEGO y KIRKBI anuncian una ayuda de 100M de coronas danesas  para apoyar a los niños vulnerables de Haití y Afganistán -  EmpresaSostenibles"/>
          <p:cNvPicPr preferRelativeResize="0"/>
          <p:nvPr/>
        </p:nvPicPr>
        <p:blipFill rotWithShape="1">
          <a:blip r:embed="rId4">
            <a:alphaModFix/>
          </a:blip>
          <a:srcRect t="59498" r="2028" b="14814"/>
          <a:stretch/>
        </p:blipFill>
        <p:spPr>
          <a:xfrm>
            <a:off x="6501413" y="2299366"/>
            <a:ext cx="2619864" cy="375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g1dd598528d5_0_37" descr="UNICEF"/>
          <p:cNvPicPr preferRelativeResize="0"/>
          <p:nvPr/>
        </p:nvPicPr>
        <p:blipFill rotWithShape="1">
          <a:blip r:embed="rId5">
            <a:alphaModFix/>
          </a:blip>
          <a:srcRect l="15912" t="11501" r="14930" b="11869"/>
          <a:stretch/>
        </p:blipFill>
        <p:spPr>
          <a:xfrm>
            <a:off x="5139793" y="2324802"/>
            <a:ext cx="806362" cy="57234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336;g1dd598528d5_0_37">
            <a:extLst>
              <a:ext uri="{FF2B5EF4-FFF2-40B4-BE49-F238E27FC236}">
                <a16:creationId xmlns:a16="http://schemas.microsoft.com/office/drawing/2014/main" id="{29777B4A-12E3-4E38-B922-0D93B0699F0A}"/>
              </a:ext>
            </a:extLst>
          </p:cNvPr>
          <p:cNvSpPr txBox="1">
            <a:spLocks/>
          </p:cNvSpPr>
          <p:nvPr/>
        </p:nvSpPr>
        <p:spPr>
          <a:xfrm>
            <a:off x="688355" y="3990810"/>
            <a:ext cx="10515600" cy="8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002060"/>
              </a:buClr>
              <a:buSzPct val="107462"/>
            </a:pPr>
            <a:r>
              <a:rPr lang="es-CO" sz="2650" b="1" dirty="0">
                <a:solidFill>
                  <a:srgbClr val="002060"/>
                </a:solidFill>
                <a:latin typeface="Montserrat"/>
              </a:rPr>
              <a:t>Con la participación en</a:t>
            </a:r>
            <a:r>
              <a:rPr lang="es-CO" sz="2650" b="1" dirty="0">
                <a:solidFill>
                  <a:srgbClr val="92D050"/>
                </a:solidFill>
                <a:latin typeface="Montserrat"/>
              </a:rPr>
              <a:t> </a:t>
            </a:r>
            <a:r>
              <a:rPr lang="es-CO" sz="2650" b="1" dirty="0">
                <a:solidFill>
                  <a:srgbClr val="F5950F"/>
                </a:solidFill>
                <a:latin typeface="Montserrat"/>
              </a:rPr>
              <a:t>11 publicaciones</a:t>
            </a:r>
            <a:r>
              <a:rPr lang="es-CO" sz="2650" b="1" dirty="0">
                <a:solidFill>
                  <a:srgbClr val="002060"/>
                </a:solidFill>
                <a:latin typeface="Montserrat"/>
              </a:rPr>
              <a:t> con aliados para la divulgación de evidencia de los proyectos de educación inicial</a:t>
            </a: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E2B8C11F-F33C-A12E-E7BD-ABAE2C9A5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4820" y="5109533"/>
            <a:ext cx="876300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>
            <a:extLst>
              <a:ext uri="{FF2B5EF4-FFF2-40B4-BE49-F238E27FC236}">
                <a16:creationId xmlns:a16="http://schemas.microsoft.com/office/drawing/2014/main" id="{01357920-CFAD-9FD4-0003-2BAA2AE178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0820" y="5109533"/>
            <a:ext cx="800100" cy="42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73789CED-C1C2-312D-2AB9-FEB2C7104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070" y="5109533"/>
            <a:ext cx="752475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>
            <a:extLst>
              <a:ext uri="{FF2B5EF4-FFF2-40B4-BE49-F238E27FC236}">
                <a16:creationId xmlns:a16="http://schemas.microsoft.com/office/drawing/2014/main" id="{DB61D46F-BE18-1943-8122-5C0F8421FE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2170" y="5109533"/>
            <a:ext cx="866775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E75A4DE5-BF2C-E059-13EE-99A074FA5E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670" y="5109533"/>
            <a:ext cx="1009650" cy="44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>
            <a:extLst>
              <a:ext uri="{FF2B5EF4-FFF2-40B4-BE49-F238E27FC236}">
                <a16:creationId xmlns:a16="http://schemas.microsoft.com/office/drawing/2014/main" id="{8511E26E-3921-B898-90CA-C9BCC549EB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1345" y="5109533"/>
            <a:ext cx="1819275" cy="24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48C25A00-4010-921E-4D2B-060702243ED2}"/>
              </a:ext>
            </a:extLst>
          </p:cNvPr>
          <p:cNvSpPr txBox="1"/>
          <p:nvPr/>
        </p:nvSpPr>
        <p:spPr>
          <a:xfrm>
            <a:off x="58723" y="6409129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>
                    <a:lumMod val="65000"/>
                  </a:schemeClr>
                </a:solidFill>
              </a:rPr>
              <a:t>M</a:t>
            </a:r>
            <a:endParaRPr lang="es-ES_tradnl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1a972b56ec7_0_0"/>
          <p:cNvSpPr txBox="1"/>
          <p:nvPr/>
        </p:nvSpPr>
        <p:spPr>
          <a:xfrm>
            <a:off x="610153" y="3414765"/>
            <a:ext cx="2290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s-CO" sz="3200" b="1" i="0" u="none" strike="noStrike" cap="none">
                <a:solidFill>
                  <a:schemeClr val="accent4"/>
                </a:solidFill>
                <a:latin typeface="Questrial"/>
                <a:ea typeface="Questrial"/>
                <a:cs typeface="Questrial"/>
                <a:sym typeface="Questrial"/>
              </a:rPr>
              <a:t>Intenciones</a:t>
            </a:r>
            <a:endParaRPr sz="1200" b="0" i="0" u="none" strike="noStrike" cap="none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g1a972b56ec7_0_0"/>
          <p:cNvSpPr txBox="1"/>
          <p:nvPr/>
        </p:nvSpPr>
        <p:spPr>
          <a:xfrm>
            <a:off x="8680155" y="2553149"/>
            <a:ext cx="3158700" cy="12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s-CO" sz="3200" b="1" i="0" u="none" strike="noStrike" cap="none">
                <a:solidFill>
                  <a:schemeClr val="accent5"/>
                </a:solidFill>
                <a:latin typeface="Questrial"/>
                <a:ea typeface="Questrial"/>
                <a:cs typeface="Questrial"/>
                <a:sym typeface="Questrial"/>
              </a:rPr>
              <a:t>Impacto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rPr lang="es-CO" sz="1867" b="0" i="0" u="none" strike="noStrike" cap="none">
                <a:solidFill>
                  <a:schemeClr val="accent5"/>
                </a:solidFill>
                <a:latin typeface="Questrial"/>
                <a:ea typeface="Questrial"/>
                <a:cs typeface="Questrial"/>
                <a:sym typeface="Questrial"/>
              </a:rPr>
              <a:t>En las niñas, niños, mujeres gestantes y sus familias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5" name="Google Shape;365;g1a972b56ec7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02160" y="5708789"/>
            <a:ext cx="976819" cy="1061352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g1a972b56ec7_0_0"/>
          <p:cNvSpPr txBox="1"/>
          <p:nvPr/>
        </p:nvSpPr>
        <p:spPr>
          <a:xfrm>
            <a:off x="1030500" y="975367"/>
            <a:ext cx="11161500" cy="11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67"/>
              <a:buFont typeface="Arial"/>
              <a:buNone/>
            </a:pPr>
            <a:r>
              <a:rPr lang="es-CO" sz="258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Nuestra historia inicia en el 2019, con el propósito de </a:t>
            </a:r>
            <a:r>
              <a:rPr lang="es-CO" sz="2580" b="1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instaurar un enfoque de políticas basadas en la evidencia</a:t>
            </a:r>
            <a:r>
              <a:rPr lang="es-CO" sz="258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 en la Dirección de Primera Infancia del ICBF.</a:t>
            </a:r>
            <a:endParaRPr sz="3866" i="0" u="none" strike="noStrike" cap="none">
              <a:solidFill>
                <a:srgbClr val="00206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7" name="Google Shape;367;g1a972b56ec7_0_0"/>
          <p:cNvSpPr/>
          <p:nvPr/>
        </p:nvSpPr>
        <p:spPr>
          <a:xfrm>
            <a:off x="7731231" y="3857615"/>
            <a:ext cx="2056086" cy="1119873"/>
          </a:xfrm>
          <a:custGeom>
            <a:avLst/>
            <a:gdLst/>
            <a:ahLst/>
            <a:cxnLst/>
            <a:rect l="l" t="t" r="r" b="b"/>
            <a:pathLst>
              <a:path w="123359" h="67189" extrusionOk="0">
                <a:moveTo>
                  <a:pt x="0" y="21123"/>
                </a:moveTo>
                <a:cubicBezTo>
                  <a:pt x="16476" y="28727"/>
                  <a:pt x="78296" y="70270"/>
                  <a:pt x="98856" y="66749"/>
                </a:cubicBezTo>
                <a:cubicBezTo>
                  <a:pt x="119416" y="63229"/>
                  <a:pt x="119275" y="11125"/>
                  <a:pt x="123359" y="0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8" name="Google Shape;368;g1a972b56ec7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02311" y="2674897"/>
            <a:ext cx="4464989" cy="2627703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g1a972b56ec7_0_0"/>
          <p:cNvSpPr/>
          <p:nvPr/>
        </p:nvSpPr>
        <p:spPr>
          <a:xfrm>
            <a:off x="1904003" y="2761638"/>
            <a:ext cx="2520826" cy="1663817"/>
          </a:xfrm>
          <a:custGeom>
            <a:avLst/>
            <a:gdLst/>
            <a:ahLst/>
            <a:cxnLst/>
            <a:rect l="l" t="t" r="r" b="b"/>
            <a:pathLst>
              <a:path w="151242" h="99824" extrusionOk="0">
                <a:moveTo>
                  <a:pt x="0" y="75748"/>
                </a:moveTo>
                <a:cubicBezTo>
                  <a:pt x="11547" y="79269"/>
                  <a:pt x="51259" y="108700"/>
                  <a:pt x="69284" y="96871"/>
                </a:cubicBezTo>
                <a:cubicBezTo>
                  <a:pt x="87309" y="85042"/>
                  <a:pt x="94490" y="18715"/>
                  <a:pt x="108150" y="4774"/>
                </a:cubicBezTo>
                <a:cubicBezTo>
                  <a:pt x="121810" y="-9167"/>
                  <a:pt x="144060" y="11815"/>
                  <a:pt x="151242" y="13223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g1a972b56ec7_0_0"/>
          <p:cNvSpPr txBox="1"/>
          <p:nvPr/>
        </p:nvSpPr>
        <p:spPr>
          <a:xfrm>
            <a:off x="3938347" y="6143625"/>
            <a:ext cx="47418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s-CO" sz="2800" b="1" i="0" u="none" strike="noStrike" cap="none">
                <a:solidFill>
                  <a:schemeClr val="accent2"/>
                </a:solidFill>
                <a:latin typeface="Questrial"/>
                <a:ea typeface="Questrial"/>
                <a:cs typeface="Questrial"/>
                <a:sym typeface="Questrial"/>
              </a:rPr>
              <a:t>Alianzas y recursos</a:t>
            </a:r>
            <a:endParaRPr sz="800" b="0" i="0" u="none" strike="noStrike" cap="none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g1a972b56ec7_0_0"/>
          <p:cNvSpPr/>
          <p:nvPr/>
        </p:nvSpPr>
        <p:spPr>
          <a:xfrm>
            <a:off x="2754750" y="5810825"/>
            <a:ext cx="6682500" cy="200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868D300E-6A0D-F17D-2527-0C5710EF1ABF}"/>
              </a:ext>
            </a:extLst>
          </p:cNvPr>
          <p:cNvSpPr txBox="1"/>
          <p:nvPr/>
        </p:nvSpPr>
        <p:spPr>
          <a:xfrm>
            <a:off x="58723" y="6409129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>
                    <a:lumMod val="65000"/>
                  </a:schemeClr>
                </a:solidFill>
              </a:rPr>
              <a:t>D</a:t>
            </a:r>
            <a:endParaRPr lang="es-ES_tradnl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1dd598528d5_2_22"/>
          <p:cNvSpPr txBox="1"/>
          <p:nvPr/>
        </p:nvSpPr>
        <p:spPr>
          <a:xfrm>
            <a:off x="788316" y="305147"/>
            <a:ext cx="104139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50800"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77BD"/>
              </a:buClr>
              <a:buSzPts val="2800"/>
            </a:pPr>
            <a:r>
              <a:rPr lang="es-ES" sz="3200" b="1" dirty="0">
                <a:solidFill>
                  <a:srgbClr val="0177BD"/>
                </a:solidFill>
                <a:latin typeface="Montserrat"/>
                <a:ea typeface="Montserrat"/>
                <a:cs typeface="Montserrat"/>
                <a:sym typeface="Montserrat"/>
              </a:rPr>
              <a:t>Laboratorios de Innovación en el Sector Público</a:t>
            </a:r>
            <a:endParaRPr sz="3200" b="1" dirty="0">
              <a:solidFill>
                <a:srgbClr val="0177B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F83C9F0-876C-12D4-826F-AE6B46D1F8E0}"/>
              </a:ext>
            </a:extLst>
          </p:cNvPr>
          <p:cNvSpPr txBox="1"/>
          <p:nvPr/>
        </p:nvSpPr>
        <p:spPr>
          <a:xfrm>
            <a:off x="1315611" y="1143582"/>
            <a:ext cx="908286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1600" dirty="0">
                <a:solidFill>
                  <a:srgbClr val="002060"/>
                </a:solidFill>
                <a:latin typeface="Montserrat"/>
              </a:rPr>
              <a:t>Los laboratorios son espacios para </a:t>
            </a:r>
            <a:r>
              <a:rPr lang="es-CO" sz="1600" b="1" dirty="0">
                <a:solidFill>
                  <a:srgbClr val="00B050"/>
                </a:solidFill>
                <a:latin typeface="Montserrat"/>
              </a:rPr>
              <a:t>experimentar</a:t>
            </a:r>
            <a:r>
              <a:rPr lang="es-CO" sz="1600" b="1" dirty="0">
                <a:solidFill>
                  <a:srgbClr val="002060"/>
                </a:solidFill>
                <a:latin typeface="Montserrat"/>
              </a:rPr>
              <a:t> </a:t>
            </a:r>
            <a:r>
              <a:rPr lang="es-CO" sz="1600" dirty="0">
                <a:solidFill>
                  <a:srgbClr val="002060"/>
                </a:solidFill>
                <a:latin typeface="Montserrat"/>
              </a:rPr>
              <a:t>con nuevas formas </a:t>
            </a:r>
            <a:r>
              <a:rPr lang="es-CO" sz="1600" b="1" dirty="0">
                <a:solidFill>
                  <a:srgbClr val="002060"/>
                </a:solidFill>
                <a:latin typeface="Montserrat"/>
              </a:rPr>
              <a:t>de </a:t>
            </a:r>
            <a:r>
              <a:rPr lang="es-CO" sz="1600" b="1" dirty="0">
                <a:solidFill>
                  <a:srgbClr val="E68907"/>
                </a:solidFill>
                <a:latin typeface="Montserrat"/>
              </a:rPr>
              <a:t>generar valor público</a:t>
            </a:r>
            <a:r>
              <a:rPr lang="es-CO" sz="1600" dirty="0">
                <a:solidFill>
                  <a:srgbClr val="002060"/>
                </a:solidFill>
                <a:latin typeface="Montserrat"/>
              </a:rPr>
              <a:t>, </a:t>
            </a:r>
            <a:r>
              <a:rPr lang="es-CO" sz="1600" b="1" dirty="0">
                <a:solidFill>
                  <a:srgbClr val="67B4BF"/>
                </a:solidFill>
                <a:latin typeface="Montserrat"/>
              </a:rPr>
              <a:t>modernizar la relación con la ciudadanía</a:t>
            </a:r>
            <a:r>
              <a:rPr lang="es-CO" sz="1600" dirty="0">
                <a:solidFill>
                  <a:srgbClr val="002060"/>
                </a:solidFill>
                <a:latin typeface="Montserrat"/>
              </a:rPr>
              <a:t>, aportar nuevos </a:t>
            </a:r>
            <a:r>
              <a:rPr lang="es-CO" sz="1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Montserrat"/>
              </a:rPr>
              <a:t>canales de participación y colaboración</a:t>
            </a:r>
            <a:r>
              <a:rPr lang="es-CO" sz="1600" dirty="0">
                <a:solidFill>
                  <a:srgbClr val="002060"/>
                </a:solidFill>
                <a:latin typeface="Montserrat"/>
              </a:rPr>
              <a:t>. A la vez, funcionan como un sistema de apoyo transversal para la gestión de la innovación en otras áreas del Gobierno</a:t>
            </a:r>
            <a:endParaRPr lang="es-ES_tradnl" sz="1600" dirty="0">
              <a:solidFill>
                <a:srgbClr val="002060"/>
              </a:solidFill>
              <a:latin typeface="Montserrat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C6959F0-4424-929D-B3C2-A12C42DE55CB}"/>
              </a:ext>
            </a:extLst>
          </p:cNvPr>
          <p:cNvSpPr txBox="1"/>
          <p:nvPr/>
        </p:nvSpPr>
        <p:spPr>
          <a:xfrm>
            <a:off x="3025849" y="2509292"/>
            <a:ext cx="7446587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s-CO" sz="1600" dirty="0">
                <a:solidFill>
                  <a:srgbClr val="002060"/>
                </a:solidFill>
                <a:latin typeface="Montserrat"/>
              </a:rPr>
              <a:t>Internalizan el riesgo al fracaso, implementando </a:t>
            </a:r>
            <a:r>
              <a:rPr lang="es-CO" sz="1600" b="1" dirty="0">
                <a:solidFill>
                  <a:srgbClr val="002060"/>
                </a:solidFill>
                <a:latin typeface="Montserrat"/>
              </a:rPr>
              <a:t>prototipos, pilotos y evaluando </a:t>
            </a:r>
            <a:r>
              <a:rPr lang="es-CO" sz="1600" dirty="0">
                <a:solidFill>
                  <a:srgbClr val="002060"/>
                </a:solidFill>
                <a:latin typeface="Montserrat"/>
              </a:rPr>
              <a:t>en pequeña escala.</a:t>
            </a:r>
            <a:endParaRPr lang="es-ES_tradnl" sz="1600" dirty="0">
              <a:solidFill>
                <a:srgbClr val="002060"/>
              </a:solidFill>
              <a:latin typeface="Montserrat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F51D235-12CB-C74B-5F03-344E48CACCEC}"/>
              </a:ext>
            </a:extLst>
          </p:cNvPr>
          <p:cNvSpPr txBox="1"/>
          <p:nvPr/>
        </p:nvSpPr>
        <p:spPr>
          <a:xfrm>
            <a:off x="2998634" y="3249808"/>
            <a:ext cx="76552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600" dirty="0">
                <a:solidFill>
                  <a:srgbClr val="002060"/>
                </a:solidFill>
                <a:latin typeface="Montserrat"/>
              </a:rPr>
              <a:t>Trabajan </a:t>
            </a:r>
            <a:r>
              <a:rPr lang="es-CO" sz="1600" b="1" dirty="0">
                <a:solidFill>
                  <a:srgbClr val="002060"/>
                </a:solidFill>
                <a:latin typeface="Montserrat"/>
              </a:rPr>
              <a:t>centrados en los usuarios</a:t>
            </a:r>
            <a:r>
              <a:rPr lang="es-CO" sz="1600" dirty="0">
                <a:solidFill>
                  <a:srgbClr val="002060"/>
                </a:solidFill>
                <a:latin typeface="Montserrat"/>
              </a:rPr>
              <a:t>, no trabajan para los usuarios sino con ellos. Involucrándolos y teniendo en cuenta la </a:t>
            </a:r>
            <a:r>
              <a:rPr lang="es-CO" sz="1600" b="1" dirty="0">
                <a:solidFill>
                  <a:srgbClr val="002060"/>
                </a:solidFill>
                <a:latin typeface="Montserrat"/>
              </a:rPr>
              <a:t>pertinencia territorial</a:t>
            </a:r>
            <a:r>
              <a:rPr lang="es-CO" sz="1600" dirty="0">
                <a:solidFill>
                  <a:srgbClr val="002060"/>
                </a:solidFill>
                <a:latin typeface="Montserrat"/>
              </a:rPr>
              <a:t>.</a:t>
            </a:r>
            <a:endParaRPr lang="es-ES_tradnl" sz="1600" dirty="0">
              <a:solidFill>
                <a:srgbClr val="002060"/>
              </a:solidFill>
              <a:latin typeface="Montserrat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0DACC8-0CE6-8C9B-8032-8785E75833C6}"/>
              </a:ext>
            </a:extLst>
          </p:cNvPr>
          <p:cNvSpPr txBox="1"/>
          <p:nvPr/>
        </p:nvSpPr>
        <p:spPr>
          <a:xfrm>
            <a:off x="3025849" y="4081065"/>
            <a:ext cx="6140302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s-CO" sz="1600" dirty="0">
                <a:solidFill>
                  <a:srgbClr val="002060"/>
                </a:solidFill>
                <a:latin typeface="Montserrat"/>
              </a:rPr>
              <a:t>Están conformados por equipos multidisciplinarios.</a:t>
            </a:r>
            <a:endParaRPr lang="es-ES_tradnl" sz="1600" dirty="0">
              <a:solidFill>
                <a:srgbClr val="002060"/>
              </a:solidFill>
              <a:latin typeface="Montserrat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32F980A-5759-9DCE-3DAC-91F46261A536}"/>
              </a:ext>
            </a:extLst>
          </p:cNvPr>
          <p:cNvSpPr txBox="1"/>
          <p:nvPr/>
        </p:nvSpPr>
        <p:spPr>
          <a:xfrm>
            <a:off x="3034920" y="4643678"/>
            <a:ext cx="685694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600" dirty="0">
                <a:solidFill>
                  <a:srgbClr val="002060"/>
                </a:solidFill>
                <a:latin typeface="Montserrat"/>
              </a:rPr>
              <a:t>Fomentan </a:t>
            </a:r>
            <a:r>
              <a:rPr lang="es-CO" sz="1600" b="1" dirty="0">
                <a:solidFill>
                  <a:srgbClr val="002060"/>
                </a:solidFill>
                <a:latin typeface="Montserrat"/>
              </a:rPr>
              <a:t>el trabajo en red y colaborativo </a:t>
            </a:r>
            <a:r>
              <a:rPr lang="es-CO" sz="1600" dirty="0">
                <a:solidFill>
                  <a:srgbClr val="002060"/>
                </a:solidFill>
                <a:latin typeface="Montserrat"/>
              </a:rPr>
              <a:t>con otros equipos o dependencias de la entidad pública a donde pertenecen.</a:t>
            </a:r>
            <a:endParaRPr lang="es-ES_tradnl" sz="1600" dirty="0">
              <a:solidFill>
                <a:srgbClr val="002060"/>
              </a:solidFill>
              <a:latin typeface="Montserrat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EBA9BE1-D83B-2C97-26EA-D8CD7E6EEA0E}"/>
              </a:ext>
            </a:extLst>
          </p:cNvPr>
          <p:cNvSpPr txBox="1"/>
          <p:nvPr/>
        </p:nvSpPr>
        <p:spPr>
          <a:xfrm>
            <a:off x="2998635" y="5408449"/>
            <a:ext cx="7410302" cy="910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600" dirty="0">
                <a:solidFill>
                  <a:srgbClr val="002060"/>
                </a:solidFill>
                <a:latin typeface="Montserrat"/>
              </a:rPr>
              <a:t>Promueven cambios dentro del gobierno, abriendo las políticas a </a:t>
            </a:r>
            <a:r>
              <a:rPr lang="es-CO" sz="1600" b="1" dirty="0">
                <a:solidFill>
                  <a:srgbClr val="002060"/>
                </a:solidFill>
                <a:latin typeface="Montserrat"/>
              </a:rPr>
              <a:t>nuevas colaboraciones </a:t>
            </a:r>
            <a:r>
              <a:rPr lang="es-CO" sz="1600" dirty="0">
                <a:solidFill>
                  <a:srgbClr val="002060"/>
                </a:solidFill>
                <a:latin typeface="Montserrat"/>
              </a:rPr>
              <a:t>por parte de diferentes actores con el objetivo de generar valor público</a:t>
            </a:r>
            <a:r>
              <a:rPr lang="es-CO" sz="2000" b="0" i="0" dirty="0">
                <a:solidFill>
                  <a:srgbClr val="212529"/>
                </a:solidFill>
                <a:effectLst/>
                <a:latin typeface="Gotham-Light"/>
              </a:rPr>
              <a:t>.</a:t>
            </a:r>
            <a:endParaRPr lang="es-ES_tradnl" sz="1600" dirty="0">
              <a:solidFill>
                <a:srgbClr val="002060"/>
              </a:solidFill>
              <a:latin typeface="Montserrat"/>
            </a:endParaRPr>
          </a:p>
        </p:txBody>
      </p:sp>
      <p:pic>
        <p:nvPicPr>
          <p:cNvPr id="10" name="Gráfico 12" descr="Marca de insignia1 con relleno sólido">
            <a:extLst>
              <a:ext uri="{FF2B5EF4-FFF2-40B4-BE49-F238E27FC236}">
                <a16:creationId xmlns:a16="http://schemas.microsoft.com/office/drawing/2014/main" id="{9F079A6A-AEF3-5160-891E-5FDD55BBDD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63184" y="2509292"/>
            <a:ext cx="562665" cy="578294"/>
          </a:xfrm>
          <a:prstGeom prst="rect">
            <a:avLst/>
          </a:prstGeom>
        </p:spPr>
      </p:pic>
      <p:pic>
        <p:nvPicPr>
          <p:cNvPr id="11" name="Gráfico 12" descr="Marca de insignia1 con relleno sólido">
            <a:extLst>
              <a:ext uri="{FF2B5EF4-FFF2-40B4-BE49-F238E27FC236}">
                <a16:creationId xmlns:a16="http://schemas.microsoft.com/office/drawing/2014/main" id="{B6E07725-6DE6-E3B1-BFD4-F92037785A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63183" y="3240244"/>
            <a:ext cx="562665" cy="578294"/>
          </a:xfrm>
          <a:prstGeom prst="rect">
            <a:avLst/>
          </a:prstGeom>
        </p:spPr>
      </p:pic>
      <p:pic>
        <p:nvPicPr>
          <p:cNvPr id="12" name="Gráfico 12" descr="Marca de insignia1 con relleno sólido">
            <a:extLst>
              <a:ext uri="{FF2B5EF4-FFF2-40B4-BE49-F238E27FC236}">
                <a16:creationId xmlns:a16="http://schemas.microsoft.com/office/drawing/2014/main" id="{6EDEA1F5-B949-FA45-E433-EBE36BFB26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63182" y="3951843"/>
            <a:ext cx="562665" cy="578294"/>
          </a:xfrm>
          <a:prstGeom prst="rect">
            <a:avLst/>
          </a:prstGeom>
        </p:spPr>
      </p:pic>
      <p:pic>
        <p:nvPicPr>
          <p:cNvPr id="13" name="Gráfico 12" descr="Marca de insignia1 con relleno sólido">
            <a:extLst>
              <a:ext uri="{FF2B5EF4-FFF2-40B4-BE49-F238E27FC236}">
                <a16:creationId xmlns:a16="http://schemas.microsoft.com/office/drawing/2014/main" id="{46798CC5-B1F6-E573-B867-F07DBE0938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63181" y="4587589"/>
            <a:ext cx="562665" cy="578294"/>
          </a:xfrm>
          <a:prstGeom prst="rect">
            <a:avLst/>
          </a:prstGeom>
        </p:spPr>
      </p:pic>
      <p:pic>
        <p:nvPicPr>
          <p:cNvPr id="14" name="Gráfico 13" descr="Marca de insignia1 con relleno sólido">
            <a:extLst>
              <a:ext uri="{FF2B5EF4-FFF2-40B4-BE49-F238E27FC236}">
                <a16:creationId xmlns:a16="http://schemas.microsoft.com/office/drawing/2014/main" id="{C0AF0CC1-13F7-6A59-43D6-BBEA60E327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63181" y="5382468"/>
            <a:ext cx="562665" cy="57829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F82C83C-BDD9-1B1D-EE14-15DE30054C04}"/>
              </a:ext>
            </a:extLst>
          </p:cNvPr>
          <p:cNvSpPr txBox="1"/>
          <p:nvPr/>
        </p:nvSpPr>
        <p:spPr>
          <a:xfrm>
            <a:off x="58723" y="6409129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>
                    <a:lumMod val="65000"/>
                  </a:schemeClr>
                </a:solidFill>
              </a:rPr>
              <a:t>D</a:t>
            </a:r>
            <a:endParaRPr lang="es-ES_tradnl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49"/>
          <p:cNvSpPr txBox="1">
            <a:spLocks noGrp="1"/>
          </p:cNvSpPr>
          <p:nvPr>
            <p:ph type="sldNum" idx="12"/>
          </p:nvPr>
        </p:nvSpPr>
        <p:spPr>
          <a:xfrm>
            <a:off x="8610600" y="590283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CO"/>
              <a:t>9</a:t>
            </a:fld>
            <a:endParaRPr/>
          </a:p>
        </p:txBody>
      </p:sp>
      <p:sp>
        <p:nvSpPr>
          <p:cNvPr id="435" name="Google Shape;435;p49"/>
          <p:cNvSpPr txBox="1"/>
          <p:nvPr/>
        </p:nvSpPr>
        <p:spPr>
          <a:xfrm>
            <a:off x="1056125" y="355729"/>
            <a:ext cx="10972800" cy="4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CO" sz="2400" b="1" i="0" u="none" strike="noStrike" cap="none" dirty="0">
                <a:solidFill>
                  <a:srgbClr val="0177BD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13"/>
                  </a:ext>
                </a:extLst>
              </a:rPr>
              <a:t>El Laboratorio apoyará estratégicamente a la DPI </a:t>
            </a:r>
            <a:endParaRPr sz="2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77BD"/>
              </a:buClr>
              <a:buSzPts val="2800"/>
              <a:buFont typeface="Montserrat"/>
              <a:buNone/>
            </a:pPr>
            <a:endParaRPr sz="2800" b="1" i="0" u="none" strike="noStrike" cap="none" dirty="0">
              <a:solidFill>
                <a:srgbClr val="0177B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6" name="Google Shape;436;p49"/>
          <p:cNvSpPr/>
          <p:nvPr/>
        </p:nvSpPr>
        <p:spPr>
          <a:xfrm>
            <a:off x="3011649" y="973324"/>
            <a:ext cx="8181900" cy="738518"/>
          </a:xfrm>
          <a:prstGeom prst="rect">
            <a:avLst/>
          </a:prstGeom>
          <a:noFill/>
          <a:ln w="1905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40404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ctr">
              <a:buSzPts val="1600"/>
            </a:pPr>
            <a:r>
              <a:rPr lang="es-CO" sz="1600" b="1" i="0" u="none" strike="noStrike" cap="none" dirty="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Responde a las prioridades de política pública </a:t>
            </a:r>
            <a:r>
              <a:rPr lang="es-CO" sz="1600" b="0" i="0" u="none" strike="noStrike" cap="none" dirty="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del gobierno nacional, el ICBF y la DPI.</a:t>
            </a:r>
            <a:r>
              <a:rPr lang="es-CO" sz="1600" dirty="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 </a:t>
            </a:r>
            <a:r>
              <a:rPr lang="es-CO" sz="1600" b="1" i="0" u="none" strike="noStrike" cap="none" dirty="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14"/>
                  </a:ext>
                </a:extLst>
              </a:rPr>
              <a:t>PND </a:t>
            </a:r>
            <a:r>
              <a:rPr lang="es-CO" sz="1600" b="1" dirty="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14"/>
                  </a:ext>
                </a:extLst>
              </a:rPr>
              <a:t>2022-2026</a:t>
            </a:r>
            <a:endParaRPr sz="1600" b="1" i="0" u="none" strike="noStrike" cap="none" dirty="0">
              <a:solidFill>
                <a:schemeClr val="accent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40404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7" name="Google Shape;437;p49"/>
          <p:cNvSpPr/>
          <p:nvPr/>
        </p:nvSpPr>
        <p:spPr>
          <a:xfrm rot="5400000">
            <a:off x="2425109" y="1266161"/>
            <a:ext cx="764891" cy="126471"/>
          </a:xfrm>
          <a:prstGeom prst="roundRect">
            <a:avLst>
              <a:gd name="adj" fmla="val 16667"/>
            </a:avLst>
          </a:prstGeom>
          <a:solidFill>
            <a:srgbClr val="87BE31"/>
          </a:solidFill>
          <a:ln w="9525" cap="flat" cmpd="sng">
            <a:solidFill>
              <a:srgbClr val="87BE3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8" name="Google Shape;438;p49"/>
          <p:cNvSpPr/>
          <p:nvPr/>
        </p:nvSpPr>
        <p:spPr>
          <a:xfrm>
            <a:off x="-53111" y="1170022"/>
            <a:ext cx="3435172" cy="58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CO" sz="1200" b="1" i="0" u="none" strike="noStrike" cap="none" dirty="0">
                <a:solidFill>
                  <a:srgbClr val="87BE31"/>
                </a:solidFill>
                <a:latin typeface="Montserrat"/>
                <a:ea typeface="Montserrat"/>
                <a:cs typeface="Montserrat"/>
                <a:sym typeface="Montserrat"/>
              </a:rPr>
              <a:t>Responde a prioridades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CO" sz="1200" b="1" i="0" u="none" strike="noStrike" cap="none" dirty="0">
                <a:solidFill>
                  <a:srgbClr val="87BE31"/>
                </a:solidFill>
                <a:latin typeface="Montserrat"/>
                <a:ea typeface="Montserrat"/>
                <a:cs typeface="Montserrat"/>
                <a:sym typeface="Montserrat"/>
              </a:rPr>
              <a:t>de política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9" name="Google Shape;439;p49" descr="Niños con relleno sólid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61795" y="799346"/>
            <a:ext cx="588900" cy="588900"/>
          </a:xfrm>
          <a:prstGeom prst="rect">
            <a:avLst/>
          </a:prstGeom>
          <a:noFill/>
          <a:ln>
            <a:noFill/>
          </a:ln>
        </p:spPr>
      </p:pic>
      <p:sp>
        <p:nvSpPr>
          <p:cNvPr id="440" name="Google Shape;440;p49"/>
          <p:cNvSpPr/>
          <p:nvPr/>
        </p:nvSpPr>
        <p:spPr>
          <a:xfrm>
            <a:off x="3011649" y="1792656"/>
            <a:ext cx="8181900" cy="738518"/>
          </a:xfrm>
          <a:prstGeom prst="rect">
            <a:avLst/>
          </a:prstGeom>
          <a:noFill/>
          <a:ln w="1905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O" b="1" i="0" u="none" strike="noStrike" cap="none" dirty="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Contribuye al uso y gestión eficiente de los recursos</a:t>
            </a:r>
            <a:r>
              <a:rPr lang="es-CO" b="0" i="0" u="none" strike="noStrike" cap="none" dirty="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  al iterar y  promover soluciones eficientes a los retos de la PI, minimizando riesgos probando previamente lo que funciona y lo que no</a:t>
            </a:r>
            <a:endParaRPr b="1" i="0" u="none" strike="noStrike" cap="none" dirty="0">
              <a:solidFill>
                <a:srgbClr val="40404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1" name="Google Shape;441;p49"/>
          <p:cNvSpPr/>
          <p:nvPr/>
        </p:nvSpPr>
        <p:spPr>
          <a:xfrm rot="5400000">
            <a:off x="2480064" y="2076027"/>
            <a:ext cx="671190" cy="110262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2" name="Google Shape;442;p49"/>
          <p:cNvSpPr/>
          <p:nvPr/>
        </p:nvSpPr>
        <p:spPr>
          <a:xfrm>
            <a:off x="582995" y="1911433"/>
            <a:ext cx="2146500" cy="5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CO" sz="1200" b="1" i="0" u="none" strike="noStrike" cap="none" dirty="0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rPr>
              <a:t>Uso eficiente de los recursos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49"/>
          <p:cNvSpPr/>
          <p:nvPr/>
        </p:nvSpPr>
        <p:spPr>
          <a:xfrm>
            <a:off x="3011649" y="2598279"/>
            <a:ext cx="8181900" cy="671190"/>
          </a:xfrm>
          <a:prstGeom prst="rect">
            <a:avLst/>
          </a:prstGeom>
          <a:noFill/>
          <a:ln w="1905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O" sz="1600" b="1" i="0" u="none" strike="noStrike" cap="none" dirty="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Respalda la rendición de cuentas/gestión transparente  </a:t>
            </a:r>
            <a:r>
              <a:rPr lang="es-CO" sz="1600" b="0" i="0" u="none" strike="noStrike" cap="none" dirty="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e informa y explica las acciones de los tomadores de decisiones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49"/>
          <p:cNvSpPr/>
          <p:nvPr/>
        </p:nvSpPr>
        <p:spPr>
          <a:xfrm rot="5400000">
            <a:off x="2467845" y="2878743"/>
            <a:ext cx="671190" cy="110262"/>
          </a:xfrm>
          <a:prstGeom prst="roundRect">
            <a:avLst>
              <a:gd name="adj" fmla="val 16667"/>
            </a:avLst>
          </a:prstGeom>
          <a:solidFill>
            <a:srgbClr val="79BEEA"/>
          </a:solidFill>
          <a:ln w="9525" cap="flat" cmpd="sng">
            <a:solidFill>
              <a:srgbClr val="79BEE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5" name="Google Shape;445;p49"/>
          <p:cNvSpPr/>
          <p:nvPr/>
        </p:nvSpPr>
        <p:spPr>
          <a:xfrm>
            <a:off x="731301" y="2742386"/>
            <a:ext cx="1800000" cy="4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CO" sz="1200" b="1" i="0" u="none" strike="noStrike" cap="none" dirty="0">
                <a:solidFill>
                  <a:srgbClr val="79BEEA"/>
                </a:solidFill>
                <a:latin typeface="Montserrat"/>
                <a:ea typeface="Montserrat"/>
                <a:cs typeface="Montserrat"/>
                <a:sym typeface="Montserrat"/>
              </a:rPr>
              <a:t>Rendición cuentas transparente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49"/>
          <p:cNvSpPr/>
          <p:nvPr/>
        </p:nvSpPr>
        <p:spPr>
          <a:xfrm>
            <a:off x="1405195" y="1735347"/>
            <a:ext cx="452211" cy="29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s-CO" sz="2800" b="1" i="0" u="none" strike="noStrike" cap="none" dirty="0">
                <a:solidFill>
                  <a:srgbClr val="FF9900"/>
                </a:solidFill>
                <a:latin typeface="Montserrat"/>
                <a:ea typeface="Montserrat"/>
                <a:cs typeface="Montserrat"/>
                <a:sym typeface="Montserrat"/>
              </a:rPr>
              <a:t>$</a:t>
            </a:r>
            <a:endParaRPr sz="2800" b="0" i="0" u="none" strike="noStrike" cap="none" dirty="0">
              <a:solidFill>
                <a:srgbClr val="FF99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49"/>
          <p:cNvSpPr/>
          <p:nvPr/>
        </p:nvSpPr>
        <p:spPr>
          <a:xfrm>
            <a:off x="3011649" y="3952025"/>
            <a:ext cx="8181900" cy="747566"/>
          </a:xfrm>
          <a:prstGeom prst="rect">
            <a:avLst/>
          </a:prstGeom>
          <a:noFill/>
          <a:ln w="1905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O" sz="1600" b="0" i="0" u="none" strike="noStrike" cap="none" dirty="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Permite influir en conversaciones y debates con terceros al ser un</a:t>
            </a:r>
            <a:r>
              <a:rPr lang="es-CO" sz="2000" b="0" i="0" u="none" strike="noStrike" cap="none" dirty="0">
                <a:solidFill>
                  <a:srgbClr val="318BA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s-CO" sz="1600" b="1" i="0" u="none" strike="noStrike" cap="none" dirty="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referente en innovación en la primera infancia</a:t>
            </a:r>
            <a:r>
              <a:rPr lang="es-CO" sz="1600" b="0" i="0" u="none" strike="noStrike" cap="none" dirty="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 y en el ecosistema de innovación pública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49"/>
          <p:cNvSpPr/>
          <p:nvPr/>
        </p:nvSpPr>
        <p:spPr>
          <a:xfrm>
            <a:off x="3011649" y="3340610"/>
            <a:ext cx="8181900" cy="540274"/>
          </a:xfrm>
          <a:prstGeom prst="rect">
            <a:avLst/>
          </a:prstGeom>
          <a:noFill/>
          <a:ln w="1905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O" sz="1600" i="0" u="none" strike="noStrike" cap="none" dirty="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Fomenta una </a:t>
            </a:r>
            <a:r>
              <a:rPr lang="es-CO" sz="1600" b="1" i="0" u="none" strike="noStrike" cap="none" dirty="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cultura de aprendizaje y toma de decisiones basadas en evidencia </a:t>
            </a:r>
            <a:endParaRPr sz="2000" b="0" i="0" u="none" strike="noStrike" cap="none" dirty="0">
              <a:solidFill>
                <a:srgbClr val="318BA2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9" name="Google Shape;449;p49"/>
          <p:cNvSpPr/>
          <p:nvPr/>
        </p:nvSpPr>
        <p:spPr>
          <a:xfrm rot="5400000">
            <a:off x="2509337" y="3563928"/>
            <a:ext cx="588901" cy="13400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50" name="Google Shape;450;p49"/>
          <p:cNvSpPr/>
          <p:nvPr/>
        </p:nvSpPr>
        <p:spPr>
          <a:xfrm rot="5400000">
            <a:off x="2440433" y="4281453"/>
            <a:ext cx="707200" cy="129076"/>
          </a:xfrm>
          <a:prstGeom prst="roundRect">
            <a:avLst>
              <a:gd name="adj" fmla="val 16667"/>
            </a:avLst>
          </a:prstGeom>
          <a:solidFill>
            <a:srgbClr val="E06666"/>
          </a:solidFill>
          <a:ln w="9525" cap="flat" cmpd="sng">
            <a:solidFill>
              <a:srgbClr val="E0666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51" name="Google Shape;451;p49"/>
          <p:cNvSpPr/>
          <p:nvPr/>
        </p:nvSpPr>
        <p:spPr>
          <a:xfrm>
            <a:off x="712754" y="3450437"/>
            <a:ext cx="1800000" cy="4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CO" sz="1200" b="1" i="0" u="none" strike="noStrike" cap="none" dirty="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Referente nacional e internacional</a:t>
            </a:r>
            <a:endParaRPr sz="1400" b="0" i="0" u="none" strike="noStrike" cap="none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49"/>
          <p:cNvSpPr/>
          <p:nvPr/>
        </p:nvSpPr>
        <p:spPr>
          <a:xfrm>
            <a:off x="495081" y="4216826"/>
            <a:ext cx="2322328" cy="4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CO" sz="1200" b="1" i="0" u="none" strike="noStrike" cap="none" dirty="0">
                <a:solidFill>
                  <a:srgbClr val="E06666"/>
                </a:solidFill>
                <a:latin typeface="Montserrat"/>
                <a:ea typeface="Montserrat"/>
                <a:cs typeface="Montserrat"/>
                <a:sym typeface="Montserrat"/>
              </a:rPr>
              <a:t>Cultura de aprendizaje y evidencia</a:t>
            </a:r>
            <a:endParaRPr sz="1400" b="0" i="0" u="none" strike="noStrike" cap="none" dirty="0">
              <a:solidFill>
                <a:srgbClr val="E0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3" name="Google Shape;453;p49" descr="Marker con relleno sólid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61795" y="3153516"/>
            <a:ext cx="502957" cy="426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454" name="Google Shape;454;p49" descr="Lightbulb and gear con relleno sólido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05195" y="3871766"/>
            <a:ext cx="377784" cy="3893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5" name="Google Shape;455;p49" descr="Meeting con relleno sólido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21651" y="2278037"/>
            <a:ext cx="619298" cy="60554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436;p49">
            <a:extLst>
              <a:ext uri="{FF2B5EF4-FFF2-40B4-BE49-F238E27FC236}">
                <a16:creationId xmlns:a16="http://schemas.microsoft.com/office/drawing/2014/main" id="{BECFEF15-2EFE-B659-3820-8F86C3290DFA}"/>
              </a:ext>
            </a:extLst>
          </p:cNvPr>
          <p:cNvSpPr/>
          <p:nvPr/>
        </p:nvSpPr>
        <p:spPr>
          <a:xfrm>
            <a:off x="3011649" y="4761325"/>
            <a:ext cx="8181900" cy="738518"/>
          </a:xfrm>
          <a:prstGeom prst="rect">
            <a:avLst/>
          </a:prstGeom>
          <a:noFill/>
          <a:ln w="1905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40404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None/>
            </a:pPr>
            <a:r>
              <a:rPr lang="es-ES" sz="1600" i="0" u="none" strike="noStrike" cap="none" dirty="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Se centra en las niñas, niños y mujeres gestantes. Trabaja </a:t>
            </a:r>
            <a:r>
              <a:rPr lang="es-ES" sz="1600" b="1" i="0" u="none" strike="noStrike" cap="none" dirty="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CON y no para</a:t>
            </a:r>
            <a:r>
              <a:rPr lang="es-ES" sz="1600" i="0" u="none" strike="noStrike" cap="none" dirty="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 estos usuarios, promoviendo así iniciativas con pertinencia cultural y territorial. </a:t>
            </a:r>
            <a:endParaRPr sz="1600" i="0" u="none" strike="noStrike" cap="none" dirty="0">
              <a:solidFill>
                <a:schemeClr val="accent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40404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" name="Google Shape;450;p49">
            <a:extLst>
              <a:ext uri="{FF2B5EF4-FFF2-40B4-BE49-F238E27FC236}">
                <a16:creationId xmlns:a16="http://schemas.microsoft.com/office/drawing/2014/main" id="{728BF8A5-6158-009E-C693-00A6B75CD01B}"/>
              </a:ext>
            </a:extLst>
          </p:cNvPr>
          <p:cNvSpPr/>
          <p:nvPr/>
        </p:nvSpPr>
        <p:spPr>
          <a:xfrm rot="5400000">
            <a:off x="2441364" y="5066046"/>
            <a:ext cx="707200" cy="129076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 w="9525" cap="flat" cmpd="sng">
            <a:solidFill>
              <a:schemeClr val="accent3">
                <a:lumMod val="60000"/>
                <a:lumOff val="4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" name="Google Shape;436;p49">
            <a:extLst>
              <a:ext uri="{FF2B5EF4-FFF2-40B4-BE49-F238E27FC236}">
                <a16:creationId xmlns:a16="http://schemas.microsoft.com/office/drawing/2014/main" id="{133546D8-70F6-5493-405F-5A766593217C}"/>
              </a:ext>
            </a:extLst>
          </p:cNvPr>
          <p:cNvSpPr/>
          <p:nvPr/>
        </p:nvSpPr>
        <p:spPr>
          <a:xfrm>
            <a:off x="3011649" y="5654536"/>
            <a:ext cx="8181900" cy="738518"/>
          </a:xfrm>
          <a:prstGeom prst="rect">
            <a:avLst/>
          </a:prstGeom>
          <a:noFill/>
          <a:ln w="1905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40404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None/>
            </a:pPr>
            <a:r>
              <a:rPr lang="es-ES" sz="1600" i="0" u="none" strike="noStrike" cap="none" dirty="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Permite la </a:t>
            </a:r>
            <a:r>
              <a:rPr lang="es-ES" sz="1600" b="1" i="0" u="none" strike="noStrike" cap="none" dirty="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colaboración y </a:t>
            </a:r>
            <a:r>
              <a:rPr lang="es-ES" sz="1600" b="1" i="0" u="none" strike="noStrike" cap="none" dirty="0" err="1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cocreación</a:t>
            </a:r>
            <a:r>
              <a:rPr lang="es-ES" sz="1600" i="0" u="none" strike="noStrike" cap="none" dirty="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 con otras direcciones del Instituto fomentando la </a:t>
            </a:r>
            <a:r>
              <a:rPr lang="es-ES" sz="1600" b="1" i="0" u="none" strike="noStrike" cap="none" dirty="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integralidad de los servicios del ICBF</a:t>
            </a:r>
            <a:r>
              <a:rPr lang="es-ES" sz="1600" i="0" u="none" strike="noStrike" cap="none" dirty="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600" i="0" u="none" strike="noStrike" cap="none" dirty="0">
              <a:solidFill>
                <a:schemeClr val="accent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40404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" name="Google Shape;450;p49">
            <a:extLst>
              <a:ext uri="{FF2B5EF4-FFF2-40B4-BE49-F238E27FC236}">
                <a16:creationId xmlns:a16="http://schemas.microsoft.com/office/drawing/2014/main" id="{73F15730-7959-5E88-B5DD-305E63998A04}"/>
              </a:ext>
            </a:extLst>
          </p:cNvPr>
          <p:cNvSpPr/>
          <p:nvPr/>
        </p:nvSpPr>
        <p:spPr>
          <a:xfrm rot="5400000">
            <a:off x="2447723" y="5937230"/>
            <a:ext cx="707200" cy="129076"/>
          </a:xfrm>
          <a:prstGeom prst="roundRect">
            <a:avLst>
              <a:gd name="adj" fmla="val 16667"/>
            </a:avLst>
          </a:prstGeom>
          <a:solidFill>
            <a:srgbClr val="67B4BF"/>
          </a:solidFill>
          <a:ln w="9525" cap="flat" cmpd="sng">
            <a:solidFill>
              <a:srgbClr val="67B4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" name="Google Shape;452;p49">
            <a:extLst>
              <a:ext uri="{FF2B5EF4-FFF2-40B4-BE49-F238E27FC236}">
                <a16:creationId xmlns:a16="http://schemas.microsoft.com/office/drawing/2014/main" id="{46F6AB07-C0A2-ED79-FF4E-802A739250B2}"/>
              </a:ext>
            </a:extLst>
          </p:cNvPr>
          <p:cNvSpPr/>
          <p:nvPr/>
        </p:nvSpPr>
        <p:spPr>
          <a:xfrm>
            <a:off x="451590" y="5072940"/>
            <a:ext cx="2322328" cy="4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CO" sz="11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Montserrat"/>
                <a:sym typeface="Montserrat"/>
              </a:rPr>
              <a:t>Pertinencia cultural y territorial</a:t>
            </a:r>
            <a:endParaRPr sz="1200" b="0" i="0" u="none" strike="noStrike" cap="none" dirty="0">
              <a:solidFill>
                <a:schemeClr val="accent3">
                  <a:lumMod val="60000"/>
                  <a:lumOff val="4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452;p49">
            <a:extLst>
              <a:ext uri="{FF2B5EF4-FFF2-40B4-BE49-F238E27FC236}">
                <a16:creationId xmlns:a16="http://schemas.microsoft.com/office/drawing/2014/main" id="{FF12EA03-6A4B-83CC-A897-228572CCD05B}"/>
              </a:ext>
            </a:extLst>
          </p:cNvPr>
          <p:cNvSpPr/>
          <p:nvPr/>
        </p:nvSpPr>
        <p:spPr>
          <a:xfrm>
            <a:off x="421991" y="6160254"/>
            <a:ext cx="2322328" cy="4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CO" sz="1200" b="1" dirty="0">
                <a:solidFill>
                  <a:srgbClr val="67B4BF"/>
                </a:solidFill>
                <a:latin typeface="Montserrat"/>
                <a:sym typeface="Montserrat"/>
              </a:rPr>
              <a:t>Integralidad de los servicios del ICBF</a:t>
            </a:r>
            <a:endParaRPr sz="1400" b="0" i="0" u="none" strike="noStrike" cap="none" dirty="0">
              <a:solidFill>
                <a:srgbClr val="67B4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Gráfico 9" descr="Circles with lines con relleno sólido">
            <a:extLst>
              <a:ext uri="{FF2B5EF4-FFF2-40B4-BE49-F238E27FC236}">
                <a16:creationId xmlns:a16="http://schemas.microsoft.com/office/drawing/2014/main" id="{96A0E2FB-C696-E52A-EBC6-745A2740B20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49903" y="5469368"/>
            <a:ext cx="730255" cy="730255"/>
          </a:xfrm>
          <a:prstGeom prst="rect">
            <a:avLst/>
          </a:prstGeom>
        </p:spPr>
      </p:pic>
      <p:pic>
        <p:nvPicPr>
          <p:cNvPr id="13" name="Gráfico 12" descr="Influencer con relleno sólido">
            <a:extLst>
              <a:ext uri="{FF2B5EF4-FFF2-40B4-BE49-F238E27FC236}">
                <a16:creationId xmlns:a16="http://schemas.microsoft.com/office/drawing/2014/main" id="{D1BDF691-E9B7-624F-9E81-2544345C3C5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56550" y="4612410"/>
            <a:ext cx="588902" cy="588902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67A9466-B677-A971-2575-8DA22BC963C3}"/>
              </a:ext>
            </a:extLst>
          </p:cNvPr>
          <p:cNvSpPr txBox="1"/>
          <p:nvPr/>
        </p:nvSpPr>
        <p:spPr>
          <a:xfrm>
            <a:off x="58723" y="6409129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>
                    <a:lumMod val="65000"/>
                  </a:schemeClr>
                </a:solidFill>
              </a:rPr>
              <a:t>D</a:t>
            </a:r>
            <a:endParaRPr lang="es-ES_tradnl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MMtE">
      <a:dk1>
        <a:srgbClr val="0F114D"/>
      </a:dk1>
      <a:lt1>
        <a:srgbClr val="FFFFFF"/>
      </a:lt1>
      <a:dk2>
        <a:srgbClr val="455F51"/>
      </a:dk2>
      <a:lt2>
        <a:srgbClr val="E3DED1"/>
      </a:lt2>
      <a:accent1>
        <a:srgbClr val="F9C232"/>
      </a:accent1>
      <a:accent2>
        <a:srgbClr val="79BEEA"/>
      </a:accent2>
      <a:accent3>
        <a:srgbClr val="7F3884"/>
      </a:accent3>
      <a:accent4>
        <a:srgbClr val="EF8037"/>
      </a:accent4>
      <a:accent5>
        <a:srgbClr val="6CB544"/>
      </a:accent5>
      <a:accent6>
        <a:srgbClr val="85B647"/>
      </a:accent6>
      <a:hlink>
        <a:srgbClr val="6B9F25"/>
      </a:hlink>
      <a:folHlink>
        <a:srgbClr val="BA690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MTE_comms">
  <a:themeElements>
    <a:clrScheme name="MMtE">
      <a:dk1>
        <a:srgbClr val="0F114D"/>
      </a:dk1>
      <a:lt1>
        <a:srgbClr val="FFFFFF"/>
      </a:lt1>
      <a:dk2>
        <a:srgbClr val="455F51"/>
      </a:dk2>
      <a:lt2>
        <a:srgbClr val="E3DED1"/>
      </a:lt2>
      <a:accent1>
        <a:srgbClr val="F9C232"/>
      </a:accent1>
      <a:accent2>
        <a:srgbClr val="79BEEA"/>
      </a:accent2>
      <a:accent3>
        <a:srgbClr val="7F3884"/>
      </a:accent3>
      <a:accent4>
        <a:srgbClr val="EF8037"/>
      </a:accent4>
      <a:accent5>
        <a:srgbClr val="6CB544"/>
      </a:accent5>
      <a:accent6>
        <a:srgbClr val="85B647"/>
      </a:accent6>
      <a:hlink>
        <a:srgbClr val="6B9F25"/>
      </a:hlink>
      <a:folHlink>
        <a:srgbClr val="BA690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MTE_comms">
  <a:themeElements>
    <a:clrScheme name="MMtE">
      <a:dk1>
        <a:srgbClr val="0F114D"/>
      </a:dk1>
      <a:lt1>
        <a:srgbClr val="FFFFFF"/>
      </a:lt1>
      <a:dk2>
        <a:srgbClr val="455F51"/>
      </a:dk2>
      <a:lt2>
        <a:srgbClr val="E3DED1"/>
      </a:lt2>
      <a:accent1>
        <a:srgbClr val="F9C232"/>
      </a:accent1>
      <a:accent2>
        <a:srgbClr val="79BEEA"/>
      </a:accent2>
      <a:accent3>
        <a:srgbClr val="7F3884"/>
      </a:accent3>
      <a:accent4>
        <a:srgbClr val="EF8037"/>
      </a:accent4>
      <a:accent5>
        <a:srgbClr val="6CB544"/>
      </a:accent5>
      <a:accent6>
        <a:srgbClr val="85B647"/>
      </a:accent6>
      <a:hlink>
        <a:srgbClr val="6B9F25"/>
      </a:hlink>
      <a:folHlink>
        <a:srgbClr val="BA690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MTE_comms">
  <a:themeElements>
    <a:clrScheme name="MMtE">
      <a:dk1>
        <a:srgbClr val="0F114D"/>
      </a:dk1>
      <a:lt1>
        <a:srgbClr val="FFFFFF"/>
      </a:lt1>
      <a:dk2>
        <a:srgbClr val="455F51"/>
      </a:dk2>
      <a:lt2>
        <a:srgbClr val="E3DED1"/>
      </a:lt2>
      <a:accent1>
        <a:srgbClr val="F9C232"/>
      </a:accent1>
      <a:accent2>
        <a:srgbClr val="79BEEA"/>
      </a:accent2>
      <a:accent3>
        <a:srgbClr val="7F3884"/>
      </a:accent3>
      <a:accent4>
        <a:srgbClr val="EF8037"/>
      </a:accent4>
      <a:accent5>
        <a:srgbClr val="6CB544"/>
      </a:accent5>
      <a:accent6>
        <a:srgbClr val="85B647"/>
      </a:accent6>
      <a:hlink>
        <a:srgbClr val="6B9F25"/>
      </a:hlink>
      <a:folHlink>
        <a:srgbClr val="BA690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514d210c-207d-4bde-be5c-10fc7780a3d0">
      <Terms xmlns="http://schemas.microsoft.com/office/infopath/2007/PartnerControls"/>
    </lcf76f155ced4ddcb4097134ff3c332f>
    <TaxCatchAll xmlns="89ffc5fa-d952-4c99-b812-16cb8602ec20" xsi:nil="true"/>
    <_ip_UnifiedCompliancePolicyProperties xmlns="http://schemas.microsoft.com/sharepoint/v3" xsi:nil="true"/>
    <Fecha xmlns="514d210c-207d-4bde-be5c-10fc7780a3d0" xsi:nil="true"/>
    <Fechayhora xmlns="514d210c-207d-4bde-be5c-10fc7780a3d0" xsi:nil="true"/>
    <SharedWithUsers xmlns="89ffc5fa-d952-4c99-b812-16cb8602ec20">
      <UserInfo>
        <DisplayName>Angela Daniela Vivas Perdomo</DisplayName>
        <AccountId>1362</AccountId>
        <AccountType/>
      </UserInfo>
      <UserInfo>
        <DisplayName>Natalia Navarro Perez</DisplayName>
        <AccountId>1871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DE33DF3D72B354898ED7554B1212FB0" ma:contentTypeVersion="20" ma:contentTypeDescription="Crear nuevo documento." ma:contentTypeScope="" ma:versionID="60c55bb50e81009dd1bf998476365f98">
  <xsd:schema xmlns:xsd="http://www.w3.org/2001/XMLSchema" xmlns:xs="http://www.w3.org/2001/XMLSchema" xmlns:p="http://schemas.microsoft.com/office/2006/metadata/properties" xmlns:ns1="http://schemas.microsoft.com/sharepoint/v3" xmlns:ns2="514d210c-207d-4bde-be5c-10fc7780a3d0" xmlns:ns3="89ffc5fa-d952-4c99-b812-16cb8602ec20" targetNamespace="http://schemas.microsoft.com/office/2006/metadata/properties" ma:root="true" ma:fieldsID="e84417aa14ac1ad6736303fa87d44c31" ns1:_="" ns2:_="" ns3:_="">
    <xsd:import namespace="http://schemas.microsoft.com/sharepoint/v3"/>
    <xsd:import namespace="514d210c-207d-4bde-be5c-10fc7780a3d0"/>
    <xsd:import namespace="89ffc5fa-d952-4c99-b812-16cb8602ec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1:_ip_UnifiedCompliancePolicyProperties" minOccurs="0"/>
                <xsd:element ref="ns1:_ip_UnifiedCompliancePolicyUIAction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Fecha" minOccurs="0"/>
                <xsd:element ref="ns2:MediaServiceLocation" minOccurs="0"/>
                <xsd:element ref="ns2:MediaLengthInSeconds" minOccurs="0"/>
                <xsd:element ref="ns2:Fechayhora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2" nillable="true" ma:displayName="Propiedades de la Directiva de cumplimiento unificado" ma:hidden="true" ma:internalName="_ip_UnifiedCompliancePolicyProperties">
      <xsd:simpleType>
        <xsd:restriction base="dms:Note"/>
      </xsd:simpleType>
    </xsd:element>
    <xsd:element name="_ip_UnifiedCompliancePolicyUIAction" ma:index="13" nillable="true" ma:displayName="Acción de IU de la Directiva de cumplimiento unificado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4d210c-207d-4bde-be5c-10fc7780a3d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Fecha" ma:index="21" nillable="true" ma:displayName="Fecha" ma:format="DateTime" ma:internalName="Fecha">
      <xsd:simpleType>
        <xsd:restriction base="dms:DateTime"/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Fechayhora" ma:index="24" nillable="true" ma:displayName="Fecha y hora" ma:format="DateOnly" ma:internalName="Fechayhora">
      <xsd:simpleType>
        <xsd:restriction base="dms:DateTime"/>
      </xsd:simpleType>
    </xsd:element>
    <xsd:element name="lcf76f155ced4ddcb4097134ff3c332f" ma:index="26" nillable="true" ma:taxonomy="true" ma:internalName="lcf76f155ced4ddcb4097134ff3c332f" ma:taxonomyFieldName="MediaServiceImageTags" ma:displayName="Etiquetas de imagen" ma:readOnly="false" ma:fieldId="{5cf76f15-5ced-4ddc-b409-7134ff3c332f}" ma:taxonomyMulti="true" ma:sspId="2a639bc6-dc8c-43a0-baeb-edbb56d427b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ffc5fa-d952-4c99-b812-16cb8602ec2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7" nillable="true" ma:displayName="Taxonomy Catch All Column" ma:hidden="true" ma:list="{813d1da1-6692-4540-83df-f10b0df9e5ac}" ma:internalName="TaxCatchAll" ma:showField="CatchAllData" ma:web="89ffc5fa-d952-4c99-b812-16cb8602ec2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020D109-40BE-4990-BADA-107A63CA63D3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514d210c-207d-4bde-be5c-10fc7780a3d0"/>
    <ds:schemaRef ds:uri="89ffc5fa-d952-4c99-b812-16cb8602ec20"/>
  </ds:schemaRefs>
</ds:datastoreItem>
</file>

<file path=customXml/itemProps2.xml><?xml version="1.0" encoding="utf-8"?>
<ds:datastoreItem xmlns:ds="http://schemas.openxmlformats.org/officeDocument/2006/customXml" ds:itemID="{064D78AF-9BD0-470F-8F0D-5F27F455693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445329B-0FAC-4547-BC26-17A6A8A1235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14d210c-207d-4bde-be5c-10fc7780a3d0"/>
    <ds:schemaRef ds:uri="89ffc5fa-d952-4c99-b812-16cb8602ec2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1436</Words>
  <Application>Microsoft Office PowerPoint</Application>
  <PresentationFormat>Panorámica</PresentationFormat>
  <Paragraphs>179</Paragraphs>
  <Slides>13</Slides>
  <Notes>13</Notes>
  <HiddenSlides>0</HiddenSlides>
  <MMClips>0</MMClips>
  <ScaleCrop>false</ScaleCrop>
  <HeadingPairs>
    <vt:vector size="4" baseType="variant">
      <vt:variant>
        <vt:lpstr>Tema</vt:lpstr>
      </vt:variant>
      <vt:variant>
        <vt:i4>4</vt:i4>
      </vt:variant>
      <vt:variant>
        <vt:lpstr>Títulos de diapositiva</vt:lpstr>
      </vt:variant>
      <vt:variant>
        <vt:i4>13</vt:i4>
      </vt:variant>
    </vt:vector>
  </HeadingPairs>
  <TitlesOfParts>
    <vt:vector size="17" baseType="lpstr">
      <vt:lpstr>Tema de Office</vt:lpstr>
      <vt:lpstr>1_MMTE_comms</vt:lpstr>
      <vt:lpstr>MMTE_comms</vt:lpstr>
      <vt:lpstr>MMTE_comms</vt:lpstr>
      <vt:lpstr>Presentación de PowerPoint</vt:lpstr>
      <vt:lpstr>Equipo de trabajo 2023</vt:lpstr>
      <vt:lpstr>Presentación de PowerPoint</vt:lpstr>
      <vt:lpstr>Presentación de PowerPoint</vt:lpstr>
      <vt:lpstr>Contamos con una red de más de 10 aliados estratégicos para los proyectos de innovación y evaluación</vt:lpstr>
      <vt:lpstr>Hemos logrado apalancar más de 3 millones de dólares para proyectos de educación inicial en el marco de la atención integral a la primera infancia con socios estratégicos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Yohan Andres Pinzon Pinilla</dc:creator>
  <cp:lastModifiedBy>Ángela Daniela Vivas Perdomo</cp:lastModifiedBy>
  <cp:revision>166</cp:revision>
  <dcterms:created xsi:type="dcterms:W3CDTF">2020-06-04T22:15:26Z</dcterms:created>
  <dcterms:modified xsi:type="dcterms:W3CDTF">2023-04-19T12:18:56Z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0x0101002DE33DF3D72B354898ED7554B1212FB0</vt:lpwstr>
  </property>
  <property fmtid="{D5CDD505-2E9C-101B-9397-08002B2CF9AE}" pid="3" name="MediaServiceImageTags">
    <vt:lpwstr/>
  </property>
</Properties>
</file>