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32" r:id="rId4"/>
  </p:sldMasterIdLst>
  <p:notesMasterIdLst>
    <p:notesMasterId r:id="rId31"/>
  </p:notesMasterIdLst>
  <p:sldIdLst>
    <p:sldId id="366" r:id="rId5"/>
    <p:sldId id="358" r:id="rId6"/>
    <p:sldId id="359" r:id="rId7"/>
    <p:sldId id="363" r:id="rId8"/>
    <p:sldId id="364" r:id="rId9"/>
    <p:sldId id="368" r:id="rId10"/>
    <p:sldId id="369" r:id="rId11"/>
    <p:sldId id="339" r:id="rId12"/>
    <p:sldId id="340" r:id="rId13"/>
    <p:sldId id="348" r:id="rId14"/>
    <p:sldId id="389" r:id="rId15"/>
    <p:sldId id="374" r:id="rId16"/>
    <p:sldId id="375" r:id="rId17"/>
    <p:sldId id="376" r:id="rId18"/>
    <p:sldId id="377" r:id="rId19"/>
    <p:sldId id="378" r:id="rId20"/>
    <p:sldId id="385" r:id="rId21"/>
    <p:sldId id="387" r:id="rId22"/>
    <p:sldId id="379" r:id="rId23"/>
    <p:sldId id="384" r:id="rId24"/>
    <p:sldId id="350" r:id="rId25"/>
    <p:sldId id="393" r:id="rId26"/>
    <p:sldId id="392" r:id="rId27"/>
    <p:sldId id="391" r:id="rId28"/>
    <p:sldId id="394" r:id="rId29"/>
    <p:sldId id="390" r:id="rId30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9C6A"/>
    <a:srgbClr val="1E8AA8"/>
    <a:srgbClr val="4BB3AB"/>
    <a:srgbClr val="F68121"/>
    <a:srgbClr val="F20C75"/>
    <a:srgbClr val="F13430"/>
    <a:srgbClr val="E6821D"/>
    <a:srgbClr val="1E8F81"/>
    <a:srgbClr val="197397"/>
    <a:srgbClr val="79B5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4" autoAdjust="0"/>
    <p:restoredTop sz="94660"/>
  </p:normalViewPr>
  <p:slideViewPr>
    <p:cSldViewPr snapToGrid="0">
      <p:cViewPr>
        <p:scale>
          <a:sx n="70" d="100"/>
          <a:sy n="70" d="100"/>
        </p:scale>
        <p:origin x="1110" y="9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Maria.Quiceno\Documents\2017\PROMOCION%20Y%20PREVENCION\PRIMERA%20INFANCIA\SEGUIMIENTO%20NUTRICIONAL\SEGUIMIENTO%20NUTRICIONAL%20PRIMER%20TRIMESTRE\PEREIRATOMA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000" b="1" dirty="0" smtClean="0">
                <a:solidFill>
                  <a:schemeClr val="tx1"/>
                </a:solidFill>
              </a:rPr>
              <a:t>Situación </a:t>
            </a:r>
            <a:r>
              <a:rPr lang="es-CO" sz="1000" b="1" dirty="0">
                <a:solidFill>
                  <a:schemeClr val="tx1"/>
                </a:solidFill>
              </a:rPr>
              <a:t>Nutricional de los  Niños y Niñas menores de cinco años que ingresan </a:t>
            </a:r>
            <a:r>
              <a:rPr lang="es-CO" sz="1000" b="1" dirty="0" smtClean="0">
                <a:solidFill>
                  <a:schemeClr val="tx1"/>
                </a:solidFill>
              </a:rPr>
              <a:t>en </a:t>
            </a:r>
            <a:r>
              <a:rPr lang="es-CO" sz="1000" b="1" dirty="0">
                <a:solidFill>
                  <a:schemeClr val="tx1"/>
                </a:solidFill>
              </a:rPr>
              <a:t>el primer trimestre año 2017 Según Indicador de Peso para la Talla</a:t>
            </a:r>
          </a:p>
        </c:rich>
      </c:tx>
      <c:layout>
        <c:manualLayout>
          <c:xMode val="edge"/>
          <c:yMode val="edge"/>
          <c:x val="0.1189546353859058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Hoja3!$B$8</c:f>
              <c:strCache>
                <c:ptCount val="1"/>
                <c:pt idx="0">
                  <c:v>Alerta: Porcentaje de Niños en Riesgo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Hoja3!$C$2:$F$7</c:f>
              <c:multiLvlStrCache>
                <c:ptCount val="4"/>
                <c:lvl>
                  <c:pt idx="0">
                    <c:v>Peso/Talla</c:v>
                  </c:pt>
                  <c:pt idx="1">
                    <c:v>Peso/Talla</c:v>
                  </c:pt>
                  <c:pt idx="2">
                    <c:v>Peso/Talla</c:v>
                  </c:pt>
                  <c:pt idx="3">
                    <c:v>Peso/Talla</c:v>
                  </c:pt>
                </c:lvl>
                <c:lvl>
                  <c:pt idx="0">
                    <c:v>0 meses - 6 meses</c:v>
                  </c:pt>
                  <c:pt idx="1">
                    <c:v>6 meses - 23 meses</c:v>
                  </c:pt>
                  <c:pt idx="2">
                    <c:v>24 meses a 60 meses</c:v>
                  </c:pt>
                </c:lvl>
                <c:lvl>
                  <c:pt idx="0">
                    <c:v>Grupo de Edad</c:v>
                  </c:pt>
                  <c:pt idx="3">
                    <c:v>Total </c:v>
                  </c:pt>
                </c:lvl>
              </c:multiLvlStrCache>
            </c:multiLvlStrRef>
          </c:cat>
          <c:val>
            <c:numRef>
              <c:f>Hoja3!$C$8:$F$8</c:f>
              <c:numCache>
                <c:formatCode>0.0%</c:formatCode>
                <c:ptCount val="4"/>
                <c:pt idx="0">
                  <c:v>0.2857142857142857</c:v>
                </c:pt>
                <c:pt idx="1">
                  <c:v>0.14311270125223613</c:v>
                </c:pt>
                <c:pt idx="2">
                  <c:v>0.27096609737445831</c:v>
                </c:pt>
                <c:pt idx="3">
                  <c:v>0.25511565836298933</c:v>
                </c:pt>
              </c:numCache>
            </c:numRef>
          </c:val>
        </c:ser>
        <c:ser>
          <c:idx val="1"/>
          <c:order val="1"/>
          <c:tx>
            <c:strRef>
              <c:f>Hoja3!$B$9</c:f>
              <c:strCache>
                <c:ptCount val="1"/>
                <c:pt idx="0">
                  <c:v>Porcentaje de Niños a intervenir por Desnutrición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Hoja3!$C$2:$F$7</c:f>
              <c:multiLvlStrCache>
                <c:ptCount val="4"/>
                <c:lvl>
                  <c:pt idx="0">
                    <c:v>Peso/Talla</c:v>
                  </c:pt>
                  <c:pt idx="1">
                    <c:v>Peso/Talla</c:v>
                  </c:pt>
                  <c:pt idx="2">
                    <c:v>Peso/Talla</c:v>
                  </c:pt>
                  <c:pt idx="3">
                    <c:v>Peso/Talla</c:v>
                  </c:pt>
                </c:lvl>
                <c:lvl>
                  <c:pt idx="0">
                    <c:v>0 meses - 6 meses</c:v>
                  </c:pt>
                  <c:pt idx="1">
                    <c:v>6 meses - 23 meses</c:v>
                  </c:pt>
                  <c:pt idx="2">
                    <c:v>24 meses a 60 meses</c:v>
                  </c:pt>
                </c:lvl>
                <c:lvl>
                  <c:pt idx="0">
                    <c:v>Grupo de Edad</c:v>
                  </c:pt>
                  <c:pt idx="3">
                    <c:v>Total </c:v>
                  </c:pt>
                </c:lvl>
              </c:multiLvlStrCache>
            </c:multiLvlStrRef>
          </c:cat>
          <c:val>
            <c:numRef>
              <c:f>Hoja3!$C$9:$F$9</c:f>
              <c:numCache>
                <c:formatCode>0.0%</c:formatCode>
                <c:ptCount val="4"/>
                <c:pt idx="0">
                  <c:v>0.14285714285714285</c:v>
                </c:pt>
                <c:pt idx="1">
                  <c:v>3.3989266547406083E-2</c:v>
                </c:pt>
                <c:pt idx="2">
                  <c:v>4.3843996941116493E-2</c:v>
                </c:pt>
                <c:pt idx="3">
                  <c:v>4.2927046263345196E-2</c:v>
                </c:pt>
              </c:numCache>
            </c:numRef>
          </c:val>
        </c:ser>
        <c:ser>
          <c:idx val="2"/>
          <c:order val="2"/>
          <c:tx>
            <c:strRef>
              <c:f>Hoja3!$B$10</c:f>
              <c:strCache>
                <c:ptCount val="1"/>
                <c:pt idx="0">
                  <c:v>Porcentaje de Niños a intervenir por Malnutrición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Hoja3!$C$2:$F$7</c:f>
              <c:multiLvlStrCache>
                <c:ptCount val="4"/>
                <c:lvl>
                  <c:pt idx="0">
                    <c:v>Peso/Talla</c:v>
                  </c:pt>
                  <c:pt idx="1">
                    <c:v>Peso/Talla</c:v>
                  </c:pt>
                  <c:pt idx="2">
                    <c:v>Peso/Talla</c:v>
                  </c:pt>
                  <c:pt idx="3">
                    <c:v>Peso/Talla</c:v>
                  </c:pt>
                </c:lvl>
                <c:lvl>
                  <c:pt idx="0">
                    <c:v>0 meses - 6 meses</c:v>
                  </c:pt>
                  <c:pt idx="1">
                    <c:v>6 meses - 23 meses</c:v>
                  </c:pt>
                  <c:pt idx="2">
                    <c:v>24 meses a 60 meses</c:v>
                  </c:pt>
                </c:lvl>
                <c:lvl>
                  <c:pt idx="0">
                    <c:v>Grupo de Edad</c:v>
                  </c:pt>
                  <c:pt idx="3">
                    <c:v>Total </c:v>
                  </c:pt>
                </c:lvl>
              </c:multiLvlStrCache>
            </c:multiLvlStrRef>
          </c:cat>
          <c:val>
            <c:numRef>
              <c:f>Hoja3!$C$10:$F$10</c:f>
              <c:numCache>
                <c:formatCode>0.0%</c:formatCode>
                <c:ptCount val="4"/>
                <c:pt idx="0">
                  <c:v>0.14285714285714285</c:v>
                </c:pt>
                <c:pt idx="1">
                  <c:v>4.6511627906976744E-2</c:v>
                </c:pt>
                <c:pt idx="2">
                  <c:v>6.907978587815447E-2</c:v>
                </c:pt>
                <c:pt idx="3">
                  <c:v>6.6503558718861211E-2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87734944"/>
        <c:axId val="387737688"/>
      </c:barChart>
      <c:catAx>
        <c:axId val="387734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87737688"/>
        <c:crosses val="autoZero"/>
        <c:auto val="1"/>
        <c:lblAlgn val="ctr"/>
        <c:lblOffset val="100"/>
        <c:noMultiLvlLbl val="0"/>
      </c:catAx>
      <c:valAx>
        <c:axId val="387737688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387734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2D3344-078A-465D-908D-81B7D971F83B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8FE4EE61-F4E0-43A8-A292-FAF988FC70E6}">
      <dgm:prSet phldrT="[Texto]" custT="1"/>
      <dgm:spPr/>
      <dgm:t>
        <a:bodyPr/>
        <a:lstStyle/>
        <a:p>
          <a:r>
            <a:rPr lang="es-CO" sz="1200" b="1" dirty="0" smtClean="0"/>
            <a:t>SALUD</a:t>
          </a:r>
          <a:endParaRPr lang="es-CO" sz="1200" b="1" dirty="0"/>
        </a:p>
      </dgm:t>
    </dgm:pt>
    <dgm:pt modelId="{727D04A4-7573-46C4-81F8-03A2303C0028}" type="parTrans" cxnId="{B2F21D5F-F533-4515-B027-60CE932D7DF5}">
      <dgm:prSet/>
      <dgm:spPr/>
      <dgm:t>
        <a:bodyPr/>
        <a:lstStyle/>
        <a:p>
          <a:endParaRPr lang="es-CO"/>
        </a:p>
      </dgm:t>
    </dgm:pt>
    <dgm:pt modelId="{CAF5DED0-1124-4EE5-A30F-B0F1214F8B0A}" type="sibTrans" cxnId="{B2F21D5F-F533-4515-B027-60CE932D7DF5}">
      <dgm:prSet/>
      <dgm:spPr/>
      <dgm:t>
        <a:bodyPr/>
        <a:lstStyle/>
        <a:p>
          <a:endParaRPr lang="es-CO"/>
        </a:p>
      </dgm:t>
    </dgm:pt>
    <dgm:pt modelId="{38518D6E-66A0-47B7-9DDD-955753DFFBEB}">
      <dgm:prSet phldrT="[Texto]" custT="1"/>
      <dgm:spPr/>
      <dgm:t>
        <a:bodyPr/>
        <a:lstStyle/>
        <a:p>
          <a:r>
            <a:rPr lang="es-CO" sz="1200" b="1" dirty="0" smtClean="0"/>
            <a:t>Afiliación SGSSS</a:t>
          </a:r>
          <a:endParaRPr lang="es-CO" sz="1200" b="1" dirty="0"/>
        </a:p>
      </dgm:t>
    </dgm:pt>
    <dgm:pt modelId="{7D4EBC43-AA9C-4AA0-8AB1-96BF72232E99}" type="parTrans" cxnId="{2E63F961-AF09-41F8-89C5-191DE55146B8}">
      <dgm:prSet/>
      <dgm:spPr/>
      <dgm:t>
        <a:bodyPr/>
        <a:lstStyle/>
        <a:p>
          <a:endParaRPr lang="es-CO"/>
        </a:p>
      </dgm:t>
    </dgm:pt>
    <dgm:pt modelId="{BF219830-80CB-46F7-9C3A-0E40191D85A4}" type="sibTrans" cxnId="{2E63F961-AF09-41F8-89C5-191DE55146B8}">
      <dgm:prSet/>
      <dgm:spPr/>
      <dgm:t>
        <a:bodyPr/>
        <a:lstStyle/>
        <a:p>
          <a:endParaRPr lang="es-CO"/>
        </a:p>
      </dgm:t>
    </dgm:pt>
    <dgm:pt modelId="{18E6FC8E-A78A-4BEE-A5BD-0A5D4657B7B2}">
      <dgm:prSet phldrT="[Texto]" custT="1"/>
      <dgm:spPr/>
      <dgm:t>
        <a:bodyPr/>
        <a:lstStyle/>
        <a:p>
          <a:r>
            <a:rPr lang="es-CO" sz="1200" b="1" dirty="0" smtClean="0"/>
            <a:t>Administración de Medicamentos</a:t>
          </a:r>
          <a:endParaRPr lang="es-CO" sz="1200" b="1" dirty="0"/>
        </a:p>
      </dgm:t>
    </dgm:pt>
    <dgm:pt modelId="{4E3F2755-0E0F-4D8A-B832-83EEA9E25A47}" type="parTrans" cxnId="{3FEABE3F-A67B-4934-A71C-AF39A95AE806}">
      <dgm:prSet/>
      <dgm:spPr/>
      <dgm:t>
        <a:bodyPr/>
        <a:lstStyle/>
        <a:p>
          <a:endParaRPr lang="es-CO"/>
        </a:p>
      </dgm:t>
    </dgm:pt>
    <dgm:pt modelId="{9F4075DD-2862-41C0-A17F-033FE62CEF13}" type="sibTrans" cxnId="{3FEABE3F-A67B-4934-A71C-AF39A95AE806}">
      <dgm:prSet/>
      <dgm:spPr/>
      <dgm:t>
        <a:bodyPr/>
        <a:lstStyle/>
        <a:p>
          <a:endParaRPr lang="es-CO"/>
        </a:p>
      </dgm:t>
    </dgm:pt>
    <dgm:pt modelId="{F13029AD-26BC-4093-987D-32E12C364DB8}">
      <dgm:prSet phldrT="[Texto]" custT="1"/>
      <dgm:spPr/>
      <dgm:t>
        <a:bodyPr/>
        <a:lstStyle/>
        <a:p>
          <a:r>
            <a:rPr lang="es-CO" sz="1200" b="1" dirty="0" smtClean="0"/>
            <a:t>NUTRICIÓN</a:t>
          </a:r>
          <a:endParaRPr lang="es-CO" sz="1200" b="1" dirty="0"/>
        </a:p>
      </dgm:t>
    </dgm:pt>
    <dgm:pt modelId="{CD3782DE-A747-402E-9A01-4FD77165132A}" type="parTrans" cxnId="{80960047-4A5F-44D6-BE3D-D243BEFE232B}">
      <dgm:prSet/>
      <dgm:spPr/>
      <dgm:t>
        <a:bodyPr/>
        <a:lstStyle/>
        <a:p>
          <a:endParaRPr lang="es-CO"/>
        </a:p>
      </dgm:t>
    </dgm:pt>
    <dgm:pt modelId="{AA5C2CE7-FFD9-4C85-B11C-ACBF9B4E15C8}" type="sibTrans" cxnId="{80960047-4A5F-44D6-BE3D-D243BEFE232B}">
      <dgm:prSet/>
      <dgm:spPr/>
      <dgm:t>
        <a:bodyPr/>
        <a:lstStyle/>
        <a:p>
          <a:endParaRPr lang="es-CO"/>
        </a:p>
      </dgm:t>
    </dgm:pt>
    <dgm:pt modelId="{510974CB-75FD-4788-A656-AD2D93AC62E0}">
      <dgm:prSet phldrT="[Texto]" custT="1"/>
      <dgm:spPr/>
      <dgm:t>
        <a:bodyPr/>
        <a:lstStyle/>
        <a:p>
          <a:r>
            <a:rPr lang="es-CO" sz="1200" b="1" dirty="0" smtClean="0"/>
            <a:t>Valoración y Seguimiento Nutricional</a:t>
          </a:r>
          <a:endParaRPr lang="es-CO" sz="1200" b="1" dirty="0"/>
        </a:p>
      </dgm:t>
    </dgm:pt>
    <dgm:pt modelId="{54CFCAEA-6A7C-4488-9FF3-F73F395FC255}" type="parTrans" cxnId="{35A1FDE8-4AFF-4A18-98A1-21B13E699AC5}">
      <dgm:prSet/>
      <dgm:spPr/>
      <dgm:t>
        <a:bodyPr/>
        <a:lstStyle/>
        <a:p>
          <a:endParaRPr lang="es-CO"/>
        </a:p>
      </dgm:t>
    </dgm:pt>
    <dgm:pt modelId="{7E31C966-6579-496C-B8EF-EC1CDFBB4BAD}" type="sibTrans" cxnId="{35A1FDE8-4AFF-4A18-98A1-21B13E699AC5}">
      <dgm:prSet/>
      <dgm:spPr/>
      <dgm:t>
        <a:bodyPr/>
        <a:lstStyle/>
        <a:p>
          <a:endParaRPr lang="es-CO"/>
        </a:p>
      </dgm:t>
    </dgm:pt>
    <dgm:pt modelId="{E3ABBC22-B6CE-417F-8272-FB78CC9E8887}">
      <dgm:prSet phldrT="[Texto]" custT="1"/>
      <dgm:spPr/>
      <dgm:t>
        <a:bodyPr/>
        <a:lstStyle/>
        <a:p>
          <a:r>
            <a:rPr lang="es-CO" sz="1200" b="1" dirty="0" smtClean="0"/>
            <a:t>Suplementación con Micronutrientes</a:t>
          </a:r>
          <a:endParaRPr lang="es-CO" sz="1200" b="1" dirty="0"/>
        </a:p>
      </dgm:t>
    </dgm:pt>
    <dgm:pt modelId="{F08878FF-ED73-4DF2-B3B6-12E67A703DC6}" type="parTrans" cxnId="{2C2F5C88-30B1-4134-B92A-992CE4CD0B66}">
      <dgm:prSet/>
      <dgm:spPr/>
      <dgm:t>
        <a:bodyPr/>
        <a:lstStyle/>
        <a:p>
          <a:endParaRPr lang="es-CO"/>
        </a:p>
      </dgm:t>
    </dgm:pt>
    <dgm:pt modelId="{B7645304-B994-4509-84AA-C675BE9BD0B6}" type="sibTrans" cxnId="{2C2F5C88-30B1-4134-B92A-992CE4CD0B66}">
      <dgm:prSet/>
      <dgm:spPr/>
      <dgm:t>
        <a:bodyPr/>
        <a:lstStyle/>
        <a:p>
          <a:endParaRPr lang="es-CO"/>
        </a:p>
      </dgm:t>
    </dgm:pt>
    <dgm:pt modelId="{E8158832-3C0E-47E2-BEA2-230A70D3C463}">
      <dgm:prSet phldrT="[Texto]" custT="1"/>
      <dgm:spPr/>
      <dgm:t>
        <a:bodyPr/>
        <a:lstStyle/>
        <a:p>
          <a:r>
            <a:rPr lang="es-CO" sz="1200" b="1" dirty="0" smtClean="0"/>
            <a:t>ALIMENTACIÓN</a:t>
          </a:r>
          <a:endParaRPr lang="es-CO" sz="1200" b="1" dirty="0"/>
        </a:p>
      </dgm:t>
    </dgm:pt>
    <dgm:pt modelId="{993EEFD3-7C63-427D-8885-0A25CF622748}" type="parTrans" cxnId="{BB383D41-AAFA-4073-A093-53C9CCCB9507}">
      <dgm:prSet/>
      <dgm:spPr/>
      <dgm:t>
        <a:bodyPr/>
        <a:lstStyle/>
        <a:p>
          <a:endParaRPr lang="es-CO"/>
        </a:p>
      </dgm:t>
    </dgm:pt>
    <dgm:pt modelId="{A0836749-87D9-4539-887D-337BE922953D}" type="sibTrans" cxnId="{BB383D41-AAFA-4073-A093-53C9CCCB9507}">
      <dgm:prSet/>
      <dgm:spPr/>
      <dgm:t>
        <a:bodyPr/>
        <a:lstStyle/>
        <a:p>
          <a:endParaRPr lang="es-CO"/>
        </a:p>
      </dgm:t>
    </dgm:pt>
    <dgm:pt modelId="{1A7348A9-DD81-41D2-8034-098FB54866B7}">
      <dgm:prSet phldrT="[Texto]" custT="1"/>
      <dgm:spPr/>
      <dgm:t>
        <a:bodyPr/>
        <a:lstStyle/>
        <a:p>
          <a:r>
            <a:rPr lang="es-CO" sz="1200" b="1" dirty="0" smtClean="0"/>
            <a:t>Enfermedades Prevalentes de la Infancia</a:t>
          </a:r>
          <a:endParaRPr lang="es-CO" sz="1200" b="1" dirty="0"/>
        </a:p>
      </dgm:t>
    </dgm:pt>
    <dgm:pt modelId="{9A517D63-AB8A-47F0-BFD7-C8E4430438A7}" type="parTrans" cxnId="{36AADFA2-6EBD-48B6-BCCD-476F5067CE93}">
      <dgm:prSet/>
      <dgm:spPr/>
      <dgm:t>
        <a:bodyPr/>
        <a:lstStyle/>
        <a:p>
          <a:endParaRPr lang="es-CO"/>
        </a:p>
      </dgm:t>
    </dgm:pt>
    <dgm:pt modelId="{F1E72234-CC3C-4DBA-B843-0DA63A249C55}" type="sibTrans" cxnId="{36AADFA2-6EBD-48B6-BCCD-476F5067CE93}">
      <dgm:prSet/>
      <dgm:spPr/>
      <dgm:t>
        <a:bodyPr/>
        <a:lstStyle/>
        <a:p>
          <a:endParaRPr lang="es-CO"/>
        </a:p>
      </dgm:t>
    </dgm:pt>
    <dgm:pt modelId="{66642BA4-6648-416A-9A3E-37381CF22597}">
      <dgm:prSet phldrT="[Texto]" custT="1"/>
      <dgm:spPr/>
      <dgm:t>
        <a:bodyPr/>
        <a:lstStyle/>
        <a:p>
          <a:r>
            <a:rPr lang="es-CO" sz="1200" b="1" dirty="0" smtClean="0"/>
            <a:t>Crecimiento y Desarrollo</a:t>
          </a:r>
          <a:endParaRPr lang="es-CO" sz="1200" b="1" dirty="0"/>
        </a:p>
      </dgm:t>
    </dgm:pt>
    <dgm:pt modelId="{77000355-3853-449A-A14E-DE1E08D09C7F}" type="parTrans" cxnId="{22393891-1A06-4CD9-ABF3-C52C57B949BF}">
      <dgm:prSet/>
      <dgm:spPr/>
      <dgm:t>
        <a:bodyPr/>
        <a:lstStyle/>
        <a:p>
          <a:endParaRPr lang="es-CO"/>
        </a:p>
      </dgm:t>
    </dgm:pt>
    <dgm:pt modelId="{B5A3F1E0-7FFD-430B-88A7-A1BA850BCE9D}" type="sibTrans" cxnId="{22393891-1A06-4CD9-ABF3-C52C57B949BF}">
      <dgm:prSet/>
      <dgm:spPr/>
      <dgm:t>
        <a:bodyPr/>
        <a:lstStyle/>
        <a:p>
          <a:endParaRPr lang="es-CO"/>
        </a:p>
      </dgm:t>
    </dgm:pt>
    <dgm:pt modelId="{07B57B73-A17D-4273-9768-D04F1ECBC3BE}">
      <dgm:prSet phldrT="[Texto]" custT="1"/>
      <dgm:spPr/>
      <dgm:t>
        <a:bodyPr/>
        <a:lstStyle/>
        <a:p>
          <a:r>
            <a:rPr lang="es-CO" sz="1200" b="1" dirty="0" smtClean="0"/>
            <a:t>Programa Ampliado de Inmunizaciones PAI</a:t>
          </a:r>
          <a:endParaRPr lang="es-CO" sz="1200" b="1" dirty="0"/>
        </a:p>
      </dgm:t>
    </dgm:pt>
    <dgm:pt modelId="{780D9AB2-7852-4849-B9B9-537EAD86EA48}" type="parTrans" cxnId="{18B8D622-35A8-4563-8035-28A44A15D525}">
      <dgm:prSet/>
      <dgm:spPr/>
      <dgm:t>
        <a:bodyPr/>
        <a:lstStyle/>
        <a:p>
          <a:endParaRPr lang="es-CO"/>
        </a:p>
      </dgm:t>
    </dgm:pt>
    <dgm:pt modelId="{0FB1A3CE-EDB6-459B-876E-E9AD20ACA2AD}" type="sibTrans" cxnId="{18B8D622-35A8-4563-8035-28A44A15D525}">
      <dgm:prSet/>
      <dgm:spPr/>
      <dgm:t>
        <a:bodyPr/>
        <a:lstStyle/>
        <a:p>
          <a:endParaRPr lang="es-CO"/>
        </a:p>
      </dgm:t>
    </dgm:pt>
    <dgm:pt modelId="{42C47AE7-9E8A-4788-B823-1CCB41A7A861}">
      <dgm:prSet phldrT="[Texto]" custT="1"/>
      <dgm:spPr/>
      <dgm:t>
        <a:bodyPr/>
        <a:lstStyle/>
        <a:p>
          <a:r>
            <a:rPr lang="es-CO" sz="1200" b="1" dirty="0" smtClean="0"/>
            <a:t>Promoción Lactancia Materna</a:t>
          </a:r>
          <a:endParaRPr lang="es-CO" sz="1200" b="1" dirty="0"/>
        </a:p>
      </dgm:t>
    </dgm:pt>
    <dgm:pt modelId="{10688C10-1C19-4043-AD7A-1DD1C05CE622}" type="parTrans" cxnId="{97328DBA-CCE5-479F-AB01-983323DC2BB5}">
      <dgm:prSet/>
      <dgm:spPr/>
      <dgm:t>
        <a:bodyPr/>
        <a:lstStyle/>
        <a:p>
          <a:endParaRPr lang="es-CO"/>
        </a:p>
      </dgm:t>
    </dgm:pt>
    <dgm:pt modelId="{FB39C53E-7242-4D89-94D8-448EB08C64EE}" type="sibTrans" cxnId="{97328DBA-CCE5-479F-AB01-983323DC2BB5}">
      <dgm:prSet/>
      <dgm:spPr/>
      <dgm:t>
        <a:bodyPr/>
        <a:lstStyle/>
        <a:p>
          <a:endParaRPr lang="es-CO"/>
        </a:p>
      </dgm:t>
    </dgm:pt>
    <dgm:pt modelId="{33419F46-FD8F-4FCC-87B8-16652DC1D6AE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O" sz="1200" b="1" dirty="0" smtClean="0"/>
            <a:t>Minutas Patrón con Enfoque Diferencial</a:t>
          </a:r>
          <a:endParaRPr lang="es-CO" sz="1200" b="1" dirty="0"/>
        </a:p>
      </dgm:t>
    </dgm:pt>
    <dgm:pt modelId="{2FF86775-640D-4949-AC26-5CC0C2CCD29C}" type="parTrans" cxnId="{AEAF3C20-A63C-4F7D-AF7B-34CB36BCE415}">
      <dgm:prSet/>
      <dgm:spPr/>
      <dgm:t>
        <a:bodyPr/>
        <a:lstStyle/>
        <a:p>
          <a:endParaRPr lang="es-CO"/>
        </a:p>
      </dgm:t>
    </dgm:pt>
    <dgm:pt modelId="{1B9A9AD5-91F7-4658-A8C0-80D8DB09FEF9}" type="sibTrans" cxnId="{AEAF3C20-A63C-4F7D-AF7B-34CB36BCE415}">
      <dgm:prSet/>
      <dgm:spPr/>
      <dgm:t>
        <a:bodyPr/>
        <a:lstStyle/>
        <a:p>
          <a:endParaRPr lang="es-CO"/>
        </a:p>
      </dgm:t>
    </dgm:pt>
    <dgm:pt modelId="{20A6CC19-069B-46E0-9D42-03317D420BF1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O" sz="1200" b="1" dirty="0" smtClean="0"/>
            <a:t>Derivación y Ciclo de Menús</a:t>
          </a:r>
          <a:endParaRPr lang="es-CO" sz="1200" b="1" dirty="0"/>
        </a:p>
      </dgm:t>
    </dgm:pt>
    <dgm:pt modelId="{97DCE19A-0DFA-470D-B198-4876F71E1550}" type="parTrans" cxnId="{2A3E9D79-0E57-4D02-B4C1-B7CA38565FB0}">
      <dgm:prSet/>
      <dgm:spPr/>
      <dgm:t>
        <a:bodyPr/>
        <a:lstStyle/>
        <a:p>
          <a:endParaRPr lang="es-CO"/>
        </a:p>
      </dgm:t>
    </dgm:pt>
    <dgm:pt modelId="{19BF292C-70A8-461F-8019-FC5D18143217}" type="sibTrans" cxnId="{2A3E9D79-0E57-4D02-B4C1-B7CA38565FB0}">
      <dgm:prSet/>
      <dgm:spPr/>
      <dgm:t>
        <a:bodyPr/>
        <a:lstStyle/>
        <a:p>
          <a:endParaRPr lang="es-CO"/>
        </a:p>
      </dgm:t>
    </dgm:pt>
    <dgm:pt modelId="{7A3BC91B-623D-4057-9E1B-BE34A29CCE29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O" sz="1200" b="1" dirty="0" smtClean="0"/>
            <a:t>Concepto Higiénico-sanitario</a:t>
          </a:r>
          <a:endParaRPr lang="es-CO" sz="1200" b="1" dirty="0"/>
        </a:p>
      </dgm:t>
    </dgm:pt>
    <dgm:pt modelId="{2CCC0A79-291C-41CF-A2EF-2403DDB3A8AB}" type="parTrans" cxnId="{B5588540-5282-4FF8-9A05-B9F91BDDCAD1}">
      <dgm:prSet/>
      <dgm:spPr/>
      <dgm:t>
        <a:bodyPr/>
        <a:lstStyle/>
        <a:p>
          <a:endParaRPr lang="es-CO"/>
        </a:p>
      </dgm:t>
    </dgm:pt>
    <dgm:pt modelId="{7F345B6D-FED0-4E83-94ED-30BAE36F93C6}" type="sibTrans" cxnId="{B5588540-5282-4FF8-9A05-B9F91BDDCAD1}">
      <dgm:prSet/>
      <dgm:spPr/>
      <dgm:t>
        <a:bodyPr/>
        <a:lstStyle/>
        <a:p>
          <a:endParaRPr lang="es-CO"/>
        </a:p>
      </dgm:t>
    </dgm:pt>
    <dgm:pt modelId="{2A82E8A0-4CBD-406B-82C4-8B1A84D82350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O" sz="1200" b="1" dirty="0" smtClean="0"/>
            <a:t>Buenas Prácticas de Manufactura</a:t>
          </a:r>
          <a:endParaRPr lang="es-CO" sz="1200" b="1" dirty="0"/>
        </a:p>
      </dgm:t>
    </dgm:pt>
    <dgm:pt modelId="{DCE97533-DF58-48A2-B0F1-71A756082CEF}" type="parTrans" cxnId="{58F086D6-69BB-4D55-A4D9-DF8737A80F72}">
      <dgm:prSet/>
      <dgm:spPr/>
      <dgm:t>
        <a:bodyPr/>
        <a:lstStyle/>
        <a:p>
          <a:endParaRPr lang="es-CO"/>
        </a:p>
      </dgm:t>
    </dgm:pt>
    <dgm:pt modelId="{794A9FD8-72B1-4845-B3E3-DDCC20356FD9}" type="sibTrans" cxnId="{58F086D6-69BB-4D55-A4D9-DF8737A80F72}">
      <dgm:prSet/>
      <dgm:spPr/>
      <dgm:t>
        <a:bodyPr/>
        <a:lstStyle/>
        <a:p>
          <a:endParaRPr lang="es-CO"/>
        </a:p>
      </dgm:t>
    </dgm:pt>
    <dgm:pt modelId="{F6D9C136-5655-4DC3-8278-2E2DC5CA0E1C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O" sz="1200" b="1" dirty="0" smtClean="0"/>
            <a:t>Plan de Saneamiento Básico</a:t>
          </a:r>
          <a:endParaRPr lang="es-CO" sz="1200" b="1" dirty="0"/>
        </a:p>
      </dgm:t>
    </dgm:pt>
    <dgm:pt modelId="{FBE5110D-13FB-43C3-B40A-E7B8A22CB252}" type="parTrans" cxnId="{9FDB737F-371E-4797-953F-099A7629975F}">
      <dgm:prSet/>
      <dgm:spPr/>
      <dgm:t>
        <a:bodyPr/>
        <a:lstStyle/>
        <a:p>
          <a:endParaRPr lang="es-CO"/>
        </a:p>
      </dgm:t>
    </dgm:pt>
    <dgm:pt modelId="{D49CB8ED-086F-4AE3-A07F-922EE8098E67}" type="sibTrans" cxnId="{9FDB737F-371E-4797-953F-099A7629975F}">
      <dgm:prSet/>
      <dgm:spPr/>
      <dgm:t>
        <a:bodyPr/>
        <a:lstStyle/>
        <a:p>
          <a:endParaRPr lang="es-CO"/>
        </a:p>
      </dgm:t>
    </dgm:pt>
    <dgm:pt modelId="{A017F84F-6F89-46ED-9EB9-3602F3517351}" type="pres">
      <dgm:prSet presAssocID="{DC2D3344-078A-465D-908D-81B7D971F83B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CO"/>
        </a:p>
      </dgm:t>
    </dgm:pt>
    <dgm:pt modelId="{587D05FD-F5E7-4F16-8C2F-1FCD0C4268E4}" type="pres">
      <dgm:prSet presAssocID="{8FE4EE61-F4E0-43A8-A292-FAF988FC70E6}" presName="Accent1" presStyleCnt="0"/>
      <dgm:spPr/>
    </dgm:pt>
    <dgm:pt modelId="{BEE6FF33-F2E1-4D1B-81C9-9B7860A66ECE}" type="pres">
      <dgm:prSet presAssocID="{8FE4EE61-F4E0-43A8-A292-FAF988FC70E6}" presName="Accent" presStyleLbl="node1" presStyleIdx="0" presStyleCnt="3" custScaleY="110170" custLinFactNeighborX="0" custLinFactNeighborY="-16716"/>
      <dgm:spPr/>
    </dgm:pt>
    <dgm:pt modelId="{956AA390-D7EC-4D88-98FD-1A5221FE3BAA}" type="pres">
      <dgm:prSet presAssocID="{8FE4EE61-F4E0-43A8-A292-FAF988FC70E6}" presName="Child1" presStyleLbl="revTx" presStyleIdx="0" presStyleCnt="6" custScaleX="249683" custLinFactNeighborX="60504" custLinFactNeighborY="-745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0258204-1394-4917-B4F7-22E804BD3BB7}" type="pres">
      <dgm:prSet presAssocID="{8FE4EE61-F4E0-43A8-A292-FAF988FC70E6}" presName="Parent1" presStyleLbl="revTx" presStyleIdx="1" presStyleCnt="6" custLinFactNeighborX="-2314" custLinFactNeighborY="-894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262714F-C75D-492C-9A74-04B06EC5CDE1}" type="pres">
      <dgm:prSet presAssocID="{F13029AD-26BC-4093-987D-32E12C364DB8}" presName="Accent2" presStyleCnt="0"/>
      <dgm:spPr/>
    </dgm:pt>
    <dgm:pt modelId="{5AD4646D-CA1C-40D3-B6F2-9A54DDE3026E}" type="pres">
      <dgm:prSet presAssocID="{F13029AD-26BC-4093-987D-32E12C364DB8}" presName="Accent" presStyleLbl="node1" presStyleIdx="1" presStyleCnt="3" custLinFactNeighborX="-430" custLinFactNeighborY="-13752"/>
      <dgm:spPr/>
    </dgm:pt>
    <dgm:pt modelId="{D65EEF02-CDCE-429D-BE34-56C6AB6C7421}" type="pres">
      <dgm:prSet presAssocID="{F13029AD-26BC-4093-987D-32E12C364DB8}" presName="Child2" presStyleLbl="revTx" presStyleIdx="2" presStyleCnt="6" custScaleX="148397" custLinFactNeighborX="-598" custLinFactNeighborY="-238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FC46DEE-6C29-44CA-9F1D-DB98FD9B3446}" type="pres">
      <dgm:prSet presAssocID="{F13029AD-26BC-4093-987D-32E12C364DB8}" presName="Parent2" presStyleLbl="revTx" presStyleIdx="3" presStyleCnt="6" custLinFactNeighborX="-3857" custLinFactNeighborY="-6634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4ACD26C-94FF-4624-9745-888A7EF00409}" type="pres">
      <dgm:prSet presAssocID="{E8158832-3C0E-47E2-BEA2-230A70D3C463}" presName="Accent3" presStyleCnt="0"/>
      <dgm:spPr/>
    </dgm:pt>
    <dgm:pt modelId="{80EFE547-3C05-47DB-B85A-ED8696D39AAC}" type="pres">
      <dgm:prSet presAssocID="{E8158832-3C0E-47E2-BEA2-230A70D3C463}" presName="Accent" presStyleLbl="node1" presStyleIdx="2" presStyleCnt="3" custLinFactNeighborX="-2501" custLinFactNeighborY="-14502"/>
      <dgm:spPr/>
    </dgm:pt>
    <dgm:pt modelId="{D99E81A6-FD89-4E38-8482-2A5A6332B11D}" type="pres">
      <dgm:prSet presAssocID="{E8158832-3C0E-47E2-BEA2-230A70D3C463}" presName="Child3" presStyleLbl="revTx" presStyleIdx="4" presStyleCnt="6" custScaleX="214318" custScaleY="106736" custLinFactNeighborX="43375" custLinFactNeighborY="-374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6839DDC-315D-48ED-B173-00F6D2576726}" type="pres">
      <dgm:prSet presAssocID="{E8158832-3C0E-47E2-BEA2-230A70D3C463}" presName="Parent3" presStyleLbl="revTx" presStyleIdx="5" presStyleCnt="6" custLinFactNeighborX="-7713" custLinFactNeighborY="-6017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FC701B04-A1C0-419B-AB6C-37A8DDA281B9}" type="presOf" srcId="{E8158832-3C0E-47E2-BEA2-230A70D3C463}" destId="{E6839DDC-315D-48ED-B173-00F6D2576726}" srcOrd="0" destOrd="0" presId="urn:microsoft.com/office/officeart/2009/layout/CircleArrowProcess"/>
    <dgm:cxn modelId="{B5588540-5282-4FF8-9A05-B9F91BDDCAD1}" srcId="{E8158832-3C0E-47E2-BEA2-230A70D3C463}" destId="{7A3BC91B-623D-4057-9E1B-BE34A29CCE29}" srcOrd="2" destOrd="0" parTransId="{2CCC0A79-291C-41CF-A2EF-2403DDB3A8AB}" sibTransId="{7F345B6D-FED0-4E83-94ED-30BAE36F93C6}"/>
    <dgm:cxn modelId="{22393891-1A06-4CD9-ABF3-C52C57B949BF}" srcId="{8FE4EE61-F4E0-43A8-A292-FAF988FC70E6}" destId="{66642BA4-6648-416A-9A3E-37381CF22597}" srcOrd="2" destOrd="0" parTransId="{77000355-3853-449A-A14E-DE1E08D09C7F}" sibTransId="{B5A3F1E0-7FFD-430B-88A7-A1BA850BCE9D}"/>
    <dgm:cxn modelId="{F179AEC7-1645-4C55-98AE-8D7665EF16D1}" type="presOf" srcId="{07B57B73-A17D-4273-9768-D04F1ECBC3BE}" destId="{956AA390-D7EC-4D88-98FD-1A5221FE3BAA}" srcOrd="0" destOrd="3" presId="urn:microsoft.com/office/officeart/2009/layout/CircleArrowProcess"/>
    <dgm:cxn modelId="{58F086D6-69BB-4D55-A4D9-DF8737A80F72}" srcId="{E8158832-3C0E-47E2-BEA2-230A70D3C463}" destId="{2A82E8A0-4CBD-406B-82C4-8B1A84D82350}" srcOrd="3" destOrd="0" parTransId="{DCE97533-DF58-48A2-B0F1-71A756082CEF}" sibTransId="{794A9FD8-72B1-4845-B3E3-DDCC20356FD9}"/>
    <dgm:cxn modelId="{D76C405C-90B8-4979-9A4E-7DDB83810E7B}" type="presOf" srcId="{8FE4EE61-F4E0-43A8-A292-FAF988FC70E6}" destId="{C0258204-1394-4917-B4F7-22E804BD3BB7}" srcOrd="0" destOrd="0" presId="urn:microsoft.com/office/officeart/2009/layout/CircleArrowProcess"/>
    <dgm:cxn modelId="{3FEABE3F-A67B-4934-A71C-AF39A95AE806}" srcId="{8FE4EE61-F4E0-43A8-A292-FAF988FC70E6}" destId="{18E6FC8E-A78A-4BEE-A5BD-0A5D4657B7B2}" srcOrd="5" destOrd="0" parTransId="{4E3F2755-0E0F-4D8A-B832-83EEA9E25A47}" sibTransId="{9F4075DD-2862-41C0-A17F-033FE62CEF13}"/>
    <dgm:cxn modelId="{AEAF3C20-A63C-4F7D-AF7B-34CB36BCE415}" srcId="{E8158832-3C0E-47E2-BEA2-230A70D3C463}" destId="{33419F46-FD8F-4FCC-87B8-16652DC1D6AE}" srcOrd="0" destOrd="0" parTransId="{2FF86775-640D-4949-AC26-5CC0C2CCD29C}" sibTransId="{1B9A9AD5-91F7-4658-A8C0-80D8DB09FEF9}"/>
    <dgm:cxn modelId="{4634785D-D26E-4D59-9017-16246C0C11A3}" type="presOf" srcId="{66642BA4-6648-416A-9A3E-37381CF22597}" destId="{956AA390-D7EC-4D88-98FD-1A5221FE3BAA}" srcOrd="0" destOrd="2" presId="urn:microsoft.com/office/officeart/2009/layout/CircleArrowProcess"/>
    <dgm:cxn modelId="{721874D3-8393-4F85-99D4-080BEE56BC05}" type="presOf" srcId="{42C47AE7-9E8A-4788-B823-1CCB41A7A861}" destId="{956AA390-D7EC-4D88-98FD-1A5221FE3BAA}" srcOrd="0" destOrd="1" presId="urn:microsoft.com/office/officeart/2009/layout/CircleArrowProcess"/>
    <dgm:cxn modelId="{18B8D622-35A8-4563-8035-28A44A15D525}" srcId="{8FE4EE61-F4E0-43A8-A292-FAF988FC70E6}" destId="{07B57B73-A17D-4273-9768-D04F1ECBC3BE}" srcOrd="3" destOrd="0" parTransId="{780D9AB2-7852-4849-B9B9-537EAD86EA48}" sibTransId="{0FB1A3CE-EDB6-459B-876E-E9AD20ACA2AD}"/>
    <dgm:cxn modelId="{FD711631-EFF5-4247-A32D-C48F1F78B61F}" type="presOf" srcId="{510974CB-75FD-4788-A656-AD2D93AC62E0}" destId="{D65EEF02-CDCE-429D-BE34-56C6AB6C7421}" srcOrd="0" destOrd="0" presId="urn:microsoft.com/office/officeart/2009/layout/CircleArrowProcess"/>
    <dgm:cxn modelId="{97328DBA-CCE5-479F-AB01-983323DC2BB5}" srcId="{8FE4EE61-F4E0-43A8-A292-FAF988FC70E6}" destId="{42C47AE7-9E8A-4788-B823-1CCB41A7A861}" srcOrd="1" destOrd="0" parTransId="{10688C10-1C19-4043-AD7A-1DD1C05CE622}" sibTransId="{FB39C53E-7242-4D89-94D8-448EB08C64EE}"/>
    <dgm:cxn modelId="{B2F21D5F-F533-4515-B027-60CE932D7DF5}" srcId="{DC2D3344-078A-465D-908D-81B7D971F83B}" destId="{8FE4EE61-F4E0-43A8-A292-FAF988FC70E6}" srcOrd="0" destOrd="0" parTransId="{727D04A4-7573-46C4-81F8-03A2303C0028}" sibTransId="{CAF5DED0-1124-4EE5-A30F-B0F1214F8B0A}"/>
    <dgm:cxn modelId="{F37C28FE-67E9-4CAF-A9C6-0137CF093876}" type="presOf" srcId="{33419F46-FD8F-4FCC-87B8-16652DC1D6AE}" destId="{D99E81A6-FD89-4E38-8482-2A5A6332B11D}" srcOrd="0" destOrd="0" presId="urn:microsoft.com/office/officeart/2009/layout/CircleArrowProcess"/>
    <dgm:cxn modelId="{5B3B72BE-6032-45B0-9DDF-A5BCC0402196}" type="presOf" srcId="{F13029AD-26BC-4093-987D-32E12C364DB8}" destId="{2FC46DEE-6C29-44CA-9F1D-DB98FD9B3446}" srcOrd="0" destOrd="0" presId="urn:microsoft.com/office/officeart/2009/layout/CircleArrowProcess"/>
    <dgm:cxn modelId="{2C2F5C88-30B1-4134-B92A-992CE4CD0B66}" srcId="{F13029AD-26BC-4093-987D-32E12C364DB8}" destId="{E3ABBC22-B6CE-417F-8272-FB78CC9E8887}" srcOrd="1" destOrd="0" parTransId="{F08878FF-ED73-4DF2-B3B6-12E67A703DC6}" sibTransId="{B7645304-B994-4509-84AA-C675BE9BD0B6}"/>
    <dgm:cxn modelId="{61F9A2C0-3071-4324-87F9-76C3A2FAE5EF}" type="presOf" srcId="{18E6FC8E-A78A-4BEE-A5BD-0A5D4657B7B2}" destId="{956AA390-D7EC-4D88-98FD-1A5221FE3BAA}" srcOrd="0" destOrd="5" presId="urn:microsoft.com/office/officeart/2009/layout/CircleArrowProcess"/>
    <dgm:cxn modelId="{9FDB737F-371E-4797-953F-099A7629975F}" srcId="{E8158832-3C0E-47E2-BEA2-230A70D3C463}" destId="{F6D9C136-5655-4DC3-8278-2E2DC5CA0E1C}" srcOrd="4" destOrd="0" parTransId="{FBE5110D-13FB-43C3-B40A-E7B8A22CB252}" sibTransId="{D49CB8ED-086F-4AE3-A07F-922EE8098E67}"/>
    <dgm:cxn modelId="{35A1FDE8-4AFF-4A18-98A1-21B13E699AC5}" srcId="{F13029AD-26BC-4093-987D-32E12C364DB8}" destId="{510974CB-75FD-4788-A656-AD2D93AC62E0}" srcOrd="0" destOrd="0" parTransId="{54CFCAEA-6A7C-4488-9FF3-F73F395FC255}" sibTransId="{7E31C966-6579-496C-B8EF-EC1CDFBB4BAD}"/>
    <dgm:cxn modelId="{36AADFA2-6EBD-48B6-BCCD-476F5067CE93}" srcId="{8FE4EE61-F4E0-43A8-A292-FAF988FC70E6}" destId="{1A7348A9-DD81-41D2-8034-098FB54866B7}" srcOrd="4" destOrd="0" parTransId="{9A517D63-AB8A-47F0-BFD7-C8E4430438A7}" sibTransId="{F1E72234-CC3C-4DBA-B843-0DA63A249C55}"/>
    <dgm:cxn modelId="{5767E4E0-DA45-4B95-81DB-873C63675DBA}" type="presOf" srcId="{2A82E8A0-4CBD-406B-82C4-8B1A84D82350}" destId="{D99E81A6-FD89-4E38-8482-2A5A6332B11D}" srcOrd="0" destOrd="3" presId="urn:microsoft.com/office/officeart/2009/layout/CircleArrowProcess"/>
    <dgm:cxn modelId="{FD86C23E-EE41-4497-8CA7-E0E7C913C85A}" type="presOf" srcId="{7A3BC91B-623D-4057-9E1B-BE34A29CCE29}" destId="{D99E81A6-FD89-4E38-8482-2A5A6332B11D}" srcOrd="0" destOrd="2" presId="urn:microsoft.com/office/officeart/2009/layout/CircleArrowProcess"/>
    <dgm:cxn modelId="{2A3E9D79-0E57-4D02-B4C1-B7CA38565FB0}" srcId="{E8158832-3C0E-47E2-BEA2-230A70D3C463}" destId="{20A6CC19-069B-46E0-9D42-03317D420BF1}" srcOrd="1" destOrd="0" parTransId="{97DCE19A-0DFA-470D-B198-4876F71E1550}" sibTransId="{19BF292C-70A8-461F-8019-FC5D18143217}"/>
    <dgm:cxn modelId="{76536D80-9136-43E4-AE48-14F4232B3CA5}" type="presOf" srcId="{20A6CC19-069B-46E0-9D42-03317D420BF1}" destId="{D99E81A6-FD89-4E38-8482-2A5A6332B11D}" srcOrd="0" destOrd="1" presId="urn:microsoft.com/office/officeart/2009/layout/CircleArrowProcess"/>
    <dgm:cxn modelId="{0C906107-E989-49D0-90DC-C6F1A2F7E188}" type="presOf" srcId="{DC2D3344-078A-465D-908D-81B7D971F83B}" destId="{A017F84F-6F89-46ED-9EB9-3602F3517351}" srcOrd="0" destOrd="0" presId="urn:microsoft.com/office/officeart/2009/layout/CircleArrowProcess"/>
    <dgm:cxn modelId="{CC93B370-0E95-46F8-A14E-9012F4647EBF}" type="presOf" srcId="{E3ABBC22-B6CE-417F-8272-FB78CC9E8887}" destId="{D65EEF02-CDCE-429D-BE34-56C6AB6C7421}" srcOrd="0" destOrd="1" presId="urn:microsoft.com/office/officeart/2009/layout/CircleArrowProcess"/>
    <dgm:cxn modelId="{C86636B0-63A9-46F4-A5B4-4BC367749480}" type="presOf" srcId="{1A7348A9-DD81-41D2-8034-098FB54866B7}" destId="{956AA390-D7EC-4D88-98FD-1A5221FE3BAA}" srcOrd="0" destOrd="4" presId="urn:microsoft.com/office/officeart/2009/layout/CircleArrowProcess"/>
    <dgm:cxn modelId="{C010D562-9051-425D-8010-325DB0BFBE50}" type="presOf" srcId="{38518D6E-66A0-47B7-9DDD-955753DFFBEB}" destId="{956AA390-D7EC-4D88-98FD-1A5221FE3BAA}" srcOrd="0" destOrd="0" presId="urn:microsoft.com/office/officeart/2009/layout/CircleArrowProcess"/>
    <dgm:cxn modelId="{80960047-4A5F-44D6-BE3D-D243BEFE232B}" srcId="{DC2D3344-078A-465D-908D-81B7D971F83B}" destId="{F13029AD-26BC-4093-987D-32E12C364DB8}" srcOrd="1" destOrd="0" parTransId="{CD3782DE-A747-402E-9A01-4FD77165132A}" sibTransId="{AA5C2CE7-FFD9-4C85-B11C-ACBF9B4E15C8}"/>
    <dgm:cxn modelId="{0BA0182C-0F75-441C-9E5A-C3E9C30D4C9A}" type="presOf" srcId="{F6D9C136-5655-4DC3-8278-2E2DC5CA0E1C}" destId="{D99E81A6-FD89-4E38-8482-2A5A6332B11D}" srcOrd="0" destOrd="4" presId="urn:microsoft.com/office/officeart/2009/layout/CircleArrowProcess"/>
    <dgm:cxn modelId="{2E63F961-AF09-41F8-89C5-191DE55146B8}" srcId="{8FE4EE61-F4E0-43A8-A292-FAF988FC70E6}" destId="{38518D6E-66A0-47B7-9DDD-955753DFFBEB}" srcOrd="0" destOrd="0" parTransId="{7D4EBC43-AA9C-4AA0-8AB1-96BF72232E99}" sibTransId="{BF219830-80CB-46F7-9C3A-0E40191D85A4}"/>
    <dgm:cxn modelId="{BB383D41-AAFA-4073-A093-53C9CCCB9507}" srcId="{DC2D3344-078A-465D-908D-81B7D971F83B}" destId="{E8158832-3C0E-47E2-BEA2-230A70D3C463}" srcOrd="2" destOrd="0" parTransId="{993EEFD3-7C63-427D-8885-0A25CF622748}" sibTransId="{A0836749-87D9-4539-887D-337BE922953D}"/>
    <dgm:cxn modelId="{306879F3-0D45-4F7A-BC71-455C63FC152E}" type="presParOf" srcId="{A017F84F-6F89-46ED-9EB9-3602F3517351}" destId="{587D05FD-F5E7-4F16-8C2F-1FCD0C4268E4}" srcOrd="0" destOrd="0" presId="urn:microsoft.com/office/officeart/2009/layout/CircleArrowProcess"/>
    <dgm:cxn modelId="{DD7ACF5E-C54D-49AC-8C86-DEB52DFFC328}" type="presParOf" srcId="{587D05FD-F5E7-4F16-8C2F-1FCD0C4268E4}" destId="{BEE6FF33-F2E1-4D1B-81C9-9B7860A66ECE}" srcOrd="0" destOrd="0" presId="urn:microsoft.com/office/officeart/2009/layout/CircleArrowProcess"/>
    <dgm:cxn modelId="{1C96A8E8-5246-463A-A1DE-DE8D9A9F2EBA}" type="presParOf" srcId="{A017F84F-6F89-46ED-9EB9-3602F3517351}" destId="{956AA390-D7EC-4D88-98FD-1A5221FE3BAA}" srcOrd="1" destOrd="0" presId="urn:microsoft.com/office/officeart/2009/layout/CircleArrowProcess"/>
    <dgm:cxn modelId="{1136FDEC-E91B-4444-8909-DF5B92147259}" type="presParOf" srcId="{A017F84F-6F89-46ED-9EB9-3602F3517351}" destId="{C0258204-1394-4917-B4F7-22E804BD3BB7}" srcOrd="2" destOrd="0" presId="urn:microsoft.com/office/officeart/2009/layout/CircleArrowProcess"/>
    <dgm:cxn modelId="{4E30D464-24E6-4C22-8809-22BFA637D24C}" type="presParOf" srcId="{A017F84F-6F89-46ED-9EB9-3602F3517351}" destId="{9262714F-C75D-492C-9A74-04B06EC5CDE1}" srcOrd="3" destOrd="0" presId="urn:microsoft.com/office/officeart/2009/layout/CircleArrowProcess"/>
    <dgm:cxn modelId="{D14B94F4-8F26-4BF4-9006-11813C5CD209}" type="presParOf" srcId="{9262714F-C75D-492C-9A74-04B06EC5CDE1}" destId="{5AD4646D-CA1C-40D3-B6F2-9A54DDE3026E}" srcOrd="0" destOrd="0" presId="urn:microsoft.com/office/officeart/2009/layout/CircleArrowProcess"/>
    <dgm:cxn modelId="{9F0DFDA0-222F-4316-9DB8-5168B9F1441E}" type="presParOf" srcId="{A017F84F-6F89-46ED-9EB9-3602F3517351}" destId="{D65EEF02-CDCE-429D-BE34-56C6AB6C7421}" srcOrd="4" destOrd="0" presId="urn:microsoft.com/office/officeart/2009/layout/CircleArrowProcess"/>
    <dgm:cxn modelId="{AA1A28BF-7C0C-4668-851F-003ACB9AB65C}" type="presParOf" srcId="{A017F84F-6F89-46ED-9EB9-3602F3517351}" destId="{2FC46DEE-6C29-44CA-9F1D-DB98FD9B3446}" srcOrd="5" destOrd="0" presId="urn:microsoft.com/office/officeart/2009/layout/CircleArrowProcess"/>
    <dgm:cxn modelId="{7E1BDFFE-2DA1-4940-81A4-9C6AB4D701F5}" type="presParOf" srcId="{A017F84F-6F89-46ED-9EB9-3602F3517351}" destId="{F4ACD26C-94FF-4624-9745-888A7EF00409}" srcOrd="6" destOrd="0" presId="urn:microsoft.com/office/officeart/2009/layout/CircleArrowProcess"/>
    <dgm:cxn modelId="{4046F267-527D-4991-A2ED-4B5A47BE90F0}" type="presParOf" srcId="{F4ACD26C-94FF-4624-9745-888A7EF00409}" destId="{80EFE547-3C05-47DB-B85A-ED8696D39AAC}" srcOrd="0" destOrd="0" presId="urn:microsoft.com/office/officeart/2009/layout/CircleArrowProcess"/>
    <dgm:cxn modelId="{44A6F825-051A-4ABD-8335-28C8C8CCB78B}" type="presParOf" srcId="{A017F84F-6F89-46ED-9EB9-3602F3517351}" destId="{D99E81A6-FD89-4E38-8482-2A5A6332B11D}" srcOrd="7" destOrd="0" presId="urn:microsoft.com/office/officeart/2009/layout/CircleArrowProcess"/>
    <dgm:cxn modelId="{7C19183D-EC4D-413A-9024-F2DC3452D4E4}" type="presParOf" srcId="{A017F84F-6F89-46ED-9EB9-3602F3517351}" destId="{E6839DDC-315D-48ED-B173-00F6D2576726}" srcOrd="8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772311-3AB2-4CB2-B490-12B72677411E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C57D1363-6727-4CC6-957A-718AFD61025E}">
      <dgm:prSet phldrT="[Texto]" custT="1"/>
      <dgm:spPr/>
      <dgm:t>
        <a:bodyPr/>
        <a:lstStyle/>
        <a:p>
          <a:pPr algn="ctr"/>
          <a:r>
            <a:rPr lang="es-CO" sz="1200" b="1" dirty="0" smtClean="0">
              <a:solidFill>
                <a:schemeClr val="tx1"/>
              </a:solidFill>
            </a:rPr>
            <a:t>En términos generales se establece la siguiente distribución de aporte de calorías y nutrientes, para cada tiempo de comida o consumo de alimentos</a:t>
          </a:r>
          <a:endParaRPr lang="es-CO" sz="1200" b="1" dirty="0">
            <a:solidFill>
              <a:schemeClr val="tx1"/>
            </a:solidFill>
          </a:endParaRPr>
        </a:p>
      </dgm:t>
    </dgm:pt>
    <dgm:pt modelId="{55A0B516-323E-4CB7-801B-6661B6C0C968}" type="parTrans" cxnId="{FE509A3F-2298-478D-A8B9-C5F7E0244FBA}">
      <dgm:prSet/>
      <dgm:spPr/>
      <dgm:t>
        <a:bodyPr/>
        <a:lstStyle/>
        <a:p>
          <a:endParaRPr lang="es-CO"/>
        </a:p>
      </dgm:t>
    </dgm:pt>
    <dgm:pt modelId="{6653BECF-61FE-44AB-B977-1F72D3AD098A}" type="sibTrans" cxnId="{FE509A3F-2298-478D-A8B9-C5F7E0244FBA}">
      <dgm:prSet/>
      <dgm:spPr/>
      <dgm:t>
        <a:bodyPr/>
        <a:lstStyle/>
        <a:p>
          <a:endParaRPr lang="es-CO"/>
        </a:p>
      </dgm:t>
    </dgm:pt>
    <dgm:pt modelId="{9A69A513-50E8-4119-9ACB-95FF5CE9D8D9}">
      <dgm:prSet phldrT="[Texto]" custT="1"/>
      <dgm:spPr/>
      <dgm:t>
        <a:bodyPr/>
        <a:lstStyle/>
        <a:p>
          <a:r>
            <a:rPr lang="es-CO" sz="1600" b="1" dirty="0" smtClean="0">
              <a:solidFill>
                <a:schemeClr val="tx1"/>
              </a:solidFill>
            </a:rPr>
            <a:t>Desayuno: 20%</a:t>
          </a:r>
          <a:endParaRPr lang="es-CO" sz="1600" b="1" dirty="0">
            <a:solidFill>
              <a:schemeClr val="tx1"/>
            </a:solidFill>
          </a:endParaRPr>
        </a:p>
      </dgm:t>
    </dgm:pt>
    <dgm:pt modelId="{B5550C16-4D63-428E-A89C-83B79D283172}" type="parTrans" cxnId="{F213DBE6-EBC7-427D-9CDE-A804DFD8CF38}">
      <dgm:prSet/>
      <dgm:spPr/>
      <dgm:t>
        <a:bodyPr/>
        <a:lstStyle/>
        <a:p>
          <a:endParaRPr lang="es-CO"/>
        </a:p>
      </dgm:t>
    </dgm:pt>
    <dgm:pt modelId="{BED7C7F4-90FE-4557-AEEE-D8F4003EC72B}" type="sibTrans" cxnId="{F213DBE6-EBC7-427D-9CDE-A804DFD8CF38}">
      <dgm:prSet/>
      <dgm:spPr/>
      <dgm:t>
        <a:bodyPr/>
        <a:lstStyle/>
        <a:p>
          <a:endParaRPr lang="es-CO"/>
        </a:p>
      </dgm:t>
    </dgm:pt>
    <dgm:pt modelId="{F45A5200-394C-41D4-869D-0D5A0DBCA184}">
      <dgm:prSet/>
      <dgm:spPr/>
    </dgm:pt>
    <dgm:pt modelId="{12E12164-1367-434E-AE34-F1B2F181CEEC}" type="parTrans" cxnId="{A152A9A5-F6DF-467D-BD3C-C5860EE9C000}">
      <dgm:prSet/>
      <dgm:spPr/>
      <dgm:t>
        <a:bodyPr/>
        <a:lstStyle/>
        <a:p>
          <a:endParaRPr lang="es-CO"/>
        </a:p>
      </dgm:t>
    </dgm:pt>
    <dgm:pt modelId="{409AA6F5-D00A-48EF-8606-CB0E61DBA4D3}" type="sibTrans" cxnId="{A152A9A5-F6DF-467D-BD3C-C5860EE9C000}">
      <dgm:prSet/>
      <dgm:spPr/>
      <dgm:t>
        <a:bodyPr/>
        <a:lstStyle/>
        <a:p>
          <a:endParaRPr lang="es-CO"/>
        </a:p>
      </dgm:t>
    </dgm:pt>
    <dgm:pt modelId="{A2B4B1FE-1E1A-4E75-A289-D4076CB193CD}">
      <dgm:prSet/>
      <dgm:spPr/>
    </dgm:pt>
    <dgm:pt modelId="{EEFD825E-9603-4ED5-9B6F-A70FE1DC72CC}" type="parTrans" cxnId="{8521AA25-0EBC-402D-A4B7-54DB5B9A4EEB}">
      <dgm:prSet/>
      <dgm:spPr/>
      <dgm:t>
        <a:bodyPr/>
        <a:lstStyle/>
        <a:p>
          <a:endParaRPr lang="es-CO"/>
        </a:p>
      </dgm:t>
    </dgm:pt>
    <dgm:pt modelId="{44A97BC3-BF2D-4DE9-987C-5B250E969D7B}" type="sibTrans" cxnId="{8521AA25-0EBC-402D-A4B7-54DB5B9A4EEB}">
      <dgm:prSet/>
      <dgm:spPr/>
      <dgm:t>
        <a:bodyPr/>
        <a:lstStyle/>
        <a:p>
          <a:endParaRPr lang="es-CO"/>
        </a:p>
      </dgm:t>
    </dgm:pt>
    <dgm:pt modelId="{94E84748-5546-49BF-A67A-4C3E3CAA497C}">
      <dgm:prSet/>
      <dgm:spPr/>
    </dgm:pt>
    <dgm:pt modelId="{308C0492-4337-49F4-A4A1-654ABFEC8854}" type="parTrans" cxnId="{DA6048C4-7764-42E5-8DC3-A8F0DC2133B9}">
      <dgm:prSet/>
      <dgm:spPr/>
      <dgm:t>
        <a:bodyPr/>
        <a:lstStyle/>
        <a:p>
          <a:endParaRPr lang="es-CO"/>
        </a:p>
      </dgm:t>
    </dgm:pt>
    <dgm:pt modelId="{B84AD097-3C72-4B66-A279-2F4DBFD9552F}" type="sibTrans" cxnId="{DA6048C4-7764-42E5-8DC3-A8F0DC2133B9}">
      <dgm:prSet/>
      <dgm:spPr/>
      <dgm:t>
        <a:bodyPr/>
        <a:lstStyle/>
        <a:p>
          <a:endParaRPr lang="es-CO"/>
        </a:p>
      </dgm:t>
    </dgm:pt>
    <dgm:pt modelId="{38A7D9F1-A2D5-4D52-8415-D02F8B74266B}">
      <dgm:prSet/>
      <dgm:spPr/>
    </dgm:pt>
    <dgm:pt modelId="{6BF8C974-A759-4237-AD46-7F605B78189A}" type="parTrans" cxnId="{6DB96552-AD6B-45D9-B500-3D53027509FD}">
      <dgm:prSet/>
      <dgm:spPr/>
      <dgm:t>
        <a:bodyPr/>
        <a:lstStyle/>
        <a:p>
          <a:endParaRPr lang="es-CO"/>
        </a:p>
      </dgm:t>
    </dgm:pt>
    <dgm:pt modelId="{07A1FE62-5DAF-4811-8F8D-4BCAA02ADCBA}" type="sibTrans" cxnId="{6DB96552-AD6B-45D9-B500-3D53027509FD}">
      <dgm:prSet/>
      <dgm:spPr/>
      <dgm:t>
        <a:bodyPr/>
        <a:lstStyle/>
        <a:p>
          <a:endParaRPr lang="es-CO"/>
        </a:p>
      </dgm:t>
    </dgm:pt>
    <dgm:pt modelId="{24D2167D-EA8A-4A96-A5DB-AA0B576D8F05}">
      <dgm:prSet/>
      <dgm:spPr/>
    </dgm:pt>
    <dgm:pt modelId="{42BA939F-71C4-4D98-A900-8A457586C3BF}" type="parTrans" cxnId="{F48F1051-6496-44B3-B844-676174366356}">
      <dgm:prSet/>
      <dgm:spPr/>
      <dgm:t>
        <a:bodyPr/>
        <a:lstStyle/>
        <a:p>
          <a:endParaRPr lang="es-CO"/>
        </a:p>
      </dgm:t>
    </dgm:pt>
    <dgm:pt modelId="{8AB2D784-C9C4-4A32-86DF-C3DF5D681619}" type="sibTrans" cxnId="{F48F1051-6496-44B3-B844-676174366356}">
      <dgm:prSet/>
      <dgm:spPr/>
      <dgm:t>
        <a:bodyPr/>
        <a:lstStyle/>
        <a:p>
          <a:endParaRPr lang="es-CO"/>
        </a:p>
      </dgm:t>
    </dgm:pt>
    <dgm:pt modelId="{BEA07561-AE08-4EC6-8F5F-EE55E33D65B6}">
      <dgm:prSet/>
      <dgm:spPr/>
    </dgm:pt>
    <dgm:pt modelId="{63350DFF-E155-43C0-BFD4-EEA2561CBA16}" type="parTrans" cxnId="{1DF25B99-E747-4244-9276-9C1E59F60373}">
      <dgm:prSet/>
      <dgm:spPr/>
      <dgm:t>
        <a:bodyPr/>
        <a:lstStyle/>
        <a:p>
          <a:endParaRPr lang="es-CO"/>
        </a:p>
      </dgm:t>
    </dgm:pt>
    <dgm:pt modelId="{D219D2D3-BE27-47CB-91CB-614355BE86DF}" type="sibTrans" cxnId="{1DF25B99-E747-4244-9276-9C1E59F60373}">
      <dgm:prSet/>
      <dgm:spPr/>
      <dgm:t>
        <a:bodyPr/>
        <a:lstStyle/>
        <a:p>
          <a:endParaRPr lang="es-CO"/>
        </a:p>
      </dgm:t>
    </dgm:pt>
    <dgm:pt modelId="{90DBC81B-760C-4174-A5BE-A7A16A3B5E6D}">
      <dgm:prSet custT="1"/>
      <dgm:spPr/>
      <dgm:t>
        <a:bodyPr/>
        <a:lstStyle/>
        <a:p>
          <a:r>
            <a:rPr lang="es-CO" sz="1600" b="1" dirty="0" smtClean="0">
              <a:solidFill>
                <a:schemeClr val="tx1"/>
              </a:solidFill>
            </a:rPr>
            <a:t>Refrigerio de la mañana: 10%</a:t>
          </a:r>
          <a:endParaRPr lang="es-CO" sz="1600" b="1" dirty="0">
            <a:solidFill>
              <a:schemeClr val="tx1"/>
            </a:solidFill>
          </a:endParaRPr>
        </a:p>
      </dgm:t>
    </dgm:pt>
    <dgm:pt modelId="{BFB7C37C-9449-49D9-BC90-B77D9523945A}" type="parTrans" cxnId="{B7C8D7FD-7280-484E-916D-5BDBBC50C615}">
      <dgm:prSet/>
      <dgm:spPr/>
      <dgm:t>
        <a:bodyPr/>
        <a:lstStyle/>
        <a:p>
          <a:endParaRPr lang="es-CO"/>
        </a:p>
      </dgm:t>
    </dgm:pt>
    <dgm:pt modelId="{7B68A35A-A32C-44A3-9236-73314B3549F2}" type="sibTrans" cxnId="{B7C8D7FD-7280-484E-916D-5BDBBC50C615}">
      <dgm:prSet/>
      <dgm:spPr/>
      <dgm:t>
        <a:bodyPr/>
        <a:lstStyle/>
        <a:p>
          <a:endParaRPr lang="es-CO"/>
        </a:p>
      </dgm:t>
    </dgm:pt>
    <dgm:pt modelId="{EB22C49F-646B-4BC9-BF58-F1CA4448032D}">
      <dgm:prSet custT="1"/>
      <dgm:spPr/>
      <dgm:t>
        <a:bodyPr/>
        <a:lstStyle/>
        <a:p>
          <a:r>
            <a:rPr lang="es-CO" sz="1600" b="1" dirty="0" smtClean="0">
              <a:solidFill>
                <a:schemeClr val="tx1"/>
              </a:solidFill>
            </a:rPr>
            <a:t>Almuerzo: 30%</a:t>
          </a:r>
          <a:endParaRPr lang="es-CO" sz="1600" b="1" dirty="0">
            <a:solidFill>
              <a:schemeClr val="tx1"/>
            </a:solidFill>
          </a:endParaRPr>
        </a:p>
      </dgm:t>
    </dgm:pt>
    <dgm:pt modelId="{FE106017-7A25-4949-8CF3-FCA8A5DD7739}" type="parTrans" cxnId="{7304B36F-784D-4B43-B771-C240F5AD76B9}">
      <dgm:prSet/>
      <dgm:spPr/>
      <dgm:t>
        <a:bodyPr/>
        <a:lstStyle/>
        <a:p>
          <a:endParaRPr lang="es-CO"/>
        </a:p>
      </dgm:t>
    </dgm:pt>
    <dgm:pt modelId="{18D04D8F-C194-444D-AC12-293203EF6314}" type="sibTrans" cxnId="{7304B36F-784D-4B43-B771-C240F5AD76B9}">
      <dgm:prSet/>
      <dgm:spPr/>
      <dgm:t>
        <a:bodyPr/>
        <a:lstStyle/>
        <a:p>
          <a:endParaRPr lang="es-CO"/>
        </a:p>
      </dgm:t>
    </dgm:pt>
    <dgm:pt modelId="{D10E1603-C1C1-40F8-B5A1-4DAB58BD0838}">
      <dgm:prSet custT="1"/>
      <dgm:spPr/>
      <dgm:t>
        <a:bodyPr/>
        <a:lstStyle/>
        <a:p>
          <a:r>
            <a:rPr lang="es-CO" sz="1600" b="1" dirty="0" smtClean="0">
              <a:solidFill>
                <a:schemeClr val="tx1"/>
              </a:solidFill>
            </a:rPr>
            <a:t>Refrigerio de la tarde: 10%</a:t>
          </a:r>
          <a:endParaRPr lang="es-CO" sz="1600" b="1" dirty="0">
            <a:solidFill>
              <a:schemeClr val="tx1"/>
            </a:solidFill>
          </a:endParaRPr>
        </a:p>
      </dgm:t>
    </dgm:pt>
    <dgm:pt modelId="{924B85FF-581D-4D96-B2DD-3E78AA01C5EA}" type="parTrans" cxnId="{E5E279F2-1A30-4257-A067-B2E4D0A34F73}">
      <dgm:prSet/>
      <dgm:spPr/>
      <dgm:t>
        <a:bodyPr/>
        <a:lstStyle/>
        <a:p>
          <a:endParaRPr lang="es-CO"/>
        </a:p>
      </dgm:t>
    </dgm:pt>
    <dgm:pt modelId="{089DB45C-5696-4D96-ABC9-68EE44323CC8}" type="sibTrans" cxnId="{E5E279F2-1A30-4257-A067-B2E4D0A34F73}">
      <dgm:prSet/>
      <dgm:spPr/>
      <dgm:t>
        <a:bodyPr/>
        <a:lstStyle/>
        <a:p>
          <a:endParaRPr lang="es-CO"/>
        </a:p>
      </dgm:t>
    </dgm:pt>
    <dgm:pt modelId="{3047032F-C6B0-4521-A115-EAADA52170A7}">
      <dgm:prSet custT="1"/>
      <dgm:spPr/>
      <dgm:t>
        <a:bodyPr/>
        <a:lstStyle/>
        <a:p>
          <a:r>
            <a:rPr lang="es-CO" sz="1600" b="1" dirty="0" smtClean="0">
              <a:solidFill>
                <a:schemeClr val="tx1"/>
              </a:solidFill>
            </a:rPr>
            <a:t>Comida/Cena: 30%</a:t>
          </a:r>
          <a:endParaRPr lang="es-CO" sz="1600" b="1" dirty="0">
            <a:solidFill>
              <a:schemeClr val="tx1"/>
            </a:solidFill>
          </a:endParaRPr>
        </a:p>
      </dgm:t>
    </dgm:pt>
    <dgm:pt modelId="{B1D8D0AD-A00E-41A8-9D4A-D884F3DBF3C8}" type="parTrans" cxnId="{C87ED814-1EF9-4949-B1DE-E397AF79E1C8}">
      <dgm:prSet/>
      <dgm:spPr/>
      <dgm:t>
        <a:bodyPr/>
        <a:lstStyle/>
        <a:p>
          <a:endParaRPr lang="es-CO"/>
        </a:p>
      </dgm:t>
    </dgm:pt>
    <dgm:pt modelId="{A10C5782-B59A-4BD8-9524-63BE1D1649EC}" type="sibTrans" cxnId="{C87ED814-1EF9-4949-B1DE-E397AF79E1C8}">
      <dgm:prSet/>
      <dgm:spPr/>
      <dgm:t>
        <a:bodyPr/>
        <a:lstStyle/>
        <a:p>
          <a:endParaRPr lang="es-CO"/>
        </a:p>
      </dgm:t>
    </dgm:pt>
    <dgm:pt modelId="{1E5E5DB2-87FE-4C86-9F37-826EE722BEA8}">
      <dgm:prSet/>
      <dgm:spPr/>
    </dgm:pt>
    <dgm:pt modelId="{689F58A0-C05D-4219-9EEF-7F67E9D09131}" type="parTrans" cxnId="{0210F3BC-EA6C-4264-818A-7A8C7191BB6E}">
      <dgm:prSet/>
      <dgm:spPr/>
      <dgm:t>
        <a:bodyPr/>
        <a:lstStyle/>
        <a:p>
          <a:endParaRPr lang="es-CO"/>
        </a:p>
      </dgm:t>
    </dgm:pt>
    <dgm:pt modelId="{52FC0C2F-4E9E-4466-A2FB-40107C477E0E}" type="sibTrans" cxnId="{0210F3BC-EA6C-4264-818A-7A8C7191BB6E}">
      <dgm:prSet/>
      <dgm:spPr/>
      <dgm:t>
        <a:bodyPr/>
        <a:lstStyle/>
        <a:p>
          <a:endParaRPr lang="es-CO"/>
        </a:p>
      </dgm:t>
    </dgm:pt>
    <dgm:pt modelId="{BE43BD5A-B201-48FE-B72E-5CDF2A406916}">
      <dgm:prSet/>
      <dgm:spPr/>
    </dgm:pt>
    <dgm:pt modelId="{B1EE4806-17D1-4C4A-93F9-27F5B0FB925A}" type="parTrans" cxnId="{32739C13-B66B-495D-9E4A-A81711D7FA2D}">
      <dgm:prSet/>
      <dgm:spPr/>
      <dgm:t>
        <a:bodyPr/>
        <a:lstStyle/>
        <a:p>
          <a:endParaRPr lang="es-CO"/>
        </a:p>
      </dgm:t>
    </dgm:pt>
    <dgm:pt modelId="{CA82F1D3-3FE1-45A0-B4ED-2E7F8B26DE99}" type="sibTrans" cxnId="{32739C13-B66B-495D-9E4A-A81711D7FA2D}">
      <dgm:prSet/>
      <dgm:spPr/>
      <dgm:t>
        <a:bodyPr/>
        <a:lstStyle/>
        <a:p>
          <a:endParaRPr lang="es-CO"/>
        </a:p>
      </dgm:t>
    </dgm:pt>
    <dgm:pt modelId="{4DFF4319-42AA-4EDD-9717-459F15877CE3}" type="pres">
      <dgm:prSet presAssocID="{65772311-3AB2-4CB2-B490-12B72677411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21CA9B0-0207-49B5-8876-B54A362210C1}" type="pres">
      <dgm:prSet presAssocID="{C57D1363-6727-4CC6-957A-718AFD61025E}" presName="centerShape" presStyleLbl="node0" presStyleIdx="0" presStyleCnt="1"/>
      <dgm:spPr/>
      <dgm:t>
        <a:bodyPr/>
        <a:lstStyle/>
        <a:p>
          <a:endParaRPr lang="es-CO"/>
        </a:p>
      </dgm:t>
    </dgm:pt>
    <dgm:pt modelId="{BEEC4FA1-2552-4528-9396-272645FDFA96}" type="pres">
      <dgm:prSet presAssocID="{9A69A513-50E8-4119-9ACB-95FF5CE9D8D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A7E4BBE-EF8C-4393-9CAF-033962018213}" type="pres">
      <dgm:prSet presAssocID="{9A69A513-50E8-4119-9ACB-95FF5CE9D8D9}" presName="dummy" presStyleCnt="0"/>
      <dgm:spPr/>
    </dgm:pt>
    <dgm:pt modelId="{77DD7D51-97D7-467D-96CA-FFA37BE04835}" type="pres">
      <dgm:prSet presAssocID="{BED7C7F4-90FE-4557-AEEE-D8F4003EC72B}" presName="sibTrans" presStyleLbl="sibTrans2D1" presStyleIdx="0" presStyleCnt="5"/>
      <dgm:spPr/>
    </dgm:pt>
    <dgm:pt modelId="{BD004612-7759-4646-B1A8-AF7B77D08083}" type="pres">
      <dgm:prSet presAssocID="{90DBC81B-760C-4174-A5BE-A7A16A3B5E6D}" presName="node" presStyleLbl="node1" presStyleIdx="1" presStyleCnt="5" custScaleX="128521">
        <dgm:presLayoutVars>
          <dgm:bulletEnabled val="1"/>
        </dgm:presLayoutVars>
      </dgm:prSet>
      <dgm:spPr/>
    </dgm:pt>
    <dgm:pt modelId="{7850D60D-9CA3-435B-874E-C8DA6FAFC392}" type="pres">
      <dgm:prSet presAssocID="{90DBC81B-760C-4174-A5BE-A7A16A3B5E6D}" presName="dummy" presStyleCnt="0"/>
      <dgm:spPr/>
    </dgm:pt>
    <dgm:pt modelId="{E83F67CE-11D7-4E08-99C0-7F9280672FA7}" type="pres">
      <dgm:prSet presAssocID="{7B68A35A-A32C-44A3-9236-73314B3549F2}" presName="sibTrans" presStyleLbl="sibTrans2D1" presStyleIdx="1" presStyleCnt="5"/>
      <dgm:spPr/>
    </dgm:pt>
    <dgm:pt modelId="{451E8F1E-671A-42B2-BCF6-4C4928411F48}" type="pres">
      <dgm:prSet presAssocID="{EB22C49F-646B-4BC9-BF58-F1CA4448032D}" presName="node" presStyleLbl="node1" presStyleIdx="2" presStyleCnt="5" custScaleX="122437" custScaleY="77096" custRadScaleRad="108565" custRadScaleInc="-24268">
        <dgm:presLayoutVars>
          <dgm:bulletEnabled val="1"/>
        </dgm:presLayoutVars>
      </dgm:prSet>
      <dgm:spPr/>
    </dgm:pt>
    <dgm:pt modelId="{483E30DD-982A-4C3A-AEE3-96C940438963}" type="pres">
      <dgm:prSet presAssocID="{EB22C49F-646B-4BC9-BF58-F1CA4448032D}" presName="dummy" presStyleCnt="0"/>
      <dgm:spPr/>
    </dgm:pt>
    <dgm:pt modelId="{23EEB13C-996E-47FB-BB52-96C8372E98C7}" type="pres">
      <dgm:prSet presAssocID="{18D04D8F-C194-444D-AC12-293203EF6314}" presName="sibTrans" presStyleLbl="sibTrans2D1" presStyleIdx="2" presStyleCnt="5"/>
      <dgm:spPr/>
    </dgm:pt>
    <dgm:pt modelId="{20807555-9ABD-4EFE-8724-E1C73EF1593E}" type="pres">
      <dgm:prSet presAssocID="{3047032F-C6B0-4521-A115-EAADA52170A7}" presName="node" presStyleLbl="node1" presStyleIdx="3" presStyleCnt="5" custScaleX="139647" custScaleY="75034">
        <dgm:presLayoutVars>
          <dgm:bulletEnabled val="1"/>
        </dgm:presLayoutVars>
      </dgm:prSet>
      <dgm:spPr/>
    </dgm:pt>
    <dgm:pt modelId="{883D1C36-0021-4EAF-B32E-B6F488BC9CA8}" type="pres">
      <dgm:prSet presAssocID="{3047032F-C6B0-4521-A115-EAADA52170A7}" presName="dummy" presStyleCnt="0"/>
      <dgm:spPr/>
    </dgm:pt>
    <dgm:pt modelId="{A106CB2A-42D1-4B45-995A-7EA6C7154C7B}" type="pres">
      <dgm:prSet presAssocID="{A10C5782-B59A-4BD8-9524-63BE1D1649EC}" presName="sibTrans" presStyleLbl="sibTrans2D1" presStyleIdx="3" presStyleCnt="5"/>
      <dgm:spPr/>
    </dgm:pt>
    <dgm:pt modelId="{8576CC0A-A7ED-4667-81A5-8EF980487E86}" type="pres">
      <dgm:prSet presAssocID="{D10E1603-C1C1-40F8-B5A1-4DAB58BD0838}" presName="node" presStyleLbl="node1" presStyleIdx="4" presStyleCnt="5" custScaleX="141069">
        <dgm:presLayoutVars>
          <dgm:bulletEnabled val="1"/>
        </dgm:presLayoutVars>
      </dgm:prSet>
      <dgm:spPr/>
    </dgm:pt>
    <dgm:pt modelId="{E72BC211-FA98-4C2D-A447-4D2983DEE96F}" type="pres">
      <dgm:prSet presAssocID="{D10E1603-C1C1-40F8-B5A1-4DAB58BD0838}" presName="dummy" presStyleCnt="0"/>
      <dgm:spPr/>
    </dgm:pt>
    <dgm:pt modelId="{4436BAA4-2FCE-4A3E-A79F-1F7E4E77C49E}" type="pres">
      <dgm:prSet presAssocID="{089DB45C-5696-4D96-ABC9-68EE44323CC8}" presName="sibTrans" presStyleLbl="sibTrans2D1" presStyleIdx="4" presStyleCnt="5"/>
      <dgm:spPr/>
    </dgm:pt>
  </dgm:ptLst>
  <dgm:cxnLst>
    <dgm:cxn modelId="{22A8871A-9B67-4C4C-AA95-B1604481EFF5}" type="presOf" srcId="{EB22C49F-646B-4BC9-BF58-F1CA4448032D}" destId="{451E8F1E-671A-42B2-BCF6-4C4928411F48}" srcOrd="0" destOrd="0" presId="urn:microsoft.com/office/officeart/2005/8/layout/radial6"/>
    <dgm:cxn modelId="{02F8BC90-1EE3-47A5-A4BD-C17BA7754518}" type="presOf" srcId="{C57D1363-6727-4CC6-957A-718AFD61025E}" destId="{721CA9B0-0207-49B5-8876-B54A362210C1}" srcOrd="0" destOrd="0" presId="urn:microsoft.com/office/officeart/2005/8/layout/radial6"/>
    <dgm:cxn modelId="{FE509A3F-2298-478D-A8B9-C5F7E0244FBA}" srcId="{65772311-3AB2-4CB2-B490-12B72677411E}" destId="{C57D1363-6727-4CC6-957A-718AFD61025E}" srcOrd="0" destOrd="0" parTransId="{55A0B516-323E-4CB7-801B-6661B6C0C968}" sibTransId="{6653BECF-61FE-44AB-B977-1F72D3AD098A}"/>
    <dgm:cxn modelId="{7304B36F-784D-4B43-B771-C240F5AD76B9}" srcId="{C57D1363-6727-4CC6-957A-718AFD61025E}" destId="{EB22C49F-646B-4BC9-BF58-F1CA4448032D}" srcOrd="2" destOrd="0" parTransId="{FE106017-7A25-4949-8CF3-FCA8A5DD7739}" sibTransId="{18D04D8F-C194-444D-AC12-293203EF6314}"/>
    <dgm:cxn modelId="{0734EE4B-883B-4386-A8C4-2D15CBBD0CDB}" type="presOf" srcId="{089DB45C-5696-4D96-ABC9-68EE44323CC8}" destId="{4436BAA4-2FCE-4A3E-A79F-1F7E4E77C49E}" srcOrd="0" destOrd="0" presId="urn:microsoft.com/office/officeart/2005/8/layout/radial6"/>
    <dgm:cxn modelId="{9BDD5E9F-7CE2-4B23-AE80-4EF4BDEE97E0}" type="presOf" srcId="{9A69A513-50E8-4119-9ACB-95FF5CE9D8D9}" destId="{BEEC4FA1-2552-4528-9396-272645FDFA96}" srcOrd="0" destOrd="0" presId="urn:microsoft.com/office/officeart/2005/8/layout/radial6"/>
    <dgm:cxn modelId="{0210F3BC-EA6C-4264-818A-7A8C7191BB6E}" srcId="{65772311-3AB2-4CB2-B490-12B72677411E}" destId="{1E5E5DB2-87FE-4C86-9F37-826EE722BEA8}" srcOrd="2" destOrd="0" parTransId="{689F58A0-C05D-4219-9EEF-7F67E9D09131}" sibTransId="{52FC0C2F-4E9E-4466-A2FB-40107C477E0E}"/>
    <dgm:cxn modelId="{6DB96552-AD6B-45D9-B500-3D53027509FD}" srcId="{65772311-3AB2-4CB2-B490-12B72677411E}" destId="{38A7D9F1-A2D5-4D52-8415-D02F8B74266B}" srcOrd="6" destOrd="0" parTransId="{6BF8C974-A759-4237-AD46-7F605B78189A}" sibTransId="{07A1FE62-5DAF-4811-8F8D-4BCAA02ADCBA}"/>
    <dgm:cxn modelId="{1DF25B99-E747-4244-9276-9C1E59F60373}" srcId="{65772311-3AB2-4CB2-B490-12B72677411E}" destId="{BEA07561-AE08-4EC6-8F5F-EE55E33D65B6}" srcOrd="8" destOrd="0" parTransId="{63350DFF-E155-43C0-BFD4-EEA2561CBA16}" sibTransId="{D219D2D3-BE27-47CB-91CB-614355BE86DF}"/>
    <dgm:cxn modelId="{EB462FC6-B384-48C3-891F-0ECC18F0D341}" type="presOf" srcId="{65772311-3AB2-4CB2-B490-12B72677411E}" destId="{4DFF4319-42AA-4EDD-9717-459F15877CE3}" srcOrd="0" destOrd="0" presId="urn:microsoft.com/office/officeart/2005/8/layout/radial6"/>
    <dgm:cxn modelId="{F48F1051-6496-44B3-B844-676174366356}" srcId="{65772311-3AB2-4CB2-B490-12B72677411E}" destId="{24D2167D-EA8A-4A96-A5DB-AA0B576D8F05}" srcOrd="7" destOrd="0" parTransId="{42BA939F-71C4-4D98-A900-8A457586C3BF}" sibTransId="{8AB2D784-C9C4-4A32-86DF-C3DF5D681619}"/>
    <dgm:cxn modelId="{E5E279F2-1A30-4257-A067-B2E4D0A34F73}" srcId="{C57D1363-6727-4CC6-957A-718AFD61025E}" destId="{D10E1603-C1C1-40F8-B5A1-4DAB58BD0838}" srcOrd="4" destOrd="0" parTransId="{924B85FF-581D-4D96-B2DD-3E78AA01C5EA}" sibTransId="{089DB45C-5696-4D96-ABC9-68EE44323CC8}"/>
    <dgm:cxn modelId="{F213DBE6-EBC7-427D-9CDE-A804DFD8CF38}" srcId="{C57D1363-6727-4CC6-957A-718AFD61025E}" destId="{9A69A513-50E8-4119-9ACB-95FF5CE9D8D9}" srcOrd="0" destOrd="0" parTransId="{B5550C16-4D63-428E-A89C-83B79D283172}" sibTransId="{BED7C7F4-90FE-4557-AEEE-D8F4003EC72B}"/>
    <dgm:cxn modelId="{0A0E25E5-59C3-4D1A-A881-52E7776E5A35}" type="presOf" srcId="{90DBC81B-760C-4174-A5BE-A7A16A3B5E6D}" destId="{BD004612-7759-4646-B1A8-AF7B77D08083}" srcOrd="0" destOrd="0" presId="urn:microsoft.com/office/officeart/2005/8/layout/radial6"/>
    <dgm:cxn modelId="{32739C13-B66B-495D-9E4A-A81711D7FA2D}" srcId="{65772311-3AB2-4CB2-B490-12B72677411E}" destId="{BE43BD5A-B201-48FE-B72E-5CDF2A406916}" srcOrd="1" destOrd="0" parTransId="{B1EE4806-17D1-4C4A-93F9-27F5B0FB925A}" sibTransId="{CA82F1D3-3FE1-45A0-B4ED-2E7F8B26DE99}"/>
    <dgm:cxn modelId="{67520EF3-A1B8-455B-97EE-81097106D8F2}" type="presOf" srcId="{7B68A35A-A32C-44A3-9236-73314B3549F2}" destId="{E83F67CE-11D7-4E08-99C0-7F9280672FA7}" srcOrd="0" destOrd="0" presId="urn:microsoft.com/office/officeart/2005/8/layout/radial6"/>
    <dgm:cxn modelId="{DA6048C4-7764-42E5-8DC3-A8F0DC2133B9}" srcId="{65772311-3AB2-4CB2-B490-12B72677411E}" destId="{94E84748-5546-49BF-A67A-4C3E3CAA497C}" srcOrd="5" destOrd="0" parTransId="{308C0492-4337-49F4-A4A1-654ABFEC8854}" sibTransId="{B84AD097-3C72-4B66-A279-2F4DBFD9552F}"/>
    <dgm:cxn modelId="{8521AA25-0EBC-402D-A4B7-54DB5B9A4EEB}" srcId="{65772311-3AB2-4CB2-B490-12B72677411E}" destId="{A2B4B1FE-1E1A-4E75-A289-D4076CB193CD}" srcOrd="4" destOrd="0" parTransId="{EEFD825E-9603-4ED5-9B6F-A70FE1DC72CC}" sibTransId="{44A97BC3-BF2D-4DE9-987C-5B250E969D7B}"/>
    <dgm:cxn modelId="{A152A9A5-F6DF-467D-BD3C-C5860EE9C000}" srcId="{65772311-3AB2-4CB2-B490-12B72677411E}" destId="{F45A5200-394C-41D4-869D-0D5A0DBCA184}" srcOrd="3" destOrd="0" parTransId="{12E12164-1367-434E-AE34-F1B2F181CEEC}" sibTransId="{409AA6F5-D00A-48EF-8606-CB0E61DBA4D3}"/>
    <dgm:cxn modelId="{B7C8D7FD-7280-484E-916D-5BDBBC50C615}" srcId="{C57D1363-6727-4CC6-957A-718AFD61025E}" destId="{90DBC81B-760C-4174-A5BE-A7A16A3B5E6D}" srcOrd="1" destOrd="0" parTransId="{BFB7C37C-9449-49D9-BC90-B77D9523945A}" sibTransId="{7B68A35A-A32C-44A3-9236-73314B3549F2}"/>
    <dgm:cxn modelId="{B54B5014-30FC-48E5-BDE4-ABF8A3CFBAEB}" type="presOf" srcId="{A10C5782-B59A-4BD8-9524-63BE1D1649EC}" destId="{A106CB2A-42D1-4B45-995A-7EA6C7154C7B}" srcOrd="0" destOrd="0" presId="urn:microsoft.com/office/officeart/2005/8/layout/radial6"/>
    <dgm:cxn modelId="{C87ED814-1EF9-4949-B1DE-E397AF79E1C8}" srcId="{C57D1363-6727-4CC6-957A-718AFD61025E}" destId="{3047032F-C6B0-4521-A115-EAADA52170A7}" srcOrd="3" destOrd="0" parTransId="{B1D8D0AD-A00E-41A8-9D4A-D884F3DBF3C8}" sibTransId="{A10C5782-B59A-4BD8-9524-63BE1D1649EC}"/>
    <dgm:cxn modelId="{D07BC82D-AEDC-4650-B46A-89F0C9693354}" type="presOf" srcId="{BED7C7F4-90FE-4557-AEEE-D8F4003EC72B}" destId="{77DD7D51-97D7-467D-96CA-FFA37BE04835}" srcOrd="0" destOrd="0" presId="urn:microsoft.com/office/officeart/2005/8/layout/radial6"/>
    <dgm:cxn modelId="{106EFDD1-17B1-45FE-AE06-97865C8E8415}" type="presOf" srcId="{D10E1603-C1C1-40F8-B5A1-4DAB58BD0838}" destId="{8576CC0A-A7ED-4667-81A5-8EF980487E86}" srcOrd="0" destOrd="0" presId="urn:microsoft.com/office/officeart/2005/8/layout/radial6"/>
    <dgm:cxn modelId="{D969996D-E405-4C62-B565-ECC706B74954}" type="presOf" srcId="{18D04D8F-C194-444D-AC12-293203EF6314}" destId="{23EEB13C-996E-47FB-BB52-96C8372E98C7}" srcOrd="0" destOrd="0" presId="urn:microsoft.com/office/officeart/2005/8/layout/radial6"/>
    <dgm:cxn modelId="{FF278B7F-AAC2-45CE-B701-4A17E5327912}" type="presOf" srcId="{3047032F-C6B0-4521-A115-EAADA52170A7}" destId="{20807555-9ABD-4EFE-8724-E1C73EF1593E}" srcOrd="0" destOrd="0" presId="urn:microsoft.com/office/officeart/2005/8/layout/radial6"/>
    <dgm:cxn modelId="{D3097989-86DC-4FA3-8DBD-502678FED7CD}" type="presParOf" srcId="{4DFF4319-42AA-4EDD-9717-459F15877CE3}" destId="{721CA9B0-0207-49B5-8876-B54A362210C1}" srcOrd="0" destOrd="0" presId="urn:microsoft.com/office/officeart/2005/8/layout/radial6"/>
    <dgm:cxn modelId="{7680BE4D-F4DB-43AB-9747-9358826E30B1}" type="presParOf" srcId="{4DFF4319-42AA-4EDD-9717-459F15877CE3}" destId="{BEEC4FA1-2552-4528-9396-272645FDFA96}" srcOrd="1" destOrd="0" presId="urn:microsoft.com/office/officeart/2005/8/layout/radial6"/>
    <dgm:cxn modelId="{9650EA29-9E66-4F13-8149-69436545A428}" type="presParOf" srcId="{4DFF4319-42AA-4EDD-9717-459F15877CE3}" destId="{5A7E4BBE-EF8C-4393-9CAF-033962018213}" srcOrd="2" destOrd="0" presId="urn:microsoft.com/office/officeart/2005/8/layout/radial6"/>
    <dgm:cxn modelId="{DF3AC841-51CD-4DF5-8A20-DBE6E612C08A}" type="presParOf" srcId="{4DFF4319-42AA-4EDD-9717-459F15877CE3}" destId="{77DD7D51-97D7-467D-96CA-FFA37BE04835}" srcOrd="3" destOrd="0" presId="urn:microsoft.com/office/officeart/2005/8/layout/radial6"/>
    <dgm:cxn modelId="{60B2C8AA-C44D-4BFD-B3BC-07A3B135871C}" type="presParOf" srcId="{4DFF4319-42AA-4EDD-9717-459F15877CE3}" destId="{BD004612-7759-4646-B1A8-AF7B77D08083}" srcOrd="4" destOrd="0" presId="urn:microsoft.com/office/officeart/2005/8/layout/radial6"/>
    <dgm:cxn modelId="{882EDAE7-6C71-479A-9248-4D0548F38EB5}" type="presParOf" srcId="{4DFF4319-42AA-4EDD-9717-459F15877CE3}" destId="{7850D60D-9CA3-435B-874E-C8DA6FAFC392}" srcOrd="5" destOrd="0" presId="urn:microsoft.com/office/officeart/2005/8/layout/radial6"/>
    <dgm:cxn modelId="{E49F7D14-A4FD-453A-B574-4D21F47F5508}" type="presParOf" srcId="{4DFF4319-42AA-4EDD-9717-459F15877CE3}" destId="{E83F67CE-11D7-4E08-99C0-7F9280672FA7}" srcOrd="6" destOrd="0" presId="urn:microsoft.com/office/officeart/2005/8/layout/radial6"/>
    <dgm:cxn modelId="{395B6EB1-9735-493F-A877-9FA9F4530F56}" type="presParOf" srcId="{4DFF4319-42AA-4EDD-9717-459F15877CE3}" destId="{451E8F1E-671A-42B2-BCF6-4C4928411F48}" srcOrd="7" destOrd="0" presId="urn:microsoft.com/office/officeart/2005/8/layout/radial6"/>
    <dgm:cxn modelId="{3F83350C-7218-4273-BDEF-25225F98199A}" type="presParOf" srcId="{4DFF4319-42AA-4EDD-9717-459F15877CE3}" destId="{483E30DD-982A-4C3A-AEE3-96C940438963}" srcOrd="8" destOrd="0" presId="urn:microsoft.com/office/officeart/2005/8/layout/radial6"/>
    <dgm:cxn modelId="{F4358028-DF67-44B3-B89F-ECBFE4252CF1}" type="presParOf" srcId="{4DFF4319-42AA-4EDD-9717-459F15877CE3}" destId="{23EEB13C-996E-47FB-BB52-96C8372E98C7}" srcOrd="9" destOrd="0" presId="urn:microsoft.com/office/officeart/2005/8/layout/radial6"/>
    <dgm:cxn modelId="{DC80B0A2-D89A-46EC-8782-B14DCBF1281F}" type="presParOf" srcId="{4DFF4319-42AA-4EDD-9717-459F15877CE3}" destId="{20807555-9ABD-4EFE-8724-E1C73EF1593E}" srcOrd="10" destOrd="0" presId="urn:microsoft.com/office/officeart/2005/8/layout/radial6"/>
    <dgm:cxn modelId="{A68E1691-DAB7-4CF5-BEE5-67F9BFFC0A34}" type="presParOf" srcId="{4DFF4319-42AA-4EDD-9717-459F15877CE3}" destId="{883D1C36-0021-4EAF-B32E-B6F488BC9CA8}" srcOrd="11" destOrd="0" presId="urn:microsoft.com/office/officeart/2005/8/layout/radial6"/>
    <dgm:cxn modelId="{8C09F84E-0CC3-4518-9696-B61099871BB3}" type="presParOf" srcId="{4DFF4319-42AA-4EDD-9717-459F15877CE3}" destId="{A106CB2A-42D1-4B45-995A-7EA6C7154C7B}" srcOrd="12" destOrd="0" presId="urn:microsoft.com/office/officeart/2005/8/layout/radial6"/>
    <dgm:cxn modelId="{43AE5384-274F-4B56-A2D1-85AA0B46F0C9}" type="presParOf" srcId="{4DFF4319-42AA-4EDD-9717-459F15877CE3}" destId="{8576CC0A-A7ED-4667-81A5-8EF980487E86}" srcOrd="13" destOrd="0" presId="urn:microsoft.com/office/officeart/2005/8/layout/radial6"/>
    <dgm:cxn modelId="{18BD1FE9-19E5-49AF-A901-034E8BE1B55C}" type="presParOf" srcId="{4DFF4319-42AA-4EDD-9717-459F15877CE3}" destId="{E72BC211-FA98-4C2D-A447-4D2983DEE96F}" srcOrd="14" destOrd="0" presId="urn:microsoft.com/office/officeart/2005/8/layout/radial6"/>
    <dgm:cxn modelId="{FCAA5734-6FEF-47D8-B44C-099158C046BA}" type="presParOf" srcId="{4DFF4319-42AA-4EDD-9717-459F15877CE3}" destId="{4436BAA4-2FCE-4A3E-A79F-1F7E4E77C49E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E6FF33-F2E1-4D1B-81C9-9B7860A66ECE}">
      <dsp:nvSpPr>
        <dsp:cNvPr id="0" name=""/>
        <dsp:cNvSpPr/>
      </dsp:nvSpPr>
      <dsp:spPr>
        <a:xfrm>
          <a:off x="1877787" y="-449177"/>
          <a:ext cx="2332005" cy="256956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6AA390-D7EC-4D88-98FD-1A5221FE3BAA}">
      <dsp:nvSpPr>
        <dsp:cNvPr id="0" name=""/>
        <dsp:cNvSpPr/>
      </dsp:nvSpPr>
      <dsp:spPr>
        <a:xfrm>
          <a:off x="4009620" y="59297"/>
          <a:ext cx="3493573" cy="933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b="1" kern="1200" dirty="0" smtClean="0"/>
            <a:t>Afiliación SGSSS</a:t>
          </a:r>
          <a:endParaRPr lang="es-CO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b="1" kern="1200" dirty="0" smtClean="0"/>
            <a:t>Promoción Lactancia Materna</a:t>
          </a:r>
          <a:endParaRPr lang="es-CO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b="1" kern="1200" dirty="0" smtClean="0"/>
            <a:t>Crecimiento y Desarrollo</a:t>
          </a:r>
          <a:endParaRPr lang="es-CO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b="1" kern="1200" dirty="0" smtClean="0"/>
            <a:t>Programa Ampliado de Inmunizaciones PAI</a:t>
          </a:r>
          <a:endParaRPr lang="es-CO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b="1" kern="1200" dirty="0" smtClean="0"/>
            <a:t>Enfermedades Prevalentes de la Infancia</a:t>
          </a:r>
          <a:endParaRPr lang="es-CO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b="1" kern="1200" dirty="0" smtClean="0"/>
            <a:t>Administración de Medicamentos</a:t>
          </a:r>
          <a:endParaRPr lang="es-CO" sz="1200" b="1" kern="1200" dirty="0"/>
        </a:p>
      </dsp:txBody>
      <dsp:txXfrm>
        <a:off x="4009620" y="59297"/>
        <a:ext cx="3493573" cy="933138"/>
      </dsp:txXfrm>
    </dsp:sp>
    <dsp:sp modelId="{C0258204-1394-4917-B4F7-22E804BD3BB7}">
      <dsp:nvSpPr>
        <dsp:cNvPr id="0" name=""/>
        <dsp:cNvSpPr/>
      </dsp:nvSpPr>
      <dsp:spPr>
        <a:xfrm>
          <a:off x="2363250" y="321637"/>
          <a:ext cx="1295850" cy="647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/>
            <a:t>SALUD</a:t>
          </a:r>
          <a:endParaRPr lang="es-CO" sz="1200" b="1" kern="1200" dirty="0"/>
        </a:p>
      </dsp:txBody>
      <dsp:txXfrm>
        <a:off x="2363250" y="321637"/>
        <a:ext cx="1295850" cy="647770"/>
      </dsp:txXfrm>
    </dsp:sp>
    <dsp:sp modelId="{5AD4646D-CA1C-40D3-B6F2-9A54DDE3026E}">
      <dsp:nvSpPr>
        <dsp:cNvPr id="0" name=""/>
        <dsp:cNvSpPr/>
      </dsp:nvSpPr>
      <dsp:spPr>
        <a:xfrm>
          <a:off x="1220052" y="1078668"/>
          <a:ext cx="2332005" cy="233236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5EEF02-CDCE-429D-BE34-56C6AB6C7421}">
      <dsp:nvSpPr>
        <dsp:cNvPr id="0" name=""/>
        <dsp:cNvSpPr/>
      </dsp:nvSpPr>
      <dsp:spPr>
        <a:xfrm>
          <a:off x="3215133" y="1880125"/>
          <a:ext cx="2076376" cy="933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b="1" kern="1200" dirty="0" smtClean="0"/>
            <a:t>Valoración y Seguimiento Nutricional</a:t>
          </a:r>
          <a:endParaRPr lang="es-CO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b="1" kern="1200" dirty="0" smtClean="0"/>
            <a:t>Suplementación con Micronutrientes</a:t>
          </a:r>
          <a:endParaRPr lang="es-CO" sz="1200" b="1" kern="1200" dirty="0"/>
        </a:p>
      </dsp:txBody>
      <dsp:txXfrm>
        <a:off x="3215133" y="1880125"/>
        <a:ext cx="2076376" cy="933138"/>
      </dsp:txXfrm>
    </dsp:sp>
    <dsp:sp modelId="{2FC46DEE-6C29-44CA-9F1D-DB98FD9B3446}">
      <dsp:nvSpPr>
        <dsp:cNvPr id="0" name=""/>
        <dsp:cNvSpPr/>
      </dsp:nvSpPr>
      <dsp:spPr>
        <a:xfrm>
          <a:off x="1698177" y="1819430"/>
          <a:ext cx="1295850" cy="647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/>
            <a:t>NUTRICIÓN</a:t>
          </a:r>
          <a:endParaRPr lang="es-CO" sz="1200" b="1" kern="1200" dirty="0"/>
        </a:p>
      </dsp:txBody>
      <dsp:txXfrm>
        <a:off x="1698177" y="1819430"/>
        <a:ext cx="1295850" cy="647770"/>
      </dsp:txXfrm>
    </dsp:sp>
    <dsp:sp modelId="{80EFE547-3C05-47DB-B85A-ED8696D39AAC}">
      <dsp:nvSpPr>
        <dsp:cNvPr id="0" name=""/>
        <dsp:cNvSpPr/>
      </dsp:nvSpPr>
      <dsp:spPr>
        <a:xfrm>
          <a:off x="1993655" y="2609224"/>
          <a:ext cx="2003554" cy="2004357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9E81A6-FD89-4E38-8482-2A5A6332B11D}">
      <dsp:nvSpPr>
        <dsp:cNvPr id="0" name=""/>
        <dsp:cNvSpPr/>
      </dsp:nvSpPr>
      <dsp:spPr>
        <a:xfrm>
          <a:off x="4017364" y="3068966"/>
          <a:ext cx="2998745" cy="995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s-CO" sz="1200" b="1" kern="1200" dirty="0" smtClean="0"/>
            <a:t>Minutas Patrón con Enfoque Diferencial</a:t>
          </a:r>
          <a:endParaRPr lang="es-CO" sz="1200" b="1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s-CO" sz="1200" b="1" kern="1200" dirty="0" smtClean="0"/>
            <a:t>Derivación y Ciclo de Menús</a:t>
          </a:r>
          <a:endParaRPr lang="es-CO" sz="1200" b="1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s-CO" sz="1200" b="1" kern="1200" dirty="0" smtClean="0"/>
            <a:t>Concepto Higiénico-sanitario</a:t>
          </a:r>
          <a:endParaRPr lang="es-CO" sz="1200" b="1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s-CO" sz="1200" b="1" kern="1200" dirty="0" smtClean="0"/>
            <a:t>Buenas Prácticas de Manufactura</a:t>
          </a:r>
          <a:endParaRPr lang="es-CO" sz="1200" b="1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s-CO" sz="1200" b="1" kern="1200" dirty="0" smtClean="0"/>
            <a:t>Plan de Saneamiento Básico</a:t>
          </a:r>
          <a:endParaRPr lang="es-CO" sz="1200" b="1" kern="1200" dirty="0"/>
        </a:p>
      </dsp:txBody>
      <dsp:txXfrm>
        <a:off x="4017364" y="3068966"/>
        <a:ext cx="2998745" cy="995994"/>
      </dsp:txXfrm>
    </dsp:sp>
    <dsp:sp modelId="{E6839DDC-315D-48ED-B173-00F6D2576726}">
      <dsp:nvSpPr>
        <dsp:cNvPr id="0" name=""/>
        <dsp:cNvSpPr/>
      </dsp:nvSpPr>
      <dsp:spPr>
        <a:xfrm>
          <a:off x="2296353" y="3209214"/>
          <a:ext cx="1295850" cy="647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/>
            <a:t>ALIMENTACIÓN</a:t>
          </a:r>
          <a:endParaRPr lang="es-CO" sz="1200" b="1" kern="1200" dirty="0"/>
        </a:p>
      </dsp:txBody>
      <dsp:txXfrm>
        <a:off x="2296353" y="3209214"/>
        <a:ext cx="1295850" cy="6477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36BAA4-2FCE-4A3E-A79F-1F7E4E77C49E}">
      <dsp:nvSpPr>
        <dsp:cNvPr id="0" name=""/>
        <dsp:cNvSpPr/>
      </dsp:nvSpPr>
      <dsp:spPr>
        <a:xfrm>
          <a:off x="2103491" y="616094"/>
          <a:ext cx="4105650" cy="4105650"/>
        </a:xfrm>
        <a:prstGeom prst="blockArc">
          <a:avLst>
            <a:gd name="adj1" fmla="val 11880000"/>
            <a:gd name="adj2" fmla="val 162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6CB2A-42D1-4B45-995A-7EA6C7154C7B}">
      <dsp:nvSpPr>
        <dsp:cNvPr id="0" name=""/>
        <dsp:cNvSpPr/>
      </dsp:nvSpPr>
      <dsp:spPr>
        <a:xfrm>
          <a:off x="2103491" y="616094"/>
          <a:ext cx="4105650" cy="4105650"/>
        </a:xfrm>
        <a:prstGeom prst="blockArc">
          <a:avLst>
            <a:gd name="adj1" fmla="val 7560000"/>
            <a:gd name="adj2" fmla="val 1188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EEB13C-996E-47FB-BB52-96C8372E98C7}">
      <dsp:nvSpPr>
        <dsp:cNvPr id="0" name=""/>
        <dsp:cNvSpPr/>
      </dsp:nvSpPr>
      <dsp:spPr>
        <a:xfrm>
          <a:off x="2240025" y="724671"/>
          <a:ext cx="4105650" cy="4105650"/>
        </a:xfrm>
        <a:prstGeom prst="blockArc">
          <a:avLst>
            <a:gd name="adj1" fmla="val 2940844"/>
            <a:gd name="adj2" fmla="val 7859166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3F67CE-11D7-4E08-99C0-7F9280672FA7}">
      <dsp:nvSpPr>
        <dsp:cNvPr id="0" name=""/>
        <dsp:cNvSpPr/>
      </dsp:nvSpPr>
      <dsp:spPr>
        <a:xfrm>
          <a:off x="2168864" y="789563"/>
          <a:ext cx="4105650" cy="4105650"/>
        </a:xfrm>
        <a:prstGeom prst="blockArc">
          <a:avLst>
            <a:gd name="adj1" fmla="val 20202068"/>
            <a:gd name="adj2" fmla="val 2775718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DD7D51-97D7-467D-96CA-FFA37BE04835}">
      <dsp:nvSpPr>
        <dsp:cNvPr id="0" name=""/>
        <dsp:cNvSpPr/>
      </dsp:nvSpPr>
      <dsp:spPr>
        <a:xfrm>
          <a:off x="2103491" y="616094"/>
          <a:ext cx="4105650" cy="4105650"/>
        </a:xfrm>
        <a:prstGeom prst="blockArc">
          <a:avLst>
            <a:gd name="adj1" fmla="val 16200000"/>
            <a:gd name="adj2" fmla="val 2052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1CA9B0-0207-49B5-8876-B54A362210C1}">
      <dsp:nvSpPr>
        <dsp:cNvPr id="0" name=""/>
        <dsp:cNvSpPr/>
      </dsp:nvSpPr>
      <dsp:spPr>
        <a:xfrm>
          <a:off x="3210997" y="1723600"/>
          <a:ext cx="1890638" cy="18906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solidFill>
                <a:schemeClr val="tx1"/>
              </a:solidFill>
            </a:rPr>
            <a:t>En términos generales se establece la siguiente distribución de aporte de calorías y nutrientes, para cada tiempo de comida o consumo de alimentos</a:t>
          </a:r>
          <a:endParaRPr lang="es-CO" sz="1200" b="1" kern="1200" dirty="0">
            <a:solidFill>
              <a:schemeClr val="tx1"/>
            </a:solidFill>
          </a:endParaRPr>
        </a:p>
      </dsp:txBody>
      <dsp:txXfrm>
        <a:off x="3487875" y="2000478"/>
        <a:ext cx="1336882" cy="1336882"/>
      </dsp:txXfrm>
    </dsp:sp>
    <dsp:sp modelId="{BEEC4FA1-2552-4528-9396-272645FDFA96}">
      <dsp:nvSpPr>
        <dsp:cNvPr id="0" name=""/>
        <dsp:cNvSpPr/>
      </dsp:nvSpPr>
      <dsp:spPr>
        <a:xfrm>
          <a:off x="3494593" y="2015"/>
          <a:ext cx="1323446" cy="13234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solidFill>
                <a:schemeClr val="tx1"/>
              </a:solidFill>
            </a:rPr>
            <a:t>Desayuno: 20%</a:t>
          </a:r>
          <a:endParaRPr lang="es-CO" sz="1600" b="1" kern="1200" dirty="0">
            <a:solidFill>
              <a:schemeClr val="tx1"/>
            </a:solidFill>
          </a:endParaRPr>
        </a:p>
      </dsp:txBody>
      <dsp:txXfrm>
        <a:off x="3688407" y="195829"/>
        <a:ext cx="935818" cy="935818"/>
      </dsp:txXfrm>
    </dsp:sp>
    <dsp:sp modelId="{BD004612-7759-4646-B1A8-AF7B77D08083}">
      <dsp:nvSpPr>
        <dsp:cNvPr id="0" name=""/>
        <dsp:cNvSpPr/>
      </dsp:nvSpPr>
      <dsp:spPr>
        <a:xfrm>
          <a:off x="5212903" y="1387561"/>
          <a:ext cx="1700906" cy="13234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solidFill>
                <a:schemeClr val="tx1"/>
              </a:solidFill>
            </a:rPr>
            <a:t>Refrigerio de la mañana: 10%</a:t>
          </a:r>
          <a:endParaRPr lang="es-CO" sz="1600" b="1" kern="1200" dirty="0">
            <a:solidFill>
              <a:schemeClr val="tx1"/>
            </a:solidFill>
          </a:endParaRPr>
        </a:p>
      </dsp:txBody>
      <dsp:txXfrm>
        <a:off x="5461995" y="1581375"/>
        <a:ext cx="1202722" cy="935818"/>
      </dsp:txXfrm>
    </dsp:sp>
    <dsp:sp modelId="{451E8F1E-671A-42B2-BCF6-4C4928411F48}">
      <dsp:nvSpPr>
        <dsp:cNvPr id="0" name=""/>
        <dsp:cNvSpPr/>
      </dsp:nvSpPr>
      <dsp:spPr>
        <a:xfrm>
          <a:off x="4797802" y="3780986"/>
          <a:ext cx="1620388" cy="10203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solidFill>
                <a:schemeClr val="tx1"/>
              </a:solidFill>
            </a:rPr>
            <a:t>Almuerzo: 30%</a:t>
          </a:r>
          <a:endParaRPr lang="es-CO" sz="1600" b="1" kern="1200" dirty="0">
            <a:solidFill>
              <a:schemeClr val="tx1"/>
            </a:solidFill>
          </a:endParaRPr>
        </a:p>
      </dsp:txBody>
      <dsp:txXfrm>
        <a:off x="5035102" y="3930409"/>
        <a:ext cx="1145788" cy="721478"/>
      </dsp:txXfrm>
    </dsp:sp>
    <dsp:sp modelId="{20807555-9ABD-4EFE-8724-E1C73EF1593E}">
      <dsp:nvSpPr>
        <dsp:cNvPr id="0" name=""/>
        <dsp:cNvSpPr/>
      </dsp:nvSpPr>
      <dsp:spPr>
        <a:xfrm>
          <a:off x="2053623" y="3794627"/>
          <a:ext cx="1848153" cy="9930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solidFill>
                <a:schemeClr val="tx1"/>
              </a:solidFill>
            </a:rPr>
            <a:t>Comida/Cena: 30%</a:t>
          </a:r>
          <a:endParaRPr lang="es-CO" sz="1600" b="1" kern="1200" dirty="0">
            <a:solidFill>
              <a:schemeClr val="tx1"/>
            </a:solidFill>
          </a:endParaRPr>
        </a:p>
      </dsp:txBody>
      <dsp:txXfrm>
        <a:off x="2324279" y="3940053"/>
        <a:ext cx="1306841" cy="702182"/>
      </dsp:txXfrm>
    </dsp:sp>
    <dsp:sp modelId="{8576CC0A-A7ED-4667-81A5-8EF980487E86}">
      <dsp:nvSpPr>
        <dsp:cNvPr id="0" name=""/>
        <dsp:cNvSpPr/>
      </dsp:nvSpPr>
      <dsp:spPr>
        <a:xfrm>
          <a:off x="1315789" y="1387561"/>
          <a:ext cx="1866972" cy="13234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solidFill>
                <a:schemeClr val="tx1"/>
              </a:solidFill>
            </a:rPr>
            <a:t>Refrigerio de la tarde: 10%</a:t>
          </a:r>
          <a:endParaRPr lang="es-CO" sz="1600" b="1" kern="1200" dirty="0">
            <a:solidFill>
              <a:schemeClr val="tx1"/>
            </a:solidFill>
          </a:endParaRPr>
        </a:p>
      </dsp:txBody>
      <dsp:txXfrm>
        <a:off x="1589201" y="1581375"/>
        <a:ext cx="1320148" cy="9358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5FEAA-91B1-4774-8ED1-C6D8AE01834C}" type="datetimeFigureOut">
              <a:rPr lang="es-CO" smtClean="0"/>
              <a:t>01/06/2017</a:t>
            </a:fld>
            <a:endParaRPr lang="es-CO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585EC-500B-44AE-9C25-4A4CEDD5002E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857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01/06/2017</a:t>
            </a:fld>
            <a:endParaRPr lang="es-CO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01/06/2017</a:t>
            </a:fld>
            <a:endParaRPr lang="es-CO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01/06/2017</a:t>
            </a:fld>
            <a:endParaRPr lang="es-CO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01/06/2017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84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01/06/2017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239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01/06/2017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99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01/06/2017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24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01/06/2017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1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01/06/2017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20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01/06/2017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76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01/06/2017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7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01/06/2017</a:t>
            </a:fld>
            <a:endParaRPr lang="es-CO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01/06/2017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738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01/06/2017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206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01/06/2017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153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122364"/>
            <a:ext cx="7772400" cy="2387600"/>
          </a:xfrm>
        </p:spPr>
        <p:txBody>
          <a:bodyPr anchor="b"/>
          <a:lstStyle>
            <a:lvl1pPr algn="ctr"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602039"/>
            <a:ext cx="6858000" cy="1655762"/>
          </a:xfrm>
        </p:spPr>
        <p:txBody>
          <a:bodyPr/>
          <a:lstStyle>
            <a:lvl1pPr marL="0" indent="0" algn="ctr">
              <a:buNone/>
              <a:defRPr sz="2133"/>
            </a:lvl1pPr>
            <a:lvl2pPr marL="406395" indent="0" algn="ctr">
              <a:buNone/>
              <a:defRPr sz="1778"/>
            </a:lvl2pPr>
            <a:lvl3pPr marL="812790" indent="0" algn="ctr">
              <a:buNone/>
              <a:defRPr sz="1600"/>
            </a:lvl3pPr>
            <a:lvl4pPr marL="1219184" indent="0" algn="ctr">
              <a:buNone/>
              <a:defRPr sz="1422"/>
            </a:lvl4pPr>
            <a:lvl5pPr marL="1625579" indent="0" algn="ctr">
              <a:buNone/>
              <a:defRPr sz="1422"/>
            </a:lvl5pPr>
            <a:lvl6pPr marL="2031974" indent="0" algn="ctr">
              <a:buNone/>
              <a:defRPr sz="1422"/>
            </a:lvl6pPr>
            <a:lvl7pPr marL="2438369" indent="0" algn="ctr">
              <a:buNone/>
              <a:defRPr sz="1422"/>
            </a:lvl7pPr>
            <a:lvl8pPr marL="2844764" indent="0" algn="ctr">
              <a:buNone/>
              <a:defRPr sz="1422"/>
            </a:lvl8pPr>
            <a:lvl9pPr marL="3251158" indent="0" algn="ctr">
              <a:buNone/>
              <a:defRPr sz="142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71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4413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133">
                <a:solidFill>
                  <a:schemeClr val="tx1"/>
                </a:solidFill>
              </a:defRPr>
            </a:lvl1pPr>
            <a:lvl2pPr marL="40639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2pPr>
            <a:lvl3pPr marL="81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1918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4pPr>
            <a:lvl5pPr marL="162557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5pPr>
            <a:lvl6pPr marL="203197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6pPr>
            <a:lvl7pPr marL="243836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7pPr>
            <a:lvl8pPr marL="284476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8pPr>
            <a:lvl9pPr marL="3251158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9422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7166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681162"/>
            <a:ext cx="3868339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2505075"/>
            <a:ext cx="3868339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2"/>
            <a:ext cx="3887390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0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8408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3687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18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01/06/2017</a:t>
            </a:fld>
            <a:endParaRPr lang="es-CO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3001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844"/>
            </a:lvl1pPr>
            <a:lvl2pPr marL="406395" indent="0">
              <a:buNone/>
              <a:defRPr sz="2489"/>
            </a:lvl2pPr>
            <a:lvl3pPr marL="812790" indent="0">
              <a:buNone/>
              <a:defRPr sz="2133"/>
            </a:lvl3pPr>
            <a:lvl4pPr marL="1219184" indent="0">
              <a:buNone/>
              <a:defRPr sz="1778"/>
            </a:lvl4pPr>
            <a:lvl5pPr marL="1625579" indent="0">
              <a:buNone/>
              <a:defRPr sz="1778"/>
            </a:lvl5pPr>
            <a:lvl6pPr marL="2031974" indent="0">
              <a:buNone/>
              <a:defRPr sz="1778"/>
            </a:lvl6pPr>
            <a:lvl7pPr marL="2438369" indent="0">
              <a:buNone/>
              <a:defRPr sz="1778"/>
            </a:lvl7pPr>
            <a:lvl8pPr marL="2844764" indent="0">
              <a:buNone/>
              <a:defRPr sz="1778"/>
            </a:lvl8pPr>
            <a:lvl9pPr marL="3251158" indent="0">
              <a:buNone/>
              <a:defRPr sz="1778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5269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916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6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7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553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17AC6AC-2D3B-43DE-A7E5-28FBB360C7A9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01/06/2017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A387818-A4EE-45D9-8713-02FED6C720C2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48370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6FBC9A0-1C05-4012-BF68-D629C278C788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01/06/2017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54B0E14-147C-4CE2-95E5-4E530A26768A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097327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94E553D-EBC3-44D0-AF85-A084E8750A39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01/06/2017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8B3169-7AFB-4450-AB36-934F3A76C00E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44229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2167C8A-802C-412F-B2FF-390F4F9981AF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01/06/2017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B1059D9-B44A-4A75-A26F-67749681CBBD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0900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2D47FB7-59D0-4698-A8EB-5D592783E95B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01/06/2017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EE44BA0-71E1-406E-B290-55DE1A328022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48065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04FD679-E740-4721-8DC6-04E8F65EEAAB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01/06/2017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F1ADC65-B65B-4385-88C8-47C9215D2A2B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1979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01/06/2017</a:t>
            </a:fld>
            <a:endParaRPr lang="es-CO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CCE2C0-B966-4CEC-B7B1-2FDD77A73A38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01/06/2017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61D7488-85E1-4936-B0FC-C8CA08F53CB9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36676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688796D-8D2F-4E93-8464-6DEBEA450E1C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01/06/2017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AEA8144-8889-47EB-A016-404DE0E2CC73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14613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697E6AF-C5C0-4F23-81C9-2CB87C6AB65B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01/06/2017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D18213B-2F52-473B-8592-1418FC32D02D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97749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C1E90B8-62AA-409A-B2B4-793BB3098EDF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01/06/2017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49020E5-737E-4BC5-8EA4-096EBF6CDB51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52278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4F1AE2D-2F8A-4C56-B14C-794F3240F397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01/06/2017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9026725-0868-46A9-939D-EF43CD40FAA8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1230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01/06/2017</a:t>
            </a:fld>
            <a:endParaRPr lang="es-CO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01/06/2017</a:t>
            </a:fld>
            <a:endParaRPr lang="es-CO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01/06/2017</a:t>
            </a:fld>
            <a:endParaRPr lang="es-CO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01/06/2017</a:t>
            </a:fld>
            <a:endParaRPr lang="es-CO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01/06/2017</a:t>
            </a:fld>
            <a:endParaRPr lang="es-CO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25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01/06/2017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1"/>
            <a:ext cx="30861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85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812790" rtl="0" eaLnBrk="1" latinLnBrk="0" hangingPunct="1">
        <a:lnSpc>
          <a:spcPct val="90000"/>
        </a:lnSpc>
        <a:spcBef>
          <a:spcPct val="0"/>
        </a:spcBef>
        <a:buNone/>
        <a:defRPr sz="39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197" indent="-203197" algn="l" defTabSz="81279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1pPr>
      <a:lvl2pPr marL="60959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1598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3pPr>
      <a:lvl4pPr marL="142238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3517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4156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4796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5435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395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79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18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57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197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36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76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158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5163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dirty="0"/>
              <a:t>INVITACION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/>
              <a:t>El Centro Zonal Pereira tiene el gusto de invitarlos a la MESA PUBLICA, que se desarrollara el próximo 16 de Junio de 2017.</a:t>
            </a:r>
          </a:p>
          <a:p>
            <a:pPr marL="0" indent="0" algn="ctr">
              <a:buNone/>
            </a:pPr>
            <a:r>
              <a:rPr lang="es-CO" dirty="0"/>
              <a:t>Tema: </a:t>
            </a:r>
            <a:r>
              <a:rPr lang="es-CO" b="1" dirty="0"/>
              <a:t>Componente de Salud y Nutrición.</a:t>
            </a:r>
          </a:p>
          <a:p>
            <a:pPr marL="0" indent="0">
              <a:buNone/>
            </a:pPr>
            <a:r>
              <a:rPr lang="es-CO" dirty="0"/>
              <a:t>            </a:t>
            </a:r>
          </a:p>
          <a:p>
            <a:pPr marL="0" indent="0">
              <a:buNone/>
            </a:pPr>
            <a:r>
              <a:rPr lang="es-CO" dirty="0"/>
              <a:t>            Lugar: Auditorio de Comfamiliar.</a:t>
            </a:r>
          </a:p>
          <a:p>
            <a:pPr marL="0" indent="0">
              <a:buNone/>
            </a:pPr>
            <a:r>
              <a:rPr lang="es-CO" dirty="0"/>
              <a:t>             Hora: 8am-11.30am.</a:t>
            </a:r>
          </a:p>
          <a:p>
            <a:pPr marL="0" indent="0">
              <a:buNone/>
            </a:pPr>
            <a:r>
              <a:rPr lang="es-CO" dirty="0"/>
              <a:t>              Responsable: Centro Zonal Pereira.</a:t>
            </a:r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19515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857434"/>
              </p:ext>
            </p:extLst>
          </p:nvPr>
        </p:nvGraphicFramePr>
        <p:xfrm>
          <a:off x="967409" y="1181241"/>
          <a:ext cx="6851373" cy="5251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2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205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1653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90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Modalidad 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NNA Atendidos 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Presupuesto Programado 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769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HOGARES </a:t>
                      </a:r>
                      <a:r>
                        <a:rPr lang="es-CO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COMUNITARIOS</a:t>
                      </a:r>
                      <a:endParaRPr lang="es-CO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>
                          <a:latin typeface="+mn-lt"/>
                        </a:rPr>
                        <a:t>5.207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b="1" dirty="0">
                          <a:latin typeface="+mn-lt"/>
                        </a:rPr>
                        <a:t>      $8.834.639.650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769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HOGARES</a:t>
                      </a:r>
                      <a:r>
                        <a:rPr lang="es-CO" sz="1400" b="1" baseline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INFANTILES Y CENTROS DE DESARROLLO INFANTIL.</a:t>
                      </a:r>
                      <a:endParaRPr lang="es-CO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>
                          <a:latin typeface="+mn-lt"/>
                        </a:rPr>
                        <a:t>1872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b="1" dirty="0">
                          <a:latin typeface="+mn-lt"/>
                        </a:rPr>
                        <a:t>$5.056.952.681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769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MODALIDAD FAMILIAR. 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>
                          <a:latin typeface="+mn-lt"/>
                        </a:rPr>
                        <a:t>3.044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b="1" dirty="0">
                          <a:latin typeface="+mn-lt"/>
                        </a:rPr>
                        <a:t>$7.413.769.518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769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GENERACIONES</a:t>
                      </a:r>
                      <a:r>
                        <a:rPr lang="es-CO" sz="1400" b="1" baseline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 BIENESTAR Y GENERACIONES ETNICAS.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>
                          <a:latin typeface="+mn-lt"/>
                        </a:rPr>
                        <a:t>600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b="1" dirty="0">
                          <a:latin typeface="+mn-lt"/>
                        </a:rPr>
                        <a:t>  $588.600.000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769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INSTITUCIONES DE PROTECCION</a:t>
                      </a:r>
                      <a:r>
                        <a:rPr lang="es-CO" sz="1400" b="1" baseline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es-CO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>
                          <a:latin typeface="+mn-lt"/>
                        </a:rPr>
                        <a:t>4.709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b="1" dirty="0">
                          <a:latin typeface="+mn-lt"/>
                        </a:rPr>
                        <a:t>$16.603.010.892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03303442"/>
                  </a:ext>
                </a:extLst>
              </a:tr>
              <a:tr h="7769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1000 </a:t>
                      </a:r>
                      <a:r>
                        <a:rPr lang="es-CO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DIAS</a:t>
                      </a:r>
                      <a:endParaRPr lang="es-CO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>
                          <a:latin typeface="+mn-lt"/>
                        </a:rPr>
                        <a:t>32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b="1" dirty="0">
                          <a:latin typeface="+mn-lt"/>
                        </a:rPr>
                        <a:t>$80.291.456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0090466"/>
                  </a:ext>
                </a:extLst>
              </a:tr>
            </a:tbl>
          </a:graphicData>
        </a:graphic>
      </p:graphicFrame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42898" y="0"/>
            <a:ext cx="610537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Programas que Contienen el componente Alimentario</a:t>
            </a:r>
          </a:p>
        </p:txBody>
      </p:sp>
    </p:spTree>
    <p:extLst>
      <p:ext uri="{BB962C8B-B14F-4D97-AF65-F5344CB8AC3E}">
        <p14:creationId xmlns:p14="http://schemas.microsoft.com/office/powerpoint/2010/main" val="262139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90218"/>
          </a:xfrm>
        </p:spPr>
        <p:txBody>
          <a:bodyPr/>
          <a:lstStyle/>
          <a:p>
            <a:r>
              <a:rPr lang="es-CO" sz="2000" b="1" dirty="0" smtClean="0">
                <a:solidFill>
                  <a:schemeClr val="bg1"/>
                </a:solidFill>
              </a:rPr>
              <a:t>COMPONENETE DE SALUD Y NUTRICION</a:t>
            </a:r>
            <a:endParaRPr lang="es-CO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9 Diagrama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0449465"/>
              </p:ext>
            </p:extLst>
          </p:nvPr>
        </p:nvGraphicFramePr>
        <p:xfrm>
          <a:off x="628650" y="1419367"/>
          <a:ext cx="7886700" cy="48449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3492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42898" y="0"/>
            <a:ext cx="61053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s-CO" sz="2400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sz="2400" dirty="0" smtClean="0">
                <a:solidFill>
                  <a:schemeClr val="bg1"/>
                </a:solidFill>
              </a:rPr>
              <a:t>COMPLEMENTACIÓN </a:t>
            </a:r>
            <a:r>
              <a:rPr lang="es-CO" sz="2400" dirty="0">
                <a:solidFill>
                  <a:schemeClr val="bg1"/>
                </a:solidFill>
              </a:rPr>
              <a:t>ALIMENTARIA</a:t>
            </a:r>
            <a:endParaRPr lang="es-CO" altLang="es-CO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1655064"/>
            <a:ext cx="2949575" cy="1856232"/>
          </a:xfrm>
        </p:spPr>
        <p:txBody>
          <a:bodyPr/>
          <a:lstStyle/>
          <a:p>
            <a:pPr algn="just"/>
            <a:r>
              <a:rPr lang="es-CO" sz="1600" dirty="0">
                <a:latin typeface="+mn-lt"/>
              </a:rPr>
              <a:t>El ICBF presta atención a los beneficiarios a través de diferentes programas, de acuerdo con la situación de vulnerabilidad de la población o el objetivo que se busca alcanzar con el mismo. </a:t>
            </a:r>
            <a:endParaRPr lang="es-CO" sz="1600" dirty="0">
              <a:latin typeface="+mn-lt"/>
            </a:endParaRPr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1894" r="11894"/>
          <a:stretch>
            <a:fillRect/>
          </a:stretch>
        </p:blipFill>
        <p:spPr>
          <a:xfrm>
            <a:off x="3758184" y="1433015"/>
            <a:ext cx="5290282" cy="4708478"/>
          </a:xfrm>
          <a:prstGeom prst="rect">
            <a:avLst/>
          </a:prstGeom>
        </p:spPr>
      </p:pic>
      <p:sp>
        <p:nvSpPr>
          <p:cNvPr id="5" name="Marcador de texto 4"/>
          <p:cNvSpPr>
            <a:spLocks noGrp="1"/>
          </p:cNvSpPr>
          <p:nvPr>
            <p:ph type="body" sz="half" idx="2"/>
          </p:nvPr>
        </p:nvSpPr>
        <p:spPr>
          <a:xfrm>
            <a:off x="630238" y="3895344"/>
            <a:ext cx="2949575" cy="1929384"/>
          </a:xfrm>
        </p:spPr>
        <p:txBody>
          <a:bodyPr/>
          <a:lstStyle/>
          <a:p>
            <a:pPr algn="just"/>
            <a:r>
              <a:rPr lang="es-CO" dirty="0"/>
              <a:t>El suministro de los alimentos se programa a nivel de territorio considerando el tipo de ración a entregar, la frecuencia de atención a los beneficiarios, la disponibilidad de alimentos regionales, etc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7777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64023" y="-368490"/>
            <a:ext cx="589583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s-CO" sz="2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s-CO" sz="4000" b="1" dirty="0">
                <a:solidFill>
                  <a:schemeClr val="bg1"/>
                </a:solidFill>
              </a:rPr>
              <a:t>MINUTA PATRÓN</a:t>
            </a:r>
            <a:r>
              <a:rPr lang="es-CO" sz="4000" dirty="0" smtClean="0">
                <a:solidFill>
                  <a:schemeClr val="bg1"/>
                </a:solidFill>
                <a:latin typeface="+mn-lt"/>
              </a:rPr>
              <a:t> </a:t>
            </a:r>
            <a:endParaRPr lang="es-CO" altLang="es-CO" sz="4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45990"/>
              </p:ext>
            </p:extLst>
          </p:nvPr>
        </p:nvGraphicFramePr>
        <p:xfrm>
          <a:off x="1362456" y="1472184"/>
          <a:ext cx="6257544" cy="444398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{F5AB1C69-6EDB-4FF4-983F-18BD219EF322}</a:tableStyleId>
              </a:tblPr>
              <a:tblGrid>
                <a:gridCol w="1564386"/>
                <a:gridCol w="1564386"/>
                <a:gridCol w="1564386"/>
                <a:gridCol w="1564386"/>
              </a:tblGrid>
              <a:tr h="543294">
                <a:tc gridSpan="4">
                  <a:txBody>
                    <a:bodyPr/>
                    <a:lstStyle/>
                    <a:p>
                      <a:pPr algn="ctr"/>
                      <a:r>
                        <a:rPr lang="es-CO" sz="2000" b="1" dirty="0" smtClean="0">
                          <a:solidFill>
                            <a:schemeClr val="tx1"/>
                          </a:solidFill>
                        </a:rPr>
                        <a:t>PATRON DE ALIMENTOS POR GRUPOS</a:t>
                      </a:r>
                      <a:endParaRPr lang="es-CO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</a:tr>
              <a:tr h="2852917">
                <a:tc>
                  <a:txBody>
                    <a:bodyPr/>
                    <a:lstStyle/>
                    <a:p>
                      <a:pPr algn="l"/>
                      <a:r>
                        <a:rPr lang="es-CO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Medidas, cantidades y frecuencias, para consumir en uno o varios tiempos de comida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 ajusta a las necesidades de calorías y de nutrientes de una población determinada.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 una herramienta que permite planear la alimentación semanal de una población objetivo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 considera como el punto de partida para la programación de los ciclos de menús.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7772">
                <a:tc gridSpan="4">
                  <a:txBody>
                    <a:bodyPr/>
                    <a:lstStyle/>
                    <a:p>
                      <a:pPr algn="ctr"/>
                      <a:r>
                        <a:rPr lang="es-CO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 patrón es tan flexible, que permite diseñar el ciclo de menús, acorde con los hábitos y costumbres de la población, en el marco de una alimentación balanceada 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9C6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590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28650" y="232013"/>
            <a:ext cx="7886700" cy="655092"/>
          </a:xfrm>
        </p:spPr>
        <p:txBody>
          <a:bodyPr/>
          <a:lstStyle/>
          <a:p>
            <a:r>
              <a:rPr lang="es-CO" sz="4000" b="1" dirty="0">
                <a:solidFill>
                  <a:schemeClr val="bg1"/>
                </a:solidFill>
              </a:rPr>
              <a:t>MINUTA PATRÓN</a:t>
            </a:r>
            <a:r>
              <a:rPr lang="es-CO" b="1" dirty="0">
                <a:solidFill>
                  <a:schemeClr val="bg1"/>
                </a:solidFill>
              </a:rPr>
              <a:t/>
            </a:r>
            <a:br>
              <a:rPr lang="es-CO" b="1" dirty="0">
                <a:solidFill>
                  <a:schemeClr val="bg1"/>
                </a:solidFill>
              </a:rPr>
            </a:br>
            <a:endParaRPr lang="es-CO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8869892"/>
              </p:ext>
            </p:extLst>
          </p:nvPr>
        </p:nvGraphicFramePr>
        <p:xfrm>
          <a:off x="450376" y="1187355"/>
          <a:ext cx="8229600" cy="4989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628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259307"/>
            <a:ext cx="7886700" cy="736981"/>
          </a:xfrm>
        </p:spPr>
        <p:txBody>
          <a:bodyPr/>
          <a:lstStyle/>
          <a:p>
            <a:r>
              <a:rPr lang="es-CO" sz="3200" b="1" dirty="0"/>
              <a:t>Ciclo de Menús: </a:t>
            </a:r>
            <a:endParaRPr lang="es-CO" sz="3200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8626777"/>
              </p:ext>
            </p:extLst>
          </p:nvPr>
        </p:nvGraphicFramePr>
        <p:xfrm>
          <a:off x="4" y="1132755"/>
          <a:ext cx="9143999" cy="5394960"/>
        </p:xfrm>
        <a:graphic>
          <a:graphicData uri="http://schemas.openxmlformats.org/drawingml/2006/table">
            <a:tbl>
              <a:tblPr/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829375"/>
                <a:gridCol w="85024"/>
                <a:gridCol w="914400"/>
              </a:tblGrid>
              <a:tr h="139556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 Formato Ciclo de  Menús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CENTRO DE DESARROLLO INFANTIL SAN JOSE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Sub-Proyecto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: *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GRUPO DE EDAD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GRUPO ETNICO 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Indígena ___  (etnia _________)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1-3a11m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779">
                <a:tc gridSpan="2"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Afro ____    Raizal ___    ROM ___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Sin pertenencia </a:t>
                      </a:r>
                      <a:r>
                        <a:rPr lang="es-CO" sz="1000" b="1" i="0" u="none" strike="noStrike" dirty="0" smtClean="0">
                          <a:effectLst/>
                          <a:latin typeface="+mn-lt"/>
                        </a:rPr>
                        <a:t>Étnica </a:t>
                      </a:r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____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4-5a11m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556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SEMANA No.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LUNES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MARTES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MIERCOLES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JUEVES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VIERNES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DESAYUNO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CHOCOLATE CON LECHE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AGUAPANELA CON LECHE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CHOCOLISTO CON LECHE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COLADA DE BIENESTARINA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CHOCOLATE CON LECHE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HUEVO REVUELTO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QUESO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HUEVO REVUELTO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QUESO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HUEVO REVUELTO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Arepa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Pan con mantequilla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arepa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pan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arepa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Bienestarina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Bienestarina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Bienestarina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Bienestarina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REFRIGERIO DE LA MAÑANA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Galleta dulce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Galleta ducal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Galleta dulce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Galleta dulce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Galleta dulce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sandia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Papaya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Banano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banano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Papaya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ALMUERZO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crema de pescado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Garbanzos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Sopa de </a:t>
                      </a:r>
                      <a:r>
                        <a:rPr lang="es-CO" sz="1000" b="1" i="0" u="none" strike="noStrike" dirty="0" smtClean="0">
                          <a:effectLst/>
                          <a:latin typeface="+mn-lt"/>
                        </a:rPr>
                        <a:t>plátano</a:t>
                      </a:r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Crema de verduras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Crema de coliflor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Arroz nieve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Arroz con habichuela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Arroz con </a:t>
                      </a:r>
                      <a:r>
                        <a:rPr lang="es-CO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pimentón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Arroz verde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espagueti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Pollo en salsa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huevo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Carne desmechada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carne de cerdo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Pollo apanado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7911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effectLst/>
                          <a:latin typeface="+mn-lt"/>
                        </a:rPr>
                        <a:t>Ensalada de zanahoria, cebolla </a:t>
                      </a:r>
                      <a:r>
                        <a:rPr lang="pt-BR" sz="1000" b="1" i="0" u="none" strike="noStrike" dirty="0" smtClean="0">
                          <a:effectLst/>
                          <a:latin typeface="+mn-lt"/>
                        </a:rPr>
                        <a:t>y batávia</a:t>
                      </a:r>
                      <a:endParaRPr lang="pt-BR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Ensalada de zanahoria y remolacha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Ensalada de pepino, zanahoria lechuga crespa y cebolla de huevo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Ensalada de lechuga crespa </a:t>
                      </a:r>
                      <a:r>
                        <a:rPr lang="es-CO" sz="1000" b="1" i="0" u="none" strike="noStrike" dirty="0" smtClean="0">
                          <a:effectLst/>
                          <a:latin typeface="+mn-lt"/>
                        </a:rPr>
                        <a:t>y tomate </a:t>
                      </a:r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rojo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Ensalada de repollo, cebolla y zanahoria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papay </a:t>
                      </a:r>
                      <a:r>
                        <a:rPr lang="es-CO" sz="1000" b="1" i="0" u="none" strike="noStrike" dirty="0" smtClean="0">
                          <a:effectLst/>
                          <a:latin typeface="+mn-lt"/>
                        </a:rPr>
                        <a:t>plátano </a:t>
                      </a:r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maduro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 smtClean="0">
                          <a:effectLst/>
                          <a:latin typeface="+mn-lt"/>
                        </a:rPr>
                        <a:t>Plátano </a:t>
                      </a:r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asado y papa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 smtClean="0">
                          <a:effectLst/>
                          <a:latin typeface="+mn-lt"/>
                        </a:rPr>
                        <a:t>Plátano, </a:t>
                      </a:r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papa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Papa criolla y </a:t>
                      </a:r>
                      <a:r>
                        <a:rPr lang="es-CO" sz="1000" b="1" i="0" u="none" strike="noStrike" dirty="0" smtClean="0">
                          <a:effectLst/>
                          <a:latin typeface="+mn-lt"/>
                        </a:rPr>
                        <a:t>plátano </a:t>
                      </a:r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maduro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Papa criolla, </a:t>
                      </a:r>
                      <a:r>
                        <a:rPr lang="es-CO" sz="1000" b="1" i="0" u="none" strike="noStrike" dirty="0" smtClean="0">
                          <a:effectLst/>
                          <a:latin typeface="+mn-lt"/>
                        </a:rPr>
                        <a:t>papa cocida</a:t>
                      </a:r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Jugo d tomate de </a:t>
                      </a:r>
                      <a:r>
                        <a:rPr lang="es-CO" sz="1000" b="1" i="0" u="none" strike="noStrike" dirty="0" smtClean="0">
                          <a:effectLst/>
                          <a:latin typeface="+mn-lt"/>
                        </a:rPr>
                        <a:t>árbol</a:t>
                      </a:r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Jugo de mango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Jugo de lulo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Jugo de </a:t>
                      </a:r>
                      <a:r>
                        <a:rPr lang="es-CO" sz="1000" b="1" i="0" u="none" strike="noStrike" dirty="0" smtClean="0">
                          <a:effectLst/>
                          <a:latin typeface="+mn-lt"/>
                        </a:rPr>
                        <a:t>maracuyá</a:t>
                      </a:r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Jugo tomate </a:t>
                      </a:r>
                      <a:r>
                        <a:rPr lang="es-CO" sz="1000" b="1" i="0" u="none" strike="noStrike" dirty="0" smtClean="0">
                          <a:effectLst/>
                          <a:latin typeface="+mn-lt"/>
                        </a:rPr>
                        <a:t>árbol</a:t>
                      </a:r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Bienestarina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Bienestarina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Bienestarina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Bienestarina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BOCADILLO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PANELITA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BOCADILLO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REFRIGERIO DE LA TARDE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quesadilla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banano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papaya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Galleta dulce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galleta dulce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Sorbete de </a:t>
                      </a:r>
                      <a:r>
                        <a:rPr lang="es-CO" sz="1000" b="1" i="0" u="none" strike="noStrike" dirty="0" smtClean="0">
                          <a:effectLst/>
                          <a:latin typeface="+mn-lt"/>
                        </a:rPr>
                        <a:t>curubo </a:t>
                      </a:r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3955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sorbete de mora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kumis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sorbete de mango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yogurth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51200">
                <a:tc>
                  <a:txBody>
                    <a:bodyPr/>
                    <a:lstStyle/>
                    <a:p>
                      <a:pPr algn="ctr" fontAlgn="ctr"/>
                      <a:endParaRPr lang="es-CO" sz="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s-CO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7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51200">
                <a:tc>
                  <a:txBody>
                    <a:bodyPr/>
                    <a:lstStyle/>
                    <a:p>
                      <a:pPr algn="ctr" fontAlgn="ctr"/>
                      <a:endParaRPr lang="es-CO" sz="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s-CO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12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Nutricionista Dietista ICBF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+mn-lt"/>
                        </a:rPr>
                        <a:t>Nutricionista Dietista CDI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CO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235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6728" y="177421"/>
            <a:ext cx="6509982" cy="791571"/>
          </a:xfrm>
        </p:spPr>
        <p:txBody>
          <a:bodyPr/>
          <a:lstStyle/>
          <a:p>
            <a:r>
              <a:rPr lang="es-CO" sz="3200" b="1" dirty="0">
                <a:solidFill>
                  <a:schemeClr val="bg1"/>
                </a:solidFill>
              </a:rPr>
              <a:t>Alimentos de Alto Valor Nutricional </a:t>
            </a:r>
            <a:endParaRPr lang="es-CO" sz="3200" b="1" dirty="0">
              <a:solidFill>
                <a:schemeClr val="bg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77501" y="-1074517"/>
            <a:ext cx="14499001" cy="90070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460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272956"/>
            <a:ext cx="6850323" cy="709684"/>
          </a:xfrm>
        </p:spPr>
        <p:txBody>
          <a:bodyPr/>
          <a:lstStyle/>
          <a:p>
            <a:r>
              <a:rPr lang="es-CO" sz="4000" b="1" dirty="0">
                <a:solidFill>
                  <a:schemeClr val="bg1"/>
                </a:solidFill>
              </a:rPr>
              <a:t>Qué es la Bienestarina</a:t>
            </a:r>
            <a:endParaRPr lang="es-CO" sz="4000" b="1" dirty="0">
              <a:solidFill>
                <a:schemeClr val="bg1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9242" y="4094328"/>
            <a:ext cx="1705970" cy="242930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242" y="1269242"/>
            <a:ext cx="1705970" cy="2565779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4121624" y="1856096"/>
            <a:ext cx="3657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>
                <a:solidFill>
                  <a:srgbClr val="000000"/>
                </a:solidFill>
                <a:latin typeface="Calibri" panose="020F0502020204030204" pitchFamily="34" charset="0"/>
              </a:rPr>
              <a:t>Bienestarina: Complemento alimentario producido y distribuido por el ICBF desde el año 1976 a la población vulnerable del País, a través de sus programas. Actualmente se produce en las plantas de Sabanagrande (Atlántico) y Cartago (Valle del Cauca). </a:t>
            </a:r>
            <a:endParaRPr lang="es-CO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endParaRPr lang="es-CO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es-CO" dirty="0">
                <a:solidFill>
                  <a:srgbClr val="000000"/>
                </a:solidFill>
                <a:latin typeface="Calibri" panose="020F0502020204030204" pitchFamily="34" charset="0"/>
              </a:rPr>
              <a:t>Desde sus inicios, la Bienestarina en polvo se ha suministrado a niños y niñas mayores de 6 meses, mujeres gestantes, madres en periodo de lactancia, adultos mayores.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91834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1610436"/>
            <a:ext cx="12192000" cy="9916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68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450376" y="122830"/>
            <a:ext cx="5500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SUMINISTRO DE ALIMENTOS ALTO VALOR NUTRICIONAL</a:t>
            </a:r>
            <a:endParaRPr lang="es-CO" sz="2400" b="1" dirty="0">
              <a:latin typeface="+mj-lt"/>
              <a:cs typeface="Arial" panose="020B06040202020202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792105"/>
              </p:ext>
            </p:extLst>
          </p:nvPr>
        </p:nvGraphicFramePr>
        <p:xfrm>
          <a:off x="446565" y="1255593"/>
          <a:ext cx="8229604" cy="5253371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2010032"/>
                <a:gridCol w="2101755"/>
                <a:gridCol w="2060416"/>
                <a:gridCol w="2057401"/>
              </a:tblGrid>
              <a:tr h="756554">
                <a:tc>
                  <a:txBody>
                    <a:bodyPr/>
                    <a:lstStyle/>
                    <a:p>
                      <a:pPr algn="ctr" fontAlgn="t"/>
                      <a:endParaRPr lang="es-CO" sz="1600" b="1" u="none" strike="noStrike" dirty="0" smtClean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r>
                        <a:rPr lang="es-CO" sz="1600" b="1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MODALIDAD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CO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POBLACION OBJETIVO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CO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RACION</a:t>
                      </a:r>
                    </a:p>
                    <a:p>
                      <a:pPr algn="ctr" fontAlgn="t"/>
                      <a:endParaRPr lang="es-CO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CO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PERIODO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7550">
                <a:tc rowSpan="2">
                  <a:txBody>
                    <a:bodyPr/>
                    <a:lstStyle/>
                    <a:p>
                      <a:pPr algn="ctr" fontAlgn="t"/>
                      <a:endParaRPr lang="es-CO" sz="1400" b="1" u="none" strike="noStrike" dirty="0" smtClean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r>
                        <a:rPr lang="es-CO" sz="1400" b="1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HOGAR COMUNITARIO TRADICIONAL -FAMI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NNA entre 6-24 meses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900gr/usuario/mes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 meses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87164">
                <a:tc vMerge="1">
                  <a:txBody>
                    <a:bodyPr/>
                    <a:lstStyle/>
                    <a:p>
                      <a:pPr algn="ctr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Mujeres gestantes y madres en periodo de lactancia (Hasta los 6 meses de su bebe)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900gr/usuario/mes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 meses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3376">
                <a:tc rowSpan="2"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HOGAR COMUNITARIO TRADICIONAL </a:t>
                      </a:r>
                      <a:r>
                        <a:rPr lang="es-CO" sz="1400" b="1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–FAMILIAR-INSTITUCIONALES</a:t>
                      </a:r>
                      <a:endParaRPr lang="es-CO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NNA de 1 a 4 años 11 meses y 29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días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15gr/usuario/dia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hábil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200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-210 días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81025">
                <a:tc vMerge="1">
                  <a:txBody>
                    <a:bodyPr/>
                    <a:lstStyle/>
                    <a:p>
                      <a:pPr algn="ctr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Niño año para llevar a casa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paquete de 900gr en los meses de Febrero, abril, junio, agosto, octubre y </a:t>
                      </a: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noviembre y Diciembre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98851"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DESARROLLO INFANTIL EN MEDIO FAMILIAR </a:t>
                      </a:r>
                      <a:r>
                        <a:rPr lang="es-CO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pPr algn="ctr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Mujeres gestantes y madres en periodo de lactancia (hasta los 6 meses de su bebé) 	</a:t>
                      </a:r>
                    </a:p>
                    <a:p>
                      <a:pPr algn="l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Usuario mes 	</a:t>
                      </a:r>
                    </a:p>
                    <a:p>
                      <a:pPr algn="l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 meses 	</a:t>
                      </a:r>
                    </a:p>
                    <a:p>
                      <a:pPr algn="l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98851">
                <a:tc vMerge="1"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Niños y niñas de 1 año a 4 años 11 meses y 29 días 	</a:t>
                      </a:r>
                    </a:p>
                    <a:p>
                      <a:pPr algn="l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Niño año 	</a:t>
                      </a:r>
                    </a:p>
                    <a:p>
                      <a:pPr algn="l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paquete de 900 g en los meses de febrero, abril, junio, agosto, octubre y diciembre 	</a:t>
                      </a:r>
                    </a:p>
                    <a:p>
                      <a:pPr algn="l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347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336176" y="771915"/>
            <a:ext cx="820270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4800" b="1" dirty="0">
                <a:solidFill>
                  <a:prstClr val="white"/>
                </a:solidFill>
              </a:rPr>
              <a:t>Informe</a:t>
            </a:r>
          </a:p>
          <a:p>
            <a:pPr algn="ctr"/>
            <a:r>
              <a:rPr lang="es-CO" sz="4800" b="1" dirty="0">
                <a:solidFill>
                  <a:prstClr val="white"/>
                </a:solidFill>
              </a:rPr>
              <a:t>de Gestión Mesa Pública Centro Zonal Pereira.</a:t>
            </a:r>
          </a:p>
          <a:p>
            <a:pPr algn="ctr"/>
            <a:r>
              <a:rPr lang="es-CO" sz="4800" b="1" dirty="0">
                <a:solidFill>
                  <a:prstClr val="white"/>
                </a:solidFill>
              </a:rPr>
              <a:t>Regional Risaralda.</a:t>
            </a:r>
          </a:p>
        </p:txBody>
      </p:sp>
    </p:spTree>
    <p:extLst>
      <p:ext uri="{BB962C8B-B14F-4D97-AF65-F5344CB8AC3E}">
        <p14:creationId xmlns:p14="http://schemas.microsoft.com/office/powerpoint/2010/main" val="3304221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2134223"/>
              </p:ext>
            </p:extLst>
          </p:nvPr>
        </p:nvGraphicFramePr>
        <p:xfrm>
          <a:off x="914399" y="1308847"/>
          <a:ext cx="7180729" cy="4374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897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136313"/>
              </p:ext>
            </p:extLst>
          </p:nvPr>
        </p:nvGraphicFramePr>
        <p:xfrm>
          <a:off x="376517" y="1304366"/>
          <a:ext cx="8171135" cy="4690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711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60825">
                <a:tc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4792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800" dirty="0" smtClean="0">
                          <a:latin typeface="+mn-lt"/>
                        </a:rPr>
                        <a:t>Lograr</a:t>
                      </a:r>
                      <a:r>
                        <a:rPr lang="es-CO" sz="1800" baseline="0" dirty="0" smtClean="0">
                          <a:latin typeface="+mn-lt"/>
                        </a:rPr>
                        <a:t> </a:t>
                      </a:r>
                      <a:r>
                        <a:rPr lang="es-CO" sz="1800" baseline="0" dirty="0">
                          <a:latin typeface="+mn-lt"/>
                        </a:rPr>
                        <a:t>que las familias </a:t>
                      </a:r>
                      <a:r>
                        <a:rPr lang="es-CO" sz="1800" baseline="0" dirty="0" smtClean="0">
                          <a:latin typeface="+mn-lt"/>
                        </a:rPr>
                        <a:t>apropien hábitos alimentarios saludables .</a:t>
                      </a:r>
                      <a:endParaRPr lang="es-CO" sz="1800" baseline="0" dirty="0">
                        <a:latin typeface="+mn-lt"/>
                      </a:endParaRP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es-CO" sz="1800" baseline="0" dirty="0" smtClean="0">
                        <a:latin typeface="+mn-lt"/>
                      </a:endParaRP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800" baseline="0" dirty="0" smtClean="0">
                          <a:latin typeface="+mn-lt"/>
                        </a:rPr>
                        <a:t>Desarrollar </a:t>
                      </a:r>
                      <a:r>
                        <a:rPr lang="es-CO" sz="1800" baseline="0" dirty="0">
                          <a:latin typeface="+mn-lt"/>
                        </a:rPr>
                        <a:t>estrategias pedagógicas para que niños, niñas y Adolescentes  se apropien de elementos que permitan asumir hábitos sanos</a:t>
                      </a:r>
                      <a:r>
                        <a:rPr lang="es-CO" sz="1800" baseline="0" dirty="0" smtClean="0">
                          <a:latin typeface="+mn-lt"/>
                        </a:rPr>
                        <a:t>.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es-CO" sz="1800" baseline="0" dirty="0" smtClean="0">
                        <a:latin typeface="+mn-lt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CO" sz="1800" baseline="0" dirty="0" smtClean="0">
                          <a:latin typeface="+mn-lt"/>
                        </a:rPr>
                        <a:t>Fortalecer a los Agentes Educativos </a:t>
                      </a:r>
                      <a:r>
                        <a:rPr lang="es-CO" sz="1800" baseline="0" dirty="0">
                          <a:latin typeface="+mn-lt"/>
                        </a:rPr>
                        <a:t>y Operadores para que </a:t>
                      </a:r>
                      <a:r>
                        <a:rPr lang="es-CO" sz="1800" b="0" i="0" u="none" strike="noStrike" baseline="0" dirty="0" smtClean="0">
                          <a:latin typeface="+mn-lt"/>
                        </a:rPr>
                        <a:t>generen cambios comportamentales en los hábitos de vida, con el fin de mejorar</a:t>
                      </a:r>
                      <a:r>
                        <a:rPr kumimoji="0" lang="es-CO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el bienestar y calidad de vida a través de la promoción de la salud y la prevención de la enfermedad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s-CO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Prevenir y reducir la desnutrición y las deficiencias de micronutrientes.</a:t>
                      </a:r>
                    </a:p>
                    <a:p>
                      <a:endParaRPr lang="es-CO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Mejorar la práctica de la lactancia materna</a:t>
                      </a:r>
                      <a:endParaRPr lang="es-CO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09433" y="0"/>
            <a:ext cx="5240740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31511">
              <a:buNone/>
            </a:pPr>
            <a:endParaRPr lang="es-CO" sz="2400" b="1" dirty="0" smtClean="0">
              <a:solidFill>
                <a:prstClr val="white"/>
              </a:solidFill>
            </a:endParaRPr>
          </a:p>
          <a:p>
            <a:pPr defTabSz="731511">
              <a:buNone/>
            </a:pPr>
            <a:r>
              <a:rPr lang="es-CO" b="1" dirty="0" smtClean="0">
                <a:solidFill>
                  <a:prstClr val="white"/>
                </a:solidFill>
                <a:latin typeface="+mj-lt"/>
              </a:rPr>
              <a:t>PRICIPALES RETOS</a:t>
            </a:r>
            <a:endParaRPr lang="es-CO" b="1" dirty="0">
              <a:solidFill>
                <a:prstClr val="whit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4001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Resultado de imagen para pobreza extrema en pereira 20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299" y="2320119"/>
            <a:ext cx="6318913" cy="343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17514"/>
          </a:xfrm>
        </p:spPr>
        <p:txBody>
          <a:bodyPr/>
          <a:lstStyle/>
          <a:p>
            <a:r>
              <a:rPr lang="es-CO" sz="2800" b="1" dirty="0">
                <a:solidFill>
                  <a:prstClr val="white"/>
                </a:solidFill>
              </a:rPr>
              <a:t>PRICIPALES RETOS</a:t>
            </a:r>
            <a:br>
              <a:rPr lang="es-CO" sz="2800" b="1" dirty="0">
                <a:solidFill>
                  <a:prstClr val="white"/>
                </a:solidFill>
              </a:rPr>
            </a:br>
            <a:endParaRPr lang="es-CO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296537"/>
            <a:ext cx="7886700" cy="4880426"/>
          </a:xfrm>
        </p:spPr>
        <p:txBody>
          <a:bodyPr/>
          <a:lstStyle/>
          <a:p>
            <a:pPr algn="just"/>
            <a:r>
              <a:rPr lang="es-CO" sz="1400" b="1" dirty="0">
                <a:latin typeface="+mj-lt"/>
              </a:rPr>
              <a:t>Promover desde el marco de la Seguridad Alimentaria y nutricional el desarrollo integral de la primera infancia, la niñez, adolescencia y  la familia </a:t>
            </a:r>
            <a:r>
              <a:rPr lang="es-CO" sz="1400" b="1" dirty="0" smtClean="0">
                <a:latin typeface="+mj-lt"/>
              </a:rPr>
              <a:t>Mediante  </a:t>
            </a:r>
            <a:r>
              <a:rPr lang="es-CO" sz="1400" b="1" dirty="0">
                <a:latin typeface="+mj-lt"/>
              </a:rPr>
              <a:t>acciones de articulación y coordinación intra e interinstitucional, territorial e </a:t>
            </a:r>
            <a:r>
              <a:rPr lang="es-CO" sz="1400" b="1" dirty="0" smtClean="0">
                <a:latin typeface="+mj-lt"/>
              </a:rPr>
              <a:t>internacional</a:t>
            </a:r>
            <a:endParaRPr lang="es-CO" sz="1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0100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Resultado de imagen para pobreza extrema en perei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958" y="1405719"/>
            <a:ext cx="6387152" cy="454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81036"/>
          </a:xfrm>
        </p:spPr>
        <p:txBody>
          <a:bodyPr/>
          <a:lstStyle/>
          <a:p>
            <a:r>
              <a:rPr lang="es-CO" sz="3200" b="1" dirty="0" smtClean="0">
                <a:solidFill>
                  <a:schemeClr val="bg1"/>
                </a:solidFill>
              </a:rPr>
              <a:t>PRICIPALES DIFICULTADES</a:t>
            </a:r>
            <a:endParaRPr lang="es-CO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75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3899" y="259307"/>
            <a:ext cx="5172502" cy="545912"/>
          </a:xfrm>
        </p:spPr>
        <p:txBody>
          <a:bodyPr/>
          <a:lstStyle/>
          <a:p>
            <a:r>
              <a:rPr lang="es-CO" sz="2800" b="1" dirty="0">
                <a:solidFill>
                  <a:schemeClr val="bg1"/>
                </a:solidFill>
              </a:rPr>
              <a:t>PRICIPALES DIFICULTADES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1392072"/>
            <a:ext cx="2949575" cy="4476916"/>
          </a:xfrm>
        </p:spPr>
        <p:txBody>
          <a:bodyPr/>
          <a:lstStyle/>
          <a:p>
            <a:pPr algn="just"/>
            <a:r>
              <a:rPr lang="es-CO" b="1" dirty="0" smtClean="0">
                <a:latin typeface="+mj-lt"/>
              </a:rPr>
              <a:t>En  </a:t>
            </a:r>
            <a:r>
              <a:rPr lang="es-CO" b="1" dirty="0">
                <a:latin typeface="+mj-lt"/>
              </a:rPr>
              <a:t>el 2015, Pereira se ubicó en el cuarto lugar de la Red con el índice de pobreza monetaria más bajo, lo cual representa a hogares donde los ingresos no alcanzan para satisfacer las necesidades mínimas de </a:t>
            </a:r>
            <a:r>
              <a:rPr lang="es-CO" b="1" dirty="0" smtClean="0">
                <a:latin typeface="+mj-lt"/>
              </a:rPr>
              <a:t>alimentación</a:t>
            </a:r>
          </a:p>
          <a:p>
            <a:pPr algn="just"/>
            <a:endParaRPr lang="es-CO" b="1" dirty="0">
              <a:latin typeface="+mj-lt"/>
            </a:endParaRPr>
          </a:p>
          <a:p>
            <a:pPr algn="just"/>
            <a:r>
              <a:rPr lang="es-CO" b="1" dirty="0">
                <a:latin typeface="+mj-lt"/>
              </a:rPr>
              <a:t>Demora en la toma de </a:t>
            </a:r>
            <a:r>
              <a:rPr lang="es-CO" b="1" dirty="0" smtClean="0">
                <a:latin typeface="+mj-lt"/>
              </a:rPr>
              <a:t>decisiones </a:t>
            </a:r>
            <a:r>
              <a:rPr lang="es-CO" b="1" dirty="0">
                <a:latin typeface="+mj-lt"/>
              </a:rPr>
              <a:t>en la CISAN</a:t>
            </a:r>
          </a:p>
          <a:p>
            <a:pPr algn="just"/>
            <a:endParaRPr lang="es-CO" b="1" dirty="0">
              <a:latin typeface="+mj-lt"/>
            </a:endParaRPr>
          </a:p>
          <a:p>
            <a:pPr algn="just"/>
            <a:r>
              <a:rPr lang="es-CO" b="1" dirty="0">
                <a:latin typeface="+mj-lt"/>
              </a:rPr>
              <a:t>Dificultades para programar y coordinar la asistencia </a:t>
            </a:r>
            <a:r>
              <a:rPr lang="es-CO" b="1" dirty="0" smtClean="0">
                <a:latin typeface="+mj-lt"/>
              </a:rPr>
              <a:t>técnica a </a:t>
            </a:r>
            <a:r>
              <a:rPr lang="es-CO" b="1" dirty="0">
                <a:latin typeface="+mj-lt"/>
              </a:rPr>
              <a:t>nivel territorial </a:t>
            </a:r>
          </a:p>
        </p:txBody>
      </p:sp>
      <p:pic>
        <p:nvPicPr>
          <p:cNvPr id="2054" name="Picture 6" descr="Resultado de imagen para pobreza extrema en pereira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1" r="14381"/>
          <a:stretch>
            <a:fillRect/>
          </a:stretch>
        </p:blipFill>
        <p:spPr bwMode="auto">
          <a:xfrm>
            <a:off x="4121276" y="1392072"/>
            <a:ext cx="4244801" cy="446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5136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41194" y="218364"/>
            <a:ext cx="5540991" cy="750627"/>
          </a:xfrm>
        </p:spPr>
        <p:txBody>
          <a:bodyPr/>
          <a:lstStyle/>
          <a:p>
            <a:r>
              <a:rPr lang="es-CO" sz="3200" b="1" dirty="0">
                <a:solidFill>
                  <a:schemeClr val="bg1"/>
                </a:solidFill>
              </a:rPr>
              <a:t>PRICIPALES </a:t>
            </a:r>
            <a:r>
              <a:rPr lang="es-CO" sz="3200" b="1" dirty="0" smtClean="0">
                <a:solidFill>
                  <a:schemeClr val="bg1"/>
                </a:solidFill>
              </a:rPr>
              <a:t>LOGROS</a:t>
            </a:r>
            <a:endParaRPr lang="es-CO" sz="3200" dirty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CO" sz="2400" dirty="0" smtClean="0">
                <a:solidFill>
                  <a:srgbClr val="000000"/>
                </a:solidFill>
                <a:latin typeface="+mj-lt"/>
              </a:rPr>
              <a:t>Cada vez mas , se fortalecen  </a:t>
            </a:r>
            <a:r>
              <a:rPr lang="es-CO" sz="2400" dirty="0">
                <a:solidFill>
                  <a:srgbClr val="000000"/>
                </a:solidFill>
                <a:latin typeface="+mj-lt"/>
              </a:rPr>
              <a:t>los esfuerzos para erradicar el hambre y la </a:t>
            </a:r>
            <a:r>
              <a:rPr lang="es-CO" sz="2400" dirty="0" smtClean="0">
                <a:solidFill>
                  <a:srgbClr val="000000"/>
                </a:solidFill>
                <a:latin typeface="+mj-lt"/>
              </a:rPr>
              <a:t>desnutrición</a:t>
            </a:r>
            <a:endParaRPr lang="es-CO" sz="2400" b="1" dirty="0" smtClean="0">
              <a:solidFill>
                <a:prstClr val="white"/>
              </a:solidFill>
              <a:latin typeface="+mj-lt"/>
            </a:endParaRPr>
          </a:p>
          <a:p>
            <a:pPr marL="0" indent="0" algn="just">
              <a:buNone/>
            </a:pPr>
            <a:endParaRPr lang="es-CO" sz="2400" b="1" dirty="0">
              <a:solidFill>
                <a:prstClr val="white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es-CO" sz="2400" dirty="0" smtClean="0">
                <a:latin typeface="+mj-lt"/>
              </a:rPr>
              <a:t>Mejorar la situación nutricional de los niños, niñas y madres gestantes que ingresan  a nuestros programas con problemas de desnutrición</a:t>
            </a:r>
            <a:endParaRPr lang="es-CO" sz="2400" dirty="0">
              <a:latin typeface="+mj-lt"/>
            </a:endParaRPr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CO" sz="2400" dirty="0">
                <a:latin typeface="+mj-lt"/>
              </a:rPr>
              <a:t>contribuir al fomento de estilos de vida saludables, </a:t>
            </a:r>
            <a:r>
              <a:rPr lang="es-CO" sz="2400" dirty="0" smtClean="0">
                <a:latin typeface="+mj-lt"/>
              </a:rPr>
              <a:t>y </a:t>
            </a:r>
            <a:r>
              <a:rPr lang="es-CO" sz="2400" dirty="0">
                <a:latin typeface="+mj-lt"/>
              </a:rPr>
              <a:t>a la reducción del riesgo de enfermedades relacionadas con la </a:t>
            </a:r>
            <a:r>
              <a:rPr lang="es-CO" sz="2400" dirty="0" smtClean="0">
                <a:latin typeface="+mj-lt"/>
              </a:rPr>
              <a:t>alimentación.</a:t>
            </a:r>
          </a:p>
          <a:p>
            <a:pPr marL="0" indent="0" algn="just">
              <a:buNone/>
            </a:pPr>
            <a:endParaRPr lang="es-CO" sz="2400" dirty="0">
              <a:latin typeface="+mj-lt"/>
            </a:endParaRPr>
          </a:p>
          <a:p>
            <a:pPr marL="0" indent="0" algn="just">
              <a:buNone/>
            </a:pPr>
            <a:r>
              <a:rPr lang="es-CO" sz="2400" dirty="0" smtClean="0">
                <a:latin typeface="+mj-lt"/>
              </a:rPr>
              <a:t>Garantizar el </a:t>
            </a:r>
            <a:r>
              <a:rPr lang="es-CO" sz="2400" dirty="0">
                <a:latin typeface="+mj-lt"/>
              </a:rPr>
              <a:t>aporte nutricional de la alimentación </a:t>
            </a:r>
            <a:r>
              <a:rPr lang="es-CO" sz="2400" dirty="0" smtClean="0">
                <a:latin typeface="+mj-lt"/>
              </a:rPr>
              <a:t>en  </a:t>
            </a:r>
            <a:r>
              <a:rPr lang="es-CO" sz="2400" dirty="0">
                <a:latin typeface="+mj-lt"/>
              </a:rPr>
              <a:t>las niñas y niños </a:t>
            </a:r>
            <a:r>
              <a:rPr lang="es-CO" sz="2400" dirty="0" smtClean="0">
                <a:latin typeface="+mj-lt"/>
              </a:rPr>
              <a:t>en un 70</a:t>
            </a:r>
            <a:r>
              <a:rPr lang="es-CO" sz="2400" dirty="0">
                <a:latin typeface="+mj-lt"/>
              </a:rPr>
              <a:t>% </a:t>
            </a:r>
            <a:r>
              <a:rPr lang="es-CO" sz="2400" dirty="0" smtClean="0">
                <a:latin typeface="+mj-lt"/>
              </a:rPr>
              <a:t>de </a:t>
            </a:r>
            <a:r>
              <a:rPr lang="es-CO" sz="2400" dirty="0">
                <a:latin typeface="+mj-lt"/>
              </a:rPr>
              <a:t>las recomendaciones diarias de energía y </a:t>
            </a:r>
            <a:r>
              <a:rPr lang="es-CO" sz="2400" dirty="0" smtClean="0">
                <a:latin typeface="+mj-lt"/>
              </a:rPr>
              <a:t>nutrientes</a:t>
            </a:r>
            <a:endParaRPr lang="es-CO" sz="2400" dirty="0">
              <a:latin typeface="+mj-lt"/>
            </a:endParaRPr>
          </a:p>
          <a:p>
            <a:pPr marL="0" indent="0" algn="just">
              <a:buNone/>
            </a:pPr>
            <a:endParaRPr lang="es-CO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66212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651" y="1201003"/>
            <a:ext cx="6946710" cy="4531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84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513186" y="1573446"/>
            <a:ext cx="4533072" cy="926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31511"/>
            <a:r>
              <a:rPr lang="es-CO" sz="2709" b="1" dirty="0">
                <a:solidFill>
                  <a:prstClr val="white"/>
                </a:solidFill>
              </a:rPr>
              <a:t>ICBF Regional Risaralda</a:t>
            </a:r>
          </a:p>
          <a:p>
            <a:pPr algn="ctr" defTabSz="731511"/>
            <a:r>
              <a:rPr lang="es-CO" sz="2709" b="1" dirty="0">
                <a:solidFill>
                  <a:prstClr val="white"/>
                </a:solidFill>
              </a:rPr>
              <a:t>Centro Zonal Pereira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065064" y="2665065"/>
            <a:ext cx="65891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1511"/>
            <a:r>
              <a:rPr lang="es-CO" b="1" dirty="0">
                <a:solidFill>
                  <a:prstClr val="black"/>
                </a:solidFill>
              </a:rPr>
              <a:t>Fecha del Informe:	Mayo 16 /2017.</a:t>
            </a:r>
          </a:p>
          <a:p>
            <a:pPr defTabSz="731511"/>
            <a:endParaRPr lang="es-CO" b="1" dirty="0">
              <a:solidFill>
                <a:prstClr val="black"/>
              </a:solidFill>
            </a:endParaRPr>
          </a:p>
          <a:p>
            <a:pPr defTabSz="731511"/>
            <a:r>
              <a:rPr lang="es-CO" b="1" dirty="0">
                <a:solidFill>
                  <a:prstClr val="black"/>
                </a:solidFill>
              </a:rPr>
              <a:t>Responsables:		María Elena Velázquez Vélez.</a:t>
            </a:r>
          </a:p>
          <a:p>
            <a:pPr defTabSz="731511"/>
            <a:r>
              <a:rPr lang="es-CO" b="1" dirty="0">
                <a:solidFill>
                  <a:prstClr val="black"/>
                </a:solidFill>
              </a:rPr>
              <a:t>                          	 	María Isabel Quinceno Londoño.</a:t>
            </a:r>
          </a:p>
          <a:p>
            <a:pPr defTabSz="731511"/>
            <a:r>
              <a:rPr lang="es-CO" b="1" dirty="0">
                <a:solidFill>
                  <a:prstClr val="black"/>
                </a:solidFill>
              </a:rPr>
              <a:t>                          	 	Luz Dary Herrán Ospina.</a:t>
            </a:r>
          </a:p>
          <a:p>
            <a:pPr marL="285750" indent="-285750" defTabSz="731511">
              <a:buFont typeface="Arial" panose="020B0604020202020204" pitchFamily="34" charset="0"/>
              <a:buChar char="•"/>
            </a:pPr>
            <a:endParaRPr lang="es-CO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123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691445" y="1521551"/>
            <a:ext cx="1592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600" b="1" dirty="0">
                <a:solidFill>
                  <a:schemeClr val="bg1"/>
                </a:solidFill>
              </a:rPr>
              <a:t>VISION</a:t>
            </a:r>
            <a:r>
              <a:rPr lang="es-MX" b="1" dirty="0">
                <a:solidFill>
                  <a:schemeClr val="bg1"/>
                </a:solidFill>
              </a:rPr>
              <a:t> </a:t>
            </a:r>
            <a:endParaRPr lang="es-CO" dirty="0"/>
          </a:p>
        </p:txBody>
      </p:sp>
      <p:sp>
        <p:nvSpPr>
          <p:cNvPr id="6" name="Rectángulo 5"/>
          <p:cNvSpPr/>
          <p:nvPr/>
        </p:nvSpPr>
        <p:spPr>
          <a:xfrm>
            <a:off x="967191" y="3027618"/>
            <a:ext cx="6632713" cy="224676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CO" sz="2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Cambiar el mundo de las nuevas generaciones y sus familias, siendo referente en estándares de calidad y contribuyendo a la construcción de una sociedad en paz, próspera y equitativa.</a:t>
            </a:r>
            <a:endParaRPr lang="es-CO" sz="2800" dirty="0"/>
          </a:p>
        </p:txBody>
      </p:sp>
    </p:spTree>
    <p:extLst>
      <p:ext uri="{BB962C8B-B14F-4D97-AF65-F5344CB8AC3E}">
        <p14:creationId xmlns:p14="http://schemas.microsoft.com/office/powerpoint/2010/main" val="1446783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139687" y="2828836"/>
            <a:ext cx="5718313" cy="30469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CO" sz="3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Calibri"/>
              </a:rPr>
              <a:t>Trabajar con calidad y transparencia por el desarrollo y la protección integral de la primera infancia, la niñez, la adolescencia y el bienestar de las familias colombianas </a:t>
            </a:r>
            <a:endParaRPr lang="es-CO" sz="3200" dirty="0"/>
          </a:p>
        </p:txBody>
      </p:sp>
      <p:sp>
        <p:nvSpPr>
          <p:cNvPr id="7" name="Rectángulo 6"/>
          <p:cNvSpPr/>
          <p:nvPr/>
        </p:nvSpPr>
        <p:spPr>
          <a:xfrm>
            <a:off x="2505914" y="1561308"/>
            <a:ext cx="15969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b="1" dirty="0">
                <a:solidFill>
                  <a:schemeClr val="bg1"/>
                </a:solidFill>
              </a:rPr>
              <a:t>MISION</a:t>
            </a:r>
            <a:r>
              <a:rPr lang="es-MX" sz="3200" dirty="0">
                <a:solidFill>
                  <a:schemeClr val="bg1"/>
                </a:solidFill>
              </a:rPr>
              <a:t> </a:t>
            </a:r>
            <a:endParaRPr lang="es-CO" sz="3200" dirty="0"/>
          </a:p>
        </p:txBody>
      </p:sp>
    </p:spTree>
    <p:extLst>
      <p:ext uri="{BB962C8B-B14F-4D97-AF65-F5344CB8AC3E}">
        <p14:creationId xmlns:p14="http://schemas.microsoft.com/office/powerpoint/2010/main" val="2623536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731511"/>
            <a:r>
              <a:rPr lang="es-CO" b="1" dirty="0">
                <a:solidFill>
                  <a:prstClr val="white"/>
                </a:solidFill>
              </a:rPr>
              <a:t>ICBF Regional Risaralda</a:t>
            </a:r>
          </a:p>
          <a:p>
            <a:pPr defTabSz="731511"/>
            <a:r>
              <a:rPr lang="es-CO" b="1" dirty="0">
                <a:solidFill>
                  <a:prstClr val="white"/>
                </a:solidFill>
              </a:rPr>
              <a:t>Centro Zonal Pereira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628650" y="1968500"/>
            <a:ext cx="7886700" cy="3844580"/>
          </a:xfrm>
        </p:spPr>
        <p:txBody>
          <a:bodyPr/>
          <a:lstStyle/>
          <a:p>
            <a:pPr marL="0" indent="0" algn="ctr">
              <a:buNone/>
            </a:pPr>
            <a:r>
              <a:rPr lang="es-CO" sz="4800" b="1" dirty="0"/>
              <a:t>Por que el interés de la población en el componente de Nutrición y Salud ?</a:t>
            </a:r>
          </a:p>
        </p:txBody>
      </p:sp>
    </p:spTree>
    <p:extLst>
      <p:ext uri="{BB962C8B-B14F-4D97-AF65-F5344CB8AC3E}">
        <p14:creationId xmlns:p14="http://schemas.microsoft.com/office/powerpoint/2010/main" val="3860863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731511"/>
            <a:r>
              <a:rPr lang="es-CO" b="1" dirty="0">
                <a:solidFill>
                  <a:prstClr val="white"/>
                </a:solidFill>
              </a:rPr>
              <a:t>ICBF Regional Risaralda</a:t>
            </a:r>
          </a:p>
          <a:p>
            <a:pPr defTabSz="731511"/>
            <a:r>
              <a:rPr lang="es-CO" b="1" dirty="0">
                <a:solidFill>
                  <a:prstClr val="white"/>
                </a:solidFill>
              </a:rPr>
              <a:t>Centro Zonal Pereira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628650" y="1484243"/>
            <a:ext cx="7886700" cy="4328837"/>
          </a:xfrm>
        </p:spPr>
        <p:txBody>
          <a:bodyPr/>
          <a:lstStyle/>
          <a:p>
            <a:pPr algn="just"/>
            <a:r>
              <a:rPr lang="es-CO" sz="2400" dirty="0"/>
              <a:t>De las 75 encuestas aplicadas en diferentes escenarios de la ciudad , 31 personas manifestaron interés en conocer el manejo del componente de Salud y Nutrición, seguidamente en los temas de Atención a la  Primera Infancia,  la infancia y  la Adolescencia y la inversión Social que hace el ICBF para garantizar los derechos de los niños, niñas y adolescentes.</a:t>
            </a:r>
          </a:p>
          <a:p>
            <a:pPr algn="just"/>
            <a:r>
              <a:rPr lang="es-CO" sz="2400" dirty="0"/>
              <a:t>Por tal razón la presentación hará énfasis en </a:t>
            </a:r>
            <a:r>
              <a:rPr lang="es-CO" sz="2400" dirty="0" smtClean="0"/>
              <a:t>el Componente de salud y nutrición que </a:t>
            </a:r>
            <a:r>
              <a:rPr lang="es-CO" sz="2400" dirty="0"/>
              <a:t>se manejan en cada </a:t>
            </a:r>
            <a:r>
              <a:rPr lang="es-CO" sz="2400" dirty="0" smtClean="0"/>
              <a:t>una de las modalidades.</a:t>
            </a:r>
            <a:endParaRPr lang="es-CO" sz="2400" dirty="0"/>
          </a:p>
          <a:p>
            <a:pPr marL="0" indent="0" algn="ctr">
              <a:buNone/>
            </a:pPr>
            <a:endParaRPr lang="es-CO" sz="4800" b="1" dirty="0"/>
          </a:p>
        </p:txBody>
      </p:sp>
    </p:spTree>
    <p:extLst>
      <p:ext uri="{BB962C8B-B14F-4D97-AF65-F5344CB8AC3E}">
        <p14:creationId xmlns:p14="http://schemas.microsoft.com/office/powerpoint/2010/main" val="1253975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7248" name="Group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371596"/>
              </p:ext>
            </p:extLst>
          </p:nvPr>
        </p:nvGraphicFramePr>
        <p:xfrm>
          <a:off x="1444486" y="1683027"/>
          <a:ext cx="6387547" cy="4161180"/>
        </p:xfrm>
        <a:graphic>
          <a:graphicData uri="http://schemas.openxmlformats.org/drawingml/2006/table">
            <a:tbl>
              <a:tblPr/>
              <a:tblGrid>
                <a:gridCol w="47974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901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77295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Datos Generales 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Total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6777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Total del Municipio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496.612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96777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Total Menor de 18 Años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124.632 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96777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Niños y Niñas de 0 A 6 Años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40.707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96777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Niños y Niñas de 7 A 11 Años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41.150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96777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Adolescentes de 12 A 17 Años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42.775</a:t>
                      </a:r>
                    </a:p>
                  </a:txBody>
                  <a:tcPr marT="45697" marB="45697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4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788" y="257634"/>
            <a:ext cx="6833814" cy="455059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Municipio: Pereira</a:t>
            </a:r>
          </a:p>
        </p:txBody>
      </p:sp>
    </p:spTree>
    <p:extLst>
      <p:ext uri="{BB962C8B-B14F-4D97-AF65-F5344CB8AC3E}">
        <p14:creationId xmlns:p14="http://schemas.microsoft.com/office/powerpoint/2010/main" val="1440202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35" name="Group 14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5274547"/>
              </p:ext>
            </p:extLst>
          </p:nvPr>
        </p:nvGraphicFramePr>
        <p:xfrm>
          <a:off x="694765" y="1789042"/>
          <a:ext cx="7866723" cy="3458819"/>
        </p:xfrm>
        <a:graphic>
          <a:graphicData uri="http://schemas.openxmlformats.org/drawingml/2006/table">
            <a:tbl>
              <a:tblPr/>
              <a:tblGrid>
                <a:gridCol w="56132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534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07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CENTRO ZONAL PEREIRA. </a:t>
                      </a:r>
                    </a:p>
                  </a:txBody>
                  <a:tcPr marL="0" marR="18000" marT="18002" marB="0" anchor="ctr" horzOverflow="overflow">
                    <a:lnL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9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Personal de Planta      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29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Contratistas                   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368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usuarios atendidos por   ICBF (a través de Relación con el Ciudadano 2017) 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3.558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7818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Presupuesto  funcionamiento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$39.763.724.759</a:t>
                      </a:r>
                      <a:endParaRPr kumimoji="0" lang="es-CO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7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0341" y="59392"/>
            <a:ext cx="8229600" cy="828114"/>
          </a:xfrm>
        </p:spPr>
        <p:txBody>
          <a:bodyPr/>
          <a:lstStyle/>
          <a:p>
            <a:pPr eaLnBrk="1" hangingPunct="1"/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Municipio de Pereira</a:t>
            </a:r>
          </a:p>
        </p:txBody>
      </p:sp>
    </p:spTree>
    <p:extLst>
      <p:ext uri="{BB962C8B-B14F-4D97-AF65-F5344CB8AC3E}">
        <p14:creationId xmlns:p14="http://schemas.microsoft.com/office/powerpoint/2010/main" val="2826248789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2126</TotalTime>
  <Words>1454</Words>
  <Application>Microsoft Office PowerPoint</Application>
  <PresentationFormat>Presentación en pantalla (4:3)</PresentationFormat>
  <Paragraphs>300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26</vt:i4>
      </vt:variant>
    </vt:vector>
  </HeadingPairs>
  <TitlesOfParts>
    <vt:vector size="36" baseType="lpstr">
      <vt:lpstr>MS PGothic</vt:lpstr>
      <vt:lpstr>MS PGothic</vt:lpstr>
      <vt:lpstr>Arial</vt:lpstr>
      <vt:lpstr>Calibri</vt:lpstr>
      <vt:lpstr>Calibri Light</vt:lpstr>
      <vt:lpstr>Times New Roman</vt:lpstr>
      <vt:lpstr>Diseño personalizado</vt:lpstr>
      <vt:lpstr>1_Diseño personalizado</vt:lpstr>
      <vt:lpstr>Tema de Office</vt:lpstr>
      <vt:lpstr>3_Tema de Office</vt:lpstr>
      <vt:lpstr>INVITACION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Municipio: Pereira</vt:lpstr>
      <vt:lpstr>Municipio de Pereira</vt:lpstr>
      <vt:lpstr>Presentación de PowerPoint</vt:lpstr>
      <vt:lpstr>COMPONENETE DE SALUD Y NUTRICION</vt:lpstr>
      <vt:lpstr>El ICBF presta atención a los beneficiarios a través de diferentes programas, de acuerdo con la situación de vulnerabilidad de la población o el objetivo que se busca alcanzar con el mismo. </vt:lpstr>
      <vt:lpstr>Presentación de PowerPoint</vt:lpstr>
      <vt:lpstr>MINUTA PATRÓN </vt:lpstr>
      <vt:lpstr>Ciclo de Menús: </vt:lpstr>
      <vt:lpstr>Alimentos de Alto Valor Nutricional </vt:lpstr>
      <vt:lpstr>Qué es la Bienestarina</vt:lpstr>
      <vt:lpstr>Presentación de PowerPoint</vt:lpstr>
      <vt:lpstr>Presentación de PowerPoint</vt:lpstr>
      <vt:lpstr>Presentación de PowerPoint</vt:lpstr>
      <vt:lpstr>Presentación de PowerPoint</vt:lpstr>
      <vt:lpstr>PRICIPALES RETOS </vt:lpstr>
      <vt:lpstr>PRICIPALES DIFICULTADES</vt:lpstr>
      <vt:lpstr>PRICIPALES DIFICULTADES</vt:lpstr>
      <vt:lpstr>PRICIPALES LOGROS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Maria Isabel Quiceno Londoño</cp:lastModifiedBy>
  <cp:revision>138</cp:revision>
  <dcterms:created xsi:type="dcterms:W3CDTF">2015-01-29T14:27:26Z</dcterms:created>
  <dcterms:modified xsi:type="dcterms:W3CDTF">2017-06-01T21:24:17Z</dcterms:modified>
</cp:coreProperties>
</file>