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5142" r:id="rId2"/>
    <p:sldMasterId id="2147485226" r:id="rId3"/>
    <p:sldMasterId id="2147485238" r:id="rId4"/>
  </p:sldMasterIdLst>
  <p:notesMasterIdLst>
    <p:notesMasterId r:id="rId25"/>
  </p:notesMasterIdLst>
  <p:handoutMasterIdLst>
    <p:handoutMasterId r:id="rId26"/>
  </p:handoutMasterIdLst>
  <p:sldIdLst>
    <p:sldId id="256" r:id="rId5"/>
    <p:sldId id="578" r:id="rId6"/>
    <p:sldId id="577" r:id="rId7"/>
    <p:sldId id="579" r:id="rId8"/>
    <p:sldId id="486" r:id="rId9"/>
    <p:sldId id="561" r:id="rId10"/>
    <p:sldId id="567" r:id="rId11"/>
    <p:sldId id="569" r:id="rId12"/>
    <p:sldId id="565" r:id="rId13"/>
    <p:sldId id="568" r:id="rId14"/>
    <p:sldId id="566" r:id="rId15"/>
    <p:sldId id="570" r:id="rId16"/>
    <p:sldId id="572" r:id="rId17"/>
    <p:sldId id="571" r:id="rId18"/>
    <p:sldId id="573" r:id="rId19"/>
    <p:sldId id="574" r:id="rId20"/>
    <p:sldId id="575" r:id="rId21"/>
    <p:sldId id="576" r:id="rId22"/>
    <p:sldId id="563" r:id="rId23"/>
    <p:sldId id="494" r:id="rId24"/>
  </p:sldIdLst>
  <p:sldSz cx="9144000" cy="6858000" type="screen4x3"/>
  <p:notesSz cx="6881813" cy="9296400"/>
  <p:defaultTextStyle>
    <a:defPPr>
      <a:defRPr lang="es-E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505E3EF-67EA-436B-97B2-0124C06EBD24}" styleName="Estilo medio 4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Estilo medio 1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2DE63D5-997A-4646-A377-4702673A728D}" styleName="Estilo claro 2 - Acento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napToObjects="1">
      <p:cViewPr varScale="1">
        <p:scale>
          <a:sx n="90" d="100"/>
          <a:sy n="90" d="100"/>
        </p:scale>
        <p:origin x="143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53" d="100"/>
          <a:sy n="53" d="100"/>
        </p:scale>
        <p:origin x="-2610" y="-102"/>
      </p:cViewPr>
      <p:guideLst>
        <p:guide orient="horz" pos="2928"/>
        <p:guide pos="216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7F9716-0C44-42A6-90ED-DBEED5526099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ACDE7F6F-0711-4D4D-93F8-8BD0D558D781}" type="pres">
      <dgm:prSet presAssocID="{157F9716-0C44-42A6-90ED-DBEED5526099}" presName="linear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6D0666B4-7B84-4DF5-A3D7-A3F1F31A4357}" type="presOf" srcId="{157F9716-0C44-42A6-90ED-DBEED5526099}" destId="{ACDE7F6F-0711-4D4D-93F8-8BD0D558D781}" srcOrd="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57F9716-0C44-42A6-90ED-DBEED5526099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ACDE7F6F-0711-4D4D-93F8-8BD0D558D781}" type="pres">
      <dgm:prSet presAssocID="{157F9716-0C44-42A6-90ED-DBEED5526099}" presName="linear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B4FF1199-A905-4435-8856-9A42150C2D31}" type="presOf" srcId="{157F9716-0C44-42A6-90ED-DBEED5526099}" destId="{ACDE7F6F-0711-4D4D-93F8-8BD0D558D781}" srcOrd="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57F9716-0C44-42A6-90ED-DBEED5526099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ACDE7F6F-0711-4D4D-93F8-8BD0D558D781}" type="pres">
      <dgm:prSet presAssocID="{157F9716-0C44-42A6-90ED-DBEED5526099}" presName="linear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B4FF1199-A905-4435-8856-9A42150C2D31}" type="presOf" srcId="{157F9716-0C44-42A6-90ED-DBEED5526099}" destId="{ACDE7F6F-0711-4D4D-93F8-8BD0D558D781}" srcOrd="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157F9716-0C44-42A6-90ED-DBEED5526099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ACDE7F6F-0711-4D4D-93F8-8BD0D558D781}" type="pres">
      <dgm:prSet presAssocID="{157F9716-0C44-42A6-90ED-DBEED5526099}" presName="linear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B4FF1199-A905-4435-8856-9A42150C2D31}" type="presOf" srcId="{157F9716-0C44-42A6-90ED-DBEED5526099}" destId="{ACDE7F6F-0711-4D4D-93F8-8BD0D558D781}" srcOrd="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57F9716-0C44-42A6-90ED-DBEED5526099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ACDE7F6F-0711-4D4D-93F8-8BD0D558D781}" type="pres">
      <dgm:prSet presAssocID="{157F9716-0C44-42A6-90ED-DBEED5526099}" presName="linear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ACCB6BFE-B4F2-4AE1-A671-1DF111513E2D}" type="presOf" srcId="{157F9716-0C44-42A6-90ED-DBEED5526099}" destId="{ACDE7F6F-0711-4D4D-93F8-8BD0D558D781}" srcOrd="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57F9716-0C44-42A6-90ED-DBEED5526099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ACDE7F6F-0711-4D4D-93F8-8BD0D558D781}" type="pres">
      <dgm:prSet presAssocID="{157F9716-0C44-42A6-90ED-DBEED5526099}" presName="linear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82696B4E-91E9-477C-B3A0-597CA66C883A}" type="presOf" srcId="{157F9716-0C44-42A6-90ED-DBEED5526099}" destId="{ACDE7F6F-0711-4D4D-93F8-8BD0D558D781}" srcOrd="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57F9716-0C44-42A6-90ED-DBEED5526099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ACDE7F6F-0711-4D4D-93F8-8BD0D558D781}" type="pres">
      <dgm:prSet presAssocID="{157F9716-0C44-42A6-90ED-DBEED5526099}" presName="linear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7DA64EE9-5368-4052-8133-7ACF12277D23}" type="presOf" srcId="{157F9716-0C44-42A6-90ED-DBEED5526099}" destId="{ACDE7F6F-0711-4D4D-93F8-8BD0D558D781}" srcOrd="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57F9716-0C44-42A6-90ED-DBEED5526099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ACDE7F6F-0711-4D4D-93F8-8BD0D558D781}" type="pres">
      <dgm:prSet presAssocID="{157F9716-0C44-42A6-90ED-DBEED5526099}" presName="linear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00379980-7176-4C70-8027-35842ACB122D}" type="presOf" srcId="{157F9716-0C44-42A6-90ED-DBEED5526099}" destId="{ACDE7F6F-0711-4D4D-93F8-8BD0D558D781}" srcOrd="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57F9716-0C44-42A6-90ED-DBEED5526099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ACDE7F6F-0711-4D4D-93F8-8BD0D558D781}" type="pres">
      <dgm:prSet presAssocID="{157F9716-0C44-42A6-90ED-DBEED5526099}" presName="linear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B4FF1199-A905-4435-8856-9A42150C2D31}" type="presOf" srcId="{157F9716-0C44-42A6-90ED-DBEED5526099}" destId="{ACDE7F6F-0711-4D4D-93F8-8BD0D558D781}" srcOrd="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57F9716-0C44-42A6-90ED-DBEED5526099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ACDE7F6F-0711-4D4D-93F8-8BD0D558D781}" type="pres">
      <dgm:prSet presAssocID="{157F9716-0C44-42A6-90ED-DBEED5526099}" presName="linear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B4FF1199-A905-4435-8856-9A42150C2D31}" type="presOf" srcId="{157F9716-0C44-42A6-90ED-DBEED5526099}" destId="{ACDE7F6F-0711-4D4D-93F8-8BD0D558D781}" srcOrd="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57F9716-0C44-42A6-90ED-DBEED5526099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ACDE7F6F-0711-4D4D-93F8-8BD0D558D781}" type="pres">
      <dgm:prSet presAssocID="{157F9716-0C44-42A6-90ED-DBEED5526099}" presName="linear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B4FF1199-A905-4435-8856-9A42150C2D31}" type="presOf" srcId="{157F9716-0C44-42A6-90ED-DBEED5526099}" destId="{ACDE7F6F-0711-4D4D-93F8-8BD0D558D781}" srcOrd="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57F9716-0C44-42A6-90ED-DBEED5526099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ACDE7F6F-0711-4D4D-93F8-8BD0D558D781}" type="pres">
      <dgm:prSet presAssocID="{157F9716-0C44-42A6-90ED-DBEED5526099}" presName="linear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B4FF1199-A905-4435-8856-9A42150C2D31}" type="presOf" srcId="{157F9716-0C44-42A6-90ED-DBEED5526099}" destId="{ACDE7F6F-0711-4D4D-93F8-8BD0D558D781}" srcOrd="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DBDC7F43-B128-4616-A0E3-77013BA2EABD}" type="datetimeFigureOut">
              <a:rPr lang="es-CO" smtClean="0"/>
              <a:pPr/>
              <a:t>25/05/2017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C3584D9C-BD85-4155-A533-5C1587B8293C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54536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pPr>
              <a:defRPr/>
            </a:pPr>
            <a:fld id="{C92933B3-1847-4ADA-9F04-86EA91EE5027}" type="datetimeFigureOut">
              <a:rPr lang="es-ES"/>
              <a:pPr>
                <a:defRPr/>
              </a:pPr>
              <a:t>25/05/2017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176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8182" y="4415790"/>
            <a:ext cx="5505450" cy="4183380"/>
          </a:xfrm>
          <a:prstGeom prst="rect">
            <a:avLst/>
          </a:prstGeom>
        </p:spPr>
        <p:txBody>
          <a:bodyPr vert="horz" lIns="92446" tIns="46223" rIns="92446" bIns="46223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714CC60-3122-4B5B-8173-4AA95D85137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08196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8BD82C81-BB1E-465E-A5DA-80002B5809F3}" type="datetimeFigureOut">
              <a:rPr lang="es-ES"/>
              <a:pPr>
                <a:defRPr/>
              </a:pPr>
              <a:t>25/05/2017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7AA1A02B-7F8A-419F-92E5-2CC8B33D8F0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2540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BE785690-7AB6-40EB-A4CA-9DD2FB06BE2B}" type="datetimeFigureOut">
              <a:rPr lang="es-ES"/>
              <a:pPr>
                <a:defRPr/>
              </a:pPr>
              <a:t>25/05/2017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B3DE5543-33C2-4AB4-B1CB-B436D7516A1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0534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DFA2B8C7-D605-43F7-9613-1556CB1C541F}" type="datetimeFigureOut">
              <a:rPr lang="es-ES"/>
              <a:pPr>
                <a:defRPr/>
              </a:pPr>
              <a:t>25/05/2017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E0D97236-B2B2-4919-A2D7-20729F14A6F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54846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1EDA05E6-FE7D-436F-B88B-44ED2A66345E}" type="datetimeFigureOut">
              <a:rPr lang="es-ES">
                <a:solidFill>
                  <a:prstClr val="black"/>
                </a:solidFill>
              </a:rPr>
              <a:pPr>
                <a:defRPr/>
              </a:pPr>
              <a:t>25/05/2017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3FA7C068-987B-4258-9C3D-6A02C883AB46}" type="slidenum">
              <a:rPr lang="es-ES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2898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F44D98B5-63E8-4F15-B7BA-A9603CF5D5E0}" type="datetimeFigureOut">
              <a:rPr lang="es-ES">
                <a:solidFill>
                  <a:prstClr val="black"/>
                </a:solidFill>
              </a:rPr>
              <a:pPr>
                <a:defRPr/>
              </a:pPr>
              <a:t>25/05/2017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F7D39385-2A29-48F2-B501-8A2B0CFF6771}" type="slidenum">
              <a:rPr lang="es-ES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6913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4A00DA1F-7BF1-479F-85F9-42675DFCACD6}" type="datetimeFigureOut">
              <a:rPr lang="es-ES">
                <a:solidFill>
                  <a:prstClr val="black"/>
                </a:solidFill>
              </a:rPr>
              <a:pPr>
                <a:defRPr/>
              </a:pPr>
              <a:t>25/05/2017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7D59171B-4710-4E13-9051-99BA71CC41FA}" type="slidenum">
              <a:rPr lang="es-ES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2342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45476ACE-6433-4903-9778-D856D008AC88}" type="datetimeFigureOut">
              <a:rPr lang="es-ES">
                <a:solidFill>
                  <a:prstClr val="black"/>
                </a:solidFill>
              </a:rPr>
              <a:pPr>
                <a:defRPr/>
              </a:pPr>
              <a:t>25/05/2017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85729ABF-9038-4613-A808-18781B84E33A}" type="slidenum">
              <a:rPr lang="es-ES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0031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E599DE96-0C69-4173-A716-034CB9DAAABD}" type="datetimeFigureOut">
              <a:rPr lang="es-ES">
                <a:solidFill>
                  <a:prstClr val="black"/>
                </a:solidFill>
              </a:rPr>
              <a:pPr>
                <a:defRPr/>
              </a:pPr>
              <a:t>25/05/2017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2EEC77AA-E788-48FA-8AB5-0EE7947218D4}" type="slidenum">
              <a:rPr lang="es-ES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12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85D77887-BB9B-4B39-A8FC-25B06301ECAF}" type="datetimeFigureOut">
              <a:rPr lang="es-ES">
                <a:solidFill>
                  <a:prstClr val="black"/>
                </a:solidFill>
              </a:rPr>
              <a:pPr>
                <a:defRPr/>
              </a:pPr>
              <a:t>25/05/2017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CE4BB57F-A681-4502-B3F7-C200B5524299}" type="slidenum">
              <a:rPr lang="es-ES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6214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A48C706E-19C0-4038-95E2-62C7AA464886}" type="datetimeFigureOut">
              <a:rPr lang="es-ES">
                <a:solidFill>
                  <a:prstClr val="black"/>
                </a:solidFill>
              </a:rPr>
              <a:pPr>
                <a:defRPr/>
              </a:pPr>
              <a:t>25/05/2017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8F4402CC-BC5D-4F60-BFA7-72975922373D}" type="slidenum">
              <a:rPr lang="es-ES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8748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DFA8D784-6E84-4EB5-85B6-D897FBE721A2}" type="datetimeFigureOut">
              <a:rPr lang="es-ES">
                <a:solidFill>
                  <a:prstClr val="black"/>
                </a:solidFill>
              </a:rPr>
              <a:pPr>
                <a:defRPr/>
              </a:pPr>
              <a:t>25/05/2017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CF73C40C-E302-422D-A73F-850A76E47639}" type="slidenum">
              <a:rPr lang="es-ES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840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4BCF486F-B5DC-4644-BB56-2E0340CE9CBA}" type="datetimeFigureOut">
              <a:rPr lang="es-ES"/>
              <a:pPr>
                <a:defRPr/>
              </a:pPr>
              <a:t>25/05/2017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046B3D29-58A1-4751-BA44-33DCD31F208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97669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802134A5-D064-4957-9C5B-3DB8A113DF58}" type="datetimeFigureOut">
              <a:rPr lang="es-ES">
                <a:solidFill>
                  <a:prstClr val="black"/>
                </a:solidFill>
              </a:rPr>
              <a:pPr>
                <a:defRPr/>
              </a:pPr>
              <a:t>25/05/2017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F9A346A8-8EEF-45D8-AE1D-FF0214FFF9FF}" type="slidenum">
              <a:rPr lang="es-ES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5655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36347B18-77A1-4BD8-8D14-019623CA26AB}" type="datetimeFigureOut">
              <a:rPr lang="es-ES">
                <a:solidFill>
                  <a:prstClr val="black"/>
                </a:solidFill>
              </a:rPr>
              <a:pPr>
                <a:defRPr/>
              </a:pPr>
              <a:t>25/05/2017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2C4F623F-C140-4A6D-99CD-084485C7C1AC}" type="slidenum">
              <a:rPr lang="es-ES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5683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1DD36D17-0DC4-445E-814A-D7740DC00B68}" type="datetimeFigureOut">
              <a:rPr lang="es-ES">
                <a:solidFill>
                  <a:prstClr val="black"/>
                </a:solidFill>
              </a:rPr>
              <a:pPr>
                <a:defRPr/>
              </a:pPr>
              <a:t>25/05/2017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4A42B089-1805-43D7-A8E4-20D7FA904EEA}" type="slidenum">
              <a:rPr lang="es-ES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6735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8BD82C81-BB1E-465E-A5DA-80002B5809F3}" type="datetimeFigureOut">
              <a:rPr lang="es-ES">
                <a:solidFill>
                  <a:prstClr val="black"/>
                </a:solidFill>
              </a:rPr>
              <a:pPr>
                <a:defRPr/>
              </a:pPr>
              <a:t>25/05/2017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7AA1A02B-7F8A-419F-92E5-2CC8B33D8F0F}" type="slidenum">
              <a:rPr lang="es-ES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5407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4BCF486F-B5DC-4644-BB56-2E0340CE9CBA}" type="datetimeFigureOut">
              <a:rPr lang="es-ES">
                <a:solidFill>
                  <a:prstClr val="black"/>
                </a:solidFill>
              </a:rPr>
              <a:pPr>
                <a:defRPr/>
              </a:pPr>
              <a:t>25/05/2017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046B3D29-58A1-4751-BA44-33DCD31F208D}" type="slidenum">
              <a:rPr lang="es-ES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7669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DC50AEE0-0E5D-49C4-8129-75CF0A9A6634}" type="datetimeFigureOut">
              <a:rPr lang="es-ES">
                <a:solidFill>
                  <a:prstClr val="black"/>
                </a:solidFill>
              </a:rPr>
              <a:pPr>
                <a:defRPr/>
              </a:pPr>
              <a:t>25/05/2017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45DD5864-BFDF-4433-8B6D-DF0805921A00}" type="slidenum">
              <a:rPr lang="es-ES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5276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70AD3062-19D9-4117-83CE-E92B5CDCBF11}" type="datetimeFigureOut">
              <a:rPr lang="es-ES">
                <a:solidFill>
                  <a:prstClr val="black"/>
                </a:solidFill>
              </a:rPr>
              <a:pPr>
                <a:defRPr/>
              </a:pPr>
              <a:t>25/05/2017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969C3EBE-F4A6-423D-B479-35E1898EE94A}" type="slidenum">
              <a:rPr lang="es-ES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8695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CE848F8F-9531-4337-BA6C-1B3BCAFD8776}" type="datetimeFigureOut">
              <a:rPr lang="es-ES">
                <a:solidFill>
                  <a:prstClr val="black"/>
                </a:solidFill>
              </a:rPr>
              <a:pPr>
                <a:defRPr/>
              </a:pPr>
              <a:t>25/05/2017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7FE1ABE7-1021-4B10-B038-B21237613ECB}" type="slidenum">
              <a:rPr lang="es-ES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3049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7E7015DD-473F-4292-B5A9-EF7BA3685F9A}" type="datetimeFigureOut">
              <a:rPr lang="es-ES">
                <a:solidFill>
                  <a:prstClr val="black"/>
                </a:solidFill>
              </a:rPr>
              <a:pPr>
                <a:defRPr/>
              </a:pPr>
              <a:t>25/05/2017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3F01E8D7-602B-4838-B6AE-6FD75C09F0ED}" type="slidenum">
              <a:rPr lang="es-ES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7080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B7CC0D14-D974-4465-90DC-D7CC825B507B}" type="datetimeFigureOut">
              <a:rPr lang="es-ES">
                <a:solidFill>
                  <a:prstClr val="black"/>
                </a:solidFill>
              </a:rPr>
              <a:pPr>
                <a:defRPr/>
              </a:pPr>
              <a:t>25/05/2017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64A2CA71-E8AC-4EB5-B2EB-C86F9A684997}" type="slidenum">
              <a:rPr lang="es-ES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7366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DC50AEE0-0E5D-49C4-8129-75CF0A9A6634}" type="datetimeFigureOut">
              <a:rPr lang="es-ES"/>
              <a:pPr>
                <a:defRPr/>
              </a:pPr>
              <a:t>25/05/2017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45DD5864-BFDF-4433-8B6D-DF0805921A0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2252767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1F552F88-8481-4FD7-82EC-8F519432DF7B}" type="datetimeFigureOut">
              <a:rPr lang="es-ES">
                <a:solidFill>
                  <a:prstClr val="black"/>
                </a:solidFill>
              </a:rPr>
              <a:pPr>
                <a:defRPr/>
              </a:pPr>
              <a:t>25/05/2017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8A5384F2-59D2-4BBE-9254-CD7F9A614F21}" type="slidenum">
              <a:rPr lang="es-ES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676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48304CF7-5EB4-4777-85BA-02BCBE99705F}" type="datetimeFigureOut">
              <a:rPr lang="es-ES">
                <a:solidFill>
                  <a:prstClr val="black"/>
                </a:solidFill>
              </a:rPr>
              <a:pPr>
                <a:defRPr/>
              </a:pPr>
              <a:t>25/05/2017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5424666C-0F89-4EED-A763-5E240670D11D}" type="slidenum">
              <a:rPr lang="es-ES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3949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BE785690-7AB6-40EB-A4CA-9DD2FB06BE2B}" type="datetimeFigureOut">
              <a:rPr lang="es-ES">
                <a:solidFill>
                  <a:prstClr val="black"/>
                </a:solidFill>
              </a:rPr>
              <a:pPr>
                <a:defRPr/>
              </a:pPr>
              <a:t>25/05/2017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B3DE5543-33C2-4AB4-B1CB-B436D7516A10}" type="slidenum">
              <a:rPr lang="es-ES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5347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DFA2B8C7-D605-43F7-9613-1556CB1C541F}" type="datetimeFigureOut">
              <a:rPr lang="es-ES">
                <a:solidFill>
                  <a:prstClr val="black"/>
                </a:solidFill>
              </a:rPr>
              <a:pPr>
                <a:defRPr/>
              </a:pPr>
              <a:t>25/05/2017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E0D97236-B2B2-4919-A2D7-20729F14A6F4}" type="slidenum">
              <a:rPr lang="es-ES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4846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7A46C0E8-E1AF-4A2E-B9F9-E3C585BD137D}" type="datetimeFigureOut">
              <a:rPr lang="es-ES" altLang="es-CO">
                <a:solidFill>
                  <a:prstClr val="black"/>
                </a:solidFill>
              </a:rPr>
              <a:pPr>
                <a:defRPr/>
              </a:pPr>
              <a:t>25/05/2017</a:t>
            </a:fld>
            <a:endParaRPr lang="es-ES" alt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B6FA24A6-BBFC-45E5-B626-D0A7866C9CBE}" type="slidenum">
              <a:rPr lang="es-ES" altLang="es-CO" smtClean="0">
                <a:solidFill>
                  <a:prstClr val="black"/>
                </a:solidFill>
              </a:rPr>
              <a:pPr/>
              <a:t>‹Nº›</a:t>
            </a:fld>
            <a:endParaRPr lang="es-ES" alt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6438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1404D834-8C73-4B99-A8C2-7D7324CEB575}" type="datetimeFigureOut">
              <a:rPr lang="es-ES" altLang="es-CO">
                <a:solidFill>
                  <a:prstClr val="black"/>
                </a:solidFill>
              </a:rPr>
              <a:pPr>
                <a:defRPr/>
              </a:pPr>
              <a:t>25/05/2017</a:t>
            </a:fld>
            <a:endParaRPr lang="es-ES" alt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C00ECBEB-5025-4A58-A0BB-91C8D910DED2}" type="slidenum">
              <a:rPr lang="es-ES" altLang="es-CO" smtClean="0">
                <a:solidFill>
                  <a:prstClr val="black"/>
                </a:solidFill>
              </a:rPr>
              <a:pPr/>
              <a:t>‹Nº›</a:t>
            </a:fld>
            <a:endParaRPr lang="es-ES" alt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2620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F8F9ABEE-2B91-4C19-B121-F33AC1C5D6C9}" type="datetimeFigureOut">
              <a:rPr lang="es-ES" altLang="es-CO">
                <a:solidFill>
                  <a:prstClr val="black"/>
                </a:solidFill>
              </a:rPr>
              <a:pPr>
                <a:defRPr/>
              </a:pPr>
              <a:t>25/05/2017</a:t>
            </a:fld>
            <a:endParaRPr lang="es-ES" alt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6D6F8FDB-7401-44C0-BEEC-0BF43DABDFEF}" type="slidenum">
              <a:rPr lang="es-ES" altLang="es-CO" smtClean="0">
                <a:solidFill>
                  <a:prstClr val="black"/>
                </a:solidFill>
              </a:rPr>
              <a:pPr/>
              <a:t>‹Nº›</a:t>
            </a:fld>
            <a:endParaRPr lang="es-ES" alt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81304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47B1B937-6E14-4961-A1F4-5A06A4DDDAB3}" type="datetimeFigureOut">
              <a:rPr lang="es-ES" altLang="es-CO">
                <a:solidFill>
                  <a:prstClr val="black"/>
                </a:solidFill>
              </a:rPr>
              <a:pPr>
                <a:defRPr/>
              </a:pPr>
              <a:t>25/05/2017</a:t>
            </a:fld>
            <a:endParaRPr lang="es-ES" alt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C4BCB077-4A8B-4307-8E38-054A46AFF804}" type="slidenum">
              <a:rPr lang="es-ES" altLang="es-CO" smtClean="0">
                <a:solidFill>
                  <a:prstClr val="black"/>
                </a:solidFill>
              </a:rPr>
              <a:pPr/>
              <a:t>‹Nº›</a:t>
            </a:fld>
            <a:endParaRPr lang="es-ES" alt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51110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34CBE00C-0E57-4D7D-BDDC-A665347D3425}" type="datetimeFigureOut">
              <a:rPr lang="es-ES" altLang="es-CO">
                <a:solidFill>
                  <a:prstClr val="black"/>
                </a:solidFill>
              </a:rPr>
              <a:pPr>
                <a:defRPr/>
              </a:pPr>
              <a:t>25/05/2017</a:t>
            </a:fld>
            <a:endParaRPr lang="es-ES" alt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6C907D67-4332-4A89-B481-D29853A8804B}" type="slidenum">
              <a:rPr lang="es-ES" altLang="es-CO" smtClean="0">
                <a:solidFill>
                  <a:prstClr val="black"/>
                </a:solidFill>
              </a:rPr>
              <a:pPr/>
              <a:t>‹Nº›</a:t>
            </a:fld>
            <a:endParaRPr lang="es-ES" alt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9713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097F3E7A-EC24-4C91-A974-5016EBE6EE51}" type="datetimeFigureOut">
              <a:rPr lang="es-ES" altLang="es-CO">
                <a:solidFill>
                  <a:prstClr val="black"/>
                </a:solidFill>
              </a:rPr>
              <a:pPr>
                <a:defRPr/>
              </a:pPr>
              <a:t>25/05/2017</a:t>
            </a:fld>
            <a:endParaRPr lang="es-ES" alt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D636F3DB-B094-4547-84CD-BCD6FE2762C4}" type="slidenum">
              <a:rPr lang="es-ES" altLang="es-CO" smtClean="0">
                <a:solidFill>
                  <a:prstClr val="black"/>
                </a:solidFill>
              </a:rPr>
              <a:pPr/>
              <a:t>‹Nº›</a:t>
            </a:fld>
            <a:endParaRPr lang="es-ES" alt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024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70AD3062-19D9-4117-83CE-E92B5CDCBF11}" type="datetimeFigureOut">
              <a:rPr lang="es-ES"/>
              <a:pPr>
                <a:defRPr/>
              </a:pPr>
              <a:t>25/05/2017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969C3EBE-F4A6-423D-B479-35E1898EE94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1586951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6408A319-FD0F-4896-A2FE-F6FF0C299712}" type="datetimeFigureOut">
              <a:rPr lang="es-ES" altLang="es-CO">
                <a:solidFill>
                  <a:prstClr val="black"/>
                </a:solidFill>
              </a:rPr>
              <a:pPr>
                <a:defRPr/>
              </a:pPr>
              <a:t>25/05/2017</a:t>
            </a:fld>
            <a:endParaRPr lang="es-ES" alt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8DE37C0B-DC6F-44F5-B3CB-8F1028E9B629}" type="slidenum">
              <a:rPr lang="es-ES" altLang="es-CO" smtClean="0">
                <a:solidFill>
                  <a:prstClr val="black"/>
                </a:solidFill>
              </a:rPr>
              <a:pPr/>
              <a:t>‹Nº›</a:t>
            </a:fld>
            <a:endParaRPr lang="es-ES" alt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12399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ACA5665A-62AB-4A9F-8090-599372070A5A}" type="datetimeFigureOut">
              <a:rPr lang="es-ES" altLang="es-CO">
                <a:solidFill>
                  <a:prstClr val="black"/>
                </a:solidFill>
              </a:rPr>
              <a:pPr>
                <a:defRPr/>
              </a:pPr>
              <a:t>25/05/2017</a:t>
            </a:fld>
            <a:endParaRPr lang="es-ES" alt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D83AA7FD-FAAD-4EAF-82AE-8A1545935724}" type="slidenum">
              <a:rPr lang="es-ES" altLang="es-CO" smtClean="0">
                <a:solidFill>
                  <a:prstClr val="black"/>
                </a:solidFill>
              </a:rPr>
              <a:pPr/>
              <a:t>‹Nº›</a:t>
            </a:fld>
            <a:endParaRPr lang="es-ES" alt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25545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63627F79-20DA-42BF-8021-381386CA0A41}" type="datetimeFigureOut">
              <a:rPr lang="es-ES" altLang="es-CO">
                <a:solidFill>
                  <a:prstClr val="black"/>
                </a:solidFill>
              </a:rPr>
              <a:pPr>
                <a:defRPr/>
              </a:pPr>
              <a:t>25/05/2017</a:t>
            </a:fld>
            <a:endParaRPr lang="es-ES" alt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B6EDF910-E6C2-4761-A245-D0B3354C74B2}" type="slidenum">
              <a:rPr lang="es-ES" altLang="es-CO" smtClean="0">
                <a:solidFill>
                  <a:prstClr val="black"/>
                </a:solidFill>
              </a:rPr>
              <a:pPr/>
              <a:t>‹Nº›</a:t>
            </a:fld>
            <a:endParaRPr lang="es-ES" alt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7327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68EC38F0-69EB-4E96-B413-95248F1A0134}" type="datetimeFigureOut">
              <a:rPr lang="es-ES" altLang="es-CO">
                <a:solidFill>
                  <a:prstClr val="black"/>
                </a:solidFill>
              </a:rPr>
              <a:pPr>
                <a:defRPr/>
              </a:pPr>
              <a:t>25/05/2017</a:t>
            </a:fld>
            <a:endParaRPr lang="es-ES" alt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BA0C0BF9-F367-48F3-B52C-628775370640}" type="slidenum">
              <a:rPr lang="es-ES" altLang="es-CO" smtClean="0">
                <a:solidFill>
                  <a:prstClr val="black"/>
                </a:solidFill>
              </a:rPr>
              <a:pPr/>
              <a:t>‹Nº›</a:t>
            </a:fld>
            <a:endParaRPr lang="es-ES" alt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42258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04C4A24F-82B7-49A0-884E-03211372A467}" type="datetimeFigureOut">
              <a:rPr lang="es-ES" altLang="es-CO">
                <a:solidFill>
                  <a:prstClr val="black"/>
                </a:solidFill>
              </a:rPr>
              <a:pPr>
                <a:defRPr/>
              </a:pPr>
              <a:t>25/05/2017</a:t>
            </a:fld>
            <a:endParaRPr lang="es-ES" alt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E156C1FA-6D72-48A1-B7D8-D812A09A766E}" type="slidenum">
              <a:rPr lang="es-ES" altLang="es-CO" smtClean="0">
                <a:solidFill>
                  <a:prstClr val="black"/>
                </a:solidFill>
              </a:rPr>
              <a:pPr/>
              <a:t>‹Nº›</a:t>
            </a:fld>
            <a:endParaRPr lang="es-ES" alt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093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CE848F8F-9531-4337-BA6C-1B3BCAFD8776}" type="datetimeFigureOut">
              <a:rPr lang="es-ES"/>
              <a:pPr>
                <a:defRPr/>
              </a:pPr>
              <a:t>25/05/2017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7FE1ABE7-1021-4B10-B038-B21237613EC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2304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7E7015DD-473F-4292-B5A9-EF7BA3685F9A}" type="datetimeFigureOut">
              <a:rPr lang="es-ES"/>
              <a:pPr>
                <a:defRPr/>
              </a:pPr>
              <a:t>25/05/2017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3F01E8D7-602B-4838-B6AE-6FD75C09F0E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4708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B7CC0D14-D974-4465-90DC-D7CC825B507B}" type="datetimeFigureOut">
              <a:rPr lang="es-ES"/>
              <a:pPr>
                <a:defRPr/>
              </a:pPr>
              <a:t>25/05/2017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64A2CA71-E8AC-4EB5-B2EB-C86F9A68499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7366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1F552F88-8481-4FD7-82EC-8F519432DF7B}" type="datetimeFigureOut">
              <a:rPr lang="es-ES"/>
              <a:pPr>
                <a:defRPr/>
              </a:pPr>
              <a:t>25/05/2017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8A5384F2-59D2-4BBE-9254-CD7F9A614F2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4567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48304CF7-5EB4-4777-85BA-02BCBE99705F}" type="datetimeFigureOut">
              <a:rPr lang="es-ES"/>
              <a:pPr>
                <a:defRPr/>
              </a:pPr>
              <a:t>25/05/2017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5424666C-0F89-4EED-A763-5E240670D11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7394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5075" r:id="rId1"/>
    <p:sldLayoutId id="2147485076" r:id="rId2"/>
    <p:sldLayoutId id="2147485077" r:id="rId3"/>
    <p:sldLayoutId id="2147485078" r:id="rId4"/>
    <p:sldLayoutId id="2147485079" r:id="rId5"/>
    <p:sldLayoutId id="2147485080" r:id="rId6"/>
    <p:sldLayoutId id="2147485081" r:id="rId7"/>
    <p:sldLayoutId id="2147485082" r:id="rId8"/>
    <p:sldLayoutId id="2147485083" r:id="rId9"/>
    <p:sldLayoutId id="2147485084" r:id="rId10"/>
    <p:sldLayoutId id="2147485085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6472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43" r:id="rId1"/>
    <p:sldLayoutId id="2147485144" r:id="rId2"/>
    <p:sldLayoutId id="2147485145" r:id="rId3"/>
    <p:sldLayoutId id="2147485146" r:id="rId4"/>
    <p:sldLayoutId id="2147485147" r:id="rId5"/>
    <p:sldLayoutId id="2147485148" r:id="rId6"/>
    <p:sldLayoutId id="2147485149" r:id="rId7"/>
    <p:sldLayoutId id="2147485150" r:id="rId8"/>
    <p:sldLayoutId id="2147485151" r:id="rId9"/>
    <p:sldLayoutId id="2147485152" r:id="rId10"/>
    <p:sldLayoutId id="2147485153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5227" r:id="rId1"/>
    <p:sldLayoutId id="2147485228" r:id="rId2"/>
    <p:sldLayoutId id="2147485229" r:id="rId3"/>
    <p:sldLayoutId id="2147485230" r:id="rId4"/>
    <p:sldLayoutId id="2147485231" r:id="rId5"/>
    <p:sldLayoutId id="2147485232" r:id="rId6"/>
    <p:sldLayoutId id="2147485233" r:id="rId7"/>
    <p:sldLayoutId id="2147485234" r:id="rId8"/>
    <p:sldLayoutId id="2147485235" r:id="rId9"/>
    <p:sldLayoutId id="2147485236" r:id="rId10"/>
    <p:sldLayoutId id="2147485237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1465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39" r:id="rId1"/>
    <p:sldLayoutId id="2147485240" r:id="rId2"/>
    <p:sldLayoutId id="2147485241" r:id="rId3"/>
    <p:sldLayoutId id="2147485242" r:id="rId4"/>
    <p:sldLayoutId id="2147485243" r:id="rId5"/>
    <p:sldLayoutId id="2147485244" r:id="rId6"/>
    <p:sldLayoutId id="2147485245" r:id="rId7"/>
    <p:sldLayoutId id="2147485246" r:id="rId8"/>
    <p:sldLayoutId id="2147485247" r:id="rId9"/>
    <p:sldLayoutId id="2147485248" r:id="rId10"/>
    <p:sldLayoutId id="214748524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4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4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4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Relationship Id="rId9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4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Relationship Id="rId9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4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4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4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4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4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CuadroTexto 8"/>
          <p:cNvSpPr txBox="1">
            <a:spLocks noChangeArrowheads="1"/>
          </p:cNvSpPr>
          <p:nvPr/>
        </p:nvSpPr>
        <p:spPr bwMode="auto">
          <a:xfrm>
            <a:off x="533836" y="1542197"/>
            <a:ext cx="756138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ES" sz="4000" dirty="0">
                <a:solidFill>
                  <a:schemeClr val="bg1"/>
                </a:solidFill>
              </a:rPr>
              <a:t>MESA PUBLICA </a:t>
            </a:r>
          </a:p>
          <a:p>
            <a:pPr algn="ctr" eaLnBrk="1" hangingPunct="1"/>
            <a:r>
              <a:rPr lang="es-ES" sz="4000" dirty="0">
                <a:solidFill>
                  <a:schemeClr val="bg1"/>
                </a:solidFill>
              </a:rPr>
              <a:t>MUNICIPIO DE ABREGO</a:t>
            </a:r>
          </a:p>
          <a:p>
            <a:pPr algn="ctr" eaLnBrk="1" hangingPunct="1"/>
            <a:r>
              <a:rPr lang="es-ES" sz="4000" dirty="0">
                <a:solidFill>
                  <a:schemeClr val="bg1"/>
                </a:solidFill>
              </a:rPr>
              <a:t>2017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636588" y="5489360"/>
            <a:ext cx="6376987" cy="1114425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aphicFrame>
        <p:nvGraphicFramePr>
          <p:cNvPr id="8" name="7 Diagrama"/>
          <p:cNvGraphicFramePr/>
          <p:nvPr>
            <p:extLst>
              <p:ext uri="{D42A27DB-BD31-4B8C-83A1-F6EECF244321}">
                <p14:modId xmlns:p14="http://schemas.microsoft.com/office/powerpoint/2010/main" val="957284010"/>
              </p:ext>
            </p:extLst>
          </p:nvPr>
        </p:nvGraphicFramePr>
        <p:xfrm>
          <a:off x="636589" y="1201003"/>
          <a:ext cx="7538420" cy="47990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15 Rectángulo"/>
          <p:cNvSpPr/>
          <p:nvPr/>
        </p:nvSpPr>
        <p:spPr>
          <a:xfrm>
            <a:off x="428368" y="2527320"/>
            <a:ext cx="8358445" cy="304698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  <a:defRPr/>
            </a:pPr>
            <a:r>
              <a:rPr lang="es-ES" sz="2400" dirty="0">
                <a:solidFill>
                  <a:schemeClr val="tx1"/>
                </a:solidFill>
                <a:latin typeface="Arial Rounded MT Bold" pitchFamily="34" charset="0"/>
              </a:rPr>
              <a:t>Son espacios de socialización para los niños y las niñas </a:t>
            </a:r>
            <a:r>
              <a:rPr lang="es-CO" sz="2400" dirty="0">
                <a:solidFill>
                  <a:schemeClr val="tx1"/>
                </a:solidFill>
                <a:latin typeface="Arial Rounded MT Bold" pitchFamily="34" charset="0"/>
              </a:rPr>
              <a:t>hasta dos años de edad </a:t>
            </a:r>
            <a:r>
              <a:rPr lang="es-ES" sz="2400" dirty="0">
                <a:solidFill>
                  <a:schemeClr val="tx1"/>
                </a:solidFill>
                <a:latin typeface="Arial Rounded MT Bold" pitchFamily="34" charset="0"/>
              </a:rPr>
              <a:t>mujeres gestantes y madres lactantes   tienen como fin propiciar el desarrollo psicosocial, cultural, moral y físico de los niños y niñas, de familias con vulnerabilidad económica, social, cultural, nutricional, y/o </a:t>
            </a:r>
            <a:r>
              <a:rPr lang="es-ES" sz="2400" dirty="0" err="1">
                <a:solidFill>
                  <a:schemeClr val="tx1"/>
                </a:solidFill>
                <a:latin typeface="Arial Rounded MT Bold" pitchFamily="34" charset="0"/>
              </a:rPr>
              <a:t>psicoafectiva</a:t>
            </a:r>
            <a:r>
              <a:rPr lang="es-ES" sz="2400" dirty="0">
                <a:solidFill>
                  <a:schemeClr val="tx1"/>
                </a:solidFill>
                <a:latin typeface="Arial Rounded MT Bold" pitchFamily="34" charset="0"/>
              </a:rPr>
              <a:t>, a través de acciones de formación integral y de fortalecimiento de la familia.</a:t>
            </a:r>
          </a:p>
        </p:txBody>
      </p:sp>
      <p:sp>
        <p:nvSpPr>
          <p:cNvPr id="10" name="1 CuadroTexto">
            <a:hlinkClick r:id="rId8" action="ppaction://hlinksldjump"/>
          </p:cNvPr>
          <p:cNvSpPr txBox="1">
            <a:spLocks noChangeArrowheads="1"/>
          </p:cNvSpPr>
          <p:nvPr/>
        </p:nvSpPr>
        <p:spPr bwMode="auto">
          <a:xfrm>
            <a:off x="1333500" y="1573213"/>
            <a:ext cx="7596188" cy="95410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es-ES" sz="2800" b="1" dirty="0">
                <a:latin typeface="Arial Rounded MT Bold" pitchFamily="34" charset="0"/>
              </a:rPr>
              <a:t>HOGARES COMUNITARIOS DE BIENESTAR - FAMI</a:t>
            </a:r>
          </a:p>
        </p:txBody>
      </p:sp>
    </p:spTree>
    <p:extLst>
      <p:ext uri="{BB962C8B-B14F-4D97-AF65-F5344CB8AC3E}">
        <p14:creationId xmlns:p14="http://schemas.microsoft.com/office/powerpoint/2010/main" val="2626048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636588" y="5489360"/>
            <a:ext cx="6376987" cy="1114425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aphicFrame>
        <p:nvGraphicFramePr>
          <p:cNvPr id="8" name="7 Diagrama"/>
          <p:cNvGraphicFramePr/>
          <p:nvPr>
            <p:extLst>
              <p:ext uri="{D42A27DB-BD31-4B8C-83A1-F6EECF244321}">
                <p14:modId xmlns:p14="http://schemas.microsoft.com/office/powerpoint/2010/main" val="957284010"/>
              </p:ext>
            </p:extLst>
          </p:nvPr>
        </p:nvGraphicFramePr>
        <p:xfrm>
          <a:off x="636589" y="1201003"/>
          <a:ext cx="7538420" cy="47990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15 Rectángulo"/>
          <p:cNvSpPr/>
          <p:nvPr/>
        </p:nvSpPr>
        <p:spPr>
          <a:xfrm>
            <a:off x="357188" y="2459038"/>
            <a:ext cx="8429625" cy="238219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spcBef>
                <a:spcPct val="20000"/>
              </a:spcBef>
              <a:defRPr/>
            </a:pPr>
            <a:r>
              <a:rPr lang="es-CO" sz="2400" dirty="0"/>
              <a:t>Atención integral a niños menores de 5 años con desnutrición aguda, leve, moderada o severa. El ICBF a través  de operadores realiza focalización y acompañamiento y entrega un complemento nutricional con leche en polvo fortificada, leguminosa, arroz, pasta, aceite y Bienestarina.</a:t>
            </a:r>
            <a:endParaRPr lang="es-CO" sz="2400" dirty="0">
              <a:latin typeface="Arial Rounded MT Bold" panose="020F0704030504030204" pitchFamily="34" charset="0"/>
            </a:endParaRPr>
          </a:p>
          <a:p>
            <a:pPr algn="just" eaLnBrk="0" hangingPunct="0">
              <a:spcBef>
                <a:spcPct val="20000"/>
              </a:spcBef>
              <a:defRPr/>
            </a:pPr>
            <a:r>
              <a:rPr lang="es-ES" sz="2400" dirty="0">
                <a:latin typeface="Arial Rounded MT Bold" pitchFamily="34" charset="0"/>
              </a:rPr>
              <a:t>.</a:t>
            </a:r>
          </a:p>
        </p:txBody>
      </p:sp>
      <p:sp>
        <p:nvSpPr>
          <p:cNvPr id="10" name="1 CuadroTexto">
            <a:hlinkClick r:id="rId8" action="ppaction://hlinksldjump"/>
          </p:cNvPr>
          <p:cNvSpPr txBox="1">
            <a:spLocks noChangeArrowheads="1"/>
          </p:cNvSpPr>
          <p:nvPr/>
        </p:nvSpPr>
        <p:spPr bwMode="auto">
          <a:xfrm>
            <a:off x="1333500" y="1573213"/>
            <a:ext cx="7596188" cy="5232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es-ES" sz="2800" b="1" dirty="0">
                <a:latin typeface="Arial Rounded MT Bold" pitchFamily="34" charset="0"/>
              </a:rPr>
              <a:t>RECUPERACION NUTRICIONAL</a:t>
            </a:r>
          </a:p>
        </p:txBody>
      </p:sp>
    </p:spTree>
    <p:extLst>
      <p:ext uri="{BB962C8B-B14F-4D97-AF65-F5344CB8AC3E}">
        <p14:creationId xmlns:p14="http://schemas.microsoft.com/office/powerpoint/2010/main" val="12620162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636588" y="5489360"/>
            <a:ext cx="6376987" cy="1114425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aphicFrame>
        <p:nvGraphicFramePr>
          <p:cNvPr id="8" name="7 Diagrama"/>
          <p:cNvGraphicFramePr/>
          <p:nvPr>
            <p:extLst>
              <p:ext uri="{D42A27DB-BD31-4B8C-83A1-F6EECF244321}">
                <p14:modId xmlns:p14="http://schemas.microsoft.com/office/powerpoint/2010/main" val="957284010"/>
              </p:ext>
            </p:extLst>
          </p:nvPr>
        </p:nvGraphicFramePr>
        <p:xfrm>
          <a:off x="636589" y="1201003"/>
          <a:ext cx="7538420" cy="47990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15 Rectángulo"/>
          <p:cNvSpPr/>
          <p:nvPr/>
        </p:nvSpPr>
        <p:spPr>
          <a:xfrm>
            <a:off x="357188" y="2459038"/>
            <a:ext cx="8429625" cy="384720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 eaLnBrk="1" hangingPunct="1"/>
            <a:r>
              <a:rPr lang="es-CO" sz="2000" dirty="0">
                <a:latin typeface="Arial Rounded MT Bold" panose="020F0704030504030204" pitchFamily="34" charset="0"/>
              </a:rPr>
              <a:t>Promover la protección integral y proyectos de vida de los niños, las niñas y los adolescentes, a partir de su empoderamiento como sujetos de derechos y del fortalecimiento de la corresponsabilidad de la familia, la sociedad y el Estado, propiciando la consolidación de entornos protectores para los niños, niñas y adolescentes. Se realiza a través Desarrollo de espacios  para el aprovechamiento del tiempo libre y múltiples expresiones de tipo vocacional: desarrollo de actividades culturales, deportivas, artísticas, participativas, tecnológicas o cualquier otra expresión identificada a partir del interés de los participantes.   </a:t>
            </a:r>
          </a:p>
          <a:p>
            <a:pPr algn="just" eaLnBrk="1" hangingPunct="1"/>
            <a:r>
              <a:rPr lang="es-CO" sz="2000" dirty="0">
                <a:latin typeface="Arial Rounded MT Bold" panose="020F0704030504030204" pitchFamily="34" charset="0"/>
              </a:rPr>
              <a:t> </a:t>
            </a:r>
          </a:p>
          <a:p>
            <a:pPr algn="just" eaLnBrk="1" hangingPunct="1"/>
            <a:r>
              <a:rPr lang="es-CO" sz="2400" dirty="0"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10" name="1 CuadroTexto">
            <a:hlinkClick r:id="rId8" action="ppaction://hlinksldjump"/>
          </p:cNvPr>
          <p:cNvSpPr txBox="1">
            <a:spLocks noChangeArrowheads="1"/>
          </p:cNvSpPr>
          <p:nvPr/>
        </p:nvSpPr>
        <p:spPr bwMode="auto">
          <a:xfrm>
            <a:off x="1333500" y="1573213"/>
            <a:ext cx="7596188" cy="5232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es-ES" sz="2800" b="1" dirty="0">
                <a:latin typeface="Arial Rounded MT Bold" pitchFamily="34" charset="0"/>
              </a:rPr>
              <a:t>GENERACIONES CON BIENESTAR</a:t>
            </a:r>
          </a:p>
        </p:txBody>
      </p:sp>
      <p:pic>
        <p:nvPicPr>
          <p:cNvPr id="1025" name="Picture 1" descr="pobtrans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89721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636588" y="5489360"/>
            <a:ext cx="6376987" cy="1114425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aphicFrame>
        <p:nvGraphicFramePr>
          <p:cNvPr id="8" name="7 Diagrama"/>
          <p:cNvGraphicFramePr/>
          <p:nvPr>
            <p:extLst/>
          </p:nvPr>
        </p:nvGraphicFramePr>
        <p:xfrm>
          <a:off x="636589" y="1201003"/>
          <a:ext cx="7538420" cy="47990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15 Rectángulo"/>
          <p:cNvSpPr/>
          <p:nvPr/>
        </p:nvSpPr>
        <p:spPr>
          <a:xfrm>
            <a:off x="357188" y="2459038"/>
            <a:ext cx="8429625" cy="304698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 eaLnBrk="1" hangingPunct="1"/>
            <a:r>
              <a:rPr lang="es-CO" sz="2400">
                <a:latin typeface="Arial Rounded MT Bold" panose="020F0704030504030204" pitchFamily="34" charset="0"/>
              </a:rPr>
              <a:t>Módulo 1. Análisis del Contexto</a:t>
            </a:r>
          </a:p>
          <a:p>
            <a:pPr algn="just" eaLnBrk="1" hangingPunct="1"/>
            <a:r>
              <a:rPr lang="es-CO" sz="2400">
                <a:latin typeface="Arial Rounded MT Bold" panose="020F0704030504030204" pitchFamily="34" charset="0"/>
              </a:rPr>
              <a:t>Módulo 2. Lo que deberíamos saber sobre los derechos de los niños, niñas y adolescentes </a:t>
            </a:r>
          </a:p>
          <a:p>
            <a:pPr algn="just" eaLnBrk="1" hangingPunct="1"/>
            <a:r>
              <a:rPr lang="es-CO" sz="2400">
                <a:latin typeface="Arial Rounded MT Bold" panose="020F0704030504030204" pitchFamily="34" charset="0"/>
              </a:rPr>
              <a:t>Módulo 3. Derechos sexuales y reproductivos.</a:t>
            </a:r>
          </a:p>
          <a:p>
            <a:pPr algn="just" eaLnBrk="1" hangingPunct="1"/>
            <a:r>
              <a:rPr lang="es-CO" sz="2400">
                <a:latin typeface="Arial Rounded MT Bold" panose="020F0704030504030204" pitchFamily="34" charset="0"/>
              </a:rPr>
              <a:t>Módulo 4. Participación y ciudadanía</a:t>
            </a:r>
          </a:p>
          <a:p>
            <a:pPr algn="just" eaLnBrk="1" hangingPunct="1"/>
            <a:r>
              <a:rPr lang="es-CO" sz="2400">
                <a:latin typeface="Arial Rounded MT Bold" panose="020F0704030504030204" pitchFamily="34" charset="0"/>
              </a:rPr>
              <a:t>Módulo 5. Vinculación afectiva</a:t>
            </a:r>
          </a:p>
          <a:p>
            <a:pPr algn="just" eaLnBrk="1" hangingPunct="1"/>
            <a:r>
              <a:rPr lang="es-CO" sz="2400">
                <a:latin typeface="Arial Rounded MT Bold" panose="020F0704030504030204" pitchFamily="34" charset="0"/>
              </a:rPr>
              <a:t>Modulo 6. Construcción de la propuesta metodológica - Trasversal</a:t>
            </a:r>
            <a:endParaRPr lang="es-CO" sz="2400" dirty="0">
              <a:latin typeface="Arial Rounded MT Bold" panose="020F0704030504030204" pitchFamily="34" charset="0"/>
            </a:endParaRPr>
          </a:p>
        </p:txBody>
      </p:sp>
      <p:sp>
        <p:nvSpPr>
          <p:cNvPr id="10" name="1 CuadroTexto">
            <a:hlinkClick r:id="rId8" action="ppaction://hlinksldjump"/>
          </p:cNvPr>
          <p:cNvSpPr txBox="1">
            <a:spLocks noChangeArrowheads="1"/>
          </p:cNvSpPr>
          <p:nvPr/>
        </p:nvSpPr>
        <p:spPr bwMode="auto">
          <a:xfrm>
            <a:off x="1333500" y="1573213"/>
            <a:ext cx="7596188" cy="95410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es-ES" sz="2800" b="1" dirty="0">
                <a:latin typeface="Arial Rounded MT Bold" pitchFamily="34" charset="0"/>
              </a:rPr>
              <a:t>ESCUELA DE PADRES NIÑOS Y CUIDADORES</a:t>
            </a:r>
          </a:p>
        </p:txBody>
      </p:sp>
      <p:pic>
        <p:nvPicPr>
          <p:cNvPr id="2050" name="Picture 1" descr="pobtrans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10217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636588" y="5489360"/>
            <a:ext cx="6376987" cy="1114425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aphicFrame>
        <p:nvGraphicFramePr>
          <p:cNvPr id="8" name="7 Diagrama"/>
          <p:cNvGraphicFramePr/>
          <p:nvPr>
            <p:extLst/>
          </p:nvPr>
        </p:nvGraphicFramePr>
        <p:xfrm>
          <a:off x="636589" y="1201003"/>
          <a:ext cx="7538420" cy="47990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15 Rectángulo"/>
          <p:cNvSpPr/>
          <p:nvPr/>
        </p:nvSpPr>
        <p:spPr>
          <a:xfrm>
            <a:off x="357188" y="2459038"/>
            <a:ext cx="8429625" cy="267765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 eaLnBrk="1" hangingPunct="1"/>
            <a:r>
              <a:rPr lang="es-CO" sz="2400" dirty="0">
                <a:latin typeface="Arial Rounded MT Bold" pitchFamily="34" charset="0"/>
              </a:rPr>
              <a:t>Liderar la formulación, desarrollo y gestión de políticas, planes, programas, proyectos y estrategias para la prevención del embarazo en adolescentes en el marco de la promoción y la garantía de los derechos sexuales y reproductivos. </a:t>
            </a:r>
          </a:p>
          <a:p>
            <a:pPr algn="just" eaLnBrk="1" hangingPunct="1"/>
            <a:r>
              <a:rPr lang="es-CO" sz="2400" dirty="0">
                <a:latin typeface="Arial Rounded MT Bold" pitchFamily="34" charset="0"/>
              </a:rPr>
              <a:t> </a:t>
            </a:r>
          </a:p>
          <a:p>
            <a:pPr algn="just" eaLnBrk="1" hangingPunct="1"/>
            <a:r>
              <a:rPr lang="es-CO" sz="2400" dirty="0">
                <a:latin typeface="Arial Rounded MT Bold" pitchFamily="34" charset="0"/>
              </a:rPr>
              <a:t> </a:t>
            </a:r>
          </a:p>
        </p:txBody>
      </p:sp>
      <p:sp>
        <p:nvSpPr>
          <p:cNvPr id="10" name="1 CuadroTexto">
            <a:hlinkClick r:id="rId8" action="ppaction://hlinksldjump"/>
          </p:cNvPr>
          <p:cNvSpPr txBox="1">
            <a:spLocks noChangeArrowheads="1"/>
          </p:cNvSpPr>
          <p:nvPr/>
        </p:nvSpPr>
        <p:spPr bwMode="auto">
          <a:xfrm>
            <a:off x="1333500" y="1573213"/>
            <a:ext cx="7596188" cy="5232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es-CO" sz="2800" b="1">
                <a:latin typeface="Arial Rounded MT Bold" pitchFamily="34" charset="0"/>
              </a:rPr>
              <a:t>Prevención de Embarazo en Adolescentes</a:t>
            </a:r>
            <a:endParaRPr lang="es-ES" sz="2800" b="1" dirty="0"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69403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636588" y="5489360"/>
            <a:ext cx="6376987" cy="1114425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aphicFrame>
        <p:nvGraphicFramePr>
          <p:cNvPr id="8" name="7 Diagrama"/>
          <p:cNvGraphicFramePr/>
          <p:nvPr>
            <p:extLst/>
          </p:nvPr>
        </p:nvGraphicFramePr>
        <p:xfrm>
          <a:off x="636589" y="1201003"/>
          <a:ext cx="7538420" cy="47990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15 Rectángulo"/>
          <p:cNvSpPr/>
          <p:nvPr/>
        </p:nvSpPr>
        <p:spPr>
          <a:xfrm>
            <a:off x="357188" y="2459038"/>
            <a:ext cx="8429625" cy="381642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spcBef>
                <a:spcPct val="20000"/>
              </a:spcBef>
              <a:defRPr/>
            </a:pPr>
            <a:r>
              <a:rPr lang="es-CO" sz="1000" dirty="0">
                <a:latin typeface="Arial Rounded MT Bold" pitchFamily="34" charset="0"/>
              </a:rPr>
              <a:t>Generalidades de la Adopción </a:t>
            </a:r>
          </a:p>
          <a:p>
            <a:pPr algn="just">
              <a:spcBef>
                <a:spcPct val="20000"/>
              </a:spcBef>
              <a:defRPr/>
            </a:pPr>
            <a:endParaRPr lang="es-CO" sz="1000" dirty="0">
              <a:latin typeface="Arial Rounded MT Bold" pitchFamily="34" charset="0"/>
            </a:endParaRPr>
          </a:p>
          <a:p>
            <a:pPr algn="just">
              <a:spcBef>
                <a:spcPct val="20000"/>
              </a:spcBef>
              <a:defRPr/>
            </a:pPr>
            <a:r>
              <a:rPr lang="es-CO" sz="1000" dirty="0">
                <a:latin typeface="Arial Rounded MT Bold" pitchFamily="34" charset="0"/>
              </a:rPr>
              <a:t>Gratuidad de la Adopción </a:t>
            </a:r>
          </a:p>
          <a:p>
            <a:pPr algn="just">
              <a:spcBef>
                <a:spcPct val="20000"/>
              </a:spcBef>
              <a:defRPr/>
            </a:pPr>
            <a:r>
              <a:rPr lang="es-CO" sz="1000" dirty="0">
                <a:latin typeface="Arial Rounded MT Bold" pitchFamily="34" charset="0"/>
              </a:rPr>
              <a:t>La norma Colombiana establece en el Código de la Infancia y la Adolescencia, Articulo 74, lo siguiente de estricto cumplimiento: “...Ni el Instituto Colombiano de Bienestar Familiar ni las Instituciones Autorizadas por éste para desarrollar programas de adopción, podrán cobrar directa o indirectamente retribución alguna por la entrega de un menor para ser adoptado. En ningún caso podrá darse recompensa a los padres por la entrega que hagan de sus hijos para ser dados en adopción ni ejercer sobre ellos presión alguna para obtener el consentimiento...”</a:t>
            </a:r>
          </a:p>
          <a:p>
            <a:pPr algn="just">
              <a:spcBef>
                <a:spcPct val="20000"/>
              </a:spcBef>
              <a:defRPr/>
            </a:pPr>
            <a:r>
              <a:rPr lang="es-CO" sz="1000" dirty="0">
                <a:latin typeface="Arial Rounded MT Bold" pitchFamily="34" charset="0"/>
              </a:rPr>
              <a:t>En Colombia se puede adoptar a:  ##Niñas, niños o adolescentes menores de 18 años con declaratoria de </a:t>
            </a:r>
            <a:r>
              <a:rPr lang="es-CO" sz="1000" dirty="0" err="1">
                <a:latin typeface="Arial Rounded MT Bold" pitchFamily="34" charset="0"/>
              </a:rPr>
              <a:t>adoptabilidad</a:t>
            </a:r>
            <a:r>
              <a:rPr lang="es-CO" sz="1000" dirty="0">
                <a:latin typeface="Arial Rounded MT Bold" pitchFamily="34" charset="0"/>
              </a:rPr>
              <a:t>. (Art. 63)</a:t>
            </a:r>
          </a:p>
          <a:p>
            <a:pPr algn="just">
              <a:spcBef>
                <a:spcPct val="20000"/>
              </a:spcBef>
              <a:defRPr/>
            </a:pPr>
            <a:r>
              <a:rPr lang="es-CO" sz="1000" dirty="0">
                <a:latin typeface="Arial Rounded MT Bold" pitchFamily="34" charset="0"/>
              </a:rPr>
              <a:t>##Niñas, niños o adolescentes cuya adopción haya sido consentida previamente por sus padres. (Art. 63) </a:t>
            </a:r>
          </a:p>
          <a:p>
            <a:pPr algn="just">
              <a:spcBef>
                <a:spcPct val="20000"/>
              </a:spcBef>
              <a:defRPr/>
            </a:pPr>
            <a:r>
              <a:rPr lang="es-CO" sz="1000" dirty="0">
                <a:latin typeface="Arial Rounded MT Bold" pitchFamily="34" charset="0"/>
              </a:rPr>
              <a:t>##Niñas, niños o adolescentes de 18 años cuya adopción haya sido autorizada por el defensor de familia del Instituto Colombiano de Bienestar Familiar, cuando el niño no se encuentre en situación de </a:t>
            </a:r>
            <a:r>
              <a:rPr lang="es-CO" sz="1000" dirty="0" err="1">
                <a:latin typeface="Arial Rounded MT Bold" pitchFamily="34" charset="0"/>
              </a:rPr>
              <a:t>adoptabilidad</a:t>
            </a:r>
            <a:r>
              <a:rPr lang="es-CO" sz="1000" dirty="0">
                <a:latin typeface="Arial Rounded MT Bold" pitchFamily="34" charset="0"/>
              </a:rPr>
              <a:t> y carezca de representante legal.</a:t>
            </a:r>
          </a:p>
          <a:p>
            <a:pPr algn="just">
              <a:spcBef>
                <a:spcPct val="20000"/>
              </a:spcBef>
              <a:defRPr/>
            </a:pPr>
            <a:r>
              <a:rPr lang="es-CO" sz="1000" dirty="0">
                <a:latin typeface="Arial Rounded MT Bold" pitchFamily="34" charset="0"/>
              </a:rPr>
              <a:t>También, puede adoptarse: ## Al hijo de uno de los cónyuges o compañero (a) permanente, que podrá ser adoptado por el otro. Podrá adoptarse al mayor de edad, cuando el adoptante hubiera tenido su cuidado personal y hubiera convivido con él bajo el mismo techo, por lo menos dos años antes de que éste cumpliera los 18 años. (Art. 69) Código de la Infancia y la Adolescencia Ley 1098 de 2006. </a:t>
            </a:r>
          </a:p>
          <a:p>
            <a:pPr algn="just">
              <a:spcBef>
                <a:spcPct val="20000"/>
              </a:spcBef>
              <a:defRPr/>
            </a:pPr>
            <a:r>
              <a:rPr lang="es-CO" sz="1000" dirty="0">
                <a:latin typeface="Arial Rounded MT Bold" pitchFamily="34" charset="0"/>
              </a:rPr>
              <a:t>Otros datos sobre el trámite de adopción ## La Coordinación administrativa del trámite corresponde a la Subdirección de Adopciones del Instituto Colombiano de Bienestar Familiar. </a:t>
            </a:r>
          </a:p>
          <a:p>
            <a:pPr algn="just">
              <a:spcBef>
                <a:spcPct val="20000"/>
              </a:spcBef>
              <a:defRPr/>
            </a:pPr>
            <a:r>
              <a:rPr lang="es-CO" sz="1000" dirty="0">
                <a:latin typeface="Arial Rounded MT Bold" pitchFamily="34" charset="0"/>
              </a:rPr>
              <a:t>##El trámite lo resuelve conjuntamente la Subdirección de Adopciones, las Regionales ICBF y las Instituciones Autorizadas por el ICBF para desarrollar programas de adopción, según sea el caso de la residencia de los solicitantes.</a:t>
            </a:r>
          </a:p>
          <a:p>
            <a:pPr algn="just">
              <a:spcBef>
                <a:spcPct val="20000"/>
              </a:spcBef>
              <a:defRPr/>
            </a:pPr>
            <a:r>
              <a:rPr lang="es-CO" sz="1000" dirty="0">
                <a:latin typeface="Arial Rounded MT Bold" pitchFamily="34" charset="0"/>
              </a:rPr>
              <a:t>##Las solicitudes de adopción son atendidas para su estudio y análisis en estricto orden cronológico de llegada para dar la correspondiente respuesta.</a:t>
            </a:r>
          </a:p>
          <a:p>
            <a:pPr algn="just">
              <a:spcBef>
                <a:spcPct val="20000"/>
              </a:spcBef>
              <a:defRPr/>
            </a:pPr>
            <a:r>
              <a:rPr lang="es-CO" sz="1000" dirty="0">
                <a:latin typeface="Arial Rounded MT Bold" pitchFamily="34" charset="0"/>
              </a:rPr>
              <a:t>##Tienen prelación las solicitudes de familia colombianas residentes en Colombia y en el exterior. </a:t>
            </a:r>
          </a:p>
        </p:txBody>
      </p:sp>
      <p:sp>
        <p:nvSpPr>
          <p:cNvPr id="10" name="1 CuadroTexto">
            <a:hlinkClick r:id="rId8" action="ppaction://hlinksldjump"/>
          </p:cNvPr>
          <p:cNvSpPr txBox="1">
            <a:spLocks noChangeArrowheads="1"/>
          </p:cNvSpPr>
          <p:nvPr/>
        </p:nvSpPr>
        <p:spPr bwMode="auto">
          <a:xfrm>
            <a:off x="209375" y="1834823"/>
            <a:ext cx="7596188" cy="5232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es-ES" sz="2800" b="1" dirty="0">
                <a:latin typeface="Arial Rounded MT Bold" pitchFamily="34" charset="0"/>
              </a:rPr>
              <a:t>GENERALIDADES ADOPCIONES</a:t>
            </a:r>
          </a:p>
        </p:txBody>
      </p:sp>
    </p:spTree>
    <p:extLst>
      <p:ext uri="{BB962C8B-B14F-4D97-AF65-F5344CB8AC3E}">
        <p14:creationId xmlns:p14="http://schemas.microsoft.com/office/powerpoint/2010/main" val="4644857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636588" y="5489360"/>
            <a:ext cx="6376987" cy="1114425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aphicFrame>
        <p:nvGraphicFramePr>
          <p:cNvPr id="8" name="7 Diagrama"/>
          <p:cNvGraphicFramePr/>
          <p:nvPr>
            <p:extLst/>
          </p:nvPr>
        </p:nvGraphicFramePr>
        <p:xfrm>
          <a:off x="636589" y="1201003"/>
          <a:ext cx="7538420" cy="47990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15 Rectángulo"/>
          <p:cNvSpPr/>
          <p:nvPr/>
        </p:nvSpPr>
        <p:spPr>
          <a:xfrm>
            <a:off x="357189" y="2459038"/>
            <a:ext cx="7520074" cy="452431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eaLnBrk="1" hangingPunct="1"/>
            <a:r>
              <a:rPr lang="es-CO" sz="1600" dirty="0">
                <a:latin typeface="Arial Rounded MT Bold" pitchFamily="34" charset="0"/>
              </a:rPr>
              <a:t>El Artículo 68 del Código de la Infancia y la Adolescencia establecen que para adoptar de manera conjunta o individual se debe: ##Ser plenamente capaz. </a:t>
            </a:r>
          </a:p>
          <a:p>
            <a:pPr algn="just" eaLnBrk="1" hangingPunct="1"/>
            <a:r>
              <a:rPr lang="es-CO" sz="1600" dirty="0">
                <a:latin typeface="Arial Rounded MT Bold" pitchFamily="34" charset="0"/>
              </a:rPr>
              <a:t>##Tener 25 años de edad cumplidos. </a:t>
            </a:r>
          </a:p>
          <a:p>
            <a:pPr algn="just" eaLnBrk="1" hangingPunct="1"/>
            <a:r>
              <a:rPr lang="es-CO" sz="1600" dirty="0">
                <a:latin typeface="Arial Rounded MT Bold" pitchFamily="34" charset="0"/>
              </a:rPr>
              <a:t>##Demostrar la idoneidad física, mental, moral y social suficiente para ofrecerle una familia adecuada y estable a un menor de 18 años de edad. </a:t>
            </a:r>
          </a:p>
          <a:p>
            <a:pPr algn="just" eaLnBrk="1" hangingPunct="1"/>
            <a:r>
              <a:rPr lang="es-CO" sz="1600" dirty="0">
                <a:latin typeface="Arial Rounded MT Bold" pitchFamily="34" charset="0"/>
              </a:rPr>
              <a:t>##Tener al menos 15 años más que el adoptable. </a:t>
            </a:r>
          </a:p>
          <a:p>
            <a:pPr algn="just" eaLnBrk="1" hangingPunct="1"/>
            <a:r>
              <a:rPr lang="es-CO" sz="1600" dirty="0">
                <a:latin typeface="Arial Rounded MT Bold" pitchFamily="34" charset="0"/>
              </a:rPr>
              <a:t>La adopción tiene dos etapas: </a:t>
            </a:r>
          </a:p>
          <a:p>
            <a:pPr algn="just" eaLnBrk="1" hangingPunct="1"/>
            <a:r>
              <a:rPr lang="es-CO" sz="1600" dirty="0">
                <a:latin typeface="Arial Rounded MT Bold" pitchFamily="34" charset="0"/>
              </a:rPr>
              <a:t>Etapa 1 - Administrativa, que se surte ante el ICBF, en la cual se declara adoptable al niño. </a:t>
            </a:r>
          </a:p>
          <a:p>
            <a:pPr algn="just" eaLnBrk="1" hangingPunct="1"/>
            <a:r>
              <a:rPr lang="es-CO" sz="1600" dirty="0">
                <a:latin typeface="Arial Rounded MT Bold" pitchFamily="34" charset="0"/>
              </a:rPr>
              <a:t>Etapa 2 - Judicial: La adopción es decretada a través de sentencia judicial en los Juzgados de Familia, cuya sentencia debidamente ejecutoriada establece la relación paterno-filial. </a:t>
            </a:r>
          </a:p>
          <a:p>
            <a:pPr algn="just" eaLnBrk="1" hangingPunct="1"/>
            <a:r>
              <a:rPr lang="es-CO" sz="1600" dirty="0">
                <a:latin typeface="Arial Rounded MT Bold" pitchFamily="34" charset="0"/>
              </a:rPr>
              <a:t>Los lineamientos técnicos se constituyen en una herramienta a través de la cual el ICBF, tiene la posibilidad de seleccionar las familias que garanticen un hogar estable y seguro que garantice el desarrollo armónico del niño. Si la solicitud es para niños con características y necesidades especiales</a:t>
            </a:r>
            <a:r>
              <a:rPr lang="es-CO" sz="1600">
                <a:latin typeface="Arial Rounded MT Bold" pitchFamily="34" charset="0"/>
              </a:rPr>
              <a:t>. </a:t>
            </a:r>
            <a:endParaRPr lang="es-CO" sz="1600" dirty="0">
              <a:latin typeface="Arial Rounded MT Bold" pitchFamily="34" charset="0"/>
            </a:endParaRPr>
          </a:p>
        </p:txBody>
      </p:sp>
      <p:sp>
        <p:nvSpPr>
          <p:cNvPr id="10" name="1 CuadroTexto">
            <a:hlinkClick r:id="rId8" action="ppaction://hlinksldjump"/>
          </p:cNvPr>
          <p:cNvSpPr txBox="1">
            <a:spLocks noChangeArrowheads="1"/>
          </p:cNvSpPr>
          <p:nvPr/>
        </p:nvSpPr>
        <p:spPr bwMode="auto">
          <a:xfrm>
            <a:off x="1333500" y="1573213"/>
            <a:ext cx="7596188" cy="5232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es-ES" sz="2800" b="1" dirty="0">
                <a:latin typeface="Arial Rounded MT Bold" pitchFamily="34" charset="0"/>
              </a:rPr>
              <a:t>ADOPCIONES</a:t>
            </a:r>
          </a:p>
        </p:txBody>
      </p:sp>
    </p:spTree>
    <p:extLst>
      <p:ext uri="{BB962C8B-B14F-4D97-AF65-F5344CB8AC3E}">
        <p14:creationId xmlns:p14="http://schemas.microsoft.com/office/powerpoint/2010/main" val="5629927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636588" y="5489360"/>
            <a:ext cx="6376987" cy="1114425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aphicFrame>
        <p:nvGraphicFramePr>
          <p:cNvPr id="8" name="7 Diagrama"/>
          <p:cNvGraphicFramePr/>
          <p:nvPr>
            <p:extLst/>
          </p:nvPr>
        </p:nvGraphicFramePr>
        <p:xfrm>
          <a:off x="636589" y="1201003"/>
          <a:ext cx="7538420" cy="47990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15 Rectángulo"/>
          <p:cNvSpPr/>
          <p:nvPr/>
        </p:nvSpPr>
        <p:spPr>
          <a:xfrm>
            <a:off x="357188" y="2459038"/>
            <a:ext cx="8429625" cy="378565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 eaLnBrk="1" hangingPunct="1"/>
            <a:r>
              <a:rPr lang="es-CO" sz="1600" dirty="0">
                <a:latin typeface="Arial Rounded MT Bold" panose="020F0704030504030204" pitchFamily="34" charset="0"/>
              </a:rPr>
              <a:t>Quiénes pueden adoptar según el régimen legal? </a:t>
            </a:r>
          </a:p>
          <a:p>
            <a:pPr algn="just" eaLnBrk="1" hangingPunct="1"/>
            <a:endParaRPr lang="es-CO" sz="1600" dirty="0">
              <a:latin typeface="Arial Rounded MT Bold" panose="020F0704030504030204" pitchFamily="34" charset="0"/>
            </a:endParaRPr>
          </a:p>
          <a:p>
            <a:pPr algn="just" eaLnBrk="1" hangingPunct="1"/>
            <a:r>
              <a:rPr lang="es-CO" sz="1600" dirty="0">
                <a:latin typeface="Arial Rounded MT Bold" panose="020F0704030504030204" pitchFamily="34" charset="0"/>
              </a:rPr>
              <a:t>(ART. 68) - Código de la Infancia y la Adolescencia, Ley 1098 de 2006 - Sentencia C-683/15 del 4 de noviembre de 2015 de la Corte Constitucional ##Los cónyuges (esposos). </a:t>
            </a:r>
          </a:p>
          <a:p>
            <a:pPr algn="just" eaLnBrk="1" hangingPunct="1"/>
            <a:r>
              <a:rPr lang="es-CO" sz="1600" dirty="0">
                <a:latin typeface="Arial Rounded MT Bold" panose="020F0704030504030204" pitchFamily="34" charset="0"/>
              </a:rPr>
              <a:t>## Las personas solteras, viudas o separadas. </a:t>
            </a:r>
          </a:p>
          <a:p>
            <a:pPr algn="just" eaLnBrk="1" hangingPunct="1"/>
            <a:r>
              <a:rPr lang="es-CO" sz="1600" dirty="0">
                <a:latin typeface="Arial Rounded MT Bold" panose="020F0704030504030204" pitchFamily="34" charset="0"/>
              </a:rPr>
              <a:t>## La pareja formada por un hombre y una mujer que demuestre una convivencia ininterrumpida de por lo menos dos años. Este término se contará a partir de la sentencia de divorcio, si alguno de ellos hubiera estado casado o con un vínculo matrimonial anterior. </a:t>
            </a:r>
          </a:p>
          <a:p>
            <a:pPr algn="just" eaLnBrk="1" hangingPunct="1"/>
            <a:r>
              <a:rPr lang="es-CO" sz="1600" dirty="0">
                <a:latin typeface="Arial Rounded MT Bold" panose="020F0704030504030204" pitchFamily="34" charset="0"/>
              </a:rPr>
              <a:t>## El guardador al pupilo o ex pupilo, una vez aprobadas las cuentas de su administración. </a:t>
            </a:r>
          </a:p>
          <a:p>
            <a:pPr algn="just" eaLnBrk="1" hangingPunct="1"/>
            <a:r>
              <a:rPr lang="es-CO" sz="1600" dirty="0">
                <a:latin typeface="Arial Rounded MT Bold" panose="020F0704030504030204" pitchFamily="34" charset="0"/>
              </a:rPr>
              <a:t>## El cónyuge o compañero permanente, al hijo del cónyuge o compañero, que demuestre una convivencia ininterrumpida de por lo menos dos años. </a:t>
            </a:r>
          </a:p>
          <a:p>
            <a:pPr algn="just" eaLnBrk="1" hangingPunct="1"/>
            <a:r>
              <a:rPr lang="es-CO" sz="1600" dirty="0">
                <a:latin typeface="Arial Rounded MT Bold" panose="020F0704030504030204" pitchFamily="34" charset="0"/>
              </a:rPr>
              <a:t>##Parejas homoparentales.</a:t>
            </a:r>
          </a:p>
        </p:txBody>
      </p:sp>
      <p:sp>
        <p:nvSpPr>
          <p:cNvPr id="10" name="1 CuadroTexto">
            <a:hlinkClick r:id="rId8" action="ppaction://hlinksldjump"/>
          </p:cNvPr>
          <p:cNvSpPr txBox="1">
            <a:spLocks noChangeArrowheads="1"/>
          </p:cNvSpPr>
          <p:nvPr/>
        </p:nvSpPr>
        <p:spPr bwMode="auto">
          <a:xfrm>
            <a:off x="1333500" y="1573213"/>
            <a:ext cx="7596188" cy="95410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es-ES" sz="2800" b="1" dirty="0">
                <a:latin typeface="Arial Rounded MT Bold" pitchFamily="34" charset="0"/>
              </a:rPr>
              <a:t>QUIENES PUEDEN SOLICITARADOPCIONES</a:t>
            </a:r>
          </a:p>
        </p:txBody>
      </p:sp>
    </p:spTree>
    <p:extLst>
      <p:ext uri="{BB962C8B-B14F-4D97-AF65-F5344CB8AC3E}">
        <p14:creationId xmlns:p14="http://schemas.microsoft.com/office/powerpoint/2010/main" val="995790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636588" y="5489360"/>
            <a:ext cx="6376987" cy="1114425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aphicFrame>
        <p:nvGraphicFramePr>
          <p:cNvPr id="8" name="7 Diagrama"/>
          <p:cNvGraphicFramePr/>
          <p:nvPr>
            <p:extLst/>
          </p:nvPr>
        </p:nvGraphicFramePr>
        <p:xfrm>
          <a:off x="636589" y="1201003"/>
          <a:ext cx="7538420" cy="47990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15 Rectángulo"/>
          <p:cNvSpPr/>
          <p:nvPr/>
        </p:nvSpPr>
        <p:spPr>
          <a:xfrm>
            <a:off x="357188" y="2459038"/>
            <a:ext cx="8429625" cy="312085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 eaLnBrk="1" hangingPunct="1"/>
            <a:r>
              <a:rPr lang="es-CO" sz="2400" dirty="0">
                <a:latin typeface="Arial Rounded MT Bold" panose="020F0704030504030204" pitchFamily="34" charset="0"/>
              </a:rPr>
              <a:t>Esta forma de atención tiene como propósito b</a:t>
            </a:r>
            <a:r>
              <a:rPr lang="es-ES_tradnl" sz="2400" dirty="0" err="1">
                <a:latin typeface="Arial Rounded MT Bold" panose="020F0704030504030204" pitchFamily="34" charset="0"/>
              </a:rPr>
              <a:t>rindar</a:t>
            </a:r>
            <a:r>
              <a:rPr lang="es-ES_tradnl" sz="2400" dirty="0">
                <a:latin typeface="Arial Rounded MT Bold" panose="020F0704030504030204" pitchFamily="34" charset="0"/>
              </a:rPr>
              <a:t> a los NNA la oportunidad de vivir en familia una experiencia que les permita construir y reparar vínculos afectivos y afianzar el sentido de pertenencia a una red familiar y comunitaria para así, g</a:t>
            </a:r>
            <a:r>
              <a:rPr lang="es-ES" sz="2400" dirty="0" err="1">
                <a:latin typeface="Arial Rounded MT Bold" panose="020F0704030504030204" pitchFamily="34" charset="0"/>
              </a:rPr>
              <a:t>arantizar</a:t>
            </a:r>
            <a:r>
              <a:rPr lang="es-ES" sz="2400" dirty="0">
                <a:latin typeface="Arial Rounded MT Bold" panose="020F0704030504030204" pitchFamily="34" charset="0"/>
              </a:rPr>
              <a:t> su desarrollo personal armónico e integral y fortalecer destrezas y habilidades de </a:t>
            </a:r>
            <a:r>
              <a:rPr lang="es-ES_tradnl" sz="2400" dirty="0">
                <a:latin typeface="Arial Rounded MT Bold" panose="020F0704030504030204" pitchFamily="34" charset="0"/>
              </a:rPr>
              <a:t>inserción social</a:t>
            </a:r>
            <a:endParaRPr lang="es-CO" sz="2400" dirty="0">
              <a:latin typeface="Arial Rounded MT Bold" panose="020F0704030504030204" pitchFamily="34" charset="0"/>
            </a:endParaRPr>
          </a:p>
          <a:p>
            <a:pPr algn="just" eaLnBrk="0" hangingPunct="0">
              <a:spcBef>
                <a:spcPct val="20000"/>
              </a:spcBef>
              <a:defRPr/>
            </a:pPr>
            <a:r>
              <a:rPr lang="es-ES" sz="2400" dirty="0">
                <a:latin typeface="Arial Rounded MT Bold" pitchFamily="34" charset="0"/>
              </a:rPr>
              <a:t>.</a:t>
            </a:r>
          </a:p>
        </p:txBody>
      </p:sp>
      <p:sp>
        <p:nvSpPr>
          <p:cNvPr id="10" name="1 CuadroTexto">
            <a:hlinkClick r:id="rId8" action="ppaction://hlinksldjump"/>
          </p:cNvPr>
          <p:cNvSpPr txBox="1">
            <a:spLocks noChangeArrowheads="1"/>
          </p:cNvSpPr>
          <p:nvPr/>
        </p:nvSpPr>
        <p:spPr bwMode="auto">
          <a:xfrm>
            <a:off x="1333500" y="1573213"/>
            <a:ext cx="7596188" cy="5232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es-ES" sz="2800" b="1" dirty="0">
                <a:latin typeface="Arial Rounded MT Bold" pitchFamily="34" charset="0"/>
              </a:rPr>
              <a:t>HOGARES SUSTITUTOS</a:t>
            </a:r>
          </a:p>
        </p:txBody>
      </p:sp>
    </p:spTree>
    <p:extLst>
      <p:ext uri="{BB962C8B-B14F-4D97-AF65-F5344CB8AC3E}">
        <p14:creationId xmlns:p14="http://schemas.microsoft.com/office/powerpoint/2010/main" val="33104573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-14859" y="21277"/>
            <a:ext cx="683736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s-ES" altLang="es-CO" sz="2000" dirty="0">
              <a:solidFill>
                <a:prstClr val="white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77420" y="159777"/>
            <a:ext cx="68511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bg1"/>
                </a:solidFill>
              </a:rPr>
              <a:t>SERVICIOS ADOLESCENTES  EN SITUACION IRREGULAR</a:t>
            </a:r>
          </a:p>
        </p:txBody>
      </p:sp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569240"/>
              </p:ext>
            </p:extLst>
          </p:nvPr>
        </p:nvGraphicFramePr>
        <p:xfrm>
          <a:off x="559557" y="1397000"/>
          <a:ext cx="8024885" cy="26619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6049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26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97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96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878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300" b="1" i="0" u="none" strike="noStrike" dirty="0">
                          <a:solidFill>
                            <a:schemeClr val="tx1"/>
                          </a:solidFill>
                          <a:latin typeface="Arial Rounded MT Bold" pitchFamily="34" charset="0"/>
                        </a:rPr>
                        <a:t>Servicios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300" b="1" i="0" u="none" strike="noStrike" dirty="0">
                          <a:solidFill>
                            <a:schemeClr val="tx1"/>
                          </a:solidFill>
                          <a:latin typeface="Arial Rounded MT Bold" pitchFamily="34" charset="0"/>
                        </a:rPr>
                        <a:t>Unidad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300" b="1" i="0" u="none" strike="noStrike" dirty="0">
                          <a:solidFill>
                            <a:schemeClr val="tx1"/>
                          </a:solidFill>
                          <a:latin typeface="Arial Rounded MT Bold" pitchFamily="34" charset="0"/>
                        </a:rPr>
                        <a:t>Cupos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300" b="1" i="0" u="none" strike="noStrike" dirty="0">
                          <a:solidFill>
                            <a:schemeClr val="tx1"/>
                          </a:solidFill>
                          <a:latin typeface="Arial Rounded MT Bold" pitchFamily="34" charset="0"/>
                        </a:rPr>
                        <a:t>Usuarios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1" i="0" u="none" strike="noStrike" dirty="0">
                          <a:solidFill>
                            <a:schemeClr val="tx1"/>
                          </a:solidFill>
                          <a:latin typeface="Arial Rounded MT Bold" pitchFamily="34" charset="0"/>
                        </a:rPr>
                        <a:t>Total Inversión ICBF</a:t>
                      </a:r>
                      <a:endParaRPr lang="es-CO" sz="1500" b="1" i="0" u="none" strike="noStrike" dirty="0">
                        <a:solidFill>
                          <a:schemeClr val="bg1"/>
                        </a:solidFill>
                        <a:latin typeface="Arial Rounded MT Bold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s-ES_tradnl" sz="1600" b="0" i="0" u="none" strike="noStrike" dirty="0">
                          <a:latin typeface="Arial Rounded MT Bold" pitchFamily="34" charset="0"/>
                        </a:rPr>
                        <a:t>Centro Transitorio</a:t>
                      </a:r>
                    </a:p>
                    <a:p>
                      <a:pPr algn="l" fontAlgn="ctr"/>
                      <a:endParaRPr lang="es-ES_tradnl" sz="1600" b="0" i="0" u="none" strike="noStrike" dirty="0">
                        <a:latin typeface="Arial Rounded MT Bold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latin typeface="Arial Rounded MT Bold" pitchFamily="34" charset="0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latin typeface="Arial Rounded MT Bold" pitchFamily="34" charset="0"/>
                        </a:rPr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latin typeface="Arial Rounded MT Bold" pitchFamily="34" charset="0"/>
                        </a:rPr>
                        <a:t>720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33,415,560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s-ES_tradnl" sz="1600" b="0" i="0" u="none" strike="noStrike" baseline="0" dirty="0">
                          <a:latin typeface="Arial Rounded MT Bold" pitchFamily="34" charset="0"/>
                        </a:rPr>
                        <a:t>Libertada Vigilada</a:t>
                      </a:r>
                    </a:p>
                    <a:p>
                      <a:pPr algn="l" fontAlgn="ctr"/>
                      <a:endParaRPr lang="es-ES_tradnl" sz="1600" b="0" i="0" u="none" strike="noStrike" dirty="0">
                        <a:latin typeface="Arial Rounded MT Bold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latin typeface="Arial Rounded MT Bold" pitchFamily="34" charset="0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latin typeface="Arial Rounded MT Bold" pitchFamily="34" charset="0"/>
                        </a:rPr>
                        <a:t>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latin typeface="Arial Rounded MT Bold" pitchFamily="34" charset="0"/>
                        </a:rPr>
                        <a:t>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40,460,832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endParaRPr lang="es-ES_tradnl" sz="1600" b="0" i="0" u="none" strike="noStrike" dirty="0">
                        <a:latin typeface="Arial Rounded MT Bold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latin typeface="Arial Rounded MT Bold" pitchFamily="34" charset="0"/>
                        </a:rPr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latin typeface="Arial Rounded MT Bold" pitchFamily="34" charset="0"/>
                        </a:rPr>
                        <a:t>14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latin typeface="Arial Rounded MT Bold" pitchFamily="34" charset="0"/>
                        </a:rPr>
                        <a:t>732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73,876,392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endParaRPr lang="es-ES_tradnl" sz="1600" b="0" i="0" u="none" strike="noStrike" dirty="0">
                        <a:latin typeface="Arial Rounded MT Bold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800" b="1" i="0" u="none" strike="noStrike" dirty="0">
                        <a:latin typeface="Arial Rounded MT Bold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800" b="1" i="0" u="none" strike="noStrike" dirty="0">
                        <a:latin typeface="Arial Rounded MT Bold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800" b="1" i="0" u="none" strike="noStrike" dirty="0">
                        <a:latin typeface="Arial Rounded MT Bold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2937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CuadroTexto 8"/>
          <p:cNvSpPr txBox="1">
            <a:spLocks noChangeArrowheads="1"/>
          </p:cNvSpPr>
          <p:nvPr/>
        </p:nvSpPr>
        <p:spPr bwMode="auto">
          <a:xfrm>
            <a:off x="533836" y="1542197"/>
            <a:ext cx="756138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ES" sz="4000" dirty="0">
                <a:solidFill>
                  <a:schemeClr val="bg1"/>
                </a:solidFill>
              </a:rPr>
              <a:t>QUE ES UNA MESA PUBLICA  ?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1297172" y="2409571"/>
            <a:ext cx="61562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2000" dirty="0"/>
              <a:t>Las mesas públicas son espacios de encuentro con los ciudadanos que permiten la interlocución, el diálogo y la comunicación de doble vía en las Regiones, para detectar anomalías, proponer correctivos y acciones preventivas</a:t>
            </a:r>
            <a:r>
              <a:rPr lang="es-CO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693963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Conector recto 11"/>
          <p:cNvCxnSpPr/>
          <p:nvPr/>
        </p:nvCxnSpPr>
        <p:spPr>
          <a:xfrm>
            <a:off x="300251" y="5073650"/>
            <a:ext cx="0" cy="1243013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659" name="CuadroTexto 8"/>
          <p:cNvSpPr txBox="1">
            <a:spLocks noChangeArrowheads="1"/>
          </p:cNvSpPr>
          <p:nvPr/>
        </p:nvSpPr>
        <p:spPr bwMode="auto">
          <a:xfrm>
            <a:off x="300251" y="5254388"/>
            <a:ext cx="5665788" cy="496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s-ES" sz="3200" dirty="0">
                <a:solidFill>
                  <a:srgbClr val="595959"/>
                </a:solidFill>
              </a:rPr>
              <a:t>MUCHAS GRACIAS</a:t>
            </a:r>
            <a:endParaRPr lang="es-ES" sz="2800" i="1" dirty="0"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CuadroTexto 8"/>
          <p:cNvSpPr txBox="1">
            <a:spLocks noChangeArrowheads="1"/>
          </p:cNvSpPr>
          <p:nvPr/>
        </p:nvSpPr>
        <p:spPr bwMode="auto">
          <a:xfrm>
            <a:off x="533836" y="1050598"/>
            <a:ext cx="756138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ES" sz="4000" dirty="0">
                <a:solidFill>
                  <a:schemeClr val="bg1"/>
                </a:solidFill>
              </a:rPr>
              <a:t>PARA QUE SE HACE UNA MESA PUBLICA?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193596" y="2379515"/>
            <a:ext cx="81954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El desarrollo de Mesas Públicas, está reglamentado en la Ley 489 de 1998 y la Ley 850 de 2003 , cuyo propósito se fundamenta en el ejercicio del control social, frente a la ejecución de los recursos asignados por el estado, mediante procesos de evaluación, seguimiento y monitoreo a la ejecución de los diferentes programas de atención, </a:t>
            </a:r>
          </a:p>
          <a:p>
            <a:r>
              <a:rPr lang="es-ES" dirty="0"/>
              <a:t>y en caso puntual que corresponde al Municipio de  ABREGO.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887883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CuadroTexto 8"/>
          <p:cNvSpPr txBox="1">
            <a:spLocks noChangeArrowheads="1"/>
          </p:cNvSpPr>
          <p:nvPr/>
        </p:nvSpPr>
        <p:spPr bwMode="auto">
          <a:xfrm>
            <a:off x="533836" y="1542197"/>
            <a:ext cx="756138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ES" sz="4000" dirty="0">
                <a:solidFill>
                  <a:schemeClr val="bg1"/>
                </a:solidFill>
              </a:rPr>
              <a:t>OFERTA INSTITUCIONAL</a:t>
            </a:r>
          </a:p>
          <a:p>
            <a:pPr algn="ctr" eaLnBrk="1" hangingPunct="1"/>
            <a:r>
              <a:rPr lang="es-ES" sz="4000" dirty="0">
                <a:solidFill>
                  <a:schemeClr val="bg1"/>
                </a:solidFill>
              </a:rPr>
              <a:t>ICBF - ABREGO 2017</a:t>
            </a:r>
          </a:p>
        </p:txBody>
      </p:sp>
    </p:spTree>
    <p:extLst>
      <p:ext uri="{BB962C8B-B14F-4D97-AF65-F5344CB8AC3E}">
        <p14:creationId xmlns:p14="http://schemas.microsoft.com/office/powerpoint/2010/main" val="2667052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Conector recto 11"/>
          <p:cNvCxnSpPr/>
          <p:nvPr/>
        </p:nvCxnSpPr>
        <p:spPr>
          <a:xfrm>
            <a:off x="232012" y="4846300"/>
            <a:ext cx="0" cy="1243013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491" name="CuadroTexto 8"/>
          <p:cNvSpPr txBox="1">
            <a:spLocks noChangeArrowheads="1"/>
          </p:cNvSpPr>
          <p:nvPr/>
        </p:nvSpPr>
        <p:spPr bwMode="auto">
          <a:xfrm>
            <a:off x="232012" y="4846300"/>
            <a:ext cx="588450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/>
            <a:r>
              <a:rPr lang="es-CO" sz="3200" dirty="0"/>
              <a:t>PRIMERA INFANCIA </a:t>
            </a:r>
          </a:p>
          <a:p>
            <a:pPr algn="just"/>
            <a:r>
              <a:rPr lang="es-CO" sz="3200" i="1" dirty="0"/>
              <a:t>CZ Ocaña</a:t>
            </a:r>
            <a:endParaRPr lang="es-CO" sz="2800" i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-14859" y="21277"/>
            <a:ext cx="683736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s-ES" altLang="es-CO" sz="2000" dirty="0">
              <a:solidFill>
                <a:prstClr val="white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749643" y="221332"/>
            <a:ext cx="55523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bg1"/>
                </a:solidFill>
              </a:rPr>
              <a:t>ATENCION A LOS NIÑOS  NIÑEZ Y ADOLESCENCIA Abrego 2016</a:t>
            </a:r>
          </a:p>
        </p:txBody>
      </p:sp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7109998"/>
              </p:ext>
            </p:extLst>
          </p:nvPr>
        </p:nvGraphicFramePr>
        <p:xfrm>
          <a:off x="559557" y="1397000"/>
          <a:ext cx="8024885" cy="40386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386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84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67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55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577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600" b="1" i="0" u="none" strike="noStrike" dirty="0">
                          <a:solidFill>
                            <a:schemeClr val="tx1"/>
                          </a:solidFill>
                          <a:latin typeface="Arial Rounded MT Bold" pitchFamily="34" charset="0"/>
                        </a:rPr>
                        <a:t>Servicios (0 a 5/18 años)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s-CO" dirty="0" err="1"/>
                        <a:t>Unds</a:t>
                      </a:r>
                      <a:endParaRPr lang="es-CO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600" b="1" i="0" u="none" strike="noStrike" dirty="0">
                          <a:solidFill>
                            <a:schemeClr val="tx1"/>
                          </a:solidFill>
                          <a:latin typeface="Arial Rounded MT Bold" pitchFamily="34" charset="0"/>
                        </a:rPr>
                        <a:t>Cupos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600" b="1" i="0" u="none" strike="noStrike" dirty="0">
                          <a:solidFill>
                            <a:schemeClr val="tx1"/>
                          </a:solidFill>
                          <a:latin typeface="Arial Rounded MT Bold" pitchFamily="34" charset="0"/>
                        </a:rPr>
                        <a:t>Usuario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1" i="0" u="none" strike="noStrike" dirty="0">
                          <a:solidFill>
                            <a:schemeClr val="tx1"/>
                          </a:solidFill>
                          <a:latin typeface="Arial Rounded MT Bold" pitchFamily="34" charset="0"/>
                        </a:rPr>
                        <a:t>Total Inversión ICBF</a:t>
                      </a:r>
                      <a:endParaRPr lang="es-CO" sz="1500" b="1" i="0" u="none" strike="noStrike" dirty="0">
                        <a:solidFill>
                          <a:schemeClr val="bg1"/>
                        </a:solidFill>
                        <a:latin typeface="Arial Rounded MT Bold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CDI Familiar</a:t>
                      </a:r>
                    </a:p>
                  </a:txBody>
                  <a:tcPr marL="85725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10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927,712,400,00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HCB AGRUPADOS -INSTITUCIONAL TRADICIONAL</a:t>
                      </a:r>
                    </a:p>
                  </a:txBody>
                  <a:tcPr marL="85725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1/10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295,534,629,00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HCB FAMI-FAMILIAR TRADICIONAL</a:t>
                      </a:r>
                    </a:p>
                  </a:txBody>
                  <a:tcPr marL="85725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11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148,506,545,00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HCB TRADICIONAL- COMUNITARIO (T)</a:t>
                      </a:r>
                    </a:p>
                  </a:txBody>
                  <a:tcPr marL="85725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21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388,071,198,00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RNA 1000DIAS X CAMBIAR</a:t>
                      </a:r>
                      <a:r>
                        <a:rPr lang="es-CO" sz="1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EL MUNDO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139,615,038,00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/>
                        <a:t>GENERACIONES CON BIENESTAR</a:t>
                      </a:r>
                    </a:p>
                  </a:txBody>
                  <a:tcPr marL="85725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dirty="0"/>
                        <a:t>100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dirty="0"/>
                        <a:t>100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dirty="0"/>
                        <a:t>31,493,800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endParaRPr lang="es-CO" sz="1600" b="1" i="0" u="none" strike="noStrike" dirty="0">
                        <a:latin typeface="Arial Rounded MT Bold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s-CO" sz="16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s-CO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endParaRPr lang="es-CO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latin typeface="Arial Rounded MT Bold" pitchFamily="34" charset="0"/>
                        </a:rPr>
                        <a:t>Total Abrego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s-CO" sz="1600" dirty="0"/>
                        <a:t>48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latin typeface="+mn-lt"/>
                        </a:rPr>
                        <a:t>1157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latin typeface="+mn-lt"/>
                        </a:rPr>
                        <a:t>1157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$1.930,933,610,00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9584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636588" y="5489360"/>
            <a:ext cx="6376987" cy="1114425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aphicFrame>
        <p:nvGraphicFramePr>
          <p:cNvPr id="8" name="7 Diagrama"/>
          <p:cNvGraphicFramePr/>
          <p:nvPr>
            <p:extLst>
              <p:ext uri="{D42A27DB-BD31-4B8C-83A1-F6EECF244321}">
                <p14:modId xmlns:p14="http://schemas.microsoft.com/office/powerpoint/2010/main" val="957284010"/>
              </p:ext>
            </p:extLst>
          </p:nvPr>
        </p:nvGraphicFramePr>
        <p:xfrm>
          <a:off x="636589" y="1201003"/>
          <a:ext cx="7538420" cy="47990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15 Rectángulo"/>
          <p:cNvSpPr/>
          <p:nvPr/>
        </p:nvSpPr>
        <p:spPr>
          <a:xfrm>
            <a:off x="636588" y="2644170"/>
            <a:ext cx="8429625" cy="193899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spcBef>
                <a:spcPct val="20000"/>
              </a:spcBef>
              <a:defRPr/>
            </a:pPr>
            <a:r>
              <a:rPr lang="es-ES" sz="2400" b="1" dirty="0">
                <a:latin typeface="Arial Rounded MT Bold" pitchFamily="34" charset="0"/>
              </a:rPr>
              <a:t>Objeto</a:t>
            </a:r>
            <a:r>
              <a:rPr lang="es-ES" sz="2400" dirty="0">
                <a:latin typeface="Arial Rounded MT Bold" pitchFamily="34" charset="0"/>
              </a:rPr>
              <a:t>: los  centros de Desarrollo integral en cumplimiento de la estrategia  de Gobierno  de cero a siempre, tienen como fin juntar  esfuerzos  entre  las entidades del SNBF para  prestar la mejor atención a los niños y niñas de cada municipio.</a:t>
            </a:r>
          </a:p>
        </p:txBody>
      </p:sp>
      <p:sp>
        <p:nvSpPr>
          <p:cNvPr id="10" name="1 CuadroTexto">
            <a:hlinkClick r:id="rId8" action="ppaction://hlinksldjump"/>
          </p:cNvPr>
          <p:cNvSpPr txBox="1">
            <a:spLocks noChangeArrowheads="1"/>
          </p:cNvSpPr>
          <p:nvPr/>
        </p:nvSpPr>
        <p:spPr bwMode="auto">
          <a:xfrm>
            <a:off x="1333500" y="1573213"/>
            <a:ext cx="7596188" cy="5232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es-ES" sz="2800" b="1" dirty="0">
                <a:latin typeface="Arial Rounded MT Bold" pitchFamily="34" charset="0"/>
              </a:rPr>
              <a:t>CDI - INSTITUCIONAL INTEGRAL</a:t>
            </a:r>
          </a:p>
        </p:txBody>
      </p:sp>
    </p:spTree>
    <p:extLst>
      <p:ext uri="{BB962C8B-B14F-4D97-AF65-F5344CB8AC3E}">
        <p14:creationId xmlns:p14="http://schemas.microsoft.com/office/powerpoint/2010/main" val="5016985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636588" y="5489360"/>
            <a:ext cx="6376987" cy="1114425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aphicFrame>
        <p:nvGraphicFramePr>
          <p:cNvPr id="8" name="7 Diagrama"/>
          <p:cNvGraphicFramePr/>
          <p:nvPr>
            <p:extLst>
              <p:ext uri="{D42A27DB-BD31-4B8C-83A1-F6EECF244321}">
                <p14:modId xmlns:p14="http://schemas.microsoft.com/office/powerpoint/2010/main" val="957284010"/>
              </p:ext>
            </p:extLst>
          </p:nvPr>
        </p:nvGraphicFramePr>
        <p:xfrm>
          <a:off x="636589" y="1201003"/>
          <a:ext cx="7538420" cy="47990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15 Rectángulo"/>
          <p:cNvSpPr/>
          <p:nvPr/>
        </p:nvSpPr>
        <p:spPr>
          <a:xfrm>
            <a:off x="357188" y="2459038"/>
            <a:ext cx="8429625" cy="230832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spcBef>
                <a:spcPct val="20000"/>
              </a:spcBef>
              <a:defRPr/>
            </a:pPr>
            <a:r>
              <a:rPr lang="es-ES" sz="2400" b="1" dirty="0">
                <a:latin typeface="Arial Rounded MT Bold" pitchFamily="34" charset="0"/>
              </a:rPr>
              <a:t>Objeto</a:t>
            </a:r>
            <a:r>
              <a:rPr lang="es-ES" sz="2400" dirty="0">
                <a:latin typeface="Arial Rounded MT Bold" pitchFamily="34" charset="0"/>
              </a:rPr>
              <a:t>: los  centros de Desarrollo integral Familiar en cumplimiento de la estrategia  de Gobierno  de cero a siempre, tienen como fin juntar  esfuerzos  entre  las entidades del SNBF para  prestar la mejor atención a los niños y niñas con prioridad en el sector rural y/o </a:t>
            </a:r>
            <a:r>
              <a:rPr lang="es-ES" sz="2400">
                <a:latin typeface="Arial Rounded MT Bold" pitchFamily="34" charset="0"/>
              </a:rPr>
              <a:t>marginal desatendido de </a:t>
            </a:r>
            <a:r>
              <a:rPr lang="es-ES" sz="2400" dirty="0">
                <a:latin typeface="Arial Rounded MT Bold" pitchFamily="34" charset="0"/>
              </a:rPr>
              <a:t>cada municipio.</a:t>
            </a:r>
          </a:p>
        </p:txBody>
      </p:sp>
      <p:sp>
        <p:nvSpPr>
          <p:cNvPr id="10" name="1 CuadroTexto">
            <a:hlinkClick r:id="rId8" action="ppaction://hlinksldjump"/>
          </p:cNvPr>
          <p:cNvSpPr txBox="1">
            <a:spLocks noChangeArrowheads="1"/>
          </p:cNvSpPr>
          <p:nvPr/>
        </p:nvSpPr>
        <p:spPr bwMode="auto">
          <a:xfrm>
            <a:off x="1333500" y="1573213"/>
            <a:ext cx="7596188" cy="5232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es-ES" sz="2800" b="1" dirty="0">
                <a:latin typeface="Arial Rounded MT Bold" pitchFamily="34" charset="0"/>
              </a:rPr>
              <a:t>CDI FAMILIARES</a:t>
            </a:r>
          </a:p>
        </p:txBody>
      </p:sp>
    </p:spTree>
    <p:extLst>
      <p:ext uri="{BB962C8B-B14F-4D97-AF65-F5344CB8AC3E}">
        <p14:creationId xmlns:p14="http://schemas.microsoft.com/office/powerpoint/2010/main" val="21015261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636588" y="5489360"/>
            <a:ext cx="6376987" cy="1114425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aphicFrame>
        <p:nvGraphicFramePr>
          <p:cNvPr id="8" name="7 Diagrama"/>
          <p:cNvGraphicFramePr/>
          <p:nvPr>
            <p:extLst>
              <p:ext uri="{D42A27DB-BD31-4B8C-83A1-F6EECF244321}">
                <p14:modId xmlns:p14="http://schemas.microsoft.com/office/powerpoint/2010/main" val="957284010"/>
              </p:ext>
            </p:extLst>
          </p:nvPr>
        </p:nvGraphicFramePr>
        <p:xfrm>
          <a:off x="636589" y="1201003"/>
          <a:ext cx="7538420" cy="47990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15 Rectángulo"/>
          <p:cNvSpPr/>
          <p:nvPr/>
        </p:nvSpPr>
        <p:spPr>
          <a:xfrm>
            <a:off x="357188" y="2459038"/>
            <a:ext cx="8429625" cy="230822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 eaLnBrk="0" hangingPunct="0">
              <a:spcBef>
                <a:spcPct val="20000"/>
              </a:spcBef>
              <a:defRPr/>
            </a:pPr>
            <a:r>
              <a:rPr lang="es-ES" sz="2400" dirty="0">
                <a:latin typeface="Arial Rounded MT Bold" pitchFamily="34" charset="0"/>
              </a:rPr>
              <a:t>Son espacios de socialización para los niños y las niñas de </a:t>
            </a:r>
            <a:r>
              <a:rPr lang="es-CO" sz="2400" dirty="0">
                <a:latin typeface="Arial Rounded MT Bold" pitchFamily="34" charset="0"/>
              </a:rPr>
              <a:t>hasta cinco años de edad </a:t>
            </a:r>
            <a:r>
              <a:rPr lang="es-ES" sz="2400" dirty="0">
                <a:latin typeface="Arial Rounded MT Bold" pitchFamily="34" charset="0"/>
              </a:rPr>
              <a:t>y tienen como fin propiciar el desarrollo psicosocial, cultural, moral y físico de los niños y niñas, de familias con vulnerabilidad económica, social, cultural, nutricional, y/o </a:t>
            </a:r>
            <a:r>
              <a:rPr lang="es-ES" sz="2400" dirty="0" err="1">
                <a:latin typeface="Arial Rounded MT Bold" pitchFamily="34" charset="0"/>
              </a:rPr>
              <a:t>psicoafectiva</a:t>
            </a:r>
            <a:r>
              <a:rPr lang="es-ES" sz="2400" dirty="0">
                <a:latin typeface="Arial Rounded MT Bold" pitchFamily="34" charset="0"/>
              </a:rPr>
              <a:t>, a través de acciones de formación integral y de fortalecimiento de la familia.</a:t>
            </a:r>
          </a:p>
        </p:txBody>
      </p:sp>
      <p:sp>
        <p:nvSpPr>
          <p:cNvPr id="10" name="1 CuadroTexto">
            <a:hlinkClick r:id="rId8" action="ppaction://hlinksldjump"/>
          </p:cNvPr>
          <p:cNvSpPr txBox="1">
            <a:spLocks noChangeArrowheads="1"/>
          </p:cNvSpPr>
          <p:nvPr/>
        </p:nvSpPr>
        <p:spPr bwMode="auto">
          <a:xfrm>
            <a:off x="1333500" y="1573213"/>
            <a:ext cx="7596188" cy="5238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es-ES" sz="2800" b="1" dirty="0">
                <a:latin typeface="Arial Rounded MT Bold" pitchFamily="34" charset="0"/>
              </a:rPr>
              <a:t>HOGARES COMUNITARIOS DE BIENESTAR</a:t>
            </a:r>
          </a:p>
        </p:txBody>
      </p:sp>
    </p:spTree>
    <p:extLst>
      <p:ext uri="{BB962C8B-B14F-4D97-AF65-F5344CB8AC3E}">
        <p14:creationId xmlns:p14="http://schemas.microsoft.com/office/powerpoint/2010/main" val="22177920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9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5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11521</TotalTime>
  <Words>1541</Words>
  <Application>Microsoft Office PowerPoint</Application>
  <PresentationFormat>Presentación en pantalla (4:3)</PresentationFormat>
  <Paragraphs>134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4</vt:i4>
      </vt:variant>
      <vt:variant>
        <vt:lpstr>Títulos de diapositiva</vt:lpstr>
      </vt:variant>
      <vt:variant>
        <vt:i4>20</vt:i4>
      </vt:variant>
    </vt:vector>
  </HeadingPairs>
  <TitlesOfParts>
    <vt:vector size="29" baseType="lpstr">
      <vt:lpstr>MS PGothic</vt:lpstr>
      <vt:lpstr>MS PGothic</vt:lpstr>
      <vt:lpstr>Arial</vt:lpstr>
      <vt:lpstr>Arial Rounded MT Bold</vt:lpstr>
      <vt:lpstr>Calibri</vt:lpstr>
      <vt:lpstr>Tema de Office</vt:lpstr>
      <vt:lpstr>9_Tema de Office</vt:lpstr>
      <vt:lpstr>1_Tema de Office</vt:lpstr>
      <vt:lpstr>5_Tema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M&amp;P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Melquisedec Pinzon</dc:creator>
  <cp:lastModifiedBy>Mariluz Restrepo Jacome</cp:lastModifiedBy>
  <cp:revision>684</cp:revision>
  <cp:lastPrinted>2015-02-23T20:27:10Z</cp:lastPrinted>
  <dcterms:created xsi:type="dcterms:W3CDTF">2012-10-25T18:36:04Z</dcterms:created>
  <dcterms:modified xsi:type="dcterms:W3CDTF">2017-05-25T22:01:43Z</dcterms:modified>
</cp:coreProperties>
</file>