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30"/>
  </p:notesMasterIdLst>
  <p:sldIdLst>
    <p:sldId id="358" r:id="rId3"/>
    <p:sldId id="381" r:id="rId4"/>
    <p:sldId id="382" r:id="rId5"/>
    <p:sldId id="371" r:id="rId6"/>
    <p:sldId id="372" r:id="rId7"/>
    <p:sldId id="340" r:id="rId8"/>
    <p:sldId id="383" r:id="rId9"/>
    <p:sldId id="384" r:id="rId10"/>
    <p:sldId id="385" r:id="rId11"/>
    <p:sldId id="386" r:id="rId12"/>
    <p:sldId id="387" r:id="rId13"/>
    <p:sldId id="388" r:id="rId14"/>
    <p:sldId id="389" r:id="rId15"/>
    <p:sldId id="390" r:id="rId16"/>
    <p:sldId id="341" r:id="rId17"/>
    <p:sldId id="373" r:id="rId18"/>
    <p:sldId id="374" r:id="rId19"/>
    <p:sldId id="375" r:id="rId20"/>
    <p:sldId id="346" r:id="rId21"/>
    <p:sldId id="347" r:id="rId22"/>
    <p:sldId id="376" r:id="rId23"/>
    <p:sldId id="377" r:id="rId24"/>
    <p:sldId id="378" r:id="rId25"/>
    <p:sldId id="328" r:id="rId26"/>
    <p:sldId id="329" r:id="rId27"/>
    <p:sldId id="379" r:id="rId28"/>
    <p:sldId id="380" r:id="rId29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9C6A"/>
    <a:srgbClr val="1E8AA8"/>
    <a:srgbClr val="4BB3AB"/>
    <a:srgbClr val="F68121"/>
    <a:srgbClr val="F20C75"/>
    <a:srgbClr val="F13430"/>
    <a:srgbClr val="E6821D"/>
    <a:srgbClr val="1E8F81"/>
    <a:srgbClr val="197397"/>
    <a:srgbClr val="79B5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133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CB091A-BBE9-4A20-A25D-72BEDDCF01FD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1E91D82C-77F5-40CA-91BC-742DEFB90166}">
      <dgm:prSet phldrT="[Texto]"/>
      <dgm:spPr/>
      <dgm:t>
        <a:bodyPr/>
        <a:lstStyle/>
        <a:p>
          <a:r>
            <a:rPr lang="es-CO" b="1" dirty="0"/>
            <a:t>Fortalecimiento proceso contractual</a:t>
          </a:r>
        </a:p>
      </dgm:t>
    </dgm:pt>
    <dgm:pt modelId="{6ED700D5-E3EB-45C7-A074-59CB5A1A36CE}" type="parTrans" cxnId="{36A9B180-8D90-4CF6-AD68-2B6BBD959547}">
      <dgm:prSet/>
      <dgm:spPr/>
      <dgm:t>
        <a:bodyPr/>
        <a:lstStyle/>
        <a:p>
          <a:endParaRPr lang="es-CO"/>
        </a:p>
      </dgm:t>
    </dgm:pt>
    <dgm:pt modelId="{08276338-6172-4AD8-BB9C-90362EA531BD}" type="sibTrans" cxnId="{36A9B180-8D90-4CF6-AD68-2B6BBD959547}">
      <dgm:prSet/>
      <dgm:spPr/>
      <dgm:t>
        <a:bodyPr/>
        <a:lstStyle/>
        <a:p>
          <a:endParaRPr lang="es-CO"/>
        </a:p>
      </dgm:t>
    </dgm:pt>
    <dgm:pt modelId="{5CB1C20B-2C5F-4594-8003-0552E7D738EB}">
      <dgm:prSet phldrT="[Texto]"/>
      <dgm:spPr/>
      <dgm:t>
        <a:bodyPr/>
        <a:lstStyle/>
        <a:p>
          <a:r>
            <a:rPr lang="es-CO" b="1" dirty="0"/>
            <a:t>Acceso a información pública</a:t>
          </a:r>
        </a:p>
      </dgm:t>
    </dgm:pt>
    <dgm:pt modelId="{6C06D37E-FC13-4AF7-9255-3D87F60AC4A7}" type="parTrans" cxnId="{70FF5C17-C0B7-465A-9CC8-7ED524FCB85E}">
      <dgm:prSet/>
      <dgm:spPr/>
      <dgm:t>
        <a:bodyPr/>
        <a:lstStyle/>
        <a:p>
          <a:endParaRPr lang="es-CO"/>
        </a:p>
      </dgm:t>
    </dgm:pt>
    <dgm:pt modelId="{74E36C01-379D-496E-B799-42CE4AD2BEC0}" type="sibTrans" cxnId="{70FF5C17-C0B7-465A-9CC8-7ED524FCB85E}">
      <dgm:prSet/>
      <dgm:spPr/>
      <dgm:t>
        <a:bodyPr/>
        <a:lstStyle/>
        <a:p>
          <a:endParaRPr lang="es-CO"/>
        </a:p>
      </dgm:t>
    </dgm:pt>
    <dgm:pt modelId="{399853A7-A292-4510-9C0A-D49DE7DA950B}">
      <dgm:prSet phldrT="[Texto]"/>
      <dgm:spPr/>
      <dgm:t>
        <a:bodyPr/>
        <a:lstStyle/>
        <a:p>
          <a:r>
            <a:rPr lang="es-CO" b="1" dirty="0"/>
            <a:t>Fortalecimiento ejecución presupuestal</a:t>
          </a:r>
        </a:p>
      </dgm:t>
    </dgm:pt>
    <dgm:pt modelId="{3ED42175-3604-4C9E-B260-38F0BF3CFA4D}" type="parTrans" cxnId="{875AD596-7666-4BE4-A32F-767943BED70A}">
      <dgm:prSet/>
      <dgm:spPr/>
      <dgm:t>
        <a:bodyPr/>
        <a:lstStyle/>
        <a:p>
          <a:endParaRPr lang="es-CO"/>
        </a:p>
      </dgm:t>
    </dgm:pt>
    <dgm:pt modelId="{4ABB4327-60BA-49AE-92EF-596EB5944059}" type="sibTrans" cxnId="{875AD596-7666-4BE4-A32F-767943BED70A}">
      <dgm:prSet/>
      <dgm:spPr/>
      <dgm:t>
        <a:bodyPr/>
        <a:lstStyle/>
        <a:p>
          <a:endParaRPr lang="es-CO"/>
        </a:p>
      </dgm:t>
    </dgm:pt>
    <dgm:pt modelId="{EAD74E34-7244-41AD-9684-03DBCB320814}">
      <dgm:prSet phldrT="[Texto]"/>
      <dgm:spPr/>
      <dgm:t>
        <a:bodyPr/>
        <a:lstStyle/>
        <a:p>
          <a:r>
            <a:rPr lang="es-CO" b="1" dirty="0"/>
            <a:t>Seguridad de información-GEL</a:t>
          </a:r>
        </a:p>
      </dgm:t>
    </dgm:pt>
    <dgm:pt modelId="{E0B38947-C3D8-4BE5-80EF-3E91F006A182}" type="parTrans" cxnId="{7C9516B8-ABB2-4138-8993-C5DEFEEFCCB8}">
      <dgm:prSet/>
      <dgm:spPr/>
      <dgm:t>
        <a:bodyPr/>
        <a:lstStyle/>
        <a:p>
          <a:endParaRPr lang="es-CO"/>
        </a:p>
      </dgm:t>
    </dgm:pt>
    <dgm:pt modelId="{051903A2-BDC3-4F2B-80FF-E439AEB001EB}" type="sibTrans" cxnId="{7C9516B8-ABB2-4138-8993-C5DEFEEFCCB8}">
      <dgm:prSet/>
      <dgm:spPr/>
      <dgm:t>
        <a:bodyPr/>
        <a:lstStyle/>
        <a:p>
          <a:endParaRPr lang="es-CO"/>
        </a:p>
      </dgm:t>
    </dgm:pt>
    <dgm:pt modelId="{A1F44698-DF91-4C52-9688-0A5109991938}">
      <dgm:prSet phldrT="[Texto]"/>
      <dgm:spPr/>
      <dgm:t>
        <a:bodyPr/>
        <a:lstStyle/>
        <a:p>
          <a:r>
            <a:rPr lang="es-CO" b="1" dirty="0"/>
            <a:t>Meritocracia</a:t>
          </a:r>
        </a:p>
      </dgm:t>
    </dgm:pt>
    <dgm:pt modelId="{BDBA7EDB-4E56-433F-A757-CA909ECC5E64}" type="parTrans" cxnId="{3FADFB99-A740-4118-8D7B-C67998D06C35}">
      <dgm:prSet/>
      <dgm:spPr/>
      <dgm:t>
        <a:bodyPr/>
        <a:lstStyle/>
        <a:p>
          <a:endParaRPr lang="es-CO"/>
        </a:p>
      </dgm:t>
    </dgm:pt>
    <dgm:pt modelId="{87EE6C76-B3C7-4C0A-B071-7C33ECD290FD}" type="sibTrans" cxnId="{3FADFB99-A740-4118-8D7B-C67998D06C35}">
      <dgm:prSet/>
      <dgm:spPr/>
      <dgm:t>
        <a:bodyPr/>
        <a:lstStyle/>
        <a:p>
          <a:endParaRPr lang="es-CO"/>
        </a:p>
      </dgm:t>
    </dgm:pt>
    <dgm:pt modelId="{2BE2DFFA-5D30-4EF5-B761-44C1AC61F11B}">
      <dgm:prSet phldrT="[Texto]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s-CO" b="1" dirty="0"/>
            <a:t>Banco </a:t>
          </a:r>
          <a:r>
            <a:rPr lang="es-CO" b="1" dirty="0" err="1"/>
            <a:t>Nal</a:t>
          </a:r>
          <a:r>
            <a:rPr lang="es-CO" b="1" dirty="0"/>
            <a:t> de Oferentes</a:t>
          </a:r>
        </a:p>
      </dgm:t>
    </dgm:pt>
    <dgm:pt modelId="{5A421ABE-22B2-429D-8375-116983AB75CD}" type="parTrans" cxnId="{82F52C5D-DCB6-4803-983B-828069F62D68}">
      <dgm:prSet/>
      <dgm:spPr/>
      <dgm:t>
        <a:bodyPr/>
        <a:lstStyle/>
        <a:p>
          <a:endParaRPr lang="es-CO"/>
        </a:p>
      </dgm:t>
    </dgm:pt>
    <dgm:pt modelId="{FF3D669E-BD9C-4B2D-85F6-383B5086036C}" type="sibTrans" cxnId="{82F52C5D-DCB6-4803-983B-828069F62D68}">
      <dgm:prSet/>
      <dgm:spPr/>
      <dgm:t>
        <a:bodyPr/>
        <a:lstStyle/>
        <a:p>
          <a:endParaRPr lang="es-CO"/>
        </a:p>
      </dgm:t>
    </dgm:pt>
    <dgm:pt modelId="{92221E14-07A9-449E-8062-5C2513264F1E}">
      <dgm:prSet phldrT="[Texto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s-CO" b="1" dirty="0"/>
            <a:t>Línea anticorrupción</a:t>
          </a:r>
        </a:p>
      </dgm:t>
    </dgm:pt>
    <dgm:pt modelId="{41963208-19B2-432B-9FC3-AB1F8F4C683D}" type="parTrans" cxnId="{151E67F4-D344-4DED-B334-3DF60B0C1074}">
      <dgm:prSet/>
      <dgm:spPr/>
      <dgm:t>
        <a:bodyPr/>
        <a:lstStyle/>
        <a:p>
          <a:endParaRPr lang="es-CO"/>
        </a:p>
      </dgm:t>
    </dgm:pt>
    <dgm:pt modelId="{4700686F-9D0E-4B05-B077-4443830E573B}" type="sibTrans" cxnId="{151E67F4-D344-4DED-B334-3DF60B0C1074}">
      <dgm:prSet/>
      <dgm:spPr/>
      <dgm:t>
        <a:bodyPr/>
        <a:lstStyle/>
        <a:p>
          <a:endParaRPr lang="es-CO"/>
        </a:p>
      </dgm:t>
    </dgm:pt>
    <dgm:pt modelId="{8B2E5632-F5C9-495A-B62C-E66BC103706E}">
      <dgm:prSet phldrT="[Texto]"/>
      <dgm:spPr>
        <a:solidFill>
          <a:srgbClr val="AE56D6"/>
        </a:solidFill>
      </dgm:spPr>
      <dgm:t>
        <a:bodyPr/>
        <a:lstStyle/>
        <a:p>
          <a:r>
            <a:rPr lang="es-CO" b="1" dirty="0"/>
            <a:t>Plan Anticorrupción</a:t>
          </a:r>
        </a:p>
      </dgm:t>
    </dgm:pt>
    <dgm:pt modelId="{370601B1-B8EF-4830-9911-7B6683BD9A43}" type="parTrans" cxnId="{4F8AF9B9-B0C0-4BC5-AA05-2EB3632DC2A0}">
      <dgm:prSet/>
      <dgm:spPr/>
      <dgm:t>
        <a:bodyPr/>
        <a:lstStyle/>
        <a:p>
          <a:endParaRPr lang="es-CO"/>
        </a:p>
      </dgm:t>
    </dgm:pt>
    <dgm:pt modelId="{8236D068-0597-43BA-98CD-3678057BA888}" type="sibTrans" cxnId="{4F8AF9B9-B0C0-4BC5-AA05-2EB3632DC2A0}">
      <dgm:prSet/>
      <dgm:spPr/>
      <dgm:t>
        <a:bodyPr/>
        <a:lstStyle/>
        <a:p>
          <a:endParaRPr lang="es-CO"/>
        </a:p>
      </dgm:t>
    </dgm:pt>
    <dgm:pt modelId="{A1D66CEC-5027-49C5-82CA-4B4F17B5C134}">
      <dgm:prSet phldrT="[Texto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CO" b="1" dirty="0"/>
            <a:t>Mejor atención al ciudadano</a:t>
          </a:r>
        </a:p>
      </dgm:t>
    </dgm:pt>
    <dgm:pt modelId="{4FC42F62-A21E-49B6-9D9D-3CA7E842E7A3}" type="parTrans" cxnId="{A8EF5E33-0F0D-4501-8F97-13E2B6C11B50}">
      <dgm:prSet/>
      <dgm:spPr/>
      <dgm:t>
        <a:bodyPr/>
        <a:lstStyle/>
        <a:p>
          <a:endParaRPr lang="es-CO"/>
        </a:p>
      </dgm:t>
    </dgm:pt>
    <dgm:pt modelId="{09CBB8E2-A4EA-4CF7-8768-02300F83C7CD}" type="sibTrans" cxnId="{A8EF5E33-0F0D-4501-8F97-13E2B6C11B50}">
      <dgm:prSet/>
      <dgm:spPr/>
      <dgm:t>
        <a:bodyPr/>
        <a:lstStyle/>
        <a:p>
          <a:endParaRPr lang="es-CO"/>
        </a:p>
      </dgm:t>
    </dgm:pt>
    <dgm:pt modelId="{E5717DFA-739F-4EE7-B8BE-2049AE24B421}">
      <dgm:prSet phldrT="[Texto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CO" b="1" dirty="0"/>
            <a:t>Código de Ética</a:t>
          </a:r>
        </a:p>
      </dgm:t>
    </dgm:pt>
    <dgm:pt modelId="{975616F9-998A-4FD7-82EF-2A3EBC7F3C37}" type="parTrans" cxnId="{05501BEC-FE67-4CDC-A5AC-D6ABB621F6D5}">
      <dgm:prSet/>
      <dgm:spPr/>
      <dgm:t>
        <a:bodyPr/>
        <a:lstStyle/>
        <a:p>
          <a:endParaRPr lang="es-CO"/>
        </a:p>
      </dgm:t>
    </dgm:pt>
    <dgm:pt modelId="{03AA7ECF-A0BD-47F7-B8FC-5EAD8948A7C5}" type="sibTrans" cxnId="{05501BEC-FE67-4CDC-A5AC-D6ABB621F6D5}">
      <dgm:prSet/>
      <dgm:spPr/>
      <dgm:t>
        <a:bodyPr/>
        <a:lstStyle/>
        <a:p>
          <a:endParaRPr lang="es-CO"/>
        </a:p>
      </dgm:t>
    </dgm:pt>
    <dgm:pt modelId="{7063CAEB-4DCD-4E51-9226-B0CE29606D38}">
      <dgm:prSet phldrT="[Texto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s-CO" b="1" dirty="0"/>
            <a:t>Pactos de Transparencia</a:t>
          </a:r>
        </a:p>
      </dgm:t>
    </dgm:pt>
    <dgm:pt modelId="{06D7B493-289A-4239-9718-1A9AAFF357AD}" type="parTrans" cxnId="{8C9A7A0E-B2BF-407D-A396-8080F3B4F816}">
      <dgm:prSet/>
      <dgm:spPr/>
      <dgm:t>
        <a:bodyPr/>
        <a:lstStyle/>
        <a:p>
          <a:endParaRPr lang="es-CO"/>
        </a:p>
      </dgm:t>
    </dgm:pt>
    <dgm:pt modelId="{46C261EA-73BF-45E8-BEA7-ACAB7B8E3B14}" type="sibTrans" cxnId="{8C9A7A0E-B2BF-407D-A396-8080F3B4F816}">
      <dgm:prSet/>
      <dgm:spPr/>
      <dgm:t>
        <a:bodyPr/>
        <a:lstStyle/>
        <a:p>
          <a:endParaRPr lang="es-CO"/>
        </a:p>
      </dgm:t>
    </dgm:pt>
    <dgm:pt modelId="{C4F2486A-BF70-4BAE-AE45-E1FF146B3656}">
      <dgm:prSet phldrT="[Texto]"/>
      <dgm:spPr>
        <a:solidFill>
          <a:srgbClr val="FF0000"/>
        </a:solidFill>
      </dgm:spPr>
      <dgm:t>
        <a:bodyPr/>
        <a:lstStyle/>
        <a:p>
          <a:r>
            <a:rPr lang="es-CO" b="1" dirty="0"/>
            <a:t>Participación Ciudadana</a:t>
          </a:r>
        </a:p>
      </dgm:t>
    </dgm:pt>
    <dgm:pt modelId="{5609AD01-9593-4D1D-9986-10A47C382A75}" type="parTrans" cxnId="{0E10C2EE-81AE-40B1-96B7-12422C533DA0}">
      <dgm:prSet/>
      <dgm:spPr/>
      <dgm:t>
        <a:bodyPr/>
        <a:lstStyle/>
        <a:p>
          <a:endParaRPr lang="es-CO"/>
        </a:p>
      </dgm:t>
    </dgm:pt>
    <dgm:pt modelId="{9AEAEC97-0C8F-4852-ACEC-AA5494C803F2}" type="sibTrans" cxnId="{0E10C2EE-81AE-40B1-96B7-12422C533DA0}">
      <dgm:prSet/>
      <dgm:spPr/>
      <dgm:t>
        <a:bodyPr/>
        <a:lstStyle/>
        <a:p>
          <a:endParaRPr lang="es-CO"/>
        </a:p>
      </dgm:t>
    </dgm:pt>
    <dgm:pt modelId="{78B2C97B-ED82-46A9-B78D-168F6BEF4FB3}" type="pres">
      <dgm:prSet presAssocID="{4CCB091A-BBE9-4A20-A25D-72BEDDCF01FD}" presName="diagram" presStyleCnt="0">
        <dgm:presLayoutVars>
          <dgm:dir/>
          <dgm:resizeHandles val="exact"/>
        </dgm:presLayoutVars>
      </dgm:prSet>
      <dgm:spPr/>
    </dgm:pt>
    <dgm:pt modelId="{AF15E25A-157E-4104-8552-A285A1FC119D}" type="pres">
      <dgm:prSet presAssocID="{1E91D82C-77F5-40CA-91BC-742DEFB90166}" presName="node" presStyleLbl="node1" presStyleIdx="0" presStyleCnt="12">
        <dgm:presLayoutVars>
          <dgm:bulletEnabled val="1"/>
        </dgm:presLayoutVars>
      </dgm:prSet>
      <dgm:spPr/>
    </dgm:pt>
    <dgm:pt modelId="{A67FDD96-5BCD-4B2D-902B-667604586CB5}" type="pres">
      <dgm:prSet presAssocID="{08276338-6172-4AD8-BB9C-90362EA531BD}" presName="sibTrans" presStyleCnt="0"/>
      <dgm:spPr/>
    </dgm:pt>
    <dgm:pt modelId="{F5A3E1B9-7FFA-4DD0-955E-3910EBAD2A0F}" type="pres">
      <dgm:prSet presAssocID="{5CB1C20B-2C5F-4594-8003-0552E7D738EB}" presName="node" presStyleLbl="node1" presStyleIdx="1" presStyleCnt="12">
        <dgm:presLayoutVars>
          <dgm:bulletEnabled val="1"/>
        </dgm:presLayoutVars>
      </dgm:prSet>
      <dgm:spPr/>
    </dgm:pt>
    <dgm:pt modelId="{14CAA928-DE87-41CF-91C5-0BC49D1D8DAA}" type="pres">
      <dgm:prSet presAssocID="{74E36C01-379D-496E-B799-42CE4AD2BEC0}" presName="sibTrans" presStyleCnt="0"/>
      <dgm:spPr/>
    </dgm:pt>
    <dgm:pt modelId="{C0BAC029-4446-4155-B0DC-6307D5CB1B95}" type="pres">
      <dgm:prSet presAssocID="{399853A7-A292-4510-9C0A-D49DE7DA950B}" presName="node" presStyleLbl="node1" presStyleIdx="2" presStyleCnt="12">
        <dgm:presLayoutVars>
          <dgm:bulletEnabled val="1"/>
        </dgm:presLayoutVars>
      </dgm:prSet>
      <dgm:spPr/>
    </dgm:pt>
    <dgm:pt modelId="{C36C1DD0-1A3B-4DC4-BEEF-4E355A779330}" type="pres">
      <dgm:prSet presAssocID="{4ABB4327-60BA-49AE-92EF-596EB5944059}" presName="sibTrans" presStyleCnt="0"/>
      <dgm:spPr/>
    </dgm:pt>
    <dgm:pt modelId="{2520557F-53AE-44C4-A4E6-E35DA36E5F40}" type="pres">
      <dgm:prSet presAssocID="{EAD74E34-7244-41AD-9684-03DBCB320814}" presName="node" presStyleLbl="node1" presStyleIdx="3" presStyleCnt="12">
        <dgm:presLayoutVars>
          <dgm:bulletEnabled val="1"/>
        </dgm:presLayoutVars>
      </dgm:prSet>
      <dgm:spPr/>
    </dgm:pt>
    <dgm:pt modelId="{3625D88E-3419-428C-BF73-525C95770E77}" type="pres">
      <dgm:prSet presAssocID="{051903A2-BDC3-4F2B-80FF-E439AEB001EB}" presName="sibTrans" presStyleCnt="0"/>
      <dgm:spPr/>
    </dgm:pt>
    <dgm:pt modelId="{65792A88-B13A-4ABB-8A56-CBBA5FB4628D}" type="pres">
      <dgm:prSet presAssocID="{A1F44698-DF91-4C52-9688-0A5109991938}" presName="node" presStyleLbl="node1" presStyleIdx="4" presStyleCnt="12">
        <dgm:presLayoutVars>
          <dgm:bulletEnabled val="1"/>
        </dgm:presLayoutVars>
      </dgm:prSet>
      <dgm:spPr/>
    </dgm:pt>
    <dgm:pt modelId="{B6906778-5ECA-48DF-960B-1A35F2118568}" type="pres">
      <dgm:prSet presAssocID="{87EE6C76-B3C7-4C0A-B071-7C33ECD290FD}" presName="sibTrans" presStyleCnt="0"/>
      <dgm:spPr/>
    </dgm:pt>
    <dgm:pt modelId="{B583D0AA-BBEA-4F68-9CEB-2A8EF6A1754B}" type="pres">
      <dgm:prSet presAssocID="{2BE2DFFA-5D30-4EF5-B761-44C1AC61F11B}" presName="node" presStyleLbl="node1" presStyleIdx="5" presStyleCnt="12">
        <dgm:presLayoutVars>
          <dgm:bulletEnabled val="1"/>
        </dgm:presLayoutVars>
      </dgm:prSet>
      <dgm:spPr/>
    </dgm:pt>
    <dgm:pt modelId="{304F1E06-54E4-4AB5-B340-74519AE2BF24}" type="pres">
      <dgm:prSet presAssocID="{FF3D669E-BD9C-4B2D-85F6-383B5086036C}" presName="sibTrans" presStyleCnt="0"/>
      <dgm:spPr/>
    </dgm:pt>
    <dgm:pt modelId="{83553E33-64CA-4E1F-9EAE-7906E5C4CB8D}" type="pres">
      <dgm:prSet presAssocID="{92221E14-07A9-449E-8062-5C2513264F1E}" presName="node" presStyleLbl="node1" presStyleIdx="6" presStyleCnt="12">
        <dgm:presLayoutVars>
          <dgm:bulletEnabled val="1"/>
        </dgm:presLayoutVars>
      </dgm:prSet>
      <dgm:spPr/>
    </dgm:pt>
    <dgm:pt modelId="{478617BB-4E1E-4334-B28B-DD8B8B14AE69}" type="pres">
      <dgm:prSet presAssocID="{4700686F-9D0E-4B05-B077-4443830E573B}" presName="sibTrans" presStyleCnt="0"/>
      <dgm:spPr/>
    </dgm:pt>
    <dgm:pt modelId="{B48EED7B-C961-47C4-929E-6D453A48DD8A}" type="pres">
      <dgm:prSet presAssocID="{8B2E5632-F5C9-495A-B62C-E66BC103706E}" presName="node" presStyleLbl="node1" presStyleIdx="7" presStyleCnt="12">
        <dgm:presLayoutVars>
          <dgm:bulletEnabled val="1"/>
        </dgm:presLayoutVars>
      </dgm:prSet>
      <dgm:spPr/>
    </dgm:pt>
    <dgm:pt modelId="{D3F37CE5-1A4F-4A21-8E16-100774B2D014}" type="pres">
      <dgm:prSet presAssocID="{8236D068-0597-43BA-98CD-3678057BA888}" presName="sibTrans" presStyleCnt="0"/>
      <dgm:spPr/>
    </dgm:pt>
    <dgm:pt modelId="{D4671037-38EC-4FBF-BE02-98B7856D8E95}" type="pres">
      <dgm:prSet presAssocID="{A1D66CEC-5027-49C5-82CA-4B4F17B5C134}" presName="node" presStyleLbl="node1" presStyleIdx="8" presStyleCnt="12">
        <dgm:presLayoutVars>
          <dgm:bulletEnabled val="1"/>
        </dgm:presLayoutVars>
      </dgm:prSet>
      <dgm:spPr/>
    </dgm:pt>
    <dgm:pt modelId="{F4FCA90A-26DF-4777-A55C-402C534889DB}" type="pres">
      <dgm:prSet presAssocID="{09CBB8E2-A4EA-4CF7-8768-02300F83C7CD}" presName="sibTrans" presStyleCnt="0"/>
      <dgm:spPr/>
    </dgm:pt>
    <dgm:pt modelId="{FEBC58CD-0FC7-4166-8810-808AE9854E95}" type="pres">
      <dgm:prSet presAssocID="{E5717DFA-739F-4EE7-B8BE-2049AE24B421}" presName="node" presStyleLbl="node1" presStyleIdx="9" presStyleCnt="12">
        <dgm:presLayoutVars>
          <dgm:bulletEnabled val="1"/>
        </dgm:presLayoutVars>
      </dgm:prSet>
      <dgm:spPr/>
    </dgm:pt>
    <dgm:pt modelId="{05B3403F-C540-446A-8DE6-4635EB147378}" type="pres">
      <dgm:prSet presAssocID="{03AA7ECF-A0BD-47F7-B8FC-5EAD8948A7C5}" presName="sibTrans" presStyleCnt="0"/>
      <dgm:spPr/>
    </dgm:pt>
    <dgm:pt modelId="{A247663A-210B-45EE-B9EA-818A7B2333FB}" type="pres">
      <dgm:prSet presAssocID="{7063CAEB-4DCD-4E51-9226-B0CE29606D38}" presName="node" presStyleLbl="node1" presStyleIdx="10" presStyleCnt="12">
        <dgm:presLayoutVars>
          <dgm:bulletEnabled val="1"/>
        </dgm:presLayoutVars>
      </dgm:prSet>
      <dgm:spPr/>
    </dgm:pt>
    <dgm:pt modelId="{ED5DC6E5-CC4B-4067-9FCD-0B90061FEA47}" type="pres">
      <dgm:prSet presAssocID="{46C261EA-73BF-45E8-BEA7-ACAB7B8E3B14}" presName="sibTrans" presStyleCnt="0"/>
      <dgm:spPr/>
    </dgm:pt>
    <dgm:pt modelId="{5755261E-9BAC-423D-BED6-D38A899F0554}" type="pres">
      <dgm:prSet presAssocID="{C4F2486A-BF70-4BAE-AE45-E1FF146B3656}" presName="node" presStyleLbl="node1" presStyleIdx="11" presStyleCnt="12">
        <dgm:presLayoutVars>
          <dgm:bulletEnabled val="1"/>
        </dgm:presLayoutVars>
      </dgm:prSet>
      <dgm:spPr/>
    </dgm:pt>
  </dgm:ptLst>
  <dgm:cxnLst>
    <dgm:cxn modelId="{A9ACCFA4-463D-415B-AE76-9BAD165F1567}" type="presOf" srcId="{1E91D82C-77F5-40CA-91BC-742DEFB90166}" destId="{AF15E25A-157E-4104-8552-A285A1FC119D}" srcOrd="0" destOrd="0" presId="urn:microsoft.com/office/officeart/2005/8/layout/default"/>
    <dgm:cxn modelId="{117DDAC9-3CE7-4668-AC9C-E5AA4DD49415}" type="presOf" srcId="{92221E14-07A9-449E-8062-5C2513264F1E}" destId="{83553E33-64CA-4E1F-9EAE-7906E5C4CB8D}" srcOrd="0" destOrd="0" presId="urn:microsoft.com/office/officeart/2005/8/layout/default"/>
    <dgm:cxn modelId="{2B07524A-556C-494F-8B7B-A09876866ED5}" type="presOf" srcId="{4CCB091A-BBE9-4A20-A25D-72BEDDCF01FD}" destId="{78B2C97B-ED82-46A9-B78D-168F6BEF4FB3}" srcOrd="0" destOrd="0" presId="urn:microsoft.com/office/officeart/2005/8/layout/default"/>
    <dgm:cxn modelId="{05501BEC-FE67-4CDC-A5AC-D6ABB621F6D5}" srcId="{4CCB091A-BBE9-4A20-A25D-72BEDDCF01FD}" destId="{E5717DFA-739F-4EE7-B8BE-2049AE24B421}" srcOrd="9" destOrd="0" parTransId="{975616F9-998A-4FD7-82EF-2A3EBC7F3C37}" sibTransId="{03AA7ECF-A0BD-47F7-B8FC-5EAD8948A7C5}"/>
    <dgm:cxn modelId="{875AD596-7666-4BE4-A32F-767943BED70A}" srcId="{4CCB091A-BBE9-4A20-A25D-72BEDDCF01FD}" destId="{399853A7-A292-4510-9C0A-D49DE7DA950B}" srcOrd="2" destOrd="0" parTransId="{3ED42175-3604-4C9E-B260-38F0BF3CFA4D}" sibTransId="{4ABB4327-60BA-49AE-92EF-596EB5944059}"/>
    <dgm:cxn modelId="{E31A92A1-1D71-4DB4-BBFD-226880ABF8BC}" type="presOf" srcId="{399853A7-A292-4510-9C0A-D49DE7DA950B}" destId="{C0BAC029-4446-4155-B0DC-6307D5CB1B95}" srcOrd="0" destOrd="0" presId="urn:microsoft.com/office/officeart/2005/8/layout/default"/>
    <dgm:cxn modelId="{151E67F4-D344-4DED-B334-3DF60B0C1074}" srcId="{4CCB091A-BBE9-4A20-A25D-72BEDDCF01FD}" destId="{92221E14-07A9-449E-8062-5C2513264F1E}" srcOrd="6" destOrd="0" parTransId="{41963208-19B2-432B-9FC3-AB1F8F4C683D}" sibTransId="{4700686F-9D0E-4B05-B077-4443830E573B}"/>
    <dgm:cxn modelId="{CA309EB3-CB8B-405E-8D2E-CF19E7093071}" type="presOf" srcId="{A1D66CEC-5027-49C5-82CA-4B4F17B5C134}" destId="{D4671037-38EC-4FBF-BE02-98B7856D8E95}" srcOrd="0" destOrd="0" presId="urn:microsoft.com/office/officeart/2005/8/layout/default"/>
    <dgm:cxn modelId="{36A9B180-8D90-4CF6-AD68-2B6BBD959547}" srcId="{4CCB091A-BBE9-4A20-A25D-72BEDDCF01FD}" destId="{1E91D82C-77F5-40CA-91BC-742DEFB90166}" srcOrd="0" destOrd="0" parTransId="{6ED700D5-E3EB-45C7-A074-59CB5A1A36CE}" sibTransId="{08276338-6172-4AD8-BB9C-90362EA531BD}"/>
    <dgm:cxn modelId="{70FF5C17-C0B7-465A-9CC8-7ED524FCB85E}" srcId="{4CCB091A-BBE9-4A20-A25D-72BEDDCF01FD}" destId="{5CB1C20B-2C5F-4594-8003-0552E7D738EB}" srcOrd="1" destOrd="0" parTransId="{6C06D37E-FC13-4AF7-9255-3D87F60AC4A7}" sibTransId="{74E36C01-379D-496E-B799-42CE4AD2BEC0}"/>
    <dgm:cxn modelId="{668E1C4E-6084-477D-954B-FBCFEE0729BC}" type="presOf" srcId="{A1F44698-DF91-4C52-9688-0A5109991938}" destId="{65792A88-B13A-4ABB-8A56-CBBA5FB4628D}" srcOrd="0" destOrd="0" presId="urn:microsoft.com/office/officeart/2005/8/layout/default"/>
    <dgm:cxn modelId="{6C415897-3B57-4EC7-B3DD-5ABF5EF378FA}" type="presOf" srcId="{E5717DFA-739F-4EE7-B8BE-2049AE24B421}" destId="{FEBC58CD-0FC7-4166-8810-808AE9854E95}" srcOrd="0" destOrd="0" presId="urn:microsoft.com/office/officeart/2005/8/layout/default"/>
    <dgm:cxn modelId="{895A5E83-39DE-4E3F-A0CF-D442A46FE4CF}" type="presOf" srcId="{2BE2DFFA-5D30-4EF5-B761-44C1AC61F11B}" destId="{B583D0AA-BBEA-4F68-9CEB-2A8EF6A1754B}" srcOrd="0" destOrd="0" presId="urn:microsoft.com/office/officeart/2005/8/layout/default"/>
    <dgm:cxn modelId="{7C9516B8-ABB2-4138-8993-C5DEFEEFCCB8}" srcId="{4CCB091A-BBE9-4A20-A25D-72BEDDCF01FD}" destId="{EAD74E34-7244-41AD-9684-03DBCB320814}" srcOrd="3" destOrd="0" parTransId="{E0B38947-C3D8-4BE5-80EF-3E91F006A182}" sibTransId="{051903A2-BDC3-4F2B-80FF-E439AEB001EB}"/>
    <dgm:cxn modelId="{82F52C5D-DCB6-4803-983B-828069F62D68}" srcId="{4CCB091A-BBE9-4A20-A25D-72BEDDCF01FD}" destId="{2BE2DFFA-5D30-4EF5-B761-44C1AC61F11B}" srcOrd="5" destOrd="0" parTransId="{5A421ABE-22B2-429D-8375-116983AB75CD}" sibTransId="{FF3D669E-BD9C-4B2D-85F6-383B5086036C}"/>
    <dgm:cxn modelId="{AF1C19A0-A1CF-4546-9572-32F53761F52A}" type="presOf" srcId="{7063CAEB-4DCD-4E51-9226-B0CE29606D38}" destId="{A247663A-210B-45EE-B9EA-818A7B2333FB}" srcOrd="0" destOrd="0" presId="urn:microsoft.com/office/officeart/2005/8/layout/default"/>
    <dgm:cxn modelId="{3F098062-57EE-4A51-921C-2C7466D2D252}" type="presOf" srcId="{5CB1C20B-2C5F-4594-8003-0552E7D738EB}" destId="{F5A3E1B9-7FFA-4DD0-955E-3910EBAD2A0F}" srcOrd="0" destOrd="0" presId="urn:microsoft.com/office/officeart/2005/8/layout/default"/>
    <dgm:cxn modelId="{4F8AF9B9-B0C0-4BC5-AA05-2EB3632DC2A0}" srcId="{4CCB091A-BBE9-4A20-A25D-72BEDDCF01FD}" destId="{8B2E5632-F5C9-495A-B62C-E66BC103706E}" srcOrd="7" destOrd="0" parTransId="{370601B1-B8EF-4830-9911-7B6683BD9A43}" sibTransId="{8236D068-0597-43BA-98CD-3678057BA888}"/>
    <dgm:cxn modelId="{6765C7CB-94B4-48CA-9087-F346B2DC7CAF}" type="presOf" srcId="{C4F2486A-BF70-4BAE-AE45-E1FF146B3656}" destId="{5755261E-9BAC-423D-BED6-D38A899F0554}" srcOrd="0" destOrd="0" presId="urn:microsoft.com/office/officeart/2005/8/layout/default"/>
    <dgm:cxn modelId="{5CD36100-BBE5-46B0-8A15-7973BCEE45D2}" type="presOf" srcId="{8B2E5632-F5C9-495A-B62C-E66BC103706E}" destId="{B48EED7B-C961-47C4-929E-6D453A48DD8A}" srcOrd="0" destOrd="0" presId="urn:microsoft.com/office/officeart/2005/8/layout/default"/>
    <dgm:cxn modelId="{3FADFB99-A740-4118-8D7B-C67998D06C35}" srcId="{4CCB091A-BBE9-4A20-A25D-72BEDDCF01FD}" destId="{A1F44698-DF91-4C52-9688-0A5109991938}" srcOrd="4" destOrd="0" parTransId="{BDBA7EDB-4E56-433F-A757-CA909ECC5E64}" sibTransId="{87EE6C76-B3C7-4C0A-B071-7C33ECD290FD}"/>
    <dgm:cxn modelId="{0E10C2EE-81AE-40B1-96B7-12422C533DA0}" srcId="{4CCB091A-BBE9-4A20-A25D-72BEDDCF01FD}" destId="{C4F2486A-BF70-4BAE-AE45-E1FF146B3656}" srcOrd="11" destOrd="0" parTransId="{5609AD01-9593-4D1D-9986-10A47C382A75}" sibTransId="{9AEAEC97-0C8F-4852-ACEC-AA5494C803F2}"/>
    <dgm:cxn modelId="{8C9A7A0E-B2BF-407D-A396-8080F3B4F816}" srcId="{4CCB091A-BBE9-4A20-A25D-72BEDDCF01FD}" destId="{7063CAEB-4DCD-4E51-9226-B0CE29606D38}" srcOrd="10" destOrd="0" parTransId="{06D7B493-289A-4239-9718-1A9AAFF357AD}" sibTransId="{46C261EA-73BF-45E8-BEA7-ACAB7B8E3B14}"/>
    <dgm:cxn modelId="{F50923E8-E6C4-4429-BFF0-A3749CF35123}" type="presOf" srcId="{EAD74E34-7244-41AD-9684-03DBCB320814}" destId="{2520557F-53AE-44C4-A4E6-E35DA36E5F40}" srcOrd="0" destOrd="0" presId="urn:microsoft.com/office/officeart/2005/8/layout/default"/>
    <dgm:cxn modelId="{A8EF5E33-0F0D-4501-8F97-13E2B6C11B50}" srcId="{4CCB091A-BBE9-4A20-A25D-72BEDDCF01FD}" destId="{A1D66CEC-5027-49C5-82CA-4B4F17B5C134}" srcOrd="8" destOrd="0" parTransId="{4FC42F62-A21E-49B6-9D9D-3CA7E842E7A3}" sibTransId="{09CBB8E2-A4EA-4CF7-8768-02300F83C7CD}"/>
    <dgm:cxn modelId="{B4C4818F-4907-430F-9FF5-A18BB39F3D85}" type="presParOf" srcId="{78B2C97B-ED82-46A9-B78D-168F6BEF4FB3}" destId="{AF15E25A-157E-4104-8552-A285A1FC119D}" srcOrd="0" destOrd="0" presId="urn:microsoft.com/office/officeart/2005/8/layout/default"/>
    <dgm:cxn modelId="{70E797DE-0E1F-4428-9DFB-3EDBDDD46CF6}" type="presParOf" srcId="{78B2C97B-ED82-46A9-B78D-168F6BEF4FB3}" destId="{A67FDD96-5BCD-4B2D-902B-667604586CB5}" srcOrd="1" destOrd="0" presId="urn:microsoft.com/office/officeart/2005/8/layout/default"/>
    <dgm:cxn modelId="{D709FC2B-B4DA-4D2E-8619-E76EA2EDDBD1}" type="presParOf" srcId="{78B2C97B-ED82-46A9-B78D-168F6BEF4FB3}" destId="{F5A3E1B9-7FFA-4DD0-955E-3910EBAD2A0F}" srcOrd="2" destOrd="0" presId="urn:microsoft.com/office/officeart/2005/8/layout/default"/>
    <dgm:cxn modelId="{F6BEF32A-4C5D-4EA4-958D-D3BA4CB79A73}" type="presParOf" srcId="{78B2C97B-ED82-46A9-B78D-168F6BEF4FB3}" destId="{14CAA928-DE87-41CF-91C5-0BC49D1D8DAA}" srcOrd="3" destOrd="0" presId="urn:microsoft.com/office/officeart/2005/8/layout/default"/>
    <dgm:cxn modelId="{51160FDA-1726-410D-B176-3F61B4873264}" type="presParOf" srcId="{78B2C97B-ED82-46A9-B78D-168F6BEF4FB3}" destId="{C0BAC029-4446-4155-B0DC-6307D5CB1B95}" srcOrd="4" destOrd="0" presId="urn:microsoft.com/office/officeart/2005/8/layout/default"/>
    <dgm:cxn modelId="{A67B8DB9-2B4E-4548-843D-68FA363F19B0}" type="presParOf" srcId="{78B2C97B-ED82-46A9-B78D-168F6BEF4FB3}" destId="{C36C1DD0-1A3B-4DC4-BEEF-4E355A779330}" srcOrd="5" destOrd="0" presId="urn:microsoft.com/office/officeart/2005/8/layout/default"/>
    <dgm:cxn modelId="{F5C6C148-FC8D-422F-B15E-9AF158D11F0B}" type="presParOf" srcId="{78B2C97B-ED82-46A9-B78D-168F6BEF4FB3}" destId="{2520557F-53AE-44C4-A4E6-E35DA36E5F40}" srcOrd="6" destOrd="0" presId="urn:microsoft.com/office/officeart/2005/8/layout/default"/>
    <dgm:cxn modelId="{66DDE030-CDF2-4785-949B-A0C565E0183B}" type="presParOf" srcId="{78B2C97B-ED82-46A9-B78D-168F6BEF4FB3}" destId="{3625D88E-3419-428C-BF73-525C95770E77}" srcOrd="7" destOrd="0" presId="urn:microsoft.com/office/officeart/2005/8/layout/default"/>
    <dgm:cxn modelId="{FB09687D-3D6B-49DC-9620-7439E665DA38}" type="presParOf" srcId="{78B2C97B-ED82-46A9-B78D-168F6BEF4FB3}" destId="{65792A88-B13A-4ABB-8A56-CBBA5FB4628D}" srcOrd="8" destOrd="0" presId="urn:microsoft.com/office/officeart/2005/8/layout/default"/>
    <dgm:cxn modelId="{FEF39240-DB88-4491-A5C7-DB83A5D0C4F9}" type="presParOf" srcId="{78B2C97B-ED82-46A9-B78D-168F6BEF4FB3}" destId="{B6906778-5ECA-48DF-960B-1A35F2118568}" srcOrd="9" destOrd="0" presId="urn:microsoft.com/office/officeart/2005/8/layout/default"/>
    <dgm:cxn modelId="{92621379-8217-4745-B930-D1C0182BF680}" type="presParOf" srcId="{78B2C97B-ED82-46A9-B78D-168F6BEF4FB3}" destId="{B583D0AA-BBEA-4F68-9CEB-2A8EF6A1754B}" srcOrd="10" destOrd="0" presId="urn:microsoft.com/office/officeart/2005/8/layout/default"/>
    <dgm:cxn modelId="{8316E6B5-070F-49E6-8FCC-7CF9E9A9FEB2}" type="presParOf" srcId="{78B2C97B-ED82-46A9-B78D-168F6BEF4FB3}" destId="{304F1E06-54E4-4AB5-B340-74519AE2BF24}" srcOrd="11" destOrd="0" presId="urn:microsoft.com/office/officeart/2005/8/layout/default"/>
    <dgm:cxn modelId="{7D0AFFC8-3A83-4D91-AC20-2D3D5FB813CC}" type="presParOf" srcId="{78B2C97B-ED82-46A9-B78D-168F6BEF4FB3}" destId="{83553E33-64CA-4E1F-9EAE-7906E5C4CB8D}" srcOrd="12" destOrd="0" presId="urn:microsoft.com/office/officeart/2005/8/layout/default"/>
    <dgm:cxn modelId="{7B067724-AF96-4F88-B9C0-69A2A0553FFB}" type="presParOf" srcId="{78B2C97B-ED82-46A9-B78D-168F6BEF4FB3}" destId="{478617BB-4E1E-4334-B28B-DD8B8B14AE69}" srcOrd="13" destOrd="0" presId="urn:microsoft.com/office/officeart/2005/8/layout/default"/>
    <dgm:cxn modelId="{3109671D-D4E9-405E-9CB0-7CE83ADFF34D}" type="presParOf" srcId="{78B2C97B-ED82-46A9-B78D-168F6BEF4FB3}" destId="{B48EED7B-C961-47C4-929E-6D453A48DD8A}" srcOrd="14" destOrd="0" presId="urn:microsoft.com/office/officeart/2005/8/layout/default"/>
    <dgm:cxn modelId="{D5E58314-DF48-43E9-8214-2C478C741D88}" type="presParOf" srcId="{78B2C97B-ED82-46A9-B78D-168F6BEF4FB3}" destId="{D3F37CE5-1A4F-4A21-8E16-100774B2D014}" srcOrd="15" destOrd="0" presId="urn:microsoft.com/office/officeart/2005/8/layout/default"/>
    <dgm:cxn modelId="{2E5A5E54-83CE-4C3B-B520-1C595623ED54}" type="presParOf" srcId="{78B2C97B-ED82-46A9-B78D-168F6BEF4FB3}" destId="{D4671037-38EC-4FBF-BE02-98B7856D8E95}" srcOrd="16" destOrd="0" presId="urn:microsoft.com/office/officeart/2005/8/layout/default"/>
    <dgm:cxn modelId="{4C873340-14D9-4023-82C0-F1D081D1AF56}" type="presParOf" srcId="{78B2C97B-ED82-46A9-B78D-168F6BEF4FB3}" destId="{F4FCA90A-26DF-4777-A55C-402C534889DB}" srcOrd="17" destOrd="0" presId="urn:microsoft.com/office/officeart/2005/8/layout/default"/>
    <dgm:cxn modelId="{40607741-C7F3-4DF8-99F2-357E8EE3AC6F}" type="presParOf" srcId="{78B2C97B-ED82-46A9-B78D-168F6BEF4FB3}" destId="{FEBC58CD-0FC7-4166-8810-808AE9854E95}" srcOrd="18" destOrd="0" presId="urn:microsoft.com/office/officeart/2005/8/layout/default"/>
    <dgm:cxn modelId="{39437BF8-D275-4C33-8D0F-D87C7C5D88E9}" type="presParOf" srcId="{78B2C97B-ED82-46A9-B78D-168F6BEF4FB3}" destId="{05B3403F-C540-446A-8DE6-4635EB147378}" srcOrd="19" destOrd="0" presId="urn:microsoft.com/office/officeart/2005/8/layout/default"/>
    <dgm:cxn modelId="{1302950D-2107-4CF2-B170-A50AE3A9A11A}" type="presParOf" srcId="{78B2C97B-ED82-46A9-B78D-168F6BEF4FB3}" destId="{A247663A-210B-45EE-B9EA-818A7B2333FB}" srcOrd="20" destOrd="0" presId="urn:microsoft.com/office/officeart/2005/8/layout/default"/>
    <dgm:cxn modelId="{3AE0233A-9C70-4CF6-8109-B5904BE38CD3}" type="presParOf" srcId="{78B2C97B-ED82-46A9-B78D-168F6BEF4FB3}" destId="{ED5DC6E5-CC4B-4067-9FCD-0B90061FEA47}" srcOrd="21" destOrd="0" presId="urn:microsoft.com/office/officeart/2005/8/layout/default"/>
    <dgm:cxn modelId="{915B341D-AC2B-453B-B43B-62BF8EC5441D}" type="presParOf" srcId="{78B2C97B-ED82-46A9-B78D-168F6BEF4FB3}" destId="{5755261E-9BAC-423D-BED6-D38A899F0554}" srcOrd="2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7D32E36-2E98-48DB-941E-AFCFC38FC6FC}" type="doc">
      <dgm:prSet loTypeId="urn:microsoft.com/office/officeart/2005/8/layout/hList6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65EFBE04-6408-4C43-98DD-8D9147EE471B}">
      <dgm:prSet phldrT="[Texto]"/>
      <dgm:spPr/>
      <dgm:t>
        <a:bodyPr/>
        <a:lstStyle/>
        <a:p>
          <a:r>
            <a:rPr lang="es-CO" b="1" dirty="0"/>
            <a:t>Primera Infancia</a:t>
          </a:r>
        </a:p>
      </dgm:t>
    </dgm:pt>
    <dgm:pt modelId="{27B3894D-E663-41C9-9F20-84E917CD3B61}" type="parTrans" cxnId="{4A7E2F2A-DD8C-40E6-AFDF-945E9370E64F}">
      <dgm:prSet/>
      <dgm:spPr/>
      <dgm:t>
        <a:bodyPr/>
        <a:lstStyle/>
        <a:p>
          <a:endParaRPr lang="es-CO" b="1"/>
        </a:p>
      </dgm:t>
    </dgm:pt>
    <dgm:pt modelId="{98BC3F7A-A161-4C6A-860D-D9B0EBB70442}" type="sibTrans" cxnId="{4A7E2F2A-DD8C-40E6-AFDF-945E9370E64F}">
      <dgm:prSet/>
      <dgm:spPr/>
      <dgm:t>
        <a:bodyPr/>
        <a:lstStyle/>
        <a:p>
          <a:endParaRPr lang="es-CO" b="1"/>
        </a:p>
      </dgm:t>
    </dgm:pt>
    <dgm:pt modelId="{9F1072C9-9137-415A-B5A2-F1B30C85AA99}">
      <dgm:prSet phldrT="[Texto]"/>
      <dgm:spPr/>
      <dgm:t>
        <a:bodyPr/>
        <a:lstStyle/>
        <a:p>
          <a:r>
            <a:rPr lang="es-CO" b="1" dirty="0"/>
            <a:t>Cuentos</a:t>
          </a:r>
        </a:p>
      </dgm:t>
    </dgm:pt>
    <dgm:pt modelId="{44749784-1472-4D5C-B47A-D4B80B919751}" type="parTrans" cxnId="{BC4C0680-7CA3-41D7-A9ED-C2FE23EDBD33}">
      <dgm:prSet/>
      <dgm:spPr/>
      <dgm:t>
        <a:bodyPr/>
        <a:lstStyle/>
        <a:p>
          <a:endParaRPr lang="es-CO" b="1"/>
        </a:p>
      </dgm:t>
    </dgm:pt>
    <dgm:pt modelId="{EE999040-271C-45AB-8217-BEF74F4A265F}" type="sibTrans" cxnId="{BC4C0680-7CA3-41D7-A9ED-C2FE23EDBD33}">
      <dgm:prSet/>
      <dgm:spPr/>
      <dgm:t>
        <a:bodyPr/>
        <a:lstStyle/>
        <a:p>
          <a:endParaRPr lang="es-CO" b="1"/>
        </a:p>
      </dgm:t>
    </dgm:pt>
    <dgm:pt modelId="{586336BB-A63A-4856-BF92-5F7F3A7F922A}">
      <dgm:prSet phldrT="[Texto]"/>
      <dgm:spPr/>
      <dgm:t>
        <a:bodyPr/>
        <a:lstStyle/>
        <a:p>
          <a:r>
            <a:rPr lang="es-CO" b="1" dirty="0"/>
            <a:t>Feria de servicios</a:t>
          </a:r>
        </a:p>
      </dgm:t>
    </dgm:pt>
    <dgm:pt modelId="{FAA2768C-B30A-429B-B385-432FE3A925B1}" type="parTrans" cxnId="{65F2502D-B8DF-4BFE-B456-FC19CAC2907D}">
      <dgm:prSet/>
      <dgm:spPr/>
      <dgm:t>
        <a:bodyPr/>
        <a:lstStyle/>
        <a:p>
          <a:endParaRPr lang="es-CO" b="1"/>
        </a:p>
      </dgm:t>
    </dgm:pt>
    <dgm:pt modelId="{02F6A395-E4C4-4621-ACE3-9F4455E0CF7E}" type="sibTrans" cxnId="{65F2502D-B8DF-4BFE-B456-FC19CAC2907D}">
      <dgm:prSet/>
      <dgm:spPr/>
      <dgm:t>
        <a:bodyPr/>
        <a:lstStyle/>
        <a:p>
          <a:endParaRPr lang="es-CO" b="1"/>
        </a:p>
      </dgm:t>
    </dgm:pt>
    <dgm:pt modelId="{F2C4D03C-6490-4CDF-8A01-CBB2991990DF}">
      <dgm:prSet phldrT="[Texto]"/>
      <dgm:spPr/>
      <dgm:t>
        <a:bodyPr/>
        <a:lstStyle/>
        <a:p>
          <a:r>
            <a:rPr lang="es-CO" b="1" dirty="0"/>
            <a:t>Nutrición</a:t>
          </a:r>
        </a:p>
      </dgm:t>
    </dgm:pt>
    <dgm:pt modelId="{CEC83CA2-DBC3-479F-939E-12C8947C4101}" type="parTrans" cxnId="{70BA0B8B-C685-4693-A066-A3D56BCDBC53}">
      <dgm:prSet/>
      <dgm:spPr/>
      <dgm:t>
        <a:bodyPr/>
        <a:lstStyle/>
        <a:p>
          <a:endParaRPr lang="es-CO" b="1"/>
        </a:p>
      </dgm:t>
    </dgm:pt>
    <dgm:pt modelId="{3A8597E1-07B7-40D7-9892-D02D6218F167}" type="sibTrans" cxnId="{70BA0B8B-C685-4693-A066-A3D56BCDBC53}">
      <dgm:prSet/>
      <dgm:spPr/>
      <dgm:t>
        <a:bodyPr/>
        <a:lstStyle/>
        <a:p>
          <a:endParaRPr lang="es-CO" b="1"/>
        </a:p>
      </dgm:t>
    </dgm:pt>
    <dgm:pt modelId="{8738FC35-357A-44A5-99DE-44761BA4B3E0}">
      <dgm:prSet phldrT="[Texto]"/>
      <dgm:spPr/>
      <dgm:t>
        <a:bodyPr/>
        <a:lstStyle/>
        <a:p>
          <a:r>
            <a:rPr lang="es-CO" b="1" dirty="0"/>
            <a:t>Feria </a:t>
          </a:r>
          <a:r>
            <a:rPr lang="es-CO" b="1" dirty="0" err="1"/>
            <a:t>Bienestarina</a:t>
          </a:r>
          <a:endParaRPr lang="es-CO" b="1" dirty="0"/>
        </a:p>
      </dgm:t>
    </dgm:pt>
    <dgm:pt modelId="{DAB43F3D-D5B5-4C8A-9DA7-B2EEEA8BBFE6}" type="parTrans" cxnId="{0846864A-C273-4660-88CA-42DD15641B41}">
      <dgm:prSet/>
      <dgm:spPr/>
      <dgm:t>
        <a:bodyPr/>
        <a:lstStyle/>
        <a:p>
          <a:endParaRPr lang="es-CO" b="1"/>
        </a:p>
      </dgm:t>
    </dgm:pt>
    <dgm:pt modelId="{B2A94007-364F-4099-A400-989C54223935}" type="sibTrans" cxnId="{0846864A-C273-4660-88CA-42DD15641B41}">
      <dgm:prSet/>
      <dgm:spPr/>
      <dgm:t>
        <a:bodyPr/>
        <a:lstStyle/>
        <a:p>
          <a:endParaRPr lang="es-CO" b="1"/>
        </a:p>
      </dgm:t>
    </dgm:pt>
    <dgm:pt modelId="{F5856106-F146-4F0A-81B2-BCA69708E5D1}">
      <dgm:prSet phldrT="[Texto]"/>
      <dgm:spPr/>
      <dgm:t>
        <a:bodyPr/>
        <a:lstStyle/>
        <a:p>
          <a:r>
            <a:rPr lang="es-CO" b="1" dirty="0"/>
            <a:t>Niñez y Adolescencia</a:t>
          </a:r>
        </a:p>
      </dgm:t>
    </dgm:pt>
    <dgm:pt modelId="{DC825996-EC9D-4C85-9203-DA6B56EF0C22}" type="parTrans" cxnId="{B56F5FD4-EBC8-4B38-8DFA-17506F501500}">
      <dgm:prSet/>
      <dgm:spPr/>
      <dgm:t>
        <a:bodyPr/>
        <a:lstStyle/>
        <a:p>
          <a:endParaRPr lang="es-CO" b="1"/>
        </a:p>
      </dgm:t>
    </dgm:pt>
    <dgm:pt modelId="{6CE42D92-1F30-4597-938D-7C6C367CCB08}" type="sibTrans" cxnId="{B56F5FD4-EBC8-4B38-8DFA-17506F501500}">
      <dgm:prSet/>
      <dgm:spPr/>
      <dgm:t>
        <a:bodyPr/>
        <a:lstStyle/>
        <a:p>
          <a:endParaRPr lang="es-CO" b="1"/>
        </a:p>
      </dgm:t>
    </dgm:pt>
    <dgm:pt modelId="{3D6744DC-6706-4826-ACEA-4852146748F7}">
      <dgm:prSet phldrT="[Texto]"/>
      <dgm:spPr/>
      <dgm:t>
        <a:bodyPr/>
        <a:lstStyle/>
        <a:p>
          <a:r>
            <a:rPr lang="es-CO" b="1" dirty="0"/>
            <a:t>Mapa parlante</a:t>
          </a:r>
        </a:p>
      </dgm:t>
    </dgm:pt>
    <dgm:pt modelId="{E316C25C-B478-4B70-9B55-B8A134E9CEFC}" type="parTrans" cxnId="{0BE4CD36-8A14-4690-A917-4D416FFBE9F4}">
      <dgm:prSet/>
      <dgm:spPr/>
      <dgm:t>
        <a:bodyPr/>
        <a:lstStyle/>
        <a:p>
          <a:endParaRPr lang="es-CO" b="1"/>
        </a:p>
      </dgm:t>
    </dgm:pt>
    <dgm:pt modelId="{AD7B52F8-BF0A-44C5-B489-EDD60D65D1AC}" type="sibTrans" cxnId="{0BE4CD36-8A14-4690-A917-4D416FFBE9F4}">
      <dgm:prSet/>
      <dgm:spPr/>
      <dgm:t>
        <a:bodyPr/>
        <a:lstStyle/>
        <a:p>
          <a:endParaRPr lang="es-CO" b="1"/>
        </a:p>
      </dgm:t>
    </dgm:pt>
    <dgm:pt modelId="{51E5C929-E726-49B9-B7FD-A5BC8241FC00}">
      <dgm:prSet phldrT="[Texto]"/>
      <dgm:spPr/>
      <dgm:t>
        <a:bodyPr/>
        <a:lstStyle/>
        <a:p>
          <a:r>
            <a:rPr lang="es-CO" b="1" dirty="0"/>
            <a:t>Grupos de discusión</a:t>
          </a:r>
        </a:p>
      </dgm:t>
    </dgm:pt>
    <dgm:pt modelId="{051106C1-2978-4DEC-8B37-1BE196AF90CC}" type="parTrans" cxnId="{5A153CA5-C701-4736-B934-C63A6862D8DA}">
      <dgm:prSet/>
      <dgm:spPr/>
      <dgm:t>
        <a:bodyPr/>
        <a:lstStyle/>
        <a:p>
          <a:endParaRPr lang="es-CO" b="1"/>
        </a:p>
      </dgm:t>
    </dgm:pt>
    <dgm:pt modelId="{07C9422C-2705-4F2A-BB7E-4792F8DBDD8B}" type="sibTrans" cxnId="{5A153CA5-C701-4736-B934-C63A6862D8DA}">
      <dgm:prSet/>
      <dgm:spPr/>
      <dgm:t>
        <a:bodyPr/>
        <a:lstStyle/>
        <a:p>
          <a:endParaRPr lang="es-CO" b="1"/>
        </a:p>
      </dgm:t>
    </dgm:pt>
    <dgm:pt modelId="{88E6A6C8-ED9E-489B-A548-71F60340E3F4}">
      <dgm:prSet phldrT="[Texto]"/>
      <dgm:spPr/>
      <dgm:t>
        <a:bodyPr/>
        <a:lstStyle/>
        <a:p>
          <a:r>
            <a:rPr lang="es-CO" b="1" dirty="0"/>
            <a:t>Juegos  de roles</a:t>
          </a:r>
        </a:p>
      </dgm:t>
    </dgm:pt>
    <dgm:pt modelId="{29655047-5245-4390-9C3B-B2E817BE9E57}" type="parTrans" cxnId="{D098A3F3-1EFC-4D8F-AD37-9BA7F3B98653}">
      <dgm:prSet/>
      <dgm:spPr/>
      <dgm:t>
        <a:bodyPr/>
        <a:lstStyle/>
        <a:p>
          <a:endParaRPr lang="es-CO" b="1"/>
        </a:p>
      </dgm:t>
    </dgm:pt>
    <dgm:pt modelId="{257C9051-4CB6-4B64-8B7F-9C053B880D33}" type="sibTrans" cxnId="{D098A3F3-1EFC-4D8F-AD37-9BA7F3B98653}">
      <dgm:prSet/>
      <dgm:spPr/>
      <dgm:t>
        <a:bodyPr/>
        <a:lstStyle/>
        <a:p>
          <a:endParaRPr lang="es-CO" b="1"/>
        </a:p>
      </dgm:t>
    </dgm:pt>
    <dgm:pt modelId="{99DCA893-B5CE-4D04-850F-08003B3ACB7B}">
      <dgm:prSet phldrT="[Texto]"/>
      <dgm:spPr/>
      <dgm:t>
        <a:bodyPr/>
        <a:lstStyle/>
        <a:p>
          <a:r>
            <a:rPr lang="es-CO" b="1" dirty="0"/>
            <a:t>Historias de vida</a:t>
          </a:r>
        </a:p>
      </dgm:t>
    </dgm:pt>
    <dgm:pt modelId="{93B698CB-BA9D-4884-9D8C-B116BAA251DD}" type="parTrans" cxnId="{2BEDDE96-1891-4601-8BED-E392EEFC3EF9}">
      <dgm:prSet/>
      <dgm:spPr/>
      <dgm:t>
        <a:bodyPr/>
        <a:lstStyle/>
        <a:p>
          <a:endParaRPr lang="es-CO" b="1"/>
        </a:p>
      </dgm:t>
    </dgm:pt>
    <dgm:pt modelId="{04F8C244-CCF0-4654-B1C0-97480CCC02DC}" type="sibTrans" cxnId="{2BEDDE96-1891-4601-8BED-E392EEFC3EF9}">
      <dgm:prSet/>
      <dgm:spPr/>
      <dgm:t>
        <a:bodyPr/>
        <a:lstStyle/>
        <a:p>
          <a:endParaRPr lang="es-CO" b="1"/>
        </a:p>
      </dgm:t>
    </dgm:pt>
    <dgm:pt modelId="{AA14870A-ED1D-4680-A86A-3F66EBD13ED9}">
      <dgm:prSet phldrT="[Texto]"/>
      <dgm:spPr/>
      <dgm:t>
        <a:bodyPr/>
        <a:lstStyle/>
        <a:p>
          <a:r>
            <a:rPr lang="es-CO" b="1" dirty="0"/>
            <a:t>DOFA</a:t>
          </a:r>
        </a:p>
      </dgm:t>
    </dgm:pt>
    <dgm:pt modelId="{9B5D43B7-501B-49A8-A845-D52585132279}" type="parTrans" cxnId="{B2041007-36B3-4C84-8793-7FF45BA79AE0}">
      <dgm:prSet/>
      <dgm:spPr/>
      <dgm:t>
        <a:bodyPr/>
        <a:lstStyle/>
        <a:p>
          <a:endParaRPr lang="es-CO" b="1"/>
        </a:p>
      </dgm:t>
    </dgm:pt>
    <dgm:pt modelId="{12EA4C68-E747-480D-9907-AEEE8F5A9371}" type="sibTrans" cxnId="{B2041007-36B3-4C84-8793-7FF45BA79AE0}">
      <dgm:prSet/>
      <dgm:spPr/>
      <dgm:t>
        <a:bodyPr/>
        <a:lstStyle/>
        <a:p>
          <a:endParaRPr lang="es-CO" b="1"/>
        </a:p>
      </dgm:t>
    </dgm:pt>
    <dgm:pt modelId="{811BDB9A-40C2-4E3F-BB61-9D85B7F778F2}">
      <dgm:prSet phldrT="[Texto]"/>
      <dgm:spPr/>
      <dgm:t>
        <a:bodyPr/>
        <a:lstStyle/>
        <a:p>
          <a:r>
            <a:rPr lang="es-CO" b="1" dirty="0"/>
            <a:t>Preguntas de grupo</a:t>
          </a:r>
        </a:p>
      </dgm:t>
    </dgm:pt>
    <dgm:pt modelId="{253FD99C-A861-449A-977D-ECF5B6F1CBF7}" type="parTrans" cxnId="{59CDEAC5-30E5-49BA-ACE3-867A593292C5}">
      <dgm:prSet/>
      <dgm:spPr/>
      <dgm:t>
        <a:bodyPr/>
        <a:lstStyle/>
        <a:p>
          <a:endParaRPr lang="es-CO" b="1"/>
        </a:p>
      </dgm:t>
    </dgm:pt>
    <dgm:pt modelId="{F36B1012-6C02-477B-B5B0-C3820B98127E}" type="sibTrans" cxnId="{59CDEAC5-30E5-49BA-ACE3-867A593292C5}">
      <dgm:prSet/>
      <dgm:spPr/>
      <dgm:t>
        <a:bodyPr/>
        <a:lstStyle/>
        <a:p>
          <a:endParaRPr lang="es-CO" b="1"/>
        </a:p>
      </dgm:t>
    </dgm:pt>
    <dgm:pt modelId="{E6F08893-F029-42C9-BF76-2FC9692060E1}">
      <dgm:prSet phldrT="[Texto]"/>
      <dgm:spPr/>
      <dgm:t>
        <a:bodyPr/>
        <a:lstStyle/>
        <a:p>
          <a:r>
            <a:rPr lang="es-CO" b="1" dirty="0"/>
            <a:t>Historia de vida</a:t>
          </a:r>
        </a:p>
      </dgm:t>
    </dgm:pt>
    <dgm:pt modelId="{1E1825D3-08B0-4D06-8894-143517C45385}" type="parTrans" cxnId="{ED1BF4B1-4676-4FD3-8320-A0F8DC59661C}">
      <dgm:prSet/>
      <dgm:spPr/>
      <dgm:t>
        <a:bodyPr/>
        <a:lstStyle/>
        <a:p>
          <a:endParaRPr lang="es-CO" b="1"/>
        </a:p>
      </dgm:t>
    </dgm:pt>
    <dgm:pt modelId="{F33987AE-785E-41E1-ADF1-A6F155890161}" type="sibTrans" cxnId="{ED1BF4B1-4676-4FD3-8320-A0F8DC59661C}">
      <dgm:prSet/>
      <dgm:spPr/>
      <dgm:t>
        <a:bodyPr/>
        <a:lstStyle/>
        <a:p>
          <a:endParaRPr lang="es-CO" b="1"/>
        </a:p>
      </dgm:t>
    </dgm:pt>
    <dgm:pt modelId="{B149F5FC-4FCC-4B08-AC45-F0DB5438C56E}">
      <dgm:prSet phldrT="[Texto]"/>
      <dgm:spPr/>
      <dgm:t>
        <a:bodyPr/>
        <a:lstStyle/>
        <a:p>
          <a:r>
            <a:rPr lang="es-CO" b="1" dirty="0"/>
            <a:t>Juegos de roles</a:t>
          </a:r>
        </a:p>
      </dgm:t>
    </dgm:pt>
    <dgm:pt modelId="{03F05487-E271-4BF3-8D3F-CE005D80F4A6}" type="parTrans" cxnId="{1AAD6068-A8FA-4B46-BF1E-8BE6BFC8CA5F}">
      <dgm:prSet/>
      <dgm:spPr/>
      <dgm:t>
        <a:bodyPr/>
        <a:lstStyle/>
        <a:p>
          <a:endParaRPr lang="es-CO" b="1"/>
        </a:p>
      </dgm:t>
    </dgm:pt>
    <dgm:pt modelId="{D4B7B854-CB88-4512-A01E-126C8A15D38E}" type="sibTrans" cxnId="{1AAD6068-A8FA-4B46-BF1E-8BE6BFC8CA5F}">
      <dgm:prSet/>
      <dgm:spPr/>
      <dgm:t>
        <a:bodyPr/>
        <a:lstStyle/>
        <a:p>
          <a:endParaRPr lang="es-CO" b="1"/>
        </a:p>
      </dgm:t>
    </dgm:pt>
    <dgm:pt modelId="{8CB428F4-AF63-49BE-BF44-DC470651722B}">
      <dgm:prSet phldrT="[Texto]"/>
      <dgm:spPr/>
      <dgm:t>
        <a:bodyPr/>
        <a:lstStyle/>
        <a:p>
          <a:r>
            <a:rPr lang="es-CO" b="1" dirty="0"/>
            <a:t>Familias y Comunidades</a:t>
          </a:r>
        </a:p>
      </dgm:t>
    </dgm:pt>
    <dgm:pt modelId="{EC61D764-9036-4E8C-AA01-C0296D44D150}" type="parTrans" cxnId="{09B4A9F3-93E9-4323-A164-92924EC864D8}">
      <dgm:prSet/>
      <dgm:spPr/>
      <dgm:t>
        <a:bodyPr/>
        <a:lstStyle/>
        <a:p>
          <a:endParaRPr lang="es-CO" b="1"/>
        </a:p>
      </dgm:t>
    </dgm:pt>
    <dgm:pt modelId="{9715D07E-519E-4594-8A86-9225F9716BB6}" type="sibTrans" cxnId="{09B4A9F3-93E9-4323-A164-92924EC864D8}">
      <dgm:prSet/>
      <dgm:spPr/>
      <dgm:t>
        <a:bodyPr/>
        <a:lstStyle/>
        <a:p>
          <a:endParaRPr lang="es-CO" b="1"/>
        </a:p>
      </dgm:t>
    </dgm:pt>
    <dgm:pt modelId="{36BF62E7-6FD1-4E4C-BEFD-455231CE531A}">
      <dgm:prSet phldrT="[Texto]"/>
      <dgm:spPr/>
      <dgm:t>
        <a:bodyPr/>
        <a:lstStyle/>
        <a:p>
          <a:r>
            <a:rPr lang="es-CO" b="1" dirty="0"/>
            <a:t>Línea de tiempo</a:t>
          </a:r>
        </a:p>
      </dgm:t>
    </dgm:pt>
    <dgm:pt modelId="{073EAE8B-4E31-493B-8A8B-8546F3FAC7BA}" type="parTrans" cxnId="{49838171-0CC0-4186-8DD4-734D2BBAA81C}">
      <dgm:prSet/>
      <dgm:spPr/>
      <dgm:t>
        <a:bodyPr/>
        <a:lstStyle/>
        <a:p>
          <a:endParaRPr lang="es-CO" b="1"/>
        </a:p>
      </dgm:t>
    </dgm:pt>
    <dgm:pt modelId="{809B2360-CC07-4052-8D16-7B41B968B4CA}" type="sibTrans" cxnId="{49838171-0CC0-4186-8DD4-734D2BBAA81C}">
      <dgm:prSet/>
      <dgm:spPr/>
      <dgm:t>
        <a:bodyPr/>
        <a:lstStyle/>
        <a:p>
          <a:endParaRPr lang="es-CO" b="1"/>
        </a:p>
      </dgm:t>
    </dgm:pt>
    <dgm:pt modelId="{54094847-4537-40A8-AC77-6FC5A88FE268}">
      <dgm:prSet phldrT="[Texto]"/>
      <dgm:spPr/>
      <dgm:t>
        <a:bodyPr/>
        <a:lstStyle/>
        <a:p>
          <a:r>
            <a:rPr lang="es-CO" b="1" dirty="0"/>
            <a:t>Preguntas generadoras</a:t>
          </a:r>
        </a:p>
      </dgm:t>
    </dgm:pt>
    <dgm:pt modelId="{D80797F3-D621-49F5-B702-074BBF33DA6E}" type="parTrans" cxnId="{8417198D-7886-4FA0-8151-26C4A5463863}">
      <dgm:prSet/>
      <dgm:spPr/>
      <dgm:t>
        <a:bodyPr/>
        <a:lstStyle/>
        <a:p>
          <a:endParaRPr lang="es-CO" b="1"/>
        </a:p>
      </dgm:t>
    </dgm:pt>
    <dgm:pt modelId="{8AAFB5AD-A057-4D92-900B-ADCEB2A58681}" type="sibTrans" cxnId="{8417198D-7886-4FA0-8151-26C4A5463863}">
      <dgm:prSet/>
      <dgm:spPr/>
      <dgm:t>
        <a:bodyPr/>
        <a:lstStyle/>
        <a:p>
          <a:endParaRPr lang="es-CO" b="1"/>
        </a:p>
      </dgm:t>
    </dgm:pt>
    <dgm:pt modelId="{CAFE064D-CC14-4CB4-882F-2C2ACBF81729}">
      <dgm:prSet phldrT="[Texto]"/>
      <dgm:spPr/>
      <dgm:t>
        <a:bodyPr/>
        <a:lstStyle/>
        <a:p>
          <a:r>
            <a:rPr lang="es-CO" b="1" dirty="0"/>
            <a:t>Trabajo por Grupos y plenarias</a:t>
          </a:r>
        </a:p>
      </dgm:t>
    </dgm:pt>
    <dgm:pt modelId="{B231F59A-0493-4BB8-9FCE-DB284C5024AA}" type="parTrans" cxnId="{7DAF23AE-2333-4856-B5ED-BAA9A40B5FB9}">
      <dgm:prSet/>
      <dgm:spPr/>
      <dgm:t>
        <a:bodyPr/>
        <a:lstStyle/>
        <a:p>
          <a:endParaRPr lang="es-CO" b="1"/>
        </a:p>
      </dgm:t>
    </dgm:pt>
    <dgm:pt modelId="{8EEA85F0-19E9-447A-B478-4203F46DC1E3}" type="sibTrans" cxnId="{7DAF23AE-2333-4856-B5ED-BAA9A40B5FB9}">
      <dgm:prSet/>
      <dgm:spPr/>
      <dgm:t>
        <a:bodyPr/>
        <a:lstStyle/>
        <a:p>
          <a:endParaRPr lang="es-CO" b="1"/>
        </a:p>
      </dgm:t>
    </dgm:pt>
    <dgm:pt modelId="{21A8FB05-9E91-4AAA-BF9B-94C52F394482}">
      <dgm:prSet phldrT="[Texto]"/>
      <dgm:spPr/>
      <dgm:t>
        <a:bodyPr/>
        <a:lstStyle/>
        <a:p>
          <a:r>
            <a:rPr lang="es-CO" b="1" dirty="0"/>
            <a:t>Protección</a:t>
          </a:r>
        </a:p>
      </dgm:t>
    </dgm:pt>
    <dgm:pt modelId="{81A1F016-9DE0-4754-8DA6-865431434C38}" type="parTrans" cxnId="{5F6DAE73-245E-48C9-B848-A40060D596BC}">
      <dgm:prSet/>
      <dgm:spPr/>
      <dgm:t>
        <a:bodyPr/>
        <a:lstStyle/>
        <a:p>
          <a:endParaRPr lang="es-CO" b="1"/>
        </a:p>
      </dgm:t>
    </dgm:pt>
    <dgm:pt modelId="{FF95FA15-9FFE-4147-9630-12D465CFD3E2}" type="sibTrans" cxnId="{5F6DAE73-245E-48C9-B848-A40060D596BC}">
      <dgm:prSet/>
      <dgm:spPr/>
      <dgm:t>
        <a:bodyPr/>
        <a:lstStyle/>
        <a:p>
          <a:endParaRPr lang="es-CO" b="1"/>
        </a:p>
      </dgm:t>
    </dgm:pt>
    <dgm:pt modelId="{E7315F9C-4562-474F-A77D-F6B0081F66C3}">
      <dgm:prSet phldrT="[Texto]"/>
      <dgm:spPr/>
      <dgm:t>
        <a:bodyPr/>
        <a:lstStyle/>
        <a:p>
          <a:r>
            <a:rPr lang="es-CO" b="1" dirty="0"/>
            <a:t>Grupos de trabajo</a:t>
          </a:r>
        </a:p>
      </dgm:t>
    </dgm:pt>
    <dgm:pt modelId="{2D63E25B-6984-4672-8418-42F5F2FEDED9}" type="parTrans" cxnId="{B0856B67-132B-4F73-A940-882ABB9B440E}">
      <dgm:prSet/>
      <dgm:spPr/>
      <dgm:t>
        <a:bodyPr/>
        <a:lstStyle/>
        <a:p>
          <a:endParaRPr lang="es-CO" b="1"/>
        </a:p>
      </dgm:t>
    </dgm:pt>
    <dgm:pt modelId="{3D74AA64-1F1B-41FA-B9E8-FB21814794EF}" type="sibTrans" cxnId="{B0856B67-132B-4F73-A940-882ABB9B440E}">
      <dgm:prSet/>
      <dgm:spPr/>
      <dgm:t>
        <a:bodyPr/>
        <a:lstStyle/>
        <a:p>
          <a:endParaRPr lang="es-CO" b="1"/>
        </a:p>
      </dgm:t>
    </dgm:pt>
    <dgm:pt modelId="{D8698141-5456-47B4-9004-707AA667A3B5}">
      <dgm:prSet phldrT="[Texto]"/>
      <dgm:spPr/>
      <dgm:t>
        <a:bodyPr/>
        <a:lstStyle/>
        <a:p>
          <a:r>
            <a:rPr lang="es-CO" b="1" dirty="0"/>
            <a:t>Historia de vida</a:t>
          </a:r>
        </a:p>
      </dgm:t>
    </dgm:pt>
    <dgm:pt modelId="{A47316D1-A3DA-4646-93F5-2EE46840541F}" type="parTrans" cxnId="{6950977D-2F07-48B9-B2D2-3A514022213B}">
      <dgm:prSet/>
      <dgm:spPr/>
      <dgm:t>
        <a:bodyPr/>
        <a:lstStyle/>
        <a:p>
          <a:endParaRPr lang="es-CO" b="1"/>
        </a:p>
      </dgm:t>
    </dgm:pt>
    <dgm:pt modelId="{B5E883F9-41C2-46DB-A366-8ED7E8CB4F36}" type="sibTrans" cxnId="{6950977D-2F07-48B9-B2D2-3A514022213B}">
      <dgm:prSet/>
      <dgm:spPr/>
      <dgm:t>
        <a:bodyPr/>
        <a:lstStyle/>
        <a:p>
          <a:endParaRPr lang="es-CO" b="1"/>
        </a:p>
      </dgm:t>
    </dgm:pt>
    <dgm:pt modelId="{4FF5D115-FEB6-4D7B-9BF4-C83F381D2935}">
      <dgm:prSet phldrT="[Texto]"/>
      <dgm:spPr/>
      <dgm:t>
        <a:bodyPr/>
        <a:lstStyle/>
        <a:p>
          <a:endParaRPr lang="es-CO" b="1" dirty="0"/>
        </a:p>
      </dgm:t>
    </dgm:pt>
    <dgm:pt modelId="{3DA5028C-57CE-4BCC-8B1A-F642CF7BC838}" type="parTrans" cxnId="{28A84A67-C48D-4087-8A0E-5B73E7DFE85A}">
      <dgm:prSet/>
      <dgm:spPr/>
      <dgm:t>
        <a:bodyPr/>
        <a:lstStyle/>
        <a:p>
          <a:endParaRPr lang="es-CO" b="1"/>
        </a:p>
      </dgm:t>
    </dgm:pt>
    <dgm:pt modelId="{630D841B-4031-4250-AC7D-0C6783CC70BC}" type="sibTrans" cxnId="{28A84A67-C48D-4087-8A0E-5B73E7DFE85A}">
      <dgm:prSet/>
      <dgm:spPr/>
      <dgm:t>
        <a:bodyPr/>
        <a:lstStyle/>
        <a:p>
          <a:endParaRPr lang="es-CO" b="1"/>
        </a:p>
      </dgm:t>
    </dgm:pt>
    <dgm:pt modelId="{66F2B8EA-C4C1-494D-9963-EE21B6E725C6}">
      <dgm:prSet phldrT="[Texto]"/>
      <dgm:spPr/>
      <dgm:t>
        <a:bodyPr/>
        <a:lstStyle/>
        <a:p>
          <a:r>
            <a:rPr lang="es-CO" b="1" dirty="0"/>
            <a:t>Juegos de rol</a:t>
          </a:r>
        </a:p>
      </dgm:t>
    </dgm:pt>
    <dgm:pt modelId="{31C93941-A123-45F5-BCAF-D572E3C6C77D}" type="parTrans" cxnId="{C2BEA618-5E85-4D87-A177-A490155DAFBB}">
      <dgm:prSet/>
      <dgm:spPr/>
      <dgm:t>
        <a:bodyPr/>
        <a:lstStyle/>
        <a:p>
          <a:endParaRPr lang="es-CO" b="1"/>
        </a:p>
      </dgm:t>
    </dgm:pt>
    <dgm:pt modelId="{67CA1904-8B75-4BCD-9B2F-E2310834E845}" type="sibTrans" cxnId="{C2BEA618-5E85-4D87-A177-A490155DAFBB}">
      <dgm:prSet/>
      <dgm:spPr/>
      <dgm:t>
        <a:bodyPr/>
        <a:lstStyle/>
        <a:p>
          <a:endParaRPr lang="es-CO" b="1"/>
        </a:p>
      </dgm:t>
    </dgm:pt>
    <dgm:pt modelId="{69EC637E-59A1-458D-8D44-32C51EAFA6B8}">
      <dgm:prSet phldrT="[Texto]"/>
      <dgm:spPr/>
      <dgm:t>
        <a:bodyPr/>
        <a:lstStyle/>
        <a:p>
          <a:r>
            <a:rPr lang="es-CO" b="1" dirty="0"/>
            <a:t>Estudio de casos</a:t>
          </a:r>
        </a:p>
      </dgm:t>
    </dgm:pt>
    <dgm:pt modelId="{C3E5A1A3-9B98-4A38-A075-FEBEB8BCEFB3}" type="parTrans" cxnId="{F32AE52F-729D-4124-A644-C709760967F6}">
      <dgm:prSet/>
      <dgm:spPr/>
      <dgm:t>
        <a:bodyPr/>
        <a:lstStyle/>
        <a:p>
          <a:endParaRPr lang="es-CO" b="1"/>
        </a:p>
      </dgm:t>
    </dgm:pt>
    <dgm:pt modelId="{16914779-266A-4DF9-BEDB-405A90FF49AF}" type="sibTrans" cxnId="{F32AE52F-729D-4124-A644-C709760967F6}">
      <dgm:prSet/>
      <dgm:spPr/>
      <dgm:t>
        <a:bodyPr/>
        <a:lstStyle/>
        <a:p>
          <a:endParaRPr lang="es-CO" b="1"/>
        </a:p>
      </dgm:t>
    </dgm:pt>
    <dgm:pt modelId="{DA3CBDE4-5171-4A84-B7D2-F22344938469}">
      <dgm:prSet phldrT="[Texto]"/>
      <dgm:spPr/>
      <dgm:t>
        <a:bodyPr/>
        <a:lstStyle/>
        <a:p>
          <a:r>
            <a:rPr lang="es-CO" b="1" dirty="0"/>
            <a:t>Documentales</a:t>
          </a:r>
        </a:p>
      </dgm:t>
    </dgm:pt>
    <dgm:pt modelId="{50A4B7EB-A9BB-45C6-A526-D73759FBBD78}" type="parTrans" cxnId="{626EF29E-C536-486D-9539-10D2948FF861}">
      <dgm:prSet/>
      <dgm:spPr/>
      <dgm:t>
        <a:bodyPr/>
        <a:lstStyle/>
        <a:p>
          <a:endParaRPr lang="es-CO" b="1"/>
        </a:p>
      </dgm:t>
    </dgm:pt>
    <dgm:pt modelId="{01624B61-E9E4-4352-8135-17ED328AD5E9}" type="sibTrans" cxnId="{626EF29E-C536-486D-9539-10D2948FF861}">
      <dgm:prSet/>
      <dgm:spPr/>
      <dgm:t>
        <a:bodyPr/>
        <a:lstStyle/>
        <a:p>
          <a:endParaRPr lang="es-CO" b="1"/>
        </a:p>
      </dgm:t>
    </dgm:pt>
    <dgm:pt modelId="{879C7DEE-A6F3-46D5-BBE8-C082BF6D63DA}">
      <dgm:prSet phldrT="[Texto]"/>
      <dgm:spPr/>
      <dgm:t>
        <a:bodyPr/>
        <a:lstStyle/>
        <a:p>
          <a:r>
            <a:rPr lang="es-CO" b="1" dirty="0"/>
            <a:t>Dibujos</a:t>
          </a:r>
        </a:p>
      </dgm:t>
    </dgm:pt>
    <dgm:pt modelId="{A8E9612D-F1C6-4134-80AC-81D0CD518C6F}" type="parTrans" cxnId="{FBB0BDD8-5224-4FF4-B864-9566A4754FC5}">
      <dgm:prSet/>
      <dgm:spPr/>
      <dgm:t>
        <a:bodyPr/>
        <a:lstStyle/>
        <a:p>
          <a:endParaRPr lang="es-CO" b="1"/>
        </a:p>
      </dgm:t>
    </dgm:pt>
    <dgm:pt modelId="{F1E1376B-87CD-4E47-99FB-3B37AEE5CCEB}" type="sibTrans" cxnId="{FBB0BDD8-5224-4FF4-B864-9566A4754FC5}">
      <dgm:prSet/>
      <dgm:spPr/>
      <dgm:t>
        <a:bodyPr/>
        <a:lstStyle/>
        <a:p>
          <a:endParaRPr lang="es-CO" b="1"/>
        </a:p>
      </dgm:t>
    </dgm:pt>
    <dgm:pt modelId="{C7F8768D-A874-40B5-B184-AF60C813E092}" type="pres">
      <dgm:prSet presAssocID="{E7D32E36-2E98-48DB-941E-AFCFC38FC6FC}" presName="Name0" presStyleCnt="0">
        <dgm:presLayoutVars>
          <dgm:dir/>
          <dgm:resizeHandles val="exact"/>
        </dgm:presLayoutVars>
      </dgm:prSet>
      <dgm:spPr/>
    </dgm:pt>
    <dgm:pt modelId="{93D4B57B-B3E1-4CE4-BB90-2FF0B93982D1}" type="pres">
      <dgm:prSet presAssocID="{65EFBE04-6408-4C43-98DD-8D9147EE471B}" presName="node" presStyleLbl="node1" presStyleIdx="0" presStyleCnt="5">
        <dgm:presLayoutVars>
          <dgm:bulletEnabled val="1"/>
        </dgm:presLayoutVars>
      </dgm:prSet>
      <dgm:spPr/>
    </dgm:pt>
    <dgm:pt modelId="{93EE9CEE-B1BF-45F9-A1AC-228A2F7E4614}" type="pres">
      <dgm:prSet presAssocID="{98BC3F7A-A161-4C6A-860D-D9B0EBB70442}" presName="sibTrans" presStyleCnt="0"/>
      <dgm:spPr/>
    </dgm:pt>
    <dgm:pt modelId="{668CC58F-2A28-496D-A719-6BE290E06B39}" type="pres">
      <dgm:prSet presAssocID="{F2C4D03C-6490-4CDF-8A01-CBB2991990DF}" presName="node" presStyleLbl="node1" presStyleIdx="1" presStyleCnt="5">
        <dgm:presLayoutVars>
          <dgm:bulletEnabled val="1"/>
        </dgm:presLayoutVars>
      </dgm:prSet>
      <dgm:spPr/>
    </dgm:pt>
    <dgm:pt modelId="{34B84A38-8168-45CB-A4FD-06022CE4C6A3}" type="pres">
      <dgm:prSet presAssocID="{3A8597E1-07B7-40D7-9892-D02D6218F167}" presName="sibTrans" presStyleCnt="0"/>
      <dgm:spPr/>
    </dgm:pt>
    <dgm:pt modelId="{43520A1E-8A67-4FA7-AB7E-6E5D4F863A93}" type="pres">
      <dgm:prSet presAssocID="{F5856106-F146-4F0A-81B2-BCA69708E5D1}" presName="node" presStyleLbl="node1" presStyleIdx="2" presStyleCnt="5">
        <dgm:presLayoutVars>
          <dgm:bulletEnabled val="1"/>
        </dgm:presLayoutVars>
      </dgm:prSet>
      <dgm:spPr/>
    </dgm:pt>
    <dgm:pt modelId="{2EB2BC1A-8187-4F5D-8B62-7BDACFFAF1FC}" type="pres">
      <dgm:prSet presAssocID="{6CE42D92-1F30-4597-938D-7C6C367CCB08}" presName="sibTrans" presStyleCnt="0"/>
      <dgm:spPr/>
    </dgm:pt>
    <dgm:pt modelId="{CFE12482-F2F8-4461-A20C-890A0E9723D5}" type="pres">
      <dgm:prSet presAssocID="{8CB428F4-AF63-49BE-BF44-DC470651722B}" presName="node" presStyleLbl="node1" presStyleIdx="3" presStyleCnt="5">
        <dgm:presLayoutVars>
          <dgm:bulletEnabled val="1"/>
        </dgm:presLayoutVars>
      </dgm:prSet>
      <dgm:spPr/>
    </dgm:pt>
    <dgm:pt modelId="{D31CC1C6-24ED-4E56-A648-3C8A1A67AD6E}" type="pres">
      <dgm:prSet presAssocID="{9715D07E-519E-4594-8A86-9225F9716BB6}" presName="sibTrans" presStyleCnt="0"/>
      <dgm:spPr/>
    </dgm:pt>
    <dgm:pt modelId="{CBCA396F-39CB-4872-92C0-FBAF81369E3E}" type="pres">
      <dgm:prSet presAssocID="{21A8FB05-9E91-4AAA-BF9B-94C52F394482}" presName="node" presStyleLbl="node1" presStyleIdx="4" presStyleCnt="5">
        <dgm:presLayoutVars>
          <dgm:bulletEnabled val="1"/>
        </dgm:presLayoutVars>
      </dgm:prSet>
      <dgm:spPr/>
    </dgm:pt>
  </dgm:ptLst>
  <dgm:cxnLst>
    <dgm:cxn modelId="{ED1BF4B1-4676-4FD3-8320-A0F8DC59661C}" srcId="{F5856106-F146-4F0A-81B2-BCA69708E5D1}" destId="{E6F08893-F029-42C9-BF76-2FC9692060E1}" srcOrd="2" destOrd="0" parTransId="{1E1825D3-08B0-4D06-8894-143517C45385}" sibTransId="{F33987AE-785E-41E1-ADF1-A6F155890161}"/>
    <dgm:cxn modelId="{FCFD4E5A-B605-47E7-BFCF-FF49D81A7564}" type="presOf" srcId="{65EFBE04-6408-4C43-98DD-8D9147EE471B}" destId="{93D4B57B-B3E1-4CE4-BB90-2FF0B93982D1}" srcOrd="0" destOrd="0" presId="urn:microsoft.com/office/officeart/2005/8/layout/hList6"/>
    <dgm:cxn modelId="{70BA0B8B-C685-4693-A066-A3D56BCDBC53}" srcId="{E7D32E36-2E98-48DB-941E-AFCFC38FC6FC}" destId="{F2C4D03C-6490-4CDF-8A01-CBB2991990DF}" srcOrd="1" destOrd="0" parTransId="{CEC83CA2-DBC3-479F-939E-12C8947C4101}" sibTransId="{3A8597E1-07B7-40D7-9892-D02D6218F167}"/>
    <dgm:cxn modelId="{28A84A67-C48D-4087-8A0E-5B73E7DFE85A}" srcId="{21A8FB05-9E91-4AAA-BF9B-94C52F394482}" destId="{4FF5D115-FEB6-4D7B-9BF4-C83F381D2935}" srcOrd="5" destOrd="0" parTransId="{3DA5028C-57CE-4BCC-8B1A-F642CF7BC838}" sibTransId="{630D841B-4031-4250-AC7D-0C6783CC70BC}"/>
    <dgm:cxn modelId="{637206B4-C322-499C-924B-496733376283}" type="presOf" srcId="{66F2B8EA-C4C1-494D-9963-EE21B6E725C6}" destId="{CBCA396F-39CB-4872-92C0-FBAF81369E3E}" srcOrd="0" destOrd="3" presId="urn:microsoft.com/office/officeart/2005/8/layout/hList6"/>
    <dgm:cxn modelId="{6317DE7C-0073-45DC-A17D-2F32000CFBA2}" type="presOf" srcId="{4FF5D115-FEB6-4D7B-9BF4-C83F381D2935}" destId="{CBCA396F-39CB-4872-92C0-FBAF81369E3E}" srcOrd="0" destOrd="6" presId="urn:microsoft.com/office/officeart/2005/8/layout/hList6"/>
    <dgm:cxn modelId="{47D5C14D-C8D3-4196-ADFC-DE717ED0EE29}" type="presOf" srcId="{54094847-4537-40A8-AC77-6FC5A88FE268}" destId="{CFE12482-F2F8-4461-A20C-890A0E9723D5}" srcOrd="0" destOrd="2" presId="urn:microsoft.com/office/officeart/2005/8/layout/hList6"/>
    <dgm:cxn modelId="{FEA32500-C20A-43ED-8228-E2961DF78730}" type="presOf" srcId="{879C7DEE-A6F3-46D5-BBE8-C082BF6D63DA}" destId="{93D4B57B-B3E1-4CE4-BB90-2FF0B93982D1}" srcOrd="0" destOrd="4" presId="urn:microsoft.com/office/officeart/2005/8/layout/hList6"/>
    <dgm:cxn modelId="{2ADBFF95-3B93-44B6-854C-5FF9E8832C07}" type="presOf" srcId="{E7315F9C-4562-474F-A77D-F6B0081F66C3}" destId="{CBCA396F-39CB-4872-92C0-FBAF81369E3E}" srcOrd="0" destOrd="1" presId="urn:microsoft.com/office/officeart/2005/8/layout/hList6"/>
    <dgm:cxn modelId="{626EF29E-C536-486D-9539-10D2948FF861}" srcId="{21A8FB05-9E91-4AAA-BF9B-94C52F394482}" destId="{DA3CBDE4-5171-4A84-B7D2-F22344938469}" srcOrd="4" destOrd="0" parTransId="{50A4B7EB-A9BB-45C6-A526-D73759FBBD78}" sibTransId="{01624B61-E9E4-4352-8135-17ED328AD5E9}"/>
    <dgm:cxn modelId="{AADBFA53-35C6-4666-BF28-34D9E84BDDDC}" type="presOf" srcId="{E6F08893-F029-42C9-BF76-2FC9692060E1}" destId="{43520A1E-8A67-4FA7-AB7E-6E5D4F863A93}" srcOrd="0" destOrd="3" presId="urn:microsoft.com/office/officeart/2005/8/layout/hList6"/>
    <dgm:cxn modelId="{0BE4CD36-8A14-4690-A917-4D416FFBE9F4}" srcId="{F5856106-F146-4F0A-81B2-BCA69708E5D1}" destId="{3D6744DC-6706-4826-ACEA-4852146748F7}" srcOrd="0" destOrd="0" parTransId="{E316C25C-B478-4B70-9B55-B8A134E9CEFC}" sibTransId="{AD7B52F8-BF0A-44C5-B489-EDD60D65D1AC}"/>
    <dgm:cxn modelId="{5A153CA5-C701-4736-B934-C63A6862D8DA}" srcId="{F5856106-F146-4F0A-81B2-BCA69708E5D1}" destId="{51E5C929-E726-49B9-B7FD-A5BC8241FC00}" srcOrd="1" destOrd="0" parTransId="{051106C1-2978-4DEC-8B37-1BE196AF90CC}" sibTransId="{07C9422C-2705-4F2A-BB7E-4792F8DBDD8B}"/>
    <dgm:cxn modelId="{0FDB131E-A466-4441-937A-4C3F0D22DE85}" type="presOf" srcId="{8CB428F4-AF63-49BE-BF44-DC470651722B}" destId="{CFE12482-F2F8-4461-A20C-890A0E9723D5}" srcOrd="0" destOrd="0" presId="urn:microsoft.com/office/officeart/2005/8/layout/hList6"/>
    <dgm:cxn modelId="{B60C0048-94D8-434D-BD12-797C2A2F194E}" type="presOf" srcId="{811BDB9A-40C2-4E3F-BB61-9D85B7F778F2}" destId="{668CC58F-2A28-496D-A719-6BE290E06B39}" srcOrd="0" destOrd="4" presId="urn:microsoft.com/office/officeart/2005/8/layout/hList6"/>
    <dgm:cxn modelId="{B23AC405-C2D6-4E18-8BB3-C92DADB72E65}" type="presOf" srcId="{AA14870A-ED1D-4680-A86A-3F66EBD13ED9}" destId="{668CC58F-2A28-496D-A719-6BE290E06B39}" srcOrd="0" destOrd="3" presId="urn:microsoft.com/office/officeart/2005/8/layout/hList6"/>
    <dgm:cxn modelId="{DC4DB16B-0C6D-4937-B348-290F9493B52C}" type="presOf" srcId="{99DCA893-B5CE-4D04-850F-08003B3ACB7B}" destId="{668CC58F-2A28-496D-A719-6BE290E06B39}" srcOrd="0" destOrd="2" presId="urn:microsoft.com/office/officeart/2005/8/layout/hList6"/>
    <dgm:cxn modelId="{49838171-0CC0-4186-8DD4-734D2BBAA81C}" srcId="{8CB428F4-AF63-49BE-BF44-DC470651722B}" destId="{36BF62E7-6FD1-4E4C-BEFD-455231CE531A}" srcOrd="0" destOrd="0" parTransId="{073EAE8B-4E31-493B-8A8B-8546F3FAC7BA}" sibTransId="{809B2360-CC07-4052-8D16-7B41B968B4CA}"/>
    <dgm:cxn modelId="{EED8A266-DDE1-4D4B-952B-88E8E994333C}" type="presOf" srcId="{F2C4D03C-6490-4CDF-8A01-CBB2991990DF}" destId="{668CC58F-2A28-496D-A719-6BE290E06B39}" srcOrd="0" destOrd="0" presId="urn:microsoft.com/office/officeart/2005/8/layout/hList6"/>
    <dgm:cxn modelId="{59895DB8-73D6-43A0-91D2-D07AEC496AF4}" type="presOf" srcId="{21A8FB05-9E91-4AAA-BF9B-94C52F394482}" destId="{CBCA396F-39CB-4872-92C0-FBAF81369E3E}" srcOrd="0" destOrd="0" presId="urn:microsoft.com/office/officeart/2005/8/layout/hList6"/>
    <dgm:cxn modelId="{2BEDDE96-1891-4601-8BED-E392EEFC3EF9}" srcId="{F2C4D03C-6490-4CDF-8A01-CBB2991990DF}" destId="{99DCA893-B5CE-4D04-850F-08003B3ACB7B}" srcOrd="1" destOrd="0" parTransId="{93B698CB-BA9D-4884-9D8C-B116BAA251DD}" sibTransId="{04F8C244-CCF0-4654-B1C0-97480CCC02DC}"/>
    <dgm:cxn modelId="{5F6DAE73-245E-48C9-B848-A40060D596BC}" srcId="{E7D32E36-2E98-48DB-941E-AFCFC38FC6FC}" destId="{21A8FB05-9E91-4AAA-BF9B-94C52F394482}" srcOrd="4" destOrd="0" parTransId="{81A1F016-9DE0-4754-8DA6-865431434C38}" sibTransId="{FF95FA15-9FFE-4147-9630-12D465CFD3E2}"/>
    <dgm:cxn modelId="{1AAD6068-A8FA-4B46-BF1E-8BE6BFC8CA5F}" srcId="{F5856106-F146-4F0A-81B2-BCA69708E5D1}" destId="{B149F5FC-4FCC-4B08-AC45-F0DB5438C56E}" srcOrd="3" destOrd="0" parTransId="{03F05487-E271-4BF3-8D3F-CE005D80F4A6}" sibTransId="{D4B7B854-CB88-4512-A01E-126C8A15D38E}"/>
    <dgm:cxn modelId="{0543C4C9-78AE-4CF9-A065-6315ADF456BD}" type="presOf" srcId="{51E5C929-E726-49B9-B7FD-A5BC8241FC00}" destId="{43520A1E-8A67-4FA7-AB7E-6E5D4F863A93}" srcOrd="0" destOrd="2" presId="urn:microsoft.com/office/officeart/2005/8/layout/hList6"/>
    <dgm:cxn modelId="{741A3308-67AB-49A4-B640-903AA5AD8044}" type="presOf" srcId="{69EC637E-59A1-458D-8D44-32C51EAFA6B8}" destId="{CBCA396F-39CB-4872-92C0-FBAF81369E3E}" srcOrd="0" destOrd="4" presId="urn:microsoft.com/office/officeart/2005/8/layout/hList6"/>
    <dgm:cxn modelId="{323ECA9D-DEC7-49FF-8308-130628778B0B}" type="presOf" srcId="{DA3CBDE4-5171-4A84-B7D2-F22344938469}" destId="{CBCA396F-39CB-4872-92C0-FBAF81369E3E}" srcOrd="0" destOrd="5" presId="urn:microsoft.com/office/officeart/2005/8/layout/hList6"/>
    <dgm:cxn modelId="{B2041007-36B3-4C84-8793-7FF45BA79AE0}" srcId="{F2C4D03C-6490-4CDF-8A01-CBB2991990DF}" destId="{AA14870A-ED1D-4680-A86A-3F66EBD13ED9}" srcOrd="2" destOrd="0" parTransId="{9B5D43B7-501B-49A8-A845-D52585132279}" sibTransId="{12EA4C68-E747-480D-9907-AEEE8F5A9371}"/>
    <dgm:cxn modelId="{6950977D-2F07-48B9-B2D2-3A514022213B}" srcId="{21A8FB05-9E91-4AAA-BF9B-94C52F394482}" destId="{D8698141-5456-47B4-9004-707AA667A3B5}" srcOrd="1" destOrd="0" parTransId="{A47316D1-A3DA-4646-93F5-2EE46840541F}" sibTransId="{B5E883F9-41C2-46DB-A366-8ED7E8CB4F36}"/>
    <dgm:cxn modelId="{C2BEA618-5E85-4D87-A177-A490155DAFBB}" srcId="{21A8FB05-9E91-4AAA-BF9B-94C52F394482}" destId="{66F2B8EA-C4C1-494D-9963-EE21B6E725C6}" srcOrd="2" destOrd="0" parTransId="{31C93941-A123-45F5-BCAF-D572E3C6C77D}" sibTransId="{67CA1904-8B75-4BCD-9B2F-E2310834E845}"/>
    <dgm:cxn modelId="{4A7E2F2A-DD8C-40E6-AFDF-945E9370E64F}" srcId="{E7D32E36-2E98-48DB-941E-AFCFC38FC6FC}" destId="{65EFBE04-6408-4C43-98DD-8D9147EE471B}" srcOrd="0" destOrd="0" parTransId="{27B3894D-E663-41C9-9F20-84E917CD3B61}" sibTransId="{98BC3F7A-A161-4C6A-860D-D9B0EBB70442}"/>
    <dgm:cxn modelId="{79AB1745-24AB-47D6-A42A-4CB1C28F7B34}" type="presOf" srcId="{D8698141-5456-47B4-9004-707AA667A3B5}" destId="{CBCA396F-39CB-4872-92C0-FBAF81369E3E}" srcOrd="0" destOrd="2" presId="urn:microsoft.com/office/officeart/2005/8/layout/hList6"/>
    <dgm:cxn modelId="{8417198D-7886-4FA0-8151-26C4A5463863}" srcId="{8CB428F4-AF63-49BE-BF44-DC470651722B}" destId="{54094847-4537-40A8-AC77-6FC5A88FE268}" srcOrd="1" destOrd="0" parTransId="{D80797F3-D621-49F5-B702-074BBF33DA6E}" sibTransId="{8AAFB5AD-A057-4D92-900B-ADCEB2A58681}"/>
    <dgm:cxn modelId="{A7E48637-3F64-4122-A745-70774C6947B9}" type="presOf" srcId="{F5856106-F146-4F0A-81B2-BCA69708E5D1}" destId="{43520A1E-8A67-4FA7-AB7E-6E5D4F863A93}" srcOrd="0" destOrd="0" presId="urn:microsoft.com/office/officeart/2005/8/layout/hList6"/>
    <dgm:cxn modelId="{0846864A-C273-4660-88CA-42DD15641B41}" srcId="{F2C4D03C-6490-4CDF-8A01-CBB2991990DF}" destId="{8738FC35-357A-44A5-99DE-44761BA4B3E0}" srcOrd="0" destOrd="0" parTransId="{DAB43F3D-D5B5-4C8A-9DA7-B2EEEA8BBFE6}" sibTransId="{B2A94007-364F-4099-A400-989C54223935}"/>
    <dgm:cxn modelId="{D32883D6-6BAB-4588-9047-32D1EF182AD5}" type="presOf" srcId="{3D6744DC-6706-4826-ACEA-4852146748F7}" destId="{43520A1E-8A67-4FA7-AB7E-6E5D4F863A93}" srcOrd="0" destOrd="1" presId="urn:microsoft.com/office/officeart/2005/8/layout/hList6"/>
    <dgm:cxn modelId="{5BC56B9E-4D79-45D4-978D-24E06A196CA7}" type="presOf" srcId="{CAFE064D-CC14-4CB4-882F-2C2ACBF81729}" destId="{CFE12482-F2F8-4461-A20C-890A0E9723D5}" srcOrd="0" destOrd="3" presId="urn:microsoft.com/office/officeart/2005/8/layout/hList6"/>
    <dgm:cxn modelId="{B56F5FD4-EBC8-4B38-8DFA-17506F501500}" srcId="{E7D32E36-2E98-48DB-941E-AFCFC38FC6FC}" destId="{F5856106-F146-4F0A-81B2-BCA69708E5D1}" srcOrd="2" destOrd="0" parTransId="{DC825996-EC9D-4C85-9203-DA6B56EF0C22}" sibTransId="{6CE42D92-1F30-4597-938D-7C6C367CCB08}"/>
    <dgm:cxn modelId="{D098A3F3-1EFC-4D8F-AD37-9BA7F3B98653}" srcId="{65EFBE04-6408-4C43-98DD-8D9147EE471B}" destId="{88E6A6C8-ED9E-489B-A548-71F60340E3F4}" srcOrd="2" destOrd="0" parTransId="{29655047-5245-4390-9C3B-B2E817BE9E57}" sibTransId="{257C9051-4CB6-4B64-8B7F-9C053B880D33}"/>
    <dgm:cxn modelId="{F32AE52F-729D-4124-A644-C709760967F6}" srcId="{21A8FB05-9E91-4AAA-BF9B-94C52F394482}" destId="{69EC637E-59A1-458D-8D44-32C51EAFA6B8}" srcOrd="3" destOrd="0" parTransId="{C3E5A1A3-9B98-4A38-A075-FEBEB8BCEFB3}" sibTransId="{16914779-266A-4DF9-BEDB-405A90FF49AF}"/>
    <dgm:cxn modelId="{D6A54817-E678-4E61-8FC3-0155742DD63E}" type="presOf" srcId="{9F1072C9-9137-415A-B5A2-F1B30C85AA99}" destId="{93D4B57B-B3E1-4CE4-BB90-2FF0B93982D1}" srcOrd="0" destOrd="1" presId="urn:microsoft.com/office/officeart/2005/8/layout/hList6"/>
    <dgm:cxn modelId="{63F2A0A8-12EA-4E6E-A415-628824A34DE2}" type="presOf" srcId="{B149F5FC-4FCC-4B08-AC45-F0DB5438C56E}" destId="{43520A1E-8A67-4FA7-AB7E-6E5D4F863A93}" srcOrd="0" destOrd="4" presId="urn:microsoft.com/office/officeart/2005/8/layout/hList6"/>
    <dgm:cxn modelId="{09B4A9F3-93E9-4323-A164-92924EC864D8}" srcId="{E7D32E36-2E98-48DB-941E-AFCFC38FC6FC}" destId="{8CB428F4-AF63-49BE-BF44-DC470651722B}" srcOrd="3" destOrd="0" parTransId="{EC61D764-9036-4E8C-AA01-C0296D44D150}" sibTransId="{9715D07E-519E-4594-8A86-9225F9716BB6}"/>
    <dgm:cxn modelId="{BC4C0680-7CA3-41D7-A9ED-C2FE23EDBD33}" srcId="{65EFBE04-6408-4C43-98DD-8D9147EE471B}" destId="{9F1072C9-9137-415A-B5A2-F1B30C85AA99}" srcOrd="0" destOrd="0" parTransId="{44749784-1472-4D5C-B47A-D4B80B919751}" sibTransId="{EE999040-271C-45AB-8217-BEF74F4A265F}"/>
    <dgm:cxn modelId="{0319375A-B172-4C82-AD79-CB254D581C83}" type="presOf" srcId="{E7D32E36-2E98-48DB-941E-AFCFC38FC6FC}" destId="{C7F8768D-A874-40B5-B184-AF60C813E092}" srcOrd="0" destOrd="0" presId="urn:microsoft.com/office/officeart/2005/8/layout/hList6"/>
    <dgm:cxn modelId="{7DAF23AE-2333-4856-B5ED-BAA9A40B5FB9}" srcId="{8CB428F4-AF63-49BE-BF44-DC470651722B}" destId="{CAFE064D-CC14-4CB4-882F-2C2ACBF81729}" srcOrd="2" destOrd="0" parTransId="{B231F59A-0493-4BB8-9FCE-DB284C5024AA}" sibTransId="{8EEA85F0-19E9-447A-B478-4203F46DC1E3}"/>
    <dgm:cxn modelId="{C4928BB8-82B0-4C1F-BF47-5F5DD24C6F24}" type="presOf" srcId="{8738FC35-357A-44A5-99DE-44761BA4B3E0}" destId="{668CC58F-2A28-496D-A719-6BE290E06B39}" srcOrd="0" destOrd="1" presId="urn:microsoft.com/office/officeart/2005/8/layout/hList6"/>
    <dgm:cxn modelId="{F61B4170-5CE9-4EB9-941A-DFCB3D71D6E4}" type="presOf" srcId="{88E6A6C8-ED9E-489B-A548-71F60340E3F4}" destId="{93D4B57B-B3E1-4CE4-BB90-2FF0B93982D1}" srcOrd="0" destOrd="3" presId="urn:microsoft.com/office/officeart/2005/8/layout/hList6"/>
    <dgm:cxn modelId="{59CDEAC5-30E5-49BA-ACE3-867A593292C5}" srcId="{F2C4D03C-6490-4CDF-8A01-CBB2991990DF}" destId="{811BDB9A-40C2-4E3F-BB61-9D85B7F778F2}" srcOrd="3" destOrd="0" parTransId="{253FD99C-A861-449A-977D-ECF5B6F1CBF7}" sibTransId="{F36B1012-6C02-477B-B5B0-C3820B98127E}"/>
    <dgm:cxn modelId="{96BCDCA4-A797-48FD-9FC1-EF0DE804D34A}" type="presOf" srcId="{36BF62E7-6FD1-4E4C-BEFD-455231CE531A}" destId="{CFE12482-F2F8-4461-A20C-890A0E9723D5}" srcOrd="0" destOrd="1" presId="urn:microsoft.com/office/officeart/2005/8/layout/hList6"/>
    <dgm:cxn modelId="{FBB0BDD8-5224-4FF4-B864-9566A4754FC5}" srcId="{65EFBE04-6408-4C43-98DD-8D9147EE471B}" destId="{879C7DEE-A6F3-46D5-BBE8-C082BF6D63DA}" srcOrd="3" destOrd="0" parTransId="{A8E9612D-F1C6-4134-80AC-81D0CD518C6F}" sibTransId="{F1E1376B-87CD-4E47-99FB-3B37AEE5CCEB}"/>
    <dgm:cxn modelId="{65F2502D-B8DF-4BFE-B456-FC19CAC2907D}" srcId="{65EFBE04-6408-4C43-98DD-8D9147EE471B}" destId="{586336BB-A63A-4856-BF92-5F7F3A7F922A}" srcOrd="1" destOrd="0" parTransId="{FAA2768C-B30A-429B-B385-432FE3A925B1}" sibTransId="{02F6A395-E4C4-4621-ACE3-9F4455E0CF7E}"/>
    <dgm:cxn modelId="{B0856B67-132B-4F73-A940-882ABB9B440E}" srcId="{21A8FB05-9E91-4AAA-BF9B-94C52F394482}" destId="{E7315F9C-4562-474F-A77D-F6B0081F66C3}" srcOrd="0" destOrd="0" parTransId="{2D63E25B-6984-4672-8418-42F5F2FEDED9}" sibTransId="{3D74AA64-1F1B-41FA-B9E8-FB21814794EF}"/>
    <dgm:cxn modelId="{EE81AD38-01A3-4A5B-9690-00D23B2DBE7D}" type="presOf" srcId="{586336BB-A63A-4856-BF92-5F7F3A7F922A}" destId="{93D4B57B-B3E1-4CE4-BB90-2FF0B93982D1}" srcOrd="0" destOrd="2" presId="urn:microsoft.com/office/officeart/2005/8/layout/hList6"/>
    <dgm:cxn modelId="{8BAF9386-B1C5-4631-BA78-E25CCFC093AF}" type="presParOf" srcId="{C7F8768D-A874-40B5-B184-AF60C813E092}" destId="{93D4B57B-B3E1-4CE4-BB90-2FF0B93982D1}" srcOrd="0" destOrd="0" presId="urn:microsoft.com/office/officeart/2005/8/layout/hList6"/>
    <dgm:cxn modelId="{38174537-60BC-4067-8003-E7A349B5ED16}" type="presParOf" srcId="{C7F8768D-A874-40B5-B184-AF60C813E092}" destId="{93EE9CEE-B1BF-45F9-A1AC-228A2F7E4614}" srcOrd="1" destOrd="0" presId="urn:microsoft.com/office/officeart/2005/8/layout/hList6"/>
    <dgm:cxn modelId="{D7DE787D-3926-4FF7-B769-64DF2CF726F1}" type="presParOf" srcId="{C7F8768D-A874-40B5-B184-AF60C813E092}" destId="{668CC58F-2A28-496D-A719-6BE290E06B39}" srcOrd="2" destOrd="0" presId="urn:microsoft.com/office/officeart/2005/8/layout/hList6"/>
    <dgm:cxn modelId="{D42E2A48-F9DA-45E5-8CD4-2941E896B2FD}" type="presParOf" srcId="{C7F8768D-A874-40B5-B184-AF60C813E092}" destId="{34B84A38-8168-45CB-A4FD-06022CE4C6A3}" srcOrd="3" destOrd="0" presId="urn:microsoft.com/office/officeart/2005/8/layout/hList6"/>
    <dgm:cxn modelId="{4378F923-939E-45F4-A2B8-B01B30E4076B}" type="presParOf" srcId="{C7F8768D-A874-40B5-B184-AF60C813E092}" destId="{43520A1E-8A67-4FA7-AB7E-6E5D4F863A93}" srcOrd="4" destOrd="0" presId="urn:microsoft.com/office/officeart/2005/8/layout/hList6"/>
    <dgm:cxn modelId="{FFBC9097-F574-424F-AC9E-5CCF0B2B7ABF}" type="presParOf" srcId="{C7F8768D-A874-40B5-B184-AF60C813E092}" destId="{2EB2BC1A-8187-4F5D-8B62-7BDACFFAF1FC}" srcOrd="5" destOrd="0" presId="urn:microsoft.com/office/officeart/2005/8/layout/hList6"/>
    <dgm:cxn modelId="{37A328D7-8106-45EA-A557-E83A7C35EB32}" type="presParOf" srcId="{C7F8768D-A874-40B5-B184-AF60C813E092}" destId="{CFE12482-F2F8-4461-A20C-890A0E9723D5}" srcOrd="6" destOrd="0" presId="urn:microsoft.com/office/officeart/2005/8/layout/hList6"/>
    <dgm:cxn modelId="{EE965517-50D2-45EB-B43D-4FAEC1CC85AA}" type="presParOf" srcId="{C7F8768D-A874-40B5-B184-AF60C813E092}" destId="{D31CC1C6-24ED-4E56-A648-3C8A1A67AD6E}" srcOrd="7" destOrd="0" presId="urn:microsoft.com/office/officeart/2005/8/layout/hList6"/>
    <dgm:cxn modelId="{89AD29A4-C7DA-452E-90C4-E71E79846546}" type="presParOf" srcId="{C7F8768D-A874-40B5-B184-AF60C813E092}" destId="{CBCA396F-39CB-4872-92C0-FBAF81369E3E}" srcOrd="8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15E25A-157E-4104-8552-A285A1FC119D}">
      <dsp:nvSpPr>
        <dsp:cNvPr id="0" name=""/>
        <dsp:cNvSpPr/>
      </dsp:nvSpPr>
      <dsp:spPr>
        <a:xfrm>
          <a:off x="1974" y="465813"/>
          <a:ext cx="1566186" cy="93971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700" b="1" kern="1200" dirty="0"/>
            <a:t>Fortalecimiento proceso contractual</a:t>
          </a:r>
        </a:p>
      </dsp:txBody>
      <dsp:txXfrm>
        <a:off x="1974" y="465813"/>
        <a:ext cx="1566186" cy="939712"/>
      </dsp:txXfrm>
    </dsp:sp>
    <dsp:sp modelId="{F5A3E1B9-7FFA-4DD0-955E-3910EBAD2A0F}">
      <dsp:nvSpPr>
        <dsp:cNvPr id="0" name=""/>
        <dsp:cNvSpPr/>
      </dsp:nvSpPr>
      <dsp:spPr>
        <a:xfrm>
          <a:off x="1724779" y="465813"/>
          <a:ext cx="1566186" cy="93971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700" b="1" kern="1200" dirty="0"/>
            <a:t>Acceso a información pública</a:t>
          </a:r>
        </a:p>
      </dsp:txBody>
      <dsp:txXfrm>
        <a:off x="1724779" y="465813"/>
        <a:ext cx="1566186" cy="939712"/>
      </dsp:txXfrm>
    </dsp:sp>
    <dsp:sp modelId="{C0BAC029-4446-4155-B0DC-6307D5CB1B95}">
      <dsp:nvSpPr>
        <dsp:cNvPr id="0" name=""/>
        <dsp:cNvSpPr/>
      </dsp:nvSpPr>
      <dsp:spPr>
        <a:xfrm>
          <a:off x="3447585" y="465813"/>
          <a:ext cx="1566186" cy="93971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700" b="1" kern="1200" dirty="0"/>
            <a:t>Fortalecimiento ejecución presupuestal</a:t>
          </a:r>
        </a:p>
      </dsp:txBody>
      <dsp:txXfrm>
        <a:off x="3447585" y="465813"/>
        <a:ext cx="1566186" cy="939712"/>
      </dsp:txXfrm>
    </dsp:sp>
    <dsp:sp modelId="{2520557F-53AE-44C4-A4E6-E35DA36E5F40}">
      <dsp:nvSpPr>
        <dsp:cNvPr id="0" name=""/>
        <dsp:cNvSpPr/>
      </dsp:nvSpPr>
      <dsp:spPr>
        <a:xfrm>
          <a:off x="5170390" y="465813"/>
          <a:ext cx="1566186" cy="93971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700" b="1" kern="1200" dirty="0"/>
            <a:t>Seguridad de información-GEL</a:t>
          </a:r>
        </a:p>
      </dsp:txBody>
      <dsp:txXfrm>
        <a:off x="5170390" y="465813"/>
        <a:ext cx="1566186" cy="939712"/>
      </dsp:txXfrm>
    </dsp:sp>
    <dsp:sp modelId="{65792A88-B13A-4ABB-8A56-CBBA5FB4628D}">
      <dsp:nvSpPr>
        <dsp:cNvPr id="0" name=""/>
        <dsp:cNvSpPr/>
      </dsp:nvSpPr>
      <dsp:spPr>
        <a:xfrm>
          <a:off x="1974" y="1562143"/>
          <a:ext cx="1566186" cy="93971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700" b="1" kern="1200" dirty="0"/>
            <a:t>Meritocracia</a:t>
          </a:r>
        </a:p>
      </dsp:txBody>
      <dsp:txXfrm>
        <a:off x="1974" y="1562143"/>
        <a:ext cx="1566186" cy="939712"/>
      </dsp:txXfrm>
    </dsp:sp>
    <dsp:sp modelId="{B583D0AA-BBEA-4F68-9CEB-2A8EF6A1754B}">
      <dsp:nvSpPr>
        <dsp:cNvPr id="0" name=""/>
        <dsp:cNvSpPr/>
      </dsp:nvSpPr>
      <dsp:spPr>
        <a:xfrm>
          <a:off x="1724779" y="1562143"/>
          <a:ext cx="1566186" cy="939712"/>
        </a:xfrm>
        <a:prstGeom prst="rect">
          <a:avLst/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700" b="1" kern="1200" dirty="0"/>
            <a:t>Banco </a:t>
          </a:r>
          <a:r>
            <a:rPr lang="es-CO" sz="1700" b="1" kern="1200" dirty="0" err="1"/>
            <a:t>Nal</a:t>
          </a:r>
          <a:r>
            <a:rPr lang="es-CO" sz="1700" b="1" kern="1200" dirty="0"/>
            <a:t> de Oferentes</a:t>
          </a:r>
        </a:p>
      </dsp:txBody>
      <dsp:txXfrm>
        <a:off x="1724779" y="1562143"/>
        <a:ext cx="1566186" cy="939712"/>
      </dsp:txXfrm>
    </dsp:sp>
    <dsp:sp modelId="{83553E33-64CA-4E1F-9EAE-7906E5C4CB8D}">
      <dsp:nvSpPr>
        <dsp:cNvPr id="0" name=""/>
        <dsp:cNvSpPr/>
      </dsp:nvSpPr>
      <dsp:spPr>
        <a:xfrm>
          <a:off x="3447585" y="1562143"/>
          <a:ext cx="1566186" cy="939712"/>
        </a:xfrm>
        <a:prstGeom prst="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700" b="1" kern="1200" dirty="0"/>
            <a:t>Línea anticorrupción</a:t>
          </a:r>
        </a:p>
      </dsp:txBody>
      <dsp:txXfrm>
        <a:off x="3447585" y="1562143"/>
        <a:ext cx="1566186" cy="939712"/>
      </dsp:txXfrm>
    </dsp:sp>
    <dsp:sp modelId="{B48EED7B-C961-47C4-929E-6D453A48DD8A}">
      <dsp:nvSpPr>
        <dsp:cNvPr id="0" name=""/>
        <dsp:cNvSpPr/>
      </dsp:nvSpPr>
      <dsp:spPr>
        <a:xfrm>
          <a:off x="5170390" y="1562143"/>
          <a:ext cx="1566186" cy="939712"/>
        </a:xfrm>
        <a:prstGeom prst="rect">
          <a:avLst/>
        </a:prstGeom>
        <a:solidFill>
          <a:srgbClr val="AE56D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700" b="1" kern="1200" dirty="0"/>
            <a:t>Plan Anticorrupción</a:t>
          </a:r>
        </a:p>
      </dsp:txBody>
      <dsp:txXfrm>
        <a:off x="5170390" y="1562143"/>
        <a:ext cx="1566186" cy="939712"/>
      </dsp:txXfrm>
    </dsp:sp>
    <dsp:sp modelId="{D4671037-38EC-4FBF-BE02-98B7856D8E95}">
      <dsp:nvSpPr>
        <dsp:cNvPr id="0" name=""/>
        <dsp:cNvSpPr/>
      </dsp:nvSpPr>
      <dsp:spPr>
        <a:xfrm>
          <a:off x="1974" y="2658474"/>
          <a:ext cx="1566186" cy="939712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700" b="1" kern="1200" dirty="0"/>
            <a:t>Mejor atención al ciudadano</a:t>
          </a:r>
        </a:p>
      </dsp:txBody>
      <dsp:txXfrm>
        <a:off x="1974" y="2658474"/>
        <a:ext cx="1566186" cy="939712"/>
      </dsp:txXfrm>
    </dsp:sp>
    <dsp:sp modelId="{FEBC58CD-0FC7-4166-8810-808AE9854E95}">
      <dsp:nvSpPr>
        <dsp:cNvPr id="0" name=""/>
        <dsp:cNvSpPr/>
      </dsp:nvSpPr>
      <dsp:spPr>
        <a:xfrm>
          <a:off x="1724779" y="2658474"/>
          <a:ext cx="1566186" cy="939712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700" b="1" kern="1200" dirty="0"/>
            <a:t>Código de Ética</a:t>
          </a:r>
        </a:p>
      </dsp:txBody>
      <dsp:txXfrm>
        <a:off x="1724779" y="2658474"/>
        <a:ext cx="1566186" cy="939712"/>
      </dsp:txXfrm>
    </dsp:sp>
    <dsp:sp modelId="{A247663A-210B-45EE-B9EA-818A7B2333FB}">
      <dsp:nvSpPr>
        <dsp:cNvPr id="0" name=""/>
        <dsp:cNvSpPr/>
      </dsp:nvSpPr>
      <dsp:spPr>
        <a:xfrm>
          <a:off x="3447585" y="2658474"/>
          <a:ext cx="1566186" cy="939712"/>
        </a:xfrm>
        <a:prstGeom prst="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700" b="1" kern="1200" dirty="0"/>
            <a:t>Pactos de Transparencia</a:t>
          </a:r>
        </a:p>
      </dsp:txBody>
      <dsp:txXfrm>
        <a:off x="3447585" y="2658474"/>
        <a:ext cx="1566186" cy="939712"/>
      </dsp:txXfrm>
    </dsp:sp>
    <dsp:sp modelId="{5755261E-9BAC-423D-BED6-D38A899F0554}">
      <dsp:nvSpPr>
        <dsp:cNvPr id="0" name=""/>
        <dsp:cNvSpPr/>
      </dsp:nvSpPr>
      <dsp:spPr>
        <a:xfrm>
          <a:off x="5170390" y="2658474"/>
          <a:ext cx="1566186" cy="939712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700" b="1" kern="1200" dirty="0"/>
            <a:t>Participación Ciudadana</a:t>
          </a:r>
        </a:p>
      </dsp:txBody>
      <dsp:txXfrm>
        <a:off x="5170390" y="2658474"/>
        <a:ext cx="1566186" cy="9397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D4B57B-B3E1-4CE4-BB90-2FF0B93982D1}">
      <dsp:nvSpPr>
        <dsp:cNvPr id="0" name=""/>
        <dsp:cNvSpPr/>
      </dsp:nvSpPr>
      <dsp:spPr>
        <a:xfrm rot="16200000">
          <a:off x="-1454249" y="1457523"/>
          <a:ext cx="4064000" cy="1148953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3453" bIns="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b="1" kern="1200" dirty="0"/>
            <a:t>Primera Infancia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000" b="1" kern="1200" dirty="0"/>
            <a:t>Cuentos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000" b="1" kern="1200" dirty="0"/>
            <a:t>Feria de servicios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000" b="1" kern="1200" dirty="0"/>
            <a:t>Juegos  de roles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000" b="1" kern="1200" dirty="0"/>
            <a:t>Dibujos</a:t>
          </a:r>
        </a:p>
      </dsp:txBody>
      <dsp:txXfrm rot="5400000">
        <a:off x="3274" y="812800"/>
        <a:ext cx="1148953" cy="2438400"/>
      </dsp:txXfrm>
    </dsp:sp>
    <dsp:sp modelId="{668CC58F-2A28-496D-A719-6BE290E06B39}">
      <dsp:nvSpPr>
        <dsp:cNvPr id="0" name=""/>
        <dsp:cNvSpPr/>
      </dsp:nvSpPr>
      <dsp:spPr>
        <a:xfrm rot="16200000">
          <a:off x="-219124" y="1457523"/>
          <a:ext cx="4064000" cy="1148953"/>
        </a:xfrm>
        <a:prstGeom prst="flowChartManualOperati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3453" bIns="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b="1" kern="1200" dirty="0"/>
            <a:t>Nutrición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000" b="1" kern="1200" dirty="0"/>
            <a:t>Feria </a:t>
          </a:r>
          <a:r>
            <a:rPr lang="es-CO" sz="1000" b="1" kern="1200" dirty="0" err="1"/>
            <a:t>Bienestarina</a:t>
          </a:r>
          <a:endParaRPr lang="es-CO" sz="1000" b="1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000" b="1" kern="1200" dirty="0"/>
            <a:t>Historias de vida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000" b="1" kern="1200" dirty="0"/>
            <a:t>DOFA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000" b="1" kern="1200" dirty="0"/>
            <a:t>Preguntas de grupo</a:t>
          </a:r>
        </a:p>
      </dsp:txBody>
      <dsp:txXfrm rot="5400000">
        <a:off x="1238399" y="812800"/>
        <a:ext cx="1148953" cy="2438400"/>
      </dsp:txXfrm>
    </dsp:sp>
    <dsp:sp modelId="{43520A1E-8A67-4FA7-AB7E-6E5D4F863A93}">
      <dsp:nvSpPr>
        <dsp:cNvPr id="0" name=""/>
        <dsp:cNvSpPr/>
      </dsp:nvSpPr>
      <dsp:spPr>
        <a:xfrm rot="16200000">
          <a:off x="1016000" y="1457523"/>
          <a:ext cx="4064000" cy="1148953"/>
        </a:xfrm>
        <a:prstGeom prst="flowChartManualOperati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3453" bIns="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b="1" kern="1200" dirty="0"/>
            <a:t>Niñez y Adolescencia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000" b="1" kern="1200" dirty="0"/>
            <a:t>Mapa parlante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000" b="1" kern="1200" dirty="0"/>
            <a:t>Grupos de discusión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000" b="1" kern="1200" dirty="0"/>
            <a:t>Historia de vida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000" b="1" kern="1200" dirty="0"/>
            <a:t>Juegos de roles</a:t>
          </a:r>
        </a:p>
      </dsp:txBody>
      <dsp:txXfrm rot="5400000">
        <a:off x="2473523" y="812800"/>
        <a:ext cx="1148953" cy="2438400"/>
      </dsp:txXfrm>
    </dsp:sp>
    <dsp:sp modelId="{CFE12482-F2F8-4461-A20C-890A0E9723D5}">
      <dsp:nvSpPr>
        <dsp:cNvPr id="0" name=""/>
        <dsp:cNvSpPr/>
      </dsp:nvSpPr>
      <dsp:spPr>
        <a:xfrm rot="16200000">
          <a:off x="2251124" y="1457523"/>
          <a:ext cx="4064000" cy="1148953"/>
        </a:xfrm>
        <a:prstGeom prst="flowChartManualOperati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3453" bIns="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b="1" kern="1200" dirty="0"/>
            <a:t>Familias y Comunidades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000" b="1" kern="1200" dirty="0"/>
            <a:t>Línea de tiempo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000" b="1" kern="1200" dirty="0"/>
            <a:t>Preguntas generadoras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000" b="1" kern="1200" dirty="0"/>
            <a:t>Trabajo por Grupos y plenarias</a:t>
          </a:r>
        </a:p>
      </dsp:txBody>
      <dsp:txXfrm rot="5400000">
        <a:off x="3708647" y="812800"/>
        <a:ext cx="1148953" cy="2438400"/>
      </dsp:txXfrm>
    </dsp:sp>
    <dsp:sp modelId="{CBCA396F-39CB-4872-92C0-FBAF81369E3E}">
      <dsp:nvSpPr>
        <dsp:cNvPr id="0" name=""/>
        <dsp:cNvSpPr/>
      </dsp:nvSpPr>
      <dsp:spPr>
        <a:xfrm rot="16200000">
          <a:off x="3486249" y="1457523"/>
          <a:ext cx="4064000" cy="1148953"/>
        </a:xfrm>
        <a:prstGeom prst="flowChartManualOperati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3453" bIns="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b="1" kern="1200" dirty="0"/>
            <a:t>Protección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000" b="1" kern="1200" dirty="0"/>
            <a:t>Grupos de trabajo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000" b="1" kern="1200" dirty="0"/>
            <a:t>Historia de vida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000" b="1" kern="1200" dirty="0"/>
            <a:t>Juegos de rol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000" b="1" kern="1200" dirty="0"/>
            <a:t>Estudio de casos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000" b="1" kern="1200" dirty="0"/>
            <a:t>Documentales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1000" b="1" kern="1200" dirty="0"/>
        </a:p>
      </dsp:txBody>
      <dsp:txXfrm rot="5400000">
        <a:off x="4943772" y="812800"/>
        <a:ext cx="1148953" cy="24384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E5FEAA-91B1-4774-8ED1-C6D8AE01834C}" type="datetimeFigureOut">
              <a:rPr lang="es-CO" smtClean="0"/>
              <a:t>15/05/2017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585EC-500B-44AE-9C25-4A4CEDD5002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85725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255C7B-F992-4F1F-803D-FBD94C6918D0}" type="slidenum">
              <a:rPr lang="es-CO" smtClean="0">
                <a:solidFill>
                  <a:prstClr val="black"/>
                </a:solidFill>
              </a:rPr>
              <a:pPr/>
              <a:t>8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994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255C7B-F992-4F1F-803D-FBD94C6918D0}" type="slidenum">
              <a:rPr lang="es-CO" smtClean="0">
                <a:solidFill>
                  <a:prstClr val="black"/>
                </a:solidFill>
              </a:rPr>
              <a:pPr/>
              <a:t>9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76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Shape 57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71" name="Shape 5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167317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/>
          </a:p>
        </p:txBody>
      </p:sp>
      <p:sp>
        <p:nvSpPr>
          <p:cNvPr id="6758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FAFDF2-EAB0-47BC-9F1B-A55383844D29}" type="slidenum">
              <a:rPr lang="es-ES_tradnl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s-ES_trad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4468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/>
          </a:p>
        </p:txBody>
      </p:sp>
      <p:sp>
        <p:nvSpPr>
          <p:cNvPr id="6758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FAFDF2-EAB0-47BC-9F1B-A55383844D29}" type="slidenum">
              <a:rPr lang="es-ES_tradnl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s-ES_trad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8735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/>
          </a:p>
        </p:txBody>
      </p:sp>
      <p:sp>
        <p:nvSpPr>
          <p:cNvPr id="6758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FAFDF2-EAB0-47BC-9F1B-A55383844D29}" type="slidenum">
              <a:rPr lang="es-ES_tradnl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s-ES_trad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1965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CO" altLang="es-CO"/>
          </a:p>
        </p:txBody>
      </p:sp>
      <p:sp>
        <p:nvSpPr>
          <p:cNvPr id="1946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AC3F3C8-8C0D-4E94-92A3-376053F68116}" type="slidenum">
              <a:rPr lang="es-CO" altLang="es-CO" smtClean="0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17</a:t>
            </a:fld>
            <a:endParaRPr lang="es-CO" alt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791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15/05/2017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55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15/05/2017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7406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15/05/2017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5757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15/05/2017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3844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15/05/2017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2397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15/05/2017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994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15/05/2017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8243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15/05/2017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6167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15/05/2017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3200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15/05/2017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5763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15/05/2017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374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15/05/2017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19824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15/05/2017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7387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15/05/2017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2063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15/05/2017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415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15/05/2017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387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15/05/2017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2604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15/05/2017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3600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15/05/2017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1556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15/05/2017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3382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15/05/2017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1074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15/05/2017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1555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53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0253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15.pn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4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8"/>
          <p:cNvSpPr txBox="1">
            <a:spLocks noChangeArrowheads="1"/>
          </p:cNvSpPr>
          <p:nvPr/>
        </p:nvSpPr>
        <p:spPr bwMode="auto">
          <a:xfrm>
            <a:off x="1126732" y="623271"/>
            <a:ext cx="7006000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ES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INFORME DE GESTION</a:t>
            </a:r>
          </a:p>
          <a:p>
            <a:pPr algn="ctr" eaLnBrk="1" hangingPunct="1"/>
            <a:r>
              <a:rPr lang="es-ES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MESA PUBLICA</a:t>
            </a:r>
          </a:p>
          <a:p>
            <a:pPr algn="ctr" eaLnBrk="1" hangingPunct="1"/>
            <a:r>
              <a:rPr lang="es-ES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CENTRO ZONAL INDIGENA</a:t>
            </a:r>
          </a:p>
          <a:p>
            <a:pPr algn="ctr" eaLnBrk="1" hangingPunct="1"/>
            <a:r>
              <a:rPr lang="es-ES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MUNICIPIO DE PIAMONTE</a:t>
            </a:r>
          </a:p>
          <a:p>
            <a:pPr algn="ctr" eaLnBrk="1" hangingPunct="1"/>
            <a:r>
              <a:rPr lang="es-ES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2017</a:t>
            </a:r>
          </a:p>
        </p:txBody>
      </p:sp>
    </p:spTree>
    <p:extLst>
      <p:ext uri="{BB962C8B-B14F-4D97-AF65-F5344CB8AC3E}">
        <p14:creationId xmlns:p14="http://schemas.microsoft.com/office/powerpoint/2010/main" val="3304221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575"/>
          <p:cNvSpPr txBox="1">
            <a:spLocks noGrp="1"/>
          </p:cNvSpPr>
          <p:nvPr>
            <p:ph type="title"/>
          </p:nvPr>
        </p:nvSpPr>
        <p:spPr>
          <a:xfrm>
            <a:off x="46446" y="213971"/>
            <a:ext cx="6418774" cy="53169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s-ES" sz="2800" b="1" i="1" dirty="0">
                <a:solidFill>
                  <a:srgbClr val="FFFFFF"/>
                </a:solidFill>
              </a:rPr>
              <a:t>Plan Anticorrupción 2017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905" y="1391560"/>
            <a:ext cx="4668744" cy="4668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8591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9"/>
          <p:cNvSpPr txBox="1">
            <a:spLocks noChangeArrowheads="1"/>
          </p:cNvSpPr>
          <p:nvPr/>
        </p:nvSpPr>
        <p:spPr bwMode="auto">
          <a:xfrm>
            <a:off x="52819" y="187408"/>
            <a:ext cx="511654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sz="2800" b="1" i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Proceso de Rendición de Cuentas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254524" y="1275416"/>
            <a:ext cx="84995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dirty="0">
                <a:solidFill>
                  <a:prstClr val="black"/>
                </a:solidFill>
              </a:rPr>
              <a:t>Conjunto de estructuras, prácticas y resultados mediante los cuales el estado interactúa con otras instituciones, sociedad civil y los ciudadanos en general.</a:t>
            </a:r>
          </a:p>
        </p:txBody>
      </p:sp>
      <p:grpSp>
        <p:nvGrpSpPr>
          <p:cNvPr id="2" name="Grupo 1"/>
          <p:cNvGrpSpPr/>
          <p:nvPr/>
        </p:nvGrpSpPr>
        <p:grpSpPr>
          <a:xfrm>
            <a:off x="1040033" y="2217582"/>
            <a:ext cx="4718292" cy="829376"/>
            <a:chOff x="391589" y="1994166"/>
            <a:chExt cx="4718292" cy="829376"/>
          </a:xfrm>
        </p:grpSpPr>
        <p:sp>
          <p:nvSpPr>
            <p:cNvPr id="4" name="CuadroTexto 3"/>
            <p:cNvSpPr txBox="1"/>
            <p:nvPr/>
          </p:nvSpPr>
          <p:spPr>
            <a:xfrm>
              <a:off x="1358152" y="2224188"/>
              <a:ext cx="37517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2000" dirty="0">
                  <a:solidFill>
                    <a:prstClr val="black"/>
                  </a:solidFill>
                </a:rPr>
                <a:t>Acceso a la Información</a:t>
              </a:r>
            </a:p>
          </p:txBody>
        </p:sp>
        <p:pic>
          <p:nvPicPr>
            <p:cNvPr id="9" name="Imagen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0382"/>
            <a:stretch/>
          </p:blipFill>
          <p:spPr>
            <a:xfrm>
              <a:off x="391589" y="1994166"/>
              <a:ext cx="845540" cy="829376"/>
            </a:xfrm>
            <a:prstGeom prst="rect">
              <a:avLst/>
            </a:prstGeom>
          </p:spPr>
        </p:pic>
      </p:grpSp>
      <p:grpSp>
        <p:nvGrpSpPr>
          <p:cNvPr id="10" name="Grupo 9"/>
          <p:cNvGrpSpPr/>
          <p:nvPr/>
        </p:nvGrpSpPr>
        <p:grpSpPr>
          <a:xfrm>
            <a:off x="1040033" y="2989043"/>
            <a:ext cx="2299666" cy="960858"/>
            <a:chOff x="391589" y="3105321"/>
            <a:chExt cx="2299666" cy="960858"/>
          </a:xfrm>
        </p:grpSpPr>
        <p:sp>
          <p:nvSpPr>
            <p:cNvPr id="5" name="CuadroTexto 4"/>
            <p:cNvSpPr txBox="1"/>
            <p:nvPr/>
          </p:nvSpPr>
          <p:spPr>
            <a:xfrm>
              <a:off x="1358153" y="3401084"/>
              <a:ext cx="133310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2000" dirty="0">
                  <a:solidFill>
                    <a:prstClr val="black"/>
                  </a:solidFill>
                </a:rPr>
                <a:t>Diálogo</a:t>
              </a:r>
            </a:p>
          </p:txBody>
        </p:sp>
        <p:pic>
          <p:nvPicPr>
            <p:cNvPr id="11" name="Imagen 10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332" b="52940"/>
            <a:stretch/>
          </p:blipFill>
          <p:spPr>
            <a:xfrm>
              <a:off x="391589" y="3105321"/>
              <a:ext cx="845540" cy="960858"/>
            </a:xfrm>
            <a:prstGeom prst="rect">
              <a:avLst/>
            </a:prstGeom>
          </p:spPr>
        </p:pic>
      </p:grpSp>
      <p:grpSp>
        <p:nvGrpSpPr>
          <p:cNvPr id="15" name="Grupo 14"/>
          <p:cNvGrpSpPr/>
          <p:nvPr/>
        </p:nvGrpSpPr>
        <p:grpSpPr>
          <a:xfrm>
            <a:off x="1040033" y="4871783"/>
            <a:ext cx="5689551" cy="834336"/>
            <a:chOff x="391589" y="5462244"/>
            <a:chExt cx="5689551" cy="834336"/>
          </a:xfrm>
        </p:grpSpPr>
        <p:sp>
          <p:nvSpPr>
            <p:cNvPr id="7" name="CuadroTexto 6"/>
            <p:cNvSpPr txBox="1"/>
            <p:nvPr/>
          </p:nvSpPr>
          <p:spPr>
            <a:xfrm>
              <a:off x="1358153" y="5694746"/>
              <a:ext cx="47229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dirty="0">
                  <a:solidFill>
                    <a:prstClr val="black"/>
                  </a:solidFill>
                </a:rPr>
                <a:t>Proceso de enfoque de derechos</a:t>
              </a:r>
            </a:p>
          </p:txBody>
        </p:sp>
        <p:pic>
          <p:nvPicPr>
            <p:cNvPr id="12" name="Imagen 1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0265"/>
            <a:stretch/>
          </p:blipFill>
          <p:spPr>
            <a:xfrm>
              <a:off x="391589" y="5462244"/>
              <a:ext cx="845540" cy="834336"/>
            </a:xfrm>
            <a:prstGeom prst="rect">
              <a:avLst/>
            </a:prstGeom>
          </p:spPr>
        </p:pic>
      </p:grpSp>
      <p:grpSp>
        <p:nvGrpSpPr>
          <p:cNvPr id="13" name="Grupo 12"/>
          <p:cNvGrpSpPr/>
          <p:nvPr/>
        </p:nvGrpSpPr>
        <p:grpSpPr>
          <a:xfrm>
            <a:off x="1040033" y="3964601"/>
            <a:ext cx="2756730" cy="819554"/>
            <a:chOff x="391589" y="4354793"/>
            <a:chExt cx="2756730" cy="819554"/>
          </a:xfrm>
        </p:grpSpPr>
        <p:sp>
          <p:nvSpPr>
            <p:cNvPr id="6" name="CuadroTexto 5"/>
            <p:cNvSpPr txBox="1"/>
            <p:nvPr/>
          </p:nvSpPr>
          <p:spPr>
            <a:xfrm>
              <a:off x="1358153" y="4579904"/>
              <a:ext cx="179016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2000" dirty="0">
                  <a:solidFill>
                    <a:prstClr val="black"/>
                  </a:solidFill>
                </a:rPr>
                <a:t>Incentivos</a:t>
              </a:r>
            </a:p>
          </p:txBody>
        </p:sp>
        <p:pic>
          <p:nvPicPr>
            <p:cNvPr id="14" name="Imagen 1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4145" b="26470"/>
            <a:stretch/>
          </p:blipFill>
          <p:spPr>
            <a:xfrm>
              <a:off x="391589" y="4354793"/>
              <a:ext cx="845540" cy="8195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16907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/>
          <p:cNvSpPr/>
          <p:nvPr/>
        </p:nvSpPr>
        <p:spPr>
          <a:xfrm>
            <a:off x="0" y="5938308"/>
            <a:ext cx="9144000" cy="919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Imagen 5" descr="Gráficaaaaaa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11" r="18359"/>
          <a:stretch/>
        </p:blipFill>
        <p:spPr>
          <a:xfrm>
            <a:off x="901437" y="1120434"/>
            <a:ext cx="7465194" cy="4531987"/>
          </a:xfrm>
          <a:prstGeom prst="rect">
            <a:avLst/>
          </a:prstGeom>
        </p:spPr>
      </p:pic>
      <p:sp>
        <p:nvSpPr>
          <p:cNvPr id="3" name="1 Título"/>
          <p:cNvSpPr txBox="1">
            <a:spLocks/>
          </p:cNvSpPr>
          <p:nvPr/>
        </p:nvSpPr>
        <p:spPr>
          <a:xfrm>
            <a:off x="154788" y="167416"/>
            <a:ext cx="6226904" cy="654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CO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#ICBFCumple</a:t>
            </a:r>
            <a:endParaRPr lang="es-ES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3510247" y="1336635"/>
            <a:ext cx="2223135" cy="829360"/>
          </a:xfrm>
        </p:spPr>
        <p:txBody>
          <a:bodyPr/>
          <a:lstStyle/>
          <a:p>
            <a:pPr algn="ctr"/>
            <a:r>
              <a:rPr lang="es-CO" sz="3600" dirty="0">
                <a:solidFill>
                  <a:schemeClr val="bg1">
                    <a:lumMod val="50000"/>
                  </a:schemeClr>
                </a:solidFill>
              </a:rPr>
              <a:t>Etapas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149404" y="3902814"/>
            <a:ext cx="169047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/>
              <a:t>Equipo liderado por Director Regional y Coordinadores de CZ.  Participan Coordinador de Planeación y sistemas, enlace de SNBF, Coordinador administrativo, épico, enlace de comunicaciones, enlace de servicios y atención, Grupo Asistencia Técnica, referente de calidad.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933776" y="2857111"/>
            <a:ext cx="123258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CO" sz="1400" b="1" dirty="0">
                <a:solidFill>
                  <a:schemeClr val="bg1"/>
                </a:solidFill>
              </a:rPr>
              <a:t>I Preparación</a:t>
            </a:r>
          </a:p>
          <a:p>
            <a:pPr lvl="0" algn="ctr"/>
            <a:r>
              <a:rPr lang="es-CO" sz="1200" dirty="0">
                <a:solidFill>
                  <a:schemeClr val="bg1"/>
                </a:solidFill>
              </a:rPr>
              <a:t>Equipo Cronograma</a:t>
            </a:r>
          </a:p>
        </p:txBody>
      </p:sp>
      <p:sp>
        <p:nvSpPr>
          <p:cNvPr id="15" name="CuadroTexto 14"/>
          <p:cNvSpPr txBox="1"/>
          <p:nvPr/>
        </p:nvSpPr>
        <p:spPr>
          <a:xfrm>
            <a:off x="2169354" y="4017903"/>
            <a:ext cx="123258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CO" sz="1400" b="1" dirty="0">
                <a:solidFill>
                  <a:srgbClr val="FFFFFF"/>
                </a:solidFill>
              </a:rPr>
              <a:t>II Diagnóstico</a:t>
            </a:r>
          </a:p>
          <a:p>
            <a:pPr lvl="0" algn="ctr"/>
            <a:r>
              <a:rPr lang="es-CO" sz="1200" dirty="0">
                <a:solidFill>
                  <a:srgbClr val="FFFFFF"/>
                </a:solidFill>
              </a:rPr>
              <a:t>Consulta temática</a:t>
            </a:r>
          </a:p>
          <a:p>
            <a:pPr lvl="0" algn="ctr"/>
            <a:r>
              <a:rPr lang="es-CO" sz="1200" dirty="0">
                <a:solidFill>
                  <a:srgbClr val="FFFFFF"/>
                </a:solidFill>
              </a:rPr>
              <a:t>Otros espacios</a:t>
            </a:r>
          </a:p>
        </p:txBody>
      </p:sp>
      <p:sp>
        <p:nvSpPr>
          <p:cNvPr id="16" name="CuadroTexto 15"/>
          <p:cNvSpPr txBox="1"/>
          <p:nvPr/>
        </p:nvSpPr>
        <p:spPr>
          <a:xfrm>
            <a:off x="3937001" y="4386900"/>
            <a:ext cx="142688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CO" sz="1400" dirty="0">
                <a:solidFill>
                  <a:srgbClr val="FFFFFF"/>
                </a:solidFill>
              </a:rPr>
              <a:t>III </a:t>
            </a:r>
          </a:p>
          <a:p>
            <a:pPr lvl="0" algn="ctr"/>
            <a:r>
              <a:rPr lang="es-CO" sz="1400" b="1" dirty="0">
                <a:solidFill>
                  <a:srgbClr val="FFFFFF"/>
                </a:solidFill>
              </a:rPr>
              <a:t>Fundamentación</a:t>
            </a:r>
          </a:p>
          <a:p>
            <a:pPr lvl="0" algn="ctr"/>
            <a:r>
              <a:rPr lang="es-CO" sz="1200" dirty="0">
                <a:solidFill>
                  <a:srgbClr val="FFFFFF"/>
                </a:solidFill>
              </a:rPr>
              <a:t>Formación</a:t>
            </a:r>
          </a:p>
          <a:p>
            <a:pPr lvl="0" algn="ctr"/>
            <a:r>
              <a:rPr lang="es-CO" sz="1200" dirty="0">
                <a:solidFill>
                  <a:srgbClr val="FFFFFF"/>
                </a:solidFill>
              </a:rPr>
              <a:t>Cultura- </a:t>
            </a:r>
            <a:r>
              <a:rPr lang="es-CO" sz="1100" dirty="0">
                <a:solidFill>
                  <a:srgbClr val="FFFFFF"/>
                </a:solidFill>
              </a:rPr>
              <a:t>Actitud</a:t>
            </a:r>
          </a:p>
          <a:p>
            <a:pPr lvl="0" algn="ctr"/>
            <a:r>
              <a:rPr lang="es-CO" sz="1100" dirty="0">
                <a:solidFill>
                  <a:srgbClr val="FFFFFF"/>
                </a:solidFill>
              </a:rPr>
              <a:t>Información</a:t>
            </a:r>
          </a:p>
        </p:txBody>
      </p:sp>
      <p:sp>
        <p:nvSpPr>
          <p:cNvPr id="17" name="CuadroTexto 16"/>
          <p:cNvSpPr txBox="1"/>
          <p:nvPr/>
        </p:nvSpPr>
        <p:spPr>
          <a:xfrm>
            <a:off x="5671396" y="4005226"/>
            <a:ext cx="146937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CO" sz="1400" b="1" dirty="0">
                <a:solidFill>
                  <a:srgbClr val="FFFFFF"/>
                </a:solidFill>
              </a:rPr>
              <a:t>IV Evento  Continuo</a:t>
            </a:r>
          </a:p>
          <a:p>
            <a:pPr lvl="0" algn="ctr"/>
            <a:r>
              <a:rPr lang="es-CO" sz="1200" dirty="0">
                <a:solidFill>
                  <a:srgbClr val="FFFFFF"/>
                </a:solidFill>
              </a:rPr>
              <a:t>Realización de</a:t>
            </a:r>
          </a:p>
          <a:p>
            <a:pPr lvl="0" algn="ctr"/>
            <a:r>
              <a:rPr lang="es-CO" sz="1200" dirty="0">
                <a:solidFill>
                  <a:srgbClr val="FFFFFF"/>
                </a:solidFill>
              </a:rPr>
              <a:t> MP y RPC</a:t>
            </a:r>
          </a:p>
        </p:txBody>
      </p:sp>
      <p:sp>
        <p:nvSpPr>
          <p:cNvPr id="18" name="CuadroTexto 17"/>
          <p:cNvSpPr txBox="1"/>
          <p:nvPr/>
        </p:nvSpPr>
        <p:spPr>
          <a:xfrm>
            <a:off x="6929383" y="2518042"/>
            <a:ext cx="14447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CO" sz="1100" b="1" dirty="0">
                <a:solidFill>
                  <a:srgbClr val="FFFFFF"/>
                </a:solidFill>
              </a:rPr>
              <a:t>V </a:t>
            </a:r>
          </a:p>
          <a:p>
            <a:pPr lvl="0" algn="ctr"/>
            <a:r>
              <a:rPr lang="es-CO" sz="1100" b="1" dirty="0">
                <a:solidFill>
                  <a:srgbClr val="FFFFFF"/>
                </a:solidFill>
              </a:rPr>
              <a:t>Evaluación y </a:t>
            </a:r>
          </a:p>
          <a:p>
            <a:pPr lvl="0" algn="ctr"/>
            <a:r>
              <a:rPr lang="es-CO" sz="1100" b="1" dirty="0">
                <a:solidFill>
                  <a:srgbClr val="FFFFFF"/>
                </a:solidFill>
              </a:rPr>
              <a:t>Mejora Innovadora</a:t>
            </a:r>
          </a:p>
          <a:p>
            <a:pPr lvl="0" algn="ctr"/>
            <a:r>
              <a:rPr lang="es-CO" sz="1100" dirty="0">
                <a:solidFill>
                  <a:srgbClr val="FFFFFF"/>
                </a:solidFill>
              </a:rPr>
              <a:t>Devolución </a:t>
            </a:r>
          </a:p>
          <a:p>
            <a:pPr lvl="0" algn="ctr"/>
            <a:r>
              <a:rPr lang="es-CO" sz="1100" dirty="0">
                <a:solidFill>
                  <a:srgbClr val="FFFFFF"/>
                </a:solidFill>
              </a:rPr>
              <a:t>Creativa</a:t>
            </a:r>
          </a:p>
          <a:p>
            <a:pPr lvl="0" algn="ctr"/>
            <a:r>
              <a:rPr lang="es-CO" sz="1100" dirty="0">
                <a:solidFill>
                  <a:srgbClr val="FFFFFF"/>
                </a:solidFill>
              </a:rPr>
              <a:t>información</a:t>
            </a:r>
          </a:p>
        </p:txBody>
      </p:sp>
      <p:sp>
        <p:nvSpPr>
          <p:cNvPr id="19" name="CuadroTexto 18"/>
          <p:cNvSpPr txBox="1"/>
          <p:nvPr/>
        </p:nvSpPr>
        <p:spPr>
          <a:xfrm>
            <a:off x="2120730" y="5260553"/>
            <a:ext cx="11258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/>
              <a:t>Encuestas</a:t>
            </a:r>
          </a:p>
          <a:p>
            <a:r>
              <a:rPr lang="es-CO" sz="1200" dirty="0"/>
              <a:t>Boletín PQRS</a:t>
            </a:r>
          </a:p>
          <a:p>
            <a:r>
              <a:rPr lang="es-CO" sz="1200" dirty="0"/>
              <a:t>Compromisos anteriores</a:t>
            </a:r>
          </a:p>
        </p:txBody>
      </p:sp>
      <p:sp>
        <p:nvSpPr>
          <p:cNvPr id="20" name="CuadroTexto 19"/>
          <p:cNvSpPr txBox="1"/>
          <p:nvPr/>
        </p:nvSpPr>
        <p:spPr>
          <a:xfrm>
            <a:off x="3329165" y="5640959"/>
            <a:ext cx="2702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/>
              <a:t>Formación: </a:t>
            </a:r>
            <a:r>
              <a:rPr lang="es-CO" sz="1200" dirty="0"/>
              <a:t>Aula Virtual de Transparencia. Fortalecer veedurías ciudadanas.</a:t>
            </a:r>
          </a:p>
          <a:p>
            <a:r>
              <a:rPr lang="es-CO" sz="1200" b="1" dirty="0"/>
              <a:t>Información clara, completa, visible</a:t>
            </a:r>
            <a:endParaRPr lang="es-CO" sz="1200" dirty="0"/>
          </a:p>
        </p:txBody>
      </p:sp>
      <p:sp>
        <p:nvSpPr>
          <p:cNvPr id="22" name="CuadroTexto 21"/>
          <p:cNvSpPr txBox="1"/>
          <p:nvPr/>
        </p:nvSpPr>
        <p:spPr>
          <a:xfrm>
            <a:off x="5884681" y="5144130"/>
            <a:ext cx="15763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/>
              <a:t>RPC como un </a:t>
            </a:r>
            <a:r>
              <a:rPr lang="es-CO" sz="1200" b="1" dirty="0"/>
              <a:t>proceso</a:t>
            </a:r>
          </a:p>
          <a:p>
            <a:r>
              <a:rPr lang="es-CO" sz="1200" b="1" dirty="0"/>
              <a:t>Caja de herramientas </a:t>
            </a:r>
            <a:r>
              <a:rPr lang="es-CO" sz="1200" dirty="0"/>
              <a:t>para facilitar el ejercicio</a:t>
            </a:r>
          </a:p>
        </p:txBody>
      </p:sp>
      <p:sp>
        <p:nvSpPr>
          <p:cNvPr id="23" name="CuadroTexto 22"/>
          <p:cNvSpPr txBox="1"/>
          <p:nvPr/>
        </p:nvSpPr>
        <p:spPr>
          <a:xfrm>
            <a:off x="7672156" y="3647777"/>
            <a:ext cx="1488553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/>
              <a:t>Seguimiento</a:t>
            </a:r>
          </a:p>
          <a:p>
            <a:r>
              <a:rPr lang="es-CO" sz="1200" dirty="0"/>
              <a:t>Comité Desarrollo Administrativo</a:t>
            </a:r>
          </a:p>
          <a:p>
            <a:r>
              <a:rPr lang="es-CO" sz="1200" dirty="0"/>
              <a:t>Los compromisos de las MP serán revisados en RPC Regional.</a:t>
            </a:r>
          </a:p>
          <a:p>
            <a:r>
              <a:rPr lang="es-CO" sz="1200" dirty="0"/>
              <a:t>Evaluación de proceso y mejoras </a:t>
            </a:r>
          </a:p>
        </p:txBody>
      </p:sp>
    </p:spTree>
    <p:extLst>
      <p:ext uri="{BB962C8B-B14F-4D97-AF65-F5344CB8AC3E}">
        <p14:creationId xmlns:p14="http://schemas.microsoft.com/office/powerpoint/2010/main" val="14664130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/>
          <p:cNvSpPr/>
          <p:nvPr/>
        </p:nvSpPr>
        <p:spPr>
          <a:xfrm>
            <a:off x="0" y="5938308"/>
            <a:ext cx="9144000" cy="919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53788" y="221064"/>
            <a:ext cx="8064110" cy="464736"/>
          </a:xfrm>
        </p:spPr>
        <p:txBody>
          <a:bodyPr/>
          <a:lstStyle/>
          <a:p>
            <a:r>
              <a:rPr lang="es-CO" sz="2800" b="1" i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Equipo de Transparencia Regional</a:t>
            </a: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/>
          </p:nvPr>
        </p:nvGraphicFramePr>
        <p:xfrm>
          <a:off x="235323" y="1363873"/>
          <a:ext cx="8673353" cy="503428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037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361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1600" dirty="0"/>
                        <a:t>Cargo</a:t>
                      </a:r>
                      <a:endParaRPr lang="es-CO" sz="1600" b="1" dirty="0"/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B13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dirty="0"/>
                        <a:t>Responsabilidad </a:t>
                      </a:r>
                      <a:endParaRPr lang="es-CO" sz="1600" b="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B1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sz="1400" b="1" dirty="0"/>
                        <a:t>Director Regional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dirty="0"/>
                        <a:t>Responsable directo del proceso. Articula equipos de trabajo y valida cronogramas. Reporta información completa a Dirección de Planeación.</a:t>
                      </a:r>
                      <a:endParaRPr lang="es-CO" sz="1400" b="0" dirty="0"/>
                    </a:p>
                  </a:txBody>
                  <a:tcPr anchor="ctr">
                    <a:lnL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sz="1400" b="1" dirty="0"/>
                        <a:t>Coordinadores de CZ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dirty="0"/>
                        <a:t>Coordina proceso en su CZ y reporta información a Dirección Regional. Implementa estrategias de MP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sz="1400" b="1" dirty="0"/>
                        <a:t>Coordinador de Planeación y Sistemas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CO" sz="1400" dirty="0"/>
                        <a:t>Consolidar y verificar información para la presentación de MP y RPC. Revisa compromisos pendientes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sz="1400" b="1" dirty="0"/>
                        <a:t>Enlace de SNBF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dirty="0"/>
                        <a:t>Realiza convocatoria a entidades territoriales del SNBF, articula con otros espacios de encuentro ciudadano, fortalecimiento</a:t>
                      </a:r>
                      <a:r>
                        <a:rPr lang="es-CO" sz="1400" baseline="0" dirty="0"/>
                        <a:t> de veedurías ciudadanas y control social.</a:t>
                      </a:r>
                      <a:endParaRPr lang="es-CO" sz="1400" dirty="0"/>
                    </a:p>
                  </a:txBody>
                  <a:tcPr anchor="ctr">
                    <a:lnL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sz="1400" b="1" dirty="0"/>
                        <a:t>Coordinador Administrativo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CO" sz="1400" dirty="0"/>
                        <a:t>Coordina la logística de MP y RPC, en articulación con D. Abastecimiento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sz="1400" b="1" dirty="0"/>
                        <a:t>Referente de Calidad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dirty="0"/>
                        <a:t>Revisa los compromisos que deben articularse a planes de mejoramiento</a:t>
                      </a:r>
                      <a:r>
                        <a:rPr lang="es-CO" sz="1400" baseline="0" dirty="0"/>
                        <a:t> y acciones correctivas.</a:t>
                      </a:r>
                      <a:r>
                        <a:rPr lang="es-CO" sz="1400" dirty="0"/>
                        <a:t> Vela por el cumplimiento del procedimiento de RPC y MP</a:t>
                      </a:r>
                      <a:endParaRPr lang="es-CO" sz="1400" b="1" dirty="0"/>
                    </a:p>
                  </a:txBody>
                  <a:tcPr anchor="ctr">
                    <a:lnL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sz="1400" b="1" dirty="0"/>
                        <a:t>Enlace de Comunicaciones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dirty="0"/>
                        <a:t>Gestiona convocatoria de medios comunitarios, locales. Asegura que la información preparada para la presentación esté en lenguaje claro. Socializa</a:t>
                      </a:r>
                      <a:r>
                        <a:rPr lang="es-CO" sz="1400" baseline="0" dirty="0"/>
                        <a:t> resultados</a:t>
                      </a:r>
                      <a:endParaRPr lang="es-CO" sz="1400" b="1" dirty="0"/>
                    </a:p>
                  </a:txBody>
                  <a:tcPr anchor="ctr">
                    <a:lnL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sz="1400" b="1" dirty="0"/>
                        <a:t>Enlace de Servicios y Atención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dirty="0"/>
                        <a:t>Coordina el diagnóstico a partir de aplicación de encuesta, Boletín PQRS y compromisos anteriores</a:t>
                      </a:r>
                      <a:endParaRPr lang="es-CO" sz="1400" b="1" dirty="0"/>
                    </a:p>
                  </a:txBody>
                  <a:tcPr anchor="ctr">
                    <a:lnL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sz="1400" b="1" dirty="0"/>
                        <a:t>Grupo Asistencia Técnica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dirty="0"/>
                        <a:t>Lideran la organización de la información y dinamizan la metodología. Apoyan en la formación de equipos </a:t>
                      </a:r>
                      <a:endParaRPr lang="es-CO" sz="1400" b="1" dirty="0"/>
                    </a:p>
                  </a:txBody>
                  <a:tcPr anchor="ctr">
                    <a:lnL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13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01183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154788" y="1319458"/>
            <a:ext cx="8634146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b="1" dirty="0">
                <a:solidFill>
                  <a:srgbClr val="168C64"/>
                </a:solidFill>
              </a:rPr>
              <a:t>Metodologías</a:t>
            </a:r>
          </a:p>
          <a:p>
            <a:endParaRPr lang="es-CO" dirty="0">
              <a:solidFill>
                <a:prstClr val="black"/>
              </a:solidFill>
            </a:endParaRPr>
          </a:p>
          <a:p>
            <a:endParaRPr lang="es-CO" dirty="0">
              <a:solidFill>
                <a:prstClr val="black"/>
              </a:solidFill>
            </a:endParaRPr>
          </a:p>
          <a:p>
            <a:pPr marL="342900" indent="-342900">
              <a:buFontTx/>
              <a:buAutoNum type="arabicPeriod"/>
            </a:pPr>
            <a:endParaRPr lang="es-CO" dirty="0">
              <a:solidFill>
                <a:prstClr val="black"/>
              </a:solidFill>
            </a:endParaRPr>
          </a:p>
        </p:txBody>
      </p:sp>
      <p:graphicFrame>
        <p:nvGraphicFramePr>
          <p:cNvPr id="3" name="Diagrama 2"/>
          <p:cNvGraphicFramePr/>
          <p:nvPr>
            <p:extLst/>
          </p:nvPr>
        </p:nvGraphicFramePr>
        <p:xfrm>
          <a:off x="782595" y="1948935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 descr="Imagen relacionad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81" y="4463707"/>
            <a:ext cx="1796793" cy="1516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ultado de imagen para grupos de trabajo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7549" y="4465328"/>
            <a:ext cx="1837982" cy="1551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20367" y="4465328"/>
            <a:ext cx="2200446" cy="1464297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61058" y="4465328"/>
            <a:ext cx="1856865" cy="140232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28022" y="2917901"/>
            <a:ext cx="1491047" cy="1491047"/>
          </a:xfrm>
          <a:prstGeom prst="rect">
            <a:avLst/>
          </a:prstGeom>
        </p:spPr>
      </p:pic>
      <p:sp>
        <p:nvSpPr>
          <p:cNvPr id="13" name="1 Título"/>
          <p:cNvSpPr txBox="1">
            <a:spLocks/>
          </p:cNvSpPr>
          <p:nvPr/>
        </p:nvSpPr>
        <p:spPr>
          <a:xfrm>
            <a:off x="154788" y="167416"/>
            <a:ext cx="6226904" cy="654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CO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#ICBF Cumple</a:t>
            </a:r>
            <a:endParaRPr lang="es-ES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871408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1458823" y="125834"/>
            <a:ext cx="7950481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Presupuesto Año 2017: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Municipio de Piamonte</a:t>
            </a:r>
          </a:p>
        </p:txBody>
      </p:sp>
      <p:graphicFrame>
        <p:nvGraphicFramePr>
          <p:cNvPr id="5" name="Group 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1807214"/>
              </p:ext>
            </p:extLst>
          </p:nvPr>
        </p:nvGraphicFramePr>
        <p:xfrm>
          <a:off x="1079158" y="2239471"/>
          <a:ext cx="6746788" cy="857956"/>
        </p:xfrm>
        <a:graphic>
          <a:graphicData uri="http://schemas.openxmlformats.org/drawingml/2006/table">
            <a:tbl>
              <a:tblPr/>
              <a:tblGrid>
                <a:gridCol w="10873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593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957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Vigencia 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Presupuesto</a:t>
                      </a:r>
                      <a:endParaRPr kumimoji="0" lang="es-E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38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Inversión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Group 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1212003"/>
              </p:ext>
            </p:extLst>
          </p:nvPr>
        </p:nvGraphicFramePr>
        <p:xfrm>
          <a:off x="1112108" y="3056238"/>
          <a:ext cx="6713838" cy="1068922"/>
        </p:xfrm>
        <a:graphic>
          <a:graphicData uri="http://schemas.openxmlformats.org/drawingml/2006/table">
            <a:tbl>
              <a:tblPr/>
              <a:tblGrid>
                <a:gridCol w="1054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593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68922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2017</a:t>
                      </a:r>
                    </a:p>
                  </a:txBody>
                  <a:tcPr anchor="b" horzOverflow="overflow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$ 2.110.005.530</a:t>
                      </a:r>
                    </a:p>
                  </a:txBody>
                  <a:tcPr anchor="b" horzOverflow="overflow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00368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527307" y="1928095"/>
            <a:ext cx="7899720" cy="3334595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CO" sz="13800" b="1" i="1" dirty="0">
                <a:ln/>
                <a:solidFill>
                  <a:srgbClr val="009900"/>
                </a:solidFill>
                <a:effectLst>
                  <a:glow rad="101600">
                    <a:schemeClr val="bg1">
                      <a:alpha val="40000"/>
                    </a:schemeClr>
                  </a:glow>
                  <a:reflection blurRad="6350" stA="60000" endA="900" endPos="58000" dir="5400000" sy="-100000" algn="bl" rotWithShape="0"/>
                </a:effectLst>
                <a:latin typeface="Arial Narrow" panose="020B0606020202030204" pitchFamily="34" charset="0"/>
              </a:rPr>
              <a:t>DIRECCION  DE  PRIMERA  INFANCIA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7204" y="2356490"/>
            <a:ext cx="3879925" cy="2906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1425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uadroTexto 1"/>
          <p:cNvSpPr txBox="1">
            <a:spLocks noChangeArrowheads="1"/>
          </p:cNvSpPr>
          <p:nvPr/>
        </p:nvSpPr>
        <p:spPr bwMode="auto">
          <a:xfrm>
            <a:off x="-1115151" y="98891"/>
            <a:ext cx="781367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sz="2800" b="1" i="1" dirty="0">
                <a:ln/>
                <a:solidFill>
                  <a:schemeClr val="bg1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Arial Narrow" panose="020B0606020202030204" pitchFamily="34" charset="0"/>
              </a:rPr>
              <a:t>ASISTENCIA A LA PRIMERA INFANCIA</a:t>
            </a:r>
          </a:p>
          <a:p>
            <a:pPr algn="ctr"/>
            <a:r>
              <a:rPr lang="es-CO" sz="2800" b="1" i="1" dirty="0">
                <a:ln/>
                <a:solidFill>
                  <a:schemeClr val="bg1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Arial Narrow" panose="020B0606020202030204" pitchFamily="34" charset="0"/>
              </a:rPr>
              <a:t>Generalidades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s-ES" altLang="es-CO" sz="2800" b="1" i="1" dirty="0">
              <a:solidFill>
                <a:srgbClr val="FFFFFF"/>
              </a:solidFill>
              <a:ea typeface="Geneva"/>
              <a:cs typeface="Geneva"/>
            </a:endParaRPr>
          </a:p>
        </p:txBody>
      </p:sp>
      <p:sp>
        <p:nvSpPr>
          <p:cNvPr id="18438" name="AutoShape 107" descr="data:image/jpeg;base64,/9j/4AAQSkZJRgABAQAAAQABAAD/2wCEAAkGBhMSERUUExQUFRQUGBcUFRQXFRcUFxoWHRgXFxcaGBwbHSYeFxwjGhYVHy8gIycpLCwtFh4xNjAqNiYrLCoBCQoKDgwOGg8PGi0lHyUsLC0sLCwqLCwsLCksLCwsLCkpLCwpKSksLCksKSksLCwsLCksLCwsLCwsKSksLCwpLP/AABEIAIQAoAMBIgACEQEDEQH/xAAbAAACAwEBAQAAAAAAAAAAAAAFBgIDBAcAAf/EADsQAAIBAgQDBgMFBwQDAAAAAAECEQADBBIhMQVBUQYTImFxgTKRsSNCocHRB0NSYnLh8BSCwvEVFqL/xAAbAQACAwEBAQAAAAAAAAAAAAACAwEEBQAGB//EACwRAAICAQQAAwYHAAAAAAAAAAABAhEDBBIhMRMyQQUiQlFhoRQVM1KBkfD/2gAMAwEAAhEDEQA/AOWXeJSIqWAxBHOhc1rs0naujrYewvEYO/Ma/pTVhMaGtwMzGQvhAJOhMAQddJ6mudKjZuf1phwHFWQCMuohp2iCD/ToSJGtDKHAUZe9yPFq+1rPaDZGVA2aQ2Vidgw+MyB7gjlQPF9orlu8j3i2dmyOgcC5ppmgyUDbbbTTRg7VsWUBzJ4O8CliGECRmnwwesSegpB4xw/VWxL/AGeYMzCWcgrmUAaHMwUgZjoINUsbuW1m0o7cdoZv/YTcdu7N1rLxlKlhF3KRlzqVgwBz5UdwPHbjAkLculQrMMjKozBYCkmNByJBgEk1yngti9i7ttMzW7OZlzgkrbU6QxHXwjzBn1692a4e2HIW4EGYeNB4gys2SW8WXXw6xrqCIpksLsGOaO18GfFcVeAf9KywO9l2kyDlXu0B8cgknUec0udqOMNfU5VzKQCMvghRGYkqfCRoI2AA5mukYTF4a8vhW2QvhSbYSPvQpKiFiCv8QAiaUu0/ZS3csxhrndr3jK0yURtA8iQR4lHwz8R06R4TTtM6OaL4aoUuEcaBQB87G3Pi2M/EFJMzEeU/KqeM8Ee6xuWMzRMqQAwBMqBrLiI86wYbh1/vTbQq5nIchzCToumhKzpPn5U2YHDKysEEZEZSiuzNbjTOhHU9NQOVMcnFiniWWNHPr7eGDvrNYiYp77T9nrYtkpbYXd72gCh9JgAmBvrNJIsMZkU6ElJcGdkg8bpkDd09anZed5FRZBEVXaBpnoLRb3pWYJivivvVRflXzN0qKOL0vmedTxTZoqmy1fbrmahdnGYJG9MvZXstfxJm1Zd1/jjLbH+9oHymus8D7AcPsAN3QuOPv3j3p9l+BfYUexXElUbjTaeXkByo3XqPhifQk8O/Y3nIbEYgINPBZXM3u7iPktNfDv2b8MsQe4FxhzvO138Ccv4Vgxna8AaHUdKC4ntu8iAcpYKYIBkgmJIPMCYHOlSyqK6ssR0u59jFxHAi9dazZK2mQd0SFGXu3UMbgWPE4nKCdKB4/s+mKAXKBh7SsLeYybjhVQ3bkbmUiegPWo8AxwN63aNwCcysoYsubW4bZfqIYzsduVS4jx2yZslXW3dHcDL4AJEKquNF2IiNhrvNVca3O6otT9z3buheN2zYVRGVDmu3GAzAeHIHXkYYADeCBOxAz43tfcuDLbRWBt5MxF0FplcwRoUDNEzoCYnWqeI42zhwtm6M5EsDAW9bbKy9TmQiCs6GIYQQaHcLwZzWgGRgQShZbhUkrChjGgzLBPQidBNX6SVspucnLg28V7UXfsik2mcLcNlCSLlwMwQsDqjqQVKcgEjyPX+P3LqtbtnPnnvEuAZSwc5doYOAACRv9AzdgcQczMZvMc6oCMkFgWUtGjKxU9CA0ag008N7AMoIa6jFwouOAZEOpMagumXOMpOsAmeWbk1uni/Mh0Yz9Uc34njIvm4CEEDKoM6aEmRzli06b7U12ceFt2bmzlWBB2OUgK7RBUkEwdQYHQyH4iVwZu4a7hlW7owcMbgCnxjwzCkgj4Z0JnrVOA4isePMQ3gYhc2QazlnTloDoJNW2lNWgYTcX2dfwTjF2NES4AuqMdp1hmmZI5iKUe1P7PFbDnEYRXDKCLmH+JpBhgh38OuhmRtU+yGLOBwmJIvTdvXsttYgBEkC4BJ0Yaj0FE/2d9sBfGKDknumVzdk+JSpUkdPEu/MEVCpcBZI71f9HGSnlVoQRNNvaTCJcu3cRbSEzAPto5BgmNg0b9QaWsY4Gwo7szpx2OmCMWOYqlH5VquD5GvLYB5UdgkLC6jpWi6elUlgD6VEXdamjjul7i65AVaevrFLfFOKwZJzTMgk/SvuBGkVg4vg9TE1UUnI2ZKugXjOKz5VTbwt98uTL9oQF+1QEmYhYaQx1Ec5ih2OQqdazcO4gyOWRsjFSoYDaYB+YEUVOhLnT5OhdhOHg4i67CCqlQuWLgLABQ6brAWSTvmiheN4iEvXUdiHkNbcKpKxOVtvhOb72o2kiaJdgr165bxOS6xuRNtSzAwssI1hSxVR/tNS7V9jL7SbCG4HAzCQbgbNACkxKgAnU+fOgefFjaU2k2Q7abQqrwg4i/CHPchQAsCYjmYyMTJkaCYFMXDeC4qzfQ3LvdOIK2wDeusPCD9kviywsZmKrAkNW7spgUseBWGdTle+oBIafEliRygg3iN/gGmajzXbdoEIoUHVtSSx/idiSzt5sSac5KaaIhjfZqe9MQYnmYGnXcx8zFetY4wfEvhMQDqNJhp5ka9INLWPxJZpViDIgkk5YDbDqcx19fUVjiF0B1lPGCs5TmCyxAmdYzsBpsa8rP2RO3X+5NPxlSsv7Vi3ccO1q3dlPiV2R9CQJcZlOmxKHaKRcZwmHJsFi05jZJyXYG+Qqct4eSw38tNtlQogDr+ND+M8MzqYGo8S+TAz7e1el0+LwsagndGZlVttADD95iCER2DXGVMoGYkmVA6jQnb+bpTlYxOH4dhDhLLi9eua4i8uqs+n2dvqBAE+ppT4NxBy5KsFvJIztpnUSPtOpA0zakg6gkUQ4jxFVT/VMyd65yi3BBUDSEEaQBz1+lHfLiTjaauXobrs4ew+aC96c45QQIT0EUkXLvX51biuLvdbMx22HL36mh9+9J02pqRTzz3vgmLeaoojDSoLdIqyxf1oqEnwp1qATWpXXMmvguVJx03huIDAMNmAYehE/nW3HYeRS52QvzZUHdJT2BkfgabF1FUk9smjZT3RTEzieD3pdDBYDA6EGQY0kzpGvKn7ieGkUmcTwoVhMbxESPf9Oc0+LKmaNqzoH7KM2XEbAAq0Qp3XQhic0aiOWvU01YzEEhlWV0jMAPw/z5b0h/s/Rku945LC6wsonhIzKkm4FYwotqwGbkGyiZ0N9vuJLZRkR4urkuLHjEeIEOCIyEQDJ/eDlXmtfosmXVKUen9i1pssVB2L2GxORriq4YK7Qy7EFsw29dq2piSaXeHYsuzO2mYzqxaAANMx1IHnrEb1tftBYT7xY/yqT+O1bEISTpDd8UlYWuPvUrQAEk0Ht8eD/Chj2q1g9wEDbf2plNC9yfRHH8ZLP3VgBnO7H4VHXzNbsBgHUBnuMx5j7sdIpWxr3bciyuu7HmdYgT+uwojwHBXCVZ3cROYEoS38MQJEDfXerKb29le7lTMXHsA1nFZ0+/4lnadmU+RovhOzaY60zeBLyQMgZQCDPwr8RbToZorxLh4dVkTGmvQiNfOYPtX3s/ZCX2YKAiXHLsQNFt+LMpOup0021nehl3dnbOKEvEdmDazKxMjQgjY1XhuyrONGjyiugtxEYq7dJCTnKbAyIEeLmSZ+VVLw/um5DTrIpjjNQuLKc8W0583ZG7mjlXy32UuTvArpLYfNvWfEYA8qreJl+X2K7b9Ec/xPZq4BIM1lwvArjGCK6cuA01EmpWOBPGfLpUrJmroJKb+EWeBYFraZjtI+cU0Yd9Ky4TiVp7L2xAzKQP6twfmKjgL0ilOVu6NDRT3QcX6GvFWpFLmLwqhiSrNAJgAHWDB100OuvQdILS40qtMFaSbl46LEJvJ3HrqBpzGlN3cFlxsG4NSAmZWW4Ea0UUR3SgZsniE94zFsz66M0bjLn49Y1YsJF1Q0qYiDmQdWEgetT7PWmu4hxcY924a5db+FZ3J3zMxVRzOemLtFgVuXByYNqAfhBmI5SIBy/wAtInJp2Ki1BuLOd8Gw4dcrciJ8x8Q+la+KcSFoFLaBmAJiJ0G59B7k8hWp+EtYvFiPCSJ9DOvsQNPOiacHR9lST1G59aYprd9Bu1yjwKvDsRcdczEakjL3ZUxAIKmddSRtypz4PZGQg7kVm/8ADC2czmSOQEAfrRPg5A8bgw05dp3/AApkmtydUTjx7VyDsRwi2ZzeszFauHcMtDUGfeav4jxGyIzAxO8SfkNwaDXXylmRsoklQRIjkCN6ltdonhdjHirSZelIGDxmKtu+U+IZ7ZLZdTJ115zLe9MOC4wboIIiOftypU4piSmLudCwO/PKpNdilub3AZOEqNnBy9qc0ZkkmNjMmR6k0VTHM+sn/BQR8eCuXcHY846VPD4oDnTXOuha5QzcM4oQSp1lSJPLnVy8VHWlY43zqh+IedKeR2Nj0OqcRB50awPFVKZW1j6Vy9eLxz/GtVjtBHOgc2MVeoBw1lwdCfnTbwbFGADvStjcaA5y7Vq4bxaHE7TT8kDE02XZPnpnQbdzSvmLlljp9PzrNgbsgVqdhVZG0wIzlExA2DoonUMMtxXBBHUiDXzs/wAQa5c7q6SB4ma4TsolmUzzgQOcmtGMvDK9uB4istGuhkL6daCNYJS4zMcoBUEkxO7H8ppPiJyosS0KnjqXYZxzs0K87keYJrZhcT3ZyneAQeo/7B+VDOy/EjiWNm4TmAzWWY6sBEoercx1ANMOP4eLlsINLtskoToDO6N0BjfkfWulw6MTFlnpsvh5OgbxDHDKBzYwKyYoBreTvGVZkgER7nca8prNicMHkMCtxJGUiCD5jlVVjh45u/oW0n2pkZWuTVq2TuWkXxF9BzJyKfc6n2r7aU3YyyEnVoyyOYQHU+u1WNZtqZCLm/jdmun2zTHtWrCPmMzJ68van7oxXAUoRSspuMLeaBodQPbbzqziPAsK0NctgvC5mVmRi0eIyDr/AGqjiOJyOhOoDofYMpP4Ud4hwkFzy1P1NLh7rMfX5GtsUJy9nrGbR7wHTMpPzK1vXgmGUfAzf1XW/IgUfwvBhm1FU8TwMkBY+VBObb4KH4jJXmYF/wDF4blaB9Wc/wDKrU4fYXU2Lfus/WtA4ew16anppvrVzcStLbJjO3IagepPShcmHihnzOoWytcNh2Gliz692tfF4NYb9xaPon6VC3jmB0ULpPwn86vK3LnhzFQdWywuh2URt5mmRkrqzQ/KtQlulKv5ObgVfZtzQxb9bMDf8Qq+1RmNNDxwLFnKAdxp/eij3iT5DX1P3foT7UFtXAmGu3Ikr3cddbgzR55c1FLbeEegY+rCfplHzrM1EtidHpfZsXmipSI3bRJAG50HuNT7Cs3FrAm1hl2JBf03g+sUWwigZnP3fCPU7/jpQ7DWycSXbUhWYn2j86z4yp2bz5BLcKZ2WfCC8ADcweXSOtF7Xa17N4W7yh0EA3BPeAEwCeTx7HSt2Cwv71uQIQfU0K4twZksvdIhne2TI1ABGUeRkkn2p+PLbplPUaXHlVNDD2jx1i5YYWgty5bAIvgQANSQDu8idDoKV8NjQD4joev60YteAsoGwDFY3Rj8Q9GJB9awYjhAachBHQ8vKf1piyLpifwnhwrHyjdlRhO4qsYtEHQUAvcHuL8IuD+ltPwNVpw67OqMfNj+pplr5ldwl+1l+Pud5JOx0A8qYcP2lY2ICBryKA2ZoU9GgamQNvI0Et8JuMRmKoPmfyFELeES2pVZM/Ex1JPr6dNKY5wS+oK0LyyvIuAfY7T4sXfG+5gpAC+kRW7EY97khmMfwqMo941PzoZxKwTJG48Q9uVbuHuHXMOY18uooXkSVluOkxqXlRSJ8ayYbKcs6aDT8ZqzD2M721H39I9dKuFnVT6qfqKjgr/d3rLROS6wjbdSwqtKbky6oKCe1BnE4KLadVAB9v8AqpcOXeev5CiHE8WrWkdJCtpEA+ep8pO1Av8AWZSf5vqP7fSh08qlyV87bxWcnKVK1cymr7h5VWMMTrXoWuTxbGfgvGLZVrd0Eq2UjaMykkA+RmJo9YxUmdzO/wDMTP4b0lYPDU68G4eTbneDv0U/FWXrMXxI2vZWvWNrBLp9MLgSiIOmY++1Qw1gC7c8rcf/AGP0q/B63OggfITU8AmZrrdSqD0En86xLpnppGy0qiGb4UCkg823A/M+lS4wpbANm+K4VuH1zA/QVHEW5YJMgfF5nmfy9qJY1M1vLpBB05RsKNOirLtMXuJ4aLlq6PunI39DeEz7wfaq7+GAOmw+ftR65gxcswAT4YI/A0v4O+QTbf4kMT1HI+4/OmXuQ6ErIKD1PtvFWW8OD95/mB9Kk6cx9a++Y3oOht2fP9KJ0Hz1+tZ8SNaIAmNay30p8XwAC7ljWqeF2cjleRokbXM1CzY8YNE5HUQtjcH/ACKyfvG8ije+q/nW27pcPqfxrLiE+1Yfx25HqJn8qWmFZatwwRyzHToSP7Vnx4LWmI3UZx/t3+YkVYrzPmA4r6LoHpvHkf8ADXKVOwJxU4tCALYr6Wr1er0p8/N2ANdN7InQDkYBHKDvXq9VXIA3TssuWAj3QOWZR6TWrAWwLWnnXq9Xmp+dn0CDbxJv5ItVIE8zufetfI/Kvleo0BM1YIQNKV+1VkJftsuhYa/In6ivV6mQ6AxfqEM1RTevteqGXC0HWKhe2r1eo8YLM7jSpWE1B8q9XqlhLoyYsfa/KqMcIa0f5iPYjWvV6hXZz6MuCPw/0f8AIVmv3io06ke1er1T8Qln/9k="/>
          <p:cNvSpPr>
            <a:spLocks noChangeAspect="1" noChangeArrowheads="1"/>
          </p:cNvSpPr>
          <p:nvPr/>
        </p:nvSpPr>
        <p:spPr bwMode="auto">
          <a:xfrm>
            <a:off x="0" y="-1555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s-CO" altLang="es-CO">
              <a:solidFill>
                <a:prstClr val="black"/>
              </a:solidFill>
            </a:endParaRPr>
          </a:p>
        </p:txBody>
      </p:sp>
      <p:sp>
        <p:nvSpPr>
          <p:cNvPr id="18439" name="AutoShape 109" descr="data:image/jpeg;base64,/9j/4AAQSkZJRgABAQAAAQABAAD/2wCEAAkGBhMSERUUExQUFRQUGBcUFRQXFRcUFxoWHRgXFxcaGBwbHSYeFxwjGhYVHy8gIycpLCwtFh4xNjAqNiYrLCoBCQoKDgwOGg8PGi0lHyUsLC0sLCwqLCwsLCksLCwsLCkpLCwpKSksLCksKSksLCwsLCksLCwsLCwsKSksLCwpLP/AABEIAIQAoAMBIgACEQEDEQH/xAAbAAACAwEBAQAAAAAAAAAAAAAFBgIDBAcAAf/EADsQAAIBAgQDBgMFBwQDAAAAAAECEQADBBIhMQVBUQYTImFxgTKRsSNCocHRB0NSYnLh8BSCwvEVFqL/xAAbAQACAwEBAQAAAAAAAAAAAAACAwEEBQAGB//EACwRAAICAQQAAwYHAAAAAAAAAAABAhEDBBIhMRMyQQUiQlFhoRQVM1KBkfD/2gAMAwEAAhEDEQA/AOWXeJSIqWAxBHOhc1rs0naujrYewvEYO/Ma/pTVhMaGtwMzGQvhAJOhMAQddJ6mudKjZuf1phwHFWQCMuohp2iCD/ToSJGtDKHAUZe9yPFq+1rPaDZGVA2aQ2Vidgw+MyB7gjlQPF9orlu8j3i2dmyOgcC5ppmgyUDbbbTTRg7VsWUBzJ4O8CliGECRmnwwesSegpB4xw/VWxL/AGeYMzCWcgrmUAaHMwUgZjoINUsbuW1m0o7cdoZv/YTcdu7N1rLxlKlhF3KRlzqVgwBz5UdwPHbjAkLculQrMMjKozBYCkmNByJBgEk1yngti9i7ttMzW7OZlzgkrbU6QxHXwjzBn1692a4e2HIW4EGYeNB4gys2SW8WXXw6xrqCIpksLsGOaO18GfFcVeAf9KywO9l2kyDlXu0B8cgknUec0udqOMNfU5VzKQCMvghRGYkqfCRoI2AA5mukYTF4a8vhW2QvhSbYSPvQpKiFiCv8QAiaUu0/ZS3csxhrndr3jK0yURtA8iQR4lHwz8R06R4TTtM6OaL4aoUuEcaBQB87G3Pi2M/EFJMzEeU/KqeM8Ee6xuWMzRMqQAwBMqBrLiI86wYbh1/vTbQq5nIchzCToumhKzpPn5U2YHDKysEEZEZSiuzNbjTOhHU9NQOVMcnFiniWWNHPr7eGDvrNYiYp77T9nrYtkpbYXd72gCh9JgAmBvrNJIsMZkU6ElJcGdkg8bpkDd09anZed5FRZBEVXaBpnoLRb3pWYJivivvVRflXzN0qKOL0vmedTxTZoqmy1fbrmahdnGYJG9MvZXstfxJm1Zd1/jjLbH+9oHymus8D7AcPsAN3QuOPv3j3p9l+BfYUexXElUbjTaeXkByo3XqPhifQk8O/Y3nIbEYgINPBZXM3u7iPktNfDv2b8MsQe4FxhzvO138Ccv4Vgxna8AaHUdKC4ntu8iAcpYKYIBkgmJIPMCYHOlSyqK6ssR0u59jFxHAi9dazZK2mQd0SFGXu3UMbgWPE4nKCdKB4/s+mKAXKBh7SsLeYybjhVQ3bkbmUiegPWo8AxwN63aNwCcysoYsubW4bZfqIYzsduVS4jx2yZslXW3dHcDL4AJEKquNF2IiNhrvNVca3O6otT9z3buheN2zYVRGVDmu3GAzAeHIHXkYYADeCBOxAz43tfcuDLbRWBt5MxF0FplcwRoUDNEzoCYnWqeI42zhwtm6M5EsDAW9bbKy9TmQiCs6GIYQQaHcLwZzWgGRgQShZbhUkrChjGgzLBPQidBNX6SVspucnLg28V7UXfsik2mcLcNlCSLlwMwQsDqjqQVKcgEjyPX+P3LqtbtnPnnvEuAZSwc5doYOAACRv9AzdgcQczMZvMc6oCMkFgWUtGjKxU9CA0ag008N7AMoIa6jFwouOAZEOpMagumXOMpOsAmeWbk1uni/Mh0Yz9Uc34njIvm4CEEDKoM6aEmRzli06b7U12ceFt2bmzlWBB2OUgK7RBUkEwdQYHQyH4iVwZu4a7hlW7owcMbgCnxjwzCkgj4Z0JnrVOA4isePMQ3gYhc2QazlnTloDoJNW2lNWgYTcX2dfwTjF2NES4AuqMdp1hmmZI5iKUe1P7PFbDnEYRXDKCLmH+JpBhgh38OuhmRtU+yGLOBwmJIvTdvXsttYgBEkC4BJ0Yaj0FE/2d9sBfGKDknumVzdk+JSpUkdPEu/MEVCpcBZI71f9HGSnlVoQRNNvaTCJcu3cRbSEzAPto5BgmNg0b9QaWsY4Gwo7szpx2OmCMWOYqlH5VquD5GvLYB5UdgkLC6jpWi6elUlgD6VEXdamjjul7i65AVaevrFLfFOKwZJzTMgk/SvuBGkVg4vg9TE1UUnI2ZKugXjOKz5VTbwt98uTL9oQF+1QEmYhYaQx1Ec5ih2OQqdazcO4gyOWRsjFSoYDaYB+YEUVOhLnT5OhdhOHg4i67CCqlQuWLgLABQ6brAWSTvmiheN4iEvXUdiHkNbcKpKxOVtvhOb72o2kiaJdgr165bxOS6xuRNtSzAwssI1hSxVR/tNS7V9jL7SbCG4HAzCQbgbNACkxKgAnU+fOgefFjaU2k2Q7abQqrwg4i/CHPchQAsCYjmYyMTJkaCYFMXDeC4qzfQ3LvdOIK2wDeusPCD9kviywsZmKrAkNW7spgUseBWGdTle+oBIafEliRygg3iN/gGmajzXbdoEIoUHVtSSx/idiSzt5sSac5KaaIhjfZqe9MQYnmYGnXcx8zFetY4wfEvhMQDqNJhp5ka9INLWPxJZpViDIgkk5YDbDqcx19fUVjiF0B1lPGCs5TmCyxAmdYzsBpsa8rP2RO3X+5NPxlSsv7Vi3ccO1q3dlPiV2R9CQJcZlOmxKHaKRcZwmHJsFi05jZJyXYG+Qqct4eSw38tNtlQogDr+ND+M8MzqYGo8S+TAz7e1el0+LwsagndGZlVttADD95iCER2DXGVMoGYkmVA6jQnb+bpTlYxOH4dhDhLLi9eua4i8uqs+n2dvqBAE+ppT4NxBy5KsFvJIztpnUSPtOpA0zakg6gkUQ4jxFVT/VMyd65yi3BBUDSEEaQBz1+lHfLiTjaauXobrs4ew+aC96c45QQIT0EUkXLvX51biuLvdbMx22HL36mh9+9J02pqRTzz3vgmLeaoojDSoLdIqyxf1oqEnwp1qATWpXXMmvguVJx03huIDAMNmAYehE/nW3HYeRS52QvzZUHdJT2BkfgabF1FUk9smjZT3RTEzieD3pdDBYDA6EGQY0kzpGvKn7ieGkUmcTwoVhMbxESPf9Oc0+LKmaNqzoH7KM2XEbAAq0Qp3XQhic0aiOWvU01YzEEhlWV0jMAPw/z5b0h/s/Rku945LC6wsonhIzKkm4FYwotqwGbkGyiZ0N9vuJLZRkR4urkuLHjEeIEOCIyEQDJ/eDlXmtfosmXVKUen9i1pssVB2L2GxORriq4YK7Qy7EFsw29dq2piSaXeHYsuzO2mYzqxaAANMx1IHnrEb1tftBYT7xY/yqT+O1bEISTpDd8UlYWuPvUrQAEk0Ht8eD/Chj2q1g9wEDbf2plNC9yfRHH8ZLP3VgBnO7H4VHXzNbsBgHUBnuMx5j7sdIpWxr3bciyuu7HmdYgT+uwojwHBXCVZ3cROYEoS38MQJEDfXerKb29le7lTMXHsA1nFZ0+/4lnadmU+RovhOzaY60zeBLyQMgZQCDPwr8RbToZorxLh4dVkTGmvQiNfOYPtX3s/ZCX2YKAiXHLsQNFt+LMpOup0021nehl3dnbOKEvEdmDazKxMjQgjY1XhuyrONGjyiugtxEYq7dJCTnKbAyIEeLmSZ+VVLw/um5DTrIpjjNQuLKc8W0583ZG7mjlXy32UuTvArpLYfNvWfEYA8qreJl+X2K7b9Ec/xPZq4BIM1lwvArjGCK6cuA01EmpWOBPGfLpUrJmroJKb+EWeBYFraZjtI+cU0Yd9Ky4TiVp7L2xAzKQP6twfmKjgL0ilOVu6NDRT3QcX6GvFWpFLmLwqhiSrNAJgAHWDB100OuvQdILS40qtMFaSbl46LEJvJ3HrqBpzGlN3cFlxsG4NSAmZWW4Ea0UUR3SgZsniE94zFsz66M0bjLn49Y1YsJF1Q0qYiDmQdWEgetT7PWmu4hxcY924a5db+FZ3J3zMxVRzOemLtFgVuXByYNqAfhBmI5SIBy/wAtInJp2Ki1BuLOd8Gw4dcrciJ8x8Q+la+KcSFoFLaBmAJiJ0G59B7k8hWp+EtYvFiPCSJ9DOvsQNPOiacHR9lST1G59aYprd9Bu1yjwKvDsRcdczEakjL3ZUxAIKmddSRtypz4PZGQg7kVm/8ADC2czmSOQEAfrRPg5A8bgw05dp3/AApkmtydUTjx7VyDsRwi2ZzeszFauHcMtDUGfeav4jxGyIzAxO8SfkNwaDXXylmRsoklQRIjkCN6ltdonhdjHirSZelIGDxmKtu+U+IZ7ZLZdTJ115zLe9MOC4wboIIiOftypU4piSmLudCwO/PKpNdilub3AZOEqNnBy9qc0ZkkmNjMmR6k0VTHM+sn/BQR8eCuXcHY846VPD4oDnTXOuha5QzcM4oQSp1lSJPLnVy8VHWlY43zqh+IedKeR2Nj0OqcRB50awPFVKZW1j6Vy9eLxz/GtVjtBHOgc2MVeoBw1lwdCfnTbwbFGADvStjcaA5y7Vq4bxaHE7TT8kDE02XZPnpnQbdzSvmLlljp9PzrNgbsgVqdhVZG0wIzlExA2DoonUMMtxXBBHUiDXzs/wAQa5c7q6SB4ma4TsolmUzzgQOcmtGMvDK9uB4istGuhkL6daCNYJS4zMcoBUEkxO7H8ppPiJyosS0KnjqXYZxzs0K87keYJrZhcT3ZyneAQeo/7B+VDOy/EjiWNm4TmAzWWY6sBEoercx1ANMOP4eLlsINLtskoToDO6N0BjfkfWulw6MTFlnpsvh5OgbxDHDKBzYwKyYoBreTvGVZkgER7nca8prNicMHkMCtxJGUiCD5jlVVjh45u/oW0n2pkZWuTVq2TuWkXxF9BzJyKfc6n2r7aU3YyyEnVoyyOYQHU+u1WNZtqZCLm/jdmun2zTHtWrCPmMzJ68van7oxXAUoRSspuMLeaBodQPbbzqziPAsK0NctgvC5mVmRi0eIyDr/AGqjiOJyOhOoDofYMpP4Ud4hwkFzy1P1NLh7rMfX5GtsUJy9nrGbR7wHTMpPzK1vXgmGUfAzf1XW/IgUfwvBhm1FU8TwMkBY+VBObb4KH4jJXmYF/wDF4blaB9Wc/wDKrU4fYXU2Lfus/WtA4ew16anppvrVzcStLbJjO3IagepPShcmHihnzOoWytcNh2Gliz692tfF4NYb9xaPon6VC3jmB0ULpPwn86vK3LnhzFQdWywuh2URt5mmRkrqzQ/KtQlulKv5ObgVfZtzQxb9bMDf8Qq+1RmNNDxwLFnKAdxp/eij3iT5DX1P3foT7UFtXAmGu3Ikr3cddbgzR55c1FLbeEegY+rCfplHzrM1EtidHpfZsXmipSI3bRJAG50HuNT7Cs3FrAm1hl2JBf03g+sUWwigZnP3fCPU7/jpQ7DWycSXbUhWYn2j86z4yp2bz5BLcKZ2WfCC8ADcweXSOtF7Xa17N4W7yh0EA3BPeAEwCeTx7HSt2Cwv71uQIQfU0K4twZksvdIhne2TI1ABGUeRkkn2p+PLbplPUaXHlVNDD2jx1i5YYWgty5bAIvgQANSQDu8idDoKV8NjQD4joev60YteAsoGwDFY3Rj8Q9GJB9awYjhAachBHQ8vKf1piyLpifwnhwrHyjdlRhO4qsYtEHQUAvcHuL8IuD+ltPwNVpw67OqMfNj+pplr5ldwl+1l+Pud5JOx0A8qYcP2lY2ICBryKA2ZoU9GgamQNvI0Et8JuMRmKoPmfyFELeES2pVZM/Ex1JPr6dNKY5wS+oK0LyyvIuAfY7T4sXfG+5gpAC+kRW7EY97khmMfwqMo941PzoZxKwTJG48Q9uVbuHuHXMOY18uooXkSVluOkxqXlRSJ8ayYbKcs6aDT8ZqzD2M721H39I9dKuFnVT6qfqKjgr/d3rLROS6wjbdSwqtKbky6oKCe1BnE4KLadVAB9v8AqpcOXeev5CiHE8WrWkdJCtpEA+ep8pO1Av8AWZSf5vqP7fSh08qlyV87bxWcnKVK1cymr7h5VWMMTrXoWuTxbGfgvGLZVrd0Eq2UjaMykkA+RmJo9YxUmdzO/wDMTP4b0lYPDU68G4eTbneDv0U/FWXrMXxI2vZWvWNrBLp9MLgSiIOmY++1Qw1gC7c8rcf/AGP0q/B63OggfITU8AmZrrdSqD0En86xLpnppGy0qiGb4UCkg823A/M+lS4wpbANm+K4VuH1zA/QVHEW5YJMgfF5nmfy9qJY1M1vLpBB05RsKNOirLtMXuJ4aLlq6PunI39DeEz7wfaq7+GAOmw+ftR65gxcswAT4YI/A0v4O+QTbf4kMT1HI+4/OmXuQ6ErIKD1PtvFWW8OD95/mB9Kk6cx9a++Y3oOht2fP9KJ0Hz1+tZ8SNaIAmNay30p8XwAC7ljWqeF2cjleRokbXM1CzY8YNE5HUQtjcH/ACKyfvG8ije+q/nW27pcPqfxrLiE+1Yfx25HqJn8qWmFZatwwRyzHToSP7Vnx4LWmI3UZx/t3+YkVYrzPmA4r6LoHpvHkf8ADXKVOwJxU4tCALYr6Wr1er0p8/N2ANdN7InQDkYBHKDvXq9VXIA3TssuWAj3QOWZR6TWrAWwLWnnXq9Xmp+dn0CDbxJv5ItVIE8zufetfI/Kvleo0BM1YIQNKV+1VkJftsuhYa/In6ivV6mQ6AxfqEM1RTevteqGXC0HWKhe2r1eo8YLM7jSpWE1B8q9XqlhLoyYsfa/KqMcIa0f5iPYjWvV6hXZz6MuCPw/0f8AIVmv3io06ke1er1T8Qln/9k="/>
          <p:cNvSpPr>
            <a:spLocks noChangeAspect="1" noChangeArrowheads="1"/>
          </p:cNvSpPr>
          <p:nvPr/>
        </p:nvSpPr>
        <p:spPr bwMode="auto">
          <a:xfrm>
            <a:off x="0" y="-1555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s-CO" altLang="es-CO">
              <a:solidFill>
                <a:prstClr val="black"/>
              </a:solidFill>
            </a:endParaRPr>
          </a:p>
        </p:txBody>
      </p:sp>
      <p:sp>
        <p:nvSpPr>
          <p:cNvPr id="18440" name="AutoShape 111" descr="data:image/jpeg;base64,/9j/4AAQSkZJRgABAQAAAQABAAD/2wCEAAkGBhMSERUUExQUFRQUGBcUFRQXFRcUFxoWHRgXFxcaGBwbHSYeFxwjGhYVHy8gIycpLCwtFh4xNjAqNiYrLCoBCQoKDgwOGg8PGi0lHyUsLC0sLCwqLCwsLCksLCwsLCkpLCwpKSksLCksKSksLCwsLCksLCwsLCwsKSksLCwpLP/AABEIAIQAoAMBIgACEQEDEQH/xAAbAAACAwEBAQAAAAAAAAAAAAAFBgIDBAcAAf/EADsQAAIBAgQDBgMFBwQDAAAAAAECEQADBBIhMQVBUQYTImFxgTKRsSNCocHRB0NSYnLh8BSCwvEVFqL/xAAbAQACAwEBAQAAAAAAAAAAAAACAwEEBQAGB//EACwRAAICAQQAAwYHAAAAAAAAAAABAhEDBBIhMRMyQQUiQlFhoRQVM1KBkfD/2gAMAwEAAhEDEQA/AOWXeJSIqWAxBHOhc1rs0naujrYewvEYO/Ma/pTVhMaGtwMzGQvhAJOhMAQddJ6mudKjZuf1phwHFWQCMuohp2iCD/ToSJGtDKHAUZe9yPFq+1rPaDZGVA2aQ2Vidgw+MyB7gjlQPF9orlu8j3i2dmyOgcC5ppmgyUDbbbTTRg7VsWUBzJ4O8CliGECRmnwwesSegpB4xw/VWxL/AGeYMzCWcgrmUAaHMwUgZjoINUsbuW1m0o7cdoZv/YTcdu7N1rLxlKlhF3KRlzqVgwBz5UdwPHbjAkLculQrMMjKozBYCkmNByJBgEk1yngti9i7ttMzW7OZlzgkrbU6QxHXwjzBn1692a4e2HIW4EGYeNB4gys2SW8WXXw6xrqCIpksLsGOaO18GfFcVeAf9KywO9l2kyDlXu0B8cgknUec0udqOMNfU5VzKQCMvghRGYkqfCRoI2AA5mukYTF4a8vhW2QvhSbYSPvQpKiFiCv8QAiaUu0/ZS3csxhrndr3jK0yURtA8iQR4lHwz8R06R4TTtM6OaL4aoUuEcaBQB87G3Pi2M/EFJMzEeU/KqeM8Ee6xuWMzRMqQAwBMqBrLiI86wYbh1/vTbQq5nIchzCToumhKzpPn5U2YHDKysEEZEZSiuzNbjTOhHU9NQOVMcnFiniWWNHPr7eGDvrNYiYp77T9nrYtkpbYXd72gCh9JgAmBvrNJIsMZkU6ElJcGdkg8bpkDd09anZed5FRZBEVXaBpnoLRb3pWYJivivvVRflXzN0qKOL0vmedTxTZoqmy1fbrmahdnGYJG9MvZXstfxJm1Zd1/jjLbH+9oHymus8D7AcPsAN3QuOPv3j3p9l+BfYUexXElUbjTaeXkByo3XqPhifQk8O/Y3nIbEYgINPBZXM3u7iPktNfDv2b8MsQe4FxhzvO138Ccv4Vgxna8AaHUdKC4ntu8iAcpYKYIBkgmJIPMCYHOlSyqK6ssR0u59jFxHAi9dazZK2mQd0SFGXu3UMbgWPE4nKCdKB4/s+mKAXKBh7SsLeYybjhVQ3bkbmUiegPWo8AxwN63aNwCcysoYsubW4bZfqIYzsduVS4jx2yZslXW3dHcDL4AJEKquNF2IiNhrvNVca3O6otT9z3buheN2zYVRGVDmu3GAzAeHIHXkYYADeCBOxAz43tfcuDLbRWBt5MxF0FplcwRoUDNEzoCYnWqeI42zhwtm6M5EsDAW9bbKy9TmQiCs6GIYQQaHcLwZzWgGRgQShZbhUkrChjGgzLBPQidBNX6SVspucnLg28V7UXfsik2mcLcNlCSLlwMwQsDqjqQVKcgEjyPX+P3LqtbtnPnnvEuAZSwc5doYOAACRv9AzdgcQczMZvMc6oCMkFgWUtGjKxU9CA0ag008N7AMoIa6jFwouOAZEOpMagumXOMpOsAmeWbk1uni/Mh0Yz9Uc34njIvm4CEEDKoM6aEmRzli06b7U12ceFt2bmzlWBB2OUgK7RBUkEwdQYHQyH4iVwZu4a7hlW7owcMbgCnxjwzCkgj4Z0JnrVOA4isePMQ3gYhc2QazlnTloDoJNW2lNWgYTcX2dfwTjF2NES4AuqMdp1hmmZI5iKUe1P7PFbDnEYRXDKCLmH+JpBhgh38OuhmRtU+yGLOBwmJIvTdvXsttYgBEkC4BJ0Yaj0FE/2d9sBfGKDknumVzdk+JSpUkdPEu/MEVCpcBZI71f9HGSnlVoQRNNvaTCJcu3cRbSEzAPto5BgmNg0b9QaWsY4Gwo7szpx2OmCMWOYqlH5VquD5GvLYB5UdgkLC6jpWi6elUlgD6VEXdamjjul7i65AVaevrFLfFOKwZJzTMgk/SvuBGkVg4vg9TE1UUnI2ZKugXjOKz5VTbwt98uTL9oQF+1QEmYhYaQx1Ec5ih2OQqdazcO4gyOWRsjFSoYDaYB+YEUVOhLnT5OhdhOHg4i67CCqlQuWLgLABQ6brAWSTvmiheN4iEvXUdiHkNbcKpKxOVtvhOb72o2kiaJdgr165bxOS6xuRNtSzAwssI1hSxVR/tNS7V9jL7SbCG4HAzCQbgbNACkxKgAnU+fOgefFjaU2k2Q7abQqrwg4i/CHPchQAsCYjmYyMTJkaCYFMXDeC4qzfQ3LvdOIK2wDeusPCD9kviywsZmKrAkNW7spgUseBWGdTle+oBIafEliRygg3iN/gGmajzXbdoEIoUHVtSSx/idiSzt5sSac5KaaIhjfZqe9MQYnmYGnXcx8zFetY4wfEvhMQDqNJhp5ka9INLWPxJZpViDIgkk5YDbDqcx19fUVjiF0B1lPGCs5TmCyxAmdYzsBpsa8rP2RO3X+5NPxlSsv7Vi3ccO1q3dlPiV2R9CQJcZlOmxKHaKRcZwmHJsFi05jZJyXYG+Qqct4eSw38tNtlQogDr+ND+M8MzqYGo8S+TAz7e1el0+LwsagndGZlVttADD95iCER2DXGVMoGYkmVA6jQnb+bpTlYxOH4dhDhLLi9eua4i8uqs+n2dvqBAE+ppT4NxBy5KsFvJIztpnUSPtOpA0zakg6gkUQ4jxFVT/VMyd65yi3BBUDSEEaQBz1+lHfLiTjaauXobrs4ew+aC96c45QQIT0EUkXLvX51biuLvdbMx22HL36mh9+9J02pqRTzz3vgmLeaoojDSoLdIqyxf1oqEnwp1qATWpXXMmvguVJx03huIDAMNmAYehE/nW3HYeRS52QvzZUHdJT2BkfgabF1FUk9smjZT3RTEzieD3pdDBYDA6EGQY0kzpGvKn7ieGkUmcTwoVhMbxESPf9Oc0+LKmaNqzoH7KM2XEbAAq0Qp3XQhic0aiOWvU01YzEEhlWV0jMAPw/z5b0h/s/Rku945LC6wsonhIzKkm4FYwotqwGbkGyiZ0N9vuJLZRkR4urkuLHjEeIEOCIyEQDJ/eDlXmtfosmXVKUen9i1pssVB2L2GxORriq4YK7Qy7EFsw29dq2piSaXeHYsuzO2mYzqxaAANMx1IHnrEb1tftBYT7xY/yqT+O1bEISTpDd8UlYWuPvUrQAEk0Ht8eD/Chj2q1g9wEDbf2plNC9yfRHH8ZLP3VgBnO7H4VHXzNbsBgHUBnuMx5j7sdIpWxr3bciyuu7HmdYgT+uwojwHBXCVZ3cROYEoS38MQJEDfXerKb29le7lTMXHsA1nFZ0+/4lnadmU+RovhOzaY60zeBLyQMgZQCDPwr8RbToZorxLh4dVkTGmvQiNfOYPtX3s/ZCX2YKAiXHLsQNFt+LMpOup0021nehl3dnbOKEvEdmDazKxMjQgjY1XhuyrONGjyiugtxEYq7dJCTnKbAyIEeLmSZ+VVLw/um5DTrIpjjNQuLKc8W0583ZG7mjlXy32UuTvArpLYfNvWfEYA8qreJl+X2K7b9Ec/xPZq4BIM1lwvArjGCK6cuA01EmpWOBPGfLpUrJmroJKb+EWeBYFraZjtI+cU0Yd9Ky4TiVp7L2xAzKQP6twfmKjgL0ilOVu6NDRT3QcX6GvFWpFLmLwqhiSrNAJgAHWDB100OuvQdILS40qtMFaSbl46LEJvJ3HrqBpzGlN3cFlxsG4NSAmZWW4Ea0UUR3SgZsniE94zFsz66M0bjLn49Y1YsJF1Q0qYiDmQdWEgetT7PWmu4hxcY924a5db+FZ3J3zMxVRzOemLtFgVuXByYNqAfhBmI5SIBy/wAtInJp2Ki1BuLOd8Gw4dcrciJ8x8Q+la+KcSFoFLaBmAJiJ0G59B7k8hWp+EtYvFiPCSJ9DOvsQNPOiacHR9lST1G59aYprd9Bu1yjwKvDsRcdczEakjL3ZUxAIKmddSRtypz4PZGQg7kVm/8ADC2czmSOQEAfrRPg5A8bgw05dp3/AApkmtydUTjx7VyDsRwi2ZzeszFauHcMtDUGfeav4jxGyIzAxO8SfkNwaDXXylmRsoklQRIjkCN6ltdonhdjHirSZelIGDxmKtu+U+IZ7ZLZdTJ115zLe9MOC4wboIIiOftypU4piSmLudCwO/PKpNdilub3AZOEqNnBy9qc0ZkkmNjMmR6k0VTHM+sn/BQR8eCuXcHY846VPD4oDnTXOuha5QzcM4oQSp1lSJPLnVy8VHWlY43zqh+IedKeR2Nj0OqcRB50awPFVKZW1j6Vy9eLxz/GtVjtBHOgc2MVeoBw1lwdCfnTbwbFGADvStjcaA5y7Vq4bxaHE7TT8kDE02XZPnpnQbdzSvmLlljp9PzrNgbsgVqdhVZG0wIzlExA2DoonUMMtxXBBHUiDXzs/wAQa5c7q6SB4ma4TsolmUzzgQOcmtGMvDK9uB4istGuhkL6daCNYJS4zMcoBUEkxO7H8ppPiJyosS0KnjqXYZxzs0K87keYJrZhcT3ZyneAQeo/7B+VDOy/EjiWNm4TmAzWWY6sBEoercx1ANMOP4eLlsINLtskoToDO6N0BjfkfWulw6MTFlnpsvh5OgbxDHDKBzYwKyYoBreTvGVZkgER7nca8prNicMHkMCtxJGUiCD5jlVVjh45u/oW0n2pkZWuTVq2TuWkXxF9BzJyKfc6n2r7aU3YyyEnVoyyOYQHU+u1WNZtqZCLm/jdmun2zTHtWrCPmMzJ68van7oxXAUoRSspuMLeaBodQPbbzqziPAsK0NctgvC5mVmRi0eIyDr/AGqjiOJyOhOoDofYMpP4Ud4hwkFzy1P1NLh7rMfX5GtsUJy9nrGbR7wHTMpPzK1vXgmGUfAzf1XW/IgUfwvBhm1FU8TwMkBY+VBObb4KH4jJXmYF/wDF4blaB9Wc/wDKrU4fYXU2Lfus/WtA4ew16anppvrVzcStLbJjO3IagepPShcmHihnzOoWytcNh2Gliz692tfF4NYb9xaPon6VC3jmB0ULpPwn86vK3LnhzFQdWywuh2URt5mmRkrqzQ/KtQlulKv5ObgVfZtzQxb9bMDf8Qq+1RmNNDxwLFnKAdxp/eij3iT5DX1P3foT7UFtXAmGu3Ikr3cddbgzR55c1FLbeEegY+rCfplHzrM1EtidHpfZsXmipSI3bRJAG50HuNT7Cs3FrAm1hl2JBf03g+sUWwigZnP3fCPU7/jpQ7DWycSXbUhWYn2j86z4yp2bz5BLcKZ2WfCC8ADcweXSOtF7Xa17N4W7yh0EA3BPeAEwCeTx7HSt2Cwv71uQIQfU0K4twZksvdIhne2TI1ABGUeRkkn2p+PLbplPUaXHlVNDD2jx1i5YYWgty5bAIvgQANSQDu8idDoKV8NjQD4joev60YteAsoGwDFY3Rj8Q9GJB9awYjhAachBHQ8vKf1piyLpifwnhwrHyjdlRhO4qsYtEHQUAvcHuL8IuD+ltPwNVpw67OqMfNj+pplr5ldwl+1l+Pud5JOx0A8qYcP2lY2ICBryKA2ZoU9GgamQNvI0Et8JuMRmKoPmfyFELeES2pVZM/Ex1JPr6dNKY5wS+oK0LyyvIuAfY7T4sXfG+5gpAC+kRW7EY97khmMfwqMo941PzoZxKwTJG48Q9uVbuHuHXMOY18uooXkSVluOkxqXlRSJ8ayYbKcs6aDT8ZqzD2M721H39I9dKuFnVT6qfqKjgr/d3rLROS6wjbdSwqtKbky6oKCe1BnE4KLadVAB9v8AqpcOXeev5CiHE8WrWkdJCtpEA+ep8pO1Av8AWZSf5vqP7fSh08qlyV87bxWcnKVK1cymr7h5VWMMTrXoWuTxbGfgvGLZVrd0Eq2UjaMykkA+RmJo9YxUmdzO/wDMTP4b0lYPDU68G4eTbneDv0U/FWXrMXxI2vZWvWNrBLp9MLgSiIOmY++1Qw1gC7c8rcf/AGP0q/B63OggfITU8AmZrrdSqD0En86xLpnppGy0qiGb4UCkg823A/M+lS4wpbANm+K4VuH1zA/QVHEW5YJMgfF5nmfy9qJY1M1vLpBB05RsKNOirLtMXuJ4aLlq6PunI39DeEz7wfaq7+GAOmw+ftR65gxcswAT4YI/A0v4O+QTbf4kMT1HI+4/OmXuQ6ErIKD1PtvFWW8OD95/mB9Kk6cx9a++Y3oOht2fP9KJ0Hz1+tZ8SNaIAmNay30p8XwAC7ljWqeF2cjleRokbXM1CzY8YNE5HUQtjcH/ACKyfvG8ije+q/nW27pcPqfxrLiE+1Yfx25HqJn8qWmFZatwwRyzHToSP7Vnx4LWmI3UZx/t3+YkVYrzPmA4r6LoHpvHkf8ADXKVOwJxU4tCALYr6Wr1er0p8/N2ANdN7InQDkYBHKDvXq9VXIA3TssuWAj3QOWZR6TWrAWwLWnnXq9Xmp+dn0CDbxJv5ItVIE8zufetfI/Kvleo0BM1YIQNKV+1VkJftsuhYa/In6ivV6mQ6AxfqEM1RTevteqGXC0HWKhe2r1eo8YLM7jSpWE1B8q9XqlhLoyYsfa/KqMcIa0f5iPYjWvV6hXZz6MuCPw/0f8AIVmv3io06ke1er1T8Qln/9k="/>
          <p:cNvSpPr>
            <a:spLocks noChangeAspect="1" noChangeArrowheads="1"/>
          </p:cNvSpPr>
          <p:nvPr/>
        </p:nvSpPr>
        <p:spPr bwMode="auto">
          <a:xfrm>
            <a:off x="0" y="-1555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s-CO" altLang="es-CO">
              <a:solidFill>
                <a:prstClr val="black"/>
              </a:solidFill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6660" y="1766456"/>
            <a:ext cx="3558737" cy="3653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ángulo 7"/>
          <p:cNvSpPr/>
          <p:nvPr/>
        </p:nvSpPr>
        <p:spPr>
          <a:xfrm>
            <a:off x="304800" y="1625600"/>
            <a:ext cx="4843110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000" b="1" dirty="0"/>
              <a:t>OBJETIVO</a:t>
            </a:r>
          </a:p>
          <a:p>
            <a:pPr algn="just"/>
            <a:r>
              <a:rPr lang="es-CO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Promover el desarrollo integral, el cuidado y la protección de niñas y niños menores de cinco años, mujeres gestantes, niñas y niños lactantes menores de 6 meses, en condiciones de riesgo y vulnerabilidad, a través de acciones pedagógicas y de cuidado para el goce efectivo de sus derechos, con la participación activa y organizada de la familia, la comunidad y las entidades territoriales, según las particularidades de los servicios que contempla esta modalidad. </a:t>
            </a:r>
          </a:p>
          <a:p>
            <a:pPr algn="ctr"/>
            <a:endParaRPr lang="es-CO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s-CO" sz="2800" b="1" dirty="0"/>
          </a:p>
          <a:p>
            <a:pPr algn="ctr"/>
            <a:endParaRPr lang="es-CO" sz="2800" b="1" dirty="0"/>
          </a:p>
        </p:txBody>
      </p:sp>
    </p:spTree>
    <p:extLst>
      <p:ext uri="{BB962C8B-B14F-4D97-AF65-F5344CB8AC3E}">
        <p14:creationId xmlns:p14="http://schemas.microsoft.com/office/powerpoint/2010/main" val="40768186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036" y="1693718"/>
            <a:ext cx="3273137" cy="40212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861640"/>
              </p:ext>
            </p:extLst>
          </p:nvPr>
        </p:nvGraphicFramePr>
        <p:xfrm>
          <a:off x="3615655" y="1846031"/>
          <a:ext cx="5115199" cy="37166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33727">
                  <a:extLst>
                    <a:ext uri="{9D8B030D-6E8A-4147-A177-3AD203B41FA5}">
                      <a16:colId xmlns:a16="http://schemas.microsoft.com/office/drawing/2014/main" val="695092379"/>
                    </a:ext>
                  </a:extLst>
                </a:gridCol>
                <a:gridCol w="773109">
                  <a:extLst>
                    <a:ext uri="{9D8B030D-6E8A-4147-A177-3AD203B41FA5}">
                      <a16:colId xmlns:a16="http://schemas.microsoft.com/office/drawing/2014/main" val="2877418576"/>
                    </a:ext>
                  </a:extLst>
                </a:gridCol>
                <a:gridCol w="926671">
                  <a:extLst>
                    <a:ext uri="{9D8B030D-6E8A-4147-A177-3AD203B41FA5}">
                      <a16:colId xmlns:a16="http://schemas.microsoft.com/office/drawing/2014/main" val="3195565720"/>
                    </a:ext>
                  </a:extLst>
                </a:gridCol>
                <a:gridCol w="900278">
                  <a:extLst>
                    <a:ext uri="{9D8B030D-6E8A-4147-A177-3AD203B41FA5}">
                      <a16:colId xmlns:a16="http://schemas.microsoft.com/office/drawing/2014/main" val="565838912"/>
                    </a:ext>
                  </a:extLst>
                </a:gridCol>
                <a:gridCol w="1081414">
                  <a:extLst>
                    <a:ext uri="{9D8B030D-6E8A-4147-A177-3AD203B41FA5}">
                      <a16:colId xmlns:a16="http://schemas.microsoft.com/office/drawing/2014/main" val="2673954266"/>
                    </a:ext>
                  </a:extLst>
                </a:gridCol>
              </a:tblGrid>
              <a:tr h="800100"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u="none" strike="noStrike" dirty="0">
                          <a:effectLst/>
                        </a:rPr>
                        <a:t>SERVICIO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u="none" strike="noStrike" dirty="0">
                          <a:effectLst/>
                        </a:rPr>
                        <a:t>UNIDADES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u="none" strike="noStrike" dirty="0">
                          <a:effectLst/>
                        </a:rPr>
                        <a:t>CUPOS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u="none" strike="noStrike" dirty="0">
                          <a:effectLst/>
                        </a:rPr>
                        <a:t>USUARIOS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u="none" strike="noStrike" dirty="0">
                          <a:effectLst/>
                        </a:rPr>
                        <a:t>META FINANCIERA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578427974"/>
                  </a:ext>
                </a:extLst>
              </a:tr>
              <a:tr h="552450"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200" u="none" strike="noStrike">
                          <a:effectLst/>
                        </a:rPr>
                        <a:t>CDI SIN ARRIENDO -  INSTITUCIONAL INTEGRAL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200" u="none" strike="noStrike">
                          <a:effectLst/>
                        </a:rPr>
                        <a:t>2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200" u="none" strike="noStrike">
                          <a:effectLst/>
                        </a:rPr>
                        <a:t>100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200" u="none" strike="noStrike">
                          <a:effectLst/>
                        </a:rPr>
                        <a:t>100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200" u="none" strike="noStrike">
                          <a:effectLst/>
                        </a:rPr>
                        <a:t>268,987,146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777851635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200" u="none" strike="noStrike">
                          <a:effectLst/>
                        </a:rPr>
                        <a:t>CDI CON ARRIENDO - INSTITUCIONAL INTEGRAL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200" u="none" strike="noStrike">
                          <a:effectLst/>
                        </a:rPr>
                        <a:t>1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200" u="none" strike="noStrike">
                          <a:effectLst/>
                        </a:rPr>
                        <a:t>100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200" u="none" strike="noStrike">
                          <a:effectLst/>
                        </a:rPr>
                        <a:t>100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200" u="none" strike="noStrike">
                          <a:effectLst/>
                        </a:rPr>
                        <a:t>283,870,863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861438564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200" u="none" strike="noStrike">
                          <a:effectLst/>
                        </a:rPr>
                        <a:t>DESARROLLO INFANTIL EN MEDIO FAMILIAR SIN ARRIENDO - FAMILIAR INTEGRAL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200" u="none" strike="noStrike" dirty="0">
                          <a:effectLst/>
                        </a:rPr>
                        <a:t>30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200" u="none" strike="noStrike" dirty="0">
                          <a:effectLst/>
                        </a:rPr>
                        <a:t>531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200" u="none" strike="noStrike">
                          <a:effectLst/>
                        </a:rPr>
                        <a:t>531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200" u="none" strike="noStrike">
                          <a:effectLst/>
                        </a:rPr>
                        <a:t>1,231,538,211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759891399"/>
                  </a:ext>
                </a:extLst>
              </a:tr>
              <a:tr h="942975"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200" u="none" strike="noStrike">
                          <a:effectLst/>
                        </a:rPr>
                        <a:t>DESARROLLO INFANTIL EN MEDIO FAMILIAR CON ARRIENDO - FAMILIAR INTEGRAL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200" u="none" strike="noStrike" dirty="0">
                          <a:effectLst/>
                        </a:rPr>
                        <a:t>6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200" u="none" strike="noStrike">
                          <a:effectLst/>
                        </a:rPr>
                        <a:t>95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200" u="none" strike="noStrike">
                          <a:effectLst/>
                        </a:rPr>
                        <a:t>95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200" u="none" strike="noStrike" dirty="0">
                          <a:effectLst/>
                        </a:rPr>
                        <a:t>224,227,550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098377870"/>
                  </a:ext>
                </a:extLst>
              </a:tr>
            </a:tbl>
          </a:graphicData>
        </a:graphic>
      </p:graphicFrame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562966" y="93020"/>
            <a:ext cx="610537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DIRECCION DE PRIMERA INFANCIA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Atención Integral</a:t>
            </a:r>
            <a:endParaRPr lang="es-CO" alt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26107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 Box 6"/>
          <p:cNvSpPr txBox="1">
            <a:spLocks noChangeArrowheads="1"/>
          </p:cNvSpPr>
          <p:nvPr/>
        </p:nvSpPr>
        <p:spPr bwMode="auto">
          <a:xfrm>
            <a:off x="40341" y="232357"/>
            <a:ext cx="61053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Atención a la Primera Infancia </a:t>
            </a:r>
            <a:endParaRPr lang="es-CO" alt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9041500"/>
              </p:ext>
            </p:extLst>
          </p:nvPr>
        </p:nvGraphicFramePr>
        <p:xfrm>
          <a:off x="348289" y="1174577"/>
          <a:ext cx="8390966" cy="51016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8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22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7719"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LOGROS</a:t>
                      </a:r>
                    </a:p>
                  </a:txBody>
                  <a:tcPr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DIFICULTADES </a:t>
                      </a:r>
                    </a:p>
                  </a:txBody>
                  <a:tcPr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0930">
                <a:tc>
                  <a:txBody>
                    <a:bodyPr/>
                    <a:lstStyle/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§"/>
                      </a:pPr>
                      <a:r>
                        <a:rPr lang="es-CO" sz="1200" dirty="0"/>
                        <a:t>Importante articulación</a:t>
                      </a:r>
                      <a:r>
                        <a:rPr lang="es-CO" sz="1200" baseline="0" dirty="0"/>
                        <a:t> entre el C.Z.I. del ICBF Regional Cauca y la comunidad del Municipio de Piamonte. </a:t>
                      </a:r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endParaRPr lang="es-CO" sz="1200" dirty="0"/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§"/>
                      </a:pPr>
                      <a:r>
                        <a:rPr lang="es-CO" sz="1200" dirty="0"/>
                        <a:t>El Talento</a:t>
                      </a:r>
                      <a:r>
                        <a:rPr lang="es-CO" sz="1200" baseline="0" dirty="0"/>
                        <a:t> Humano vinculado en los programas de primera infancia es de la región.</a:t>
                      </a:r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endParaRPr lang="es-CO" sz="1200" baseline="0" dirty="0"/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§"/>
                      </a:pPr>
                      <a:r>
                        <a:rPr lang="es-CO" sz="1200" baseline="0" dirty="0"/>
                        <a:t>Transito de Madres Comunitarias, a los programas de atención integral (CDII y DIMF).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§"/>
                      </a:pPr>
                      <a:endParaRPr lang="es-CO" sz="1200" baseline="0" dirty="0"/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§"/>
                      </a:pPr>
                      <a:r>
                        <a:rPr lang="es-CO" sz="1200" baseline="0" dirty="0"/>
                        <a:t>Corresponsabilidad por la  Administración Municipal, con los programas y servicios ICBF de atención a la primera infancia.  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§"/>
                      </a:pPr>
                      <a:endParaRPr lang="es-CO" sz="1200" baseline="0" dirty="0"/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§"/>
                      </a:pPr>
                      <a:r>
                        <a:rPr lang="es-CO" sz="1200" baseline="0" dirty="0"/>
                        <a:t>Haber podido vincular una Entidad Administradora con experiencia, para   la operación de los servicios de primera infancia. 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§"/>
                      </a:pPr>
                      <a:endParaRPr lang="es-CO" sz="1200" baseline="0" dirty="0"/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§"/>
                      </a:pPr>
                      <a:r>
                        <a:rPr lang="es-CO" sz="1200" baseline="0" dirty="0"/>
                        <a:t>Una importante dinámica comunitaria para el control y veeduría de los programas. </a:t>
                      </a:r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endParaRPr lang="es-CO" sz="1200" baseline="0" dirty="0"/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endParaRPr lang="es-CO" sz="1200" dirty="0"/>
                    </a:p>
                    <a:p>
                      <a:endParaRPr lang="es-CO" sz="1400" dirty="0"/>
                    </a:p>
                  </a:txBody>
                  <a:tcPr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endParaRPr lang="es-CO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endParaRPr lang="es-CO" dirty="0"/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§"/>
                      </a:pPr>
                      <a:r>
                        <a:rPr lang="es-CO" sz="1200" dirty="0"/>
                        <a:t>No se cuenta con una </a:t>
                      </a:r>
                      <a:r>
                        <a:rPr lang="es-CO" sz="1200" baseline="0" dirty="0"/>
                        <a:t>apropiada disponibilidad de recursos tecnológicos para el registro de la información (Internet, servicio de energía permanente). 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§"/>
                      </a:pPr>
                      <a:endParaRPr lang="es-CO" sz="1200" baseline="0" dirty="0"/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§"/>
                      </a:pPr>
                      <a:r>
                        <a:rPr lang="es-CO" sz="1200" baseline="0" dirty="0"/>
                        <a:t>La distancia por ubicación del Centro Zonal Indígena, con respecto al Municipio.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§"/>
                      </a:pPr>
                      <a:endParaRPr lang="es-CO" sz="1200" baseline="0" dirty="0"/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§"/>
                      </a:pPr>
                      <a:r>
                        <a:rPr lang="es-CO" sz="1200" baseline="0" dirty="0"/>
                        <a:t>Deficiente infraestructura para la atención en los programas de primera infancia.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§"/>
                      </a:pPr>
                      <a:endParaRPr lang="es-CO" sz="1200" baseline="0" dirty="0"/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§"/>
                      </a:pPr>
                      <a:r>
                        <a:rPr lang="es-CO" sz="1200" baseline="0" dirty="0"/>
                        <a:t>Dispersión geográfica que dificulta la atención y operación de los programas de primera infancia.    </a:t>
                      </a:r>
                      <a:endParaRPr lang="es-CO" sz="1200" dirty="0"/>
                    </a:p>
                  </a:txBody>
                  <a:tcPr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1379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837189" y="1573446"/>
            <a:ext cx="5209069" cy="509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31511"/>
            <a:r>
              <a:rPr lang="es-CO" sz="2709" b="1" dirty="0"/>
              <a:t>ICBF CENTRO ZONAL INDIGENA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1147143" y="2669621"/>
            <a:ext cx="658915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31511"/>
            <a:r>
              <a:rPr lang="es-CO" sz="2400" b="1" dirty="0">
                <a:solidFill>
                  <a:prstClr val="black"/>
                </a:solidFill>
              </a:rPr>
              <a:t>Fecha del Informe: Mayo 2 de 2017</a:t>
            </a:r>
          </a:p>
          <a:p>
            <a:pPr defTabSz="731511"/>
            <a:r>
              <a:rPr lang="es-CO" sz="2400" b="1" dirty="0">
                <a:solidFill>
                  <a:prstClr val="black"/>
                </a:solidFill>
              </a:rPr>
              <a:t>Fecha MP: 25 de Mayo de 2017</a:t>
            </a:r>
          </a:p>
          <a:p>
            <a:pPr defTabSz="731511"/>
            <a:r>
              <a:rPr lang="es-CO" sz="2400" b="1" dirty="0">
                <a:solidFill>
                  <a:prstClr val="black"/>
                </a:solidFill>
              </a:rPr>
              <a:t>Hora: 09:00 a.m.</a:t>
            </a:r>
          </a:p>
          <a:p>
            <a:pPr defTabSz="731511"/>
            <a:endParaRPr lang="es-CO" sz="2400" b="1" dirty="0">
              <a:solidFill>
                <a:prstClr val="black"/>
              </a:solidFill>
            </a:endParaRPr>
          </a:p>
          <a:p>
            <a:pPr defTabSz="731511"/>
            <a:endParaRPr lang="es-CO" sz="2400" dirty="0">
              <a:solidFill>
                <a:prstClr val="black"/>
              </a:solidFill>
            </a:endParaRPr>
          </a:p>
          <a:p>
            <a:pPr defTabSz="731511"/>
            <a:r>
              <a:rPr lang="es-CO" sz="2400" b="1" dirty="0">
                <a:solidFill>
                  <a:prstClr val="black"/>
                </a:solidFill>
              </a:rPr>
              <a:t>Responsables: Oswaldo Jair González Cerón y Equipo Técnico del Centro Zonal Indígena del ICBF.</a:t>
            </a:r>
          </a:p>
        </p:txBody>
      </p:sp>
    </p:spTree>
    <p:extLst>
      <p:ext uri="{BB962C8B-B14F-4D97-AF65-F5344CB8AC3E}">
        <p14:creationId xmlns:p14="http://schemas.microsoft.com/office/powerpoint/2010/main" val="15771230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40341" y="205463"/>
            <a:ext cx="61053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Atención a la Primera Infancia </a:t>
            </a:r>
            <a:endParaRPr lang="es-CO" alt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8599160"/>
              </p:ext>
            </p:extLst>
          </p:nvPr>
        </p:nvGraphicFramePr>
        <p:xfrm>
          <a:off x="376517" y="1329763"/>
          <a:ext cx="8390966" cy="47886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909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7719"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RETOS </a:t>
                      </a:r>
                    </a:p>
                  </a:txBody>
                  <a:tcPr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0930">
                <a:tc>
                  <a:txBody>
                    <a:bodyPr/>
                    <a:lstStyle/>
                    <a:p>
                      <a:endParaRPr lang="es-CO" dirty="0"/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es-CO" dirty="0"/>
                        <a:t>Aumentar</a:t>
                      </a:r>
                      <a:r>
                        <a:rPr lang="es-CO" baseline="0" dirty="0"/>
                        <a:t> la cobertura y mejorar calidad en la atención integral de atención a la primera infancia.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es-CO" baseline="0" dirty="0"/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es-CO" baseline="0" dirty="0"/>
                        <a:t>Brindar asistencia técnica permanente a las mesas de primera infancia, para el proceso de diseño y consolidación de políticas públicas orientadas a esta población.  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ü"/>
                      </a:pPr>
                      <a:endParaRPr lang="es-CO" baseline="0" dirty="0"/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es-CO" baseline="0" dirty="0"/>
                        <a:t>Promover la seguridad alimentaria y nutricional en el desarrollo de la primera infancia.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es-CO" baseline="0" dirty="0"/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es-CO" baseline="0" dirty="0"/>
                        <a:t>Garantizar la atención de la primera infancia del Municipio de Piamonte en coordinación con las instancias del Sistema Nacional de Bienestar Familiar.  </a:t>
                      </a:r>
                    </a:p>
                    <a:p>
                      <a:endParaRPr lang="es-CO" dirty="0"/>
                    </a:p>
                    <a:p>
                      <a:endParaRPr lang="es-CO" dirty="0"/>
                    </a:p>
                  </a:txBody>
                  <a:tcPr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90048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620512" y="1588112"/>
            <a:ext cx="7899720" cy="3334595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CO" sz="9600" b="1" i="1" dirty="0">
                <a:ln/>
                <a:solidFill>
                  <a:srgbClr val="009900"/>
                </a:solidFill>
                <a:effectLst>
                  <a:glow rad="101600">
                    <a:schemeClr val="bg1">
                      <a:alpha val="40000"/>
                    </a:schemeClr>
                  </a:glow>
                  <a:reflection blurRad="6350" stA="55000" endA="50" endPos="85000" dist="60007" dir="5400000" sy="-100000" algn="bl" rotWithShape="0"/>
                </a:effectLst>
                <a:latin typeface="Arial Narrow" panose="020B0606020202030204" pitchFamily="34" charset="0"/>
              </a:rPr>
              <a:t>DIRECCION DE FAMILIAS Y COMUNIDADES</a:t>
            </a:r>
          </a:p>
        </p:txBody>
      </p:sp>
      <p:pic>
        <p:nvPicPr>
          <p:cNvPr id="7" name="Imagen 6" descr="http://cric-colombia.org/congreso/wp-content/uploads/2013/06/100c1911_Med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839" y="2084175"/>
            <a:ext cx="4654378" cy="34681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78929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056" y="1764644"/>
            <a:ext cx="3091501" cy="35641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0" name="Tabla 9"/>
          <p:cNvGraphicFramePr>
            <a:graphicFrameLocks noGrp="1"/>
          </p:cNvGraphicFramePr>
          <p:nvPr>
            <p:extLst/>
          </p:nvPr>
        </p:nvGraphicFramePr>
        <p:xfrm>
          <a:off x="4052162" y="2013082"/>
          <a:ext cx="4803513" cy="3330458"/>
        </p:xfrm>
        <a:graphic>
          <a:graphicData uri="http://schemas.openxmlformats.org/drawingml/2006/table">
            <a:tbl>
              <a:tblPr firstRow="1" firstCol="1" bandRow="1"/>
              <a:tblGrid>
                <a:gridCol w="48035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475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Objetivo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CO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Fortalecer en las familias capacidades y habilidades que promuevan su desarrollo integral con enfoque diferencial y mejoren su calidad de vida mediante la gestión y coordinación de políticas públicas y el diseño, implementación y seguimiento de estrategias, programas, proyectos y acciones para su inclusión y atención. </a:t>
                      </a:r>
                      <a:endParaRPr lang="es-CO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9525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2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CO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0486" name="Imagen 1" descr="http://www.icbf.gov.co/images/pobtrans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3562350"/>
            <a:ext cx="9525" cy="9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2" name="Picture 2" descr="pobtran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3" name="Picture 3" descr="pobtran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pobtran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5" name="Imagen 1" descr="http://www.icbf.gov.co/images/pobtrans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1136453" y="269582"/>
            <a:ext cx="61053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FAMILIAS Y COMUNIDADES</a:t>
            </a:r>
            <a:endParaRPr lang="es-CO" alt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24981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056" y="1764644"/>
            <a:ext cx="3091501" cy="35641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4" name="Tabla 3"/>
          <p:cNvGraphicFramePr>
            <a:graphicFrameLocks noGrp="1"/>
          </p:cNvGraphicFramePr>
          <p:nvPr>
            <p:extLst/>
          </p:nvPr>
        </p:nvGraphicFramePr>
        <p:xfrm>
          <a:off x="3822685" y="2306324"/>
          <a:ext cx="4515971" cy="15693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10367">
                  <a:extLst>
                    <a:ext uri="{9D8B030D-6E8A-4147-A177-3AD203B41FA5}">
                      <a16:colId xmlns:a16="http://schemas.microsoft.com/office/drawing/2014/main" val="1164891985"/>
                    </a:ext>
                  </a:extLst>
                </a:gridCol>
                <a:gridCol w="728022">
                  <a:extLst>
                    <a:ext uri="{9D8B030D-6E8A-4147-A177-3AD203B41FA5}">
                      <a16:colId xmlns:a16="http://schemas.microsoft.com/office/drawing/2014/main" val="4023103172"/>
                    </a:ext>
                  </a:extLst>
                </a:gridCol>
                <a:gridCol w="728038">
                  <a:extLst>
                    <a:ext uri="{9D8B030D-6E8A-4147-A177-3AD203B41FA5}">
                      <a16:colId xmlns:a16="http://schemas.microsoft.com/office/drawing/2014/main" val="3270770115"/>
                    </a:ext>
                  </a:extLst>
                </a:gridCol>
                <a:gridCol w="794814">
                  <a:extLst>
                    <a:ext uri="{9D8B030D-6E8A-4147-A177-3AD203B41FA5}">
                      <a16:colId xmlns:a16="http://schemas.microsoft.com/office/drawing/2014/main" val="1089184868"/>
                    </a:ext>
                  </a:extLst>
                </a:gridCol>
                <a:gridCol w="954730">
                  <a:extLst>
                    <a:ext uri="{9D8B030D-6E8A-4147-A177-3AD203B41FA5}">
                      <a16:colId xmlns:a16="http://schemas.microsoft.com/office/drawing/2014/main" val="1975034866"/>
                    </a:ext>
                  </a:extLst>
                </a:gridCol>
              </a:tblGrid>
              <a:tr h="924465"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u="none" strike="noStrike" dirty="0">
                          <a:effectLst/>
                        </a:rPr>
                        <a:t>SERVICIO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u="none" strike="noStrike" dirty="0">
                          <a:effectLst/>
                        </a:rPr>
                        <a:t>UNIDADES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u="none" strike="noStrike" dirty="0">
                          <a:effectLst/>
                        </a:rPr>
                        <a:t>CUPOS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u="none" strike="noStrike" dirty="0">
                          <a:effectLst/>
                        </a:rPr>
                        <a:t>USUARIOS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200" b="1" u="none" strike="noStrike" dirty="0">
                          <a:effectLst/>
                        </a:rPr>
                        <a:t>META FINANCIERA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847653825"/>
                  </a:ext>
                </a:extLst>
              </a:tr>
              <a:tr h="644925"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200" u="none" strike="noStrike">
                          <a:effectLst/>
                        </a:rPr>
                        <a:t>FAMILIAS CON BIENESTAR PARA LA PAZ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200" u="none" strike="noStrike">
                          <a:effectLst/>
                        </a:rPr>
                        <a:t>0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200" u="none" strike="noStrike">
                          <a:effectLst/>
                        </a:rPr>
                        <a:t>120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200" u="none" strike="noStrike">
                          <a:effectLst/>
                        </a:rPr>
                        <a:t>360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s-CO" sz="1200" u="none" strike="noStrike" dirty="0">
                          <a:effectLst/>
                        </a:rPr>
                        <a:t>101,381,760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91041160"/>
                  </a:ext>
                </a:extLst>
              </a:tr>
            </a:tbl>
          </a:graphicData>
        </a:graphic>
      </p:graphicFrame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228731" y="227637"/>
            <a:ext cx="61053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FAMILIAS Y COMUNIDADES</a:t>
            </a:r>
            <a:endParaRPr lang="es-CO" alt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1805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7888913"/>
              </p:ext>
            </p:extLst>
          </p:nvPr>
        </p:nvGraphicFramePr>
        <p:xfrm>
          <a:off x="282386" y="1396998"/>
          <a:ext cx="8390966" cy="52235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8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22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7719"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LOGROS</a:t>
                      </a:r>
                    </a:p>
                  </a:txBody>
                  <a:tcPr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DIFICULTADES </a:t>
                      </a:r>
                    </a:p>
                  </a:txBody>
                  <a:tcPr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0930">
                <a:tc>
                  <a:txBody>
                    <a:bodyPr/>
                    <a:lstStyle/>
                    <a:p>
                      <a:endParaRPr lang="es-CO" dirty="0"/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s-CO" sz="1600" dirty="0"/>
                        <a:t>Importante articulación</a:t>
                      </a:r>
                      <a:r>
                        <a:rPr lang="es-CO" sz="1600" baseline="0" dirty="0"/>
                        <a:t> entre el C.Z.I. del ICBF Regional Cauca y la comunidad del Municipio de Piamonte.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endParaRPr lang="es-CO" sz="1600" dirty="0"/>
                    </a:p>
                    <a:p>
                      <a:pPr marL="171450" marR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s-CO" sz="1600" dirty="0"/>
                        <a:t>El Talento</a:t>
                      </a:r>
                      <a:r>
                        <a:rPr lang="es-CO" sz="1600" baseline="0" dirty="0"/>
                        <a:t> Humano vinculado en el programa de Familia  para la Paz es de la región.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es-CO" sz="1600" baseline="0" dirty="0"/>
                    </a:p>
                    <a:p>
                      <a:pPr marL="171450" marR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s-CO" sz="1600" baseline="0" dirty="0"/>
                        <a:t>Una importante dinámica comunitaria para el control y veeduría del programa. </a:t>
                      </a:r>
                    </a:p>
                    <a:p>
                      <a:pPr marL="171450" marR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es-CO" sz="1600" baseline="0" dirty="0"/>
                    </a:p>
                    <a:p>
                      <a:pPr marL="171450" marR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s-CO" sz="1600" baseline="0" dirty="0"/>
                        <a:t>Abordar con equipos Psicosociales competente  las problemáticas de las familias del sector urbano de Piamonte. </a:t>
                      </a:r>
                    </a:p>
                    <a:p>
                      <a:pPr marL="171450" marR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es-CO" sz="1200" baseline="0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</a:txBody>
                  <a:tcPr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CO" dirty="0"/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§"/>
                      </a:pPr>
                      <a:r>
                        <a:rPr lang="es-CO" sz="1600" baseline="0" dirty="0"/>
                        <a:t>La distancia por ubicación del Centro Zonal Indígena, con respecto al Municipio.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§"/>
                      </a:pPr>
                      <a:endParaRPr lang="es-CO" sz="1600" baseline="0" dirty="0"/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§"/>
                      </a:pPr>
                      <a:r>
                        <a:rPr lang="es-CO" sz="1600" baseline="0" dirty="0"/>
                        <a:t>Dispersión geográfica que dificulta la atención y operación del programa.     </a:t>
                      </a:r>
                      <a:endParaRPr lang="es-CO" sz="1600" dirty="0"/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s-CO" sz="1600" dirty="0"/>
                    </a:p>
                  </a:txBody>
                  <a:tcPr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0341" y="218534"/>
            <a:ext cx="62779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Atención a las Familias y Comunidades</a:t>
            </a:r>
            <a:endParaRPr lang="es-CO" alt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0107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5213970"/>
              </p:ext>
            </p:extLst>
          </p:nvPr>
        </p:nvGraphicFramePr>
        <p:xfrm>
          <a:off x="376517" y="1304365"/>
          <a:ext cx="8390966" cy="50355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909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3117"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RETOS </a:t>
                      </a:r>
                    </a:p>
                  </a:txBody>
                  <a:tcPr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0930">
                <a:tc>
                  <a:txBody>
                    <a:bodyPr/>
                    <a:lstStyle/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pPr marL="285750" marR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s-CO" sz="2000" dirty="0"/>
                        <a:t>Aumentar</a:t>
                      </a:r>
                      <a:r>
                        <a:rPr lang="es-CO" sz="2000" baseline="0" dirty="0"/>
                        <a:t> la cobertura y mejorar calidad en la atención  de las familias del Municipio.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s-CO" sz="2000" baseline="0" dirty="0"/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es-CO" sz="2000" baseline="0" dirty="0"/>
                        <a:t>Incrementar los servicios de atención implementados por el ICBF en el Municipio.  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ü"/>
                      </a:pPr>
                      <a:endParaRPr lang="es-CO" sz="2000" baseline="0" dirty="0"/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es-CO" sz="2000" baseline="0" dirty="0"/>
                        <a:t>Crear una Defensoría de Familia, con ubicación en  el Municipio de Piamonte. 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ü"/>
                      </a:pPr>
                      <a:endParaRPr lang="es-CO" sz="2000" baseline="0" dirty="0"/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es-CO" sz="2000" baseline="0" dirty="0"/>
                        <a:t>Brindar asistencia técnica permanente, para el fortalecimiento de las familias y comunidades a través de sus capacidades para promover su desarrollo, fortalecer sus vínculos y su cuidado mutuo y prevenir la violencia intrafamiliar y de genero. </a:t>
                      </a:r>
                    </a:p>
                  </a:txBody>
                  <a:tcPr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40341" y="218534"/>
            <a:ext cx="62779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Atención a las Familias y Comunidades</a:t>
            </a:r>
            <a:endParaRPr lang="es-CO" alt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5068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7 Grupo"/>
          <p:cNvGrpSpPr>
            <a:grpSpLocks/>
          </p:cNvGrpSpPr>
          <p:nvPr/>
        </p:nvGrpSpPr>
        <p:grpSpPr bwMode="auto">
          <a:xfrm>
            <a:off x="0" y="3884990"/>
            <a:ext cx="9144000" cy="2202873"/>
            <a:chOff x="0" y="4899640"/>
            <a:chExt cx="9144000" cy="1184529"/>
          </a:xfrm>
        </p:grpSpPr>
        <p:pic>
          <p:nvPicPr>
            <p:cNvPr id="6" name="Picture 2" descr="http://www.ucn.edu.co/unidos/PublishingImages/img-bajoCauca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4941168"/>
              <a:ext cx="4286250" cy="1143001"/>
            </a:xfrm>
            <a:prstGeom prst="flowChartPunchedTape">
              <a:avLst/>
            </a:prstGeom>
            <a:noFill/>
          </p:spPr>
        </p:pic>
        <p:pic>
          <p:nvPicPr>
            <p:cNvPr id="7" name="Picture 2" descr="http://www.ucn.edu.co/unidos/PublishingImages/img-bajoCauca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283968" y="4929975"/>
              <a:ext cx="4286250" cy="1143001"/>
            </a:xfrm>
            <a:prstGeom prst="flowChartPunchedTape">
              <a:avLst/>
            </a:prstGeom>
            <a:noFill/>
          </p:spPr>
        </p:pic>
        <p:pic>
          <p:nvPicPr>
            <p:cNvPr id="8" name="Picture 2" descr="http://www.ucn.edu.co/unidos/PublishingImages/img-bajoCauca.jpg"/>
            <p:cNvPicPr>
              <a:picLocks noChangeAspect="1" noChangeArrowheads="1"/>
            </p:cNvPicPr>
            <p:nvPr/>
          </p:nvPicPr>
          <p:blipFill>
            <a:blip r:embed="rId2" cstate="print"/>
            <a:srcRect r="86534"/>
            <a:stretch>
              <a:fillRect/>
            </a:stretch>
          </p:blipFill>
          <p:spPr bwMode="auto">
            <a:xfrm>
              <a:off x="8566795" y="4899640"/>
              <a:ext cx="577205" cy="1143001"/>
            </a:xfrm>
            <a:prstGeom prst="flowChartPunchedTape">
              <a:avLst/>
            </a:prstGeom>
            <a:noFill/>
          </p:spPr>
        </p:pic>
      </p:grp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414907"/>
              </p:ext>
            </p:extLst>
          </p:nvPr>
        </p:nvGraphicFramePr>
        <p:xfrm>
          <a:off x="960854" y="1612092"/>
          <a:ext cx="6574299" cy="11810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99124">
                  <a:extLst>
                    <a:ext uri="{9D8B030D-6E8A-4147-A177-3AD203B41FA5}">
                      <a16:colId xmlns:a16="http://schemas.microsoft.com/office/drawing/2014/main" val="1034661063"/>
                    </a:ext>
                  </a:extLst>
                </a:gridCol>
                <a:gridCol w="1115736">
                  <a:extLst>
                    <a:ext uri="{9D8B030D-6E8A-4147-A177-3AD203B41FA5}">
                      <a16:colId xmlns:a16="http://schemas.microsoft.com/office/drawing/2014/main" val="926779148"/>
                    </a:ext>
                  </a:extLst>
                </a:gridCol>
                <a:gridCol w="997047">
                  <a:extLst>
                    <a:ext uri="{9D8B030D-6E8A-4147-A177-3AD203B41FA5}">
                      <a16:colId xmlns:a16="http://schemas.microsoft.com/office/drawing/2014/main" val="967836931"/>
                    </a:ext>
                  </a:extLst>
                </a:gridCol>
                <a:gridCol w="1209518">
                  <a:extLst>
                    <a:ext uri="{9D8B030D-6E8A-4147-A177-3AD203B41FA5}">
                      <a16:colId xmlns:a16="http://schemas.microsoft.com/office/drawing/2014/main" val="4031768613"/>
                    </a:ext>
                  </a:extLst>
                </a:gridCol>
                <a:gridCol w="1452874">
                  <a:extLst>
                    <a:ext uri="{9D8B030D-6E8A-4147-A177-3AD203B41FA5}">
                      <a16:colId xmlns:a16="http://schemas.microsoft.com/office/drawing/2014/main" val="3630804989"/>
                    </a:ext>
                  </a:extLst>
                </a:gridCol>
              </a:tblGrid>
              <a:tr h="501934"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800" b="1" u="none" strike="noStrike" dirty="0">
                          <a:effectLst/>
                        </a:rPr>
                        <a:t>Total Municipio 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800" b="1" u="none" strike="noStrike" dirty="0">
                          <a:effectLst/>
                        </a:rPr>
                        <a:t>UNIDADES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800" b="1" u="none" strike="noStrike" dirty="0">
                          <a:effectLst/>
                        </a:rPr>
                        <a:t>CUPOS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800" b="1" u="none" strike="noStrike" dirty="0">
                          <a:effectLst/>
                        </a:rPr>
                        <a:t>USUARIOS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800" b="1" u="none" strike="noStrike" dirty="0">
                          <a:effectLst/>
                        </a:rPr>
                        <a:t>META FINANCIERA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373542603"/>
                  </a:ext>
                </a:extLst>
              </a:tr>
              <a:tr h="622869"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800" u="none" strike="noStrike" dirty="0">
                          <a:effectLst/>
                        </a:rPr>
                        <a:t>PIAMONTE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800" u="none" strike="noStrike" dirty="0">
                          <a:effectLst/>
                        </a:rPr>
                        <a:t>20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800" u="none" strike="noStrike" dirty="0">
                          <a:effectLst/>
                        </a:rPr>
                        <a:t>946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800" u="none" strike="noStrike" dirty="0">
                          <a:effectLst/>
                        </a:rPr>
                        <a:t>1186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800" u="none" strike="noStrike" dirty="0">
                          <a:effectLst/>
                        </a:rPr>
                        <a:t>2.110.005.530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878081560"/>
                  </a:ext>
                </a:extLst>
              </a:tr>
            </a:tbl>
          </a:graphicData>
        </a:graphic>
      </p:graphicFrame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619620" y="73438"/>
            <a:ext cx="627797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INVERSION TOTAL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MUNICIPIO DE PIAMONTE</a:t>
            </a:r>
            <a:endParaRPr lang="es-CO" alt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98603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 txBox="1">
            <a:spLocks noChangeArrowheads="1"/>
          </p:cNvSpPr>
          <p:nvPr/>
        </p:nvSpPr>
        <p:spPr bwMode="auto">
          <a:xfrm>
            <a:off x="1328823" y="4808665"/>
            <a:ext cx="5953125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55000"/>
              </a:lnSpc>
              <a:defRPr/>
            </a:pPr>
            <a:r>
              <a:rPr lang="es-MX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  <a:ea typeface="+mj-ea"/>
                <a:cs typeface="+mj-cs"/>
              </a:rPr>
              <a:t>POR   SU  ATENCIÓN   </a:t>
            </a:r>
          </a:p>
          <a:p>
            <a:pPr algn="ctr">
              <a:lnSpc>
                <a:spcPct val="55000"/>
              </a:lnSpc>
              <a:defRPr/>
            </a:pPr>
            <a:br>
              <a:rPr lang="es-MX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  <a:ea typeface="+mj-ea"/>
                <a:cs typeface="+mj-cs"/>
              </a:rPr>
            </a:br>
            <a:r>
              <a:rPr lang="es-MX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  <a:ea typeface="+mj-ea"/>
                <a:cs typeface="+mj-cs"/>
              </a:rPr>
              <a:t>GRACIAS !!</a:t>
            </a:r>
            <a:endParaRPr lang="es-ES" sz="4400" b="1" dirty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  <a:ea typeface="+mj-ea"/>
              <a:cs typeface="+mj-cs"/>
            </a:endParaRPr>
          </a:p>
        </p:txBody>
      </p:sp>
      <p:pic>
        <p:nvPicPr>
          <p:cNvPr id="4" name="Picture 3" descr="C:\Users\LORENA ORDOÑEZ LUNA\Desktop\GET PLANEACION MAYO 19-20\NINOS%20POTOSI%20NARIN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2693" y="1186807"/>
            <a:ext cx="3745383" cy="3061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2186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79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eaLnBrk="1" hangingPunct="1"/>
            <a:r>
              <a:rPr lang="es-ES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                    </a:t>
            </a:r>
            <a:r>
              <a:rPr lang="es-ES" altLang="es-CO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AGENDA MESA PUBLICA</a:t>
            </a:r>
          </a:p>
        </p:txBody>
      </p:sp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82377" y="1169774"/>
            <a:ext cx="8921579" cy="5007190"/>
          </a:xfrm>
        </p:spPr>
        <p:txBody>
          <a:bodyPr/>
          <a:lstStyle/>
          <a:p>
            <a:pPr marL="0" indent="0">
              <a:buNone/>
            </a:pPr>
            <a:r>
              <a:rPr lang="es-CO" dirty="0"/>
              <a:t>1. Oración</a:t>
            </a:r>
          </a:p>
          <a:p>
            <a:pPr marL="0" indent="0">
              <a:buNone/>
            </a:pPr>
            <a:r>
              <a:rPr lang="es-CO" dirty="0"/>
              <a:t>2. Himno de la Republica de Colombia</a:t>
            </a:r>
          </a:p>
          <a:p>
            <a:pPr marL="0" indent="0">
              <a:buNone/>
            </a:pPr>
            <a:r>
              <a:rPr lang="es-CO" dirty="0"/>
              <a:t>3. Himno del Municipio de Piamonte</a:t>
            </a:r>
          </a:p>
          <a:p>
            <a:pPr marL="0" indent="0">
              <a:buNone/>
            </a:pPr>
            <a:r>
              <a:rPr lang="es-CO" dirty="0"/>
              <a:t>4. Metodología registro de Entrada</a:t>
            </a:r>
          </a:p>
          <a:p>
            <a:pPr marL="0" indent="0">
              <a:buNone/>
            </a:pPr>
            <a:r>
              <a:rPr lang="es-CO" dirty="0"/>
              <a:t>5.Presentación informe de gestión Primera infancia</a:t>
            </a:r>
          </a:p>
          <a:p>
            <a:pPr marL="0" indent="0">
              <a:buNone/>
            </a:pPr>
            <a:r>
              <a:rPr lang="es-CO" dirty="0"/>
              <a:t>6.Presentacion estrategia Anticorrupción y transparencia</a:t>
            </a:r>
          </a:p>
          <a:p>
            <a:pPr marL="0" indent="0">
              <a:buNone/>
            </a:pPr>
            <a:r>
              <a:rPr lang="es-CO" dirty="0"/>
              <a:t>7.Intervencion de la comunidad</a:t>
            </a:r>
          </a:p>
          <a:p>
            <a:pPr marL="0" indent="0">
              <a:buNone/>
            </a:pPr>
            <a:r>
              <a:rPr lang="es-CO" dirty="0"/>
              <a:t>8.Aplicación encuesta de evaluación de la mesa publica</a:t>
            </a:r>
          </a:p>
          <a:p>
            <a:pPr marL="0" indent="0">
              <a:buNone/>
            </a:pPr>
            <a:r>
              <a:rPr lang="es-CO" dirty="0"/>
              <a:t>8.Metodologia registro de Salida</a:t>
            </a:r>
          </a:p>
          <a:p>
            <a:pPr marL="0" indent="0">
              <a:buNone/>
            </a:pPr>
            <a:r>
              <a:rPr lang="es-CO" dirty="0"/>
              <a:t>9.Agradecimientos</a:t>
            </a:r>
          </a:p>
        </p:txBody>
      </p:sp>
    </p:spTree>
    <p:extLst>
      <p:ext uri="{BB962C8B-B14F-4D97-AF65-F5344CB8AC3E}">
        <p14:creationId xmlns:p14="http://schemas.microsoft.com/office/powerpoint/2010/main" val="1440202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6 Imagen"/>
          <p:cNvPicPr/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22234" t="9728" r="19212" b="16063"/>
          <a:stretch>
            <a:fillRect/>
          </a:stretch>
        </p:blipFill>
        <p:spPr bwMode="auto">
          <a:xfrm>
            <a:off x="271520" y="1204753"/>
            <a:ext cx="4941565" cy="54002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  <a:softEdge rad="635000"/>
          </a:effectLst>
        </p:spPr>
      </p:pic>
      <p:sp>
        <p:nvSpPr>
          <p:cNvPr id="9" name="Text Box 1"/>
          <p:cNvSpPr txBox="1">
            <a:spLocks noChangeArrowheads="1"/>
          </p:cNvSpPr>
          <p:nvPr/>
        </p:nvSpPr>
        <p:spPr bwMode="auto">
          <a:xfrm>
            <a:off x="5140325" y="3136900"/>
            <a:ext cx="3789363" cy="323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914400" eaLnBrk="1" hangingPunct="1">
              <a:defRPr/>
            </a:pPr>
            <a:r>
              <a:rPr lang="es-CO" sz="1600" b="1" dirty="0"/>
              <a:t>Cristina Plazas Michelsen</a:t>
            </a:r>
          </a:p>
          <a:p>
            <a:pPr algn="r" defTabSz="914400" eaLnBrk="1" hangingPunct="1">
              <a:defRPr/>
            </a:pPr>
            <a:r>
              <a:rPr lang="es-CO" sz="1600" i="1" dirty="0">
                <a:latin typeface="+mj-lt"/>
                <a:cs typeface="Arial" pitchFamily="34" charset="0"/>
              </a:rPr>
              <a:t>Directora General Instituto Colombiano de Bienestar Familiar </a:t>
            </a:r>
            <a:endParaRPr lang="es-CO" sz="1600" b="1" i="1" dirty="0">
              <a:latin typeface="+mj-lt"/>
              <a:cs typeface="Arial" pitchFamily="34" charset="0"/>
            </a:endParaRPr>
          </a:p>
          <a:p>
            <a:pPr algn="r" defTabSz="914400" eaLnBrk="1" hangingPunct="1">
              <a:defRPr/>
            </a:pPr>
            <a:endParaRPr lang="es-CO" sz="1600" b="1" i="1" dirty="0">
              <a:latin typeface="+mj-lt"/>
              <a:cs typeface="Arial" pitchFamily="34" charset="0"/>
            </a:endParaRPr>
          </a:p>
          <a:p>
            <a:pPr algn="r" defTabSz="914400" eaLnBrk="1" hangingPunct="1">
              <a:defRPr/>
            </a:pPr>
            <a:r>
              <a:rPr lang="es-CO" sz="1600" b="1" i="1" dirty="0">
                <a:latin typeface="+mj-lt"/>
                <a:cs typeface="Arial" pitchFamily="34" charset="0"/>
              </a:rPr>
              <a:t>James Ney Ruiz Gomez </a:t>
            </a:r>
            <a:endParaRPr lang="es-CO" sz="1600" i="1" dirty="0">
              <a:latin typeface="+mj-lt"/>
              <a:cs typeface="Arial" pitchFamily="34" charset="0"/>
            </a:endParaRPr>
          </a:p>
          <a:p>
            <a:pPr algn="r" defTabSz="914400" eaLnBrk="1" hangingPunct="1">
              <a:defRPr/>
            </a:pPr>
            <a:r>
              <a:rPr lang="es-CO" sz="1600" i="1" dirty="0">
                <a:latin typeface="+mj-lt"/>
                <a:cs typeface="Arial" pitchFamily="34" charset="0"/>
              </a:rPr>
              <a:t>Director del Instituto Colombiano de Bienestar Familiar </a:t>
            </a:r>
          </a:p>
          <a:p>
            <a:pPr algn="r" defTabSz="914400" eaLnBrk="1" hangingPunct="1">
              <a:defRPr/>
            </a:pPr>
            <a:r>
              <a:rPr lang="es-CO" sz="1600" i="1" dirty="0">
                <a:latin typeface="+mj-lt"/>
                <a:cs typeface="Arial" pitchFamily="34" charset="0"/>
              </a:rPr>
              <a:t>Regional Cauca </a:t>
            </a:r>
          </a:p>
          <a:p>
            <a:pPr algn="r" defTabSz="914400" eaLnBrk="1" hangingPunct="1">
              <a:defRPr/>
            </a:pPr>
            <a:endParaRPr lang="es-CO" sz="1600" i="1" dirty="0">
              <a:latin typeface="+mj-lt"/>
              <a:cs typeface="Arial" pitchFamily="34" charset="0"/>
            </a:endParaRPr>
          </a:p>
          <a:p>
            <a:pPr algn="r" defTabSz="914400" eaLnBrk="1" hangingPunct="1">
              <a:defRPr/>
            </a:pPr>
            <a:r>
              <a:rPr lang="es-CO" sz="1600" b="1" i="1" dirty="0">
                <a:latin typeface="+mj-lt"/>
                <a:cs typeface="Arial" pitchFamily="34" charset="0"/>
              </a:rPr>
              <a:t>Oswaldo Jair Gonzalez Cerón</a:t>
            </a:r>
          </a:p>
          <a:p>
            <a:pPr algn="r" defTabSz="914400" eaLnBrk="1" hangingPunct="1">
              <a:defRPr/>
            </a:pPr>
            <a:r>
              <a:rPr lang="es-CO" sz="1600" i="1" dirty="0">
                <a:latin typeface="+mj-lt"/>
                <a:cs typeface="Arial" pitchFamily="34" charset="0"/>
              </a:rPr>
              <a:t>Coordinador Centro Zonal Indígena  </a:t>
            </a:r>
          </a:p>
          <a:p>
            <a:pPr defTabSz="914400" eaLnBrk="1" hangingPunct="1">
              <a:defRPr/>
            </a:pPr>
            <a:endParaRPr lang="es-CO" sz="2800" dirty="0">
              <a:latin typeface="+mj-lt"/>
              <a:cs typeface="Arial" pitchFamily="34" charset="0"/>
            </a:endParaRPr>
          </a:p>
        </p:txBody>
      </p:sp>
      <p:sp>
        <p:nvSpPr>
          <p:cNvPr id="10" name="CuadroTexto 8"/>
          <p:cNvSpPr txBox="1">
            <a:spLocks noChangeArrowheads="1"/>
          </p:cNvSpPr>
          <p:nvPr/>
        </p:nvSpPr>
        <p:spPr bwMode="auto">
          <a:xfrm>
            <a:off x="-71661" y="260902"/>
            <a:ext cx="7006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ES" sz="4000" b="1" i="1" dirty="0">
                <a:solidFill>
                  <a:schemeClr val="bg1">
                    <a:lumMod val="95000"/>
                  </a:schemeClr>
                </a:solidFill>
                <a:latin typeface="Arial Narrow" panose="020B0606020202030204" pitchFamily="34" charset="0"/>
              </a:rPr>
              <a:t>OFERTA DE SERVICIOS</a:t>
            </a:r>
          </a:p>
        </p:txBody>
      </p:sp>
    </p:spTree>
    <p:extLst>
      <p:ext uri="{BB962C8B-B14F-4D97-AF65-F5344CB8AC3E}">
        <p14:creationId xmlns:p14="http://schemas.microsoft.com/office/powerpoint/2010/main" val="1218311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://www.cosassencillas.com/wp-content/uploads/2007/12/Ilustracionesdehojasdepergaminosantiguos_7F43/pergamino2_thumb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4" b="1234"/>
          <a:stretch>
            <a:fillRect/>
          </a:stretch>
        </p:blipFill>
        <p:spPr bwMode="auto">
          <a:xfrm>
            <a:off x="378261" y="1201738"/>
            <a:ext cx="4187825" cy="534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4 Rectángulo"/>
          <p:cNvSpPr/>
          <p:nvPr/>
        </p:nvSpPr>
        <p:spPr bwMode="auto">
          <a:xfrm>
            <a:off x="1140858" y="1921652"/>
            <a:ext cx="3321988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CO" b="1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Arial" pitchFamily="34" charset="0"/>
              </a:rPr>
              <a:t>MISION</a:t>
            </a:r>
          </a:p>
          <a:p>
            <a:pPr eaLnBrk="1" hangingPunct="1">
              <a:defRPr/>
            </a:pPr>
            <a:r>
              <a:rPr lang="es-CO" i="1" dirty="0">
                <a:cs typeface="Arial" pitchFamily="34" charset="0"/>
              </a:rPr>
              <a:t>Trabajar con calidad y transparencia por el desarrollo de la protección integral de la primera infancia, la niñez, la adolescencia, y el bienestar de las familias colombianas</a:t>
            </a:r>
          </a:p>
        </p:txBody>
      </p:sp>
      <p:sp>
        <p:nvSpPr>
          <p:cNvPr id="7" name="5 Rectángulo"/>
          <p:cNvSpPr/>
          <p:nvPr/>
        </p:nvSpPr>
        <p:spPr bwMode="auto">
          <a:xfrm>
            <a:off x="455813" y="4019724"/>
            <a:ext cx="3321988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CO" b="1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Arial" pitchFamily="34" charset="0"/>
              </a:rPr>
              <a:t>VISION</a:t>
            </a:r>
          </a:p>
          <a:p>
            <a:pPr eaLnBrk="1" hangingPunct="1">
              <a:defRPr/>
            </a:pPr>
            <a:r>
              <a:rPr lang="es-CO" i="1" dirty="0">
                <a:cs typeface="Arial" pitchFamily="34" charset="0"/>
              </a:rPr>
              <a:t>Cambiar el mundo de las nuevas generaciones y sus familias, siendo referente en estándares de calidad y contribuyendo a la construcción de una sociedad en paz, prospera y equitativa.</a:t>
            </a:r>
            <a:endParaRPr lang="es-CO" dirty="0"/>
          </a:p>
        </p:txBody>
      </p:sp>
      <p:pic>
        <p:nvPicPr>
          <p:cNvPr id="8" name="Imagen 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" t="10660" r="50206" b="41366"/>
          <a:stretch/>
        </p:blipFill>
        <p:spPr bwMode="auto">
          <a:xfrm>
            <a:off x="4849583" y="1624749"/>
            <a:ext cx="3742482" cy="38863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CuadroTexto 8"/>
          <p:cNvSpPr txBox="1">
            <a:spLocks noChangeArrowheads="1"/>
          </p:cNvSpPr>
          <p:nvPr/>
        </p:nvSpPr>
        <p:spPr bwMode="auto">
          <a:xfrm>
            <a:off x="0" y="202963"/>
            <a:ext cx="7006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ES" sz="4000" b="1" i="1" dirty="0">
                <a:solidFill>
                  <a:schemeClr val="bg1">
                    <a:lumMod val="95000"/>
                  </a:schemeClr>
                </a:solidFill>
                <a:latin typeface="Arial Narrow" panose="020B0606020202030204" pitchFamily="34" charset="0"/>
              </a:rPr>
              <a:t>OFERTA DE SERVICIOS</a:t>
            </a:r>
          </a:p>
        </p:txBody>
      </p:sp>
    </p:spTree>
    <p:extLst>
      <p:ext uri="{BB962C8B-B14F-4D97-AF65-F5344CB8AC3E}">
        <p14:creationId xmlns:p14="http://schemas.microsoft.com/office/powerpoint/2010/main" val="1491106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335" name="Group 14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0188221"/>
              </p:ext>
            </p:extLst>
          </p:nvPr>
        </p:nvGraphicFramePr>
        <p:xfrm>
          <a:off x="327170" y="1619398"/>
          <a:ext cx="8052692" cy="3010754"/>
        </p:xfrm>
        <a:graphic>
          <a:graphicData uri="http://schemas.openxmlformats.org/drawingml/2006/table">
            <a:tbl>
              <a:tblPr/>
              <a:tblGrid>
                <a:gridCol w="4027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252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29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Nombre  del CZ </a:t>
                      </a:r>
                    </a:p>
                  </a:txBody>
                  <a:tcPr marL="0" marR="18000" marT="18002" marB="0" anchor="ctr" horzOverflow="overflow">
                    <a:lnL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Centro Zonal Indígena</a:t>
                      </a:r>
                    </a:p>
                  </a:txBody>
                  <a:tcPr marL="0" marR="18000" marT="18002" marB="0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Municipios de influencia </a:t>
                      </a:r>
                      <a:endParaRPr kumimoji="0" lang="es-CO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Caldono, Inzá, Jámbalo, Páez, Piamonte, Puracé,  Santa Rosa, Silvia, Sotará (Resguardo de Rio Blanco),Totoró.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9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Población  total </a:t>
                      </a:r>
                      <a:endParaRPr kumimoji="0" lang="es-CO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221.133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9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Personal de Planta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9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Contratistas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38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Población usuarios atendidos por   ICBF 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18.164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29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Presupuesto  inversión 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$34.124.984.488</a:t>
                      </a:r>
                    </a:p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O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7450" name="Rectangle 2"/>
          <p:cNvSpPr>
            <a:spLocks noGrp="1" noChangeArrowheads="1"/>
          </p:cNvSpPr>
          <p:nvPr>
            <p:ph type="title"/>
          </p:nvPr>
        </p:nvSpPr>
        <p:spPr>
          <a:xfrm>
            <a:off x="40341" y="59392"/>
            <a:ext cx="8229600" cy="828114"/>
          </a:xfrm>
        </p:spPr>
        <p:txBody>
          <a:bodyPr/>
          <a:lstStyle/>
          <a:p>
            <a:pPr eaLnBrk="1" hangingPunct="1"/>
            <a:br>
              <a:rPr lang="es-ES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</a:br>
            <a:r>
              <a:rPr lang="es-ES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Información detallada del Centro Zonal:</a:t>
            </a:r>
            <a:br>
              <a:rPr lang="es-ES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</a:br>
            <a:r>
              <a:rPr lang="es-ES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26248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625475" y="5399690"/>
            <a:ext cx="4336490" cy="69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s-CO" kern="0" dirty="0">
                <a:solidFill>
                  <a:srgbClr val="595959"/>
                </a:solidFill>
              </a:rPr>
              <a:t>Proceso de Rendición de Cuentas 2017</a:t>
            </a:r>
          </a:p>
        </p:txBody>
      </p:sp>
      <p:cxnSp>
        <p:nvCxnSpPr>
          <p:cNvPr id="5" name="Conector recto 4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8"/>
          <p:cNvSpPr txBox="1">
            <a:spLocks noChangeArrowheads="1"/>
          </p:cNvSpPr>
          <p:nvPr/>
        </p:nvSpPr>
        <p:spPr bwMode="auto">
          <a:xfrm>
            <a:off x="5637635" y="999045"/>
            <a:ext cx="3289465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ES" sz="3600" b="1" dirty="0">
                <a:solidFill>
                  <a:prstClr val="white"/>
                </a:solidFill>
              </a:rPr>
              <a:t>Estrategia de Transparencia, Participación y Buen Gobierno</a:t>
            </a:r>
          </a:p>
        </p:txBody>
      </p:sp>
      <p:sp>
        <p:nvSpPr>
          <p:cNvPr id="2" name="Rectángulo 1"/>
          <p:cNvSpPr/>
          <p:nvPr/>
        </p:nvSpPr>
        <p:spPr>
          <a:xfrm>
            <a:off x="560174" y="2063749"/>
            <a:ext cx="79495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600" b="1" dirty="0"/>
              <a:t>Estrategia de Transparencia, Participación y Buen Gobierno</a:t>
            </a:r>
          </a:p>
          <a:p>
            <a:pPr algn="ctr"/>
            <a:endParaRPr lang="es-ES" sz="3600" b="1" dirty="0"/>
          </a:p>
        </p:txBody>
      </p:sp>
    </p:spTree>
    <p:extLst>
      <p:ext uri="{BB962C8B-B14F-4D97-AF65-F5344CB8AC3E}">
        <p14:creationId xmlns:p14="http://schemas.microsoft.com/office/powerpoint/2010/main" val="3658128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373" y="1335096"/>
            <a:ext cx="3639151" cy="384372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89" y="5499068"/>
            <a:ext cx="8510345" cy="460861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4524" y="1958795"/>
            <a:ext cx="4501548" cy="1060411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3894524" y="1424438"/>
            <a:ext cx="2967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>
                <a:solidFill>
                  <a:prstClr val="black"/>
                </a:solidFill>
              </a:rPr>
              <a:t>Pilar estratégico: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471701" y="5040394"/>
            <a:ext cx="2967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>
                <a:solidFill>
                  <a:prstClr val="black"/>
                </a:solidFill>
              </a:rPr>
              <a:t>Lema: </a:t>
            </a:r>
          </a:p>
        </p:txBody>
      </p:sp>
      <p:sp>
        <p:nvSpPr>
          <p:cNvPr id="8" name="Rectángulo 7"/>
          <p:cNvSpPr/>
          <p:nvPr/>
        </p:nvSpPr>
        <p:spPr>
          <a:xfrm>
            <a:off x="3439296" y="3197543"/>
            <a:ext cx="5029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es-ES" sz="2000" i="1" dirty="0">
                <a:solidFill>
                  <a:srgbClr val="70AD47">
                    <a:lumMod val="75000"/>
                  </a:srgbClr>
                </a:solidFill>
              </a:rPr>
              <a:t>Eficiencia y eficacia en inversión de recursos, NNA orientan la ejecución hacia sus mas sentidas necesidades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es-ES" sz="2000" i="1" dirty="0">
                <a:solidFill>
                  <a:srgbClr val="70AD47">
                    <a:lumMod val="75000"/>
                  </a:srgbClr>
                </a:solidFill>
              </a:rPr>
              <a:t>Activación de redes, Control social, veedurías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es-ES" sz="2000" i="1" dirty="0">
                <a:solidFill>
                  <a:srgbClr val="70AD47">
                    <a:lumMod val="75000"/>
                  </a:srgbClr>
                </a:solidFill>
              </a:rPr>
              <a:t>Empoderamiento de ciudadanía</a:t>
            </a:r>
            <a:endParaRPr lang="es-CO" sz="2000" i="1" dirty="0">
              <a:solidFill>
                <a:srgbClr val="70AD47">
                  <a:lumMod val="75000"/>
                </a:srgbClr>
              </a:solidFill>
            </a:endParaRPr>
          </a:p>
        </p:txBody>
      </p:sp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59151" y="197340"/>
            <a:ext cx="7886700" cy="501907"/>
          </a:xfrm>
        </p:spPr>
        <p:txBody>
          <a:bodyPr/>
          <a:lstStyle/>
          <a:p>
            <a:r>
              <a:rPr lang="es-ES" sz="2800" b="1" i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Plan Indicativo</a:t>
            </a:r>
            <a:endParaRPr lang="es-CO" sz="2800" b="1" i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031579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61" y="1624785"/>
            <a:ext cx="8510345" cy="460861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36738" y="42517"/>
            <a:ext cx="7886700" cy="764307"/>
          </a:xfrm>
        </p:spPr>
        <p:txBody>
          <a:bodyPr/>
          <a:lstStyle/>
          <a:p>
            <a:r>
              <a:rPr lang="es-ES" sz="2800" b="1" i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Estrategia Transparencia, Participación</a:t>
            </a:r>
            <a:br>
              <a:rPr lang="es-ES" sz="2800" b="1" i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</a:br>
            <a:r>
              <a:rPr lang="es-ES" sz="2800" b="1" i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y Buen Gobierno</a:t>
            </a:r>
            <a:br>
              <a:rPr lang="es-E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CO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Diagrama 5"/>
          <p:cNvGraphicFramePr/>
          <p:nvPr>
            <p:extLst/>
          </p:nvPr>
        </p:nvGraphicFramePr>
        <p:xfrm>
          <a:off x="1202724" y="2088979"/>
          <a:ext cx="673855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04896683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1588</TotalTime>
  <Words>1517</Words>
  <Application>Microsoft Office PowerPoint</Application>
  <PresentationFormat>Presentación en pantalla (4:3)</PresentationFormat>
  <Paragraphs>305</Paragraphs>
  <Slides>27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27</vt:i4>
      </vt:variant>
    </vt:vector>
  </HeadingPairs>
  <TitlesOfParts>
    <vt:vector size="38" baseType="lpstr">
      <vt:lpstr>MS PGothic</vt:lpstr>
      <vt:lpstr>Arial</vt:lpstr>
      <vt:lpstr>Arial Narrow</vt:lpstr>
      <vt:lpstr>Calibri</vt:lpstr>
      <vt:lpstr>Calibri Light</vt:lpstr>
      <vt:lpstr>Geneva</vt:lpstr>
      <vt:lpstr>Monotype Corsiva</vt:lpstr>
      <vt:lpstr>Times New Roman</vt:lpstr>
      <vt:lpstr>Wingdings</vt:lpstr>
      <vt:lpstr>Diseño personalizado</vt:lpstr>
      <vt:lpstr>1_Diseño personalizado</vt:lpstr>
      <vt:lpstr>Presentación de PowerPoint</vt:lpstr>
      <vt:lpstr>Presentación de PowerPoint</vt:lpstr>
      <vt:lpstr>                    AGENDA MESA PUBLICA</vt:lpstr>
      <vt:lpstr>Presentación de PowerPoint</vt:lpstr>
      <vt:lpstr>Presentación de PowerPoint</vt:lpstr>
      <vt:lpstr> Información detallada del Centro Zonal:  </vt:lpstr>
      <vt:lpstr>Presentación de PowerPoint</vt:lpstr>
      <vt:lpstr>Plan Indicativo</vt:lpstr>
      <vt:lpstr>Estrategia Transparencia, Participación  y Buen Gobierno </vt:lpstr>
      <vt:lpstr>Plan Anticorrupción 2017</vt:lpstr>
      <vt:lpstr>Presentación de PowerPoint</vt:lpstr>
      <vt:lpstr>Etapas</vt:lpstr>
      <vt:lpstr>Equipo de Transparencia Regional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Jennifer Rocha Murcia</dc:creator>
  <cp:lastModifiedBy>Luis Angel Mora Fuentes</cp:lastModifiedBy>
  <cp:revision>98</cp:revision>
  <dcterms:created xsi:type="dcterms:W3CDTF">2015-01-29T14:27:26Z</dcterms:created>
  <dcterms:modified xsi:type="dcterms:W3CDTF">2017-05-15T19:38:48Z</dcterms:modified>
</cp:coreProperties>
</file>