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04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296" r:id="rId1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27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49" autoAdjust="0"/>
    <p:restoredTop sz="94694"/>
  </p:normalViewPr>
  <p:slideViewPr>
    <p:cSldViewPr snapToGrid="0" snapToObjects="1" showGuides="1">
      <p:cViewPr varScale="1">
        <p:scale>
          <a:sx n="63" d="100"/>
          <a:sy n="63" d="100"/>
        </p:scale>
        <p:origin x="100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69EDB5-C1A7-1444-AE91-2C7E7CCF3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F167EE-D878-2A49-A64A-E9D4BD37E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FEAF28-55A7-5A48-AA51-A05CB0713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16/04/2023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A75E01-07A1-5841-8AA6-647CC8A55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9736EF-621D-FC42-B2E9-3F6EE4825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8699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B8D509-B849-3240-82F5-F330B237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9A1E299-13EF-0940-AECF-5C1EA452F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4B219C-D15D-764E-AD66-ADC8118E1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16/04/2023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CBCE7E-0257-8B44-AF6B-587146DCE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17E3D0-09F3-9746-8D83-C90E3D2E8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62695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B65FD3C-113B-EB40-B146-19D9320857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6A8A6EF-7814-084E-8C4B-0DD53634B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69557E-CBC5-D649-9CAE-28E870816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16/04/2023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C3427A-060B-2442-B230-70DA0EC9B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A2F48D-06C6-8E44-A0A1-785BE4017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4591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CBCD98-496C-9640-AB59-A1DB214D7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02C7B2-6AF4-2443-855D-6F3E03290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A95031-E9C6-EF48-8A08-4CA4EAF06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16/04/2023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FB7268-7E80-2F45-B0EC-4111759B6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2836BB-8123-4C41-BC97-617AACCD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2128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A71E9C-6F93-084E-974A-3468C6DC9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F68D444-3B07-4E4C-824F-15EAAC2F0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0C2926-75E8-6447-BDB2-F85F22328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16/04/2023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F6C1E9-270A-F043-83AA-8DB3AFBEA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1BF48B-90AC-2F4B-84BF-DDD593945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18445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E0EF9F-4963-3244-9A96-C33136F88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0AC0C3-BF88-934C-847C-F2C906F2B2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6623BEC-92BD-434D-8AE3-34B02B5B25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F08A4DD-3874-DA4D-BA7B-9B385387C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16/04/2023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9043BFC-CD98-4C4B-A3F4-1E7AEFFCB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A7EC0DF-6222-974F-B1AD-D9051B996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398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AAC8D2-94DA-F14A-85D1-3F6002FA6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B15B709-3F55-7F40-9E07-1D412635A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A19DE5A-6FAC-264B-82EF-CC2ECF614C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E121808-E4EF-BB4E-A748-2E92B0DCBC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86479D7-1ECA-DF45-8004-F3EA7F07D6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0442B5C-26A4-4E4F-9109-299667761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16/04/2023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71C5043-5754-664D-A39A-F554B1FBF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09F63B2-DCF8-DC42-82DF-4A8DB8E8A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19944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1C96CC-C1D2-C446-983B-5C9D53E8F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E2CAEEA-39DA-A64E-9BF6-36EB90D94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16/04/2023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6637C73-9E6D-B648-A234-B0262C247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5630B89-0FA8-0843-8B4F-C5E9D52D4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33832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C60CB1C-A799-E244-AA42-08A70CFE2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16/04/2023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36DC0D7-F459-CE45-B344-169204E59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4DF1DEE-CB48-3147-9878-6044C4E6E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39511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0739F1-320C-3846-9128-36357B78F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47FC9A-F23D-3842-8D2E-A8F45712F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6993D9D-FE57-AB4F-B7F0-6F8876535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F729A9-49C6-F240-9FC7-22A9C1DB3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16/04/2023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70104E7-70A5-FC4E-9B4B-2ED6489BE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5862B05-6C89-6F43-9BF2-F327A7395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2655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8173B4-BAE2-E146-BE58-1EB320777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2CD015D-41C7-AE49-8342-B894C22024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D5A05D8-DF2B-084B-9EAD-490769A186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89E8CC-FC09-8D4B-AD02-6612E0124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16/04/2023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381387E-9611-7A48-9BE2-C6CB38C82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EDDCB9F-C280-E94D-88FB-6D551A53D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95831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4453FAE-0601-B54C-BE51-C696876E2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59064F8-E8DE-0842-9438-D5E61A389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F59C11-9CBF-354E-B253-DA0D8FCBCB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10A5F-8A61-1440-8CF1-78463D190B9B}" type="datetimeFigureOut">
              <a:rPr lang="es-CO" smtClean="0"/>
              <a:t>16/04/2023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F3C495-0AEF-4642-A426-D1B52413DE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AEDCB6F-52E3-7F4C-8BEC-8741D3BA9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66129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youtu.be/TgTiAg35cA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youtu.be/IRWb2MFhnbo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3FC4FEC-3752-3D46-B592-FE5E9B010277}"/>
              </a:ext>
            </a:extLst>
          </p:cNvPr>
          <p:cNvSpPr txBox="1"/>
          <p:nvPr/>
        </p:nvSpPr>
        <p:spPr>
          <a:xfrm>
            <a:off x="92467" y="6421348"/>
            <a:ext cx="1275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CAE3961-F44D-43AE-82FA-4B3FB42B1D85}"/>
              </a:ext>
            </a:extLst>
          </p:cNvPr>
          <p:cNvSpPr/>
          <p:nvPr/>
        </p:nvSpPr>
        <p:spPr>
          <a:xfrm>
            <a:off x="5998128" y="1315943"/>
            <a:ext cx="3507288" cy="7848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es-419" sz="45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Difusión </a:t>
            </a:r>
            <a:endParaRPr lang="es-ES" sz="45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06317A9-95DE-4CB6-B22C-AD16BE0F6A4E}"/>
              </a:ext>
            </a:extLst>
          </p:cNvPr>
          <p:cNvSpPr txBox="1"/>
          <p:nvPr/>
        </p:nvSpPr>
        <p:spPr>
          <a:xfrm>
            <a:off x="7357924" y="3267417"/>
            <a:ext cx="4815194" cy="323165"/>
          </a:xfrm>
          <a:prstGeom prst="rect">
            <a:avLst/>
          </a:prstGeom>
          <a:solidFill>
            <a:srgbClr val="6DB744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1500" b="1" dirty="0">
                <a:solidFill>
                  <a:schemeClr val="bg1"/>
                </a:solidFill>
                <a:latin typeface="Century Gothic" panose="020B0502020202020204" pitchFamily="34" charset="0"/>
              </a:rPr>
              <a:t>Gestión del  Conocimiento e Innovación del ICBF</a:t>
            </a:r>
            <a:endParaRPr lang="es-419" sz="15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D05635B-D467-4067-834C-C5570DA85468}"/>
              </a:ext>
            </a:extLst>
          </p:cNvPr>
          <p:cNvSpPr/>
          <p:nvPr/>
        </p:nvSpPr>
        <p:spPr>
          <a:xfrm>
            <a:off x="5410899" y="2365783"/>
            <a:ext cx="6375633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s-419" sz="20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Personaje La Crespa TV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66C4B5-D467-4290-9EE9-C30E364F64C0}"/>
              </a:ext>
            </a:extLst>
          </p:cNvPr>
          <p:cNvSpPr txBox="1"/>
          <p:nvPr/>
        </p:nvSpPr>
        <p:spPr>
          <a:xfrm>
            <a:off x="5065154" y="4233841"/>
            <a:ext cx="70470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Regional Antioquia SNBF – Grupo de atención Ciclos de Vida y Nutrición</a:t>
            </a:r>
          </a:p>
          <a:p>
            <a:pPr algn="ctr"/>
            <a:r>
              <a:rPr lang="es-CO" sz="20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Abril 18 de 2023</a:t>
            </a:r>
          </a:p>
        </p:txBody>
      </p:sp>
    </p:spTree>
    <p:extLst>
      <p:ext uri="{BB962C8B-B14F-4D97-AF65-F5344CB8AC3E}">
        <p14:creationId xmlns:p14="http://schemas.microsoft.com/office/powerpoint/2010/main" val="3459066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AEABF637-1DEF-4292-A1E0-8164CEF3D794}"/>
              </a:ext>
            </a:extLst>
          </p:cNvPr>
          <p:cNvSpPr/>
          <p:nvPr/>
        </p:nvSpPr>
        <p:spPr>
          <a:xfrm>
            <a:off x="286180" y="3135939"/>
            <a:ext cx="11619640" cy="58612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4500" b="1" spc="300" dirty="0">
                <a:solidFill>
                  <a:schemeClr val="bg1"/>
                </a:solidFill>
                <a:latin typeface="Century Gothic" panose="020B0502020202020204" pitchFamily="34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88777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7878F1AF-E268-4DBC-9A07-09E9EE834BDB}"/>
              </a:ext>
            </a:extLst>
          </p:cNvPr>
          <p:cNvSpPr/>
          <p:nvPr/>
        </p:nvSpPr>
        <p:spPr>
          <a:xfrm>
            <a:off x="2969700" y="251758"/>
            <a:ext cx="6375633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s-419" sz="24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Personaje La Crespa TV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DE37E93F-8D96-412F-9A8A-5EA413E8732C}"/>
              </a:ext>
            </a:extLst>
          </p:cNvPr>
          <p:cNvSpPr/>
          <p:nvPr/>
        </p:nvSpPr>
        <p:spPr>
          <a:xfrm>
            <a:off x="4274189" y="2349004"/>
            <a:ext cx="3766657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s-419" sz="2000" b="1" dirty="0">
              <a:solidFill>
                <a:schemeClr val="accent6">
                  <a:lumMod val="40000"/>
                  <a:lumOff val="6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EC55EA55-B58F-4CE5-BB4D-F448F407663F}"/>
              </a:ext>
            </a:extLst>
          </p:cNvPr>
          <p:cNvSpPr/>
          <p:nvPr/>
        </p:nvSpPr>
        <p:spPr>
          <a:xfrm>
            <a:off x="3665990" y="4913827"/>
            <a:ext cx="5603845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s-419" sz="20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Elizabeth Espinosa Taborda </a:t>
            </a:r>
          </a:p>
          <a:p>
            <a:pPr algn="ctr"/>
            <a:r>
              <a:rPr lang="es-419" sz="20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Enlace Técnico regional Adolescencia y Juventud</a:t>
            </a:r>
          </a:p>
        </p:txBody>
      </p:sp>
      <p:pic>
        <p:nvPicPr>
          <p:cNvPr id="7" name="Imagen 6" descr="Una foto de un grupo de personas posando para una foto&#10;&#10;Descripción generada automáticamente">
            <a:extLst>
              <a:ext uri="{FF2B5EF4-FFF2-40B4-BE49-F238E27FC236}">
                <a16:creationId xmlns:a16="http://schemas.microsoft.com/office/drawing/2014/main" id="{BA33E275-A785-8691-6CA2-FE9D89F52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6380" y="709494"/>
            <a:ext cx="4079240" cy="407924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2F550B8-6A9B-4E73-5261-9A56FD3F34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447" y="1329780"/>
            <a:ext cx="3916690" cy="3916690"/>
          </a:xfrm>
          <a:prstGeom prst="rect">
            <a:avLst/>
          </a:prstGeom>
        </p:spPr>
      </p:pic>
      <p:pic>
        <p:nvPicPr>
          <p:cNvPr id="10" name="Imagen 9" descr="Un grupo de personas en un evento&#10;&#10;Descripción generada automáticamente con confianza media">
            <a:extLst>
              <a:ext uri="{FF2B5EF4-FFF2-40B4-BE49-F238E27FC236}">
                <a16:creationId xmlns:a16="http://schemas.microsoft.com/office/drawing/2014/main" id="{9A6AF8D0-BFCD-1E84-A76B-96EE399511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1725" y="709494"/>
            <a:ext cx="3296930" cy="440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240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7878F1AF-E268-4DBC-9A07-09E9EE834BDB}"/>
              </a:ext>
            </a:extLst>
          </p:cNvPr>
          <p:cNvSpPr/>
          <p:nvPr/>
        </p:nvSpPr>
        <p:spPr>
          <a:xfrm>
            <a:off x="2555846" y="394370"/>
            <a:ext cx="6375633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es-ES" sz="24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¿En qué consiste tu buena práctica o lección aprendida? </a:t>
            </a:r>
            <a:endParaRPr lang="es-CO" sz="2400" b="1" dirty="0">
              <a:solidFill>
                <a:schemeClr val="accent6">
                  <a:lumMod val="40000"/>
                  <a:lumOff val="6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5915CE0-4743-4586-BDE2-8AABDF76DEEC}"/>
              </a:ext>
            </a:extLst>
          </p:cNvPr>
          <p:cNvSpPr/>
          <p:nvPr/>
        </p:nvSpPr>
        <p:spPr>
          <a:xfrm>
            <a:off x="463336" y="1380976"/>
            <a:ext cx="637563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La Pandemia mundial por el Covid-19,  trajo como consecuencia el aislamiento preventivo de la población mundial y  era necesario que desde el ICBF se diera continuidad a la utilización de dispositivos pedagógicos  que brindaran herramientas a las familias frente a  la calidad y utilización del tiempo juntos, en vista de que la sociedad no estaba preparada para este “ENCIERRO” y las vulneraciones de derechos  se incrementaron significativamente, especificamente</a:t>
            </a:r>
            <a:r>
              <a:rPr lang="es-CO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 en salud mental y violencias de todo tipo. También se hacía necesario promover la conformación de instancias de participación en los territorios.</a:t>
            </a:r>
            <a:endParaRPr kumimoji="0" lang="es-CO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algn="just">
              <a:spcAft>
                <a:spcPts val="0"/>
              </a:spcAft>
            </a:pPr>
            <a:endParaRPr lang="es-CO" sz="2000" b="1" dirty="0">
              <a:solidFill>
                <a:schemeClr val="accent6">
                  <a:lumMod val="40000"/>
                  <a:lumOff val="6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CO" sz="20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CDF968D-C881-3376-5570-613A9374E3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74" t="5417" r="7980" b="10706"/>
          <a:stretch/>
        </p:blipFill>
        <p:spPr>
          <a:xfrm>
            <a:off x="7093865" y="1212466"/>
            <a:ext cx="4473762" cy="443306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3923885-D856-C8C9-1FD5-509A157EAE54}"/>
              </a:ext>
            </a:extLst>
          </p:cNvPr>
          <p:cNvSpPr txBox="1"/>
          <p:nvPr/>
        </p:nvSpPr>
        <p:spPr>
          <a:xfrm>
            <a:off x="4297680" y="579427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https://youtu.be/TgTiAg35cAU</a:t>
            </a: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4843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7878F1AF-E268-4DBC-9A07-09E9EE834BDB}"/>
              </a:ext>
            </a:extLst>
          </p:cNvPr>
          <p:cNvSpPr/>
          <p:nvPr/>
        </p:nvSpPr>
        <p:spPr>
          <a:xfrm>
            <a:off x="2555846" y="394370"/>
            <a:ext cx="6375633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es-ES" sz="24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¿En qué consiste tu buena práctica o lección aprendida? </a:t>
            </a:r>
            <a:endParaRPr lang="es-CO" sz="2400" b="1" dirty="0">
              <a:solidFill>
                <a:schemeClr val="accent6">
                  <a:lumMod val="40000"/>
                  <a:lumOff val="6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FBD59C6-6468-4EE4-84F4-4CA3DC8097B0}"/>
              </a:ext>
            </a:extLst>
          </p:cNvPr>
          <p:cNvSpPr/>
          <p:nvPr/>
        </p:nvSpPr>
        <p:spPr>
          <a:xfrm>
            <a:off x="861702" y="1718008"/>
            <a:ext cx="955229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0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Descripción de la buena práctica</a:t>
            </a:r>
          </a:p>
          <a:p>
            <a:pPr algn="just">
              <a:defRPr/>
            </a:pPr>
            <a:endParaRPr kumimoji="0" lang="es-CO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algn="just">
              <a:defRPr/>
            </a:pP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La Crespa TV es una</a:t>
            </a:r>
            <a:r>
              <a:rPr kumimoji="0" lang="es-CO" sz="2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reportera adolescente del canal Voces Activas que nació</a:t>
            </a:r>
            <a:r>
              <a:rPr kumimoji="0" lang="es-CO" sz="2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 en el municipio de Yolombó en el mes de febrero del 2020</a:t>
            </a: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.</a:t>
            </a:r>
            <a:r>
              <a:rPr kumimoji="0" lang="es-CO" sz="2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 A través del personaje, ella busca sensibilizar a los agentes  del SNBF, niños, niñas, adolescentes y jóvenes frente a la importancia de conformar y legalizar las instancias de Participación en los territorios; además de incitar a la movilización social ante los diferentes riesgos de vulneración y fechas conmemorativas.</a:t>
            </a:r>
          </a:p>
          <a:p>
            <a:pPr algn="just">
              <a:defRPr/>
            </a:pPr>
            <a:endParaRPr lang="es-CO" sz="2000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Esta</a:t>
            </a:r>
            <a:r>
              <a:rPr kumimoji="0" lang="es-CO" sz="2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 experiencia  se ha venido  implementado hasta la fecha con </a:t>
            </a: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6DB744"/>
                </a:solidFill>
                <a:uLnTx/>
                <a:uFillTx/>
                <a:latin typeface="Century Gothic" panose="020B0502020202020204" pitchFamily="34" charset="0"/>
              </a:rPr>
              <a:t>resultados positivos</a:t>
            </a: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, </a:t>
            </a: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es </a:t>
            </a: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6DB744"/>
                </a:solidFill>
                <a:uLnTx/>
                <a:uFillTx/>
                <a:latin typeface="Century Gothic" panose="020B0502020202020204" pitchFamily="34" charset="0"/>
              </a:rPr>
              <a:t>eficaz</a:t>
            </a: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y</a:t>
            </a: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6DB744"/>
                </a:solidFill>
                <a:uLnTx/>
                <a:uFillTx/>
                <a:latin typeface="Century Gothic" panose="020B0502020202020204" pitchFamily="34" charset="0"/>
              </a:rPr>
              <a:t>útil</a:t>
            </a: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en </a:t>
            </a:r>
            <a:r>
              <a:rPr lang="es-CO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 el contexto virtual y presencial para NNA y sus familias</a:t>
            </a: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. </a:t>
            </a:r>
          </a:p>
          <a:p>
            <a:endParaRPr lang="es-CO" sz="2000" b="1" dirty="0">
              <a:solidFill>
                <a:schemeClr val="accent6">
                  <a:lumMod val="40000"/>
                  <a:lumOff val="6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5737C61-5BE9-AC46-5063-0272E2AEE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4804" y="56424"/>
            <a:ext cx="1930998" cy="191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744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7878F1AF-E268-4DBC-9A07-09E9EE834BDB}"/>
              </a:ext>
            </a:extLst>
          </p:cNvPr>
          <p:cNvSpPr/>
          <p:nvPr/>
        </p:nvSpPr>
        <p:spPr>
          <a:xfrm>
            <a:off x="2555846" y="394370"/>
            <a:ext cx="6375633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es-ES" sz="24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¿En qué consiste tu buena práctica o lección aprendida? </a:t>
            </a:r>
            <a:endParaRPr lang="es-CO" sz="2400" b="1" dirty="0">
              <a:solidFill>
                <a:schemeClr val="accent6">
                  <a:lumMod val="40000"/>
                  <a:lumOff val="6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C2DE174-03E6-4A5E-9B49-A59765C60876}"/>
              </a:ext>
            </a:extLst>
          </p:cNvPr>
          <p:cNvSpPr/>
          <p:nvPr/>
        </p:nvSpPr>
        <p:spPr>
          <a:xfrm>
            <a:off x="5159607" y="1926992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s-CO" sz="20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Metodología utilizada para el desarrollo de la buena práctica:</a:t>
            </a:r>
          </a:p>
          <a:p>
            <a:pPr algn="just"/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La experiencia se lleva a cabo mediante la aplicación </a:t>
            </a:r>
            <a:r>
              <a:rPr lang="es-ES" sz="2000" noProof="0" dirty="0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de audiovisuales, talleres participativos con NNA.</a:t>
            </a:r>
          </a:p>
          <a:p>
            <a:pPr algn="just"/>
            <a:endParaRPr kumimoji="0" lang="es-ES" sz="2000" b="0" i="0" u="none" strike="noStrike" kern="1200" cap="none" spc="0" normalizeH="0" baseline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000" dirty="0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Creación de v</a:t>
            </a:r>
            <a:r>
              <a:rPr kumimoji="0" lang="es-ES" sz="2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ideos que incitan a la movilización social con la colaboración de invitados que tienen incidencia en cada una de las temáticas.</a:t>
            </a: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 algn="just"/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es-CO" sz="2000" b="1" dirty="0">
              <a:solidFill>
                <a:schemeClr val="accent6">
                  <a:lumMod val="40000"/>
                  <a:lumOff val="6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CFE5D4C-66A6-C3C9-7C36-545C6DA14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664" y="258802"/>
            <a:ext cx="2764965" cy="368662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FDA0F0A-19BF-CF19-0333-4AEAD0DA42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4642" y="2796750"/>
            <a:ext cx="257175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573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6DE8B463-B420-40E9-8029-990830F66F10}"/>
              </a:ext>
            </a:extLst>
          </p:cNvPr>
          <p:cNvSpPr/>
          <p:nvPr/>
        </p:nvSpPr>
        <p:spPr>
          <a:xfrm>
            <a:off x="2725210" y="372454"/>
            <a:ext cx="6096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s-ES" sz="24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Resultados obtenidos con la buena práctica o lección aprendida</a:t>
            </a:r>
          </a:p>
          <a:p>
            <a:pPr lvl="0" algn="ctr">
              <a:spcAft>
                <a:spcPts val="0"/>
              </a:spcAft>
            </a:pPr>
            <a:endParaRPr lang="es-ES" sz="2400" b="1" dirty="0">
              <a:solidFill>
                <a:schemeClr val="accent6">
                  <a:lumMod val="40000"/>
                  <a:lumOff val="60000"/>
                </a:schemeClr>
              </a:solidFill>
              <a:latin typeface="Century Gothic" panose="020B0502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ctr">
              <a:spcAft>
                <a:spcPts val="0"/>
              </a:spcAft>
            </a:pPr>
            <a:endParaRPr lang="es-CO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C6701F7-E3BB-FFFC-7148-997E957D69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211" t="26815" r="28000" b="24889"/>
          <a:stretch/>
        </p:blipFill>
        <p:spPr>
          <a:xfrm>
            <a:off x="8033593" y="3399744"/>
            <a:ext cx="3754960" cy="2090835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75A79BDF-B4D1-3EF8-98C7-919FD56C2D3F}"/>
              </a:ext>
            </a:extLst>
          </p:cNvPr>
          <p:cNvSpPr txBox="1"/>
          <p:nvPr/>
        </p:nvSpPr>
        <p:spPr>
          <a:xfrm>
            <a:off x="405555" y="1790947"/>
            <a:ext cx="7339789" cy="45243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dirty="0">
                <a:solidFill>
                  <a:srgbClr val="002060"/>
                </a:solidFill>
                <a:latin typeface="Century Gothic" panose="020B0502020202020204" pitchFamily="34" charset="0"/>
              </a:rPr>
              <a:t>Los NNAJ, agentes del SNBF y familias conocen a la Crespa TV, dado que son más de 80 vídeos los que se han replicado de manera virtual,  en el Portal de Mis Manos te Enseñan  del ICBF,  redes sociales y algunos en el Canal Institucional, lo que les ha llevado a un   </a:t>
            </a:r>
            <a:r>
              <a:rPr kumimoji="0" lang="es-CO" b="1" i="0" u="none" strike="noStrike" kern="1200" cap="none" spc="0" normalizeH="0" baseline="0" noProof="0" dirty="0">
                <a:ln>
                  <a:noFill/>
                </a:ln>
                <a:solidFill>
                  <a:srgbClr val="6DB744"/>
                </a:solidFill>
                <a:effectLst/>
                <a:uLnTx/>
                <a:uFillTx/>
                <a:latin typeface="Century Gothic" panose="020B0502020202020204" pitchFamily="34" charset="0"/>
              </a:rPr>
              <a:t>conocimiento adquirido </a:t>
            </a:r>
            <a:r>
              <a:rPr kumimoji="0" lang="es-CO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sobre </a:t>
            </a:r>
            <a:r>
              <a:rPr lang="es-CO" dirty="0">
                <a:solidFill>
                  <a:srgbClr val="002060"/>
                </a:solidFill>
                <a:latin typeface="Century Gothic" panose="020B0502020202020204" pitchFamily="34" charset="0"/>
              </a:rPr>
              <a:t>los temas propuestos en el material audiovisual y de manera presencial en los encuentros de sensibilización, como grabación de algunas propuestas para la movilización social de algunas fechas conmemorativas, lo cual ha </a:t>
            </a:r>
            <a:r>
              <a:rPr kumimoji="0" lang="es-CO" b="1" i="0" u="none" strike="noStrike" kern="1200" cap="none" spc="0" normalizeH="0" baseline="0" noProof="0" dirty="0">
                <a:ln>
                  <a:noFill/>
                </a:ln>
                <a:solidFill>
                  <a:srgbClr val="6DB744"/>
                </a:solidFill>
                <a:effectLst/>
                <a:uLnTx/>
                <a:uFillTx/>
                <a:latin typeface="Century Gothic" panose="020B0502020202020204" pitchFamily="34" charset="0"/>
              </a:rPr>
              <a:t>afectado de manera positiva</a:t>
            </a:r>
            <a:r>
              <a:rPr kumimoji="0" lang="es-CO" b="1" i="0" u="none" strike="noStrike" kern="1200" cap="none" spc="0" normalizeH="0" noProof="0" dirty="0">
                <a:ln>
                  <a:noFill/>
                </a:ln>
                <a:solidFill>
                  <a:srgbClr val="6DB744"/>
                </a:solidFill>
                <a:effectLst/>
                <a:uLnTx/>
                <a:uFillTx/>
                <a:latin typeface="Century Gothic" panose="020B0502020202020204" pitchFamily="34" charset="0"/>
              </a:rPr>
              <a:t> en los territorios.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b="1" i="0" u="none" strike="noStrike" kern="1200" cap="none" spc="0" normalizeH="0" noProof="0" dirty="0">
              <a:ln>
                <a:noFill/>
              </a:ln>
              <a:solidFill>
                <a:srgbClr val="6DB744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b="1" baseline="0" dirty="0">
                <a:solidFill>
                  <a:srgbClr val="6DB744"/>
                </a:solidFill>
                <a:latin typeface="Century Gothic" panose="020B0502020202020204" pitchFamily="34" charset="0"/>
              </a:rPr>
              <a:t>El personaje </a:t>
            </a:r>
            <a:r>
              <a:rPr lang="es-CO" baseline="0" dirty="0">
                <a:solidFill>
                  <a:srgbClr val="002060"/>
                </a:solidFill>
                <a:latin typeface="Century Gothic" panose="020B0502020202020204" pitchFamily="34" charset="0"/>
              </a:rPr>
              <a:t>ha trascendido  en edad,</a:t>
            </a:r>
            <a:r>
              <a:rPr lang="es-CO" dirty="0">
                <a:solidFill>
                  <a:srgbClr val="002060"/>
                </a:solidFill>
                <a:latin typeface="Century Gothic" panose="020B0502020202020204" pitchFamily="34" charset="0"/>
              </a:rPr>
              <a:t> creándose uno nuevo llamado</a:t>
            </a:r>
            <a:r>
              <a:rPr lang="es-CO" b="1" dirty="0">
                <a:solidFill>
                  <a:schemeClr val="accent6"/>
                </a:solidFill>
                <a:latin typeface="Century Gothic" panose="020B0502020202020204" pitchFamily="34" charset="0"/>
              </a:rPr>
              <a:t> “Magenta”</a:t>
            </a:r>
            <a:r>
              <a:rPr lang="es-CO" dirty="0">
                <a:solidFill>
                  <a:srgbClr val="002060"/>
                </a:solidFill>
                <a:latin typeface="Century Gothic" panose="020B0502020202020204" pitchFamily="34" charset="0"/>
              </a:rPr>
              <a:t>, el cual va dirigido especificamente a las </a:t>
            </a:r>
            <a:r>
              <a:rPr lang="es-CO" b="1" dirty="0">
                <a:solidFill>
                  <a:schemeClr val="accent6"/>
                </a:solidFill>
                <a:latin typeface="Century Gothic" panose="020B0502020202020204" pitchFamily="34" charset="0"/>
              </a:rPr>
              <a:t>Juventudes.</a:t>
            </a:r>
            <a:r>
              <a:rPr lang="es-CO" dirty="0">
                <a:solidFill>
                  <a:srgbClr val="242758"/>
                </a:solidFill>
                <a:latin typeface="Century Gothic" panose="020B0502020202020204" pitchFamily="34" charset="0"/>
              </a:rPr>
              <a:t> No sin mencionar que también fue replicado por una niña de 5 años en el municipio de Yolombó, con la que también fueron grabados dos vídeos.</a:t>
            </a:r>
            <a:endParaRPr kumimoji="0" lang="es-CO" i="0" u="none" strike="noStrike" kern="1200" cap="none" spc="0" normalizeH="0" baseline="0" noProof="0" dirty="0">
              <a:ln>
                <a:noFill/>
              </a:ln>
              <a:solidFill>
                <a:srgbClr val="242758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5F45830-33CF-E091-D9D8-0598DC23B8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304" y="182150"/>
            <a:ext cx="1601746" cy="158647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CFA23EB-2AEF-C5B6-1C4B-59340FD6A32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1876" b="30872"/>
          <a:stretch/>
        </p:blipFill>
        <p:spPr>
          <a:xfrm>
            <a:off x="8033593" y="1308528"/>
            <a:ext cx="3752852" cy="209121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2D980BF-D8C5-2856-485C-B9916E7D9655}"/>
              </a:ext>
            </a:extLst>
          </p:cNvPr>
          <p:cNvSpPr txBox="1"/>
          <p:nvPr/>
        </p:nvSpPr>
        <p:spPr>
          <a:xfrm>
            <a:off x="5445329" y="607324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https://youtu.be/IRWb2MFhnbo</a:t>
            </a: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60484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098403E6-9DDC-4EBF-85FF-E77EB609392B}"/>
              </a:ext>
            </a:extLst>
          </p:cNvPr>
          <p:cNvSpPr/>
          <p:nvPr/>
        </p:nvSpPr>
        <p:spPr>
          <a:xfrm>
            <a:off x="2829886" y="200448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s-ES" sz="24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¿Quiénes se benefician con esta buena práctica o lección aprendida? </a:t>
            </a:r>
            <a:endParaRPr lang="es-CO" sz="2400" b="1" dirty="0">
              <a:solidFill>
                <a:schemeClr val="accent6">
                  <a:lumMod val="40000"/>
                  <a:lumOff val="6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235181D-4474-1FEF-D116-08EA8A926E26}"/>
              </a:ext>
            </a:extLst>
          </p:cNvPr>
          <p:cNvSpPr txBox="1"/>
          <p:nvPr/>
        </p:nvSpPr>
        <p:spPr>
          <a:xfrm>
            <a:off x="376246" y="1539356"/>
            <a:ext cx="1100328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Ø"/>
              <a:defRPr/>
            </a:pPr>
            <a:r>
              <a:rPr lang="es-ES" sz="1800" dirty="0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El material de La Crespa TV no solo ha sido replicado en las instancias de participación, sino también </a:t>
            </a:r>
            <a:r>
              <a:rPr lang="es-ES" dirty="0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 a agentes del SNBF integrantes de las MIAF en los diferentes territorios, en el </a:t>
            </a:r>
            <a:r>
              <a:rPr lang="es-ES" sz="1800" dirty="0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 portal de Mis Manos te Enseñan y canal institucional de la TV Nacional a los  cuales tienen acceso agentes educativos de los programa s de atención a la Primera Infancia, operadores de las Direcciones de Infancia, Adolescencia y Juventud, como Familia y Comunidades y sociedad en general.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  <a:defRPr/>
            </a:pPr>
            <a:endParaRPr lang="es-ES" sz="1800" dirty="0">
              <a:solidFill>
                <a:srgbClr val="002060"/>
              </a:solidFill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 lvl="0" algn="just">
              <a:defRPr/>
            </a:pPr>
            <a:endParaRPr lang="es-ES" sz="1800" dirty="0">
              <a:solidFill>
                <a:srgbClr val="002060"/>
              </a:solidFill>
              <a:latin typeface="Century Gothic" panose="020B0502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84BA210-B6FD-36F6-6958-E532BFCE2D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450" y="3847680"/>
            <a:ext cx="1804392" cy="2410879"/>
          </a:xfrm>
          <a:prstGeom prst="rect">
            <a:avLst/>
          </a:prstGeom>
        </p:spPr>
      </p:pic>
      <p:pic>
        <p:nvPicPr>
          <p:cNvPr id="13" name="Imagen 12" descr="Un niño con la mano en la calle&#10;&#10;Descripción generada automáticamente con confianza baja">
            <a:extLst>
              <a:ext uri="{FF2B5EF4-FFF2-40B4-BE49-F238E27FC236}">
                <a16:creationId xmlns:a16="http://schemas.microsoft.com/office/drawing/2014/main" id="{4C13998A-E7EE-856B-C869-384A4E8D2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2036" y="3847680"/>
            <a:ext cx="2212904" cy="2540000"/>
          </a:xfrm>
          <a:prstGeom prst="rect">
            <a:avLst/>
          </a:prstGeom>
        </p:spPr>
      </p:pic>
      <p:pic>
        <p:nvPicPr>
          <p:cNvPr id="15" name="Imagen 14" descr="Imagen que contiene persona, niño, pequeño, joven&#10;&#10;Descripción generada automáticamente">
            <a:extLst>
              <a:ext uri="{FF2B5EF4-FFF2-40B4-BE49-F238E27FC236}">
                <a16:creationId xmlns:a16="http://schemas.microsoft.com/office/drawing/2014/main" id="{DEA86C9C-4316-3F15-F399-36BB1FA629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4106" y="3355383"/>
            <a:ext cx="1804392" cy="2405856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BD65729-0369-C0E6-1A34-6AB67F9B775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752" t="22531" r="54515" b="15912"/>
          <a:stretch/>
        </p:blipFill>
        <p:spPr bwMode="auto">
          <a:xfrm>
            <a:off x="2081842" y="4115716"/>
            <a:ext cx="2650761" cy="22528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4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0DBDDFBA-E347-4097-8EFF-B62C661B880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979" t="22330" r="54175" b="20338"/>
          <a:stretch/>
        </p:blipFill>
        <p:spPr bwMode="auto">
          <a:xfrm>
            <a:off x="6774019" y="4212233"/>
            <a:ext cx="3023235" cy="23869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3687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3FC2288-7210-4C0D-810B-0A93E91D197F}"/>
              </a:ext>
            </a:extLst>
          </p:cNvPr>
          <p:cNvSpPr/>
          <p:nvPr/>
        </p:nvSpPr>
        <p:spPr>
          <a:xfrm>
            <a:off x="2955722" y="513637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s-ES" sz="24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¿En qué situación se puede aplicar esta buena práctica o lección aprendida?</a:t>
            </a:r>
            <a:endParaRPr lang="es-CO" sz="2400" b="1" dirty="0">
              <a:solidFill>
                <a:schemeClr val="accent6">
                  <a:lumMod val="40000"/>
                  <a:lumOff val="6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5787C78-6071-48A8-6EC6-876BBC533DFB}"/>
              </a:ext>
            </a:extLst>
          </p:cNvPr>
          <p:cNvSpPr txBox="1"/>
          <p:nvPr/>
        </p:nvSpPr>
        <p:spPr>
          <a:xfrm>
            <a:off x="614477" y="1543049"/>
            <a:ext cx="515112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Los vídeos motivacionales han incidido</a:t>
            </a:r>
            <a:r>
              <a:rPr kumimoji="0" lang="es-ES" sz="1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 en la conformación de las instancias de participación en  los territorios.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s-ES" baseline="0" dirty="0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S</a:t>
            </a:r>
            <a:r>
              <a:rPr lang="es-ES" dirty="0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e ha invitado a la sociedad en general a movilizarse   en cada fecha conmemorativa del año en temas de niñez, adolescencia y juventud.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s-ES" dirty="0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Se ha replicado el personaje, incluso en niña de 5 años en el municipio de Yolombó.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s-ES" dirty="0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El personaje ha participado en conversatorios, foros departamentales y municipales sobre temas como: Alienación parental, prevención de la pólvora y la ESCNNA, día de la niña, mes de la niñez, etc.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Vista previa de imagen">
            <a:extLst>
              <a:ext uri="{FF2B5EF4-FFF2-40B4-BE49-F238E27FC236}">
                <a16:creationId xmlns:a16="http://schemas.microsoft.com/office/drawing/2014/main" id="{ACDDECD8-799D-A948-1B0B-B177C1C6D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232" y="3780962"/>
            <a:ext cx="2265679" cy="2818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ista previa de imagen">
            <a:extLst>
              <a:ext uri="{FF2B5EF4-FFF2-40B4-BE49-F238E27FC236}">
                <a16:creationId xmlns:a16="http://schemas.microsoft.com/office/drawing/2014/main" id="{2DE97AEB-1FE4-7E46-8E97-19C38A5CE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232" y="1252479"/>
            <a:ext cx="3311728" cy="248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 descr="Un grupo de personas de pie en la calle&#10;&#10;Descripción generada automáticamente">
            <a:extLst>
              <a:ext uri="{FF2B5EF4-FFF2-40B4-BE49-F238E27FC236}">
                <a16:creationId xmlns:a16="http://schemas.microsoft.com/office/drawing/2014/main" id="{AC85967A-04FE-8B3D-0918-24069431DD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3722" y="1928253"/>
            <a:ext cx="257175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205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00135462-E300-4B8D-B2F2-58C711322CCA}"/>
              </a:ext>
            </a:extLst>
          </p:cNvPr>
          <p:cNvSpPr/>
          <p:nvPr/>
        </p:nvSpPr>
        <p:spPr>
          <a:xfrm>
            <a:off x="2603384" y="24518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s-ES" sz="24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¿Cómo aporta la buena práctica o lección aprendida a la gestión del conocimiento? </a:t>
            </a:r>
            <a:endParaRPr lang="es-CO" sz="2400" b="1" dirty="0">
              <a:solidFill>
                <a:schemeClr val="accent6">
                  <a:lumMod val="40000"/>
                  <a:lumOff val="6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747F4DA-DA95-023B-EB42-6D622E06FDBD}"/>
              </a:ext>
            </a:extLst>
          </p:cNvPr>
          <p:cNvSpPr txBox="1"/>
          <p:nvPr/>
        </p:nvSpPr>
        <p:spPr>
          <a:xfrm>
            <a:off x="2216687" y="1578813"/>
            <a:ext cx="93773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400" dirty="0">
                <a:solidFill>
                  <a:srgbClr val="7030A0"/>
                </a:solidFill>
              </a:rPr>
              <a:t>Es un dispositivo pedagógico, que a través de una expresión artística como es un personaje, genera recordación, aprendizaje y fácil comprensión para cualquier tipo de público. Los videos cortos invitan a la conformación de instancias de participación y la movilización social en fechas conmemorativas. Importante mencionar que estas acciones permanecerán en el tiempo, dado que pueden ser visualizadas en redes sociales como  YouTube, Instagram, Facebook, Twitter y el Portal de Mis Manos te Enseñan.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1715D1C-7B99-4097-8D34-ED7E5E2D04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211" t="27260" r="27583" b="25333"/>
          <a:stretch/>
        </p:blipFill>
        <p:spPr>
          <a:xfrm>
            <a:off x="6164227" y="4403001"/>
            <a:ext cx="3811086" cy="206539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7BD2F28-28EA-731E-FE32-313249363C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646" y="21905"/>
            <a:ext cx="1930998" cy="191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3616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10281</TotalTime>
  <Words>832</Words>
  <Application>Microsoft Office PowerPoint</Application>
  <PresentationFormat>Panorámica</PresentationFormat>
  <Paragraphs>49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Century Gothic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Yohan Andres Pinzon Pinilla</dc:creator>
  <cp:lastModifiedBy>Elizabeth Espinosa Taborda</cp:lastModifiedBy>
  <cp:revision>46</cp:revision>
  <dcterms:created xsi:type="dcterms:W3CDTF">2020-06-04T22:15:26Z</dcterms:created>
  <dcterms:modified xsi:type="dcterms:W3CDTF">2023-04-16T21:16:32Z</dcterms:modified>
</cp:coreProperties>
</file>