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60" r:id="rId4"/>
  </p:sldMasterIdLst>
  <p:notesMasterIdLst>
    <p:notesMasterId r:id="rId7"/>
  </p:notesMasterIdLst>
  <p:sldIdLst>
    <p:sldId id="980" r:id="rId5"/>
    <p:sldId id="978" r:id="rId6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a Gomez Reyes" initials="LGR" lastIdx="1" clrIdx="0">
    <p:extLst>
      <p:ext uri="{19B8F6BF-5375-455C-9EA6-DF929625EA0E}">
        <p15:presenceInfo xmlns:p15="http://schemas.microsoft.com/office/powerpoint/2012/main" userId="S-1-5-21-982434693-219372449-2593624604-263734" providerId="AD"/>
      </p:ext>
    </p:extLst>
  </p:cmAuthor>
  <p:cmAuthor id="2" name="Mafe Valbuena H" initials="MVH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32"/>
    <a:srgbClr val="5F953F"/>
    <a:srgbClr val="254727"/>
    <a:srgbClr val="E7792B"/>
    <a:srgbClr val="6D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286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186" y="102"/>
      </p:cViewPr>
      <p:guideLst>
        <p:guide orient="horz" pos="268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78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384" y="21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800" b="1"/>
            <a:t>Total </a:t>
          </a:r>
          <a:r>
            <a:rPr lang="es-CO" sz="1800" b="1" dirty="0"/>
            <a:t>metros lineales a eliminar </a:t>
          </a:r>
          <a:endParaRPr lang="es-CO" sz="1800" dirty="0"/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 sz="2400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 sz="2400"/>
        </a:p>
      </dgm:t>
    </dgm:pt>
    <dgm:pt modelId="{69591FCC-325F-4D0F-9A2D-B2C142A25F9F}">
      <dgm:prSet phldrT="[Texto]" custT="1"/>
      <dgm:spPr/>
      <dgm:t>
        <a:bodyPr/>
        <a:lstStyle/>
        <a:p>
          <a:endParaRPr lang="es-CO" sz="1800" dirty="0"/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 sz="2400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 sz="2400"/>
        </a:p>
      </dgm:t>
    </dgm:pt>
    <dgm:pt modelId="{BC183C48-8E62-450F-A66A-D9199D3EA503}">
      <dgm:prSet custT="1"/>
      <dgm:spPr/>
      <dgm:t>
        <a:bodyPr/>
        <a:lstStyle/>
        <a:p>
          <a:r>
            <a:rPr lang="es-CO" sz="1800" dirty="0"/>
            <a:t>8,8 metros lineales (44 cajas x-200)</a:t>
          </a:r>
        </a:p>
      </dgm:t>
    </dgm:pt>
    <dgm:pt modelId="{0B9948B5-D2AA-4CA8-A3D5-70CF99832234}" type="parTrans" cxnId="{E5F37D50-0EEF-4693-82C2-5D1091805CDD}">
      <dgm:prSet/>
      <dgm:spPr/>
      <dgm:t>
        <a:bodyPr/>
        <a:lstStyle/>
        <a:p>
          <a:endParaRPr lang="es-CO" sz="2400"/>
        </a:p>
      </dgm:t>
    </dgm:pt>
    <dgm:pt modelId="{313FCF11-159B-4737-ADBD-A673BD950699}" type="sibTrans" cxnId="{E5F37D50-0EEF-4693-82C2-5D1091805CDD}">
      <dgm:prSet/>
      <dgm:spPr/>
      <dgm:t>
        <a:bodyPr/>
        <a:lstStyle/>
        <a:p>
          <a:endParaRPr lang="es-CO" sz="2400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800" b="1" dirty="0"/>
            <a:t>Concepto técnico Grupo Gestión Documental (23/05/2022)</a:t>
          </a:r>
          <a:endParaRPr lang="es-CO" sz="1800" dirty="0"/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 sz="2400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 sz="2400"/>
        </a:p>
      </dgm:t>
    </dgm:pt>
    <dgm:pt modelId="{0F4AFB51-15F8-4315-BAC7-F12DE4E79EBC}">
      <dgm:prSet phldrT="[Texto]" custT="1"/>
      <dgm:spPr/>
      <dgm:t>
        <a:bodyPr/>
        <a:lstStyle/>
        <a:p>
          <a:endParaRPr lang="es-CO" sz="1800" dirty="0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 sz="2400"/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 sz="2400"/>
        </a:p>
      </dgm:t>
    </dgm:pt>
    <dgm:pt modelId="{F2590FC5-EF7C-4A03-AF59-168FAD98CF0C}">
      <dgm:prSet custT="1"/>
      <dgm:spPr/>
      <dgm:t>
        <a:bodyPr/>
        <a:lstStyle/>
        <a:p>
          <a:r>
            <a:rPr lang="es-CO" sz="1800" dirty="0"/>
            <a:t>Concepto técnico favorable para eliminación por aplicación de TRD</a:t>
          </a:r>
          <a:r>
            <a:rPr lang="es-CO" sz="1800" dirty="0">
              <a:latin typeface="Calibri" panose="020F0502020204030204"/>
              <a:ea typeface="+mn-ea"/>
              <a:cs typeface="+mn-cs"/>
            </a:rPr>
            <a:t>.</a:t>
          </a:r>
          <a:endParaRPr lang="es-CO" sz="1800" dirty="0"/>
        </a:p>
      </dgm:t>
    </dgm:pt>
    <dgm:pt modelId="{2BBF01A2-3259-4F9A-929C-622A53A3E5E5}" type="parTrans" cxnId="{CE2CF254-5033-452A-ADB3-947D4D68F067}">
      <dgm:prSet/>
      <dgm:spPr/>
      <dgm:t>
        <a:bodyPr/>
        <a:lstStyle/>
        <a:p>
          <a:endParaRPr lang="es-CO" sz="2400"/>
        </a:p>
      </dgm:t>
    </dgm:pt>
    <dgm:pt modelId="{EC6806FB-4BB6-4619-97F5-25C46C1DF92D}" type="sibTrans" cxnId="{CE2CF254-5033-452A-ADB3-947D4D68F067}">
      <dgm:prSet/>
      <dgm:spPr/>
      <dgm:t>
        <a:bodyPr/>
        <a:lstStyle/>
        <a:p>
          <a:endParaRPr lang="es-CO" sz="2400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800" b="1" dirty="0"/>
            <a:t>Serie/subserie documental</a:t>
          </a:r>
          <a:endParaRPr lang="es-CO" sz="1800" dirty="0"/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 sz="2400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 sz="2400"/>
        </a:p>
      </dgm:t>
    </dgm:pt>
    <dgm:pt modelId="{EB83E006-66BD-4046-A466-0991EC23C96F}">
      <dgm:prSet phldrT="[Texto]" custT="1"/>
      <dgm:spPr/>
      <dgm:t>
        <a:bodyPr/>
        <a:lstStyle/>
        <a:p>
          <a:endParaRPr lang="es-CO" sz="1800" dirty="0"/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 sz="2400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 sz="2400"/>
        </a:p>
      </dgm:t>
    </dgm:pt>
    <dgm:pt modelId="{721A0F5E-966D-47C8-8133-E2EC43B0214A}">
      <dgm:prSet custT="1"/>
      <dgm:spPr/>
      <dgm:t>
        <a:bodyPr/>
        <a:lstStyle/>
        <a:p>
          <a:r>
            <a:rPr lang="es-MX" sz="1800" dirty="0"/>
            <a:t>ALMACEN DE CUENTAS </a:t>
          </a:r>
          <a:endParaRPr lang="es-CO" sz="1800" dirty="0"/>
        </a:p>
      </dgm:t>
    </dgm:pt>
    <dgm:pt modelId="{78331D1B-D52A-4B5B-BCD8-FDDAD6EB3814}" type="parTrans" cxnId="{71A78D71-26E7-4ACA-9C51-522846068C96}">
      <dgm:prSet/>
      <dgm:spPr/>
      <dgm:t>
        <a:bodyPr/>
        <a:lstStyle/>
        <a:p>
          <a:endParaRPr lang="es-CO" sz="2400"/>
        </a:p>
      </dgm:t>
    </dgm:pt>
    <dgm:pt modelId="{71C75D0F-8CA0-48C7-B8DA-3F834E3A7B57}" type="sibTrans" cxnId="{71A78D71-26E7-4ACA-9C51-522846068C96}">
      <dgm:prSet/>
      <dgm:spPr/>
      <dgm:t>
        <a:bodyPr/>
        <a:lstStyle/>
        <a:p>
          <a:endParaRPr lang="es-CO" sz="2400"/>
        </a:p>
      </dgm:t>
    </dgm:pt>
    <dgm:pt modelId="{CBE1FF04-E53B-4D11-938F-D98CEC512F54}">
      <dgm:prSet custT="1"/>
      <dgm:spPr/>
      <dgm:t>
        <a:bodyPr/>
        <a:lstStyle/>
        <a:p>
          <a:r>
            <a:rPr lang="es-MX" sz="1800" dirty="0"/>
            <a:t>CUENTAS MENSUALES ALMACEN	</a:t>
          </a:r>
          <a:endParaRPr lang="es-CO" sz="1800" dirty="0"/>
        </a:p>
      </dgm:t>
    </dgm:pt>
    <dgm:pt modelId="{C522F1A7-DBDE-4C29-884C-DB6A43D15529}" type="parTrans" cxnId="{AA3981AC-F092-4863-8192-6BF3AB388DFA}">
      <dgm:prSet/>
      <dgm:spPr/>
    </dgm:pt>
    <dgm:pt modelId="{892A53D4-73A9-407E-A7A9-B71E1FD017DC}" type="sibTrans" cxnId="{AA3981AC-F092-4863-8192-6BF3AB388DFA}">
      <dgm:prSet/>
      <dgm:spPr/>
    </dgm:pt>
    <dgm:pt modelId="{01E3351A-716F-46D3-A81E-465D9F2D1529}">
      <dgm:prSet custT="1"/>
      <dgm:spPr/>
      <dgm:t>
        <a:bodyPr/>
        <a:lstStyle/>
        <a:p>
          <a:r>
            <a:rPr lang="es-MX" sz="1800" dirty="0"/>
            <a:t>COMPROBANTES DE ALMACEN</a:t>
          </a:r>
          <a:endParaRPr lang="es-CO" sz="1800" dirty="0"/>
        </a:p>
      </dgm:t>
    </dgm:pt>
    <dgm:pt modelId="{181F5935-3730-4B8B-B2B4-29273D0997F8}" type="parTrans" cxnId="{C7C58715-0E05-4B00-8A6D-481A187D68C6}">
      <dgm:prSet/>
      <dgm:spPr/>
    </dgm:pt>
    <dgm:pt modelId="{FF6A7E21-73E7-4A37-B393-A20A23B2C1CF}" type="sibTrans" cxnId="{C7C58715-0E05-4B00-8A6D-481A187D68C6}">
      <dgm:prSet/>
      <dgm:spPr/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3" custScaleX="75782" custScaleY="57535" custLinFactY="28850" custLinFactNeighborX="1492" custLinFactNeighborY="100000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3" custScaleY="70833" custLinFactY="58831" custLinFactNeighborX="6720" custLinFactNeighborY="100000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3" custScaleX="75782" custScaleY="57535" custLinFactNeighborX="1356" custLinFactNeighborY="-6564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3" custScaleY="70833" custLinFactNeighborX="7684" custLinFactNeighborY="-83136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3" custScaleX="75782" custScaleY="57535" custLinFactNeighborX="1356" custLinFactNeighborY="-6564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3" custScaleY="70833" custLinFactNeighborX="7684" custLinFactNeighborY="-83136">
        <dgm:presLayoutVars>
          <dgm:bulletEnabled val="1"/>
        </dgm:presLayoutVars>
      </dgm:prSet>
      <dgm:spPr/>
    </dgm:pt>
  </dgm:ptLst>
  <dgm:cxnLst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C7C58715-0E05-4B00-8A6D-481A187D68C6}" srcId="{08E93F27-7A77-4E95-917B-B6012E037D06}" destId="{01E3351A-716F-46D3-A81E-465D9F2D1529}" srcOrd="3" destOrd="0" parTransId="{181F5935-3730-4B8B-B2B4-29273D0997F8}" sibTransId="{FF6A7E21-73E7-4A37-B393-A20A23B2C1CF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8C575945-BDD1-4228-9FBB-4799A758F595}" type="presOf" srcId="{721A0F5E-966D-47C8-8133-E2EC43B0214A}" destId="{E980C085-8455-4C0F-962C-77FCE564CA0D}" srcOrd="0" destOrd="1" presId="urn:microsoft.com/office/officeart/2005/8/layout/vList5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E5F37D50-0EEF-4693-82C2-5D1091805CDD}" srcId="{B06F4F38-C7BB-408F-8935-D1B6CC8123CF}" destId="{BC183C48-8E62-450F-A66A-D9199D3EA503}" srcOrd="1" destOrd="0" parTransId="{0B9948B5-D2AA-4CA8-A3D5-70CF99832234}" sibTransId="{313FCF11-159B-4737-ADBD-A673BD950699}"/>
    <dgm:cxn modelId="{71A78D71-26E7-4ACA-9C51-522846068C96}" srcId="{08E93F27-7A77-4E95-917B-B6012E037D06}" destId="{721A0F5E-966D-47C8-8133-E2EC43B0214A}" srcOrd="1" destOrd="0" parTransId="{78331D1B-D52A-4B5B-BCD8-FDDAD6EB3814}" sibTransId="{71C75D0F-8CA0-48C7-B8DA-3F834E3A7B57}"/>
    <dgm:cxn modelId="{CE2CF254-5033-452A-ADB3-947D4D68F067}" srcId="{9AEDCCBA-7A94-47C0-9782-F5ADFEA74FCE}" destId="{F2590FC5-EF7C-4A03-AF59-168FAD98CF0C}" srcOrd="1" destOrd="0" parTransId="{2BBF01A2-3259-4F9A-929C-622A53A3E5E5}" sibTransId="{EC6806FB-4BB6-4619-97F5-25C46C1DF92D}"/>
    <dgm:cxn modelId="{4936A17A-7BE7-4B78-900A-DB96D1EC278B}" type="presOf" srcId="{01E3351A-716F-46D3-A81E-465D9F2D1529}" destId="{E980C085-8455-4C0F-962C-77FCE564CA0D}" srcOrd="0" destOrd="3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DE56ABAA-6180-4E07-9055-944B099EAFD4}" type="presOf" srcId="{CBE1FF04-E53B-4D11-938F-D98CEC512F54}" destId="{E980C085-8455-4C0F-962C-77FCE564CA0D}" srcOrd="0" destOrd="2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AA3981AC-F092-4863-8192-6BF3AB388DFA}" srcId="{08E93F27-7A77-4E95-917B-B6012E037D06}" destId="{CBE1FF04-E53B-4D11-938F-D98CEC512F54}" srcOrd="2" destOrd="0" parTransId="{C522F1A7-DBDE-4C29-884C-DB6A43D15529}" sibTransId="{892A53D4-73A9-407E-A7A9-B71E1FD017DC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27E9E4E4-D0ED-4CB5-A15A-7A848ED25990}" type="presOf" srcId="{F2590FC5-EF7C-4A03-AF59-168FAD98CF0C}" destId="{830F44F9-C4AD-4290-9324-38DFA940DE2B}" srcOrd="0" destOrd="1" presId="urn:microsoft.com/office/officeart/2005/8/layout/vList5"/>
    <dgm:cxn modelId="{E232C6FE-B144-4A5D-9990-9F2723763913}" type="presOf" srcId="{BC183C48-8E62-450F-A66A-D9199D3EA503}" destId="{9897D4F4-AC17-4C8E-9612-E14C021E6D6D}" srcOrd="0" destOrd="1" presId="urn:microsoft.com/office/officeart/2005/8/layout/vList5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5543679" y="1486942"/>
          <a:ext cx="1679214" cy="618423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8,8 metros lineales (44 cajas x-200)</a:t>
          </a:r>
        </a:p>
      </dsp:txBody>
      <dsp:txXfrm rot="-5400000">
        <a:off x="3291169" y="3821424"/>
        <a:ext cx="6102263" cy="1515270"/>
      </dsp:txXfrm>
    </dsp:sp>
    <dsp:sp modelId="{8B598859-E17C-4CAD-82CE-0971A8772214}">
      <dsp:nvSpPr>
        <dsp:cNvPr id="0" name=""/>
        <dsp:cNvSpPr/>
      </dsp:nvSpPr>
      <dsp:spPr>
        <a:xfrm>
          <a:off x="513496" y="3713713"/>
          <a:ext cx="2636177" cy="17049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/>
            <a:t>Total </a:t>
          </a:r>
          <a:r>
            <a:rPr lang="es-CO" sz="1800" b="1" kern="1200" dirty="0"/>
            <a:t>metros lineales a eliminar </a:t>
          </a:r>
          <a:endParaRPr lang="es-CO" sz="1800" kern="1200" dirty="0"/>
        </a:p>
      </dsp:txBody>
      <dsp:txXfrm>
        <a:off x="596725" y="3796942"/>
        <a:ext cx="2469719" cy="1538495"/>
      </dsp:txXfrm>
    </dsp:sp>
    <dsp:sp modelId="{830F44F9-C4AD-4290-9324-38DFA940DE2B}">
      <dsp:nvSpPr>
        <dsp:cNvPr id="0" name=""/>
        <dsp:cNvSpPr/>
      </dsp:nvSpPr>
      <dsp:spPr>
        <a:xfrm rot="5400000">
          <a:off x="5577213" y="-2252510"/>
          <a:ext cx="1679214" cy="618423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Concepto técnico favorable para eliminación por aplicación de TRD</a:t>
          </a:r>
          <a:r>
            <a:rPr lang="es-CO" sz="1800" kern="1200" dirty="0">
              <a:latin typeface="Calibri" panose="020F0502020204030204"/>
              <a:ea typeface="+mn-ea"/>
              <a:cs typeface="+mn-cs"/>
            </a:rPr>
            <a:t>.</a:t>
          </a:r>
          <a:endParaRPr lang="es-CO" sz="1800" kern="1200" dirty="0"/>
        </a:p>
      </dsp:txBody>
      <dsp:txXfrm rot="-5400000">
        <a:off x="3324703" y="81972"/>
        <a:ext cx="6102263" cy="1515270"/>
      </dsp:txXfrm>
    </dsp:sp>
    <dsp:sp modelId="{9CCF78FC-0A4D-4511-966B-DE6A4DDB300B}">
      <dsp:nvSpPr>
        <dsp:cNvPr id="0" name=""/>
        <dsp:cNvSpPr/>
      </dsp:nvSpPr>
      <dsp:spPr>
        <a:xfrm>
          <a:off x="505085" y="0"/>
          <a:ext cx="2636177" cy="17049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Concepto técnico Grupo Gestión Documental (23/05/2022)</a:t>
          </a:r>
          <a:endParaRPr lang="es-CO" sz="1800" kern="1200" dirty="0"/>
        </a:p>
      </dsp:txBody>
      <dsp:txXfrm>
        <a:off x="588314" y="83229"/>
        <a:ext cx="2469719" cy="1538495"/>
      </dsp:txXfrm>
    </dsp:sp>
    <dsp:sp modelId="{E980C085-8455-4C0F-962C-77FCE564CA0D}">
      <dsp:nvSpPr>
        <dsp:cNvPr id="0" name=""/>
        <dsp:cNvSpPr/>
      </dsp:nvSpPr>
      <dsp:spPr>
        <a:xfrm rot="5400000">
          <a:off x="5577213" y="-500541"/>
          <a:ext cx="1679214" cy="618423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ALMACEN DE CUENTAS 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CUENTAS MENSUALES ALMACEN	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COMPROBANTES DE ALMACEN</a:t>
          </a:r>
          <a:endParaRPr lang="es-CO" sz="1800" kern="1200" dirty="0"/>
        </a:p>
      </dsp:txBody>
      <dsp:txXfrm rot="-5400000">
        <a:off x="3324703" y="1833941"/>
        <a:ext cx="6102263" cy="1515270"/>
      </dsp:txXfrm>
    </dsp:sp>
    <dsp:sp modelId="{B437A1C6-CC29-4EC8-9F9D-DD862208B1C3}">
      <dsp:nvSpPr>
        <dsp:cNvPr id="0" name=""/>
        <dsp:cNvSpPr/>
      </dsp:nvSpPr>
      <dsp:spPr>
        <a:xfrm>
          <a:off x="505085" y="1764726"/>
          <a:ext cx="2636177" cy="17049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Serie/subserie documental</a:t>
          </a:r>
          <a:endParaRPr lang="es-CO" sz="1800" kern="1200" dirty="0"/>
        </a:p>
      </dsp:txBody>
      <dsp:txXfrm>
        <a:off x="588314" y="1847955"/>
        <a:ext cx="2469719" cy="1538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9212B1-D77F-4726-B0E5-CB7D34A68F26}" type="datetimeFigureOut">
              <a:rPr lang="es-CO" smtClean="0"/>
              <a:t>22/06/2022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42A2AA-EBA3-4CA0-A993-29015454C2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65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22/06/2022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714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05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9414-4FCD-48BC-869E-FE782B1F77A9}" type="datetimeFigureOut">
              <a:rPr lang="es-CO" smtClean="0"/>
              <a:t>22/06/2022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96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89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714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1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084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409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822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33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053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763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065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E68D-CF43-3A46-8EAF-A9CA4608B997}" type="datetimeFigureOut">
              <a:rPr lang="es-ES_tradnl" smtClean="0"/>
              <a:t>22/06/2022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29414-4FCD-48BC-869E-FE782B1F77A9}" type="datetimeFigureOut">
              <a:rPr lang="es-CO" smtClean="0"/>
              <a:t>22/06/2022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17690-1DB7-4071-A9C8-DE75FDC97CE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92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49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817571" y="201107"/>
            <a:ext cx="101618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PROPUESTA DE ELIMINACIÓN DOCUMENTAL POR APLICACIÓN DE TRD</a:t>
            </a:r>
          </a:p>
          <a:p>
            <a:pPr lvl="0" algn="ctr"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GRUPO ALMACEN E INVENTARIOS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461C5958-FDF9-4C53-AAE3-EB20AC5AE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266065"/>
              </p:ext>
            </p:extLst>
          </p:nvPr>
        </p:nvGraphicFramePr>
        <p:xfrm>
          <a:off x="1150906" y="1152546"/>
          <a:ext cx="96628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1972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927652" y="24591"/>
            <a:ext cx="9698029" cy="90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7200"/>
              </a:lnSpc>
              <a:defRPr/>
            </a:pPr>
            <a:r>
              <a:rPr lang="es-MX" sz="3200" b="1" dirty="0">
                <a:solidFill>
                  <a:srgbClr val="242758"/>
                </a:solidFill>
                <a:latin typeface="Calibri" panose="020F0502020204030204"/>
              </a:rPr>
              <a:t>RELACIÓN DE SERIES/SUBSERIES A ELIMINAR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4827F3-25D6-4934-A69E-91B578C73926}"/>
              </a:ext>
            </a:extLst>
          </p:cNvPr>
          <p:cNvSpPr txBox="1"/>
          <p:nvPr/>
        </p:nvSpPr>
        <p:spPr>
          <a:xfrm>
            <a:off x="173563" y="6401936"/>
            <a:ext cx="1288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3638967B-29DA-4A07-976D-C07C328B1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33996"/>
              </p:ext>
            </p:extLst>
          </p:nvPr>
        </p:nvGraphicFramePr>
        <p:xfrm>
          <a:off x="927652" y="1179853"/>
          <a:ext cx="10043866" cy="5324350"/>
        </p:xfrm>
        <a:graphic>
          <a:graphicData uri="http://schemas.openxmlformats.org/drawingml/2006/table">
            <a:tbl>
              <a:tblPr/>
              <a:tblGrid>
                <a:gridCol w="641089">
                  <a:extLst>
                    <a:ext uri="{9D8B030D-6E8A-4147-A177-3AD203B41FA5}">
                      <a16:colId xmlns:a16="http://schemas.microsoft.com/office/drawing/2014/main" val="2678758365"/>
                    </a:ext>
                  </a:extLst>
                </a:gridCol>
                <a:gridCol w="1015068">
                  <a:extLst>
                    <a:ext uri="{9D8B030D-6E8A-4147-A177-3AD203B41FA5}">
                      <a16:colId xmlns:a16="http://schemas.microsoft.com/office/drawing/2014/main" val="2705134659"/>
                    </a:ext>
                  </a:extLst>
                </a:gridCol>
                <a:gridCol w="1073791">
                  <a:extLst>
                    <a:ext uri="{9D8B030D-6E8A-4147-A177-3AD203B41FA5}">
                      <a16:colId xmlns:a16="http://schemas.microsoft.com/office/drawing/2014/main" val="3158023647"/>
                    </a:ext>
                  </a:extLst>
                </a:gridCol>
                <a:gridCol w="796954">
                  <a:extLst>
                    <a:ext uri="{9D8B030D-6E8A-4147-A177-3AD203B41FA5}">
                      <a16:colId xmlns:a16="http://schemas.microsoft.com/office/drawing/2014/main" val="3510927945"/>
                    </a:ext>
                  </a:extLst>
                </a:gridCol>
                <a:gridCol w="1073791">
                  <a:extLst>
                    <a:ext uri="{9D8B030D-6E8A-4147-A177-3AD203B41FA5}">
                      <a16:colId xmlns:a16="http://schemas.microsoft.com/office/drawing/2014/main" val="2548977829"/>
                    </a:ext>
                  </a:extLst>
                </a:gridCol>
                <a:gridCol w="864066">
                  <a:extLst>
                    <a:ext uri="{9D8B030D-6E8A-4147-A177-3AD203B41FA5}">
                      <a16:colId xmlns:a16="http://schemas.microsoft.com/office/drawing/2014/main" val="2589764832"/>
                    </a:ext>
                  </a:extLst>
                </a:gridCol>
                <a:gridCol w="637563">
                  <a:extLst>
                    <a:ext uri="{9D8B030D-6E8A-4147-A177-3AD203B41FA5}">
                      <a16:colId xmlns:a16="http://schemas.microsoft.com/office/drawing/2014/main" val="2435020809"/>
                    </a:ext>
                  </a:extLst>
                </a:gridCol>
                <a:gridCol w="679509">
                  <a:extLst>
                    <a:ext uri="{9D8B030D-6E8A-4147-A177-3AD203B41FA5}">
                      <a16:colId xmlns:a16="http://schemas.microsoft.com/office/drawing/2014/main" val="1617122844"/>
                    </a:ext>
                  </a:extLst>
                </a:gridCol>
                <a:gridCol w="1073790">
                  <a:extLst>
                    <a:ext uri="{9D8B030D-6E8A-4147-A177-3AD203B41FA5}">
                      <a16:colId xmlns:a16="http://schemas.microsoft.com/office/drawing/2014/main" val="3712788836"/>
                    </a:ext>
                  </a:extLst>
                </a:gridCol>
                <a:gridCol w="2188245">
                  <a:extLst>
                    <a:ext uri="{9D8B030D-6E8A-4147-A177-3AD203B41FA5}">
                      <a16:colId xmlns:a16="http://schemas.microsoft.com/office/drawing/2014/main" val="2045836748"/>
                    </a:ext>
                  </a:extLst>
                </a:gridCol>
              </a:tblGrid>
              <a:tr h="18169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Versión TRD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 serie/</a:t>
                      </a:r>
                      <a:b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serie/subserie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Tiempo retención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Disposición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122016"/>
                  </a:ext>
                </a:extLst>
              </a:tr>
              <a:tr h="43174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337805"/>
                  </a:ext>
                </a:extLst>
              </a:tr>
              <a:tr h="58559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13222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ALMACEN E IVENTARIOS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DE ALMACEN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31/05/2005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/ 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 conserva un balance de almacén por cada 10 años de producción documental.</a:t>
                      </a:r>
                      <a:endParaRPr lang="es-ES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31328"/>
                  </a:ext>
                </a:extLst>
              </a:tr>
              <a:tr h="16715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16050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GESTIÓN DE BIENES</a:t>
                      </a:r>
                    </a:p>
                    <a:p>
                      <a:pPr algn="ctr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</a:t>
                      </a: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UENTAS MENSUALES ALMACEN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31/12/2009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 soportan los tiempos en archivo de gestión y central conforme a lo de la eliminación se debe dejar constancia en Acta de Eliminación, la cual debe ser suscripta por el Presidente del Comité de Archivo, el jefe de Archivo y el de la dependencia respectiva según lo establecido en el Acuerdo No. 039 de 2002 expedido por el Archivo General de la Nación.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447521"/>
                  </a:ext>
                </a:extLst>
              </a:tr>
              <a:tr h="221616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GRUPO DE GESTIÓN DE BIENES</a:t>
                      </a:r>
                    </a:p>
                    <a:p>
                      <a:pPr algn="ctr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COMPROBANTES DE ALMACEN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01/12/2011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Serie documental de valor administrativo y jurídico y legal, evidencia del control de los bienes mostrencos del ICBF.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 establece eliminar de acuerdo a la prescripción de vigencia administrativa. Cumplidos sus valores primarios no desarrolla valores secundarios.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Dar alcance a la guía de Gestión Documental del ICBF en el procedimiento de eliminación de documentos.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025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543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0FB4650212F244AE9D3925DB452BF3" ma:contentTypeVersion="11" ma:contentTypeDescription="Crear nuevo documento." ma:contentTypeScope="" ma:versionID="96f67ebe3e0bde8b719044a99b97bda9">
  <xsd:schema xmlns:xsd="http://www.w3.org/2001/XMLSchema" xmlns:xs="http://www.w3.org/2001/XMLSchema" xmlns:p="http://schemas.microsoft.com/office/2006/metadata/properties" xmlns:ns3="a8789e44-904f-4eea-959a-08cdb04d28f5" xmlns:ns4="f7b60a57-fc29-4b9a-a677-44f25aaad474" targetNamespace="http://schemas.microsoft.com/office/2006/metadata/properties" ma:root="true" ma:fieldsID="0e9b28e6ec8e2274f101ccc0cdb55807" ns3:_="" ns4:_="">
    <xsd:import namespace="a8789e44-904f-4eea-959a-08cdb04d28f5"/>
    <xsd:import namespace="f7b60a57-fc29-4b9a-a677-44f25aaad47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89e44-904f-4eea-959a-08cdb04d28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0a57-fc29-4b9a-a677-44f25aaad4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C09AE7-BECD-4685-92F6-46216B0F6F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789e44-904f-4eea-959a-08cdb04d28f5"/>
    <ds:schemaRef ds:uri="f7b60a57-fc29-4b9a-a677-44f25aaad4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41A2CC-32C3-469D-943F-12BD719B86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4FB63F-86EF-494B-A51F-A8F453989034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purl.org/dc/terms/"/>
    <ds:schemaRef ds:uri="f7b60a57-fc29-4b9a-a677-44f25aaad474"/>
    <ds:schemaRef ds:uri="a8789e44-904f-4eea-959a-08cdb04d28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9988</TotalTime>
  <Words>283</Words>
  <Application>Microsoft Office PowerPoint</Application>
  <PresentationFormat>Panorámica</PresentationFormat>
  <Paragraphs>56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Fabian Oswaldo Aza Estupinan</cp:lastModifiedBy>
  <cp:revision>532</cp:revision>
  <cp:lastPrinted>2019-01-14T14:07:00Z</cp:lastPrinted>
  <dcterms:created xsi:type="dcterms:W3CDTF">2018-08-24T05:26:58Z</dcterms:created>
  <dcterms:modified xsi:type="dcterms:W3CDTF">2022-06-22T18:56:28Z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0x010100BB0FB4650212F244AE9D3925DB452BF3</vt:lpwstr>
  </property>
</Properties>
</file>