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</p:sldMasterIdLst>
  <p:handoutMasterIdLst>
    <p:handoutMasterId r:id="rId35"/>
  </p:handoutMasterIdLst>
  <p:sldIdLst>
    <p:sldId id="256" r:id="rId7"/>
    <p:sldId id="534" r:id="rId8"/>
    <p:sldId id="388" r:id="rId9"/>
    <p:sldId id="493" r:id="rId10"/>
    <p:sldId id="489" r:id="rId11"/>
    <p:sldId id="535" r:id="rId12"/>
    <p:sldId id="494" r:id="rId13"/>
    <p:sldId id="495" r:id="rId14"/>
    <p:sldId id="496" r:id="rId15"/>
    <p:sldId id="536" r:id="rId16"/>
    <p:sldId id="497" r:id="rId17"/>
    <p:sldId id="506" r:id="rId18"/>
    <p:sldId id="543" r:id="rId19"/>
    <p:sldId id="542" r:id="rId20"/>
    <p:sldId id="537" r:id="rId21"/>
    <p:sldId id="539" r:id="rId22"/>
    <p:sldId id="540" r:id="rId23"/>
    <p:sldId id="541" r:id="rId24"/>
    <p:sldId id="544" r:id="rId25"/>
    <p:sldId id="511" r:id="rId26"/>
    <p:sldId id="486" r:id="rId27"/>
    <p:sldId id="490" r:id="rId28"/>
    <p:sldId id="502" r:id="rId29"/>
    <p:sldId id="498" r:id="rId30"/>
    <p:sldId id="499" r:id="rId31"/>
    <p:sldId id="491" r:id="rId32"/>
    <p:sldId id="501" r:id="rId33"/>
    <p:sldId id="530" r:id="rId34"/>
  </p:sldIdLst>
  <p:sldSz cx="9144000" cy="6858000" type="screen4x3"/>
  <p:notesSz cx="6797675" cy="992822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/>
  </p:cmAuthor>
  <p:cmAuthor id="2" name="Elena Catalina Alvis Rodriguez" initials="ECAR" lastIdx="3" clrIdx="1">
    <p:extLst>
      <p:ext uri="{19B8F6BF-5375-455C-9EA6-DF929625EA0E}">
        <p15:presenceInfo xmlns:p15="http://schemas.microsoft.com/office/powerpoint/2012/main" userId="S-1-5-21-982434693-219372449-2593624604-1452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CC33"/>
    <a:srgbClr val="FFFFFF"/>
    <a:srgbClr val="336600"/>
    <a:srgbClr val="A4B1BD"/>
    <a:srgbClr val="FEC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4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s-CO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GRÁFICA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N° CASOS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TOTAL 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3"/>
                <c:pt idx="0">
                  <c:v>128</c:v>
                </c:pt>
                <c:pt idx="1">
                  <c:v>78</c:v>
                </c:pt>
                <c:pt idx="2">
                  <c:v>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A2-444F-A10F-23042FBA67F8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PORCENTAJE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TOTAL </c:v>
                </c:pt>
              </c:strCache>
            </c:strRef>
          </c:cat>
          <c:val>
            <c:numRef>
              <c:f>Hoja1!$C$2:$C$10</c:f>
              <c:numCache>
                <c:formatCode>0%</c:formatCode>
                <c:ptCount val="3"/>
                <c:pt idx="0">
                  <c:v>0.62135922330097082</c:v>
                </c:pt>
                <c:pt idx="1">
                  <c:v>0.37864077669902912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A2-444F-A10F-23042FBA67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83006816"/>
        <c:axId val="1031323376"/>
      </c:barChart>
      <c:catAx>
        <c:axId val="98300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1031323376"/>
        <c:crosses val="autoZero"/>
        <c:auto val="1"/>
        <c:lblAlgn val="ctr"/>
        <c:lblOffset val="100"/>
        <c:noMultiLvlLbl val="0"/>
      </c:catAx>
      <c:valAx>
        <c:axId val="103132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98300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GRÁFICA 2</a:t>
            </a:r>
            <a:r>
              <a:rPr lang="es-CO" sz="1600" baseline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Hoja2!$B$3</c:f>
              <c:strCache>
                <c:ptCount val="1"/>
                <c:pt idx="0">
                  <c:v>N° Casos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Hoja2!$A$4:$A$12</c:f>
              <c:strCache>
                <c:ptCount val="9"/>
                <c:pt idx="0">
                  <c:v>Enero             </c:v>
                </c:pt>
                <c:pt idx="1">
                  <c:v>Febrero      </c:v>
                </c:pt>
                <c:pt idx="2">
                  <c:v>Marzo         </c:v>
                </c:pt>
                <c:pt idx="3">
                  <c:v>Abril           </c:v>
                </c:pt>
                <c:pt idx="4">
                  <c:v>Mayo          </c:v>
                </c:pt>
                <c:pt idx="5">
                  <c:v>Junio          </c:v>
                </c:pt>
                <c:pt idx="6">
                  <c:v>Julio           </c:v>
                </c:pt>
                <c:pt idx="7">
                  <c:v>Agosto      </c:v>
                </c:pt>
                <c:pt idx="8">
                  <c:v>TOTAL </c:v>
                </c:pt>
              </c:strCache>
            </c:strRef>
          </c:cat>
          <c:val>
            <c:numRef>
              <c:f>Hoja2!$B$4:$B$12</c:f>
              <c:numCache>
                <c:formatCode>General</c:formatCode>
                <c:ptCount val="9"/>
                <c:pt idx="0">
                  <c:v>12</c:v>
                </c:pt>
                <c:pt idx="1">
                  <c:v>12</c:v>
                </c:pt>
                <c:pt idx="2">
                  <c:v>13</c:v>
                </c:pt>
                <c:pt idx="3">
                  <c:v>10</c:v>
                </c:pt>
                <c:pt idx="4">
                  <c:v>9</c:v>
                </c:pt>
                <c:pt idx="5">
                  <c:v>12</c:v>
                </c:pt>
                <c:pt idx="6">
                  <c:v>8</c:v>
                </c:pt>
                <c:pt idx="7">
                  <c:v>2</c:v>
                </c:pt>
                <c:pt idx="8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C2-47B3-94AB-F64B8D2106C1}"/>
            </c:ext>
          </c:extLst>
        </c:ser>
        <c:ser>
          <c:idx val="1"/>
          <c:order val="1"/>
          <c:tx>
            <c:strRef>
              <c:f>Hoja2!$C$3</c:f>
              <c:strCache>
                <c:ptCount val="1"/>
                <c:pt idx="0">
                  <c:v>Porcentaje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36265709156191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C2-47B3-94AB-F64B8D2106C1}"/>
                </c:ext>
              </c:extLst>
            </c:dLbl>
            <c:dLbl>
              <c:idx val="1"/>
              <c:layout>
                <c:manualLayout>
                  <c:x val="1.5424965954659574E-2"/>
                  <c:y val="4.62951746416297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C2-47B3-94AB-F64B8D2106C1}"/>
                </c:ext>
              </c:extLst>
            </c:dLbl>
            <c:dLbl>
              <c:idx val="2"/>
              <c:layout>
                <c:manualLayout>
                  <c:x val="1.9150209455415873E-2"/>
                  <c:y val="-1.5669334656024605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C2-47B3-94AB-F64B8D2106C1}"/>
                </c:ext>
              </c:extLst>
            </c:dLbl>
            <c:dLbl>
              <c:idx val="3"/>
              <c:layout>
                <c:manualLayout>
                  <c:x val="1.67564332734889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C2-47B3-94AB-F64B8D2106C1}"/>
                </c:ext>
              </c:extLst>
            </c:dLbl>
            <c:dLbl>
              <c:idx val="4"/>
              <c:layout>
                <c:manualLayout>
                  <c:x val="1.675643327348892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C2-47B3-94AB-F64B8D2106C1}"/>
                </c:ext>
              </c:extLst>
            </c:dLbl>
            <c:dLbl>
              <c:idx val="5"/>
              <c:layout>
                <c:manualLayout>
                  <c:x val="1.915020945541583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C2-47B3-94AB-F64B8D2106C1}"/>
                </c:ext>
              </c:extLst>
            </c:dLbl>
            <c:dLbl>
              <c:idx val="6"/>
              <c:layout>
                <c:manualLayout>
                  <c:x val="1.915020945541591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5C2-47B3-94AB-F64B8D2106C1}"/>
                </c:ext>
              </c:extLst>
            </c:dLbl>
            <c:dLbl>
              <c:idx val="7"/>
              <c:layout>
                <c:manualLayout>
                  <c:x val="1.1968880909634948E-2"/>
                  <c:y val="-1.5669334656024605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C2-47B3-94AB-F64B8D2106C1}"/>
                </c:ext>
              </c:extLst>
            </c:dLbl>
            <c:dLbl>
              <c:idx val="8"/>
              <c:layout>
                <c:manualLayout>
                  <c:x val="3.0555555555555353E-2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C2-47B3-94AB-F64B8D2106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Hoja2!$A$4:$A$12</c:f>
              <c:strCache>
                <c:ptCount val="9"/>
                <c:pt idx="0">
                  <c:v>Enero             </c:v>
                </c:pt>
                <c:pt idx="1">
                  <c:v>Febrero      </c:v>
                </c:pt>
                <c:pt idx="2">
                  <c:v>Marzo         </c:v>
                </c:pt>
                <c:pt idx="3">
                  <c:v>Abril           </c:v>
                </c:pt>
                <c:pt idx="4">
                  <c:v>Mayo          </c:v>
                </c:pt>
                <c:pt idx="5">
                  <c:v>Junio          </c:v>
                </c:pt>
                <c:pt idx="6">
                  <c:v>Julio           </c:v>
                </c:pt>
                <c:pt idx="7">
                  <c:v>Agosto      </c:v>
                </c:pt>
                <c:pt idx="8">
                  <c:v>TOTAL </c:v>
                </c:pt>
              </c:strCache>
            </c:strRef>
          </c:cat>
          <c:val>
            <c:numRef>
              <c:f>Hoja2!$C$4:$C$12</c:f>
              <c:numCache>
                <c:formatCode>0%</c:formatCode>
                <c:ptCount val="9"/>
                <c:pt idx="0">
                  <c:v>0.15384615384615385</c:v>
                </c:pt>
                <c:pt idx="1">
                  <c:v>0.15384615384615385</c:v>
                </c:pt>
                <c:pt idx="2">
                  <c:v>0.16666666666666666</c:v>
                </c:pt>
                <c:pt idx="3">
                  <c:v>0.12820512820512819</c:v>
                </c:pt>
                <c:pt idx="4">
                  <c:v>0.11538461538461539</c:v>
                </c:pt>
                <c:pt idx="5">
                  <c:v>0.15384615384615385</c:v>
                </c:pt>
                <c:pt idx="6">
                  <c:v>0.10256410256410256</c:v>
                </c:pt>
                <c:pt idx="7">
                  <c:v>2.564102564102564E-2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5C2-47B3-94AB-F64B8D210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70816351"/>
        <c:axId val="2004640607"/>
        <c:axId val="0"/>
      </c:bar3DChart>
      <c:catAx>
        <c:axId val="1970816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2004640607"/>
        <c:crosses val="autoZero"/>
        <c:auto val="1"/>
        <c:lblAlgn val="ctr"/>
        <c:lblOffset val="100"/>
        <c:noMultiLvlLbl val="0"/>
      </c:catAx>
      <c:valAx>
        <c:axId val="2004640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1970816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s-CO">
                <a:solidFill>
                  <a:schemeClr val="tx1"/>
                </a:solidFill>
              </a:rPr>
              <a:t>GRÁFICA 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N° CASOS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 Enero    </c:v>
                </c:pt>
                <c:pt idx="1">
                  <c:v> Febrero      </c:v>
                </c:pt>
                <c:pt idx="2">
                  <c:v> Marzo         </c:v>
                </c:pt>
                <c:pt idx="3">
                  <c:v> Abril           </c:v>
                </c:pt>
                <c:pt idx="4">
                  <c:v> Mayo          </c:v>
                </c:pt>
                <c:pt idx="5">
                  <c:v> Junio</c:v>
                </c:pt>
                <c:pt idx="6">
                  <c:v> Julio</c:v>
                </c:pt>
                <c:pt idx="7">
                  <c:v> TOTAL </c:v>
                </c:pt>
              </c:strCache>
            </c:strRef>
          </c:cat>
          <c:val>
            <c:numRef>
              <c:f>Hoja1!$B$2:$B$9</c:f>
              <c:numCache>
                <c:formatCode>General</c:formatCode>
                <c:ptCount val="8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1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30-4347-AAF1-4626AC0BF474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  PORCENTAJE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Hoja1!$A$2:$A$9</c:f>
              <c:strCache>
                <c:ptCount val="8"/>
                <c:pt idx="0">
                  <c:v> Enero    </c:v>
                </c:pt>
                <c:pt idx="1">
                  <c:v> Febrero      </c:v>
                </c:pt>
                <c:pt idx="2">
                  <c:v> Marzo         </c:v>
                </c:pt>
                <c:pt idx="3">
                  <c:v> Abril           </c:v>
                </c:pt>
                <c:pt idx="4">
                  <c:v> Mayo          </c:v>
                </c:pt>
                <c:pt idx="5">
                  <c:v> Junio</c:v>
                </c:pt>
                <c:pt idx="6">
                  <c:v> Julio</c:v>
                </c:pt>
                <c:pt idx="7">
                  <c:v> TOTAL </c:v>
                </c:pt>
              </c:strCache>
            </c:strRef>
          </c:cat>
          <c:val>
            <c:numRef>
              <c:f>Hoja1!$C$2:$C$9</c:f>
              <c:numCache>
                <c:formatCode>0%</c:formatCode>
                <c:ptCount val="8"/>
                <c:pt idx="0">
                  <c:v>0.2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0.3</c:v>
                </c:pt>
                <c:pt idx="6">
                  <c:v>0.1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30-4347-AAF1-4626AC0BF4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98322416"/>
        <c:axId val="1626666240"/>
      </c:barChart>
      <c:catAx>
        <c:axId val="1398322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1626666240"/>
        <c:crosses val="autoZero"/>
        <c:auto val="1"/>
        <c:lblAlgn val="ctr"/>
        <c:lblOffset val="100"/>
        <c:noMultiLvlLbl val="0"/>
      </c:catAx>
      <c:valAx>
        <c:axId val="1626666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139832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s-CO" dirty="0"/>
              <a:t>GRÁFICA 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Hoja3!$C$5</c:f>
              <c:strCache>
                <c:ptCount val="1"/>
                <c:pt idx="0">
                  <c:v>N° CASOS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Hoja3!$B$6:$B$14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TOTAL </c:v>
                </c:pt>
              </c:strCache>
            </c:strRef>
          </c:cat>
          <c:val>
            <c:numRef>
              <c:f>Hoja3!$C$6:$C$14</c:f>
              <c:numCache>
                <c:formatCode>General</c:formatCode>
                <c:ptCount val="3"/>
                <c:pt idx="0">
                  <c:v>10</c:v>
                </c:pt>
                <c:pt idx="1">
                  <c:v>5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2A-47E4-AF90-867C25AC8190}"/>
            </c:ext>
          </c:extLst>
        </c:ser>
        <c:ser>
          <c:idx val="1"/>
          <c:order val="1"/>
          <c:tx>
            <c:strRef>
              <c:f>Hoja3!$D$5</c:f>
              <c:strCache>
                <c:ptCount val="1"/>
                <c:pt idx="0">
                  <c:v>PORCENTAJE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Hoja3!$B$6:$B$14</c:f>
              <c:strCache>
                <c:ptCount val="3"/>
                <c:pt idx="0">
                  <c:v>2016</c:v>
                </c:pt>
                <c:pt idx="1">
                  <c:v>2017</c:v>
                </c:pt>
                <c:pt idx="2">
                  <c:v>TOTAL </c:v>
                </c:pt>
              </c:strCache>
            </c:strRef>
          </c:cat>
          <c:val>
            <c:numRef>
              <c:f>Hoja3!$D$6:$D$14</c:f>
              <c:numCache>
                <c:formatCode>0%</c:formatCode>
                <c:ptCount val="3"/>
                <c:pt idx="0">
                  <c:v>0.66666666666666663</c:v>
                </c:pt>
                <c:pt idx="1">
                  <c:v>0.33333333333333331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2A-47E4-AF90-867C25AC8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83012224"/>
        <c:axId val="983878400"/>
      </c:barChart>
      <c:catAx>
        <c:axId val="98301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983878400"/>
        <c:crosses val="autoZero"/>
        <c:auto val="1"/>
        <c:lblAlgn val="ctr"/>
        <c:lblOffset val="100"/>
        <c:noMultiLvlLbl val="0"/>
      </c:catAx>
      <c:valAx>
        <c:axId val="983878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983012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64" y="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D6711-61B2-495E-B63D-89962C1F770B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942978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64" y="9429780"/>
            <a:ext cx="2946443" cy="4984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29C7E-AAB0-4265-A97F-C46AAA7102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5213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342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1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95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86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2894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500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8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574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693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517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855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566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685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8286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49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3654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9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787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30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030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931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923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329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33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26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3420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68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373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390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973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684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276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92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1550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5407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6330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3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7260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795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3760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3978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8321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4336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816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419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903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0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344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287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5664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11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9984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7319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23/08/2017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64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23/08/2017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560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81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27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61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787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567251" y="3032332"/>
            <a:ext cx="748501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000" b="1" dirty="0">
                <a:latin typeface="Century Gothic"/>
                <a:cs typeface="Century Gothic"/>
              </a:rPr>
              <a:t>“</a:t>
            </a:r>
            <a:r>
              <a:rPr lang="es-CO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SEXUAL”</a:t>
            </a:r>
          </a:p>
          <a:p>
            <a:pPr algn="ctr"/>
            <a:r>
              <a:rPr lang="es-CO" sz="2800" dirty="0">
                <a:latin typeface="Century Gothic"/>
                <a:cs typeface="Century Gothic"/>
              </a:rPr>
              <a:t> </a:t>
            </a:r>
          </a:p>
        </p:txBody>
      </p:sp>
      <p:sp>
        <p:nvSpPr>
          <p:cNvPr id="3" name="CuadroTexto 8"/>
          <p:cNvSpPr txBox="1">
            <a:spLocks noChangeArrowheads="1"/>
          </p:cNvSpPr>
          <p:nvPr/>
        </p:nvSpPr>
        <p:spPr bwMode="auto">
          <a:xfrm>
            <a:off x="567252" y="554706"/>
            <a:ext cx="7485017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CO" sz="2800" dirty="0">
              <a:latin typeface="Century Gothic"/>
              <a:cs typeface="Century Gothic"/>
            </a:endParaRPr>
          </a:p>
          <a:p>
            <a:pPr algn="ctr"/>
            <a:r>
              <a:rPr lang="es-CO" sz="2800" b="1" dirty="0">
                <a:latin typeface="Century Gothic"/>
                <a:cs typeface="Century Gothic"/>
              </a:rPr>
              <a:t> </a:t>
            </a:r>
            <a:r>
              <a:rPr lang="es-CO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MESA PÚBLICA</a:t>
            </a:r>
          </a:p>
          <a:p>
            <a:pPr algn="ctr"/>
            <a:r>
              <a:rPr lang="es-CO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MUNICIPIO DE SAN BERNARDO DEL VIENTO AGOSTO 24/2017 </a:t>
            </a: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105265" y="89412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FACTORES DE RIESGO 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385392" y="1488373"/>
            <a:ext cx="653332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Erotización del cuerpo infantil y adolescente asociado a la cultura machista      y patriarcal, según los cuales el hombre reafirma su hombría y poder,    cuando somete a personas menores de edad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Hacinamiento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Ausencia de control y supervisión a medios audiovisuales (internet, televisión, móvil, otros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 Insuficiente información y orientación para prevenir la violencia sexual </a:t>
            </a:r>
          </a:p>
        </p:txBody>
      </p:sp>
      <p:pic>
        <p:nvPicPr>
          <p:cNvPr id="4098" name="Picture 2" descr="Resultado de imagen para redes protectoras difuncionales violencia sexu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94" y="1488373"/>
            <a:ext cx="2249998" cy="3998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129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1125414" y="-16646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CONSECUENCIAS A LARGO PLAZO</a:t>
            </a:r>
            <a:endParaRPr lang="es-CO" sz="2800" dirty="0"/>
          </a:p>
        </p:txBody>
      </p:sp>
      <p:sp>
        <p:nvSpPr>
          <p:cNvPr id="7" name="6 Rectángulo"/>
          <p:cNvSpPr/>
          <p:nvPr/>
        </p:nvSpPr>
        <p:spPr>
          <a:xfrm>
            <a:off x="2239618" y="1047197"/>
            <a:ext cx="73302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Dificultades para sostener relaciones afectivas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Depresión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Intentos suicidas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Anorgasmia 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Explotación sexual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Enfermedades mentales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Reproducción de los eventos violentos 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Dependencia afectiva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Vulnerabilidad emocional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Dificultades respecto a la identidad sexual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 Alteraciones en su autoconcepto, autoimagen o autoeficacia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8" y="2042756"/>
            <a:ext cx="2263149" cy="29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73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VIOLENCIA</a:t>
            </a:r>
            <a:r>
              <a:rPr lang="es-CO" sz="2800" b="1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SEXUAL</a:t>
            </a:r>
            <a:endParaRPr lang="es-CO" sz="2800" dirty="0"/>
          </a:p>
        </p:txBody>
      </p:sp>
      <p:sp>
        <p:nvSpPr>
          <p:cNvPr id="5" name="Rectángulo 4"/>
          <p:cNvSpPr/>
          <p:nvPr/>
        </p:nvSpPr>
        <p:spPr>
          <a:xfrm>
            <a:off x="58031" y="1192302"/>
            <a:ext cx="8267402" cy="1077218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</a:t>
            </a:r>
            <a:b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 ZONAL LORICA 2016 – 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905732" y="6097838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091486"/>
              </p:ext>
            </p:extLst>
          </p:nvPr>
        </p:nvGraphicFramePr>
        <p:xfrm>
          <a:off x="2316550" y="2622079"/>
          <a:ext cx="4161183" cy="3129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3937">
                  <a:extLst>
                    <a:ext uri="{9D8B030D-6E8A-4147-A177-3AD203B41FA5}">
                      <a16:colId xmlns:a16="http://schemas.microsoft.com/office/drawing/2014/main" val="1752902485"/>
                    </a:ext>
                  </a:extLst>
                </a:gridCol>
                <a:gridCol w="1293937">
                  <a:extLst>
                    <a:ext uri="{9D8B030D-6E8A-4147-A177-3AD203B41FA5}">
                      <a16:colId xmlns:a16="http://schemas.microsoft.com/office/drawing/2014/main" val="3215240571"/>
                    </a:ext>
                  </a:extLst>
                </a:gridCol>
                <a:gridCol w="1573309">
                  <a:extLst>
                    <a:ext uri="{9D8B030D-6E8A-4147-A177-3AD203B41FA5}">
                      <a16:colId xmlns:a16="http://schemas.microsoft.com/office/drawing/2014/main" val="3205355451"/>
                    </a:ext>
                  </a:extLst>
                </a:gridCol>
              </a:tblGrid>
              <a:tr h="5120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AÑO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N° CASOS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PORCENTAJE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495287"/>
                  </a:ext>
                </a:extLst>
              </a:tr>
              <a:tr h="10194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128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62%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635133"/>
                  </a:ext>
                </a:extLst>
              </a:tr>
              <a:tr h="10194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38%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1374738"/>
                  </a:ext>
                </a:extLst>
              </a:tr>
              <a:tr h="57845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 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206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493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463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VIOLENCIA</a:t>
            </a:r>
            <a:r>
              <a:rPr lang="es-CO" sz="2800" b="1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SEXUAL</a:t>
            </a:r>
            <a:endParaRPr lang="es-CO" sz="2800" dirty="0"/>
          </a:p>
        </p:txBody>
      </p:sp>
      <p:sp>
        <p:nvSpPr>
          <p:cNvPr id="5" name="Rectángulo 4"/>
          <p:cNvSpPr/>
          <p:nvPr/>
        </p:nvSpPr>
        <p:spPr>
          <a:xfrm>
            <a:off x="58031" y="1192302"/>
            <a:ext cx="8267402" cy="1077218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CENTRO ZONAL LORICA 2016 – 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905732" y="6097838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1CD5238-288F-450A-9E23-C22F310303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511940"/>
              </p:ext>
            </p:extLst>
          </p:nvPr>
        </p:nvGraphicFramePr>
        <p:xfrm>
          <a:off x="1420005" y="2638105"/>
          <a:ext cx="5815682" cy="3166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7039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VIOLENCIA</a:t>
            </a:r>
            <a:r>
              <a:rPr lang="es-CO" sz="2800" b="1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SEXUAL</a:t>
            </a:r>
            <a:endParaRPr lang="es-CO" sz="2800" dirty="0"/>
          </a:p>
        </p:txBody>
      </p:sp>
      <p:sp>
        <p:nvSpPr>
          <p:cNvPr id="5" name="Rectángulo 4"/>
          <p:cNvSpPr/>
          <p:nvPr/>
        </p:nvSpPr>
        <p:spPr>
          <a:xfrm>
            <a:off x="58031" y="1192302"/>
            <a:ext cx="8267402" cy="1077218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CENTRO ZONAL LORICA CON CORTE A 17 DE AGOSTO DE 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691967"/>
              </p:ext>
            </p:extLst>
          </p:nvPr>
        </p:nvGraphicFramePr>
        <p:xfrm>
          <a:off x="2314478" y="2456194"/>
          <a:ext cx="4073070" cy="345497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527795">
                  <a:extLst>
                    <a:ext uri="{9D8B030D-6E8A-4147-A177-3AD203B41FA5}">
                      <a16:colId xmlns:a16="http://schemas.microsoft.com/office/drawing/2014/main" val="1185603374"/>
                    </a:ext>
                  </a:extLst>
                </a:gridCol>
                <a:gridCol w="1153286">
                  <a:extLst>
                    <a:ext uri="{9D8B030D-6E8A-4147-A177-3AD203B41FA5}">
                      <a16:colId xmlns:a16="http://schemas.microsoft.com/office/drawing/2014/main" val="4062298660"/>
                    </a:ext>
                  </a:extLst>
                </a:gridCol>
                <a:gridCol w="1391989">
                  <a:extLst>
                    <a:ext uri="{9D8B030D-6E8A-4147-A177-3AD203B41FA5}">
                      <a16:colId xmlns:a16="http://schemas.microsoft.com/office/drawing/2014/main" val="3887460303"/>
                    </a:ext>
                  </a:extLst>
                </a:gridCol>
              </a:tblGrid>
              <a:tr h="33746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N° CASOS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PORCENTAJE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7132243"/>
                  </a:ext>
                </a:extLst>
              </a:tr>
              <a:tr h="41781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Enero       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055782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Febrero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073957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Marzo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90342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Abril  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9927755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Mayo    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9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359360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Junio    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548392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Julio  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8744168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Agosto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269971"/>
                  </a:ext>
                </a:extLst>
              </a:tr>
              <a:tr h="337462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78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691953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1905732" y="6097838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</p:spTree>
    <p:extLst>
      <p:ext uri="{BB962C8B-B14F-4D97-AF65-F5344CB8AC3E}">
        <p14:creationId xmlns:p14="http://schemas.microsoft.com/office/powerpoint/2010/main" val="729489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VIOLENCIA</a:t>
            </a:r>
            <a:r>
              <a:rPr lang="es-CO" sz="2800" b="1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SEXUAL</a:t>
            </a:r>
            <a:endParaRPr lang="es-CO" sz="2800" dirty="0"/>
          </a:p>
        </p:txBody>
      </p:sp>
      <p:sp>
        <p:nvSpPr>
          <p:cNvPr id="5" name="Rectángulo 4"/>
          <p:cNvSpPr/>
          <p:nvPr/>
        </p:nvSpPr>
        <p:spPr>
          <a:xfrm>
            <a:off x="27214" y="1281560"/>
            <a:ext cx="8267402" cy="1077218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CENTRO ZONAL LORICA CON CORTE A 17 DE AGOSTO DE 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034208" y="610925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108CBCC-2C7C-435A-B66E-A3626D1E17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7344328"/>
              </p:ext>
            </p:extLst>
          </p:nvPr>
        </p:nvGraphicFramePr>
        <p:xfrm>
          <a:off x="1298713" y="2358778"/>
          <a:ext cx="6467061" cy="3750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1214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35786"/>
            <a:ext cx="8267402" cy="1261884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COMISARIA DE FAMILIA DE SAN BERNARDO DEL VIENTO DURANTE EL AÑO 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96806" y="6082746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926361"/>
              </p:ext>
            </p:extLst>
          </p:nvPr>
        </p:nvGraphicFramePr>
        <p:xfrm>
          <a:off x="1742595" y="2591634"/>
          <a:ext cx="5280421" cy="30735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7984">
                  <a:extLst>
                    <a:ext uri="{9D8B030D-6E8A-4147-A177-3AD203B41FA5}">
                      <a16:colId xmlns:a16="http://schemas.microsoft.com/office/drawing/2014/main" val="4038074922"/>
                    </a:ext>
                  </a:extLst>
                </a:gridCol>
                <a:gridCol w="1471593">
                  <a:extLst>
                    <a:ext uri="{9D8B030D-6E8A-4147-A177-3AD203B41FA5}">
                      <a16:colId xmlns:a16="http://schemas.microsoft.com/office/drawing/2014/main" val="4046837801"/>
                    </a:ext>
                  </a:extLst>
                </a:gridCol>
                <a:gridCol w="1540844">
                  <a:extLst>
                    <a:ext uri="{9D8B030D-6E8A-4147-A177-3AD203B41FA5}">
                      <a16:colId xmlns:a16="http://schemas.microsoft.com/office/drawing/2014/main" val="1996947671"/>
                    </a:ext>
                  </a:extLst>
                </a:gridCol>
              </a:tblGrid>
              <a:tr h="420666"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MES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N° CASOS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PORCENTAJE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677236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Enero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20%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860724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Febrero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7038572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Marzo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913094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Abril      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590660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Mayo          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0445773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Junio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05286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Julio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10%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5348818"/>
                  </a:ext>
                </a:extLst>
              </a:tr>
              <a:tr h="33160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TOTAL </a:t>
                      </a:r>
                      <a:endParaRPr lang="es-CO" sz="14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726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2235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35786"/>
            <a:ext cx="8267402" cy="1261884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EN PROCESO ADMINISTRATIVO DE RESTABLECIMIENTO DE DERECHOS, POR MOTIVO DE INGRESO VICTIMAS DE VIOLENCIA SEXUAL, COMISARIA DE FAMILIA DE SAN BERNARDO DEL VIENTO DURANTE EL AÑO 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96806" y="6082746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SISTEMA DE INFORMACION MISIONAL SIM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369CD8A-1151-4B0D-BF8B-163AA8B8FC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222888"/>
              </p:ext>
            </p:extLst>
          </p:nvPr>
        </p:nvGraphicFramePr>
        <p:xfrm>
          <a:off x="1750442" y="2397670"/>
          <a:ext cx="5398503" cy="3563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6213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35786"/>
            <a:ext cx="8267402" cy="76944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PRESUNTAS VICTIMAS DE VIOLENCIA SEXUAL, SAN BERNARDO DEL VIENTO 2016-2017.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96806" y="6082746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SIVIGILA SAN BERNARDO DEL VIENTO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758929"/>
              </p:ext>
            </p:extLst>
          </p:nvPr>
        </p:nvGraphicFramePr>
        <p:xfrm>
          <a:off x="1675847" y="2321949"/>
          <a:ext cx="5506831" cy="2409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8318">
                  <a:extLst>
                    <a:ext uri="{9D8B030D-6E8A-4147-A177-3AD203B41FA5}">
                      <a16:colId xmlns:a16="http://schemas.microsoft.com/office/drawing/2014/main" val="2454432185"/>
                    </a:ext>
                  </a:extLst>
                </a:gridCol>
                <a:gridCol w="1638318">
                  <a:extLst>
                    <a:ext uri="{9D8B030D-6E8A-4147-A177-3AD203B41FA5}">
                      <a16:colId xmlns:a16="http://schemas.microsoft.com/office/drawing/2014/main" val="433202788"/>
                    </a:ext>
                  </a:extLst>
                </a:gridCol>
                <a:gridCol w="2230195">
                  <a:extLst>
                    <a:ext uri="{9D8B030D-6E8A-4147-A177-3AD203B41FA5}">
                      <a16:colId xmlns:a16="http://schemas.microsoft.com/office/drawing/2014/main" val="1713797434"/>
                    </a:ext>
                  </a:extLst>
                </a:gridCol>
              </a:tblGrid>
              <a:tr h="487512"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AÑO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N° CASOS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PORCENTAJE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399418"/>
                  </a:ext>
                </a:extLst>
              </a:tr>
              <a:tr h="6406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2016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67%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698977"/>
                  </a:ext>
                </a:extLst>
              </a:tr>
              <a:tr h="6406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33%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0300116"/>
                  </a:ext>
                </a:extLst>
              </a:tr>
              <a:tr h="640698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CO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100%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260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194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135786"/>
            <a:ext cx="8267402" cy="769441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CO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REPORTE DE NIÑOS, NIÑAS Y ADOLESCENTES PRESUNTAS VICTIMAS DE VIOLENCIA SEXUAL, SAN BERNARDO DEL VIENTO 2016-2017.</a:t>
            </a:r>
            <a:endParaRPr lang="es-CO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96806" y="6082746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1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FUENTE: SIVIGILA SAN BERNARDO DEL VIENTO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3E96CD7-428F-4CEF-A357-300F3989BE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130270"/>
              </p:ext>
            </p:extLst>
          </p:nvPr>
        </p:nvGraphicFramePr>
        <p:xfrm>
          <a:off x="1802295" y="2057400"/>
          <a:ext cx="5287617" cy="3614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011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774" y="132522"/>
            <a:ext cx="8838738" cy="6480313"/>
          </a:xfrm>
        </p:spPr>
        <p:txBody>
          <a:bodyPr/>
          <a:lstStyle/>
          <a:p>
            <a:pPr marL="0" indent="0">
              <a:buNone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EQUIPO INTERDISCIPLINARIO </a:t>
            </a:r>
          </a:p>
          <a:p>
            <a:pPr marL="0" indent="0">
              <a:buNone/>
            </a:pPr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 ZONAL LORICA</a:t>
            </a:r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DEFENSORA DE FAMILIA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MARIA EUGENIA ALVAREZ</a:t>
            </a:r>
            <a:b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        CASTELLAR</a:t>
            </a:r>
          </a:p>
          <a:p>
            <a:pPr marL="0" indent="0">
              <a:buNone/>
            </a:pPr>
            <a:endParaRPr lang="es-CO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PSICÓLOGA: 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ARNIDIS BURGOS MEZA</a:t>
            </a:r>
          </a:p>
          <a:p>
            <a:pPr marL="0" indent="0">
              <a:buNone/>
            </a:pPr>
            <a:endParaRPr lang="es-CO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TRABAJADORA SOCIAL: 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ALBA ORTIZ CARVAJAL</a:t>
            </a:r>
          </a:p>
          <a:p>
            <a:pPr marL="0" indent="0">
              <a:buNone/>
            </a:pPr>
            <a:endParaRPr lang="es-CO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NUTRICIONISTA: 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MARTHA COLON BETANCOURT</a:t>
            </a:r>
          </a:p>
        </p:txBody>
      </p:sp>
    </p:spTree>
    <p:extLst>
      <p:ext uri="{BB962C8B-B14F-4D97-AF65-F5344CB8AC3E}">
        <p14:creationId xmlns:p14="http://schemas.microsoft.com/office/powerpoint/2010/main" val="2754081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abriela.Melo\AppData\Local\Microsoft\Windows\INetCache\Content.Outlook\M6GQ88U9\72 horas piezas-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8"/>
          <a:stretch/>
        </p:blipFill>
        <p:spPr bwMode="auto">
          <a:xfrm>
            <a:off x="261071" y="1108702"/>
            <a:ext cx="8405464" cy="5112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1017838" y="289629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71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254142" y="-52366"/>
            <a:ext cx="4876800" cy="113877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 </a:t>
            </a:r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DONDE ACUDIR CUANDO CONOCE UN CASO DE VIOLENCIA SEXUAL</a:t>
            </a:r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agen 7"/>
          <p:cNvPicPr/>
          <p:nvPr/>
        </p:nvPicPr>
        <p:blipFill rotWithShape="1">
          <a:blip r:embed="rId2"/>
          <a:srcRect l="31908" t="20591" r="51120" b="53839"/>
          <a:stretch/>
        </p:blipFill>
        <p:spPr bwMode="auto">
          <a:xfrm>
            <a:off x="734368" y="2120365"/>
            <a:ext cx="1372864" cy="1338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/>
          <p:cNvPicPr/>
          <p:nvPr/>
        </p:nvPicPr>
        <p:blipFill rotWithShape="1">
          <a:blip r:embed="rId3"/>
          <a:srcRect l="16463" t="30547" r="58927" b="44110"/>
          <a:stretch/>
        </p:blipFill>
        <p:spPr bwMode="auto">
          <a:xfrm>
            <a:off x="734368" y="4152385"/>
            <a:ext cx="1372864" cy="12868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437886" y="3600454"/>
            <a:ext cx="18686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ENTIDADES DE SALUD</a:t>
            </a:r>
          </a:p>
        </p:txBody>
      </p:sp>
      <p:pic>
        <p:nvPicPr>
          <p:cNvPr id="12" name="Imagen 11"/>
          <p:cNvPicPr/>
          <p:nvPr/>
        </p:nvPicPr>
        <p:blipFill rotWithShape="1">
          <a:blip r:embed="rId4"/>
          <a:srcRect l="679" t="29189" r="81670" b="45242"/>
          <a:stretch/>
        </p:blipFill>
        <p:spPr bwMode="auto">
          <a:xfrm>
            <a:off x="2652812" y="2120365"/>
            <a:ext cx="1150561" cy="1202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/>
          <p:cNvPicPr/>
          <p:nvPr/>
        </p:nvPicPr>
        <p:blipFill rotWithShape="1">
          <a:blip r:embed="rId5"/>
          <a:srcRect l="509" t="54533" r="79973" b="21481"/>
          <a:stretch/>
        </p:blipFill>
        <p:spPr bwMode="auto">
          <a:xfrm>
            <a:off x="4357729" y="2258570"/>
            <a:ext cx="1095375" cy="1009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ángulo 15"/>
          <p:cNvSpPr/>
          <p:nvPr/>
        </p:nvSpPr>
        <p:spPr>
          <a:xfrm>
            <a:off x="6261857" y="3756981"/>
            <a:ext cx="19017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INSTITUCIONES EDUCATIVAS</a:t>
            </a:r>
          </a:p>
        </p:txBody>
      </p:sp>
      <p:pic>
        <p:nvPicPr>
          <p:cNvPr id="17" name="Imagen 16"/>
          <p:cNvPicPr/>
          <p:nvPr/>
        </p:nvPicPr>
        <p:blipFill rotWithShape="1">
          <a:blip r:embed="rId6"/>
          <a:srcRect l="76036" t="60869" r="4955" b="23065"/>
          <a:stretch/>
        </p:blipFill>
        <p:spPr bwMode="auto">
          <a:xfrm>
            <a:off x="6487931" y="4368060"/>
            <a:ext cx="1443510" cy="1071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magen 18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5" t="32585" r="41957" b="48860"/>
          <a:stretch/>
        </p:blipFill>
        <p:spPr bwMode="auto">
          <a:xfrm>
            <a:off x="6130942" y="2120364"/>
            <a:ext cx="1704975" cy="1202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n 20"/>
          <p:cNvPicPr/>
          <p:nvPr/>
        </p:nvPicPr>
        <p:blipFill rotWithShape="1">
          <a:blip r:embed="rId8"/>
          <a:srcRect l="30382" t="54308" r="53156" b="22159"/>
          <a:stretch/>
        </p:blipFill>
        <p:spPr bwMode="auto">
          <a:xfrm>
            <a:off x="2588655" y="4229706"/>
            <a:ext cx="1326524" cy="1471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Imagen 21"/>
          <p:cNvPicPr/>
          <p:nvPr/>
        </p:nvPicPr>
        <p:blipFill rotWithShape="1">
          <a:blip r:embed="rId9"/>
          <a:srcRect l="27836" t="29642" r="55871" b="46598"/>
          <a:stretch/>
        </p:blipFill>
        <p:spPr bwMode="auto">
          <a:xfrm>
            <a:off x="4357729" y="3878658"/>
            <a:ext cx="1580028" cy="1655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57083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74812" y="1341720"/>
            <a:ext cx="8437744" cy="479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instituto Colombiano de Bienestar Familiar cuenta con una línea especializada para la prevención y atención de la Violencia Sexual, </a:t>
            </a:r>
            <a:r>
              <a:rPr lang="es-CO" sz="20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018000112440</a:t>
            </a: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cuenta con las siguientes características:</a:t>
            </a:r>
          </a:p>
          <a:p>
            <a:pPr marL="0" indent="0" algn="just">
              <a:buNone/>
            </a:pPr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Gratuita</a:t>
            </a:r>
          </a:p>
          <a:p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Confidencial</a:t>
            </a:r>
          </a:p>
          <a:p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Atención profesional</a:t>
            </a:r>
          </a:p>
          <a:p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Cobertura Nacional</a:t>
            </a:r>
          </a:p>
          <a:p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Activación de la ruta de </a:t>
            </a:r>
          </a:p>
          <a:p>
            <a:pPr marL="0" indent="0">
              <a:buNone/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atención intersectorial inmediata</a:t>
            </a:r>
          </a:p>
          <a:p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Seguimiento de casos </a:t>
            </a:r>
          </a:p>
          <a:p>
            <a:pPr algn="just"/>
            <a:endParaRPr lang="es-CO" sz="1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Century Gothic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 descr="Resultado de imagen para linea 141 de icb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95" y="2402631"/>
            <a:ext cx="3724836" cy="373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3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87187" y="1500843"/>
            <a:ext cx="8135472" cy="92333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¿Existe un tiempo límite para poner en conocimiento de las autoridades un caso de violencia sexual</a:t>
            </a:r>
            <a:b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ES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ejercido en contra de un niño, niña o adolescente?</a:t>
            </a:r>
            <a:endParaRPr lang="es-E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06824" y="309282"/>
            <a:ext cx="5195391" cy="53046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87187" y="3068387"/>
            <a:ext cx="8477250" cy="300082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Así los hechos hayan ocurrido hace mucho tiempo, o no haya pruebas o testigos, el niño, niña o adolescente tiene derecho a la atención de urgencias por parte del sector salud, a denunciar ante la Fiscalía General de la Nación para que inicie la investigación pertinente, y a que el niño, niña o adolescente reciba protección y atención por parte del ICBF. El silencio o la negligencia van en contra de los derechos de los niños, niñas y adolescentes.</a:t>
            </a:r>
          </a:p>
        </p:txBody>
      </p:sp>
    </p:spTree>
    <p:extLst>
      <p:ext uri="{BB962C8B-B14F-4D97-AF65-F5344CB8AC3E}">
        <p14:creationId xmlns:p14="http://schemas.microsoft.com/office/powerpoint/2010/main" val="3697250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205089"/>
            <a:ext cx="5810250" cy="830997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¿A DÓNDE ACUDIR PARA EXIGIR ATENCIÓN EN SALUD?</a:t>
            </a:r>
            <a:endParaRPr lang="es-ES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85750" y="2178185"/>
            <a:ext cx="8534400" cy="92333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Todas las instituciones de salud, públicas y privadas, están obligadas a prestar atención prioritaria a las víctimas de violencia sexual. - Resolución 459 de 2012 - Ministerio de Salud.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635374" y="3335162"/>
            <a:ext cx="3524250" cy="147732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Clínicas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Hospitales públicos o privados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de Urgencias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E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Centros de Salud</a:t>
            </a:r>
          </a:p>
        </p:txBody>
      </p:sp>
      <p:sp>
        <p:nvSpPr>
          <p:cNvPr id="8" name="7 Rectángulo"/>
          <p:cNvSpPr/>
          <p:nvPr/>
        </p:nvSpPr>
        <p:spPr>
          <a:xfrm>
            <a:off x="742950" y="5139255"/>
            <a:ext cx="7429500" cy="132343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Recuerde que la denuncia penal es importante pero no es un requisito para recibir atención médica. Esta atención se debe brindar manera gratuita e inmediata a todas las víctimas de violencia sexual.</a:t>
            </a:r>
          </a:p>
        </p:txBody>
      </p:sp>
      <p:pic>
        <p:nvPicPr>
          <p:cNvPr id="2" name="Picture 2" descr="Resultado de imagen para medico en consultorio atendiendo niñ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35" y="3233579"/>
            <a:ext cx="1967471" cy="186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594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9404" y="1152617"/>
            <a:ext cx="8159877" cy="1015663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¿QUÉ ATENCIÓN LE DEBE BRINDAR EL SECTOR SALUD A TODO NIÑO, NIÑA O ADOLESCENTE VÍCTIMA DE VIOLENCIA SEXUAL?</a:t>
            </a:r>
            <a:endParaRPr lang="es-E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218765" y="2168280"/>
            <a:ext cx="6629399" cy="4247317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Atención médica y apoyo psicológico oportuno.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Medicamentos para prevenir infecciones de transmisión sexual y VIH/SIDA.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Entregar anticoncepción de emergencia para prevenir un embarazo no deseado.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Asesoría para la interrupción voluntaria del embarazo -IVE-.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Toma de muestras para obtener evidencias del hecho.</a:t>
            </a:r>
          </a:p>
        </p:txBody>
      </p:sp>
      <p:pic>
        <p:nvPicPr>
          <p:cNvPr id="8194" name="Picture 2" descr="Resultado de imagen para salud violencia sexu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38455"/>
          <a:stretch/>
        </p:blipFill>
        <p:spPr bwMode="auto">
          <a:xfrm>
            <a:off x="117342" y="2168280"/>
            <a:ext cx="2016145" cy="34122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045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0" y="1326032"/>
            <a:ext cx="6136783" cy="5909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CO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¿DÓNDE DENUNCIAR PENALMENTE UN CASO DE VIOLENCIA SEXUAL?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265579" y="2212041"/>
            <a:ext cx="7562849" cy="418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Fiscalía General de la Nación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Centro de Atención Integral a Víctimas de Abuso Sexual - CAIVAS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Centro de Atención Penal Integral a Víctimas - CAPIV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Unidades de Reacción Inmediata - URI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Salas de Atención al Usuario - SAU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Policía Judicial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Policía de Infancia y Adolescencia</a:t>
            </a:r>
          </a:p>
          <a:p>
            <a:pPr algn="just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Comisarías de Familia</a:t>
            </a:r>
          </a:p>
        </p:txBody>
      </p:sp>
      <p:pic>
        <p:nvPicPr>
          <p:cNvPr id="8194" name="Picture 2" descr="Resultado de imagen para derecho pe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717" y="4545106"/>
            <a:ext cx="2570629" cy="168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000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0" y="1100525"/>
            <a:ext cx="6136783" cy="840230"/>
          </a:xfrm>
          <a:prstGeom prst="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CO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¿POR QUÉ ES IMPORTANTE DENUNCIAR PENALMENTE UN CASO DE VIOLENCIA SEXUAL?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25415" y="316523"/>
            <a:ext cx="487680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146" name="Picture 2" descr="Resultado de imagen para denuncia penal  violencia sexu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210" y="3041768"/>
            <a:ext cx="3503789" cy="23303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0" y="2135364"/>
            <a:ext cx="5150223" cy="4646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evitar futuras violaciones sexuales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prevenir que otras personas sean víctimas de violencia sexual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ayudar a las víctimas a recuperarse emocionalmente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 ayudar a la víctima hacer en el futuro una vida normal y que el agresor(a) sea castigado(a) por este delito.</a:t>
            </a:r>
          </a:p>
        </p:txBody>
      </p:sp>
    </p:spTree>
    <p:extLst>
      <p:ext uri="{BB962C8B-B14F-4D97-AF65-F5344CB8AC3E}">
        <p14:creationId xmlns:p14="http://schemas.microsoft.com/office/powerpoint/2010/main" val="392484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859110" y="3775546"/>
            <a:ext cx="3374265" cy="102612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s-CO" dirty="0">
                <a:solidFill>
                  <a:srgbClr val="FFC000"/>
                </a:solidFill>
              </a:rPr>
              <a:t>GRACIAS!!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824" y="1376082"/>
            <a:ext cx="5943919" cy="445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23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901148" y="304800"/>
            <a:ext cx="5261113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s-CO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710348" y="1449060"/>
            <a:ext cx="618186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sz="3600" dirty="0">
                <a:solidFill>
                  <a:schemeClr val="accent5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“La violencia sexual contra niños, niñas y adolescentes comprende todo acto o comportamiento de tipo sexual ejercido sobre ellos, utilizando la fuerza o cualquier forma de coerción física, psicológica o emocional, aprovechando sus condiciones de indefensión, desigualdad y las relaciones de poder existentes entre víctima y agresor”. (Ley 1146 de 2007 / Portal WEB ICBF)</a:t>
            </a:r>
          </a:p>
        </p:txBody>
      </p:sp>
      <p:pic>
        <p:nvPicPr>
          <p:cNvPr id="2050" name="Picture 2" descr="http://efectococuyo.com/wp-content/uploads/2016/07/collage-abuso-sexual-800x5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8" y="2292336"/>
            <a:ext cx="2604330" cy="302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486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146006" y="2941801"/>
            <a:ext cx="5074276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niño, niña o adolescente es utilizado con fines sexuales por otra persona, recibiendo la víctima o un tercero (a) pago en dinero o especie.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394111" y="1914637"/>
            <a:ext cx="15027" cy="301135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>
            <a:off x="604283" y="1705077"/>
            <a:ext cx="190629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Abuso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550807" y="2458309"/>
            <a:ext cx="33922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Violación o asalto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539440" y="3095998"/>
            <a:ext cx="26132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Explotación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2633931" y="1556220"/>
            <a:ext cx="6085332" cy="738664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NNA es tocado (a), acariciado (a) o besado (a) indebidamente o involucra aprovechamiento por la edad, condición de discapacidad o incapacidad preexistente.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3841359" y="2368231"/>
            <a:ext cx="4572000" cy="52322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Acceso carnal violento (el victimario (a) utiliza la violencia física, fuerza o amenaza).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588137" y="3804333"/>
            <a:ext cx="261001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Trata con fines de </a:t>
            </a:r>
          </a:p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explotación sexual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3198147" y="3835592"/>
            <a:ext cx="4572000" cy="738664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/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niño, niña o adolescente es desarraigado(a) del lugar donde vive y explotado (a) sexualmente.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610215" y="4748609"/>
            <a:ext cx="268214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Violencia sexual en</a:t>
            </a:r>
          </a:p>
          <a:p>
            <a:r>
              <a:rPr lang="es-CO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conflicto armado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Marcador de contenido 3"/>
          <p:cNvSpPr>
            <a:spLocks noGrp="1"/>
          </p:cNvSpPr>
          <p:nvPr>
            <p:ph idx="1"/>
          </p:nvPr>
        </p:nvSpPr>
        <p:spPr>
          <a:xfrm>
            <a:off x="3292360" y="4784576"/>
            <a:ext cx="4638809" cy="6740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Actos de violencia sexual que se cometen contra niños, niñas y adolescentes en el marco del conflicto armado.</a:t>
            </a:r>
            <a:endParaRPr lang="es-CO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7" name="Conector recto de flecha 26"/>
          <p:cNvCxnSpPr>
            <a:endCxn id="15" idx="1"/>
          </p:cNvCxnSpPr>
          <p:nvPr/>
        </p:nvCxnSpPr>
        <p:spPr>
          <a:xfrm flipV="1">
            <a:off x="396259" y="1786158"/>
            <a:ext cx="208024" cy="118581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 flipV="1">
            <a:off x="381232" y="2634574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 flipV="1">
            <a:off x="394111" y="3265635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/>
          <p:cNvCxnSpPr/>
          <p:nvPr/>
        </p:nvCxnSpPr>
        <p:spPr>
          <a:xfrm flipV="1">
            <a:off x="406990" y="4089883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/>
          <p:cNvCxnSpPr/>
          <p:nvPr/>
        </p:nvCxnSpPr>
        <p:spPr>
          <a:xfrm flipV="1">
            <a:off x="406990" y="4901257"/>
            <a:ext cx="208024" cy="14995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ángulo 5"/>
          <p:cNvSpPr/>
          <p:nvPr/>
        </p:nvSpPr>
        <p:spPr>
          <a:xfrm>
            <a:off x="726659" y="5851644"/>
            <a:ext cx="7515820" cy="62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“La violencia sexual se presenta de muchas formas, todas con graves consecuencias”. (Portal WEB ICBF)</a:t>
            </a:r>
            <a:endParaRPr lang="es-CO" sz="1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Century Gothic"/>
            </a:endParaRPr>
          </a:p>
          <a:p>
            <a:endParaRPr lang="es-CO" sz="1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Century Gothic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159773" y="85965"/>
            <a:ext cx="4830209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FORMAS DE VIOLENCIA SEXUAL</a:t>
            </a:r>
          </a:p>
        </p:txBody>
      </p:sp>
    </p:spTree>
    <p:extLst>
      <p:ext uri="{BB962C8B-B14F-4D97-AF65-F5344CB8AC3E}">
        <p14:creationId xmlns:p14="http://schemas.microsoft.com/office/powerpoint/2010/main" val="2537209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218181" y="6241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SIGNOS DE ALARMA VIOLENCIA SEXUAL</a:t>
            </a:r>
          </a:p>
        </p:txBody>
      </p:sp>
      <p:sp>
        <p:nvSpPr>
          <p:cNvPr id="2" name="1 Rectángulo"/>
          <p:cNvSpPr/>
          <p:nvPr/>
        </p:nvSpPr>
        <p:spPr>
          <a:xfrm>
            <a:off x="145773" y="1311531"/>
            <a:ext cx="292259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 Físicos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690192" y="1773196"/>
            <a:ext cx="6175512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Dolor, golpe o herida en la zona genital o anal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Cérvix o vulva hinchada o roja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Dolor o irritación en el pene</a:t>
            </a: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Sustancias en la boca, en los genitales o en                                                                                                                            la ropa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Ropa interior rasgada, manchada y ensangrentada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El NNA presenta enfermedades de transmisión sexual en genitales, ano, boca u ojos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Dificultad al sentarse o caminar</a:t>
            </a:r>
            <a:endParaRPr lang="es-ES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773" y="2243105"/>
            <a:ext cx="2438402" cy="353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695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125415" y="9082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SIGNOS DE ALARMA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10624" y="1581526"/>
            <a:ext cx="455124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Comportamentales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152456" y="2579782"/>
            <a:ext cx="48365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Pérdida de apetito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Llantos frecuentes injustificados 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Miedo a estar solo con una persona particular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Rechazo al adulto o cuidador de forma repentina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Resistencia a bañarse o desvestirse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63" y="2767830"/>
            <a:ext cx="2664379" cy="335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61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125415" y="9082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SIGNOS DE ALARMA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63632" y="1547377"/>
            <a:ext cx="455124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Comportamentales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803374" y="2199865"/>
            <a:ext cx="515509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Aislamiento o rechazo en sus relaciones sociales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Problemas escolares o rechazo a la escuela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Conductas regresivas (chuparse los dedos, miedo a                                                                        dormir solo, etc.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Agresividad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Fugas del hogar o del colegio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2" descr="Resultado de imagen para denuncia penal  violencia sexu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07" y="2990416"/>
            <a:ext cx="3092972" cy="28140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38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45359" y="1510239"/>
            <a:ext cx="449995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s-CO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Indicadores en la Esfera Sexual</a:t>
            </a:r>
            <a:endParaRPr lang="es-E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638151" y="2276704"/>
            <a:ext cx="60817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Rechazo a manifestaciones de afecto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Conductas seductoras y sexualizadas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Conocimiento sexual inadecuado para su edad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Interés exagerado por comportamientos sexuales de los adultos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Agresión sexual hacia otros pares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Confusión sobre la orientación sexual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Lenguaje de contenido sexual</a:t>
            </a: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125415" y="90829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SIGNOS DE ALARMA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 descr="Resultado de imagen para signos de abuso sexu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6" r="23992"/>
          <a:stretch/>
        </p:blipFill>
        <p:spPr bwMode="auto">
          <a:xfrm>
            <a:off x="221583" y="2094896"/>
            <a:ext cx="2319132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38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105265" y="89412"/>
            <a:ext cx="4876800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Century Gothic" panose="020B0502020202020204" pitchFamily="34" charset="0"/>
                <a:cs typeface="Century Gothic"/>
              </a:rPr>
              <a:t> </a:t>
            </a:r>
            <a:r>
              <a:rPr lang="es-CO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FACTORES DE RIESGO  VIOLENCIA SEXUAL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3339548" y="1752439"/>
            <a:ext cx="551290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Violencia intrafamiliar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Maltrato físico y psicológico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Ausencia de canales y estilos de comunicación adecuados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Redes protectoras disfuncionales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Consumo de sustancias psicoactivas</a:t>
            </a:r>
          </a:p>
          <a:p>
            <a:pPr lvl="0"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Vinculo afectivo débil con sus padres o figuras protectoras</a:t>
            </a:r>
          </a:p>
          <a:p>
            <a:pPr>
              <a:lnSpc>
                <a:spcPct val="150000"/>
              </a:lnSpc>
            </a:pP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Baja autoestima</a:t>
            </a:r>
          </a:p>
          <a:p>
            <a:pPr lvl="0">
              <a:lnSpc>
                <a:spcPct val="150000"/>
              </a:lnSpc>
            </a:pPr>
            <a:endParaRPr lang="es-E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Resultado de imagen para VIOLENCIA SEXU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44" y="2027582"/>
            <a:ext cx="2941981" cy="39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779641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7144</TotalTime>
  <Words>1637</Words>
  <Application>Microsoft Office PowerPoint</Application>
  <PresentationFormat>Presentación en pantalla (4:3)</PresentationFormat>
  <Paragraphs>256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28</vt:i4>
      </vt:variant>
    </vt:vector>
  </HeadingPairs>
  <TitlesOfParts>
    <vt:vector size="40" baseType="lpstr">
      <vt:lpstr>MS PGothic</vt:lpstr>
      <vt:lpstr>Arial</vt:lpstr>
      <vt:lpstr>Calibri</vt:lpstr>
      <vt:lpstr>Calibri Light</vt:lpstr>
      <vt:lpstr>Century Gothic</vt:lpstr>
      <vt:lpstr>Verdana</vt:lpstr>
      <vt:lpstr>Diseño personalizado</vt:lpstr>
      <vt:lpstr>1_Diseño personalizado</vt:lpstr>
      <vt:lpstr>2_Diseño personalizado</vt:lpstr>
      <vt:lpstr>3_Diseño personalizado</vt:lpstr>
      <vt:lpstr>4_Diseño personalizado</vt:lpstr>
      <vt:lpstr>5_Diseño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Martha Lucia Lozano Bettin</cp:lastModifiedBy>
  <cp:revision>652</cp:revision>
  <cp:lastPrinted>2016-05-10T20:37:24Z</cp:lastPrinted>
  <dcterms:created xsi:type="dcterms:W3CDTF">2015-01-29T14:27:26Z</dcterms:created>
  <dcterms:modified xsi:type="dcterms:W3CDTF">2017-08-23T18:08:08Z</dcterms:modified>
</cp:coreProperties>
</file>