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0"/>
  </p:notesMasterIdLst>
  <p:handoutMasterIdLst>
    <p:handoutMasterId r:id="rId91"/>
  </p:handoutMasterIdLst>
  <p:sldIdLst>
    <p:sldId id="276" r:id="rId2"/>
    <p:sldId id="299" r:id="rId3"/>
    <p:sldId id="296" r:id="rId4"/>
    <p:sldId id="375" r:id="rId5"/>
    <p:sldId id="304" r:id="rId6"/>
    <p:sldId id="305" r:id="rId7"/>
    <p:sldId id="300" r:id="rId8"/>
    <p:sldId id="294" r:id="rId9"/>
    <p:sldId id="298" r:id="rId10"/>
    <p:sldId id="295" r:id="rId11"/>
    <p:sldId id="301" r:id="rId12"/>
    <p:sldId id="306" r:id="rId13"/>
    <p:sldId id="302" r:id="rId14"/>
    <p:sldId id="303" r:id="rId15"/>
    <p:sldId id="376" r:id="rId16"/>
    <p:sldId id="286" r:id="rId17"/>
    <p:sldId id="287" r:id="rId18"/>
    <p:sldId id="297" r:id="rId19"/>
    <p:sldId id="307" r:id="rId20"/>
    <p:sldId id="308" r:id="rId21"/>
    <p:sldId id="309" r:id="rId22"/>
    <p:sldId id="289" r:id="rId23"/>
    <p:sldId id="290" r:id="rId24"/>
    <p:sldId id="310" r:id="rId25"/>
    <p:sldId id="311" r:id="rId26"/>
    <p:sldId id="321" r:id="rId27"/>
    <p:sldId id="313" r:id="rId28"/>
    <p:sldId id="314" r:id="rId29"/>
    <p:sldId id="371" r:id="rId30"/>
    <p:sldId id="372" r:id="rId31"/>
    <p:sldId id="326" r:id="rId32"/>
    <p:sldId id="327" r:id="rId33"/>
    <p:sldId id="316" r:id="rId34"/>
    <p:sldId id="317" r:id="rId35"/>
    <p:sldId id="318" r:id="rId36"/>
    <p:sldId id="379" r:id="rId37"/>
    <p:sldId id="319" r:id="rId38"/>
    <p:sldId id="322" r:id="rId39"/>
    <p:sldId id="323" r:id="rId40"/>
    <p:sldId id="324" r:id="rId41"/>
    <p:sldId id="377" r:id="rId42"/>
    <p:sldId id="325" r:id="rId43"/>
    <p:sldId id="360" r:id="rId44"/>
    <p:sldId id="361" r:id="rId45"/>
    <p:sldId id="362" r:id="rId46"/>
    <p:sldId id="363" r:id="rId47"/>
    <p:sldId id="364" r:id="rId48"/>
    <p:sldId id="365" r:id="rId49"/>
    <p:sldId id="366" r:id="rId50"/>
    <p:sldId id="367" r:id="rId51"/>
    <p:sldId id="368" r:id="rId52"/>
    <p:sldId id="369" r:id="rId53"/>
    <p:sldId id="328" r:id="rId54"/>
    <p:sldId id="329" r:id="rId55"/>
    <p:sldId id="330" r:id="rId56"/>
    <p:sldId id="331" r:id="rId57"/>
    <p:sldId id="332" r:id="rId58"/>
    <p:sldId id="333" r:id="rId59"/>
    <p:sldId id="334" r:id="rId60"/>
    <p:sldId id="335" r:id="rId61"/>
    <p:sldId id="336" r:id="rId62"/>
    <p:sldId id="337" r:id="rId63"/>
    <p:sldId id="338" r:id="rId64"/>
    <p:sldId id="339" r:id="rId65"/>
    <p:sldId id="340" r:id="rId66"/>
    <p:sldId id="373" r:id="rId67"/>
    <p:sldId id="374" r:id="rId68"/>
    <p:sldId id="378" r:id="rId69"/>
    <p:sldId id="341" r:id="rId70"/>
    <p:sldId id="342" r:id="rId71"/>
    <p:sldId id="343" r:id="rId72"/>
    <p:sldId id="344" r:id="rId73"/>
    <p:sldId id="345" r:id="rId74"/>
    <p:sldId id="346" r:id="rId75"/>
    <p:sldId id="347" r:id="rId76"/>
    <p:sldId id="348" r:id="rId77"/>
    <p:sldId id="349" r:id="rId78"/>
    <p:sldId id="350" r:id="rId79"/>
    <p:sldId id="351" r:id="rId80"/>
    <p:sldId id="352" r:id="rId81"/>
    <p:sldId id="370" r:id="rId82"/>
    <p:sldId id="353" r:id="rId83"/>
    <p:sldId id="354" r:id="rId84"/>
    <p:sldId id="355" r:id="rId85"/>
    <p:sldId id="356" r:id="rId86"/>
    <p:sldId id="357" r:id="rId87"/>
    <p:sldId id="358" r:id="rId88"/>
    <p:sldId id="293" r:id="rId89"/>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p15:clr>
            <a:srgbClr val="A4A3A4"/>
          </p15:clr>
        </p15:guide>
        <p15:guide id="3" orient="horz" pos="22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y Armando Rincon Ortiz" initials="FARO"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43" d="100"/>
          <a:sy n="43" d="100"/>
        </p:scale>
        <p:origin x="1200" y="54"/>
      </p:cViewPr>
      <p:guideLst>
        <p:guide orient="horz" pos="2137"/>
        <p:guide pos="2880"/>
        <p:guide orient="horz" pos="22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sz="2000" dirty="0"/>
              <a:t>Respuesta a </a:t>
            </a:r>
            <a:r>
              <a:rPr lang="es-CO" sz="2000" dirty="0" smtClean="0"/>
              <a:t>Requerimiento</a:t>
            </a:r>
            <a:endParaRPr lang="es-CO" sz="20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Pt>
            <c:idx val="2"/>
            <c:bubble3D val="0"/>
            <c:spPr>
              <a:solidFill>
                <a:schemeClr val="accent4"/>
              </a:solidFill>
              <a:ln>
                <a:noFill/>
              </a:ln>
              <a:effectLst>
                <a:outerShdw blurRad="254000" sx="102000" sy="102000" algn="ctr" rotWithShape="0">
                  <a:prstClr val="black">
                    <a:alpha val="20000"/>
                  </a:prstClr>
                </a:outerShdw>
              </a:effectLst>
              <a:sp3d/>
            </c:spPr>
          </c:dPt>
          <c:dLbls>
            <c:dLbl>
              <c:idx val="0"/>
              <c:layout>
                <c:manualLayout>
                  <c:x val="-0.13023914201030079"/>
                  <c:y val="-1.5400262467191601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3.6011818091858785E-2"/>
                  <c:y val="-0.15510826771653544"/>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2"/>
              <c:layout>
                <c:manualLayout>
                  <c:x val="3.315775833227308E-2"/>
                  <c:y val="7.4860017497812736E-2"/>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solidFill>
                    <a:latin typeface="+mn-lt"/>
                    <a:ea typeface="+mn-ea"/>
                    <a:cs typeface="+mn-cs"/>
                  </a:defRPr>
                </a:pPr>
                <a:endParaRPr lang="es-CO"/>
              </a:p>
            </c:txPr>
            <c:dLblPos val="ctr"/>
            <c:showLegendKey val="0"/>
            <c:showVal val="1"/>
            <c:showCatName val="1"/>
            <c:showSerName val="0"/>
            <c:showPercent val="0"/>
            <c:showBubbleSize val="0"/>
            <c:showLeaderLines val="0"/>
            <c:extLst>
              <c:ext xmlns:c15="http://schemas.microsoft.com/office/drawing/2012/chart" uri="{CE6537A1-D6FC-4f65-9D91-7224C49458BB}"/>
            </c:extLst>
          </c:dLbls>
          <c:cat>
            <c:strRef>
              <c:f>TORTAS!$A$1:$C$1</c:f>
              <c:strCache>
                <c:ptCount val="3"/>
                <c:pt idx="0">
                  <c:v>REQUERIMIENTOS A MUNICIPIOS</c:v>
                </c:pt>
                <c:pt idx="1">
                  <c:v>RESPONDIERON OFICIOS</c:v>
                </c:pt>
                <c:pt idx="2">
                  <c:v>NO REPORTARON INFORMACION</c:v>
                </c:pt>
              </c:strCache>
            </c:strRef>
          </c:cat>
          <c:val>
            <c:numRef>
              <c:f>TORTAS!$A$2:$C$2</c:f>
              <c:numCache>
                <c:formatCode>General</c:formatCode>
                <c:ptCount val="3"/>
                <c:pt idx="0">
                  <c:v>123</c:v>
                </c:pt>
                <c:pt idx="1">
                  <c:v>61</c:v>
                </c:pt>
                <c:pt idx="2">
                  <c:v>-62</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68941212896838555"/>
          <c:y val="0.65506328289838345"/>
          <c:w val="0.27848192695374058"/>
          <c:h val="0.1564840256829430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s-CO" sz="2000" dirty="0"/>
              <a:t>Inclusión en Plan de Desarrollo</a:t>
            </a:r>
          </a:p>
        </c:rich>
      </c:tx>
      <c:layout>
        <c:manualLayout>
          <c:xMode val="edge"/>
          <c:yMode val="edge"/>
          <c:x val="0.31188134382060922"/>
          <c:y val="2.2471603093637989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Lbls>
            <c:dLbl>
              <c:idx val="0"/>
              <c:layout>
                <c:manualLayout>
                  <c:x val="-0.2059630494070977"/>
                  <c:y val="-0.2667629338595317"/>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0.16609813024186312"/>
                  <c:y val="0.22641674157006225"/>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c:spPr>
            <c:txPr>
              <a:bodyPr rot="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es-CO"/>
              </a:p>
            </c:txPr>
            <c:dLblPos val="ctr"/>
            <c:showLegendKey val="0"/>
            <c:showVal val="1"/>
            <c:showCatName val="1"/>
            <c:showSerName val="0"/>
            <c:showPercent val="0"/>
            <c:showBubbleSize val="0"/>
            <c:showLeaderLines val="0"/>
            <c:extLst>
              <c:ext xmlns:c15="http://schemas.microsoft.com/office/drawing/2012/chart" uri="{CE6537A1-D6FC-4f65-9D91-7224C49458BB}"/>
            </c:extLst>
          </c:dLbls>
          <c:cat>
            <c:strRef>
              <c:f>TORTAS!$A$22:$B$22</c:f>
              <c:strCache>
                <c:ptCount val="2"/>
                <c:pt idx="0">
                  <c:v>INCLUSION EN EL PLAN DE DESARROLLO</c:v>
                </c:pt>
                <c:pt idx="1">
                  <c:v>NO INCLUSION EN EL PLAN DE DESARROLLO</c:v>
                </c:pt>
              </c:strCache>
            </c:strRef>
          </c:cat>
          <c:val>
            <c:numRef>
              <c:f>TORTAS!$A$23:$B$23</c:f>
              <c:numCache>
                <c:formatCode>General</c:formatCode>
                <c:ptCount val="2"/>
                <c:pt idx="0">
                  <c:v>57</c:v>
                </c:pt>
                <c:pt idx="1">
                  <c:v>4</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66164752970221163"/>
          <c:y val="0.4041198714890587"/>
          <c:w val="0.32917934341839583"/>
          <c:h val="0.2288147308692421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tileRect/>
    </a:gradFill>
    <a:ln w="635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s-CO" sz="2000" dirty="0" smtClean="0"/>
              <a:t>Inclusión Sub Modalidad Familia</a:t>
            </a:r>
            <a:endParaRPr lang="es-CO" sz="2000" dirty="0"/>
          </a:p>
        </c:rich>
      </c:tx>
      <c:layout>
        <c:manualLayout>
          <c:xMode val="edge"/>
          <c:yMode val="edge"/>
          <c:x val="0.26273107834570991"/>
          <c:y val="9.259264896311941E-3"/>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Lbls>
            <c:dLbl>
              <c:idx val="0"/>
              <c:layout>
                <c:manualLayout>
                  <c:x val="-6.8051612161618522E-2"/>
                  <c:y val="0.37370739034979117"/>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9.2330018966607252E-2"/>
                  <c:y val="-0.39165057198038922"/>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solidFill>
                    <a:latin typeface="+mn-lt"/>
                    <a:ea typeface="+mn-ea"/>
                    <a:cs typeface="+mn-cs"/>
                  </a:defRPr>
                </a:pPr>
                <a:endParaRPr lang="es-CO"/>
              </a:p>
            </c:txPr>
            <c:dLblPos val="ct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TORTAS!$A$39:$B$39</c:f>
              <c:strCache>
                <c:ptCount val="2"/>
                <c:pt idx="0">
                  <c:v>HOGAR DE PASO SUBMODALIDAD FAMILIA</c:v>
                </c:pt>
                <c:pt idx="1">
                  <c:v>NO CUENTAN CON HOGAR DE PASO MODALIDAD FAMILIA</c:v>
                </c:pt>
              </c:strCache>
            </c:strRef>
          </c:cat>
          <c:val>
            <c:numRef>
              <c:f>TORTAS!$A$40:$B$40</c:f>
              <c:numCache>
                <c:formatCode>General</c:formatCode>
                <c:ptCount val="2"/>
                <c:pt idx="0">
                  <c:v>9</c:v>
                </c:pt>
                <c:pt idx="1">
                  <c:v>52</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tileRect/>
    </a:gradFill>
    <a:ln w="635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s-CO" dirty="0" smtClean="0"/>
              <a:t>Inclusión Modalidad Casa Hogar</a:t>
            </a:r>
            <a:endParaRPr lang="es-CO" dirty="0"/>
          </a:p>
        </c:rich>
      </c:tx>
      <c:layout>
        <c:manualLayout>
          <c:xMode val="edge"/>
          <c:yMode val="edge"/>
          <c:x val="0.30104365577491221"/>
          <c:y val="4.166671862225419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Lbls>
            <c:dLbl>
              <c:idx val="0"/>
              <c:layout>
                <c:manualLayout>
                  <c:x val="-0.28334106294965555"/>
                  <c:y val="0.23645076951874389"/>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0.23215197614861249"/>
                  <c:y val="-0.18013071243992504"/>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solidFill>
                    <a:latin typeface="+mn-lt"/>
                    <a:ea typeface="+mn-ea"/>
                    <a:cs typeface="+mn-cs"/>
                  </a:defRPr>
                </a:pPr>
                <a:endParaRPr lang="es-CO"/>
              </a:p>
            </c:txPr>
            <c:dLblPos val="ct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TORTAS!$A$56:$B$56</c:f>
              <c:strCache>
                <c:ptCount val="2"/>
                <c:pt idx="0">
                  <c:v>CUENTAN CON HOGAR DE PASO MODALIDAD CASA HOGAR</c:v>
                </c:pt>
                <c:pt idx="1">
                  <c:v>NO CUENTAN CON HOGAR DE PASO MODALIDAD CASA HOGAR</c:v>
                </c:pt>
              </c:strCache>
            </c:strRef>
          </c:cat>
          <c:val>
            <c:numRef>
              <c:f>TORTAS!$A$57:$B$57</c:f>
              <c:numCache>
                <c:formatCode>General</c:formatCode>
                <c:ptCount val="2"/>
                <c:pt idx="0">
                  <c:v>14</c:v>
                </c:pt>
                <c:pt idx="1">
                  <c:v>47</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tileRect/>
    </a:gradFill>
    <a:ln w="635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s-CO" sz="2000" dirty="0" smtClean="0"/>
              <a:t>Equipo</a:t>
            </a:r>
            <a:r>
              <a:rPr lang="es-CO" sz="2000" baseline="0" dirty="0" smtClean="0"/>
              <a:t> de Comisaría completo: Comisario de Familia</a:t>
            </a:r>
            <a:endParaRPr lang="es-CO" sz="20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Lbls>
            <c:dLbl>
              <c:idx val="0"/>
              <c:layout>
                <c:manualLayout>
                  <c:x val="-2.9405391683552509E-2"/>
                  <c:y val="-0.32951765707566938"/>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7.2558987121428498E-2"/>
                  <c:y val="0.28685508484157862"/>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dk1"/>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TORTAS!$A$68:$B$68</c:f>
              <c:strCache>
                <c:ptCount val="2"/>
                <c:pt idx="0">
                  <c:v>SIN COMISARIO DE FAMILIA</c:v>
                </c:pt>
                <c:pt idx="1">
                  <c:v>CON COMISARIO DE FAMILIA</c:v>
                </c:pt>
              </c:strCache>
            </c:strRef>
          </c:cat>
          <c:val>
            <c:numRef>
              <c:f>TORTAS!$A$69:$B$69</c:f>
              <c:numCache>
                <c:formatCode>General</c:formatCode>
                <c:ptCount val="2"/>
                <c:pt idx="0">
                  <c:v>57</c:v>
                </c:pt>
                <c:pt idx="1">
                  <c:v>4</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tileRect/>
    </a:gradFill>
    <a:ln w="635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s-CO" sz="2000" dirty="0" smtClean="0"/>
              <a:t>Equipo</a:t>
            </a:r>
            <a:r>
              <a:rPr lang="es-CO" sz="2000" baseline="0" dirty="0" smtClean="0"/>
              <a:t> de Comisaría Completo:</a:t>
            </a:r>
            <a:r>
              <a:rPr lang="es-CO" sz="2000" dirty="0" smtClean="0"/>
              <a:t> Psicólogo</a:t>
            </a:r>
            <a:endParaRPr lang="es-CO" sz="20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Lbls>
            <c:dLbl>
              <c:idx val="0"/>
              <c:layout>
                <c:manualLayout>
                  <c:x val="-5.623139902272041E-2"/>
                  <c:y val="-0.35510471490398121"/>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1.430847344955243E-2"/>
                  <c:y val="0.3086596054962078"/>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dk1"/>
                    </a:solidFill>
                    <a:latin typeface="+mn-lt"/>
                    <a:ea typeface="+mn-ea"/>
                    <a:cs typeface="+mn-cs"/>
                  </a:defRPr>
                </a:pPr>
                <a:endParaRPr lang="es-CO"/>
              </a:p>
            </c:txPr>
            <c:dLblPos val="ct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TORTAS!$A$88:$B$88</c:f>
              <c:strCache>
                <c:ptCount val="2"/>
                <c:pt idx="0">
                  <c:v>EQUIPO DE COMISARIA CON PSICOLOGO</c:v>
                </c:pt>
                <c:pt idx="1">
                  <c:v>EQUIPO DE COMISARIA SIN PSICOLOGO</c:v>
                </c:pt>
              </c:strCache>
            </c:strRef>
          </c:cat>
          <c:val>
            <c:numRef>
              <c:f>TORTAS!$A$89:$B$89</c:f>
              <c:numCache>
                <c:formatCode>General</c:formatCode>
                <c:ptCount val="2"/>
                <c:pt idx="0">
                  <c:v>56</c:v>
                </c:pt>
                <c:pt idx="1">
                  <c:v>5</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tileRect/>
    </a:gradFill>
    <a:ln w="635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s-CO" sz="2000" dirty="0" smtClean="0"/>
              <a:t>Equipo</a:t>
            </a:r>
            <a:r>
              <a:rPr lang="es-CO" sz="2000" baseline="0" dirty="0" smtClean="0"/>
              <a:t> de Comisaría Completo: </a:t>
            </a:r>
            <a:r>
              <a:rPr lang="es-CO" sz="2000" dirty="0" smtClean="0"/>
              <a:t>Trabajador Social</a:t>
            </a:r>
            <a:endParaRPr lang="es-CO" sz="20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a:sp3d/>
            </c:spPr>
          </c:dPt>
          <c:dPt>
            <c:idx val="1"/>
            <c:bubble3D val="0"/>
            <c:spPr>
              <a:solidFill>
                <a:schemeClr val="accent5"/>
              </a:solidFill>
              <a:ln>
                <a:noFill/>
              </a:ln>
              <a:effectLst>
                <a:outerShdw blurRad="254000" sx="102000" sy="102000" algn="ctr" rotWithShape="0">
                  <a:prstClr val="black">
                    <a:alpha val="20000"/>
                  </a:prstClr>
                </a:outerShdw>
              </a:effectLst>
              <a:sp3d/>
            </c:spPr>
          </c:dPt>
          <c:dLbls>
            <c:dLbl>
              <c:idx val="0"/>
              <c:layout>
                <c:manualLayout>
                  <c:x val="-0.32180513342474926"/>
                  <c:y val="0.1929646124981874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0.28898137284006464"/>
                  <c:y val="-0.20233871084441601"/>
                </c:manualLayout>
              </c:layout>
              <c:dLblPos val="bestFit"/>
              <c:showLegendKey val="0"/>
              <c:showVal val="1"/>
              <c:showCatName val="1"/>
              <c:showSerName val="0"/>
              <c:showPercent val="0"/>
              <c:showBubbleSize val="0"/>
              <c:extLst>
                <c:ext xmlns:c15="http://schemas.microsoft.com/office/drawing/2012/chart" uri="{CE6537A1-D6FC-4f65-9D91-7224C49458BB}"/>
              </c:extLst>
            </c:dLbl>
            <c:spPr>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6350" cap="flat" cmpd="sng" algn="ctr">
                <a:solidFill>
                  <a:srgbClr val="A5A5A5"/>
                </a:solidFill>
                <a:prstDash val="solid"/>
                <a:miter lim="800000"/>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solidFill>
                    <a:latin typeface="+mn-lt"/>
                    <a:ea typeface="+mn-ea"/>
                    <a:cs typeface="+mn-cs"/>
                  </a:defRPr>
                </a:pPr>
                <a:endParaRPr lang="es-CO"/>
              </a:p>
            </c:txPr>
            <c:dLblPos val="ct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TORTAS!$A$101:$B$101</c:f>
              <c:strCache>
                <c:ptCount val="2"/>
                <c:pt idx="0">
                  <c:v>EQUIPO DE COMISARIA CON TRABAJADOR SOCIAL</c:v>
                </c:pt>
                <c:pt idx="1">
                  <c:v>EQUIPO DE COMISARIA SIN TRABAJADOR SOCIAL</c:v>
                </c:pt>
              </c:strCache>
            </c:strRef>
          </c:cat>
          <c:val>
            <c:numRef>
              <c:f>TORTAS!$A$102:$B$102</c:f>
              <c:numCache>
                <c:formatCode>General</c:formatCode>
                <c:ptCount val="2"/>
                <c:pt idx="0">
                  <c:v>14</c:v>
                </c:pt>
                <c:pt idx="1">
                  <c:v>47</c:v>
                </c:pt>
              </c:numCache>
            </c:numRef>
          </c:val>
        </c:ser>
        <c:dLbls>
          <c:dLblPos val="ctr"/>
          <c:showLegendKey val="0"/>
          <c:showVal val="0"/>
          <c:showCatName val="0"/>
          <c:showSerName val="0"/>
          <c:showPercent val="1"/>
          <c:showBubbleSize val="0"/>
          <c:showLeaderLines val="0"/>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tileRect/>
    </a:gradFill>
    <a:ln w="6350" cap="flat" cmpd="sng" algn="ctr">
      <a:solidFill>
        <a:schemeClr val="accent3"/>
      </a:solidFill>
      <a:prstDash val="solid"/>
      <a:miter lim="800000"/>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DFD992-5FCC-4D77-8E23-ED2EB6BFB0A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CO"/>
        </a:p>
      </dgm:t>
    </dgm:pt>
    <dgm:pt modelId="{AFD52E3A-EA39-43B6-8E79-91EC627B73FD}">
      <dgm:prSet phldrT="[Texto]" custT="1"/>
      <dgm:spPr/>
      <dgm:t>
        <a:bodyPr/>
        <a:lstStyle/>
        <a:p>
          <a:r>
            <a:rPr lang="es-CO" sz="3200" b="1" dirty="0" smtClean="0">
              <a:solidFill>
                <a:schemeClr val="tx1"/>
              </a:solidFill>
            </a:rPr>
            <a:t>RECURSOS DE LA NACIÓN= </a:t>
          </a:r>
          <a:r>
            <a:rPr lang="es-ES" sz="3200" b="1" dirty="0" smtClean="0">
              <a:solidFill>
                <a:schemeClr val="tx1"/>
              </a:solidFill>
            </a:rPr>
            <a:t>($</a:t>
          </a:r>
          <a:r>
            <a:rPr lang="es-CO" sz="3200" b="1" dirty="0" smtClean="0">
              <a:solidFill>
                <a:schemeClr val="tx1"/>
              </a:solidFill>
            </a:rPr>
            <a:t>28.097.217 millones </a:t>
          </a:r>
          <a:r>
            <a:rPr lang="es-ES" sz="3200" b="1" dirty="0" smtClean="0">
              <a:solidFill>
                <a:schemeClr val="tx1"/>
              </a:solidFill>
            </a:rPr>
            <a:t>) Destinados a inversión</a:t>
          </a:r>
          <a:endParaRPr lang="es-CO" sz="3200" b="1" dirty="0">
            <a:solidFill>
              <a:schemeClr val="tx1"/>
            </a:solidFill>
          </a:endParaRPr>
        </a:p>
      </dgm:t>
    </dgm:pt>
    <dgm:pt modelId="{2ECBCE68-C7B1-4B5F-9ACA-357E43E81BB4}" type="parTrans" cxnId="{B7A5BAC1-72F7-47E9-9ADD-4168FC5429B3}">
      <dgm:prSet/>
      <dgm:spPr/>
      <dgm:t>
        <a:bodyPr/>
        <a:lstStyle/>
        <a:p>
          <a:endParaRPr lang="es-CO"/>
        </a:p>
      </dgm:t>
    </dgm:pt>
    <dgm:pt modelId="{C6E9B58B-D076-4168-8D30-C41684927532}" type="sibTrans" cxnId="{B7A5BAC1-72F7-47E9-9ADD-4168FC5429B3}">
      <dgm:prSet/>
      <dgm:spPr/>
      <dgm:t>
        <a:bodyPr/>
        <a:lstStyle/>
        <a:p>
          <a:endParaRPr lang="es-CO"/>
        </a:p>
      </dgm:t>
    </dgm:pt>
    <dgm:pt modelId="{BC66615B-3D36-47DE-8963-1D268DC9F330}">
      <dgm:prSet phldrT="[Texto]" custT="1"/>
      <dgm:spPr/>
      <dgm:t>
        <a:bodyPr/>
        <a:lstStyle/>
        <a:p>
          <a:r>
            <a:rPr lang="es-CO" sz="2800" b="1" dirty="0" smtClean="0">
              <a:solidFill>
                <a:schemeClr val="tx1"/>
              </a:solidFill>
            </a:rPr>
            <a:t>RECURSOS PROPIOS (parafiscales )=  </a:t>
          </a:r>
          <a:r>
            <a:rPr lang="es-ES" sz="2800" b="1" dirty="0" smtClean="0">
              <a:solidFill>
                <a:schemeClr val="tx1"/>
              </a:solidFill>
            </a:rPr>
            <a:t>($ </a:t>
          </a:r>
          <a:r>
            <a:rPr lang="es-CO" sz="2800" b="1" dirty="0" smtClean="0">
              <a:solidFill>
                <a:schemeClr val="tx1"/>
              </a:solidFill>
            </a:rPr>
            <a:t>68.960.724 mil</a:t>
          </a:r>
          <a:r>
            <a:rPr lang="es-ES" sz="2800" b="1" dirty="0" smtClean="0">
              <a:solidFill>
                <a:schemeClr val="tx1"/>
              </a:solidFill>
            </a:rPr>
            <a:t>lones). Destinados a funcionamiento </a:t>
          </a:r>
          <a:endParaRPr lang="es-CO" sz="2800" b="1" dirty="0">
            <a:solidFill>
              <a:schemeClr val="tx1"/>
            </a:solidFill>
          </a:endParaRPr>
        </a:p>
      </dgm:t>
    </dgm:pt>
    <dgm:pt modelId="{363A3CCA-2287-498C-ABCC-BBC7F9B738B0}" type="parTrans" cxnId="{E82B6889-6B8C-4904-9C49-7B3F074A761F}">
      <dgm:prSet/>
      <dgm:spPr/>
      <dgm:t>
        <a:bodyPr/>
        <a:lstStyle/>
        <a:p>
          <a:endParaRPr lang="es-CO"/>
        </a:p>
      </dgm:t>
    </dgm:pt>
    <dgm:pt modelId="{4B0C83F1-A4F3-4A53-9054-52D99B267E42}" type="sibTrans" cxnId="{E82B6889-6B8C-4904-9C49-7B3F074A761F}">
      <dgm:prSet/>
      <dgm:spPr/>
      <dgm:t>
        <a:bodyPr/>
        <a:lstStyle/>
        <a:p>
          <a:endParaRPr lang="es-CO"/>
        </a:p>
      </dgm:t>
    </dgm:pt>
    <dgm:pt modelId="{BF949635-51B8-4B49-AD80-A1820149ED28}" type="pres">
      <dgm:prSet presAssocID="{2CDFD992-5FCC-4D77-8E23-ED2EB6BFB0A8}" presName="linear" presStyleCnt="0">
        <dgm:presLayoutVars>
          <dgm:dir/>
          <dgm:animLvl val="lvl"/>
          <dgm:resizeHandles val="exact"/>
        </dgm:presLayoutVars>
      </dgm:prSet>
      <dgm:spPr/>
      <dgm:t>
        <a:bodyPr/>
        <a:lstStyle/>
        <a:p>
          <a:endParaRPr lang="es-CO"/>
        </a:p>
      </dgm:t>
    </dgm:pt>
    <dgm:pt modelId="{FB208182-3A0B-4D82-A5A1-22DEF52787F2}" type="pres">
      <dgm:prSet presAssocID="{AFD52E3A-EA39-43B6-8E79-91EC627B73FD}" presName="parentLin" presStyleCnt="0"/>
      <dgm:spPr/>
    </dgm:pt>
    <dgm:pt modelId="{754C2A6E-AE80-43B4-B3CE-0923A6B2F7B4}" type="pres">
      <dgm:prSet presAssocID="{AFD52E3A-EA39-43B6-8E79-91EC627B73FD}" presName="parentLeftMargin" presStyleLbl="node1" presStyleIdx="0" presStyleCnt="2"/>
      <dgm:spPr/>
      <dgm:t>
        <a:bodyPr/>
        <a:lstStyle/>
        <a:p>
          <a:endParaRPr lang="es-CO"/>
        </a:p>
      </dgm:t>
    </dgm:pt>
    <dgm:pt modelId="{6CEBCE08-AF77-48A1-8550-6C2125901EE3}" type="pres">
      <dgm:prSet presAssocID="{AFD52E3A-EA39-43B6-8E79-91EC627B73FD}" presName="parentText" presStyleLbl="node1" presStyleIdx="0" presStyleCnt="2" custScaleX="142857" custScaleY="209629" custLinFactNeighborX="-43924" custLinFactNeighborY="-10230">
        <dgm:presLayoutVars>
          <dgm:chMax val="0"/>
          <dgm:bulletEnabled val="1"/>
        </dgm:presLayoutVars>
      </dgm:prSet>
      <dgm:spPr/>
      <dgm:t>
        <a:bodyPr/>
        <a:lstStyle/>
        <a:p>
          <a:endParaRPr lang="es-CO"/>
        </a:p>
      </dgm:t>
    </dgm:pt>
    <dgm:pt modelId="{C1D3AFB6-7DB1-45C7-8D95-095A84412A41}" type="pres">
      <dgm:prSet presAssocID="{AFD52E3A-EA39-43B6-8E79-91EC627B73FD}" presName="negativeSpace" presStyleCnt="0"/>
      <dgm:spPr/>
    </dgm:pt>
    <dgm:pt modelId="{F817E009-FC95-4521-95F2-C073DCCEAA74}" type="pres">
      <dgm:prSet presAssocID="{AFD52E3A-EA39-43B6-8E79-91EC627B73FD}" presName="childText" presStyleLbl="conFgAcc1" presStyleIdx="0" presStyleCnt="2">
        <dgm:presLayoutVars>
          <dgm:bulletEnabled val="1"/>
        </dgm:presLayoutVars>
      </dgm:prSet>
      <dgm:spPr/>
    </dgm:pt>
    <dgm:pt modelId="{8A935E6B-7216-442C-895F-61625CBB2078}" type="pres">
      <dgm:prSet presAssocID="{C6E9B58B-D076-4168-8D30-C41684927532}" presName="spaceBetweenRectangles" presStyleCnt="0"/>
      <dgm:spPr/>
    </dgm:pt>
    <dgm:pt modelId="{AB94E28A-C91E-4DD3-8D21-4A04E6927A56}" type="pres">
      <dgm:prSet presAssocID="{BC66615B-3D36-47DE-8963-1D268DC9F330}" presName="parentLin" presStyleCnt="0"/>
      <dgm:spPr/>
    </dgm:pt>
    <dgm:pt modelId="{6095AD62-62AE-43F0-8F12-71C50280A50B}" type="pres">
      <dgm:prSet presAssocID="{BC66615B-3D36-47DE-8963-1D268DC9F330}" presName="parentLeftMargin" presStyleLbl="node1" presStyleIdx="0" presStyleCnt="2"/>
      <dgm:spPr/>
      <dgm:t>
        <a:bodyPr/>
        <a:lstStyle/>
        <a:p>
          <a:endParaRPr lang="es-CO"/>
        </a:p>
      </dgm:t>
    </dgm:pt>
    <dgm:pt modelId="{20274E4A-0471-41BF-B29E-8447A435E159}" type="pres">
      <dgm:prSet presAssocID="{BC66615B-3D36-47DE-8963-1D268DC9F330}" presName="parentText" presStyleLbl="node1" presStyleIdx="1" presStyleCnt="2" custScaleX="141856" custScaleY="195188" custLinFactNeighborX="-20911" custLinFactNeighborY="24980">
        <dgm:presLayoutVars>
          <dgm:chMax val="0"/>
          <dgm:bulletEnabled val="1"/>
        </dgm:presLayoutVars>
      </dgm:prSet>
      <dgm:spPr/>
      <dgm:t>
        <a:bodyPr/>
        <a:lstStyle/>
        <a:p>
          <a:endParaRPr lang="es-CO"/>
        </a:p>
      </dgm:t>
    </dgm:pt>
    <dgm:pt modelId="{AD7AEF2C-8A14-4D23-BD73-1200BCE0CFB8}" type="pres">
      <dgm:prSet presAssocID="{BC66615B-3D36-47DE-8963-1D268DC9F330}" presName="negativeSpace" presStyleCnt="0"/>
      <dgm:spPr/>
    </dgm:pt>
    <dgm:pt modelId="{B2C321D8-A91F-41AB-86AC-7CB9BB9F90A0}" type="pres">
      <dgm:prSet presAssocID="{BC66615B-3D36-47DE-8963-1D268DC9F330}" presName="childText" presStyleLbl="conFgAcc1" presStyleIdx="1" presStyleCnt="2">
        <dgm:presLayoutVars>
          <dgm:bulletEnabled val="1"/>
        </dgm:presLayoutVars>
      </dgm:prSet>
      <dgm:spPr/>
    </dgm:pt>
  </dgm:ptLst>
  <dgm:cxnLst>
    <dgm:cxn modelId="{B7A5BAC1-72F7-47E9-9ADD-4168FC5429B3}" srcId="{2CDFD992-5FCC-4D77-8E23-ED2EB6BFB0A8}" destId="{AFD52E3A-EA39-43B6-8E79-91EC627B73FD}" srcOrd="0" destOrd="0" parTransId="{2ECBCE68-C7B1-4B5F-9ACA-357E43E81BB4}" sibTransId="{C6E9B58B-D076-4168-8D30-C41684927532}"/>
    <dgm:cxn modelId="{E82B6889-6B8C-4904-9C49-7B3F074A761F}" srcId="{2CDFD992-5FCC-4D77-8E23-ED2EB6BFB0A8}" destId="{BC66615B-3D36-47DE-8963-1D268DC9F330}" srcOrd="1" destOrd="0" parTransId="{363A3CCA-2287-498C-ABCC-BBC7F9B738B0}" sibTransId="{4B0C83F1-A4F3-4A53-9054-52D99B267E42}"/>
    <dgm:cxn modelId="{22985566-7E7F-44EA-85B5-5922671A590C}" type="presOf" srcId="{BC66615B-3D36-47DE-8963-1D268DC9F330}" destId="{20274E4A-0471-41BF-B29E-8447A435E159}" srcOrd="1" destOrd="0" presId="urn:microsoft.com/office/officeart/2005/8/layout/list1"/>
    <dgm:cxn modelId="{D6142898-CCA0-4CF8-B4A4-7FCABA62FFA4}" type="presOf" srcId="{AFD52E3A-EA39-43B6-8E79-91EC627B73FD}" destId="{754C2A6E-AE80-43B4-B3CE-0923A6B2F7B4}" srcOrd="0" destOrd="0" presId="urn:microsoft.com/office/officeart/2005/8/layout/list1"/>
    <dgm:cxn modelId="{7503B775-3166-480C-BF99-7C73D08D623E}" type="presOf" srcId="{AFD52E3A-EA39-43B6-8E79-91EC627B73FD}" destId="{6CEBCE08-AF77-48A1-8550-6C2125901EE3}" srcOrd="1" destOrd="0" presId="urn:microsoft.com/office/officeart/2005/8/layout/list1"/>
    <dgm:cxn modelId="{0B129786-E291-4C1C-A9F9-361A37E82BBE}" type="presOf" srcId="{2CDFD992-5FCC-4D77-8E23-ED2EB6BFB0A8}" destId="{BF949635-51B8-4B49-AD80-A1820149ED28}" srcOrd="0" destOrd="0" presId="urn:microsoft.com/office/officeart/2005/8/layout/list1"/>
    <dgm:cxn modelId="{70DB2AE4-B5F9-48F3-94E0-9F979A83F1BC}" type="presOf" srcId="{BC66615B-3D36-47DE-8963-1D268DC9F330}" destId="{6095AD62-62AE-43F0-8F12-71C50280A50B}" srcOrd="0" destOrd="0" presId="urn:microsoft.com/office/officeart/2005/8/layout/list1"/>
    <dgm:cxn modelId="{B551BA60-0E6C-48F4-97E4-DD47EBCD31E5}" type="presParOf" srcId="{BF949635-51B8-4B49-AD80-A1820149ED28}" destId="{FB208182-3A0B-4D82-A5A1-22DEF52787F2}" srcOrd="0" destOrd="0" presId="urn:microsoft.com/office/officeart/2005/8/layout/list1"/>
    <dgm:cxn modelId="{D8294363-AE4E-4B68-B149-C092A23B7928}" type="presParOf" srcId="{FB208182-3A0B-4D82-A5A1-22DEF52787F2}" destId="{754C2A6E-AE80-43B4-B3CE-0923A6B2F7B4}" srcOrd="0" destOrd="0" presId="urn:microsoft.com/office/officeart/2005/8/layout/list1"/>
    <dgm:cxn modelId="{E021D25C-73D2-4C2E-8B24-87ED5E2C0CFB}" type="presParOf" srcId="{FB208182-3A0B-4D82-A5A1-22DEF52787F2}" destId="{6CEBCE08-AF77-48A1-8550-6C2125901EE3}" srcOrd="1" destOrd="0" presId="urn:microsoft.com/office/officeart/2005/8/layout/list1"/>
    <dgm:cxn modelId="{4DEA11F9-D266-4525-A401-324F47165398}" type="presParOf" srcId="{BF949635-51B8-4B49-AD80-A1820149ED28}" destId="{C1D3AFB6-7DB1-45C7-8D95-095A84412A41}" srcOrd="1" destOrd="0" presId="urn:microsoft.com/office/officeart/2005/8/layout/list1"/>
    <dgm:cxn modelId="{8323ED04-E339-45B9-8C65-9E95009B37F0}" type="presParOf" srcId="{BF949635-51B8-4B49-AD80-A1820149ED28}" destId="{F817E009-FC95-4521-95F2-C073DCCEAA74}" srcOrd="2" destOrd="0" presId="urn:microsoft.com/office/officeart/2005/8/layout/list1"/>
    <dgm:cxn modelId="{79705C04-B589-4FCE-B27D-3780EA18170B}" type="presParOf" srcId="{BF949635-51B8-4B49-AD80-A1820149ED28}" destId="{8A935E6B-7216-442C-895F-61625CBB2078}" srcOrd="3" destOrd="0" presId="urn:microsoft.com/office/officeart/2005/8/layout/list1"/>
    <dgm:cxn modelId="{6A1B4937-B7DD-4764-B562-8338EB861F93}" type="presParOf" srcId="{BF949635-51B8-4B49-AD80-A1820149ED28}" destId="{AB94E28A-C91E-4DD3-8D21-4A04E6927A56}" srcOrd="4" destOrd="0" presId="urn:microsoft.com/office/officeart/2005/8/layout/list1"/>
    <dgm:cxn modelId="{12333B22-7B32-4EE3-B152-9CA329581F4C}" type="presParOf" srcId="{AB94E28A-C91E-4DD3-8D21-4A04E6927A56}" destId="{6095AD62-62AE-43F0-8F12-71C50280A50B}" srcOrd="0" destOrd="0" presId="urn:microsoft.com/office/officeart/2005/8/layout/list1"/>
    <dgm:cxn modelId="{831B3B4B-840F-4C66-B1B3-6887739A8D05}" type="presParOf" srcId="{AB94E28A-C91E-4DD3-8D21-4A04E6927A56}" destId="{20274E4A-0471-41BF-B29E-8447A435E159}" srcOrd="1" destOrd="0" presId="urn:microsoft.com/office/officeart/2005/8/layout/list1"/>
    <dgm:cxn modelId="{C91BCAB4-D823-4493-928E-0919BE421D40}" type="presParOf" srcId="{BF949635-51B8-4B49-AD80-A1820149ED28}" destId="{AD7AEF2C-8A14-4D23-BD73-1200BCE0CFB8}" srcOrd="5" destOrd="0" presId="urn:microsoft.com/office/officeart/2005/8/layout/list1"/>
    <dgm:cxn modelId="{679CE9AE-1A00-44FF-A589-3786383FA079}" type="presParOf" srcId="{BF949635-51B8-4B49-AD80-A1820149ED28}" destId="{B2C321D8-A91F-41AB-86AC-7CB9BB9F90A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2C6CC5F-8F0B-4AD5-A893-71A20F171704}"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CO"/>
        </a:p>
      </dgm:t>
    </dgm:pt>
    <dgm:pt modelId="{142CBF1D-E3DA-4B01-B73E-66D985A0E288}">
      <dgm:prSet phldrT="[Texto]"/>
      <dgm:spPr/>
      <dgm:t>
        <a:bodyPr/>
        <a:lstStyle/>
        <a:p>
          <a:r>
            <a:rPr lang="es-CO" dirty="0" smtClean="0">
              <a:solidFill>
                <a:schemeClr val="tx1"/>
              </a:solidFill>
            </a:rPr>
            <a:t>BENEFICIARIOS </a:t>
          </a:r>
          <a:endParaRPr lang="es-CO" dirty="0">
            <a:solidFill>
              <a:schemeClr val="tx1"/>
            </a:solidFill>
          </a:endParaRPr>
        </a:p>
      </dgm:t>
    </dgm:pt>
    <dgm:pt modelId="{8ABC394A-DF72-4F0E-B3C0-D4EBE6186300}" type="parTrans" cxnId="{025239CD-68F4-4DF8-8102-35AA9E943BA2}">
      <dgm:prSet/>
      <dgm:spPr/>
      <dgm:t>
        <a:bodyPr/>
        <a:lstStyle/>
        <a:p>
          <a:endParaRPr lang="es-CO"/>
        </a:p>
      </dgm:t>
    </dgm:pt>
    <dgm:pt modelId="{5E6E8E71-B187-4BB5-9016-9B8B1589ED87}" type="sibTrans" cxnId="{025239CD-68F4-4DF8-8102-35AA9E943BA2}">
      <dgm:prSet/>
      <dgm:spPr/>
      <dgm:t>
        <a:bodyPr/>
        <a:lstStyle/>
        <a:p>
          <a:endParaRPr lang="es-CO"/>
        </a:p>
      </dgm:t>
    </dgm:pt>
    <dgm:pt modelId="{0BC68494-F3B5-4556-8045-9663B9FA885B}">
      <dgm:prSet phldrT="[Texto]"/>
      <dgm:spPr/>
      <dgm:t>
        <a:bodyPr/>
        <a:lstStyle/>
        <a:p>
          <a:r>
            <a:rPr lang="es-ES" b="1" dirty="0" smtClean="0">
              <a:solidFill>
                <a:schemeClr val="tx1"/>
              </a:solidFill>
            </a:rPr>
            <a:t>Familias en situación de vulnerabilidad económica y social </a:t>
          </a:r>
          <a:endParaRPr lang="es-CO" b="1" dirty="0">
            <a:solidFill>
              <a:schemeClr val="tx1"/>
            </a:solidFill>
          </a:endParaRPr>
        </a:p>
      </dgm:t>
    </dgm:pt>
    <dgm:pt modelId="{3674FA9A-9781-41E2-9009-29DFB07364CB}" type="parTrans" cxnId="{7385B123-5EBD-4B98-987D-294728F6B93F}">
      <dgm:prSet/>
      <dgm:spPr/>
      <dgm:t>
        <a:bodyPr/>
        <a:lstStyle/>
        <a:p>
          <a:endParaRPr lang="es-CO"/>
        </a:p>
      </dgm:t>
    </dgm:pt>
    <dgm:pt modelId="{B7B20258-FA2A-4669-AA2E-46573F5F413D}" type="sibTrans" cxnId="{7385B123-5EBD-4B98-987D-294728F6B93F}">
      <dgm:prSet/>
      <dgm:spPr/>
      <dgm:t>
        <a:bodyPr/>
        <a:lstStyle/>
        <a:p>
          <a:endParaRPr lang="es-CO"/>
        </a:p>
      </dgm:t>
    </dgm:pt>
    <dgm:pt modelId="{61F23205-06A4-42E6-A176-0E0F613A0DDD}">
      <dgm:prSet phldrT="[Texto]"/>
      <dgm:spPr/>
      <dgm:t>
        <a:bodyPr/>
        <a:lstStyle/>
        <a:p>
          <a:pPr algn="l"/>
          <a:r>
            <a:rPr lang="es-ES" b="1" dirty="0" smtClean="0">
              <a:solidFill>
                <a:schemeClr val="tx1"/>
              </a:solidFill>
            </a:rPr>
            <a:t>Familias con niños, niñas y adolescentes que han pasado por un proceso administrativo de restablecimiento de derechos </a:t>
          </a:r>
          <a:endParaRPr lang="es-CO" b="1" dirty="0">
            <a:solidFill>
              <a:schemeClr val="tx1"/>
            </a:solidFill>
          </a:endParaRPr>
        </a:p>
      </dgm:t>
    </dgm:pt>
    <dgm:pt modelId="{B5BEE197-BECF-42FD-A88E-E6C7ECA402EE}" type="parTrans" cxnId="{736E10AC-FBCC-4C48-B542-6C89AA3ECA81}">
      <dgm:prSet/>
      <dgm:spPr/>
      <dgm:t>
        <a:bodyPr/>
        <a:lstStyle/>
        <a:p>
          <a:endParaRPr lang="es-CO"/>
        </a:p>
      </dgm:t>
    </dgm:pt>
    <dgm:pt modelId="{30CCB4B2-535B-4327-A761-57083C0D3385}" type="sibTrans" cxnId="{736E10AC-FBCC-4C48-B542-6C89AA3ECA81}">
      <dgm:prSet/>
      <dgm:spPr/>
      <dgm:t>
        <a:bodyPr/>
        <a:lstStyle/>
        <a:p>
          <a:endParaRPr lang="es-CO"/>
        </a:p>
      </dgm:t>
    </dgm:pt>
    <dgm:pt modelId="{A6606E1F-3829-4F9E-8081-5EF48983AE0A}">
      <dgm:prSet phldrT="[Texto]"/>
      <dgm:spPr/>
      <dgm:t>
        <a:bodyPr/>
        <a:lstStyle/>
        <a:p>
          <a:pPr algn="l"/>
          <a:r>
            <a:rPr lang="es-ES" b="1" dirty="0" smtClean="0">
              <a:solidFill>
                <a:schemeClr val="tx1"/>
              </a:solidFill>
            </a:rPr>
            <a:t>Familias beneficiarias de los proyectos de Vivienda Gratuita </a:t>
          </a:r>
          <a:endParaRPr lang="es-CO" b="1" dirty="0">
            <a:solidFill>
              <a:schemeClr val="tx1"/>
            </a:solidFill>
          </a:endParaRPr>
        </a:p>
      </dgm:t>
    </dgm:pt>
    <dgm:pt modelId="{228ECFE5-5705-4C08-BBC9-B0FC61F52872}" type="parTrans" cxnId="{95F05207-2485-48D6-9A50-D61D7F084367}">
      <dgm:prSet/>
      <dgm:spPr/>
      <dgm:t>
        <a:bodyPr/>
        <a:lstStyle/>
        <a:p>
          <a:endParaRPr lang="es-CO"/>
        </a:p>
      </dgm:t>
    </dgm:pt>
    <dgm:pt modelId="{0D11CA6D-DB49-4E0D-8A16-00C344C58405}" type="sibTrans" cxnId="{95F05207-2485-48D6-9A50-D61D7F084367}">
      <dgm:prSet/>
      <dgm:spPr/>
      <dgm:t>
        <a:bodyPr/>
        <a:lstStyle/>
        <a:p>
          <a:endParaRPr lang="es-CO"/>
        </a:p>
      </dgm:t>
    </dgm:pt>
    <dgm:pt modelId="{A30C6561-F2FA-4CAF-9571-1777CDC956F1}">
      <dgm:prSet/>
      <dgm:spPr/>
      <dgm:t>
        <a:bodyPr/>
        <a:lstStyle/>
        <a:p>
          <a:r>
            <a:rPr lang="es-ES" b="1" dirty="0" smtClean="0">
              <a:solidFill>
                <a:schemeClr val="tx1"/>
              </a:solidFill>
            </a:rPr>
            <a:t>Familias Víctimas, conforme a lo definido en la Ley 1448 del 2011</a:t>
          </a:r>
          <a:endParaRPr lang="es-CO" b="1" dirty="0">
            <a:solidFill>
              <a:schemeClr val="tx1"/>
            </a:solidFill>
          </a:endParaRPr>
        </a:p>
      </dgm:t>
    </dgm:pt>
    <dgm:pt modelId="{A5A2A5F9-9CAF-464E-BA4C-64EA56E95393}" type="parTrans" cxnId="{329CBC3C-1FF0-44F8-B8E7-BCF804D18CF6}">
      <dgm:prSet/>
      <dgm:spPr/>
      <dgm:t>
        <a:bodyPr/>
        <a:lstStyle/>
        <a:p>
          <a:endParaRPr lang="es-CO"/>
        </a:p>
      </dgm:t>
    </dgm:pt>
    <dgm:pt modelId="{EE20AD3D-DD08-4BAD-80FB-3CE96F7EF704}" type="sibTrans" cxnId="{329CBC3C-1FF0-44F8-B8E7-BCF804D18CF6}">
      <dgm:prSet/>
      <dgm:spPr/>
      <dgm:t>
        <a:bodyPr/>
        <a:lstStyle/>
        <a:p>
          <a:endParaRPr lang="es-CO"/>
        </a:p>
      </dgm:t>
    </dgm:pt>
    <dgm:pt modelId="{C14605F2-ECCC-4FAF-AD60-7A171E2E2B8D}">
      <dgm:prSet phldrT="[Texto]"/>
      <dgm:spPr/>
      <dgm:t>
        <a:bodyPr/>
        <a:lstStyle/>
        <a:p>
          <a:pPr algn="l"/>
          <a:r>
            <a:rPr lang="es-ES" b="1" dirty="0" smtClean="0">
              <a:solidFill>
                <a:schemeClr val="tx1"/>
              </a:solidFill>
            </a:rPr>
            <a:t>Familias pertenecientes a la oferta institucional a través de las diferentes modalidades o servicios de las Direcciones Misionales y la Dirección de Nutrición del ICBF.</a:t>
          </a:r>
          <a:endParaRPr lang="es-CO" b="1" dirty="0">
            <a:solidFill>
              <a:schemeClr val="tx1"/>
            </a:solidFill>
          </a:endParaRPr>
        </a:p>
      </dgm:t>
    </dgm:pt>
    <dgm:pt modelId="{4D06B73B-0870-440F-85C3-212F1E72236A}" type="parTrans" cxnId="{58236EFA-7AAA-4A30-A076-ACD16FD4265B}">
      <dgm:prSet/>
      <dgm:spPr/>
      <dgm:t>
        <a:bodyPr/>
        <a:lstStyle/>
        <a:p>
          <a:endParaRPr lang="es-CO"/>
        </a:p>
      </dgm:t>
    </dgm:pt>
    <dgm:pt modelId="{59462708-439A-4450-8386-7E079E527375}" type="sibTrans" cxnId="{58236EFA-7AAA-4A30-A076-ACD16FD4265B}">
      <dgm:prSet/>
      <dgm:spPr/>
      <dgm:t>
        <a:bodyPr/>
        <a:lstStyle/>
        <a:p>
          <a:endParaRPr lang="es-CO"/>
        </a:p>
      </dgm:t>
    </dgm:pt>
    <dgm:pt modelId="{21D9D467-8A5B-481D-A95D-51A5F38FB170}" type="pres">
      <dgm:prSet presAssocID="{72C6CC5F-8F0B-4AD5-A893-71A20F171704}" presName="Name0" presStyleCnt="0">
        <dgm:presLayoutVars>
          <dgm:chPref val="1"/>
          <dgm:dir/>
          <dgm:animOne val="branch"/>
          <dgm:animLvl val="lvl"/>
          <dgm:resizeHandles val="exact"/>
        </dgm:presLayoutVars>
      </dgm:prSet>
      <dgm:spPr/>
      <dgm:t>
        <a:bodyPr/>
        <a:lstStyle/>
        <a:p>
          <a:endParaRPr lang="es-CO"/>
        </a:p>
      </dgm:t>
    </dgm:pt>
    <dgm:pt modelId="{BED7A95D-189C-4D78-A8D1-C36393DA4339}" type="pres">
      <dgm:prSet presAssocID="{142CBF1D-E3DA-4B01-B73E-66D985A0E288}" presName="root1" presStyleCnt="0"/>
      <dgm:spPr/>
    </dgm:pt>
    <dgm:pt modelId="{8E7317BE-B95F-457F-95AF-DC9FDB88EAEA}" type="pres">
      <dgm:prSet presAssocID="{142CBF1D-E3DA-4B01-B73E-66D985A0E288}" presName="LevelOneTextNode" presStyleLbl="node0" presStyleIdx="0" presStyleCnt="1" custScaleX="115570">
        <dgm:presLayoutVars>
          <dgm:chPref val="3"/>
        </dgm:presLayoutVars>
      </dgm:prSet>
      <dgm:spPr/>
      <dgm:t>
        <a:bodyPr/>
        <a:lstStyle/>
        <a:p>
          <a:endParaRPr lang="es-CO"/>
        </a:p>
      </dgm:t>
    </dgm:pt>
    <dgm:pt modelId="{AFD0536B-D068-4F2F-B4F2-1AC145AF4FBD}" type="pres">
      <dgm:prSet presAssocID="{142CBF1D-E3DA-4B01-B73E-66D985A0E288}" presName="level2hierChild" presStyleCnt="0"/>
      <dgm:spPr/>
    </dgm:pt>
    <dgm:pt modelId="{776011BB-05CA-49A4-9EF2-793346CBE554}" type="pres">
      <dgm:prSet presAssocID="{3674FA9A-9781-41E2-9009-29DFB07364CB}" presName="conn2-1" presStyleLbl="parChTrans1D2" presStyleIdx="0" presStyleCnt="5"/>
      <dgm:spPr/>
      <dgm:t>
        <a:bodyPr/>
        <a:lstStyle/>
        <a:p>
          <a:endParaRPr lang="es-CO"/>
        </a:p>
      </dgm:t>
    </dgm:pt>
    <dgm:pt modelId="{B69F0FED-A79E-4495-B075-4A5F17BD2DBA}" type="pres">
      <dgm:prSet presAssocID="{3674FA9A-9781-41E2-9009-29DFB07364CB}" presName="connTx" presStyleLbl="parChTrans1D2" presStyleIdx="0" presStyleCnt="5"/>
      <dgm:spPr/>
      <dgm:t>
        <a:bodyPr/>
        <a:lstStyle/>
        <a:p>
          <a:endParaRPr lang="es-CO"/>
        </a:p>
      </dgm:t>
    </dgm:pt>
    <dgm:pt modelId="{E1BAAB6E-7948-4EEF-B178-FC16F3F670C8}" type="pres">
      <dgm:prSet presAssocID="{0BC68494-F3B5-4556-8045-9663B9FA885B}" presName="root2" presStyleCnt="0"/>
      <dgm:spPr/>
    </dgm:pt>
    <dgm:pt modelId="{008F5E83-FCAA-4703-961A-7EB9601FCA5C}" type="pres">
      <dgm:prSet presAssocID="{0BC68494-F3B5-4556-8045-9663B9FA885B}" presName="LevelTwoTextNode" presStyleLbl="node2" presStyleIdx="0" presStyleCnt="5" custScaleX="247266">
        <dgm:presLayoutVars>
          <dgm:chPref val="3"/>
        </dgm:presLayoutVars>
      </dgm:prSet>
      <dgm:spPr/>
      <dgm:t>
        <a:bodyPr/>
        <a:lstStyle/>
        <a:p>
          <a:endParaRPr lang="es-CO"/>
        </a:p>
      </dgm:t>
    </dgm:pt>
    <dgm:pt modelId="{987A1182-13E1-4275-9B53-6785615F4A90}" type="pres">
      <dgm:prSet presAssocID="{0BC68494-F3B5-4556-8045-9663B9FA885B}" presName="level3hierChild" presStyleCnt="0"/>
      <dgm:spPr/>
    </dgm:pt>
    <dgm:pt modelId="{32556316-CAAC-42F7-BAD4-722B3F495845}" type="pres">
      <dgm:prSet presAssocID="{B5BEE197-BECF-42FD-A88E-E6C7ECA402EE}" presName="conn2-1" presStyleLbl="parChTrans1D2" presStyleIdx="1" presStyleCnt="5"/>
      <dgm:spPr/>
      <dgm:t>
        <a:bodyPr/>
        <a:lstStyle/>
        <a:p>
          <a:endParaRPr lang="es-CO"/>
        </a:p>
      </dgm:t>
    </dgm:pt>
    <dgm:pt modelId="{67EA47CC-CFA3-41E8-8F2B-4F9A702A9006}" type="pres">
      <dgm:prSet presAssocID="{B5BEE197-BECF-42FD-A88E-E6C7ECA402EE}" presName="connTx" presStyleLbl="parChTrans1D2" presStyleIdx="1" presStyleCnt="5"/>
      <dgm:spPr/>
      <dgm:t>
        <a:bodyPr/>
        <a:lstStyle/>
        <a:p>
          <a:endParaRPr lang="es-CO"/>
        </a:p>
      </dgm:t>
    </dgm:pt>
    <dgm:pt modelId="{CA078683-AB43-4BFF-88E6-6687DE141E24}" type="pres">
      <dgm:prSet presAssocID="{61F23205-06A4-42E6-A176-0E0F613A0DDD}" presName="root2" presStyleCnt="0"/>
      <dgm:spPr/>
    </dgm:pt>
    <dgm:pt modelId="{AD6E5F58-DA9A-418E-A36C-AC12757FD4E6}" type="pres">
      <dgm:prSet presAssocID="{61F23205-06A4-42E6-A176-0E0F613A0DDD}" presName="LevelTwoTextNode" presStyleLbl="node2" presStyleIdx="1" presStyleCnt="5" custScaleX="247266" custLinFactNeighborY="-4766">
        <dgm:presLayoutVars>
          <dgm:chPref val="3"/>
        </dgm:presLayoutVars>
      </dgm:prSet>
      <dgm:spPr/>
      <dgm:t>
        <a:bodyPr/>
        <a:lstStyle/>
        <a:p>
          <a:endParaRPr lang="es-CO"/>
        </a:p>
      </dgm:t>
    </dgm:pt>
    <dgm:pt modelId="{C7A4B7C0-CA07-4CD6-889C-0AF9CD90B369}" type="pres">
      <dgm:prSet presAssocID="{61F23205-06A4-42E6-A176-0E0F613A0DDD}" presName="level3hierChild" presStyleCnt="0"/>
      <dgm:spPr/>
    </dgm:pt>
    <dgm:pt modelId="{B04ACEDD-FCFA-4D98-8563-35E75323083E}" type="pres">
      <dgm:prSet presAssocID="{A5A2A5F9-9CAF-464E-BA4C-64EA56E95393}" presName="conn2-1" presStyleLbl="parChTrans1D2" presStyleIdx="2" presStyleCnt="5"/>
      <dgm:spPr/>
      <dgm:t>
        <a:bodyPr/>
        <a:lstStyle/>
        <a:p>
          <a:endParaRPr lang="es-CO"/>
        </a:p>
      </dgm:t>
    </dgm:pt>
    <dgm:pt modelId="{B7423BF8-5DD9-4CBE-A57B-5336FFDF2078}" type="pres">
      <dgm:prSet presAssocID="{A5A2A5F9-9CAF-464E-BA4C-64EA56E95393}" presName="connTx" presStyleLbl="parChTrans1D2" presStyleIdx="2" presStyleCnt="5"/>
      <dgm:spPr/>
      <dgm:t>
        <a:bodyPr/>
        <a:lstStyle/>
        <a:p>
          <a:endParaRPr lang="es-CO"/>
        </a:p>
      </dgm:t>
    </dgm:pt>
    <dgm:pt modelId="{9DE38E43-770A-4EDD-B96C-E75AB7434AF3}" type="pres">
      <dgm:prSet presAssocID="{A30C6561-F2FA-4CAF-9571-1777CDC956F1}" presName="root2" presStyleCnt="0"/>
      <dgm:spPr/>
    </dgm:pt>
    <dgm:pt modelId="{48ADF123-DB91-4C36-95F1-F6B3FFABDB00}" type="pres">
      <dgm:prSet presAssocID="{A30C6561-F2FA-4CAF-9571-1777CDC956F1}" presName="LevelTwoTextNode" presStyleLbl="node2" presStyleIdx="2" presStyleCnt="5" custScaleX="250017">
        <dgm:presLayoutVars>
          <dgm:chPref val="3"/>
        </dgm:presLayoutVars>
      </dgm:prSet>
      <dgm:spPr/>
      <dgm:t>
        <a:bodyPr/>
        <a:lstStyle/>
        <a:p>
          <a:endParaRPr lang="es-CO"/>
        </a:p>
      </dgm:t>
    </dgm:pt>
    <dgm:pt modelId="{780B845B-2414-4391-BE9B-E6E5634F90ED}" type="pres">
      <dgm:prSet presAssocID="{A30C6561-F2FA-4CAF-9571-1777CDC956F1}" presName="level3hierChild" presStyleCnt="0"/>
      <dgm:spPr/>
    </dgm:pt>
    <dgm:pt modelId="{442EEA8F-7EE8-4331-A572-B4884A51F5B5}" type="pres">
      <dgm:prSet presAssocID="{228ECFE5-5705-4C08-BBC9-B0FC61F52872}" presName="conn2-1" presStyleLbl="parChTrans1D2" presStyleIdx="3" presStyleCnt="5"/>
      <dgm:spPr/>
      <dgm:t>
        <a:bodyPr/>
        <a:lstStyle/>
        <a:p>
          <a:endParaRPr lang="es-CO"/>
        </a:p>
      </dgm:t>
    </dgm:pt>
    <dgm:pt modelId="{D3EF2BED-0AD3-4854-AC00-1BFF51B0154F}" type="pres">
      <dgm:prSet presAssocID="{228ECFE5-5705-4C08-BBC9-B0FC61F52872}" presName="connTx" presStyleLbl="parChTrans1D2" presStyleIdx="3" presStyleCnt="5"/>
      <dgm:spPr/>
      <dgm:t>
        <a:bodyPr/>
        <a:lstStyle/>
        <a:p>
          <a:endParaRPr lang="es-CO"/>
        </a:p>
      </dgm:t>
    </dgm:pt>
    <dgm:pt modelId="{51D7E4F3-287C-49EF-B89E-89AF65A6FBCE}" type="pres">
      <dgm:prSet presAssocID="{A6606E1F-3829-4F9E-8081-5EF48983AE0A}" presName="root2" presStyleCnt="0"/>
      <dgm:spPr/>
    </dgm:pt>
    <dgm:pt modelId="{5FEB4C8D-7694-46E5-8C87-EA7429698820}" type="pres">
      <dgm:prSet presAssocID="{A6606E1F-3829-4F9E-8081-5EF48983AE0A}" presName="LevelTwoTextNode" presStyleLbl="node2" presStyleIdx="3" presStyleCnt="5" custScaleX="250347" custScaleY="79215">
        <dgm:presLayoutVars>
          <dgm:chPref val="3"/>
        </dgm:presLayoutVars>
      </dgm:prSet>
      <dgm:spPr/>
      <dgm:t>
        <a:bodyPr/>
        <a:lstStyle/>
        <a:p>
          <a:endParaRPr lang="es-CO"/>
        </a:p>
      </dgm:t>
    </dgm:pt>
    <dgm:pt modelId="{A747FCC4-5C3B-4CD1-BFD4-2A77971FB487}" type="pres">
      <dgm:prSet presAssocID="{A6606E1F-3829-4F9E-8081-5EF48983AE0A}" presName="level3hierChild" presStyleCnt="0"/>
      <dgm:spPr/>
    </dgm:pt>
    <dgm:pt modelId="{1ABA3807-0A5B-4281-ADB5-1C4C4DC4665B}" type="pres">
      <dgm:prSet presAssocID="{4D06B73B-0870-440F-85C3-212F1E72236A}" presName="conn2-1" presStyleLbl="parChTrans1D2" presStyleIdx="4" presStyleCnt="5"/>
      <dgm:spPr/>
      <dgm:t>
        <a:bodyPr/>
        <a:lstStyle/>
        <a:p>
          <a:endParaRPr lang="es-CO"/>
        </a:p>
      </dgm:t>
    </dgm:pt>
    <dgm:pt modelId="{16F7B38B-ED2C-453B-9CD5-2531985995C0}" type="pres">
      <dgm:prSet presAssocID="{4D06B73B-0870-440F-85C3-212F1E72236A}" presName="connTx" presStyleLbl="parChTrans1D2" presStyleIdx="4" presStyleCnt="5"/>
      <dgm:spPr/>
      <dgm:t>
        <a:bodyPr/>
        <a:lstStyle/>
        <a:p>
          <a:endParaRPr lang="es-CO"/>
        </a:p>
      </dgm:t>
    </dgm:pt>
    <dgm:pt modelId="{3F75A1EB-10FD-404D-88C6-DE3F3328DEDB}" type="pres">
      <dgm:prSet presAssocID="{C14605F2-ECCC-4FAF-AD60-7A171E2E2B8D}" presName="root2" presStyleCnt="0"/>
      <dgm:spPr/>
    </dgm:pt>
    <dgm:pt modelId="{626DC296-32A6-4450-87CF-287C88449373}" type="pres">
      <dgm:prSet presAssocID="{C14605F2-ECCC-4FAF-AD60-7A171E2E2B8D}" presName="LevelTwoTextNode" presStyleLbl="node2" presStyleIdx="4" presStyleCnt="5" custScaleX="250364">
        <dgm:presLayoutVars>
          <dgm:chPref val="3"/>
        </dgm:presLayoutVars>
      </dgm:prSet>
      <dgm:spPr/>
      <dgm:t>
        <a:bodyPr/>
        <a:lstStyle/>
        <a:p>
          <a:endParaRPr lang="es-CO"/>
        </a:p>
      </dgm:t>
    </dgm:pt>
    <dgm:pt modelId="{48A62DA6-7689-4F65-A400-67DBACEE0F61}" type="pres">
      <dgm:prSet presAssocID="{C14605F2-ECCC-4FAF-AD60-7A171E2E2B8D}" presName="level3hierChild" presStyleCnt="0"/>
      <dgm:spPr/>
    </dgm:pt>
  </dgm:ptLst>
  <dgm:cxnLst>
    <dgm:cxn modelId="{1B718D80-F323-4B4F-B240-5E79667DA208}" type="presOf" srcId="{A5A2A5F9-9CAF-464E-BA4C-64EA56E95393}" destId="{B04ACEDD-FCFA-4D98-8563-35E75323083E}" srcOrd="0" destOrd="0" presId="urn:microsoft.com/office/officeart/2008/layout/HorizontalMultiLevelHierarchy"/>
    <dgm:cxn modelId="{95F05207-2485-48D6-9A50-D61D7F084367}" srcId="{142CBF1D-E3DA-4B01-B73E-66D985A0E288}" destId="{A6606E1F-3829-4F9E-8081-5EF48983AE0A}" srcOrd="3" destOrd="0" parTransId="{228ECFE5-5705-4C08-BBC9-B0FC61F52872}" sibTransId="{0D11CA6D-DB49-4E0D-8A16-00C344C58405}"/>
    <dgm:cxn modelId="{DBE6D800-11E2-41A3-BF14-62765E83F3C1}" type="presOf" srcId="{228ECFE5-5705-4C08-BBC9-B0FC61F52872}" destId="{442EEA8F-7EE8-4331-A572-B4884A51F5B5}" srcOrd="0" destOrd="0" presId="urn:microsoft.com/office/officeart/2008/layout/HorizontalMultiLevelHierarchy"/>
    <dgm:cxn modelId="{62CB2CB7-A3C9-416C-9E4D-07F64A0A4551}" type="presOf" srcId="{0BC68494-F3B5-4556-8045-9663B9FA885B}" destId="{008F5E83-FCAA-4703-961A-7EB9601FCA5C}" srcOrd="0" destOrd="0" presId="urn:microsoft.com/office/officeart/2008/layout/HorizontalMultiLevelHierarchy"/>
    <dgm:cxn modelId="{56EE5886-624C-47A6-9DAB-3E5180E208EC}" type="presOf" srcId="{4D06B73B-0870-440F-85C3-212F1E72236A}" destId="{1ABA3807-0A5B-4281-ADB5-1C4C4DC4665B}" srcOrd="0" destOrd="0" presId="urn:microsoft.com/office/officeart/2008/layout/HorizontalMultiLevelHierarchy"/>
    <dgm:cxn modelId="{C58C87E4-948A-4259-AFD4-0665064D1CCB}" type="presOf" srcId="{A30C6561-F2FA-4CAF-9571-1777CDC956F1}" destId="{48ADF123-DB91-4C36-95F1-F6B3FFABDB00}" srcOrd="0" destOrd="0" presId="urn:microsoft.com/office/officeart/2008/layout/HorizontalMultiLevelHierarchy"/>
    <dgm:cxn modelId="{7001B286-D4C9-4692-920F-5B73A9379AEF}" type="presOf" srcId="{A6606E1F-3829-4F9E-8081-5EF48983AE0A}" destId="{5FEB4C8D-7694-46E5-8C87-EA7429698820}" srcOrd="0" destOrd="0" presId="urn:microsoft.com/office/officeart/2008/layout/HorizontalMultiLevelHierarchy"/>
    <dgm:cxn modelId="{50AC3988-A77D-460F-AA04-02C7AF88851A}" type="presOf" srcId="{61F23205-06A4-42E6-A176-0E0F613A0DDD}" destId="{AD6E5F58-DA9A-418E-A36C-AC12757FD4E6}" srcOrd="0" destOrd="0" presId="urn:microsoft.com/office/officeart/2008/layout/HorizontalMultiLevelHierarchy"/>
    <dgm:cxn modelId="{736E10AC-FBCC-4C48-B542-6C89AA3ECA81}" srcId="{142CBF1D-E3DA-4B01-B73E-66D985A0E288}" destId="{61F23205-06A4-42E6-A176-0E0F613A0DDD}" srcOrd="1" destOrd="0" parTransId="{B5BEE197-BECF-42FD-A88E-E6C7ECA402EE}" sibTransId="{30CCB4B2-535B-4327-A761-57083C0D3385}"/>
    <dgm:cxn modelId="{520C42A9-2312-4E00-BD0B-770716256679}" type="presOf" srcId="{72C6CC5F-8F0B-4AD5-A893-71A20F171704}" destId="{21D9D467-8A5B-481D-A95D-51A5F38FB170}" srcOrd="0" destOrd="0" presId="urn:microsoft.com/office/officeart/2008/layout/HorizontalMultiLevelHierarchy"/>
    <dgm:cxn modelId="{DC639419-4A66-49EC-A752-7C60D9758733}" type="presOf" srcId="{228ECFE5-5705-4C08-BBC9-B0FC61F52872}" destId="{D3EF2BED-0AD3-4854-AC00-1BFF51B0154F}" srcOrd="1" destOrd="0" presId="urn:microsoft.com/office/officeart/2008/layout/HorizontalMultiLevelHierarchy"/>
    <dgm:cxn modelId="{2666CBAA-256D-45CF-861E-7B7C6845E03D}" type="presOf" srcId="{A5A2A5F9-9CAF-464E-BA4C-64EA56E95393}" destId="{B7423BF8-5DD9-4CBE-A57B-5336FFDF2078}" srcOrd="1" destOrd="0" presId="urn:microsoft.com/office/officeart/2008/layout/HorizontalMultiLevelHierarchy"/>
    <dgm:cxn modelId="{7385B123-5EBD-4B98-987D-294728F6B93F}" srcId="{142CBF1D-E3DA-4B01-B73E-66D985A0E288}" destId="{0BC68494-F3B5-4556-8045-9663B9FA885B}" srcOrd="0" destOrd="0" parTransId="{3674FA9A-9781-41E2-9009-29DFB07364CB}" sibTransId="{B7B20258-FA2A-4669-AA2E-46573F5F413D}"/>
    <dgm:cxn modelId="{6846A82E-0861-4974-B789-E8DC2527D13F}" type="presOf" srcId="{C14605F2-ECCC-4FAF-AD60-7A171E2E2B8D}" destId="{626DC296-32A6-4450-87CF-287C88449373}" srcOrd="0" destOrd="0" presId="urn:microsoft.com/office/officeart/2008/layout/HorizontalMultiLevelHierarchy"/>
    <dgm:cxn modelId="{0D1EB0B8-80FE-4395-99F1-0C3A8BCD04D8}" type="presOf" srcId="{4D06B73B-0870-440F-85C3-212F1E72236A}" destId="{16F7B38B-ED2C-453B-9CD5-2531985995C0}" srcOrd="1" destOrd="0" presId="urn:microsoft.com/office/officeart/2008/layout/HorizontalMultiLevelHierarchy"/>
    <dgm:cxn modelId="{79492AB2-8759-4353-B252-76EEF40EF431}" type="presOf" srcId="{3674FA9A-9781-41E2-9009-29DFB07364CB}" destId="{776011BB-05CA-49A4-9EF2-793346CBE554}" srcOrd="0" destOrd="0" presId="urn:microsoft.com/office/officeart/2008/layout/HorizontalMultiLevelHierarchy"/>
    <dgm:cxn modelId="{0ED5D2A9-8AF1-4C30-A4E6-FBF32E55941D}" type="presOf" srcId="{B5BEE197-BECF-42FD-A88E-E6C7ECA402EE}" destId="{32556316-CAAC-42F7-BAD4-722B3F495845}" srcOrd="0" destOrd="0" presId="urn:microsoft.com/office/officeart/2008/layout/HorizontalMultiLevelHierarchy"/>
    <dgm:cxn modelId="{025239CD-68F4-4DF8-8102-35AA9E943BA2}" srcId="{72C6CC5F-8F0B-4AD5-A893-71A20F171704}" destId="{142CBF1D-E3DA-4B01-B73E-66D985A0E288}" srcOrd="0" destOrd="0" parTransId="{8ABC394A-DF72-4F0E-B3C0-D4EBE6186300}" sibTransId="{5E6E8E71-B187-4BB5-9016-9B8B1589ED87}"/>
    <dgm:cxn modelId="{5A481F0F-4BF2-4EA0-9D4B-52F60BAEF197}" type="presOf" srcId="{B5BEE197-BECF-42FD-A88E-E6C7ECA402EE}" destId="{67EA47CC-CFA3-41E8-8F2B-4F9A702A9006}" srcOrd="1" destOrd="0" presId="urn:microsoft.com/office/officeart/2008/layout/HorizontalMultiLevelHierarchy"/>
    <dgm:cxn modelId="{0F71B4E2-3D22-4850-91AA-08A9CDE15B3C}" type="presOf" srcId="{142CBF1D-E3DA-4B01-B73E-66D985A0E288}" destId="{8E7317BE-B95F-457F-95AF-DC9FDB88EAEA}" srcOrd="0" destOrd="0" presId="urn:microsoft.com/office/officeart/2008/layout/HorizontalMultiLevelHierarchy"/>
    <dgm:cxn modelId="{58236EFA-7AAA-4A30-A076-ACD16FD4265B}" srcId="{142CBF1D-E3DA-4B01-B73E-66D985A0E288}" destId="{C14605F2-ECCC-4FAF-AD60-7A171E2E2B8D}" srcOrd="4" destOrd="0" parTransId="{4D06B73B-0870-440F-85C3-212F1E72236A}" sibTransId="{59462708-439A-4450-8386-7E079E527375}"/>
    <dgm:cxn modelId="{F2899DF2-C610-45E9-91EF-221010E34634}" type="presOf" srcId="{3674FA9A-9781-41E2-9009-29DFB07364CB}" destId="{B69F0FED-A79E-4495-B075-4A5F17BD2DBA}" srcOrd="1" destOrd="0" presId="urn:microsoft.com/office/officeart/2008/layout/HorizontalMultiLevelHierarchy"/>
    <dgm:cxn modelId="{329CBC3C-1FF0-44F8-B8E7-BCF804D18CF6}" srcId="{142CBF1D-E3DA-4B01-B73E-66D985A0E288}" destId="{A30C6561-F2FA-4CAF-9571-1777CDC956F1}" srcOrd="2" destOrd="0" parTransId="{A5A2A5F9-9CAF-464E-BA4C-64EA56E95393}" sibTransId="{EE20AD3D-DD08-4BAD-80FB-3CE96F7EF704}"/>
    <dgm:cxn modelId="{46102D82-93FA-4972-9C21-9D199B7F89F0}" type="presParOf" srcId="{21D9D467-8A5B-481D-A95D-51A5F38FB170}" destId="{BED7A95D-189C-4D78-A8D1-C36393DA4339}" srcOrd="0" destOrd="0" presId="urn:microsoft.com/office/officeart/2008/layout/HorizontalMultiLevelHierarchy"/>
    <dgm:cxn modelId="{A670AE5F-E29C-4D19-9A6E-EDC5E2DEF714}" type="presParOf" srcId="{BED7A95D-189C-4D78-A8D1-C36393DA4339}" destId="{8E7317BE-B95F-457F-95AF-DC9FDB88EAEA}" srcOrd="0" destOrd="0" presId="urn:microsoft.com/office/officeart/2008/layout/HorizontalMultiLevelHierarchy"/>
    <dgm:cxn modelId="{4A4C89F9-F2C4-4732-B1E5-DC35DBF03652}" type="presParOf" srcId="{BED7A95D-189C-4D78-A8D1-C36393DA4339}" destId="{AFD0536B-D068-4F2F-B4F2-1AC145AF4FBD}" srcOrd="1" destOrd="0" presId="urn:microsoft.com/office/officeart/2008/layout/HorizontalMultiLevelHierarchy"/>
    <dgm:cxn modelId="{DCD42100-E701-4BC6-BE64-6C87CAA38CDB}" type="presParOf" srcId="{AFD0536B-D068-4F2F-B4F2-1AC145AF4FBD}" destId="{776011BB-05CA-49A4-9EF2-793346CBE554}" srcOrd="0" destOrd="0" presId="urn:microsoft.com/office/officeart/2008/layout/HorizontalMultiLevelHierarchy"/>
    <dgm:cxn modelId="{6AC2364D-99C0-4544-90FF-275BFA3A45B5}" type="presParOf" srcId="{776011BB-05CA-49A4-9EF2-793346CBE554}" destId="{B69F0FED-A79E-4495-B075-4A5F17BD2DBA}" srcOrd="0" destOrd="0" presId="urn:microsoft.com/office/officeart/2008/layout/HorizontalMultiLevelHierarchy"/>
    <dgm:cxn modelId="{B8BE8098-8CD7-46A5-959D-2B8899D95153}" type="presParOf" srcId="{AFD0536B-D068-4F2F-B4F2-1AC145AF4FBD}" destId="{E1BAAB6E-7948-4EEF-B178-FC16F3F670C8}" srcOrd="1" destOrd="0" presId="urn:microsoft.com/office/officeart/2008/layout/HorizontalMultiLevelHierarchy"/>
    <dgm:cxn modelId="{E427EA5B-A5A0-455F-B337-5856DBD48884}" type="presParOf" srcId="{E1BAAB6E-7948-4EEF-B178-FC16F3F670C8}" destId="{008F5E83-FCAA-4703-961A-7EB9601FCA5C}" srcOrd="0" destOrd="0" presId="urn:microsoft.com/office/officeart/2008/layout/HorizontalMultiLevelHierarchy"/>
    <dgm:cxn modelId="{67435704-EA57-4C0E-A206-4D1472559E44}" type="presParOf" srcId="{E1BAAB6E-7948-4EEF-B178-FC16F3F670C8}" destId="{987A1182-13E1-4275-9B53-6785615F4A90}" srcOrd="1" destOrd="0" presId="urn:microsoft.com/office/officeart/2008/layout/HorizontalMultiLevelHierarchy"/>
    <dgm:cxn modelId="{F5511C97-68F7-4610-B459-9CC3FDC36C5A}" type="presParOf" srcId="{AFD0536B-D068-4F2F-B4F2-1AC145AF4FBD}" destId="{32556316-CAAC-42F7-BAD4-722B3F495845}" srcOrd="2" destOrd="0" presId="urn:microsoft.com/office/officeart/2008/layout/HorizontalMultiLevelHierarchy"/>
    <dgm:cxn modelId="{2FF6B145-CD0D-4A52-91C5-6452B58B197A}" type="presParOf" srcId="{32556316-CAAC-42F7-BAD4-722B3F495845}" destId="{67EA47CC-CFA3-41E8-8F2B-4F9A702A9006}" srcOrd="0" destOrd="0" presId="urn:microsoft.com/office/officeart/2008/layout/HorizontalMultiLevelHierarchy"/>
    <dgm:cxn modelId="{3106AC41-8737-4F22-88D7-12E640C35727}" type="presParOf" srcId="{AFD0536B-D068-4F2F-B4F2-1AC145AF4FBD}" destId="{CA078683-AB43-4BFF-88E6-6687DE141E24}" srcOrd="3" destOrd="0" presId="urn:microsoft.com/office/officeart/2008/layout/HorizontalMultiLevelHierarchy"/>
    <dgm:cxn modelId="{70D274F8-9905-43C0-A2DA-423E802D5F7B}" type="presParOf" srcId="{CA078683-AB43-4BFF-88E6-6687DE141E24}" destId="{AD6E5F58-DA9A-418E-A36C-AC12757FD4E6}" srcOrd="0" destOrd="0" presId="urn:microsoft.com/office/officeart/2008/layout/HorizontalMultiLevelHierarchy"/>
    <dgm:cxn modelId="{66918A7C-2A0A-41CB-B71C-FB2BAF0E4C19}" type="presParOf" srcId="{CA078683-AB43-4BFF-88E6-6687DE141E24}" destId="{C7A4B7C0-CA07-4CD6-889C-0AF9CD90B369}" srcOrd="1" destOrd="0" presId="urn:microsoft.com/office/officeart/2008/layout/HorizontalMultiLevelHierarchy"/>
    <dgm:cxn modelId="{D9DBCF55-1EB5-4ABF-BCDF-47CAE9B2EB04}" type="presParOf" srcId="{AFD0536B-D068-4F2F-B4F2-1AC145AF4FBD}" destId="{B04ACEDD-FCFA-4D98-8563-35E75323083E}" srcOrd="4" destOrd="0" presId="urn:microsoft.com/office/officeart/2008/layout/HorizontalMultiLevelHierarchy"/>
    <dgm:cxn modelId="{09B1D26D-933D-470C-A249-CBD1ADD6D2CC}" type="presParOf" srcId="{B04ACEDD-FCFA-4D98-8563-35E75323083E}" destId="{B7423BF8-5DD9-4CBE-A57B-5336FFDF2078}" srcOrd="0" destOrd="0" presId="urn:microsoft.com/office/officeart/2008/layout/HorizontalMultiLevelHierarchy"/>
    <dgm:cxn modelId="{23DE65A7-9049-48EC-9FA5-2159EC034895}" type="presParOf" srcId="{AFD0536B-D068-4F2F-B4F2-1AC145AF4FBD}" destId="{9DE38E43-770A-4EDD-B96C-E75AB7434AF3}" srcOrd="5" destOrd="0" presId="urn:microsoft.com/office/officeart/2008/layout/HorizontalMultiLevelHierarchy"/>
    <dgm:cxn modelId="{F194BDD2-C773-4A09-9F87-53F81CA13AA2}" type="presParOf" srcId="{9DE38E43-770A-4EDD-B96C-E75AB7434AF3}" destId="{48ADF123-DB91-4C36-95F1-F6B3FFABDB00}" srcOrd="0" destOrd="0" presId="urn:microsoft.com/office/officeart/2008/layout/HorizontalMultiLevelHierarchy"/>
    <dgm:cxn modelId="{8E33FAE4-9314-4BCE-A791-DFA82B2998DB}" type="presParOf" srcId="{9DE38E43-770A-4EDD-B96C-E75AB7434AF3}" destId="{780B845B-2414-4391-BE9B-E6E5634F90ED}" srcOrd="1" destOrd="0" presId="urn:microsoft.com/office/officeart/2008/layout/HorizontalMultiLevelHierarchy"/>
    <dgm:cxn modelId="{13619C0C-2F33-45E6-9F51-83C61B901F45}" type="presParOf" srcId="{AFD0536B-D068-4F2F-B4F2-1AC145AF4FBD}" destId="{442EEA8F-7EE8-4331-A572-B4884A51F5B5}" srcOrd="6" destOrd="0" presId="urn:microsoft.com/office/officeart/2008/layout/HorizontalMultiLevelHierarchy"/>
    <dgm:cxn modelId="{C5C36C17-6C20-4E22-B12A-9B2957FE5F17}" type="presParOf" srcId="{442EEA8F-7EE8-4331-A572-B4884A51F5B5}" destId="{D3EF2BED-0AD3-4854-AC00-1BFF51B0154F}" srcOrd="0" destOrd="0" presId="urn:microsoft.com/office/officeart/2008/layout/HorizontalMultiLevelHierarchy"/>
    <dgm:cxn modelId="{B86125C2-0D82-4FF2-B5E6-DE0316DC8882}" type="presParOf" srcId="{AFD0536B-D068-4F2F-B4F2-1AC145AF4FBD}" destId="{51D7E4F3-287C-49EF-B89E-89AF65A6FBCE}" srcOrd="7" destOrd="0" presId="urn:microsoft.com/office/officeart/2008/layout/HorizontalMultiLevelHierarchy"/>
    <dgm:cxn modelId="{F38254DA-4DDC-45DF-AA02-7CE0CFF739B0}" type="presParOf" srcId="{51D7E4F3-287C-49EF-B89E-89AF65A6FBCE}" destId="{5FEB4C8D-7694-46E5-8C87-EA7429698820}" srcOrd="0" destOrd="0" presId="urn:microsoft.com/office/officeart/2008/layout/HorizontalMultiLevelHierarchy"/>
    <dgm:cxn modelId="{E889157E-68B9-4036-8454-43A9D19C883E}" type="presParOf" srcId="{51D7E4F3-287C-49EF-B89E-89AF65A6FBCE}" destId="{A747FCC4-5C3B-4CD1-BFD4-2A77971FB487}" srcOrd="1" destOrd="0" presId="urn:microsoft.com/office/officeart/2008/layout/HorizontalMultiLevelHierarchy"/>
    <dgm:cxn modelId="{E260218E-027A-4583-B217-9251C2868E40}" type="presParOf" srcId="{AFD0536B-D068-4F2F-B4F2-1AC145AF4FBD}" destId="{1ABA3807-0A5B-4281-ADB5-1C4C4DC4665B}" srcOrd="8" destOrd="0" presId="urn:microsoft.com/office/officeart/2008/layout/HorizontalMultiLevelHierarchy"/>
    <dgm:cxn modelId="{BDACF811-1C12-44D4-A034-22114122DFDB}" type="presParOf" srcId="{1ABA3807-0A5B-4281-ADB5-1C4C4DC4665B}" destId="{16F7B38B-ED2C-453B-9CD5-2531985995C0}" srcOrd="0" destOrd="0" presId="urn:microsoft.com/office/officeart/2008/layout/HorizontalMultiLevelHierarchy"/>
    <dgm:cxn modelId="{53AC2D01-33B1-41FC-A1E1-920255DB228D}" type="presParOf" srcId="{AFD0536B-D068-4F2F-B4F2-1AC145AF4FBD}" destId="{3F75A1EB-10FD-404D-88C6-DE3F3328DEDB}" srcOrd="9" destOrd="0" presId="urn:microsoft.com/office/officeart/2008/layout/HorizontalMultiLevelHierarchy"/>
    <dgm:cxn modelId="{97A35E26-A8BE-48C4-95E9-704E37E3F603}" type="presParOf" srcId="{3F75A1EB-10FD-404D-88C6-DE3F3328DEDB}" destId="{626DC296-32A6-4450-87CF-287C88449373}" srcOrd="0" destOrd="0" presId="urn:microsoft.com/office/officeart/2008/layout/HorizontalMultiLevelHierarchy"/>
    <dgm:cxn modelId="{8ED1106C-44CF-4E1C-BB08-E5F6A76CECC8}" type="presParOf" srcId="{3F75A1EB-10FD-404D-88C6-DE3F3328DEDB}" destId="{48A62DA6-7689-4F65-A400-67DBACEE0F61}" srcOrd="1" destOrd="0" presId="urn:microsoft.com/office/officeart/2008/layout/HorizontalMultiLevelHierarchy"/>
  </dgm:cxnLst>
  <dgm:bg/>
  <dgm:whole>
    <a:ln w="19050"/>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01ADCA-8F6B-47F3-8413-C08EA0536703}"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s-CO"/>
        </a:p>
      </dgm:t>
    </dgm:pt>
    <dgm:pt modelId="{F0B4D230-4ABC-42F4-9A43-20FE0EF10E1B}">
      <dgm:prSet phldrT="[Texto]" custT="1"/>
      <dgm:spPr/>
      <dgm:t>
        <a:bodyPr/>
        <a:lstStyle/>
        <a:p>
          <a:r>
            <a:rPr lang="es-CO" sz="2000" b="1" u="sng" dirty="0" smtClean="0">
              <a:solidFill>
                <a:schemeClr val="tx1"/>
              </a:solidFill>
            </a:rPr>
            <a:t>EJE DE CALIDAD</a:t>
          </a:r>
          <a:r>
            <a:rPr lang="es-CO" sz="2800" dirty="0" smtClean="0">
              <a:solidFill>
                <a:schemeClr val="tx1"/>
              </a:solidFill>
            </a:rPr>
            <a:t>.</a:t>
          </a:r>
        </a:p>
        <a:p>
          <a:r>
            <a:rPr lang="es-ES" sz="2000" b="1" dirty="0" smtClean="0">
              <a:solidFill>
                <a:schemeClr val="tx1"/>
              </a:solidFill>
            </a:rPr>
            <a:t>Aumentando la satisfacción de nuestros Niños, Niñas, Adolescentes y Familias Colombianas</a:t>
          </a:r>
          <a:endParaRPr lang="es-CO" sz="2000" b="1" dirty="0">
            <a:solidFill>
              <a:schemeClr val="tx1"/>
            </a:solidFill>
          </a:endParaRPr>
        </a:p>
      </dgm:t>
    </dgm:pt>
    <dgm:pt modelId="{6CF4B91C-67AD-4D5C-8F13-1940A92A40AC}" type="parTrans" cxnId="{7ACB2A46-CAAB-48CB-BD21-36103A36ABF8}">
      <dgm:prSet/>
      <dgm:spPr/>
      <dgm:t>
        <a:bodyPr/>
        <a:lstStyle/>
        <a:p>
          <a:endParaRPr lang="es-CO"/>
        </a:p>
      </dgm:t>
    </dgm:pt>
    <dgm:pt modelId="{B862C692-7883-42B8-BEB1-E2DA3D7D7193}" type="sibTrans" cxnId="{7ACB2A46-CAAB-48CB-BD21-36103A36ABF8}">
      <dgm:prSet/>
      <dgm:spPr/>
      <dgm:t>
        <a:bodyPr/>
        <a:lstStyle/>
        <a:p>
          <a:endParaRPr lang="es-CO"/>
        </a:p>
      </dgm:t>
    </dgm:pt>
    <dgm:pt modelId="{469F63B6-162D-4824-8F3F-231A2D5BDC12}">
      <dgm:prSet phldrT="[Texto]"/>
      <dgm:spPr/>
      <dgm:t>
        <a:bodyPr/>
        <a:lstStyle/>
        <a:p>
          <a:endParaRPr lang="es-CO" sz="1700" dirty="0">
            <a:solidFill>
              <a:schemeClr val="tx1"/>
            </a:solidFill>
          </a:endParaRPr>
        </a:p>
      </dgm:t>
    </dgm:pt>
    <dgm:pt modelId="{78E99F31-9092-44CD-86BC-05CA78C00D93}" type="parTrans" cxnId="{027BB594-D9F2-4D33-BCFC-D9A9907A3117}">
      <dgm:prSet/>
      <dgm:spPr/>
      <dgm:t>
        <a:bodyPr/>
        <a:lstStyle/>
        <a:p>
          <a:endParaRPr lang="es-CO"/>
        </a:p>
      </dgm:t>
    </dgm:pt>
    <dgm:pt modelId="{22F1201A-BBB9-4B68-BD8C-13F7ABD982CC}" type="sibTrans" cxnId="{027BB594-D9F2-4D33-BCFC-D9A9907A3117}">
      <dgm:prSet/>
      <dgm:spPr/>
      <dgm:t>
        <a:bodyPr/>
        <a:lstStyle/>
        <a:p>
          <a:endParaRPr lang="es-CO"/>
        </a:p>
      </dgm:t>
    </dgm:pt>
    <dgm:pt modelId="{97CCBA8B-9FD3-4985-BF60-DD6E082FF9D5}">
      <dgm:prSet phldrT="[Texto]" custT="1"/>
      <dgm:spPr/>
      <dgm:t>
        <a:bodyPr/>
        <a:lstStyle/>
        <a:p>
          <a:pPr algn="ctr"/>
          <a:endParaRPr lang="es-CO" sz="2800" dirty="0" smtClean="0">
            <a:solidFill>
              <a:schemeClr val="tx1"/>
            </a:solidFill>
          </a:endParaRPr>
        </a:p>
        <a:p>
          <a:pPr algn="ctr"/>
          <a:r>
            <a:rPr lang="es-CO" sz="2000" b="1" u="sng" dirty="0" smtClean="0">
              <a:solidFill>
                <a:schemeClr val="tx1"/>
              </a:solidFill>
            </a:rPr>
            <a:t>EJE AMBIENTAL</a:t>
          </a:r>
        </a:p>
        <a:p>
          <a:pPr algn="l"/>
          <a:r>
            <a:rPr lang="es-ES" sz="1600" b="1" dirty="0" smtClean="0">
              <a:solidFill>
                <a:schemeClr val="tx1"/>
              </a:solidFill>
            </a:rPr>
            <a:t>Articulando acciones que permitan prevenir y/o mitigar los impactos ambientales generados en la prestación del Servicio Público de Bienestar Familiar</a:t>
          </a:r>
          <a:endParaRPr lang="es-CO" sz="1600" b="1" dirty="0" smtClean="0">
            <a:solidFill>
              <a:schemeClr val="tx1"/>
            </a:solidFill>
          </a:endParaRPr>
        </a:p>
        <a:p>
          <a:pPr algn="l"/>
          <a:endParaRPr lang="es-CO" sz="2400" b="0" dirty="0" smtClean="0">
            <a:solidFill>
              <a:schemeClr val="tx1"/>
            </a:solidFill>
          </a:endParaRPr>
        </a:p>
        <a:p>
          <a:pPr algn="l"/>
          <a:endParaRPr lang="es-CO" sz="2400" dirty="0" smtClean="0">
            <a:solidFill>
              <a:schemeClr val="tx1"/>
            </a:solidFill>
          </a:endParaRPr>
        </a:p>
        <a:p>
          <a:pPr algn="ctr"/>
          <a:r>
            <a:rPr lang="es-CO" sz="2400" dirty="0" smtClean="0">
              <a:solidFill>
                <a:schemeClr val="tx1"/>
              </a:solidFill>
            </a:rPr>
            <a:t> </a:t>
          </a:r>
          <a:endParaRPr lang="es-CO" sz="2400" dirty="0">
            <a:solidFill>
              <a:schemeClr val="tx1"/>
            </a:solidFill>
          </a:endParaRPr>
        </a:p>
      </dgm:t>
    </dgm:pt>
    <dgm:pt modelId="{30B1A0A5-F011-4CE0-A718-3E6A4D0E0711}" type="parTrans" cxnId="{B2314FA2-0999-473D-8866-F119089797A1}">
      <dgm:prSet/>
      <dgm:spPr/>
      <dgm:t>
        <a:bodyPr/>
        <a:lstStyle/>
        <a:p>
          <a:endParaRPr lang="es-CO"/>
        </a:p>
      </dgm:t>
    </dgm:pt>
    <dgm:pt modelId="{C9942FCB-CB9D-4246-9EE3-13E8C22304EE}" type="sibTrans" cxnId="{B2314FA2-0999-473D-8866-F119089797A1}">
      <dgm:prSet/>
      <dgm:spPr/>
      <dgm:t>
        <a:bodyPr/>
        <a:lstStyle/>
        <a:p>
          <a:endParaRPr lang="es-CO"/>
        </a:p>
      </dgm:t>
    </dgm:pt>
    <dgm:pt modelId="{24F5AA85-20A1-4B2D-BBE0-CDFE7A25186C}">
      <dgm:prSet phldrT="[Texto]" custT="1"/>
      <dgm:spPr/>
      <dgm:t>
        <a:bodyPr/>
        <a:lstStyle/>
        <a:p>
          <a:pPr algn="ctr"/>
          <a:r>
            <a:rPr lang="es-CO" sz="2000" b="1" u="sng" dirty="0" smtClean="0">
              <a:solidFill>
                <a:schemeClr val="tx1"/>
              </a:solidFill>
            </a:rPr>
            <a:t>EJE DE SEGURIDAD Y SALUD EN EL TRABAJO</a:t>
          </a:r>
        </a:p>
        <a:p>
          <a:pPr algn="l"/>
          <a:r>
            <a:rPr lang="es-ES" sz="2000" b="1" dirty="0" smtClean="0">
              <a:solidFill>
                <a:schemeClr val="tx1"/>
              </a:solidFill>
            </a:rPr>
            <a:t>Gestionando la prevención y disminución de incidentes, accidentes, lesiones y enfermedades laborales </a:t>
          </a:r>
          <a:endParaRPr lang="es-CO" sz="2000" b="1" dirty="0">
            <a:solidFill>
              <a:schemeClr val="tx1"/>
            </a:solidFill>
          </a:endParaRPr>
        </a:p>
      </dgm:t>
    </dgm:pt>
    <dgm:pt modelId="{E098E2A6-0202-4F5A-A21F-7D3985B0489A}" type="parTrans" cxnId="{34F83E5D-3947-4A39-A8AD-E42DC74B400D}">
      <dgm:prSet/>
      <dgm:spPr/>
      <dgm:t>
        <a:bodyPr/>
        <a:lstStyle/>
        <a:p>
          <a:endParaRPr lang="es-CO"/>
        </a:p>
      </dgm:t>
    </dgm:pt>
    <dgm:pt modelId="{CA36B9DC-A66C-4AA9-BA61-2FA8504BD54F}" type="sibTrans" cxnId="{34F83E5D-3947-4A39-A8AD-E42DC74B400D}">
      <dgm:prSet/>
      <dgm:spPr/>
      <dgm:t>
        <a:bodyPr/>
        <a:lstStyle/>
        <a:p>
          <a:endParaRPr lang="es-CO"/>
        </a:p>
      </dgm:t>
    </dgm:pt>
    <dgm:pt modelId="{736402A2-317B-4037-8D6B-A063A0220DC5}">
      <dgm:prSet phldrT="[Texto]" custT="1"/>
      <dgm:spPr/>
      <dgm:t>
        <a:bodyPr/>
        <a:lstStyle/>
        <a:p>
          <a:pPr algn="l"/>
          <a:r>
            <a:rPr lang="es-CO" sz="2000" b="1" u="sng" dirty="0" smtClean="0">
              <a:solidFill>
                <a:schemeClr val="tx1"/>
              </a:solidFill>
            </a:rPr>
            <a:t>SEGURIDAD EN LA INFORMACIÓN</a:t>
          </a:r>
          <a:endParaRPr lang="es-CO" sz="2400" dirty="0" smtClean="0">
            <a:solidFill>
              <a:schemeClr val="tx1"/>
            </a:solidFill>
          </a:endParaRPr>
        </a:p>
        <a:p>
          <a:pPr algn="l"/>
          <a:r>
            <a:rPr lang="es-ES" sz="1800" b="1" dirty="0" smtClean="0">
              <a:solidFill>
                <a:schemeClr val="tx1"/>
              </a:solidFill>
            </a:rPr>
            <a:t>Administrando adecuadamente la información para protegerla y preservarla garantizando su confidencialidad y disponibilidad en el marco </a:t>
          </a:r>
          <a:r>
            <a:rPr lang="es-ES" sz="1600" b="1" dirty="0" smtClean="0">
              <a:solidFill>
                <a:schemeClr val="tx1"/>
              </a:solidFill>
            </a:rPr>
            <a:t>de la operación de sus procesos </a:t>
          </a:r>
          <a:endParaRPr lang="es-CO" sz="2400" b="1" dirty="0">
            <a:solidFill>
              <a:schemeClr val="tx1"/>
            </a:solidFill>
          </a:endParaRPr>
        </a:p>
      </dgm:t>
    </dgm:pt>
    <dgm:pt modelId="{8AD5A1D0-0082-4D52-B6FD-89CCEEF3C0BE}" type="parTrans" cxnId="{03C08CFB-18CD-4EAF-9956-52E75B7CD7D4}">
      <dgm:prSet/>
      <dgm:spPr/>
      <dgm:t>
        <a:bodyPr/>
        <a:lstStyle/>
        <a:p>
          <a:endParaRPr lang="es-CO"/>
        </a:p>
      </dgm:t>
    </dgm:pt>
    <dgm:pt modelId="{D16C6562-42AC-48D0-9C02-78237E6C6A59}" type="sibTrans" cxnId="{03C08CFB-18CD-4EAF-9956-52E75B7CD7D4}">
      <dgm:prSet/>
      <dgm:spPr/>
      <dgm:t>
        <a:bodyPr/>
        <a:lstStyle/>
        <a:p>
          <a:endParaRPr lang="es-CO"/>
        </a:p>
      </dgm:t>
    </dgm:pt>
    <dgm:pt modelId="{712D9420-993E-4194-843A-896DAA29D427}" type="pres">
      <dgm:prSet presAssocID="{3201ADCA-8F6B-47F3-8413-C08EA0536703}" presName="Name0" presStyleCnt="0">
        <dgm:presLayoutVars>
          <dgm:dir/>
          <dgm:resizeHandles val="exact"/>
        </dgm:presLayoutVars>
      </dgm:prSet>
      <dgm:spPr/>
      <dgm:t>
        <a:bodyPr/>
        <a:lstStyle/>
        <a:p>
          <a:endParaRPr lang="es-CO"/>
        </a:p>
      </dgm:t>
    </dgm:pt>
    <dgm:pt modelId="{F01FF5B1-C1BA-4A18-9D30-8FA8CB64609C}" type="pres">
      <dgm:prSet presAssocID="{F0B4D230-4ABC-42F4-9A43-20FE0EF10E1B}" presName="node" presStyleLbl="node1" presStyleIdx="0" presStyleCnt="4" custLinFactNeighborX="-1359" custLinFactNeighborY="0">
        <dgm:presLayoutVars>
          <dgm:bulletEnabled val="1"/>
        </dgm:presLayoutVars>
      </dgm:prSet>
      <dgm:spPr/>
      <dgm:t>
        <a:bodyPr/>
        <a:lstStyle/>
        <a:p>
          <a:endParaRPr lang="es-CO"/>
        </a:p>
      </dgm:t>
    </dgm:pt>
    <dgm:pt modelId="{7B72E053-37FA-474F-BA28-B7455E38254D}" type="pres">
      <dgm:prSet presAssocID="{B862C692-7883-42B8-BEB1-E2DA3D7D7193}" presName="sibTrans" presStyleCnt="0"/>
      <dgm:spPr/>
    </dgm:pt>
    <dgm:pt modelId="{E4685A59-4AD3-494C-BAC0-E60A79A7D105}" type="pres">
      <dgm:prSet presAssocID="{97CCBA8B-9FD3-4985-BF60-DD6E082FF9D5}" presName="node" presStyleLbl="node1" presStyleIdx="1" presStyleCnt="4">
        <dgm:presLayoutVars>
          <dgm:bulletEnabled val="1"/>
        </dgm:presLayoutVars>
      </dgm:prSet>
      <dgm:spPr/>
      <dgm:t>
        <a:bodyPr/>
        <a:lstStyle/>
        <a:p>
          <a:endParaRPr lang="es-CO"/>
        </a:p>
      </dgm:t>
    </dgm:pt>
    <dgm:pt modelId="{C5BBADD5-C580-4190-8C33-08331A5FED3F}" type="pres">
      <dgm:prSet presAssocID="{C9942FCB-CB9D-4246-9EE3-13E8C22304EE}" presName="sibTrans" presStyleCnt="0"/>
      <dgm:spPr/>
    </dgm:pt>
    <dgm:pt modelId="{5B6BCF59-2F62-4A89-A6A6-5E2E10278A71}" type="pres">
      <dgm:prSet presAssocID="{24F5AA85-20A1-4B2D-BBE0-CDFE7A25186C}" presName="node" presStyleLbl="node1" presStyleIdx="2" presStyleCnt="4" custScaleX="109930">
        <dgm:presLayoutVars>
          <dgm:bulletEnabled val="1"/>
        </dgm:presLayoutVars>
      </dgm:prSet>
      <dgm:spPr/>
      <dgm:t>
        <a:bodyPr/>
        <a:lstStyle/>
        <a:p>
          <a:endParaRPr lang="es-CO"/>
        </a:p>
      </dgm:t>
    </dgm:pt>
    <dgm:pt modelId="{897D01BB-940C-49A4-B61A-ECF09F0B6DDA}" type="pres">
      <dgm:prSet presAssocID="{CA36B9DC-A66C-4AA9-BA61-2FA8504BD54F}" presName="sibTrans" presStyleCnt="0"/>
      <dgm:spPr/>
    </dgm:pt>
    <dgm:pt modelId="{004DA0B0-E785-4612-99AC-863CC1AA4821}" type="pres">
      <dgm:prSet presAssocID="{736402A2-317B-4037-8D6B-A063A0220DC5}" presName="node" presStyleLbl="node1" presStyleIdx="3" presStyleCnt="4">
        <dgm:presLayoutVars>
          <dgm:bulletEnabled val="1"/>
        </dgm:presLayoutVars>
      </dgm:prSet>
      <dgm:spPr/>
      <dgm:t>
        <a:bodyPr/>
        <a:lstStyle/>
        <a:p>
          <a:endParaRPr lang="es-CO"/>
        </a:p>
      </dgm:t>
    </dgm:pt>
  </dgm:ptLst>
  <dgm:cxnLst>
    <dgm:cxn modelId="{9A602390-BE94-4239-A97B-9DCB7C560BD5}" type="presOf" srcId="{24F5AA85-20A1-4B2D-BBE0-CDFE7A25186C}" destId="{5B6BCF59-2F62-4A89-A6A6-5E2E10278A71}" srcOrd="0" destOrd="0" presId="urn:microsoft.com/office/officeart/2005/8/layout/hList6"/>
    <dgm:cxn modelId="{027BB594-D9F2-4D33-BCFC-D9A9907A3117}" srcId="{F0B4D230-4ABC-42F4-9A43-20FE0EF10E1B}" destId="{469F63B6-162D-4824-8F3F-231A2D5BDC12}" srcOrd="0" destOrd="0" parTransId="{78E99F31-9092-44CD-86BC-05CA78C00D93}" sibTransId="{22F1201A-BBB9-4B68-BD8C-13F7ABD982CC}"/>
    <dgm:cxn modelId="{98AF257B-E9B2-4BBA-9637-CFD44728448C}" type="presOf" srcId="{3201ADCA-8F6B-47F3-8413-C08EA0536703}" destId="{712D9420-993E-4194-843A-896DAA29D427}" srcOrd="0" destOrd="0" presId="urn:microsoft.com/office/officeart/2005/8/layout/hList6"/>
    <dgm:cxn modelId="{F616DE94-1510-4492-97F8-95480CD38E1F}" type="presOf" srcId="{469F63B6-162D-4824-8F3F-231A2D5BDC12}" destId="{F01FF5B1-C1BA-4A18-9D30-8FA8CB64609C}" srcOrd="0" destOrd="1" presId="urn:microsoft.com/office/officeart/2005/8/layout/hList6"/>
    <dgm:cxn modelId="{B2314FA2-0999-473D-8866-F119089797A1}" srcId="{3201ADCA-8F6B-47F3-8413-C08EA0536703}" destId="{97CCBA8B-9FD3-4985-BF60-DD6E082FF9D5}" srcOrd="1" destOrd="0" parTransId="{30B1A0A5-F011-4CE0-A718-3E6A4D0E0711}" sibTransId="{C9942FCB-CB9D-4246-9EE3-13E8C22304EE}"/>
    <dgm:cxn modelId="{03C08CFB-18CD-4EAF-9956-52E75B7CD7D4}" srcId="{3201ADCA-8F6B-47F3-8413-C08EA0536703}" destId="{736402A2-317B-4037-8D6B-A063A0220DC5}" srcOrd="3" destOrd="0" parTransId="{8AD5A1D0-0082-4D52-B6FD-89CCEEF3C0BE}" sibTransId="{D16C6562-42AC-48D0-9C02-78237E6C6A59}"/>
    <dgm:cxn modelId="{34F83E5D-3947-4A39-A8AD-E42DC74B400D}" srcId="{3201ADCA-8F6B-47F3-8413-C08EA0536703}" destId="{24F5AA85-20A1-4B2D-BBE0-CDFE7A25186C}" srcOrd="2" destOrd="0" parTransId="{E098E2A6-0202-4F5A-A21F-7D3985B0489A}" sibTransId="{CA36B9DC-A66C-4AA9-BA61-2FA8504BD54F}"/>
    <dgm:cxn modelId="{982C62BF-2303-40FC-B680-0063B14265E9}" type="presOf" srcId="{736402A2-317B-4037-8D6B-A063A0220DC5}" destId="{004DA0B0-E785-4612-99AC-863CC1AA4821}" srcOrd="0" destOrd="0" presId="urn:microsoft.com/office/officeart/2005/8/layout/hList6"/>
    <dgm:cxn modelId="{3913FADF-B72E-4EA2-8DA7-2B7753102C99}" type="presOf" srcId="{F0B4D230-4ABC-42F4-9A43-20FE0EF10E1B}" destId="{F01FF5B1-C1BA-4A18-9D30-8FA8CB64609C}" srcOrd="0" destOrd="0" presId="urn:microsoft.com/office/officeart/2005/8/layout/hList6"/>
    <dgm:cxn modelId="{3825C19F-DFBC-4724-99D6-FEA91B0F6D3A}" type="presOf" srcId="{97CCBA8B-9FD3-4985-BF60-DD6E082FF9D5}" destId="{E4685A59-4AD3-494C-BAC0-E60A79A7D105}" srcOrd="0" destOrd="0" presId="urn:microsoft.com/office/officeart/2005/8/layout/hList6"/>
    <dgm:cxn modelId="{7ACB2A46-CAAB-48CB-BD21-36103A36ABF8}" srcId="{3201ADCA-8F6B-47F3-8413-C08EA0536703}" destId="{F0B4D230-4ABC-42F4-9A43-20FE0EF10E1B}" srcOrd="0" destOrd="0" parTransId="{6CF4B91C-67AD-4D5C-8F13-1940A92A40AC}" sibTransId="{B862C692-7883-42B8-BEB1-E2DA3D7D7193}"/>
    <dgm:cxn modelId="{0F83F4AE-765B-4FA5-B6B1-01EF716A232E}" type="presParOf" srcId="{712D9420-993E-4194-843A-896DAA29D427}" destId="{F01FF5B1-C1BA-4A18-9D30-8FA8CB64609C}" srcOrd="0" destOrd="0" presId="urn:microsoft.com/office/officeart/2005/8/layout/hList6"/>
    <dgm:cxn modelId="{A1EF3FAB-AA5C-4B89-8D5F-686E3A9D9026}" type="presParOf" srcId="{712D9420-993E-4194-843A-896DAA29D427}" destId="{7B72E053-37FA-474F-BA28-B7455E38254D}" srcOrd="1" destOrd="0" presId="urn:microsoft.com/office/officeart/2005/8/layout/hList6"/>
    <dgm:cxn modelId="{64C0C9CC-2E82-448E-891F-03DF4B3CE0CA}" type="presParOf" srcId="{712D9420-993E-4194-843A-896DAA29D427}" destId="{E4685A59-4AD3-494C-BAC0-E60A79A7D105}" srcOrd="2" destOrd="0" presId="urn:microsoft.com/office/officeart/2005/8/layout/hList6"/>
    <dgm:cxn modelId="{11515525-9002-477C-AAAB-A360EA3733A6}" type="presParOf" srcId="{712D9420-993E-4194-843A-896DAA29D427}" destId="{C5BBADD5-C580-4190-8C33-08331A5FED3F}" srcOrd="3" destOrd="0" presId="urn:microsoft.com/office/officeart/2005/8/layout/hList6"/>
    <dgm:cxn modelId="{EABF1567-5118-4177-B426-27B9B9A34F7C}" type="presParOf" srcId="{712D9420-993E-4194-843A-896DAA29D427}" destId="{5B6BCF59-2F62-4A89-A6A6-5E2E10278A71}" srcOrd="4" destOrd="0" presId="urn:microsoft.com/office/officeart/2005/8/layout/hList6"/>
    <dgm:cxn modelId="{3EFF19B4-DA4E-4A0C-8845-F27DB838F392}" type="presParOf" srcId="{712D9420-993E-4194-843A-896DAA29D427}" destId="{897D01BB-940C-49A4-B61A-ECF09F0B6DDA}" srcOrd="5" destOrd="0" presId="urn:microsoft.com/office/officeart/2005/8/layout/hList6"/>
    <dgm:cxn modelId="{03F1892B-10F2-4C6A-B176-900E8AD1A12A}" type="presParOf" srcId="{712D9420-993E-4194-843A-896DAA29D427}" destId="{004DA0B0-E785-4612-99AC-863CC1AA4821}"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7BB5DB-FE6C-42AB-BC80-A142F8E4BF7A}" type="doc">
      <dgm:prSet loTypeId="urn:microsoft.com/office/officeart/2005/8/layout/vList6" loCatId="list" qsTypeId="urn:microsoft.com/office/officeart/2005/8/quickstyle/3d2" qsCatId="3D" csTypeId="urn:microsoft.com/office/officeart/2005/8/colors/accent2_5" csCatId="accent2" phldr="1"/>
      <dgm:spPr/>
      <dgm:t>
        <a:bodyPr/>
        <a:lstStyle/>
        <a:p>
          <a:endParaRPr lang="es-CO"/>
        </a:p>
      </dgm:t>
    </dgm:pt>
    <dgm:pt modelId="{E5D697A3-DD4C-4B0A-A3DA-2E75FCCA4A61}">
      <dgm:prSet phldrT="[Texto]"/>
      <dgm:spPr/>
      <dgm:t>
        <a:bodyPr/>
        <a:lstStyle/>
        <a:p>
          <a:r>
            <a:rPr lang="es-CO" dirty="0" smtClean="0">
              <a:solidFill>
                <a:schemeClr val="tx1"/>
              </a:solidFill>
            </a:rPr>
            <a:t>PREVENCIÓN </a:t>
          </a:r>
          <a:endParaRPr lang="es-CO" dirty="0">
            <a:solidFill>
              <a:schemeClr val="tx1"/>
            </a:solidFill>
          </a:endParaRPr>
        </a:p>
      </dgm:t>
    </dgm:pt>
    <dgm:pt modelId="{CEE00E1E-1729-4A1A-B45E-EA1A51F82F18}" type="parTrans" cxnId="{48714F6D-8CDD-423C-AF5D-319DF040C16B}">
      <dgm:prSet/>
      <dgm:spPr/>
      <dgm:t>
        <a:bodyPr/>
        <a:lstStyle/>
        <a:p>
          <a:endParaRPr lang="es-CO"/>
        </a:p>
      </dgm:t>
    </dgm:pt>
    <dgm:pt modelId="{B981CB42-DE60-4C98-854D-D19A4AA510D6}" type="sibTrans" cxnId="{48714F6D-8CDD-423C-AF5D-319DF040C16B}">
      <dgm:prSet/>
      <dgm:spPr/>
      <dgm:t>
        <a:bodyPr/>
        <a:lstStyle/>
        <a:p>
          <a:endParaRPr lang="es-CO"/>
        </a:p>
      </dgm:t>
    </dgm:pt>
    <dgm:pt modelId="{806BDA54-32CF-4C19-9503-B9B5CF062030}">
      <dgm:prSet phldrT="[Texto]"/>
      <dgm:spPr/>
      <dgm:t>
        <a:bodyPr/>
        <a:lstStyle/>
        <a:p>
          <a:r>
            <a:rPr lang="es-CO" b="1" dirty="0" smtClean="0"/>
            <a:t>Primera Infancia</a:t>
          </a:r>
          <a:endParaRPr lang="es-CO" b="1" dirty="0"/>
        </a:p>
      </dgm:t>
    </dgm:pt>
    <dgm:pt modelId="{FA3A7CC7-65CD-4B8B-807C-90EECD532B1E}" type="parTrans" cxnId="{C802BF30-5A6D-448F-9CF3-9259B0945113}">
      <dgm:prSet/>
      <dgm:spPr/>
      <dgm:t>
        <a:bodyPr/>
        <a:lstStyle/>
        <a:p>
          <a:endParaRPr lang="es-CO"/>
        </a:p>
      </dgm:t>
    </dgm:pt>
    <dgm:pt modelId="{5BD1AF74-9521-40C8-B5D9-AA07E049A2FA}" type="sibTrans" cxnId="{C802BF30-5A6D-448F-9CF3-9259B0945113}">
      <dgm:prSet/>
      <dgm:spPr/>
      <dgm:t>
        <a:bodyPr/>
        <a:lstStyle/>
        <a:p>
          <a:endParaRPr lang="es-CO"/>
        </a:p>
      </dgm:t>
    </dgm:pt>
    <dgm:pt modelId="{1F250431-EB22-4A06-B679-7116DDEBE66E}">
      <dgm:prSet phldrT="[Texto]"/>
      <dgm:spPr/>
      <dgm:t>
        <a:bodyPr/>
        <a:lstStyle/>
        <a:p>
          <a:r>
            <a:rPr lang="es-CO" b="1" dirty="0" smtClean="0"/>
            <a:t>Niñez y  Adolescencia </a:t>
          </a:r>
          <a:endParaRPr lang="es-CO" b="1" dirty="0"/>
        </a:p>
      </dgm:t>
    </dgm:pt>
    <dgm:pt modelId="{F4078C56-08E8-4298-89B6-6CA97F830EDB}" type="parTrans" cxnId="{28D11DB3-9D9D-4E7E-8519-9413E24B3543}">
      <dgm:prSet/>
      <dgm:spPr/>
      <dgm:t>
        <a:bodyPr/>
        <a:lstStyle/>
        <a:p>
          <a:endParaRPr lang="es-CO"/>
        </a:p>
      </dgm:t>
    </dgm:pt>
    <dgm:pt modelId="{1E46F196-760D-45D2-9141-7FC1513F8918}" type="sibTrans" cxnId="{28D11DB3-9D9D-4E7E-8519-9413E24B3543}">
      <dgm:prSet/>
      <dgm:spPr/>
      <dgm:t>
        <a:bodyPr/>
        <a:lstStyle/>
        <a:p>
          <a:endParaRPr lang="es-CO"/>
        </a:p>
      </dgm:t>
    </dgm:pt>
    <dgm:pt modelId="{DAE1B2F9-56D6-4E28-BF2E-43FE244DBFB9}">
      <dgm:prSet phldrT="[Texto]"/>
      <dgm:spPr/>
      <dgm:t>
        <a:bodyPr/>
        <a:lstStyle/>
        <a:p>
          <a:r>
            <a:rPr lang="es-CO" b="1" dirty="0" smtClean="0">
              <a:solidFill>
                <a:schemeClr val="tx1"/>
              </a:solidFill>
            </a:rPr>
            <a:t>PROTECCIÓN</a:t>
          </a:r>
          <a:endParaRPr lang="es-CO" b="1" dirty="0">
            <a:solidFill>
              <a:schemeClr val="tx1"/>
            </a:solidFill>
          </a:endParaRPr>
        </a:p>
      </dgm:t>
    </dgm:pt>
    <dgm:pt modelId="{E19013EB-C2B5-4C81-9ECE-3497625518BA}" type="parTrans" cxnId="{FD434CF5-B0AC-4651-B14F-95FAF8B98952}">
      <dgm:prSet/>
      <dgm:spPr/>
      <dgm:t>
        <a:bodyPr/>
        <a:lstStyle/>
        <a:p>
          <a:endParaRPr lang="es-CO"/>
        </a:p>
      </dgm:t>
    </dgm:pt>
    <dgm:pt modelId="{90F6A28D-80C5-4BEF-81A8-97407783F00A}" type="sibTrans" cxnId="{FD434CF5-B0AC-4651-B14F-95FAF8B98952}">
      <dgm:prSet/>
      <dgm:spPr/>
      <dgm:t>
        <a:bodyPr/>
        <a:lstStyle/>
        <a:p>
          <a:endParaRPr lang="es-CO"/>
        </a:p>
      </dgm:t>
    </dgm:pt>
    <dgm:pt modelId="{CC04480F-ECDA-476C-B6C0-504E132E4E64}">
      <dgm:prSet phldrT="[Texto]"/>
      <dgm:spPr/>
      <dgm:t>
        <a:bodyPr/>
        <a:lstStyle/>
        <a:p>
          <a:r>
            <a:rPr lang="es-CO" b="1" dirty="0" smtClean="0"/>
            <a:t>Restablecimiento de derechos</a:t>
          </a:r>
          <a:endParaRPr lang="es-CO" b="1" dirty="0"/>
        </a:p>
      </dgm:t>
    </dgm:pt>
    <dgm:pt modelId="{0F9FE9B0-03E9-4D3A-A0F9-C82BCB8A923E}" type="parTrans" cxnId="{B042B0DC-32DC-4A77-9F7A-F231D17792DE}">
      <dgm:prSet/>
      <dgm:spPr/>
      <dgm:t>
        <a:bodyPr/>
        <a:lstStyle/>
        <a:p>
          <a:endParaRPr lang="es-CO"/>
        </a:p>
      </dgm:t>
    </dgm:pt>
    <dgm:pt modelId="{7384A1F9-DD6D-4E47-B6DA-8A9E1E0BD6A7}" type="sibTrans" cxnId="{B042B0DC-32DC-4A77-9F7A-F231D17792DE}">
      <dgm:prSet/>
      <dgm:spPr/>
      <dgm:t>
        <a:bodyPr/>
        <a:lstStyle/>
        <a:p>
          <a:endParaRPr lang="es-CO"/>
        </a:p>
      </dgm:t>
    </dgm:pt>
    <dgm:pt modelId="{982EEDFC-2232-49D0-8F0C-144155379C02}">
      <dgm:prSet phldrT="[Texto]"/>
      <dgm:spPr/>
      <dgm:t>
        <a:bodyPr/>
        <a:lstStyle/>
        <a:p>
          <a:r>
            <a:rPr lang="es-CO" b="1" dirty="0" smtClean="0"/>
            <a:t>Adopciones</a:t>
          </a:r>
          <a:endParaRPr lang="es-CO" b="1" dirty="0"/>
        </a:p>
      </dgm:t>
    </dgm:pt>
    <dgm:pt modelId="{52DA1DC9-1E91-4DBB-A47E-20C61669A56B}" type="parTrans" cxnId="{338F1E15-E298-4355-B61F-C1FD9D013BD1}">
      <dgm:prSet/>
      <dgm:spPr/>
      <dgm:t>
        <a:bodyPr/>
        <a:lstStyle/>
        <a:p>
          <a:endParaRPr lang="es-CO"/>
        </a:p>
      </dgm:t>
    </dgm:pt>
    <dgm:pt modelId="{C2A73FF2-6EEE-4012-8824-FB8D63DA96E3}" type="sibTrans" cxnId="{338F1E15-E298-4355-B61F-C1FD9D013BD1}">
      <dgm:prSet/>
      <dgm:spPr/>
      <dgm:t>
        <a:bodyPr/>
        <a:lstStyle/>
        <a:p>
          <a:endParaRPr lang="es-CO"/>
        </a:p>
      </dgm:t>
    </dgm:pt>
    <dgm:pt modelId="{8CD8092C-4EA1-4462-AF3A-09186BA3A0F4}">
      <dgm:prSet phldrT="[Texto]"/>
      <dgm:spPr/>
      <dgm:t>
        <a:bodyPr/>
        <a:lstStyle/>
        <a:p>
          <a:r>
            <a:rPr lang="es-CO" b="1" dirty="0" smtClean="0"/>
            <a:t>Familia y comunidades</a:t>
          </a:r>
          <a:endParaRPr lang="es-CO" b="1" dirty="0"/>
        </a:p>
      </dgm:t>
    </dgm:pt>
    <dgm:pt modelId="{37AB43AA-ABF7-4D7E-87FA-981A9C744179}" type="parTrans" cxnId="{EAC2441F-2BE7-4632-BB1E-C1033E12007D}">
      <dgm:prSet/>
      <dgm:spPr/>
      <dgm:t>
        <a:bodyPr/>
        <a:lstStyle/>
        <a:p>
          <a:endParaRPr lang="es-CO"/>
        </a:p>
      </dgm:t>
    </dgm:pt>
    <dgm:pt modelId="{B4362E86-9A4B-42C4-937A-2297102A92A5}" type="sibTrans" cxnId="{EAC2441F-2BE7-4632-BB1E-C1033E12007D}">
      <dgm:prSet/>
      <dgm:spPr/>
      <dgm:t>
        <a:bodyPr/>
        <a:lstStyle/>
        <a:p>
          <a:endParaRPr lang="es-CO"/>
        </a:p>
      </dgm:t>
    </dgm:pt>
    <dgm:pt modelId="{80B90C10-EE23-4BC4-9CFC-F8B00A8FA8EE}">
      <dgm:prSet phldrT="[Texto]"/>
      <dgm:spPr/>
      <dgm:t>
        <a:bodyPr/>
        <a:lstStyle/>
        <a:p>
          <a:r>
            <a:rPr lang="es-CO" b="1" dirty="0" smtClean="0"/>
            <a:t>Nutrición</a:t>
          </a:r>
          <a:endParaRPr lang="es-CO" b="1" dirty="0"/>
        </a:p>
      </dgm:t>
    </dgm:pt>
    <dgm:pt modelId="{6D78F45F-F1DF-4D9A-9095-55A5A4C21706}" type="parTrans" cxnId="{8F81302E-8CAA-4190-AC17-867AF355C005}">
      <dgm:prSet/>
      <dgm:spPr/>
      <dgm:t>
        <a:bodyPr/>
        <a:lstStyle/>
        <a:p>
          <a:endParaRPr lang="es-CO"/>
        </a:p>
      </dgm:t>
    </dgm:pt>
    <dgm:pt modelId="{7B3464E5-09C9-4E3C-9F3B-E5768868CF71}" type="sibTrans" cxnId="{8F81302E-8CAA-4190-AC17-867AF355C005}">
      <dgm:prSet/>
      <dgm:spPr/>
      <dgm:t>
        <a:bodyPr/>
        <a:lstStyle/>
        <a:p>
          <a:endParaRPr lang="es-CO"/>
        </a:p>
      </dgm:t>
    </dgm:pt>
    <dgm:pt modelId="{8ADDD332-DD4B-482A-BF45-FD4D8442EE7C}">
      <dgm:prSet phldrT="[Texto]"/>
      <dgm:spPr/>
      <dgm:t>
        <a:bodyPr/>
        <a:lstStyle/>
        <a:p>
          <a:endParaRPr lang="es-CO" dirty="0"/>
        </a:p>
      </dgm:t>
    </dgm:pt>
    <dgm:pt modelId="{8E94FDD8-72D1-405F-9114-0877D1898CA6}" type="parTrans" cxnId="{DE15708C-9071-4542-9E40-8259B62B2943}">
      <dgm:prSet/>
      <dgm:spPr/>
      <dgm:t>
        <a:bodyPr/>
        <a:lstStyle/>
        <a:p>
          <a:endParaRPr lang="es-CO"/>
        </a:p>
      </dgm:t>
    </dgm:pt>
    <dgm:pt modelId="{7D184AC6-0C46-4033-AAF8-5CF253D0A117}" type="sibTrans" cxnId="{DE15708C-9071-4542-9E40-8259B62B2943}">
      <dgm:prSet/>
      <dgm:spPr/>
      <dgm:t>
        <a:bodyPr/>
        <a:lstStyle/>
        <a:p>
          <a:endParaRPr lang="es-CO"/>
        </a:p>
      </dgm:t>
    </dgm:pt>
    <dgm:pt modelId="{2A3706F2-2C4F-45EB-8892-641600091E31}">
      <dgm:prSet phldrT="[Texto]"/>
      <dgm:spPr/>
      <dgm:t>
        <a:bodyPr/>
        <a:lstStyle/>
        <a:p>
          <a:r>
            <a:rPr lang="es-CO" b="1" dirty="0" smtClean="0"/>
            <a:t>Sistema de Responsabilidad Penal</a:t>
          </a:r>
          <a:endParaRPr lang="es-CO" b="1" dirty="0"/>
        </a:p>
      </dgm:t>
    </dgm:pt>
    <dgm:pt modelId="{DE925E41-7A50-43A3-90D8-42DBE4D51C0F}" type="parTrans" cxnId="{509F2411-23E5-4FD2-B2B0-797B9444E7A8}">
      <dgm:prSet/>
      <dgm:spPr/>
      <dgm:t>
        <a:bodyPr/>
        <a:lstStyle/>
        <a:p>
          <a:endParaRPr lang="es-CO"/>
        </a:p>
      </dgm:t>
    </dgm:pt>
    <dgm:pt modelId="{4171A4B4-5EB2-496E-8E8D-98F91A0FABD1}" type="sibTrans" cxnId="{509F2411-23E5-4FD2-B2B0-797B9444E7A8}">
      <dgm:prSet/>
      <dgm:spPr/>
      <dgm:t>
        <a:bodyPr/>
        <a:lstStyle/>
        <a:p>
          <a:endParaRPr lang="es-CO"/>
        </a:p>
      </dgm:t>
    </dgm:pt>
    <dgm:pt modelId="{4E9DCC21-B8C2-4891-A3F3-57F88A73CC91}">
      <dgm:prSet phldrT="[Texto]"/>
      <dgm:spPr/>
      <dgm:t>
        <a:bodyPr/>
        <a:lstStyle/>
        <a:p>
          <a:endParaRPr lang="es-CO" dirty="0"/>
        </a:p>
      </dgm:t>
    </dgm:pt>
    <dgm:pt modelId="{9285659F-7AF8-49B6-9541-C4EC913961C9}" type="parTrans" cxnId="{08F9ADCA-9632-48AC-BA6D-F0533E1299F4}">
      <dgm:prSet/>
      <dgm:spPr/>
      <dgm:t>
        <a:bodyPr/>
        <a:lstStyle/>
        <a:p>
          <a:endParaRPr lang="es-CO"/>
        </a:p>
      </dgm:t>
    </dgm:pt>
    <dgm:pt modelId="{5697D217-951C-4077-8102-1F8C1C9EE04F}" type="sibTrans" cxnId="{08F9ADCA-9632-48AC-BA6D-F0533E1299F4}">
      <dgm:prSet/>
      <dgm:spPr/>
      <dgm:t>
        <a:bodyPr/>
        <a:lstStyle/>
        <a:p>
          <a:endParaRPr lang="es-CO"/>
        </a:p>
      </dgm:t>
    </dgm:pt>
    <dgm:pt modelId="{439ACEFD-239C-4B74-8C7D-3BE081F10B84}" type="pres">
      <dgm:prSet presAssocID="{9B7BB5DB-FE6C-42AB-BC80-A142F8E4BF7A}" presName="Name0" presStyleCnt="0">
        <dgm:presLayoutVars>
          <dgm:dir/>
          <dgm:animLvl val="lvl"/>
          <dgm:resizeHandles/>
        </dgm:presLayoutVars>
      </dgm:prSet>
      <dgm:spPr/>
      <dgm:t>
        <a:bodyPr/>
        <a:lstStyle/>
        <a:p>
          <a:endParaRPr lang="es-CO"/>
        </a:p>
      </dgm:t>
    </dgm:pt>
    <dgm:pt modelId="{B2710679-D218-4AED-95A5-0DD25F698BD1}" type="pres">
      <dgm:prSet presAssocID="{E5D697A3-DD4C-4B0A-A3DA-2E75FCCA4A61}" presName="linNode" presStyleCnt="0"/>
      <dgm:spPr/>
    </dgm:pt>
    <dgm:pt modelId="{E81943C5-E0F7-4C32-999C-D4E0855AD71A}" type="pres">
      <dgm:prSet presAssocID="{E5D697A3-DD4C-4B0A-A3DA-2E75FCCA4A61}" presName="parentShp" presStyleLbl="node1" presStyleIdx="0" presStyleCnt="2" custLinFactNeighborX="853" custLinFactNeighborY="4924">
        <dgm:presLayoutVars>
          <dgm:bulletEnabled val="1"/>
        </dgm:presLayoutVars>
      </dgm:prSet>
      <dgm:spPr/>
      <dgm:t>
        <a:bodyPr/>
        <a:lstStyle/>
        <a:p>
          <a:endParaRPr lang="es-CO"/>
        </a:p>
      </dgm:t>
    </dgm:pt>
    <dgm:pt modelId="{88C6027B-AA6F-49C4-A763-F555859F1FE1}" type="pres">
      <dgm:prSet presAssocID="{E5D697A3-DD4C-4B0A-A3DA-2E75FCCA4A61}" presName="childShp" presStyleLbl="bgAccFollowNode1" presStyleIdx="0" presStyleCnt="2">
        <dgm:presLayoutVars>
          <dgm:bulletEnabled val="1"/>
        </dgm:presLayoutVars>
      </dgm:prSet>
      <dgm:spPr/>
      <dgm:t>
        <a:bodyPr/>
        <a:lstStyle/>
        <a:p>
          <a:endParaRPr lang="es-CO"/>
        </a:p>
      </dgm:t>
    </dgm:pt>
    <dgm:pt modelId="{EA3BA293-74AC-4647-A945-EE1F60BF8532}" type="pres">
      <dgm:prSet presAssocID="{B981CB42-DE60-4C98-854D-D19A4AA510D6}" presName="spacing" presStyleCnt="0"/>
      <dgm:spPr/>
    </dgm:pt>
    <dgm:pt modelId="{48D20B3A-EE30-4026-8C0B-39AC1C8C3B09}" type="pres">
      <dgm:prSet presAssocID="{DAE1B2F9-56D6-4E28-BF2E-43FE244DBFB9}" presName="linNode" presStyleCnt="0"/>
      <dgm:spPr/>
    </dgm:pt>
    <dgm:pt modelId="{E014A028-5108-4F8D-9514-B11277B3312B}" type="pres">
      <dgm:prSet presAssocID="{DAE1B2F9-56D6-4E28-BF2E-43FE244DBFB9}" presName="parentShp" presStyleLbl="node1" presStyleIdx="1" presStyleCnt="2">
        <dgm:presLayoutVars>
          <dgm:bulletEnabled val="1"/>
        </dgm:presLayoutVars>
      </dgm:prSet>
      <dgm:spPr/>
      <dgm:t>
        <a:bodyPr/>
        <a:lstStyle/>
        <a:p>
          <a:endParaRPr lang="es-CO"/>
        </a:p>
      </dgm:t>
    </dgm:pt>
    <dgm:pt modelId="{F4B00C6A-EB9C-4835-841D-A590151BFEA8}" type="pres">
      <dgm:prSet presAssocID="{DAE1B2F9-56D6-4E28-BF2E-43FE244DBFB9}" presName="childShp" presStyleLbl="bgAccFollowNode1" presStyleIdx="1" presStyleCnt="2">
        <dgm:presLayoutVars>
          <dgm:bulletEnabled val="1"/>
        </dgm:presLayoutVars>
      </dgm:prSet>
      <dgm:spPr/>
      <dgm:t>
        <a:bodyPr/>
        <a:lstStyle/>
        <a:p>
          <a:endParaRPr lang="es-CO"/>
        </a:p>
      </dgm:t>
    </dgm:pt>
  </dgm:ptLst>
  <dgm:cxnLst>
    <dgm:cxn modelId="{EAC2441F-2BE7-4632-BB1E-C1033E12007D}" srcId="{E5D697A3-DD4C-4B0A-A3DA-2E75FCCA4A61}" destId="{8CD8092C-4EA1-4462-AF3A-09186BA3A0F4}" srcOrd="2" destOrd="0" parTransId="{37AB43AA-ABF7-4D7E-87FA-981A9C744179}" sibTransId="{B4362E86-9A4B-42C4-937A-2297102A92A5}"/>
    <dgm:cxn modelId="{C51FB63B-DA05-48C8-973B-EEC24ABAB68C}" type="presOf" srcId="{2A3706F2-2C4F-45EB-8892-641600091E31}" destId="{F4B00C6A-EB9C-4835-841D-A590151BFEA8}" srcOrd="0" destOrd="2" presId="urn:microsoft.com/office/officeart/2005/8/layout/vList6"/>
    <dgm:cxn modelId="{C802BF30-5A6D-448F-9CF3-9259B0945113}" srcId="{E5D697A3-DD4C-4B0A-A3DA-2E75FCCA4A61}" destId="{806BDA54-32CF-4C19-9503-B9B5CF062030}" srcOrd="0" destOrd="0" parTransId="{FA3A7CC7-65CD-4B8B-807C-90EECD532B1E}" sibTransId="{5BD1AF74-9521-40C8-B5D9-AA07E049A2FA}"/>
    <dgm:cxn modelId="{8F81302E-8CAA-4190-AC17-867AF355C005}" srcId="{E5D697A3-DD4C-4B0A-A3DA-2E75FCCA4A61}" destId="{80B90C10-EE23-4BC4-9CFC-F8B00A8FA8EE}" srcOrd="3" destOrd="0" parTransId="{6D78F45F-F1DF-4D9A-9095-55A5A4C21706}" sibTransId="{7B3464E5-09C9-4E3C-9F3B-E5768868CF71}"/>
    <dgm:cxn modelId="{89AB33E1-0B31-4868-8150-47E1F8E9B5F8}" type="presOf" srcId="{4E9DCC21-B8C2-4891-A3F3-57F88A73CC91}" destId="{F4B00C6A-EB9C-4835-841D-A590151BFEA8}" srcOrd="0" destOrd="3" presId="urn:microsoft.com/office/officeart/2005/8/layout/vList6"/>
    <dgm:cxn modelId="{3C568C55-D59B-488E-9A6D-3DE670E5CE53}" type="presOf" srcId="{982EEDFC-2232-49D0-8F0C-144155379C02}" destId="{F4B00C6A-EB9C-4835-841D-A590151BFEA8}" srcOrd="0" destOrd="1" presId="urn:microsoft.com/office/officeart/2005/8/layout/vList6"/>
    <dgm:cxn modelId="{08F9ADCA-9632-48AC-BA6D-F0533E1299F4}" srcId="{DAE1B2F9-56D6-4E28-BF2E-43FE244DBFB9}" destId="{4E9DCC21-B8C2-4891-A3F3-57F88A73CC91}" srcOrd="3" destOrd="0" parTransId="{9285659F-7AF8-49B6-9541-C4EC913961C9}" sibTransId="{5697D217-951C-4077-8102-1F8C1C9EE04F}"/>
    <dgm:cxn modelId="{FD434CF5-B0AC-4651-B14F-95FAF8B98952}" srcId="{9B7BB5DB-FE6C-42AB-BC80-A142F8E4BF7A}" destId="{DAE1B2F9-56D6-4E28-BF2E-43FE244DBFB9}" srcOrd="1" destOrd="0" parTransId="{E19013EB-C2B5-4C81-9ECE-3497625518BA}" sibTransId="{90F6A28D-80C5-4BEF-81A8-97407783F00A}"/>
    <dgm:cxn modelId="{B042B0DC-32DC-4A77-9F7A-F231D17792DE}" srcId="{DAE1B2F9-56D6-4E28-BF2E-43FE244DBFB9}" destId="{CC04480F-ECDA-476C-B6C0-504E132E4E64}" srcOrd="0" destOrd="0" parTransId="{0F9FE9B0-03E9-4D3A-A0F9-C82BCB8A923E}" sibTransId="{7384A1F9-DD6D-4E47-B6DA-8A9E1E0BD6A7}"/>
    <dgm:cxn modelId="{365B3CA1-E917-467D-A6D8-3495DC8526FC}" type="presOf" srcId="{1F250431-EB22-4A06-B679-7116DDEBE66E}" destId="{88C6027B-AA6F-49C4-A763-F555859F1FE1}" srcOrd="0" destOrd="1" presId="urn:microsoft.com/office/officeart/2005/8/layout/vList6"/>
    <dgm:cxn modelId="{52C9E9D2-A7AD-48BC-A6BD-054EE1EBCF93}" type="presOf" srcId="{DAE1B2F9-56D6-4E28-BF2E-43FE244DBFB9}" destId="{E014A028-5108-4F8D-9514-B11277B3312B}" srcOrd="0" destOrd="0" presId="urn:microsoft.com/office/officeart/2005/8/layout/vList6"/>
    <dgm:cxn modelId="{2D50E483-75B3-44B9-8DB2-A37B2A24188D}" type="presOf" srcId="{E5D697A3-DD4C-4B0A-A3DA-2E75FCCA4A61}" destId="{E81943C5-E0F7-4C32-999C-D4E0855AD71A}" srcOrd="0" destOrd="0" presId="urn:microsoft.com/office/officeart/2005/8/layout/vList6"/>
    <dgm:cxn modelId="{37B56214-FD87-46CF-80F9-FE455DA4F312}" type="presOf" srcId="{8CD8092C-4EA1-4462-AF3A-09186BA3A0F4}" destId="{88C6027B-AA6F-49C4-A763-F555859F1FE1}" srcOrd="0" destOrd="2" presId="urn:microsoft.com/office/officeart/2005/8/layout/vList6"/>
    <dgm:cxn modelId="{42516AB5-8161-4B50-B902-5B88C8A17678}" type="presOf" srcId="{80B90C10-EE23-4BC4-9CFC-F8B00A8FA8EE}" destId="{88C6027B-AA6F-49C4-A763-F555859F1FE1}" srcOrd="0" destOrd="3" presId="urn:microsoft.com/office/officeart/2005/8/layout/vList6"/>
    <dgm:cxn modelId="{509F2411-23E5-4FD2-B2B0-797B9444E7A8}" srcId="{DAE1B2F9-56D6-4E28-BF2E-43FE244DBFB9}" destId="{2A3706F2-2C4F-45EB-8892-641600091E31}" srcOrd="2" destOrd="0" parTransId="{DE925E41-7A50-43A3-90D8-42DBE4D51C0F}" sibTransId="{4171A4B4-5EB2-496E-8E8D-98F91A0FABD1}"/>
    <dgm:cxn modelId="{5EA5BC99-D76E-42EB-A6C3-A36D85EE8615}" type="presOf" srcId="{806BDA54-32CF-4C19-9503-B9B5CF062030}" destId="{88C6027B-AA6F-49C4-A763-F555859F1FE1}" srcOrd="0" destOrd="0" presId="urn:microsoft.com/office/officeart/2005/8/layout/vList6"/>
    <dgm:cxn modelId="{DE15708C-9071-4542-9E40-8259B62B2943}" srcId="{E5D697A3-DD4C-4B0A-A3DA-2E75FCCA4A61}" destId="{8ADDD332-DD4B-482A-BF45-FD4D8442EE7C}" srcOrd="4" destOrd="0" parTransId="{8E94FDD8-72D1-405F-9114-0877D1898CA6}" sibTransId="{7D184AC6-0C46-4033-AAF8-5CF253D0A117}"/>
    <dgm:cxn modelId="{750FE87F-CAA2-4130-BAA8-7AB681931350}" type="presOf" srcId="{8ADDD332-DD4B-482A-BF45-FD4D8442EE7C}" destId="{88C6027B-AA6F-49C4-A763-F555859F1FE1}" srcOrd="0" destOrd="4" presId="urn:microsoft.com/office/officeart/2005/8/layout/vList6"/>
    <dgm:cxn modelId="{28D11DB3-9D9D-4E7E-8519-9413E24B3543}" srcId="{E5D697A3-DD4C-4B0A-A3DA-2E75FCCA4A61}" destId="{1F250431-EB22-4A06-B679-7116DDEBE66E}" srcOrd="1" destOrd="0" parTransId="{F4078C56-08E8-4298-89B6-6CA97F830EDB}" sibTransId="{1E46F196-760D-45D2-9141-7FC1513F8918}"/>
    <dgm:cxn modelId="{A04693A9-C56E-44B8-93D0-55B12D34FD5C}" type="presOf" srcId="{CC04480F-ECDA-476C-B6C0-504E132E4E64}" destId="{F4B00C6A-EB9C-4835-841D-A590151BFEA8}" srcOrd="0" destOrd="0" presId="urn:microsoft.com/office/officeart/2005/8/layout/vList6"/>
    <dgm:cxn modelId="{5AF34D18-1A5E-4B8E-A25B-DBBE49CD51F7}" type="presOf" srcId="{9B7BB5DB-FE6C-42AB-BC80-A142F8E4BF7A}" destId="{439ACEFD-239C-4B74-8C7D-3BE081F10B84}" srcOrd="0" destOrd="0" presId="urn:microsoft.com/office/officeart/2005/8/layout/vList6"/>
    <dgm:cxn modelId="{338F1E15-E298-4355-B61F-C1FD9D013BD1}" srcId="{DAE1B2F9-56D6-4E28-BF2E-43FE244DBFB9}" destId="{982EEDFC-2232-49D0-8F0C-144155379C02}" srcOrd="1" destOrd="0" parTransId="{52DA1DC9-1E91-4DBB-A47E-20C61669A56B}" sibTransId="{C2A73FF2-6EEE-4012-8824-FB8D63DA96E3}"/>
    <dgm:cxn modelId="{48714F6D-8CDD-423C-AF5D-319DF040C16B}" srcId="{9B7BB5DB-FE6C-42AB-BC80-A142F8E4BF7A}" destId="{E5D697A3-DD4C-4B0A-A3DA-2E75FCCA4A61}" srcOrd="0" destOrd="0" parTransId="{CEE00E1E-1729-4A1A-B45E-EA1A51F82F18}" sibTransId="{B981CB42-DE60-4C98-854D-D19A4AA510D6}"/>
    <dgm:cxn modelId="{F7947DA4-93D2-4284-A248-206E52593F24}" type="presParOf" srcId="{439ACEFD-239C-4B74-8C7D-3BE081F10B84}" destId="{B2710679-D218-4AED-95A5-0DD25F698BD1}" srcOrd="0" destOrd="0" presId="urn:microsoft.com/office/officeart/2005/8/layout/vList6"/>
    <dgm:cxn modelId="{E1A0EE19-355E-457E-B6E8-4CBB1145D62F}" type="presParOf" srcId="{B2710679-D218-4AED-95A5-0DD25F698BD1}" destId="{E81943C5-E0F7-4C32-999C-D4E0855AD71A}" srcOrd="0" destOrd="0" presId="urn:microsoft.com/office/officeart/2005/8/layout/vList6"/>
    <dgm:cxn modelId="{9313CF26-1EF4-4AB5-BA67-7B711EB0190A}" type="presParOf" srcId="{B2710679-D218-4AED-95A5-0DD25F698BD1}" destId="{88C6027B-AA6F-49C4-A763-F555859F1FE1}" srcOrd="1" destOrd="0" presId="urn:microsoft.com/office/officeart/2005/8/layout/vList6"/>
    <dgm:cxn modelId="{1DF60A88-3F3B-488D-8A55-E25DECCF1DC5}" type="presParOf" srcId="{439ACEFD-239C-4B74-8C7D-3BE081F10B84}" destId="{EA3BA293-74AC-4647-A945-EE1F60BF8532}" srcOrd="1" destOrd="0" presId="urn:microsoft.com/office/officeart/2005/8/layout/vList6"/>
    <dgm:cxn modelId="{D518ADD8-15D5-4A8A-ADA1-96E4255E7EEE}" type="presParOf" srcId="{439ACEFD-239C-4B74-8C7D-3BE081F10B84}" destId="{48D20B3A-EE30-4026-8C0B-39AC1C8C3B09}" srcOrd="2" destOrd="0" presId="urn:microsoft.com/office/officeart/2005/8/layout/vList6"/>
    <dgm:cxn modelId="{8D275E84-123E-46AF-BB94-28F32155BA8D}" type="presParOf" srcId="{48D20B3A-EE30-4026-8C0B-39AC1C8C3B09}" destId="{E014A028-5108-4F8D-9514-B11277B3312B}" srcOrd="0" destOrd="0" presId="urn:microsoft.com/office/officeart/2005/8/layout/vList6"/>
    <dgm:cxn modelId="{1215954C-46B0-4F80-B712-DBE7F8F965CE}" type="presParOf" srcId="{48D20B3A-EE30-4026-8C0B-39AC1C8C3B09}" destId="{F4B00C6A-EB9C-4835-841D-A590151BFEA8}"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54D783-3A34-415F-8C7E-E40ED147F7DF}"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1D5F8B2A-B127-473A-A5D5-66CD886AD3DA}">
      <dgm:prSet/>
      <dgm:spPr>
        <a:solidFill>
          <a:schemeClr val="bg1">
            <a:lumMod val="95000"/>
          </a:schemeClr>
        </a:solidFill>
      </dgm:spPr>
      <dgm:t>
        <a:bodyPr/>
        <a:lstStyle/>
        <a:p>
          <a:pPr rtl="0"/>
          <a:r>
            <a:rPr lang="en-US" b="1" dirty="0" smtClean="0">
              <a:solidFill>
                <a:schemeClr val="tx1"/>
              </a:solidFill>
              <a:latin typeface="Candara" panose="020E0502030303020204" pitchFamily="34" charset="0"/>
            </a:rPr>
            <a:t>TOTAL USUARIOS ATENDIDOS </a:t>
          </a:r>
          <a:endParaRPr lang="en-US" b="1" dirty="0">
            <a:solidFill>
              <a:schemeClr val="tx1"/>
            </a:solidFill>
            <a:latin typeface="Candara" panose="020E0502030303020204" pitchFamily="34" charset="0"/>
          </a:endParaRPr>
        </a:p>
      </dgm:t>
    </dgm:pt>
    <dgm:pt modelId="{B72BF3AA-2D04-41F6-AA1C-5D5DD9D45AC3}" type="parTrans" cxnId="{F5E388FC-0627-430F-95AC-2361A988D4EC}">
      <dgm:prSet/>
      <dgm:spPr/>
      <dgm:t>
        <a:bodyPr/>
        <a:lstStyle/>
        <a:p>
          <a:endParaRPr lang="en-US" b="1">
            <a:latin typeface="Candara" panose="020E0502030303020204" pitchFamily="34" charset="0"/>
          </a:endParaRPr>
        </a:p>
      </dgm:t>
    </dgm:pt>
    <dgm:pt modelId="{98F3E232-7AE2-4BCE-8314-0E6BE97F157B}" type="sibTrans" cxnId="{F5E388FC-0627-430F-95AC-2361A988D4EC}">
      <dgm:prSet/>
      <dgm:spPr/>
      <dgm:t>
        <a:bodyPr/>
        <a:lstStyle/>
        <a:p>
          <a:endParaRPr lang="en-US" b="1">
            <a:latin typeface="Candara" panose="020E0502030303020204" pitchFamily="34" charset="0"/>
          </a:endParaRPr>
        </a:p>
      </dgm:t>
    </dgm:pt>
    <dgm:pt modelId="{BDF1D8CF-2407-4941-B4D7-419A306DB6B1}">
      <dgm:prSet custT="1"/>
      <dgm:spPr>
        <a:solidFill>
          <a:schemeClr val="bg1">
            <a:alpha val="90000"/>
          </a:schemeClr>
        </a:solidFill>
      </dgm:spPr>
      <dgm:t>
        <a:bodyPr/>
        <a:lstStyle/>
        <a:p>
          <a:pPr rtl="0"/>
          <a:r>
            <a:rPr lang="es-ES" sz="2000" dirty="0" smtClean="0"/>
            <a:t>46.165 usuarios </a:t>
          </a:r>
          <a:endParaRPr lang="en-US" sz="2000" b="1" dirty="0">
            <a:latin typeface="Candara" panose="020E0502030303020204" pitchFamily="34" charset="0"/>
          </a:endParaRPr>
        </a:p>
      </dgm:t>
    </dgm:pt>
    <dgm:pt modelId="{B723C28C-3A24-4F53-ABC3-B9E4F3F0FBDF}" type="parTrans" cxnId="{A5F4AB63-998D-4A28-AD2E-7DE5B62B8367}">
      <dgm:prSet/>
      <dgm:spPr/>
      <dgm:t>
        <a:bodyPr/>
        <a:lstStyle/>
        <a:p>
          <a:endParaRPr lang="en-US" b="1">
            <a:latin typeface="Candara" panose="020E0502030303020204" pitchFamily="34" charset="0"/>
          </a:endParaRPr>
        </a:p>
      </dgm:t>
    </dgm:pt>
    <dgm:pt modelId="{30062F50-A21B-4762-9B30-460659388538}" type="sibTrans" cxnId="{A5F4AB63-998D-4A28-AD2E-7DE5B62B8367}">
      <dgm:prSet/>
      <dgm:spPr/>
      <dgm:t>
        <a:bodyPr/>
        <a:lstStyle/>
        <a:p>
          <a:endParaRPr lang="en-US" b="1">
            <a:latin typeface="Candara" panose="020E0502030303020204" pitchFamily="34" charset="0"/>
          </a:endParaRPr>
        </a:p>
      </dgm:t>
    </dgm:pt>
    <dgm:pt modelId="{5605521E-4E89-4767-B21F-7D56B229DC9D}">
      <dgm:prSet/>
      <dgm:spPr>
        <a:solidFill>
          <a:schemeClr val="bg1">
            <a:lumMod val="95000"/>
          </a:schemeClr>
        </a:solidFill>
      </dgm:spPr>
      <dgm:t>
        <a:bodyPr/>
        <a:lstStyle/>
        <a:p>
          <a:pPr rtl="0"/>
          <a:r>
            <a:rPr lang="en-US" b="1" dirty="0" smtClean="0">
              <a:solidFill>
                <a:schemeClr val="tx1"/>
              </a:solidFill>
              <a:latin typeface="Candara" panose="020E0502030303020204" pitchFamily="34" charset="0"/>
            </a:rPr>
            <a:t>INVERSIÓN</a:t>
          </a:r>
          <a:endParaRPr lang="en-US" b="1" dirty="0">
            <a:solidFill>
              <a:schemeClr val="tx1"/>
            </a:solidFill>
            <a:latin typeface="Candara" panose="020E0502030303020204" pitchFamily="34" charset="0"/>
          </a:endParaRPr>
        </a:p>
      </dgm:t>
    </dgm:pt>
    <dgm:pt modelId="{9D80E8B6-4B7B-44F2-95AA-CBC2DD8A805E}" type="parTrans" cxnId="{44B5CC5F-E635-4654-9B11-93B534DBD46A}">
      <dgm:prSet/>
      <dgm:spPr/>
      <dgm:t>
        <a:bodyPr/>
        <a:lstStyle/>
        <a:p>
          <a:endParaRPr lang="en-US" b="1">
            <a:latin typeface="Candara" panose="020E0502030303020204" pitchFamily="34" charset="0"/>
          </a:endParaRPr>
        </a:p>
      </dgm:t>
    </dgm:pt>
    <dgm:pt modelId="{C2B8C33A-4B76-4A18-8677-EFC31863275B}" type="sibTrans" cxnId="{44B5CC5F-E635-4654-9B11-93B534DBD46A}">
      <dgm:prSet/>
      <dgm:spPr/>
      <dgm:t>
        <a:bodyPr/>
        <a:lstStyle/>
        <a:p>
          <a:endParaRPr lang="en-US" b="1">
            <a:latin typeface="Candara" panose="020E0502030303020204" pitchFamily="34" charset="0"/>
          </a:endParaRPr>
        </a:p>
      </dgm:t>
    </dgm:pt>
    <dgm:pt modelId="{AA3425EA-E8EA-4403-9D74-47E5AE08E183}">
      <dgm:prSet/>
      <dgm:spPr>
        <a:solidFill>
          <a:schemeClr val="bg1">
            <a:alpha val="90000"/>
          </a:schemeClr>
        </a:solidFill>
      </dgm:spPr>
      <dgm:t>
        <a:bodyPr/>
        <a:lstStyle/>
        <a:p>
          <a:pPr rtl="0"/>
          <a:r>
            <a:rPr lang="es-CO" b="1" smtClean="0">
              <a:latin typeface="Candara" panose="020E0502030303020204" pitchFamily="34" charset="0"/>
            </a:rPr>
            <a:t>Identificar los miembros</a:t>
          </a:r>
          <a:endParaRPr lang="en-US" b="1">
            <a:latin typeface="Candara" panose="020E0502030303020204" pitchFamily="34" charset="0"/>
          </a:endParaRPr>
        </a:p>
      </dgm:t>
    </dgm:pt>
    <dgm:pt modelId="{59515E46-6CCE-411D-B708-44DC68FCCEB9}" type="parTrans" cxnId="{1D3F3AC5-284A-43B2-B9DC-3880070A997C}">
      <dgm:prSet/>
      <dgm:spPr/>
      <dgm:t>
        <a:bodyPr/>
        <a:lstStyle/>
        <a:p>
          <a:endParaRPr lang="en-US" b="1">
            <a:latin typeface="Candara" panose="020E0502030303020204" pitchFamily="34" charset="0"/>
          </a:endParaRPr>
        </a:p>
      </dgm:t>
    </dgm:pt>
    <dgm:pt modelId="{722D3CA2-7BEE-428E-AAB2-5270028F87FB}" type="sibTrans" cxnId="{1D3F3AC5-284A-43B2-B9DC-3880070A997C}">
      <dgm:prSet/>
      <dgm:spPr/>
      <dgm:t>
        <a:bodyPr/>
        <a:lstStyle/>
        <a:p>
          <a:endParaRPr lang="en-US" b="1">
            <a:latin typeface="Candara" panose="020E0502030303020204" pitchFamily="34" charset="0"/>
          </a:endParaRPr>
        </a:p>
      </dgm:t>
    </dgm:pt>
    <dgm:pt modelId="{2BD6EB3E-B2E8-4AA0-A7FF-2EE3B53FA38A}">
      <dgm:prSet custT="1"/>
      <dgm:spPr>
        <a:solidFill>
          <a:schemeClr val="bg1">
            <a:alpha val="90000"/>
          </a:schemeClr>
        </a:solidFill>
      </dgm:spPr>
      <dgm:t>
        <a:bodyPr/>
        <a:lstStyle/>
        <a:p>
          <a:pPr rtl="0"/>
          <a:r>
            <a:rPr lang="es-ES" sz="2000" dirty="0" smtClean="0"/>
            <a:t>$ 68.761.367.147,00 </a:t>
          </a:r>
          <a:endParaRPr lang="en-US" sz="2000" b="1" dirty="0">
            <a:latin typeface="Candara" panose="020E0502030303020204" pitchFamily="34" charset="0"/>
          </a:endParaRPr>
        </a:p>
      </dgm:t>
    </dgm:pt>
    <dgm:pt modelId="{9152D8CB-B633-4C4F-A4BE-8A0724B013CC}" type="parTrans" cxnId="{0AA59FD6-F156-493E-8FFC-54A16BFF33ED}">
      <dgm:prSet/>
      <dgm:spPr/>
      <dgm:t>
        <a:bodyPr/>
        <a:lstStyle/>
        <a:p>
          <a:endParaRPr lang="en-US" b="1"/>
        </a:p>
      </dgm:t>
    </dgm:pt>
    <dgm:pt modelId="{B6B0C97A-3654-4C65-B994-FFE12456A33F}" type="sibTrans" cxnId="{0AA59FD6-F156-493E-8FFC-54A16BFF33ED}">
      <dgm:prSet/>
      <dgm:spPr/>
      <dgm:t>
        <a:bodyPr/>
        <a:lstStyle/>
        <a:p>
          <a:endParaRPr lang="en-US" b="1"/>
        </a:p>
      </dgm:t>
    </dgm:pt>
    <dgm:pt modelId="{F21AD0BC-14A4-40ED-A489-E24BE16FCF3E}">
      <dgm:prSet custT="1"/>
      <dgm:spPr>
        <a:solidFill>
          <a:schemeClr val="bg1"/>
        </a:solidFill>
      </dgm:spPr>
      <dgm:t>
        <a:bodyPr/>
        <a:lstStyle/>
        <a:p>
          <a:pPr rtl="0"/>
          <a:r>
            <a:rPr lang="es-CO" sz="2000" dirty="0" smtClean="0"/>
            <a:t>Articulación de políticas y líneas de acción para la Atención Integral a los niños y niñas menores de 5 años en los territorios</a:t>
          </a:r>
          <a:r>
            <a:rPr lang="es-CO" sz="1600" dirty="0" smtClean="0"/>
            <a:t>.   </a:t>
          </a:r>
          <a:endParaRPr lang="es-CO" sz="1600" b="1" noProof="0" dirty="0">
            <a:solidFill>
              <a:schemeClr val="tx1"/>
            </a:solidFill>
            <a:latin typeface="Candara" panose="020E0502030303020204" pitchFamily="34" charset="0"/>
          </a:endParaRPr>
        </a:p>
      </dgm:t>
    </dgm:pt>
    <dgm:pt modelId="{EDE39655-31BE-41F4-A8FE-CF15CEC61161}" type="parTrans" cxnId="{630BA022-77B1-4243-8473-4F731A091A71}">
      <dgm:prSet/>
      <dgm:spPr/>
      <dgm:t>
        <a:bodyPr/>
        <a:lstStyle/>
        <a:p>
          <a:endParaRPr lang="es-CO"/>
        </a:p>
      </dgm:t>
    </dgm:pt>
    <dgm:pt modelId="{2780F7BC-3A41-41B8-B21C-79E5F62F9D3F}" type="sibTrans" cxnId="{630BA022-77B1-4243-8473-4F731A091A71}">
      <dgm:prSet/>
      <dgm:spPr/>
      <dgm:t>
        <a:bodyPr/>
        <a:lstStyle/>
        <a:p>
          <a:endParaRPr lang="es-CO"/>
        </a:p>
      </dgm:t>
    </dgm:pt>
    <dgm:pt modelId="{26E1C297-5FB3-4183-9C74-9F979C85F5B8}">
      <dgm:prSet/>
      <dgm:spPr>
        <a:solidFill>
          <a:schemeClr val="bg1">
            <a:lumMod val="95000"/>
          </a:schemeClr>
        </a:solidFill>
      </dgm:spPr>
      <dgm:t>
        <a:bodyPr/>
        <a:lstStyle/>
        <a:p>
          <a:r>
            <a:rPr lang="es-CO" b="1" dirty="0" smtClean="0">
              <a:solidFill>
                <a:schemeClr val="tx1"/>
              </a:solidFill>
            </a:rPr>
            <a:t>OBJETIVO</a:t>
          </a:r>
          <a:endParaRPr lang="es-CO" b="1" dirty="0">
            <a:solidFill>
              <a:schemeClr val="tx1"/>
            </a:solidFill>
          </a:endParaRPr>
        </a:p>
      </dgm:t>
    </dgm:pt>
    <dgm:pt modelId="{42C8F075-A507-47D1-877C-F4FDF25C4D11}" type="parTrans" cxnId="{A9BCEEC1-244A-41F1-AEAB-0FC06DDA9C56}">
      <dgm:prSet/>
      <dgm:spPr/>
      <dgm:t>
        <a:bodyPr/>
        <a:lstStyle/>
        <a:p>
          <a:endParaRPr lang="es-CO"/>
        </a:p>
      </dgm:t>
    </dgm:pt>
    <dgm:pt modelId="{543E1C47-B909-4751-8757-BBD1A3F86185}" type="sibTrans" cxnId="{A9BCEEC1-244A-41F1-AEAB-0FC06DDA9C56}">
      <dgm:prSet/>
      <dgm:spPr/>
      <dgm:t>
        <a:bodyPr/>
        <a:lstStyle/>
        <a:p>
          <a:endParaRPr lang="es-CO"/>
        </a:p>
      </dgm:t>
    </dgm:pt>
    <dgm:pt modelId="{B1F86BC4-04E3-4845-9B7B-A8D2BDE2BADF}" type="pres">
      <dgm:prSet presAssocID="{B654D783-3A34-415F-8C7E-E40ED147F7DF}" presName="Name0" presStyleCnt="0">
        <dgm:presLayoutVars>
          <dgm:dir/>
          <dgm:animLvl val="lvl"/>
          <dgm:resizeHandles val="exact"/>
        </dgm:presLayoutVars>
      </dgm:prSet>
      <dgm:spPr/>
      <dgm:t>
        <a:bodyPr/>
        <a:lstStyle/>
        <a:p>
          <a:endParaRPr lang="es-CO"/>
        </a:p>
      </dgm:t>
    </dgm:pt>
    <dgm:pt modelId="{08BC872D-F9C1-4A91-BD96-F62965ACA2B7}" type="pres">
      <dgm:prSet presAssocID="{26E1C297-5FB3-4183-9C74-9F979C85F5B8}" presName="linNode" presStyleCnt="0"/>
      <dgm:spPr/>
    </dgm:pt>
    <dgm:pt modelId="{C3AEB62B-BDDF-4AB6-8B1A-C22735C02A7C}" type="pres">
      <dgm:prSet presAssocID="{26E1C297-5FB3-4183-9C74-9F979C85F5B8}" presName="parentText" presStyleLbl="node1" presStyleIdx="0" presStyleCnt="4">
        <dgm:presLayoutVars>
          <dgm:chMax val="1"/>
          <dgm:bulletEnabled val="1"/>
        </dgm:presLayoutVars>
      </dgm:prSet>
      <dgm:spPr/>
      <dgm:t>
        <a:bodyPr/>
        <a:lstStyle/>
        <a:p>
          <a:endParaRPr lang="es-CO"/>
        </a:p>
      </dgm:t>
    </dgm:pt>
    <dgm:pt modelId="{0C28C5FC-F4B3-4652-B213-BFCBB35C9E22}" type="pres">
      <dgm:prSet presAssocID="{26E1C297-5FB3-4183-9C74-9F979C85F5B8}" presName="descendantText" presStyleLbl="alignAccFollowNode1" presStyleIdx="0" presStyleCnt="3" custLinFactNeighborX="-423">
        <dgm:presLayoutVars>
          <dgm:bulletEnabled val="1"/>
        </dgm:presLayoutVars>
      </dgm:prSet>
      <dgm:spPr/>
      <dgm:t>
        <a:bodyPr/>
        <a:lstStyle/>
        <a:p>
          <a:endParaRPr lang="es-CO"/>
        </a:p>
      </dgm:t>
    </dgm:pt>
    <dgm:pt modelId="{8831E4B9-4699-4827-8DF2-F5B01FA57594}" type="pres">
      <dgm:prSet presAssocID="{543E1C47-B909-4751-8757-BBD1A3F86185}" presName="sp" presStyleCnt="0"/>
      <dgm:spPr/>
    </dgm:pt>
    <dgm:pt modelId="{33C4E71D-4517-426F-895D-3CA53A392A87}" type="pres">
      <dgm:prSet presAssocID="{1D5F8B2A-B127-473A-A5D5-66CD886AD3DA}" presName="linNode" presStyleCnt="0"/>
      <dgm:spPr/>
    </dgm:pt>
    <dgm:pt modelId="{5CE17013-5E15-4A23-B0FD-40AB4F7FBCD0}" type="pres">
      <dgm:prSet presAssocID="{1D5F8B2A-B127-473A-A5D5-66CD886AD3DA}" presName="parentText" presStyleLbl="node1" presStyleIdx="1" presStyleCnt="4" custLinFactNeighborX="-766" custLinFactNeighborY="-6896">
        <dgm:presLayoutVars>
          <dgm:chMax val="1"/>
          <dgm:bulletEnabled val="1"/>
        </dgm:presLayoutVars>
      </dgm:prSet>
      <dgm:spPr/>
      <dgm:t>
        <a:bodyPr/>
        <a:lstStyle/>
        <a:p>
          <a:endParaRPr lang="es-CO"/>
        </a:p>
      </dgm:t>
    </dgm:pt>
    <dgm:pt modelId="{5A3F5015-FE7F-4161-96B1-AA88A942D064}" type="pres">
      <dgm:prSet presAssocID="{1D5F8B2A-B127-473A-A5D5-66CD886AD3DA}" presName="descendantText" presStyleLbl="alignAccFollowNode1" presStyleIdx="1" presStyleCnt="3">
        <dgm:presLayoutVars>
          <dgm:bulletEnabled val="1"/>
        </dgm:presLayoutVars>
      </dgm:prSet>
      <dgm:spPr/>
      <dgm:t>
        <a:bodyPr/>
        <a:lstStyle/>
        <a:p>
          <a:endParaRPr lang="es-CO"/>
        </a:p>
      </dgm:t>
    </dgm:pt>
    <dgm:pt modelId="{861A1865-FF06-41CC-B39C-9A4F2D8879D3}" type="pres">
      <dgm:prSet presAssocID="{98F3E232-7AE2-4BCE-8314-0E6BE97F157B}" presName="sp" presStyleCnt="0"/>
      <dgm:spPr/>
    </dgm:pt>
    <dgm:pt modelId="{97ADCD71-F1E8-435D-858F-DE3ABD117A75}" type="pres">
      <dgm:prSet presAssocID="{5605521E-4E89-4767-B21F-7D56B229DC9D}" presName="linNode" presStyleCnt="0"/>
      <dgm:spPr/>
    </dgm:pt>
    <dgm:pt modelId="{B859E7E8-D155-4AE3-AA82-0D8D185EAE0D}" type="pres">
      <dgm:prSet presAssocID="{5605521E-4E89-4767-B21F-7D56B229DC9D}" presName="parentText" presStyleLbl="node1" presStyleIdx="2" presStyleCnt="4" custLinFactNeighborY="3219">
        <dgm:presLayoutVars>
          <dgm:chMax val="1"/>
          <dgm:bulletEnabled val="1"/>
        </dgm:presLayoutVars>
      </dgm:prSet>
      <dgm:spPr/>
      <dgm:t>
        <a:bodyPr/>
        <a:lstStyle/>
        <a:p>
          <a:endParaRPr lang="es-CO"/>
        </a:p>
      </dgm:t>
    </dgm:pt>
    <dgm:pt modelId="{3E1DEF7D-74B7-4CBA-A009-1EA532BE6BA9}" type="pres">
      <dgm:prSet presAssocID="{5605521E-4E89-4767-B21F-7D56B229DC9D}" presName="descendantText" presStyleLbl="alignAccFollowNode1" presStyleIdx="2" presStyleCnt="3">
        <dgm:presLayoutVars>
          <dgm:bulletEnabled val="1"/>
        </dgm:presLayoutVars>
      </dgm:prSet>
      <dgm:spPr/>
      <dgm:t>
        <a:bodyPr/>
        <a:lstStyle/>
        <a:p>
          <a:endParaRPr lang="es-CO"/>
        </a:p>
      </dgm:t>
    </dgm:pt>
    <dgm:pt modelId="{2310C367-FF4B-48A9-A5CC-D458BD20BC23}" type="pres">
      <dgm:prSet presAssocID="{C2B8C33A-4B76-4A18-8677-EFC31863275B}" presName="sp" presStyleCnt="0"/>
      <dgm:spPr/>
    </dgm:pt>
    <dgm:pt modelId="{E967C15D-E9A8-45C7-81CD-E53A614740DC}" type="pres">
      <dgm:prSet presAssocID="{AA3425EA-E8EA-4403-9D74-47E5AE08E183}" presName="linNode" presStyleCnt="0"/>
      <dgm:spPr/>
    </dgm:pt>
    <dgm:pt modelId="{99452752-D60C-4D2A-84FF-83001C9A5D78}" type="pres">
      <dgm:prSet presAssocID="{AA3425EA-E8EA-4403-9D74-47E5AE08E183}" presName="parentText" presStyleLbl="node1" presStyleIdx="3" presStyleCnt="4">
        <dgm:presLayoutVars>
          <dgm:chMax val="1"/>
          <dgm:bulletEnabled val="1"/>
        </dgm:presLayoutVars>
      </dgm:prSet>
      <dgm:spPr/>
      <dgm:t>
        <a:bodyPr/>
        <a:lstStyle/>
        <a:p>
          <a:endParaRPr lang="es-CO"/>
        </a:p>
      </dgm:t>
    </dgm:pt>
  </dgm:ptLst>
  <dgm:cxnLst>
    <dgm:cxn modelId="{0AA59FD6-F156-493E-8FFC-54A16BFF33ED}" srcId="{5605521E-4E89-4767-B21F-7D56B229DC9D}" destId="{2BD6EB3E-B2E8-4AA0-A7FF-2EE3B53FA38A}" srcOrd="0" destOrd="0" parTransId="{9152D8CB-B633-4C4F-A4BE-8A0724B013CC}" sibTransId="{B6B0C97A-3654-4C65-B994-FFE12456A33F}"/>
    <dgm:cxn modelId="{F5E388FC-0627-430F-95AC-2361A988D4EC}" srcId="{B654D783-3A34-415F-8C7E-E40ED147F7DF}" destId="{1D5F8B2A-B127-473A-A5D5-66CD886AD3DA}" srcOrd="1" destOrd="0" parTransId="{B72BF3AA-2D04-41F6-AA1C-5D5DD9D45AC3}" sibTransId="{98F3E232-7AE2-4BCE-8314-0E6BE97F157B}"/>
    <dgm:cxn modelId="{F6CEAFFF-0828-4F42-A190-C6CB4C12F58E}" type="presOf" srcId="{F21AD0BC-14A4-40ED-A489-E24BE16FCF3E}" destId="{0C28C5FC-F4B3-4652-B213-BFCBB35C9E22}" srcOrd="0" destOrd="0" presId="urn:microsoft.com/office/officeart/2005/8/layout/vList5"/>
    <dgm:cxn modelId="{562BF8A4-1C5A-4623-A132-CF22A8EA71F4}" type="presOf" srcId="{BDF1D8CF-2407-4941-B4D7-419A306DB6B1}" destId="{5A3F5015-FE7F-4161-96B1-AA88A942D064}" srcOrd="0" destOrd="0" presId="urn:microsoft.com/office/officeart/2005/8/layout/vList5"/>
    <dgm:cxn modelId="{A5F4AB63-998D-4A28-AD2E-7DE5B62B8367}" srcId="{1D5F8B2A-B127-473A-A5D5-66CD886AD3DA}" destId="{BDF1D8CF-2407-4941-B4D7-419A306DB6B1}" srcOrd="0" destOrd="0" parTransId="{B723C28C-3A24-4F53-ABC3-B9E4F3F0FBDF}" sibTransId="{30062F50-A21B-4762-9B30-460659388538}"/>
    <dgm:cxn modelId="{1D3F3AC5-284A-43B2-B9DC-3880070A997C}" srcId="{B654D783-3A34-415F-8C7E-E40ED147F7DF}" destId="{AA3425EA-E8EA-4403-9D74-47E5AE08E183}" srcOrd="3" destOrd="0" parTransId="{59515E46-6CCE-411D-B708-44DC68FCCEB9}" sibTransId="{722D3CA2-7BEE-428E-AAB2-5270028F87FB}"/>
    <dgm:cxn modelId="{FA8AE6CF-A057-4810-929D-9FD6FC94FAC7}" type="presOf" srcId="{B654D783-3A34-415F-8C7E-E40ED147F7DF}" destId="{B1F86BC4-04E3-4845-9B7B-A8D2BDE2BADF}" srcOrd="0" destOrd="0" presId="urn:microsoft.com/office/officeart/2005/8/layout/vList5"/>
    <dgm:cxn modelId="{A9BCEEC1-244A-41F1-AEAB-0FC06DDA9C56}" srcId="{B654D783-3A34-415F-8C7E-E40ED147F7DF}" destId="{26E1C297-5FB3-4183-9C74-9F979C85F5B8}" srcOrd="0" destOrd="0" parTransId="{42C8F075-A507-47D1-877C-F4FDF25C4D11}" sibTransId="{543E1C47-B909-4751-8757-BBD1A3F86185}"/>
    <dgm:cxn modelId="{DE53789C-63B9-4EAF-B69B-8FF00D719483}" type="presOf" srcId="{1D5F8B2A-B127-473A-A5D5-66CD886AD3DA}" destId="{5CE17013-5E15-4A23-B0FD-40AB4F7FBCD0}" srcOrd="0" destOrd="0" presId="urn:microsoft.com/office/officeart/2005/8/layout/vList5"/>
    <dgm:cxn modelId="{40A3E072-7421-4508-8E9E-72EC9E248F29}" type="presOf" srcId="{26E1C297-5FB3-4183-9C74-9F979C85F5B8}" destId="{C3AEB62B-BDDF-4AB6-8B1A-C22735C02A7C}" srcOrd="0" destOrd="0" presId="urn:microsoft.com/office/officeart/2005/8/layout/vList5"/>
    <dgm:cxn modelId="{0BFE2015-B2D4-4661-A5CD-028E356B75B5}" type="presOf" srcId="{2BD6EB3E-B2E8-4AA0-A7FF-2EE3B53FA38A}" destId="{3E1DEF7D-74B7-4CBA-A009-1EA532BE6BA9}" srcOrd="0" destOrd="0" presId="urn:microsoft.com/office/officeart/2005/8/layout/vList5"/>
    <dgm:cxn modelId="{7F2C2B5D-C6DF-4968-B743-57368E46F5A3}" type="presOf" srcId="{5605521E-4E89-4767-B21F-7D56B229DC9D}" destId="{B859E7E8-D155-4AE3-AA82-0D8D185EAE0D}" srcOrd="0" destOrd="0" presId="urn:microsoft.com/office/officeart/2005/8/layout/vList5"/>
    <dgm:cxn modelId="{44B5CC5F-E635-4654-9B11-93B534DBD46A}" srcId="{B654D783-3A34-415F-8C7E-E40ED147F7DF}" destId="{5605521E-4E89-4767-B21F-7D56B229DC9D}" srcOrd="2" destOrd="0" parTransId="{9D80E8B6-4B7B-44F2-95AA-CBC2DD8A805E}" sibTransId="{C2B8C33A-4B76-4A18-8677-EFC31863275B}"/>
    <dgm:cxn modelId="{630BA022-77B1-4243-8473-4F731A091A71}" srcId="{26E1C297-5FB3-4183-9C74-9F979C85F5B8}" destId="{F21AD0BC-14A4-40ED-A489-E24BE16FCF3E}" srcOrd="0" destOrd="0" parTransId="{EDE39655-31BE-41F4-A8FE-CF15CEC61161}" sibTransId="{2780F7BC-3A41-41B8-B21C-79E5F62F9D3F}"/>
    <dgm:cxn modelId="{27BFBF8F-C096-4DFB-A6D3-B9A5299ACC3C}" type="presOf" srcId="{AA3425EA-E8EA-4403-9D74-47E5AE08E183}" destId="{99452752-D60C-4D2A-84FF-83001C9A5D78}" srcOrd="0" destOrd="0" presId="urn:microsoft.com/office/officeart/2005/8/layout/vList5"/>
    <dgm:cxn modelId="{E64BF5E2-BF15-4CF9-9BD9-195B17725BBA}" type="presParOf" srcId="{B1F86BC4-04E3-4845-9B7B-A8D2BDE2BADF}" destId="{08BC872D-F9C1-4A91-BD96-F62965ACA2B7}" srcOrd="0" destOrd="0" presId="urn:microsoft.com/office/officeart/2005/8/layout/vList5"/>
    <dgm:cxn modelId="{95D5C0C5-0D1C-407B-B618-1F7CAE8DC5AA}" type="presParOf" srcId="{08BC872D-F9C1-4A91-BD96-F62965ACA2B7}" destId="{C3AEB62B-BDDF-4AB6-8B1A-C22735C02A7C}" srcOrd="0" destOrd="0" presId="urn:microsoft.com/office/officeart/2005/8/layout/vList5"/>
    <dgm:cxn modelId="{7DB40E63-3BBF-4539-9849-600BE715AB0D}" type="presParOf" srcId="{08BC872D-F9C1-4A91-BD96-F62965ACA2B7}" destId="{0C28C5FC-F4B3-4652-B213-BFCBB35C9E22}" srcOrd="1" destOrd="0" presId="urn:microsoft.com/office/officeart/2005/8/layout/vList5"/>
    <dgm:cxn modelId="{3A21FA06-5FA3-40E7-9CD6-69CEA5EF6E71}" type="presParOf" srcId="{B1F86BC4-04E3-4845-9B7B-A8D2BDE2BADF}" destId="{8831E4B9-4699-4827-8DF2-F5B01FA57594}" srcOrd="1" destOrd="0" presId="urn:microsoft.com/office/officeart/2005/8/layout/vList5"/>
    <dgm:cxn modelId="{2D3C8D65-3623-4C45-8F87-2E27FB45D50F}" type="presParOf" srcId="{B1F86BC4-04E3-4845-9B7B-A8D2BDE2BADF}" destId="{33C4E71D-4517-426F-895D-3CA53A392A87}" srcOrd="2" destOrd="0" presId="urn:microsoft.com/office/officeart/2005/8/layout/vList5"/>
    <dgm:cxn modelId="{869DE750-C758-4CDF-AFDC-1741ADFA55DF}" type="presParOf" srcId="{33C4E71D-4517-426F-895D-3CA53A392A87}" destId="{5CE17013-5E15-4A23-B0FD-40AB4F7FBCD0}" srcOrd="0" destOrd="0" presId="urn:microsoft.com/office/officeart/2005/8/layout/vList5"/>
    <dgm:cxn modelId="{BF9DD83D-0E77-4E37-8C2A-39A4BE36B289}" type="presParOf" srcId="{33C4E71D-4517-426F-895D-3CA53A392A87}" destId="{5A3F5015-FE7F-4161-96B1-AA88A942D064}" srcOrd="1" destOrd="0" presId="urn:microsoft.com/office/officeart/2005/8/layout/vList5"/>
    <dgm:cxn modelId="{D5EF8366-ED4F-4745-8077-C9355A70E86D}" type="presParOf" srcId="{B1F86BC4-04E3-4845-9B7B-A8D2BDE2BADF}" destId="{861A1865-FF06-41CC-B39C-9A4F2D8879D3}" srcOrd="3" destOrd="0" presId="urn:microsoft.com/office/officeart/2005/8/layout/vList5"/>
    <dgm:cxn modelId="{75EC5125-A942-4329-AC8E-C8E5D575E935}" type="presParOf" srcId="{B1F86BC4-04E3-4845-9B7B-A8D2BDE2BADF}" destId="{97ADCD71-F1E8-435D-858F-DE3ABD117A75}" srcOrd="4" destOrd="0" presId="urn:microsoft.com/office/officeart/2005/8/layout/vList5"/>
    <dgm:cxn modelId="{7E981B25-BCC4-40FF-B5A5-7198A08BA597}" type="presParOf" srcId="{97ADCD71-F1E8-435D-858F-DE3ABD117A75}" destId="{B859E7E8-D155-4AE3-AA82-0D8D185EAE0D}" srcOrd="0" destOrd="0" presId="urn:microsoft.com/office/officeart/2005/8/layout/vList5"/>
    <dgm:cxn modelId="{40DB3622-AFFE-4E74-ADF2-0E6BC221F141}" type="presParOf" srcId="{97ADCD71-F1E8-435D-858F-DE3ABD117A75}" destId="{3E1DEF7D-74B7-4CBA-A009-1EA532BE6BA9}" srcOrd="1" destOrd="0" presId="urn:microsoft.com/office/officeart/2005/8/layout/vList5"/>
    <dgm:cxn modelId="{2E7425F0-4516-4ED5-9037-E1042B12CC0F}" type="presParOf" srcId="{B1F86BC4-04E3-4845-9B7B-A8D2BDE2BADF}" destId="{2310C367-FF4B-48A9-A5CC-D458BD20BC23}" srcOrd="5" destOrd="0" presId="urn:microsoft.com/office/officeart/2005/8/layout/vList5"/>
    <dgm:cxn modelId="{B9E9E99B-00DE-4E6B-8F2F-FF8B46E6F618}" type="presParOf" srcId="{B1F86BC4-04E3-4845-9B7B-A8D2BDE2BADF}" destId="{E967C15D-E9A8-45C7-81CD-E53A614740DC}" srcOrd="6" destOrd="0" presId="urn:microsoft.com/office/officeart/2005/8/layout/vList5"/>
    <dgm:cxn modelId="{9A243DBB-FB82-4DD5-BF35-2E907D481B0D}" type="presParOf" srcId="{E967C15D-E9A8-45C7-81CD-E53A614740DC}" destId="{99452752-D60C-4D2A-84FF-83001C9A5D78}" srcOrd="0" destOrd="0" presId="urn:microsoft.com/office/officeart/2005/8/layout/vList5"/>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EFDB90-FF48-4C09-87BE-6E1E6CFADF97}" type="doc">
      <dgm:prSet loTypeId="urn:microsoft.com/office/officeart/2005/8/layout/StepDownProcess" loCatId="process" qsTypeId="urn:microsoft.com/office/officeart/2005/8/quickstyle/simple1" qsCatId="simple" csTypeId="urn:microsoft.com/office/officeart/2005/8/colors/accent6_3" csCatId="accent6" phldr="1"/>
      <dgm:spPr/>
      <dgm:t>
        <a:bodyPr/>
        <a:lstStyle/>
        <a:p>
          <a:endParaRPr lang="es-CO"/>
        </a:p>
      </dgm:t>
    </dgm:pt>
    <dgm:pt modelId="{2B185861-7AB6-4580-9995-CFED806B2535}">
      <dgm:prSet phldrT="[Texto]"/>
      <dgm:spPr/>
      <dgm:t>
        <a:bodyPr/>
        <a:lstStyle/>
        <a:p>
          <a:r>
            <a:rPr lang="es-CO" dirty="0" smtClean="0">
              <a:solidFill>
                <a:schemeClr val="tx1"/>
              </a:solidFill>
            </a:rPr>
            <a:t>ATENCIONES</a:t>
          </a:r>
          <a:r>
            <a:rPr lang="es-CO" baseline="0" dirty="0" smtClean="0">
              <a:solidFill>
                <a:schemeClr val="tx1"/>
              </a:solidFill>
            </a:rPr>
            <a:t> </a:t>
          </a:r>
          <a:endParaRPr lang="es-CO" dirty="0">
            <a:solidFill>
              <a:schemeClr val="tx1"/>
            </a:solidFill>
          </a:endParaRPr>
        </a:p>
      </dgm:t>
    </dgm:pt>
    <dgm:pt modelId="{0167354C-A9A9-4519-8194-13088C56F4DB}" type="parTrans" cxnId="{CB249A00-06A9-4E18-B640-C548D471DC06}">
      <dgm:prSet/>
      <dgm:spPr/>
      <dgm:t>
        <a:bodyPr/>
        <a:lstStyle/>
        <a:p>
          <a:endParaRPr lang="es-CO"/>
        </a:p>
      </dgm:t>
    </dgm:pt>
    <dgm:pt modelId="{97511F85-6990-4A3C-9761-77DCBF8FC5C2}" type="sibTrans" cxnId="{CB249A00-06A9-4E18-B640-C548D471DC06}">
      <dgm:prSet/>
      <dgm:spPr/>
      <dgm:t>
        <a:bodyPr/>
        <a:lstStyle/>
        <a:p>
          <a:endParaRPr lang="es-CO"/>
        </a:p>
      </dgm:t>
    </dgm:pt>
    <dgm:pt modelId="{96A6703D-259F-4F62-BA75-4089F95BB427}">
      <dgm:prSet phldrT="[Texto]" custT="1"/>
      <dgm:spPr/>
      <dgm:t>
        <a:bodyPr/>
        <a:lstStyle/>
        <a:p>
          <a:r>
            <a:rPr lang="es-CO" sz="1400" b="1" dirty="0" smtClean="0">
              <a:solidFill>
                <a:schemeClr val="tx1"/>
              </a:solidFill>
            </a:rPr>
            <a:t>Se garantizó el 70%  de las recomendaciones nutricionales diarias.   Durante 5 días a la semana,  8 horas diarias  durante el año</a:t>
          </a:r>
          <a:endParaRPr lang="es-CO" sz="1400" b="1" dirty="0">
            <a:solidFill>
              <a:schemeClr val="tx1"/>
            </a:solidFill>
          </a:endParaRPr>
        </a:p>
      </dgm:t>
    </dgm:pt>
    <dgm:pt modelId="{FA4FC353-E32B-495C-84A9-C455C8E50BB1}" type="parTrans" cxnId="{001F7E09-5C86-44CA-A0BA-9CE7AA7E6E1E}">
      <dgm:prSet/>
      <dgm:spPr/>
      <dgm:t>
        <a:bodyPr/>
        <a:lstStyle/>
        <a:p>
          <a:endParaRPr lang="es-CO"/>
        </a:p>
      </dgm:t>
    </dgm:pt>
    <dgm:pt modelId="{B50B4CF8-332D-413B-B20C-611B6D21F279}" type="sibTrans" cxnId="{001F7E09-5C86-44CA-A0BA-9CE7AA7E6E1E}">
      <dgm:prSet/>
      <dgm:spPr/>
      <dgm:t>
        <a:bodyPr/>
        <a:lstStyle/>
        <a:p>
          <a:endParaRPr lang="es-CO"/>
        </a:p>
      </dgm:t>
    </dgm:pt>
    <dgm:pt modelId="{3EB65E86-FA5E-4AA3-887C-CA0E459BD312}">
      <dgm:prSet phldrT="[Texto]"/>
      <dgm:spPr/>
      <dgm:t>
        <a:bodyPr/>
        <a:lstStyle/>
        <a:p>
          <a:r>
            <a:rPr lang="es-CO" b="1" dirty="0" smtClean="0">
              <a:solidFill>
                <a:schemeClr val="tx1"/>
              </a:solidFill>
            </a:rPr>
            <a:t>36 CDI  en el Departamento</a:t>
          </a:r>
          <a:endParaRPr lang="es-CO" b="1" dirty="0">
            <a:solidFill>
              <a:schemeClr val="tx1"/>
            </a:solidFill>
          </a:endParaRPr>
        </a:p>
      </dgm:t>
    </dgm:pt>
    <dgm:pt modelId="{83BB63A3-ECB4-434A-BC6B-34BEB9157338}" type="parTrans" cxnId="{757A5F14-AD67-4AF4-8735-D9ED4991018D}">
      <dgm:prSet/>
      <dgm:spPr/>
      <dgm:t>
        <a:bodyPr/>
        <a:lstStyle/>
        <a:p>
          <a:endParaRPr lang="es-CO"/>
        </a:p>
      </dgm:t>
    </dgm:pt>
    <dgm:pt modelId="{04DFF7B5-8C2B-4A39-9BEC-5D31717E2FE7}" type="sibTrans" cxnId="{757A5F14-AD67-4AF4-8735-D9ED4991018D}">
      <dgm:prSet/>
      <dgm:spPr/>
      <dgm:t>
        <a:bodyPr/>
        <a:lstStyle/>
        <a:p>
          <a:endParaRPr lang="es-CO"/>
        </a:p>
      </dgm:t>
    </dgm:pt>
    <dgm:pt modelId="{A333E4BD-55D8-4162-816F-BE6DC83C8F45}">
      <dgm:prSet phldrT="[Texto]" custT="1"/>
      <dgm:spPr/>
      <dgm:t>
        <a:bodyPr/>
        <a:lstStyle/>
        <a:p>
          <a:r>
            <a:rPr lang="es-CO" sz="1800" dirty="0" smtClean="0"/>
            <a:t> 3019 NIÑOS </a:t>
          </a:r>
          <a:endParaRPr lang="es-CO" sz="1800" dirty="0"/>
        </a:p>
      </dgm:t>
    </dgm:pt>
    <dgm:pt modelId="{FE84B1A0-D94F-4DDA-A4DC-71585F0E6FF0}" type="parTrans" cxnId="{89B3F601-6EEB-4D56-9CC5-775EADE874A9}">
      <dgm:prSet/>
      <dgm:spPr/>
      <dgm:t>
        <a:bodyPr/>
        <a:lstStyle/>
        <a:p>
          <a:endParaRPr lang="es-CO"/>
        </a:p>
      </dgm:t>
    </dgm:pt>
    <dgm:pt modelId="{F8CC0BCD-0F11-4B14-BCA2-78097532BBE6}" type="sibTrans" cxnId="{89B3F601-6EEB-4D56-9CC5-775EADE874A9}">
      <dgm:prSet/>
      <dgm:spPr/>
      <dgm:t>
        <a:bodyPr/>
        <a:lstStyle/>
        <a:p>
          <a:endParaRPr lang="es-CO"/>
        </a:p>
      </dgm:t>
    </dgm:pt>
    <dgm:pt modelId="{38556DA4-5B9F-47F9-B3ED-49BBDDC2CF22}">
      <dgm:prSet phldrT="[Texto]"/>
      <dgm:spPr/>
      <dgm:t>
        <a:bodyPr/>
        <a:lstStyle/>
        <a:p>
          <a:r>
            <a:rPr lang="es-CO" b="1" dirty="0" smtClean="0">
              <a:solidFill>
                <a:schemeClr val="tx1"/>
              </a:solidFill>
            </a:rPr>
            <a:t>INVERSIONES </a:t>
          </a:r>
          <a:endParaRPr lang="es-CO" b="1" dirty="0">
            <a:solidFill>
              <a:schemeClr val="tx1"/>
            </a:solidFill>
          </a:endParaRPr>
        </a:p>
      </dgm:t>
    </dgm:pt>
    <dgm:pt modelId="{309233DF-8D6E-46AB-BEE4-91302B954F0D}" type="parTrans" cxnId="{28F2072A-36B8-432C-837D-71A18E9BA18F}">
      <dgm:prSet/>
      <dgm:spPr/>
      <dgm:t>
        <a:bodyPr/>
        <a:lstStyle/>
        <a:p>
          <a:endParaRPr lang="es-CO"/>
        </a:p>
      </dgm:t>
    </dgm:pt>
    <dgm:pt modelId="{B83FC8AD-652E-4EAA-89A6-28BDD71D14DC}" type="sibTrans" cxnId="{28F2072A-36B8-432C-837D-71A18E9BA18F}">
      <dgm:prSet/>
      <dgm:spPr/>
      <dgm:t>
        <a:bodyPr/>
        <a:lstStyle/>
        <a:p>
          <a:endParaRPr lang="es-CO"/>
        </a:p>
      </dgm:t>
    </dgm:pt>
    <dgm:pt modelId="{F29514EA-05BF-48BB-87B7-2696AD835B8A}">
      <dgm:prSet phldrT="[Texto]" custT="1"/>
      <dgm:spPr/>
      <dgm:t>
        <a:bodyPr/>
        <a:lstStyle/>
        <a:p>
          <a:r>
            <a:rPr lang="es-CO" sz="1200" dirty="0" smtClean="0"/>
            <a:t> </a:t>
          </a:r>
          <a:r>
            <a:rPr lang="x-none" sz="2400" dirty="0" smtClean="0"/>
            <a:t>$8.458.130.496. </a:t>
          </a:r>
          <a:endParaRPr lang="es-CO" sz="2400" dirty="0"/>
        </a:p>
      </dgm:t>
    </dgm:pt>
    <dgm:pt modelId="{A23BE62F-6A83-4533-9B1A-2904D0375F65}" type="parTrans" cxnId="{0B49777D-615E-4C5B-B426-4EEDB8061A76}">
      <dgm:prSet/>
      <dgm:spPr/>
      <dgm:t>
        <a:bodyPr/>
        <a:lstStyle/>
        <a:p>
          <a:endParaRPr lang="es-CO"/>
        </a:p>
      </dgm:t>
    </dgm:pt>
    <dgm:pt modelId="{ABBA3E6E-430A-47B1-AAE0-67B922F76569}" type="sibTrans" cxnId="{0B49777D-615E-4C5B-B426-4EEDB8061A76}">
      <dgm:prSet/>
      <dgm:spPr/>
      <dgm:t>
        <a:bodyPr/>
        <a:lstStyle/>
        <a:p>
          <a:endParaRPr lang="es-CO"/>
        </a:p>
      </dgm:t>
    </dgm:pt>
    <dgm:pt modelId="{92E926E4-7F69-489E-98D1-436ECAAA3E26}" type="pres">
      <dgm:prSet presAssocID="{47EFDB90-FF48-4C09-87BE-6E1E6CFADF97}" presName="rootnode" presStyleCnt="0">
        <dgm:presLayoutVars>
          <dgm:chMax/>
          <dgm:chPref/>
          <dgm:dir/>
          <dgm:animLvl val="lvl"/>
        </dgm:presLayoutVars>
      </dgm:prSet>
      <dgm:spPr/>
      <dgm:t>
        <a:bodyPr/>
        <a:lstStyle/>
        <a:p>
          <a:endParaRPr lang="es-CO"/>
        </a:p>
      </dgm:t>
    </dgm:pt>
    <dgm:pt modelId="{805CF9EB-0538-4796-8E44-17A41045112D}" type="pres">
      <dgm:prSet presAssocID="{2B185861-7AB6-4580-9995-CFED806B2535}" presName="composite" presStyleCnt="0"/>
      <dgm:spPr/>
    </dgm:pt>
    <dgm:pt modelId="{B044DC54-D433-4CD7-A918-7F9B6AC34D26}" type="pres">
      <dgm:prSet presAssocID="{2B185861-7AB6-4580-9995-CFED806B2535}" presName="bentUpArrow1" presStyleLbl="alignImgPlace1" presStyleIdx="0" presStyleCnt="2" custLinFactNeighborX="-49991" custLinFactNeighborY="6752"/>
      <dgm:spPr/>
    </dgm:pt>
    <dgm:pt modelId="{F243F4B9-726B-4983-8697-3320B2733B91}" type="pres">
      <dgm:prSet presAssocID="{2B185861-7AB6-4580-9995-CFED806B2535}" presName="ParentText" presStyleLbl="node1" presStyleIdx="0" presStyleCnt="3" custLinFactNeighborX="-90240" custLinFactNeighborY="-1882">
        <dgm:presLayoutVars>
          <dgm:chMax val="1"/>
          <dgm:chPref val="1"/>
          <dgm:bulletEnabled val="1"/>
        </dgm:presLayoutVars>
      </dgm:prSet>
      <dgm:spPr/>
      <dgm:t>
        <a:bodyPr/>
        <a:lstStyle/>
        <a:p>
          <a:endParaRPr lang="es-CO"/>
        </a:p>
      </dgm:t>
    </dgm:pt>
    <dgm:pt modelId="{9A714679-1671-489B-B8EE-10DDDE8EDB1E}" type="pres">
      <dgm:prSet presAssocID="{2B185861-7AB6-4580-9995-CFED806B2535}" presName="ChildText" presStyleLbl="revTx" presStyleIdx="0" presStyleCnt="3" custScaleX="279143">
        <dgm:presLayoutVars>
          <dgm:chMax val="0"/>
          <dgm:chPref val="0"/>
          <dgm:bulletEnabled val="1"/>
        </dgm:presLayoutVars>
      </dgm:prSet>
      <dgm:spPr/>
      <dgm:t>
        <a:bodyPr/>
        <a:lstStyle/>
        <a:p>
          <a:endParaRPr lang="es-CO"/>
        </a:p>
      </dgm:t>
    </dgm:pt>
    <dgm:pt modelId="{CBDAC2D1-5393-487B-8D05-9D8B2BDAC176}" type="pres">
      <dgm:prSet presAssocID="{97511F85-6990-4A3C-9761-77DCBF8FC5C2}" presName="sibTrans" presStyleCnt="0"/>
      <dgm:spPr/>
    </dgm:pt>
    <dgm:pt modelId="{95E161E5-F703-4CB0-9D85-DF2B8E5810BE}" type="pres">
      <dgm:prSet presAssocID="{3EB65E86-FA5E-4AA3-887C-CA0E459BD312}" presName="composite" presStyleCnt="0"/>
      <dgm:spPr/>
    </dgm:pt>
    <dgm:pt modelId="{32F15E6C-66C6-4C90-A708-FAD16A27D5E6}" type="pres">
      <dgm:prSet presAssocID="{3EB65E86-FA5E-4AA3-887C-CA0E459BD312}" presName="bentUpArrow1" presStyleLbl="alignImgPlace1" presStyleIdx="1" presStyleCnt="2"/>
      <dgm:spPr/>
    </dgm:pt>
    <dgm:pt modelId="{17152CC2-7B2D-477C-AF01-37E5803CE195}" type="pres">
      <dgm:prSet presAssocID="{3EB65E86-FA5E-4AA3-887C-CA0E459BD312}" presName="ParentText" presStyleLbl="node1" presStyleIdx="1" presStyleCnt="3" custLinFactNeighborX="-71190" custLinFactNeighborY="4297">
        <dgm:presLayoutVars>
          <dgm:chMax val="1"/>
          <dgm:chPref val="1"/>
          <dgm:bulletEnabled val="1"/>
        </dgm:presLayoutVars>
      </dgm:prSet>
      <dgm:spPr/>
      <dgm:t>
        <a:bodyPr/>
        <a:lstStyle/>
        <a:p>
          <a:endParaRPr lang="es-CO"/>
        </a:p>
      </dgm:t>
    </dgm:pt>
    <dgm:pt modelId="{921F529F-4A40-4A75-8AFC-BC14FC353E90}" type="pres">
      <dgm:prSet presAssocID="{3EB65E86-FA5E-4AA3-887C-CA0E459BD312}" presName="ChildText" presStyleLbl="revTx" presStyleIdx="1" presStyleCnt="3" custScaleX="199442">
        <dgm:presLayoutVars>
          <dgm:chMax val="0"/>
          <dgm:chPref val="0"/>
          <dgm:bulletEnabled val="1"/>
        </dgm:presLayoutVars>
      </dgm:prSet>
      <dgm:spPr/>
      <dgm:t>
        <a:bodyPr/>
        <a:lstStyle/>
        <a:p>
          <a:endParaRPr lang="es-CO"/>
        </a:p>
      </dgm:t>
    </dgm:pt>
    <dgm:pt modelId="{5DAA90C4-D305-45AC-BE87-BB33812BC074}" type="pres">
      <dgm:prSet presAssocID="{04DFF7B5-8C2B-4A39-9BEC-5D31717E2FE7}" presName="sibTrans" presStyleCnt="0"/>
      <dgm:spPr/>
    </dgm:pt>
    <dgm:pt modelId="{E71EF9AE-DB6D-419A-9A2F-EE7145BCCF56}" type="pres">
      <dgm:prSet presAssocID="{38556DA4-5B9F-47F9-B3ED-49BBDDC2CF22}" presName="composite" presStyleCnt="0"/>
      <dgm:spPr/>
    </dgm:pt>
    <dgm:pt modelId="{BE35AEFA-BEE1-44B3-8122-36AD2AF7A8BA}" type="pres">
      <dgm:prSet presAssocID="{38556DA4-5B9F-47F9-B3ED-49BBDDC2CF22}" presName="ParentText" presStyleLbl="node1" presStyleIdx="2" presStyleCnt="3" custLinFactNeighborX="-39379" custLinFactNeighborY="1882">
        <dgm:presLayoutVars>
          <dgm:chMax val="1"/>
          <dgm:chPref val="1"/>
          <dgm:bulletEnabled val="1"/>
        </dgm:presLayoutVars>
      </dgm:prSet>
      <dgm:spPr/>
      <dgm:t>
        <a:bodyPr/>
        <a:lstStyle/>
        <a:p>
          <a:endParaRPr lang="es-CO"/>
        </a:p>
      </dgm:t>
    </dgm:pt>
    <dgm:pt modelId="{3D68D6E0-08BF-4F18-87B2-9E93AED8A48F}" type="pres">
      <dgm:prSet presAssocID="{38556DA4-5B9F-47F9-B3ED-49BBDDC2CF22}" presName="FinalChildText" presStyleLbl="revTx" presStyleIdx="2" presStyleCnt="3" custScaleX="241727">
        <dgm:presLayoutVars>
          <dgm:chMax val="0"/>
          <dgm:chPref val="0"/>
          <dgm:bulletEnabled val="1"/>
        </dgm:presLayoutVars>
      </dgm:prSet>
      <dgm:spPr/>
      <dgm:t>
        <a:bodyPr/>
        <a:lstStyle/>
        <a:p>
          <a:endParaRPr lang="es-CO"/>
        </a:p>
      </dgm:t>
    </dgm:pt>
  </dgm:ptLst>
  <dgm:cxnLst>
    <dgm:cxn modelId="{0B49777D-615E-4C5B-B426-4EEDB8061A76}" srcId="{38556DA4-5B9F-47F9-B3ED-49BBDDC2CF22}" destId="{F29514EA-05BF-48BB-87B7-2696AD835B8A}" srcOrd="0" destOrd="0" parTransId="{A23BE62F-6A83-4533-9B1A-2904D0375F65}" sibTransId="{ABBA3E6E-430A-47B1-AAE0-67B922F76569}"/>
    <dgm:cxn modelId="{001F7E09-5C86-44CA-A0BA-9CE7AA7E6E1E}" srcId="{2B185861-7AB6-4580-9995-CFED806B2535}" destId="{96A6703D-259F-4F62-BA75-4089F95BB427}" srcOrd="0" destOrd="0" parTransId="{FA4FC353-E32B-495C-84A9-C455C8E50BB1}" sibTransId="{B50B4CF8-332D-413B-B20C-611B6D21F279}"/>
    <dgm:cxn modelId="{86800F84-9EFB-45F4-BB90-A125B09526D8}" type="presOf" srcId="{38556DA4-5B9F-47F9-B3ED-49BBDDC2CF22}" destId="{BE35AEFA-BEE1-44B3-8122-36AD2AF7A8BA}" srcOrd="0" destOrd="0" presId="urn:microsoft.com/office/officeart/2005/8/layout/StepDownProcess"/>
    <dgm:cxn modelId="{DFB992EA-7F4A-4751-8060-21D772FB405A}" type="presOf" srcId="{47EFDB90-FF48-4C09-87BE-6E1E6CFADF97}" destId="{92E926E4-7F69-489E-98D1-436ECAAA3E26}" srcOrd="0" destOrd="0" presId="urn:microsoft.com/office/officeart/2005/8/layout/StepDownProcess"/>
    <dgm:cxn modelId="{F59C52B7-433D-41E3-B33E-515A6CF62CF8}" type="presOf" srcId="{F29514EA-05BF-48BB-87B7-2696AD835B8A}" destId="{3D68D6E0-08BF-4F18-87B2-9E93AED8A48F}" srcOrd="0" destOrd="0" presId="urn:microsoft.com/office/officeart/2005/8/layout/StepDownProcess"/>
    <dgm:cxn modelId="{CB249A00-06A9-4E18-B640-C548D471DC06}" srcId="{47EFDB90-FF48-4C09-87BE-6E1E6CFADF97}" destId="{2B185861-7AB6-4580-9995-CFED806B2535}" srcOrd="0" destOrd="0" parTransId="{0167354C-A9A9-4519-8194-13088C56F4DB}" sibTransId="{97511F85-6990-4A3C-9761-77DCBF8FC5C2}"/>
    <dgm:cxn modelId="{6901B2DF-1EB5-4F45-B743-46EDFC2C35A0}" type="presOf" srcId="{96A6703D-259F-4F62-BA75-4089F95BB427}" destId="{9A714679-1671-489B-B8EE-10DDDE8EDB1E}" srcOrd="0" destOrd="0" presId="urn:microsoft.com/office/officeart/2005/8/layout/StepDownProcess"/>
    <dgm:cxn modelId="{61F30F4B-25BD-4EF6-845A-03218204F05C}" type="presOf" srcId="{2B185861-7AB6-4580-9995-CFED806B2535}" destId="{F243F4B9-726B-4983-8697-3320B2733B91}" srcOrd="0" destOrd="0" presId="urn:microsoft.com/office/officeart/2005/8/layout/StepDownProcess"/>
    <dgm:cxn modelId="{A082754A-5CFF-4463-856B-B079F96443B9}" type="presOf" srcId="{A333E4BD-55D8-4162-816F-BE6DC83C8F45}" destId="{921F529F-4A40-4A75-8AFC-BC14FC353E90}" srcOrd="0" destOrd="0" presId="urn:microsoft.com/office/officeart/2005/8/layout/StepDownProcess"/>
    <dgm:cxn modelId="{757A5F14-AD67-4AF4-8735-D9ED4991018D}" srcId="{47EFDB90-FF48-4C09-87BE-6E1E6CFADF97}" destId="{3EB65E86-FA5E-4AA3-887C-CA0E459BD312}" srcOrd="1" destOrd="0" parTransId="{83BB63A3-ECB4-434A-BC6B-34BEB9157338}" sibTransId="{04DFF7B5-8C2B-4A39-9BEC-5D31717E2FE7}"/>
    <dgm:cxn modelId="{28F2072A-36B8-432C-837D-71A18E9BA18F}" srcId="{47EFDB90-FF48-4C09-87BE-6E1E6CFADF97}" destId="{38556DA4-5B9F-47F9-B3ED-49BBDDC2CF22}" srcOrd="2" destOrd="0" parTransId="{309233DF-8D6E-46AB-BEE4-91302B954F0D}" sibTransId="{B83FC8AD-652E-4EAA-89A6-28BDD71D14DC}"/>
    <dgm:cxn modelId="{89B3F601-6EEB-4D56-9CC5-775EADE874A9}" srcId="{3EB65E86-FA5E-4AA3-887C-CA0E459BD312}" destId="{A333E4BD-55D8-4162-816F-BE6DC83C8F45}" srcOrd="0" destOrd="0" parTransId="{FE84B1A0-D94F-4DDA-A4DC-71585F0E6FF0}" sibTransId="{F8CC0BCD-0F11-4B14-BCA2-78097532BBE6}"/>
    <dgm:cxn modelId="{A5D66590-DC39-4BDA-A44A-74FBDED7A668}" type="presOf" srcId="{3EB65E86-FA5E-4AA3-887C-CA0E459BD312}" destId="{17152CC2-7B2D-477C-AF01-37E5803CE195}" srcOrd="0" destOrd="0" presId="urn:microsoft.com/office/officeart/2005/8/layout/StepDownProcess"/>
    <dgm:cxn modelId="{678020E0-5CCF-4A46-B660-A9E4FB654889}" type="presParOf" srcId="{92E926E4-7F69-489E-98D1-436ECAAA3E26}" destId="{805CF9EB-0538-4796-8E44-17A41045112D}" srcOrd="0" destOrd="0" presId="urn:microsoft.com/office/officeart/2005/8/layout/StepDownProcess"/>
    <dgm:cxn modelId="{D750BFB9-2B96-4906-BEC6-A65BD1204499}" type="presParOf" srcId="{805CF9EB-0538-4796-8E44-17A41045112D}" destId="{B044DC54-D433-4CD7-A918-7F9B6AC34D26}" srcOrd="0" destOrd="0" presId="urn:microsoft.com/office/officeart/2005/8/layout/StepDownProcess"/>
    <dgm:cxn modelId="{4EB53CB6-B163-4435-935D-DD47052C09B4}" type="presParOf" srcId="{805CF9EB-0538-4796-8E44-17A41045112D}" destId="{F243F4B9-726B-4983-8697-3320B2733B91}" srcOrd="1" destOrd="0" presId="urn:microsoft.com/office/officeart/2005/8/layout/StepDownProcess"/>
    <dgm:cxn modelId="{FB280412-6811-498C-A9D7-6713E7D79470}" type="presParOf" srcId="{805CF9EB-0538-4796-8E44-17A41045112D}" destId="{9A714679-1671-489B-B8EE-10DDDE8EDB1E}" srcOrd="2" destOrd="0" presId="urn:microsoft.com/office/officeart/2005/8/layout/StepDownProcess"/>
    <dgm:cxn modelId="{550D5669-A5B2-4CC1-8DFA-A95370EE5CF8}" type="presParOf" srcId="{92E926E4-7F69-489E-98D1-436ECAAA3E26}" destId="{CBDAC2D1-5393-487B-8D05-9D8B2BDAC176}" srcOrd="1" destOrd="0" presId="urn:microsoft.com/office/officeart/2005/8/layout/StepDownProcess"/>
    <dgm:cxn modelId="{6A4302A8-DBE2-410E-A73D-33A7EEF1B4B9}" type="presParOf" srcId="{92E926E4-7F69-489E-98D1-436ECAAA3E26}" destId="{95E161E5-F703-4CB0-9D85-DF2B8E5810BE}" srcOrd="2" destOrd="0" presId="urn:microsoft.com/office/officeart/2005/8/layout/StepDownProcess"/>
    <dgm:cxn modelId="{EA705C1B-70F2-4623-807D-74EB9544D18A}" type="presParOf" srcId="{95E161E5-F703-4CB0-9D85-DF2B8E5810BE}" destId="{32F15E6C-66C6-4C90-A708-FAD16A27D5E6}" srcOrd="0" destOrd="0" presId="urn:microsoft.com/office/officeart/2005/8/layout/StepDownProcess"/>
    <dgm:cxn modelId="{8D72E60F-8A86-4B50-BB82-AEC5FD41715E}" type="presParOf" srcId="{95E161E5-F703-4CB0-9D85-DF2B8E5810BE}" destId="{17152CC2-7B2D-477C-AF01-37E5803CE195}" srcOrd="1" destOrd="0" presId="urn:microsoft.com/office/officeart/2005/8/layout/StepDownProcess"/>
    <dgm:cxn modelId="{51DAFBD3-9CA5-42C1-896D-90F008FD21F9}" type="presParOf" srcId="{95E161E5-F703-4CB0-9D85-DF2B8E5810BE}" destId="{921F529F-4A40-4A75-8AFC-BC14FC353E90}" srcOrd="2" destOrd="0" presId="urn:microsoft.com/office/officeart/2005/8/layout/StepDownProcess"/>
    <dgm:cxn modelId="{8757A897-A2DA-44E9-8F73-C8A4BB63C617}" type="presParOf" srcId="{92E926E4-7F69-489E-98D1-436ECAAA3E26}" destId="{5DAA90C4-D305-45AC-BE87-BB33812BC074}" srcOrd="3" destOrd="0" presId="urn:microsoft.com/office/officeart/2005/8/layout/StepDownProcess"/>
    <dgm:cxn modelId="{8DA7D1B0-6439-4194-9ED1-DDCDC93A187C}" type="presParOf" srcId="{92E926E4-7F69-489E-98D1-436ECAAA3E26}" destId="{E71EF9AE-DB6D-419A-9A2F-EE7145BCCF56}" srcOrd="4" destOrd="0" presId="urn:microsoft.com/office/officeart/2005/8/layout/StepDownProcess"/>
    <dgm:cxn modelId="{5F5D1E09-6F42-4514-90BF-34F0D789319D}" type="presParOf" srcId="{E71EF9AE-DB6D-419A-9A2F-EE7145BCCF56}" destId="{BE35AEFA-BEE1-44B3-8122-36AD2AF7A8BA}" srcOrd="0" destOrd="0" presId="urn:microsoft.com/office/officeart/2005/8/layout/StepDownProcess"/>
    <dgm:cxn modelId="{41ED4079-1A1F-4465-A196-9EDC9647DA3F}" type="presParOf" srcId="{E71EF9AE-DB6D-419A-9A2F-EE7145BCCF56}" destId="{3D68D6E0-08BF-4F18-87B2-9E93AED8A48F}"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DAA274-5EC5-461E-997D-7B48A5536171}"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s-CO"/>
        </a:p>
      </dgm:t>
    </dgm:pt>
    <dgm:pt modelId="{9B9AB1A1-03EA-4FBA-8336-D9CE73DC9B19}">
      <dgm:prSet phldrT="[Texto]" custT="1"/>
      <dgm:spPr/>
      <dgm:t>
        <a:bodyPr/>
        <a:lstStyle/>
        <a:p>
          <a:r>
            <a:rPr lang="es-ES" sz="1800" b="1" dirty="0" smtClean="0">
              <a:solidFill>
                <a:schemeClr val="tx1"/>
              </a:solidFill>
            </a:rPr>
            <a:t>Su objetivo principal es garantizar el servicio de educación inicial, cuidado y nutrición a niños y niñas desde la gestación hasta los cinco  (5) años de edad, haciendo un especial énfasis en los niños entre los 0 y 2 años que habitan los territorios rurales, en entornos comunitarios y el hogar.</a:t>
          </a:r>
          <a:endParaRPr lang="es-CO" sz="1800" b="1" dirty="0">
            <a:solidFill>
              <a:schemeClr val="tx1"/>
            </a:solidFill>
          </a:endParaRPr>
        </a:p>
      </dgm:t>
    </dgm:pt>
    <dgm:pt modelId="{D72F2C50-1479-4CF4-8AC7-8CF41288794E}" type="parTrans" cxnId="{B7176746-1D2F-4194-8B13-F21BBFD88C87}">
      <dgm:prSet/>
      <dgm:spPr/>
      <dgm:t>
        <a:bodyPr/>
        <a:lstStyle/>
        <a:p>
          <a:endParaRPr lang="es-CO"/>
        </a:p>
      </dgm:t>
    </dgm:pt>
    <dgm:pt modelId="{918E0FED-3A00-4D5D-9E93-F3674E5422B6}" type="sibTrans" cxnId="{B7176746-1D2F-4194-8B13-F21BBFD88C87}">
      <dgm:prSet/>
      <dgm:spPr/>
      <dgm:t>
        <a:bodyPr/>
        <a:lstStyle/>
        <a:p>
          <a:endParaRPr lang="es-CO"/>
        </a:p>
      </dgm:t>
    </dgm:pt>
    <dgm:pt modelId="{7EF75BF4-4DB3-400D-A6EB-171A87EBC922}">
      <dgm:prSet phldrT="[Texto]" custT="1"/>
      <dgm:spPr/>
      <dgm:t>
        <a:bodyPr/>
        <a:lstStyle/>
        <a:p>
          <a:r>
            <a:rPr lang="es-ES" sz="1600" b="1" dirty="0" smtClean="0">
              <a:solidFill>
                <a:schemeClr val="tx1"/>
              </a:solidFill>
            </a:rPr>
            <a:t>Niños entre 6 meses y 4 años 11 meses y 29 días, el cual se compone de un refrigerio para beneficiario  y su acompañante que deberá suministrarse durante los talleres educativos  y una ración para preparar.</a:t>
          </a:r>
          <a:endParaRPr lang="es-CO" sz="1600" b="1" dirty="0">
            <a:solidFill>
              <a:schemeClr val="tx1"/>
            </a:solidFill>
          </a:endParaRPr>
        </a:p>
      </dgm:t>
    </dgm:pt>
    <dgm:pt modelId="{4D852FB9-B6D6-47F4-BEE5-D6EAAA85F841}" type="parTrans" cxnId="{7053A1F7-D15C-4F76-9000-60E9BBC79180}">
      <dgm:prSet/>
      <dgm:spPr/>
      <dgm:t>
        <a:bodyPr/>
        <a:lstStyle/>
        <a:p>
          <a:endParaRPr lang="es-CO"/>
        </a:p>
      </dgm:t>
    </dgm:pt>
    <dgm:pt modelId="{625DB49E-4058-431D-8BF6-DC4FD739FB09}" type="sibTrans" cxnId="{7053A1F7-D15C-4F76-9000-60E9BBC79180}">
      <dgm:prSet/>
      <dgm:spPr/>
      <dgm:t>
        <a:bodyPr/>
        <a:lstStyle/>
        <a:p>
          <a:endParaRPr lang="es-CO"/>
        </a:p>
      </dgm:t>
    </dgm:pt>
    <dgm:pt modelId="{A3264EB1-447E-464C-B2E7-82AACBD49AE9}">
      <dgm:prSet phldrT="[Texto]" custT="1"/>
      <dgm:spPr/>
      <dgm:t>
        <a:bodyPr/>
        <a:lstStyle/>
        <a:p>
          <a:r>
            <a:rPr lang="es-ES" sz="1800" b="1" dirty="0" smtClean="0">
              <a:solidFill>
                <a:schemeClr val="tx1"/>
              </a:solidFill>
            </a:rPr>
            <a:t>118 unidades de servicio y una atención para 5925 niños y sus familias.</a:t>
          </a:r>
          <a:endParaRPr lang="es-CO" sz="1800" b="1" dirty="0">
            <a:solidFill>
              <a:schemeClr val="tx1"/>
            </a:solidFill>
          </a:endParaRPr>
        </a:p>
      </dgm:t>
    </dgm:pt>
    <dgm:pt modelId="{AA27B39E-EC4F-4BD9-95D7-F61260806DCB}" type="parTrans" cxnId="{4EAD57A1-CBD8-46C2-8B4C-F6752ED76057}">
      <dgm:prSet/>
      <dgm:spPr/>
      <dgm:t>
        <a:bodyPr/>
        <a:lstStyle/>
        <a:p>
          <a:endParaRPr lang="es-CO"/>
        </a:p>
      </dgm:t>
    </dgm:pt>
    <dgm:pt modelId="{D58AE73D-0798-47F0-B119-DD855FF7C5E5}" type="sibTrans" cxnId="{4EAD57A1-CBD8-46C2-8B4C-F6752ED76057}">
      <dgm:prSet/>
      <dgm:spPr/>
      <dgm:t>
        <a:bodyPr/>
        <a:lstStyle/>
        <a:p>
          <a:endParaRPr lang="es-CO"/>
        </a:p>
      </dgm:t>
    </dgm:pt>
    <dgm:pt modelId="{6B441475-7803-4F05-99FF-B20CFDC7638B}">
      <dgm:prSet phldrT="[Texto]" custT="1"/>
      <dgm:spPr/>
      <dgm:t>
        <a:bodyPr/>
        <a:lstStyle/>
        <a:p>
          <a:r>
            <a:rPr lang="es-ES" sz="1400" dirty="0" smtClean="0"/>
            <a:t>  </a:t>
          </a:r>
          <a:r>
            <a:rPr lang="es-ES" sz="1800" b="1" dirty="0" smtClean="0">
              <a:solidFill>
                <a:schemeClr val="tx1"/>
              </a:solidFill>
            </a:rPr>
            <a:t>Inversión $12.374.980.969</a:t>
          </a:r>
          <a:r>
            <a:rPr lang="es-ES" sz="2000" b="1" dirty="0" smtClean="0">
              <a:solidFill>
                <a:schemeClr val="tx1"/>
              </a:solidFill>
            </a:rPr>
            <a:t>. </a:t>
          </a:r>
          <a:endParaRPr lang="es-CO" sz="2000" b="1" dirty="0">
            <a:solidFill>
              <a:schemeClr val="tx1"/>
            </a:solidFill>
          </a:endParaRPr>
        </a:p>
      </dgm:t>
    </dgm:pt>
    <dgm:pt modelId="{6996EBE5-007B-4F01-95C6-08BC3C2E3ED7}" type="parTrans" cxnId="{DA99361C-98AF-4F38-B892-B761189A9051}">
      <dgm:prSet/>
      <dgm:spPr/>
      <dgm:t>
        <a:bodyPr/>
        <a:lstStyle/>
        <a:p>
          <a:endParaRPr lang="es-CO"/>
        </a:p>
      </dgm:t>
    </dgm:pt>
    <dgm:pt modelId="{E3640C34-6BA7-4789-8631-17B10ABBEECA}" type="sibTrans" cxnId="{DA99361C-98AF-4F38-B892-B761189A9051}">
      <dgm:prSet/>
      <dgm:spPr/>
      <dgm:t>
        <a:bodyPr/>
        <a:lstStyle/>
        <a:p>
          <a:endParaRPr lang="es-CO"/>
        </a:p>
      </dgm:t>
    </dgm:pt>
    <dgm:pt modelId="{FA16CC9D-015D-4B72-B016-6A9FCCD2F531}" type="pres">
      <dgm:prSet presAssocID="{BDDAA274-5EC5-461E-997D-7B48A5536171}" presName="linear" presStyleCnt="0">
        <dgm:presLayoutVars>
          <dgm:dir/>
          <dgm:animLvl val="lvl"/>
          <dgm:resizeHandles val="exact"/>
        </dgm:presLayoutVars>
      </dgm:prSet>
      <dgm:spPr/>
      <dgm:t>
        <a:bodyPr/>
        <a:lstStyle/>
        <a:p>
          <a:endParaRPr lang="es-CO"/>
        </a:p>
      </dgm:t>
    </dgm:pt>
    <dgm:pt modelId="{AF13E59B-DC8B-4B0E-883C-145602F6B9DD}" type="pres">
      <dgm:prSet presAssocID="{9B9AB1A1-03EA-4FBA-8336-D9CE73DC9B19}" presName="parentLin" presStyleCnt="0"/>
      <dgm:spPr/>
    </dgm:pt>
    <dgm:pt modelId="{3EA1FA88-9E51-4921-9724-0D3AB87B4726}" type="pres">
      <dgm:prSet presAssocID="{9B9AB1A1-03EA-4FBA-8336-D9CE73DC9B19}" presName="parentLeftMargin" presStyleLbl="node1" presStyleIdx="0" presStyleCnt="4"/>
      <dgm:spPr/>
      <dgm:t>
        <a:bodyPr/>
        <a:lstStyle/>
        <a:p>
          <a:endParaRPr lang="es-CO"/>
        </a:p>
      </dgm:t>
    </dgm:pt>
    <dgm:pt modelId="{DFBCF161-BBB5-4A62-9F53-FE41F590A8EF}" type="pres">
      <dgm:prSet presAssocID="{9B9AB1A1-03EA-4FBA-8336-D9CE73DC9B19}" presName="parentText" presStyleLbl="node1" presStyleIdx="0" presStyleCnt="4" custScaleX="142857" custScaleY="143430">
        <dgm:presLayoutVars>
          <dgm:chMax val="0"/>
          <dgm:bulletEnabled val="1"/>
        </dgm:presLayoutVars>
      </dgm:prSet>
      <dgm:spPr/>
      <dgm:t>
        <a:bodyPr/>
        <a:lstStyle/>
        <a:p>
          <a:endParaRPr lang="es-CO"/>
        </a:p>
      </dgm:t>
    </dgm:pt>
    <dgm:pt modelId="{76004FA9-FAD2-4107-9EF7-28320F0A3FAC}" type="pres">
      <dgm:prSet presAssocID="{9B9AB1A1-03EA-4FBA-8336-D9CE73DC9B19}" presName="negativeSpace" presStyleCnt="0"/>
      <dgm:spPr/>
    </dgm:pt>
    <dgm:pt modelId="{14062CDD-7BA5-40E2-A650-4C0BE748008F}" type="pres">
      <dgm:prSet presAssocID="{9B9AB1A1-03EA-4FBA-8336-D9CE73DC9B19}" presName="childText" presStyleLbl="conFgAcc1" presStyleIdx="0" presStyleCnt="4">
        <dgm:presLayoutVars>
          <dgm:bulletEnabled val="1"/>
        </dgm:presLayoutVars>
      </dgm:prSet>
      <dgm:spPr/>
    </dgm:pt>
    <dgm:pt modelId="{1A584F1C-E8C1-4023-9F5A-A67DB3229F73}" type="pres">
      <dgm:prSet presAssocID="{918E0FED-3A00-4D5D-9E93-F3674E5422B6}" presName="spaceBetweenRectangles" presStyleCnt="0"/>
      <dgm:spPr/>
    </dgm:pt>
    <dgm:pt modelId="{DB7F2373-C9F6-43A9-8EE1-88548776653E}" type="pres">
      <dgm:prSet presAssocID="{7EF75BF4-4DB3-400D-A6EB-171A87EBC922}" presName="parentLin" presStyleCnt="0"/>
      <dgm:spPr/>
    </dgm:pt>
    <dgm:pt modelId="{BC63504C-5D70-4855-9BD0-D0B0D5EE605A}" type="pres">
      <dgm:prSet presAssocID="{7EF75BF4-4DB3-400D-A6EB-171A87EBC922}" presName="parentLeftMargin" presStyleLbl="node1" presStyleIdx="0" presStyleCnt="4"/>
      <dgm:spPr/>
      <dgm:t>
        <a:bodyPr/>
        <a:lstStyle/>
        <a:p>
          <a:endParaRPr lang="es-CO"/>
        </a:p>
      </dgm:t>
    </dgm:pt>
    <dgm:pt modelId="{774D1E69-F2EE-4F11-8E9A-0091ED3497D0}" type="pres">
      <dgm:prSet presAssocID="{7EF75BF4-4DB3-400D-A6EB-171A87EBC922}" presName="parentText" presStyleLbl="node1" presStyleIdx="1" presStyleCnt="4" custScaleX="142857" custLinFactNeighborX="515" custLinFactNeighborY="-1388">
        <dgm:presLayoutVars>
          <dgm:chMax val="0"/>
          <dgm:bulletEnabled val="1"/>
        </dgm:presLayoutVars>
      </dgm:prSet>
      <dgm:spPr/>
      <dgm:t>
        <a:bodyPr/>
        <a:lstStyle/>
        <a:p>
          <a:endParaRPr lang="es-CO"/>
        </a:p>
      </dgm:t>
    </dgm:pt>
    <dgm:pt modelId="{1302245C-509B-4110-AE87-F5B1776007B0}" type="pres">
      <dgm:prSet presAssocID="{7EF75BF4-4DB3-400D-A6EB-171A87EBC922}" presName="negativeSpace" presStyleCnt="0"/>
      <dgm:spPr/>
    </dgm:pt>
    <dgm:pt modelId="{D84DBBDD-AA12-41CA-A969-86706F840141}" type="pres">
      <dgm:prSet presAssocID="{7EF75BF4-4DB3-400D-A6EB-171A87EBC922}" presName="childText" presStyleLbl="conFgAcc1" presStyleIdx="1" presStyleCnt="4">
        <dgm:presLayoutVars>
          <dgm:bulletEnabled val="1"/>
        </dgm:presLayoutVars>
      </dgm:prSet>
      <dgm:spPr/>
    </dgm:pt>
    <dgm:pt modelId="{CD21F994-3871-453B-AFDD-8B887B782B55}" type="pres">
      <dgm:prSet presAssocID="{625DB49E-4058-431D-8BF6-DC4FD739FB09}" presName="spaceBetweenRectangles" presStyleCnt="0"/>
      <dgm:spPr/>
    </dgm:pt>
    <dgm:pt modelId="{1ED3EEC8-6601-42B0-8154-B09FA3B6E0B4}" type="pres">
      <dgm:prSet presAssocID="{A3264EB1-447E-464C-B2E7-82AACBD49AE9}" presName="parentLin" presStyleCnt="0"/>
      <dgm:spPr/>
    </dgm:pt>
    <dgm:pt modelId="{C141A8CF-079B-48F5-B4F5-DF23C7638B9F}" type="pres">
      <dgm:prSet presAssocID="{A3264EB1-447E-464C-B2E7-82AACBD49AE9}" presName="parentLeftMargin" presStyleLbl="node1" presStyleIdx="1" presStyleCnt="4"/>
      <dgm:spPr/>
      <dgm:t>
        <a:bodyPr/>
        <a:lstStyle/>
        <a:p>
          <a:endParaRPr lang="es-CO"/>
        </a:p>
      </dgm:t>
    </dgm:pt>
    <dgm:pt modelId="{4C234048-A461-4F0E-8E8E-CFA69EC02770}" type="pres">
      <dgm:prSet presAssocID="{A3264EB1-447E-464C-B2E7-82AACBD49AE9}" presName="parentText" presStyleLbl="node1" presStyleIdx="2" presStyleCnt="4" custScaleX="142857" custLinFactNeighborX="515" custLinFactNeighborY="2172">
        <dgm:presLayoutVars>
          <dgm:chMax val="0"/>
          <dgm:bulletEnabled val="1"/>
        </dgm:presLayoutVars>
      </dgm:prSet>
      <dgm:spPr/>
      <dgm:t>
        <a:bodyPr/>
        <a:lstStyle/>
        <a:p>
          <a:endParaRPr lang="es-CO"/>
        </a:p>
      </dgm:t>
    </dgm:pt>
    <dgm:pt modelId="{1CEA69AE-6B37-42AA-AEB1-07913FE28B90}" type="pres">
      <dgm:prSet presAssocID="{A3264EB1-447E-464C-B2E7-82AACBD49AE9}" presName="negativeSpace" presStyleCnt="0"/>
      <dgm:spPr/>
    </dgm:pt>
    <dgm:pt modelId="{0C2F06A4-343E-4826-AB5D-20F46BB94E35}" type="pres">
      <dgm:prSet presAssocID="{A3264EB1-447E-464C-B2E7-82AACBD49AE9}" presName="childText" presStyleLbl="conFgAcc1" presStyleIdx="2" presStyleCnt="4">
        <dgm:presLayoutVars>
          <dgm:bulletEnabled val="1"/>
        </dgm:presLayoutVars>
      </dgm:prSet>
      <dgm:spPr/>
    </dgm:pt>
    <dgm:pt modelId="{E6C3CE7B-7E8E-4FBC-AB8D-0166BB5FB805}" type="pres">
      <dgm:prSet presAssocID="{D58AE73D-0798-47F0-B119-DD855FF7C5E5}" presName="spaceBetweenRectangles" presStyleCnt="0"/>
      <dgm:spPr/>
    </dgm:pt>
    <dgm:pt modelId="{C2C6DA08-5897-41A8-8BDE-A1365238CF02}" type="pres">
      <dgm:prSet presAssocID="{6B441475-7803-4F05-99FF-B20CFDC7638B}" presName="parentLin" presStyleCnt="0"/>
      <dgm:spPr/>
    </dgm:pt>
    <dgm:pt modelId="{44265D5D-F360-4B8E-AB68-F84901DDD736}" type="pres">
      <dgm:prSet presAssocID="{6B441475-7803-4F05-99FF-B20CFDC7638B}" presName="parentLeftMargin" presStyleLbl="node1" presStyleIdx="2" presStyleCnt="4"/>
      <dgm:spPr/>
      <dgm:t>
        <a:bodyPr/>
        <a:lstStyle/>
        <a:p>
          <a:endParaRPr lang="es-CO"/>
        </a:p>
      </dgm:t>
    </dgm:pt>
    <dgm:pt modelId="{52EA0218-CF5C-491B-A8A9-A9180C9CA1AC}" type="pres">
      <dgm:prSet presAssocID="{6B441475-7803-4F05-99FF-B20CFDC7638B}" presName="parentText" presStyleLbl="node1" presStyleIdx="3" presStyleCnt="4" custScaleX="142857">
        <dgm:presLayoutVars>
          <dgm:chMax val="0"/>
          <dgm:bulletEnabled val="1"/>
        </dgm:presLayoutVars>
      </dgm:prSet>
      <dgm:spPr/>
      <dgm:t>
        <a:bodyPr/>
        <a:lstStyle/>
        <a:p>
          <a:endParaRPr lang="es-CO"/>
        </a:p>
      </dgm:t>
    </dgm:pt>
    <dgm:pt modelId="{5C58BB12-C76B-4FDA-894C-8850E00FC343}" type="pres">
      <dgm:prSet presAssocID="{6B441475-7803-4F05-99FF-B20CFDC7638B}" presName="negativeSpace" presStyleCnt="0"/>
      <dgm:spPr/>
    </dgm:pt>
    <dgm:pt modelId="{71F98E27-54C3-4FE3-926F-E58D6178EB39}" type="pres">
      <dgm:prSet presAssocID="{6B441475-7803-4F05-99FF-B20CFDC7638B}" presName="childText" presStyleLbl="conFgAcc1" presStyleIdx="3" presStyleCnt="4">
        <dgm:presLayoutVars>
          <dgm:bulletEnabled val="1"/>
        </dgm:presLayoutVars>
      </dgm:prSet>
      <dgm:spPr/>
    </dgm:pt>
  </dgm:ptLst>
  <dgm:cxnLst>
    <dgm:cxn modelId="{628F29D0-329A-42DB-B35A-C8ABEA8F41F8}" type="presOf" srcId="{A3264EB1-447E-464C-B2E7-82AACBD49AE9}" destId="{4C234048-A461-4F0E-8E8E-CFA69EC02770}" srcOrd="1" destOrd="0" presId="urn:microsoft.com/office/officeart/2005/8/layout/list1"/>
    <dgm:cxn modelId="{0C851A2F-F716-40E4-93F2-5DB20E93CC8B}" type="presOf" srcId="{6B441475-7803-4F05-99FF-B20CFDC7638B}" destId="{52EA0218-CF5C-491B-A8A9-A9180C9CA1AC}" srcOrd="1" destOrd="0" presId="urn:microsoft.com/office/officeart/2005/8/layout/list1"/>
    <dgm:cxn modelId="{7467DE3C-71F7-4DB2-B485-72F7BEF4FADB}" type="presOf" srcId="{A3264EB1-447E-464C-B2E7-82AACBD49AE9}" destId="{C141A8CF-079B-48F5-B4F5-DF23C7638B9F}" srcOrd="0" destOrd="0" presId="urn:microsoft.com/office/officeart/2005/8/layout/list1"/>
    <dgm:cxn modelId="{7053A1F7-D15C-4F76-9000-60E9BBC79180}" srcId="{BDDAA274-5EC5-461E-997D-7B48A5536171}" destId="{7EF75BF4-4DB3-400D-A6EB-171A87EBC922}" srcOrd="1" destOrd="0" parTransId="{4D852FB9-B6D6-47F4-BEE5-D6EAAA85F841}" sibTransId="{625DB49E-4058-431D-8BF6-DC4FD739FB09}"/>
    <dgm:cxn modelId="{31948C2E-D9B2-4D3D-B42A-DF4495055235}" type="presOf" srcId="{9B9AB1A1-03EA-4FBA-8336-D9CE73DC9B19}" destId="{DFBCF161-BBB5-4A62-9F53-FE41F590A8EF}" srcOrd="1" destOrd="0" presId="urn:microsoft.com/office/officeart/2005/8/layout/list1"/>
    <dgm:cxn modelId="{4EAD57A1-CBD8-46C2-8B4C-F6752ED76057}" srcId="{BDDAA274-5EC5-461E-997D-7B48A5536171}" destId="{A3264EB1-447E-464C-B2E7-82AACBD49AE9}" srcOrd="2" destOrd="0" parTransId="{AA27B39E-EC4F-4BD9-95D7-F61260806DCB}" sibTransId="{D58AE73D-0798-47F0-B119-DD855FF7C5E5}"/>
    <dgm:cxn modelId="{4195F1A3-3E12-42C6-B36B-128412D4C646}" type="presOf" srcId="{6B441475-7803-4F05-99FF-B20CFDC7638B}" destId="{44265D5D-F360-4B8E-AB68-F84901DDD736}" srcOrd="0" destOrd="0" presId="urn:microsoft.com/office/officeart/2005/8/layout/list1"/>
    <dgm:cxn modelId="{F3D4A03D-9954-46FE-946A-B46440471808}" type="presOf" srcId="{7EF75BF4-4DB3-400D-A6EB-171A87EBC922}" destId="{774D1E69-F2EE-4F11-8E9A-0091ED3497D0}" srcOrd="1" destOrd="0" presId="urn:microsoft.com/office/officeart/2005/8/layout/list1"/>
    <dgm:cxn modelId="{C255C1D5-9495-4D70-A76B-9C9DC2AE43CE}" type="presOf" srcId="{7EF75BF4-4DB3-400D-A6EB-171A87EBC922}" destId="{BC63504C-5D70-4855-9BD0-D0B0D5EE605A}" srcOrd="0" destOrd="0" presId="urn:microsoft.com/office/officeart/2005/8/layout/list1"/>
    <dgm:cxn modelId="{99640865-851F-46E9-8B06-9328846842FC}" type="presOf" srcId="{BDDAA274-5EC5-461E-997D-7B48A5536171}" destId="{FA16CC9D-015D-4B72-B016-6A9FCCD2F531}" srcOrd="0" destOrd="0" presId="urn:microsoft.com/office/officeart/2005/8/layout/list1"/>
    <dgm:cxn modelId="{DA99361C-98AF-4F38-B892-B761189A9051}" srcId="{BDDAA274-5EC5-461E-997D-7B48A5536171}" destId="{6B441475-7803-4F05-99FF-B20CFDC7638B}" srcOrd="3" destOrd="0" parTransId="{6996EBE5-007B-4F01-95C6-08BC3C2E3ED7}" sibTransId="{E3640C34-6BA7-4789-8631-17B10ABBEECA}"/>
    <dgm:cxn modelId="{BCE1D1F0-6392-447B-A170-BEA9248E07D8}" type="presOf" srcId="{9B9AB1A1-03EA-4FBA-8336-D9CE73DC9B19}" destId="{3EA1FA88-9E51-4921-9724-0D3AB87B4726}" srcOrd="0" destOrd="0" presId="urn:microsoft.com/office/officeart/2005/8/layout/list1"/>
    <dgm:cxn modelId="{B7176746-1D2F-4194-8B13-F21BBFD88C87}" srcId="{BDDAA274-5EC5-461E-997D-7B48A5536171}" destId="{9B9AB1A1-03EA-4FBA-8336-D9CE73DC9B19}" srcOrd="0" destOrd="0" parTransId="{D72F2C50-1479-4CF4-8AC7-8CF41288794E}" sibTransId="{918E0FED-3A00-4D5D-9E93-F3674E5422B6}"/>
    <dgm:cxn modelId="{0371352F-4C5A-4154-A0AA-20C1754B3E10}" type="presParOf" srcId="{FA16CC9D-015D-4B72-B016-6A9FCCD2F531}" destId="{AF13E59B-DC8B-4B0E-883C-145602F6B9DD}" srcOrd="0" destOrd="0" presId="urn:microsoft.com/office/officeart/2005/8/layout/list1"/>
    <dgm:cxn modelId="{CEA47D08-9694-4B3F-B23B-AE9C08CD49BE}" type="presParOf" srcId="{AF13E59B-DC8B-4B0E-883C-145602F6B9DD}" destId="{3EA1FA88-9E51-4921-9724-0D3AB87B4726}" srcOrd="0" destOrd="0" presId="urn:microsoft.com/office/officeart/2005/8/layout/list1"/>
    <dgm:cxn modelId="{B3539197-9A3A-40CD-8814-E2B05083317A}" type="presParOf" srcId="{AF13E59B-DC8B-4B0E-883C-145602F6B9DD}" destId="{DFBCF161-BBB5-4A62-9F53-FE41F590A8EF}" srcOrd="1" destOrd="0" presId="urn:microsoft.com/office/officeart/2005/8/layout/list1"/>
    <dgm:cxn modelId="{A38A201D-A6AC-4B0C-8C5C-4AB912626619}" type="presParOf" srcId="{FA16CC9D-015D-4B72-B016-6A9FCCD2F531}" destId="{76004FA9-FAD2-4107-9EF7-28320F0A3FAC}" srcOrd="1" destOrd="0" presId="urn:microsoft.com/office/officeart/2005/8/layout/list1"/>
    <dgm:cxn modelId="{0B7062E9-A008-4000-8FDB-3C3EDD19A715}" type="presParOf" srcId="{FA16CC9D-015D-4B72-B016-6A9FCCD2F531}" destId="{14062CDD-7BA5-40E2-A650-4C0BE748008F}" srcOrd="2" destOrd="0" presId="urn:microsoft.com/office/officeart/2005/8/layout/list1"/>
    <dgm:cxn modelId="{86764710-380E-4DF6-A5DE-EB5FBC7A1F7D}" type="presParOf" srcId="{FA16CC9D-015D-4B72-B016-6A9FCCD2F531}" destId="{1A584F1C-E8C1-4023-9F5A-A67DB3229F73}" srcOrd="3" destOrd="0" presId="urn:microsoft.com/office/officeart/2005/8/layout/list1"/>
    <dgm:cxn modelId="{15CEAA4B-CA3C-43E9-9FDF-1CBEEA3DFF27}" type="presParOf" srcId="{FA16CC9D-015D-4B72-B016-6A9FCCD2F531}" destId="{DB7F2373-C9F6-43A9-8EE1-88548776653E}" srcOrd="4" destOrd="0" presId="urn:microsoft.com/office/officeart/2005/8/layout/list1"/>
    <dgm:cxn modelId="{0D61EAA9-AC7B-4922-A144-62B4637F09D3}" type="presParOf" srcId="{DB7F2373-C9F6-43A9-8EE1-88548776653E}" destId="{BC63504C-5D70-4855-9BD0-D0B0D5EE605A}" srcOrd="0" destOrd="0" presId="urn:microsoft.com/office/officeart/2005/8/layout/list1"/>
    <dgm:cxn modelId="{18BE24CC-8F1E-4B3E-BEF0-4E651F2F9A58}" type="presParOf" srcId="{DB7F2373-C9F6-43A9-8EE1-88548776653E}" destId="{774D1E69-F2EE-4F11-8E9A-0091ED3497D0}" srcOrd="1" destOrd="0" presId="urn:microsoft.com/office/officeart/2005/8/layout/list1"/>
    <dgm:cxn modelId="{1D5425F3-1B21-4872-89E9-7A0A7A31B1C4}" type="presParOf" srcId="{FA16CC9D-015D-4B72-B016-6A9FCCD2F531}" destId="{1302245C-509B-4110-AE87-F5B1776007B0}" srcOrd="5" destOrd="0" presId="urn:microsoft.com/office/officeart/2005/8/layout/list1"/>
    <dgm:cxn modelId="{BA717F08-5637-497F-80D4-DDE5D480228F}" type="presParOf" srcId="{FA16CC9D-015D-4B72-B016-6A9FCCD2F531}" destId="{D84DBBDD-AA12-41CA-A969-86706F840141}" srcOrd="6" destOrd="0" presId="urn:microsoft.com/office/officeart/2005/8/layout/list1"/>
    <dgm:cxn modelId="{F9E9C28C-B565-43A5-9F5E-9CA77367DB18}" type="presParOf" srcId="{FA16CC9D-015D-4B72-B016-6A9FCCD2F531}" destId="{CD21F994-3871-453B-AFDD-8B887B782B55}" srcOrd="7" destOrd="0" presId="urn:microsoft.com/office/officeart/2005/8/layout/list1"/>
    <dgm:cxn modelId="{7DB17AF3-6C1B-4AB4-8778-2888939B6696}" type="presParOf" srcId="{FA16CC9D-015D-4B72-B016-6A9FCCD2F531}" destId="{1ED3EEC8-6601-42B0-8154-B09FA3B6E0B4}" srcOrd="8" destOrd="0" presId="urn:microsoft.com/office/officeart/2005/8/layout/list1"/>
    <dgm:cxn modelId="{373D853D-8D1E-4EED-8633-63F23FE29F55}" type="presParOf" srcId="{1ED3EEC8-6601-42B0-8154-B09FA3B6E0B4}" destId="{C141A8CF-079B-48F5-B4F5-DF23C7638B9F}" srcOrd="0" destOrd="0" presId="urn:microsoft.com/office/officeart/2005/8/layout/list1"/>
    <dgm:cxn modelId="{54F18BEF-6093-4188-A006-305A9F071347}" type="presParOf" srcId="{1ED3EEC8-6601-42B0-8154-B09FA3B6E0B4}" destId="{4C234048-A461-4F0E-8E8E-CFA69EC02770}" srcOrd="1" destOrd="0" presId="urn:microsoft.com/office/officeart/2005/8/layout/list1"/>
    <dgm:cxn modelId="{FEF0E76E-E832-4005-9342-B7A7EFBD2A33}" type="presParOf" srcId="{FA16CC9D-015D-4B72-B016-6A9FCCD2F531}" destId="{1CEA69AE-6B37-42AA-AEB1-07913FE28B90}" srcOrd="9" destOrd="0" presId="urn:microsoft.com/office/officeart/2005/8/layout/list1"/>
    <dgm:cxn modelId="{178676FB-0A6C-41C7-BB03-B879A0FFD60B}" type="presParOf" srcId="{FA16CC9D-015D-4B72-B016-6A9FCCD2F531}" destId="{0C2F06A4-343E-4826-AB5D-20F46BB94E35}" srcOrd="10" destOrd="0" presId="urn:microsoft.com/office/officeart/2005/8/layout/list1"/>
    <dgm:cxn modelId="{396E5428-9B74-45E4-A796-BCAB351372DA}" type="presParOf" srcId="{FA16CC9D-015D-4B72-B016-6A9FCCD2F531}" destId="{E6C3CE7B-7E8E-4FBC-AB8D-0166BB5FB805}" srcOrd="11" destOrd="0" presId="urn:microsoft.com/office/officeart/2005/8/layout/list1"/>
    <dgm:cxn modelId="{1CBF95DF-11D3-45E3-8A6B-1EE51B89D637}" type="presParOf" srcId="{FA16CC9D-015D-4B72-B016-6A9FCCD2F531}" destId="{C2C6DA08-5897-41A8-8BDE-A1365238CF02}" srcOrd="12" destOrd="0" presId="urn:microsoft.com/office/officeart/2005/8/layout/list1"/>
    <dgm:cxn modelId="{A8E9E454-040D-49DF-B317-72F7E912D4D5}" type="presParOf" srcId="{C2C6DA08-5897-41A8-8BDE-A1365238CF02}" destId="{44265D5D-F360-4B8E-AB68-F84901DDD736}" srcOrd="0" destOrd="0" presId="urn:microsoft.com/office/officeart/2005/8/layout/list1"/>
    <dgm:cxn modelId="{E0F27840-B200-4BFE-9EDC-71352D5AAD31}" type="presParOf" srcId="{C2C6DA08-5897-41A8-8BDE-A1365238CF02}" destId="{52EA0218-CF5C-491B-A8A9-A9180C9CA1AC}" srcOrd="1" destOrd="0" presId="urn:microsoft.com/office/officeart/2005/8/layout/list1"/>
    <dgm:cxn modelId="{8C6500DC-03A1-43AC-9636-9E2713F75CC8}" type="presParOf" srcId="{FA16CC9D-015D-4B72-B016-6A9FCCD2F531}" destId="{5C58BB12-C76B-4FDA-894C-8850E00FC343}" srcOrd="13" destOrd="0" presId="urn:microsoft.com/office/officeart/2005/8/layout/list1"/>
    <dgm:cxn modelId="{C1566C2F-9F7A-45E1-8FB8-178651FBF1D4}" type="presParOf" srcId="{FA16CC9D-015D-4B72-B016-6A9FCCD2F531}" destId="{71F98E27-54C3-4FE3-926F-E58D6178EB3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FAE79C-8CE7-41AA-829C-12246F46056A}"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s-CO"/>
        </a:p>
      </dgm:t>
    </dgm:pt>
    <dgm:pt modelId="{E57A073C-9BAB-43D4-B084-660EB4E1AD21}">
      <dgm:prSet phldrT="[Texto]"/>
      <dgm:spPr/>
      <dgm:t>
        <a:bodyPr/>
        <a:lstStyle/>
        <a:p>
          <a:r>
            <a:rPr lang="es-CO" b="1" dirty="0" smtClean="0"/>
            <a:t>NIÑOS Y NIÑAS PROVENIENTES  DE FAMILIAS CON VULNERABILIDAD ECONOMICA Y SOCIAL</a:t>
          </a:r>
          <a:endParaRPr lang="es-CO" b="1" dirty="0"/>
        </a:p>
      </dgm:t>
    </dgm:pt>
    <dgm:pt modelId="{3BF37C2F-0F7C-4897-9249-4E6B569D5381}" type="parTrans" cxnId="{E5CBB5D1-A84B-4A2B-93BE-68E19445244E}">
      <dgm:prSet/>
      <dgm:spPr/>
      <dgm:t>
        <a:bodyPr/>
        <a:lstStyle/>
        <a:p>
          <a:endParaRPr lang="es-CO"/>
        </a:p>
      </dgm:t>
    </dgm:pt>
    <dgm:pt modelId="{DF4D8DE9-13BA-4B5A-A66E-8104119EF07B}" type="sibTrans" cxnId="{E5CBB5D1-A84B-4A2B-93BE-68E19445244E}">
      <dgm:prSet>
        <dgm:style>
          <a:lnRef idx="2">
            <a:schemeClr val="accent6">
              <a:shade val="50000"/>
            </a:schemeClr>
          </a:lnRef>
          <a:fillRef idx="1">
            <a:schemeClr val="accent6"/>
          </a:fillRef>
          <a:effectRef idx="0">
            <a:schemeClr val="accent6"/>
          </a:effectRef>
          <a:fontRef idx="minor">
            <a:schemeClr val="lt1"/>
          </a:fontRef>
        </dgm:style>
      </dgm:prSet>
      <dgm:spPr/>
      <dgm:t>
        <a:bodyPr/>
        <a:lstStyle/>
        <a:p>
          <a:endParaRPr lang="es-CO"/>
        </a:p>
      </dgm:t>
    </dgm:pt>
    <dgm:pt modelId="{DE827AAB-6CF7-4D3A-8B23-5906D8354509}">
      <dgm:prSet phldrT="[Texto]" custT="1"/>
      <dgm:spPr/>
      <dgm:t>
        <a:bodyPr/>
        <a:lstStyle/>
        <a:p>
          <a:r>
            <a:rPr lang="es-CO" sz="4000" b="1" dirty="0" smtClean="0"/>
            <a:t>28 UNIDADES DE SERVICIO </a:t>
          </a:r>
          <a:endParaRPr lang="es-CO" sz="4000" b="1" dirty="0"/>
        </a:p>
      </dgm:t>
    </dgm:pt>
    <dgm:pt modelId="{342F2594-DA1B-48DE-92BE-9B4AC86B65EE}" type="parTrans" cxnId="{D32B7D52-F69C-431B-9F09-2F5E118F1D70}">
      <dgm:prSet/>
      <dgm:spPr/>
      <dgm:t>
        <a:bodyPr/>
        <a:lstStyle/>
        <a:p>
          <a:endParaRPr lang="es-CO"/>
        </a:p>
      </dgm:t>
    </dgm:pt>
    <dgm:pt modelId="{2755F635-4F61-4159-8CD3-A9456E6AE415}" type="sibTrans" cxnId="{D32B7D52-F69C-431B-9F09-2F5E118F1D70}">
      <dgm:prSet/>
      <dgm:spPr/>
    </dgm:pt>
    <dgm:pt modelId="{AE408247-703E-48F3-A779-719594D84666}">
      <dgm:prSet phldrT="[Texto]"/>
      <dgm:spPr/>
      <dgm:t>
        <a:bodyPr/>
        <a:lstStyle/>
        <a:p>
          <a:r>
            <a:rPr lang="es-ES" b="1" dirty="0" smtClean="0"/>
            <a:t>INVERSIÓN $ 6.321.031.782 </a:t>
          </a:r>
          <a:endParaRPr lang="es-CO" b="1" dirty="0"/>
        </a:p>
      </dgm:t>
    </dgm:pt>
    <dgm:pt modelId="{C6551824-C799-438B-BC26-EE2DE7DF5604}" type="parTrans" cxnId="{54DF705D-6CFE-43A3-890C-AECD8D6D858F}">
      <dgm:prSet/>
      <dgm:spPr/>
      <dgm:t>
        <a:bodyPr/>
        <a:lstStyle/>
        <a:p>
          <a:endParaRPr lang="es-CO"/>
        </a:p>
      </dgm:t>
    </dgm:pt>
    <dgm:pt modelId="{7F7DBD8C-2DD4-49CA-848A-07C691609D05}" type="sibTrans" cxnId="{54DF705D-6CFE-43A3-890C-AECD8D6D858F}">
      <dgm:prSet/>
      <dgm:spPr/>
      <dgm:t>
        <a:bodyPr/>
        <a:lstStyle/>
        <a:p>
          <a:endParaRPr lang="es-CO"/>
        </a:p>
      </dgm:t>
    </dgm:pt>
    <dgm:pt modelId="{521789F6-983D-492A-9A58-ACACDF3AB828}" type="pres">
      <dgm:prSet presAssocID="{13FAE79C-8CE7-41AA-829C-12246F46056A}" presName="vert0" presStyleCnt="0">
        <dgm:presLayoutVars>
          <dgm:dir/>
          <dgm:animOne val="branch"/>
          <dgm:animLvl val="lvl"/>
        </dgm:presLayoutVars>
      </dgm:prSet>
      <dgm:spPr/>
      <dgm:t>
        <a:bodyPr/>
        <a:lstStyle/>
        <a:p>
          <a:endParaRPr lang="es-CO"/>
        </a:p>
      </dgm:t>
    </dgm:pt>
    <dgm:pt modelId="{D5C376A2-044D-4AA7-BBB5-11E6E34F3D90}" type="pres">
      <dgm:prSet presAssocID="{E57A073C-9BAB-43D4-B084-660EB4E1AD21}" presName="thickLine" presStyleLbl="alignNode1" presStyleIdx="0" presStyleCnt="3"/>
      <dgm:spPr/>
    </dgm:pt>
    <dgm:pt modelId="{77DFCDFB-D19E-4670-8F49-A9E4E5B36275}" type="pres">
      <dgm:prSet presAssocID="{E57A073C-9BAB-43D4-B084-660EB4E1AD21}" presName="horz1" presStyleCnt="0"/>
      <dgm:spPr/>
    </dgm:pt>
    <dgm:pt modelId="{FC9E21D6-5F7A-46FC-8199-2C8E0877F063}" type="pres">
      <dgm:prSet presAssocID="{E57A073C-9BAB-43D4-B084-660EB4E1AD21}" presName="tx1" presStyleLbl="revTx" presStyleIdx="0" presStyleCnt="3"/>
      <dgm:spPr/>
      <dgm:t>
        <a:bodyPr/>
        <a:lstStyle/>
        <a:p>
          <a:endParaRPr lang="es-CO"/>
        </a:p>
      </dgm:t>
    </dgm:pt>
    <dgm:pt modelId="{5C8103C6-CDC0-43C6-8E1C-47C1A5C50D66}" type="pres">
      <dgm:prSet presAssocID="{E57A073C-9BAB-43D4-B084-660EB4E1AD21}" presName="vert1" presStyleCnt="0"/>
      <dgm:spPr/>
    </dgm:pt>
    <dgm:pt modelId="{7F785A42-18AC-413C-8E31-5461374E77AA}" type="pres">
      <dgm:prSet presAssocID="{DE827AAB-6CF7-4D3A-8B23-5906D8354509}" presName="thickLine" presStyleLbl="alignNode1" presStyleIdx="1" presStyleCnt="3"/>
      <dgm:spPr/>
    </dgm:pt>
    <dgm:pt modelId="{415BEA1F-E6D6-4C0B-BD1C-0E09D2C8005F}" type="pres">
      <dgm:prSet presAssocID="{DE827AAB-6CF7-4D3A-8B23-5906D8354509}" presName="horz1" presStyleCnt="0"/>
      <dgm:spPr/>
    </dgm:pt>
    <dgm:pt modelId="{A19AD398-D655-427B-91C2-6100118EED68}" type="pres">
      <dgm:prSet presAssocID="{DE827AAB-6CF7-4D3A-8B23-5906D8354509}" presName="tx1" presStyleLbl="revTx" presStyleIdx="1" presStyleCnt="3"/>
      <dgm:spPr/>
      <dgm:t>
        <a:bodyPr/>
        <a:lstStyle/>
        <a:p>
          <a:endParaRPr lang="es-CO"/>
        </a:p>
      </dgm:t>
    </dgm:pt>
    <dgm:pt modelId="{9585673B-0B0B-41D5-8892-084B9D231CC5}" type="pres">
      <dgm:prSet presAssocID="{DE827AAB-6CF7-4D3A-8B23-5906D8354509}" presName="vert1" presStyleCnt="0"/>
      <dgm:spPr/>
    </dgm:pt>
    <dgm:pt modelId="{16B6E525-DBAE-4D99-AB7F-786AE7A31EEE}" type="pres">
      <dgm:prSet presAssocID="{AE408247-703E-48F3-A779-719594D84666}" presName="thickLine" presStyleLbl="alignNode1" presStyleIdx="2" presStyleCnt="3"/>
      <dgm:spPr/>
    </dgm:pt>
    <dgm:pt modelId="{2CA07978-F674-47DF-96DE-94EEC6865E54}" type="pres">
      <dgm:prSet presAssocID="{AE408247-703E-48F3-A779-719594D84666}" presName="horz1" presStyleCnt="0"/>
      <dgm:spPr/>
    </dgm:pt>
    <dgm:pt modelId="{C44474F9-DA2C-4A71-B4C9-54022C35680B}" type="pres">
      <dgm:prSet presAssocID="{AE408247-703E-48F3-A779-719594D84666}" presName="tx1" presStyleLbl="revTx" presStyleIdx="2" presStyleCnt="3"/>
      <dgm:spPr/>
      <dgm:t>
        <a:bodyPr/>
        <a:lstStyle/>
        <a:p>
          <a:endParaRPr lang="es-CO"/>
        </a:p>
      </dgm:t>
    </dgm:pt>
    <dgm:pt modelId="{084FD70E-BFFB-4701-BFBF-FE62082F6B09}" type="pres">
      <dgm:prSet presAssocID="{AE408247-703E-48F3-A779-719594D84666}" presName="vert1" presStyleCnt="0"/>
      <dgm:spPr/>
    </dgm:pt>
  </dgm:ptLst>
  <dgm:cxnLst>
    <dgm:cxn modelId="{54DF705D-6CFE-43A3-890C-AECD8D6D858F}" srcId="{13FAE79C-8CE7-41AA-829C-12246F46056A}" destId="{AE408247-703E-48F3-A779-719594D84666}" srcOrd="2" destOrd="0" parTransId="{C6551824-C799-438B-BC26-EE2DE7DF5604}" sibTransId="{7F7DBD8C-2DD4-49CA-848A-07C691609D05}"/>
    <dgm:cxn modelId="{6E308039-5117-4E00-9CAA-0A2E81151D80}" type="presOf" srcId="{DE827AAB-6CF7-4D3A-8B23-5906D8354509}" destId="{A19AD398-D655-427B-91C2-6100118EED68}" srcOrd="0" destOrd="0" presId="urn:microsoft.com/office/officeart/2008/layout/LinedList"/>
    <dgm:cxn modelId="{ACDB7DAA-DF37-42CB-A8A6-D925857746D6}" type="presOf" srcId="{AE408247-703E-48F3-A779-719594D84666}" destId="{C44474F9-DA2C-4A71-B4C9-54022C35680B}" srcOrd="0" destOrd="0" presId="urn:microsoft.com/office/officeart/2008/layout/LinedList"/>
    <dgm:cxn modelId="{7303CE45-F03B-4D9A-B924-8AF1A60FB7AB}" type="presOf" srcId="{E57A073C-9BAB-43D4-B084-660EB4E1AD21}" destId="{FC9E21D6-5F7A-46FC-8199-2C8E0877F063}" srcOrd="0" destOrd="0" presId="urn:microsoft.com/office/officeart/2008/layout/LinedList"/>
    <dgm:cxn modelId="{918EE846-0472-4364-9F8A-6E8B06AFD3C1}" type="presOf" srcId="{13FAE79C-8CE7-41AA-829C-12246F46056A}" destId="{521789F6-983D-492A-9A58-ACACDF3AB828}" srcOrd="0" destOrd="0" presId="urn:microsoft.com/office/officeart/2008/layout/LinedList"/>
    <dgm:cxn modelId="{D32B7D52-F69C-431B-9F09-2F5E118F1D70}" srcId="{13FAE79C-8CE7-41AA-829C-12246F46056A}" destId="{DE827AAB-6CF7-4D3A-8B23-5906D8354509}" srcOrd="1" destOrd="0" parTransId="{342F2594-DA1B-48DE-92BE-9B4AC86B65EE}" sibTransId="{2755F635-4F61-4159-8CD3-A9456E6AE415}"/>
    <dgm:cxn modelId="{E5CBB5D1-A84B-4A2B-93BE-68E19445244E}" srcId="{13FAE79C-8CE7-41AA-829C-12246F46056A}" destId="{E57A073C-9BAB-43D4-B084-660EB4E1AD21}" srcOrd="0" destOrd="0" parTransId="{3BF37C2F-0F7C-4897-9249-4E6B569D5381}" sibTransId="{DF4D8DE9-13BA-4B5A-A66E-8104119EF07B}"/>
    <dgm:cxn modelId="{D4C6EE56-C086-4ED5-85B6-6F39EB8F59B2}" type="presParOf" srcId="{521789F6-983D-492A-9A58-ACACDF3AB828}" destId="{D5C376A2-044D-4AA7-BBB5-11E6E34F3D90}" srcOrd="0" destOrd="0" presId="urn:microsoft.com/office/officeart/2008/layout/LinedList"/>
    <dgm:cxn modelId="{AD1AB9CA-B67A-47BA-A8B4-970A99C7E684}" type="presParOf" srcId="{521789F6-983D-492A-9A58-ACACDF3AB828}" destId="{77DFCDFB-D19E-4670-8F49-A9E4E5B36275}" srcOrd="1" destOrd="0" presId="urn:microsoft.com/office/officeart/2008/layout/LinedList"/>
    <dgm:cxn modelId="{CC37AB93-BD2A-440B-A0DA-0A902D69581A}" type="presParOf" srcId="{77DFCDFB-D19E-4670-8F49-A9E4E5B36275}" destId="{FC9E21D6-5F7A-46FC-8199-2C8E0877F063}" srcOrd="0" destOrd="0" presId="urn:microsoft.com/office/officeart/2008/layout/LinedList"/>
    <dgm:cxn modelId="{1588E82B-BE4C-4D54-B850-FFBE87F87187}" type="presParOf" srcId="{77DFCDFB-D19E-4670-8F49-A9E4E5B36275}" destId="{5C8103C6-CDC0-43C6-8E1C-47C1A5C50D66}" srcOrd="1" destOrd="0" presId="urn:microsoft.com/office/officeart/2008/layout/LinedList"/>
    <dgm:cxn modelId="{C2205E15-0C4C-4D12-AF84-A9A80A19F725}" type="presParOf" srcId="{521789F6-983D-492A-9A58-ACACDF3AB828}" destId="{7F785A42-18AC-413C-8E31-5461374E77AA}" srcOrd="2" destOrd="0" presId="urn:microsoft.com/office/officeart/2008/layout/LinedList"/>
    <dgm:cxn modelId="{2050E43A-02F3-4A55-9387-422A5D23315F}" type="presParOf" srcId="{521789F6-983D-492A-9A58-ACACDF3AB828}" destId="{415BEA1F-E6D6-4C0B-BD1C-0E09D2C8005F}" srcOrd="3" destOrd="0" presId="urn:microsoft.com/office/officeart/2008/layout/LinedList"/>
    <dgm:cxn modelId="{06E0C58E-8BAB-434A-9268-1793666F6149}" type="presParOf" srcId="{415BEA1F-E6D6-4C0B-BD1C-0E09D2C8005F}" destId="{A19AD398-D655-427B-91C2-6100118EED68}" srcOrd="0" destOrd="0" presId="urn:microsoft.com/office/officeart/2008/layout/LinedList"/>
    <dgm:cxn modelId="{DE88D507-801D-4DA6-B314-CFB653875773}" type="presParOf" srcId="{415BEA1F-E6D6-4C0B-BD1C-0E09D2C8005F}" destId="{9585673B-0B0B-41D5-8892-084B9D231CC5}" srcOrd="1" destOrd="0" presId="urn:microsoft.com/office/officeart/2008/layout/LinedList"/>
    <dgm:cxn modelId="{DA1B6F19-A2F7-4CE8-8869-8B121C8558A3}" type="presParOf" srcId="{521789F6-983D-492A-9A58-ACACDF3AB828}" destId="{16B6E525-DBAE-4D99-AB7F-786AE7A31EEE}" srcOrd="4" destOrd="0" presId="urn:microsoft.com/office/officeart/2008/layout/LinedList"/>
    <dgm:cxn modelId="{D4FEFFE2-8332-42B1-8DF8-65ED25948D5A}" type="presParOf" srcId="{521789F6-983D-492A-9A58-ACACDF3AB828}" destId="{2CA07978-F674-47DF-96DE-94EEC6865E54}" srcOrd="5" destOrd="0" presId="urn:microsoft.com/office/officeart/2008/layout/LinedList"/>
    <dgm:cxn modelId="{201DA47D-8A1E-485C-9913-17615E980CB9}" type="presParOf" srcId="{2CA07978-F674-47DF-96DE-94EEC6865E54}" destId="{C44474F9-DA2C-4A71-B4C9-54022C35680B}" srcOrd="0" destOrd="0" presId="urn:microsoft.com/office/officeart/2008/layout/LinedList"/>
    <dgm:cxn modelId="{B0C0CD54-39C0-466D-AF7E-D7DAA1420DF3}" type="presParOf" srcId="{2CA07978-F674-47DF-96DE-94EEC6865E54}" destId="{084FD70E-BFFB-4701-BFBF-FE62082F6B0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E0A680-2413-45A9-82AA-67FB190E2482}" type="doc">
      <dgm:prSet loTypeId="urn:microsoft.com/office/officeart/2005/8/layout/chevron1" loCatId="process" qsTypeId="urn:microsoft.com/office/officeart/2005/8/quickstyle/simple1" qsCatId="simple" csTypeId="urn:microsoft.com/office/officeart/2005/8/colors/colorful4" csCatId="colorful" phldr="1"/>
      <dgm:spPr/>
    </dgm:pt>
    <dgm:pt modelId="{F7176E42-9F2C-4D41-87C1-5E1F1995EF15}">
      <dgm:prSet phldrT="[Texto]"/>
      <dgm:spPr/>
      <dgm:t>
        <a:bodyPr/>
        <a:lstStyle/>
        <a:p>
          <a:r>
            <a:rPr lang="es-CO" b="1" dirty="0" smtClean="0">
              <a:solidFill>
                <a:schemeClr val="tx1"/>
              </a:solidFill>
            </a:rPr>
            <a:t>8 HOGARES COMUNITARIOS </a:t>
          </a:r>
          <a:endParaRPr lang="es-CO" b="1" dirty="0">
            <a:solidFill>
              <a:schemeClr val="tx1"/>
            </a:solidFill>
          </a:endParaRPr>
        </a:p>
      </dgm:t>
    </dgm:pt>
    <dgm:pt modelId="{EE6633D5-17FA-4422-A814-3084F07B756D}" type="parTrans" cxnId="{1493F962-55CF-44FE-9ACA-FAB3665887EC}">
      <dgm:prSet/>
      <dgm:spPr/>
      <dgm:t>
        <a:bodyPr/>
        <a:lstStyle/>
        <a:p>
          <a:endParaRPr lang="es-CO"/>
        </a:p>
      </dgm:t>
    </dgm:pt>
    <dgm:pt modelId="{DAFF6A44-98C2-41E5-B4FF-17A654CD024B}" type="sibTrans" cxnId="{1493F962-55CF-44FE-9ACA-FAB3665887EC}">
      <dgm:prSet/>
      <dgm:spPr/>
      <dgm:t>
        <a:bodyPr/>
        <a:lstStyle/>
        <a:p>
          <a:endParaRPr lang="es-CO"/>
        </a:p>
      </dgm:t>
    </dgm:pt>
    <dgm:pt modelId="{28256EE8-024C-4554-8021-D5DD1940B734}">
      <dgm:prSet phldrT="[Texto]"/>
      <dgm:spPr/>
      <dgm:t>
        <a:bodyPr/>
        <a:lstStyle/>
        <a:p>
          <a:r>
            <a:rPr lang="es-CO" b="1" dirty="0" smtClean="0">
              <a:solidFill>
                <a:schemeClr val="tx1"/>
              </a:solidFill>
            </a:rPr>
            <a:t>104 NIÑOS</a:t>
          </a:r>
          <a:endParaRPr lang="es-CO" b="1" dirty="0">
            <a:solidFill>
              <a:schemeClr val="tx1"/>
            </a:solidFill>
          </a:endParaRPr>
        </a:p>
      </dgm:t>
    </dgm:pt>
    <dgm:pt modelId="{E0CA3435-2D48-4993-ABE6-E3A998F9E358}" type="parTrans" cxnId="{299D4C74-961A-4C56-B4F0-BE7D5BB0A714}">
      <dgm:prSet/>
      <dgm:spPr/>
      <dgm:t>
        <a:bodyPr/>
        <a:lstStyle/>
        <a:p>
          <a:endParaRPr lang="es-CO"/>
        </a:p>
      </dgm:t>
    </dgm:pt>
    <dgm:pt modelId="{9935C3BA-D93D-4A25-B1B0-C9E93FC708AC}" type="sibTrans" cxnId="{299D4C74-961A-4C56-B4F0-BE7D5BB0A714}">
      <dgm:prSet/>
      <dgm:spPr/>
      <dgm:t>
        <a:bodyPr/>
        <a:lstStyle/>
        <a:p>
          <a:endParaRPr lang="es-CO"/>
        </a:p>
      </dgm:t>
    </dgm:pt>
    <dgm:pt modelId="{2EBBFFDA-ACF1-4798-83B1-2FDF96E180DF}">
      <dgm:prSet phldrT="[Texto]" custT="1"/>
      <dgm:spPr/>
      <dgm:t>
        <a:bodyPr/>
        <a:lstStyle/>
        <a:p>
          <a:r>
            <a:rPr lang="es-ES" sz="2000" b="1" dirty="0" smtClean="0">
              <a:solidFill>
                <a:schemeClr val="tx1"/>
              </a:solidFill>
            </a:rPr>
            <a:t>Inversión de  </a:t>
          </a:r>
          <a:r>
            <a:rPr lang="x-none" sz="2000" b="1" dirty="0" smtClean="0">
              <a:solidFill>
                <a:schemeClr val="tx1"/>
              </a:solidFill>
            </a:rPr>
            <a:t>$144.295.152 </a:t>
          </a:r>
          <a:endParaRPr lang="es-CO" sz="1900" b="1" dirty="0">
            <a:solidFill>
              <a:schemeClr val="tx1"/>
            </a:solidFill>
          </a:endParaRPr>
        </a:p>
      </dgm:t>
    </dgm:pt>
    <dgm:pt modelId="{52613325-F63C-40C3-9A44-9AB72F9E3AE5}" type="parTrans" cxnId="{245CC62E-B16B-42E7-B720-5563FE1A481E}">
      <dgm:prSet/>
      <dgm:spPr/>
      <dgm:t>
        <a:bodyPr/>
        <a:lstStyle/>
        <a:p>
          <a:endParaRPr lang="es-CO"/>
        </a:p>
      </dgm:t>
    </dgm:pt>
    <dgm:pt modelId="{4E0200FA-9AF1-4080-952F-2C7AFF9FFE7F}" type="sibTrans" cxnId="{245CC62E-B16B-42E7-B720-5563FE1A481E}">
      <dgm:prSet/>
      <dgm:spPr/>
      <dgm:t>
        <a:bodyPr/>
        <a:lstStyle/>
        <a:p>
          <a:endParaRPr lang="es-CO"/>
        </a:p>
      </dgm:t>
    </dgm:pt>
    <dgm:pt modelId="{60A78D7B-1887-4C37-9C40-71F115D44BC6}" type="pres">
      <dgm:prSet presAssocID="{15E0A680-2413-45A9-82AA-67FB190E2482}" presName="Name0" presStyleCnt="0">
        <dgm:presLayoutVars>
          <dgm:dir/>
          <dgm:animLvl val="lvl"/>
          <dgm:resizeHandles val="exact"/>
        </dgm:presLayoutVars>
      </dgm:prSet>
      <dgm:spPr/>
    </dgm:pt>
    <dgm:pt modelId="{D0E540FB-8CBB-4F88-A3E2-E278536F86A1}" type="pres">
      <dgm:prSet presAssocID="{F7176E42-9F2C-4D41-87C1-5E1F1995EF15}" presName="parTxOnly" presStyleLbl="node1" presStyleIdx="0" presStyleCnt="3">
        <dgm:presLayoutVars>
          <dgm:chMax val="0"/>
          <dgm:chPref val="0"/>
          <dgm:bulletEnabled val="1"/>
        </dgm:presLayoutVars>
      </dgm:prSet>
      <dgm:spPr/>
      <dgm:t>
        <a:bodyPr/>
        <a:lstStyle/>
        <a:p>
          <a:endParaRPr lang="es-CO"/>
        </a:p>
      </dgm:t>
    </dgm:pt>
    <dgm:pt modelId="{40479291-2398-4286-B033-CB54D24F8796}" type="pres">
      <dgm:prSet presAssocID="{DAFF6A44-98C2-41E5-B4FF-17A654CD024B}" presName="parTxOnlySpace" presStyleCnt="0"/>
      <dgm:spPr/>
    </dgm:pt>
    <dgm:pt modelId="{FDAA27D6-7409-4B7F-AC09-BEA62AB49517}" type="pres">
      <dgm:prSet presAssocID="{28256EE8-024C-4554-8021-D5DD1940B734}" presName="parTxOnly" presStyleLbl="node1" presStyleIdx="1" presStyleCnt="3">
        <dgm:presLayoutVars>
          <dgm:chMax val="0"/>
          <dgm:chPref val="0"/>
          <dgm:bulletEnabled val="1"/>
        </dgm:presLayoutVars>
      </dgm:prSet>
      <dgm:spPr/>
      <dgm:t>
        <a:bodyPr/>
        <a:lstStyle/>
        <a:p>
          <a:endParaRPr lang="es-CO"/>
        </a:p>
      </dgm:t>
    </dgm:pt>
    <dgm:pt modelId="{EB38D733-6F6A-44DE-9287-457FC739C8BA}" type="pres">
      <dgm:prSet presAssocID="{9935C3BA-D93D-4A25-B1B0-C9E93FC708AC}" presName="parTxOnlySpace" presStyleCnt="0"/>
      <dgm:spPr/>
    </dgm:pt>
    <dgm:pt modelId="{F3ACD26E-88CA-4D35-94FA-CC8848F5E7F6}" type="pres">
      <dgm:prSet presAssocID="{2EBBFFDA-ACF1-4798-83B1-2FDF96E180DF}" presName="parTxOnly" presStyleLbl="node1" presStyleIdx="2" presStyleCnt="3">
        <dgm:presLayoutVars>
          <dgm:chMax val="0"/>
          <dgm:chPref val="0"/>
          <dgm:bulletEnabled val="1"/>
        </dgm:presLayoutVars>
      </dgm:prSet>
      <dgm:spPr/>
      <dgm:t>
        <a:bodyPr/>
        <a:lstStyle/>
        <a:p>
          <a:endParaRPr lang="es-CO"/>
        </a:p>
      </dgm:t>
    </dgm:pt>
  </dgm:ptLst>
  <dgm:cxnLst>
    <dgm:cxn modelId="{299D4C74-961A-4C56-B4F0-BE7D5BB0A714}" srcId="{15E0A680-2413-45A9-82AA-67FB190E2482}" destId="{28256EE8-024C-4554-8021-D5DD1940B734}" srcOrd="1" destOrd="0" parTransId="{E0CA3435-2D48-4993-ABE6-E3A998F9E358}" sibTransId="{9935C3BA-D93D-4A25-B1B0-C9E93FC708AC}"/>
    <dgm:cxn modelId="{245CC62E-B16B-42E7-B720-5563FE1A481E}" srcId="{15E0A680-2413-45A9-82AA-67FB190E2482}" destId="{2EBBFFDA-ACF1-4798-83B1-2FDF96E180DF}" srcOrd="2" destOrd="0" parTransId="{52613325-F63C-40C3-9A44-9AB72F9E3AE5}" sibTransId="{4E0200FA-9AF1-4080-952F-2C7AFF9FFE7F}"/>
    <dgm:cxn modelId="{27038D0C-6D27-4B38-950A-8889046030FA}" type="presOf" srcId="{28256EE8-024C-4554-8021-D5DD1940B734}" destId="{FDAA27D6-7409-4B7F-AC09-BEA62AB49517}" srcOrd="0" destOrd="0" presId="urn:microsoft.com/office/officeart/2005/8/layout/chevron1"/>
    <dgm:cxn modelId="{A2E229B1-5115-4885-931D-B60ACBE82587}" type="presOf" srcId="{F7176E42-9F2C-4D41-87C1-5E1F1995EF15}" destId="{D0E540FB-8CBB-4F88-A3E2-E278536F86A1}" srcOrd="0" destOrd="0" presId="urn:microsoft.com/office/officeart/2005/8/layout/chevron1"/>
    <dgm:cxn modelId="{2F899BC6-C41A-4704-BC22-C8F610724E3B}" type="presOf" srcId="{15E0A680-2413-45A9-82AA-67FB190E2482}" destId="{60A78D7B-1887-4C37-9C40-71F115D44BC6}" srcOrd="0" destOrd="0" presId="urn:microsoft.com/office/officeart/2005/8/layout/chevron1"/>
    <dgm:cxn modelId="{AD730E8B-72A9-461F-BCDA-9F0E95527678}" type="presOf" srcId="{2EBBFFDA-ACF1-4798-83B1-2FDF96E180DF}" destId="{F3ACD26E-88CA-4D35-94FA-CC8848F5E7F6}" srcOrd="0" destOrd="0" presId="urn:microsoft.com/office/officeart/2005/8/layout/chevron1"/>
    <dgm:cxn modelId="{1493F962-55CF-44FE-9ACA-FAB3665887EC}" srcId="{15E0A680-2413-45A9-82AA-67FB190E2482}" destId="{F7176E42-9F2C-4D41-87C1-5E1F1995EF15}" srcOrd="0" destOrd="0" parTransId="{EE6633D5-17FA-4422-A814-3084F07B756D}" sibTransId="{DAFF6A44-98C2-41E5-B4FF-17A654CD024B}"/>
    <dgm:cxn modelId="{2E1FC299-5FAF-4A4E-88BE-95AA0230B5A6}" type="presParOf" srcId="{60A78D7B-1887-4C37-9C40-71F115D44BC6}" destId="{D0E540FB-8CBB-4F88-A3E2-E278536F86A1}" srcOrd="0" destOrd="0" presId="urn:microsoft.com/office/officeart/2005/8/layout/chevron1"/>
    <dgm:cxn modelId="{88BD0341-2D93-4842-8194-433CED49ECF7}" type="presParOf" srcId="{60A78D7B-1887-4C37-9C40-71F115D44BC6}" destId="{40479291-2398-4286-B033-CB54D24F8796}" srcOrd="1" destOrd="0" presId="urn:microsoft.com/office/officeart/2005/8/layout/chevron1"/>
    <dgm:cxn modelId="{B3F5B29F-F38E-4000-ABB8-EFE8B25D0880}" type="presParOf" srcId="{60A78D7B-1887-4C37-9C40-71F115D44BC6}" destId="{FDAA27D6-7409-4B7F-AC09-BEA62AB49517}" srcOrd="2" destOrd="0" presId="urn:microsoft.com/office/officeart/2005/8/layout/chevron1"/>
    <dgm:cxn modelId="{44D41DD5-D411-4616-BA99-417E9C71F2A5}" type="presParOf" srcId="{60A78D7B-1887-4C37-9C40-71F115D44BC6}" destId="{EB38D733-6F6A-44DE-9287-457FC739C8BA}" srcOrd="3" destOrd="0" presId="urn:microsoft.com/office/officeart/2005/8/layout/chevron1"/>
    <dgm:cxn modelId="{BDDF5E91-3641-43A1-A5EF-01350276694C}" type="presParOf" srcId="{60A78D7B-1887-4C37-9C40-71F115D44BC6}" destId="{F3ACD26E-88CA-4D35-94FA-CC8848F5E7F6}"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B438B7-E9D9-454E-8130-75266DE11E6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s-CO"/>
        </a:p>
      </dgm:t>
    </dgm:pt>
    <dgm:pt modelId="{C3D6FB39-090B-49DE-8CE7-646D71BE3669}">
      <dgm:prSet phldrT="[Texto]"/>
      <dgm:spPr/>
      <dgm:t>
        <a:bodyPr/>
        <a:lstStyle/>
        <a:p>
          <a:r>
            <a:rPr lang="es-CO" b="1" dirty="0" smtClean="0">
              <a:solidFill>
                <a:schemeClr val="tx1"/>
              </a:solidFill>
            </a:rPr>
            <a:t>HOGARES COMUNITARIOS DE BIENESTAR.  HCB</a:t>
          </a:r>
          <a:endParaRPr lang="es-CO" b="1" dirty="0">
            <a:solidFill>
              <a:schemeClr val="tx1"/>
            </a:solidFill>
          </a:endParaRPr>
        </a:p>
      </dgm:t>
    </dgm:pt>
    <dgm:pt modelId="{566E2594-E8E3-4E8C-BE59-8348DC4350A4}" type="parTrans" cxnId="{2645D44E-2B71-41DC-883F-1AB4006ABA64}">
      <dgm:prSet/>
      <dgm:spPr/>
      <dgm:t>
        <a:bodyPr/>
        <a:lstStyle/>
        <a:p>
          <a:endParaRPr lang="es-CO"/>
        </a:p>
      </dgm:t>
    </dgm:pt>
    <dgm:pt modelId="{C9C92511-E8DC-4A7C-BECA-EBE46FF76F98}" type="sibTrans" cxnId="{2645D44E-2B71-41DC-883F-1AB4006ABA64}">
      <dgm:prSet/>
      <dgm:spPr/>
      <dgm:t>
        <a:bodyPr/>
        <a:lstStyle/>
        <a:p>
          <a:endParaRPr lang="es-CO"/>
        </a:p>
      </dgm:t>
    </dgm:pt>
    <dgm:pt modelId="{B4F50E88-5110-4927-8276-0766180E1D25}">
      <dgm:prSet phldrT="[Texto]"/>
      <dgm:spPr/>
      <dgm:t>
        <a:bodyPr/>
        <a:lstStyle/>
        <a:p>
          <a:r>
            <a:rPr lang="es-CO" b="1" dirty="0" smtClean="0">
              <a:solidFill>
                <a:schemeClr val="tx1"/>
              </a:solidFill>
            </a:rPr>
            <a:t>FAMILIA, MUJER E INFANCIA</a:t>
          </a:r>
          <a:endParaRPr lang="es-CO" b="1" dirty="0">
            <a:solidFill>
              <a:schemeClr val="tx1"/>
            </a:solidFill>
          </a:endParaRPr>
        </a:p>
      </dgm:t>
    </dgm:pt>
    <dgm:pt modelId="{8F6D8A11-3A69-4837-8ECD-ECDFDF364195}" type="parTrans" cxnId="{87B66BB7-A1B3-406D-B00B-B8ED8E35036C}">
      <dgm:prSet/>
      <dgm:spPr/>
      <dgm:t>
        <a:bodyPr/>
        <a:lstStyle/>
        <a:p>
          <a:endParaRPr lang="es-CO"/>
        </a:p>
      </dgm:t>
    </dgm:pt>
    <dgm:pt modelId="{249B44A9-6D94-4A30-A911-B390B34F005E}" type="sibTrans" cxnId="{87B66BB7-A1B3-406D-B00B-B8ED8E35036C}">
      <dgm:prSet/>
      <dgm:spPr/>
      <dgm:t>
        <a:bodyPr/>
        <a:lstStyle/>
        <a:p>
          <a:endParaRPr lang="es-CO"/>
        </a:p>
      </dgm:t>
    </dgm:pt>
    <dgm:pt modelId="{4C240E29-FE54-4FFD-9D61-5BBF2CF13679}">
      <dgm:prSet phldrT="[Texto]"/>
      <dgm:spPr/>
      <dgm:t>
        <a:bodyPr/>
        <a:lstStyle/>
        <a:p>
          <a:r>
            <a:rPr lang="es-CO" b="1" dirty="0" smtClean="0">
              <a:solidFill>
                <a:schemeClr val="tx1"/>
              </a:solidFill>
            </a:rPr>
            <a:t>HOGARES AGRUPADOS TRADICIONAL </a:t>
          </a:r>
          <a:endParaRPr lang="es-CO" b="1" dirty="0">
            <a:solidFill>
              <a:schemeClr val="tx1"/>
            </a:solidFill>
          </a:endParaRPr>
        </a:p>
      </dgm:t>
    </dgm:pt>
    <dgm:pt modelId="{D43ED6AB-C15C-466F-BB67-DB0F5941BEBD}" type="parTrans" cxnId="{B96DCA0A-6F84-4661-BAA6-6C249DDA889A}">
      <dgm:prSet/>
      <dgm:spPr/>
      <dgm:t>
        <a:bodyPr/>
        <a:lstStyle/>
        <a:p>
          <a:endParaRPr lang="es-CO"/>
        </a:p>
      </dgm:t>
    </dgm:pt>
    <dgm:pt modelId="{2A82FDDA-F56E-4629-AF50-C9353E3857E5}" type="sibTrans" cxnId="{B96DCA0A-6F84-4661-BAA6-6C249DDA889A}">
      <dgm:prSet/>
      <dgm:spPr/>
      <dgm:t>
        <a:bodyPr/>
        <a:lstStyle/>
        <a:p>
          <a:endParaRPr lang="es-CO"/>
        </a:p>
      </dgm:t>
    </dgm:pt>
    <dgm:pt modelId="{B6F8C595-DEFC-44D5-99F0-8971A8EC2937}" type="pres">
      <dgm:prSet presAssocID="{61B438B7-E9D9-454E-8130-75266DE11E6A}" presName="linear" presStyleCnt="0">
        <dgm:presLayoutVars>
          <dgm:dir/>
          <dgm:animLvl val="lvl"/>
          <dgm:resizeHandles val="exact"/>
        </dgm:presLayoutVars>
      </dgm:prSet>
      <dgm:spPr/>
      <dgm:t>
        <a:bodyPr/>
        <a:lstStyle/>
        <a:p>
          <a:endParaRPr lang="es-CO"/>
        </a:p>
      </dgm:t>
    </dgm:pt>
    <dgm:pt modelId="{14523840-17BB-4EB3-B289-97A233583F0A}" type="pres">
      <dgm:prSet presAssocID="{C3D6FB39-090B-49DE-8CE7-646D71BE3669}" presName="parentLin" presStyleCnt="0"/>
      <dgm:spPr/>
    </dgm:pt>
    <dgm:pt modelId="{39CA3D6A-6918-471C-BEC9-B3B6D3C56D0D}" type="pres">
      <dgm:prSet presAssocID="{C3D6FB39-090B-49DE-8CE7-646D71BE3669}" presName="parentLeftMargin" presStyleLbl="node1" presStyleIdx="0" presStyleCnt="3"/>
      <dgm:spPr/>
      <dgm:t>
        <a:bodyPr/>
        <a:lstStyle/>
        <a:p>
          <a:endParaRPr lang="es-CO"/>
        </a:p>
      </dgm:t>
    </dgm:pt>
    <dgm:pt modelId="{18E336C0-8316-4A91-9AE3-7AE3A15B40D1}" type="pres">
      <dgm:prSet presAssocID="{C3D6FB39-090B-49DE-8CE7-646D71BE3669}" presName="parentText" presStyleLbl="node1" presStyleIdx="0" presStyleCnt="3" custScaleX="102479">
        <dgm:presLayoutVars>
          <dgm:chMax val="0"/>
          <dgm:bulletEnabled val="1"/>
        </dgm:presLayoutVars>
      </dgm:prSet>
      <dgm:spPr/>
      <dgm:t>
        <a:bodyPr/>
        <a:lstStyle/>
        <a:p>
          <a:endParaRPr lang="es-CO"/>
        </a:p>
      </dgm:t>
    </dgm:pt>
    <dgm:pt modelId="{260966E1-6F49-4AEF-A262-5A935A97D716}" type="pres">
      <dgm:prSet presAssocID="{C3D6FB39-090B-49DE-8CE7-646D71BE3669}" presName="negativeSpace" presStyleCnt="0"/>
      <dgm:spPr/>
    </dgm:pt>
    <dgm:pt modelId="{5914E1C2-7043-4B72-BCCA-DAF9D54C6B62}" type="pres">
      <dgm:prSet presAssocID="{C3D6FB39-090B-49DE-8CE7-646D71BE3669}" presName="childText" presStyleLbl="conFgAcc1" presStyleIdx="0" presStyleCnt="3">
        <dgm:presLayoutVars>
          <dgm:bulletEnabled val="1"/>
        </dgm:presLayoutVars>
      </dgm:prSet>
      <dgm:spPr/>
    </dgm:pt>
    <dgm:pt modelId="{D6641E9F-6527-4781-8DDE-A90324965018}" type="pres">
      <dgm:prSet presAssocID="{C9C92511-E8DC-4A7C-BECA-EBE46FF76F98}" presName="spaceBetweenRectangles" presStyleCnt="0"/>
      <dgm:spPr/>
    </dgm:pt>
    <dgm:pt modelId="{E0EC83A4-28CB-4D22-8B86-F7DFEF1004B7}" type="pres">
      <dgm:prSet presAssocID="{B4F50E88-5110-4927-8276-0766180E1D25}" presName="parentLin" presStyleCnt="0"/>
      <dgm:spPr/>
    </dgm:pt>
    <dgm:pt modelId="{EFBDFC2B-5AA5-4087-8E66-8F7A27EC31C2}" type="pres">
      <dgm:prSet presAssocID="{B4F50E88-5110-4927-8276-0766180E1D25}" presName="parentLeftMargin" presStyleLbl="node1" presStyleIdx="0" presStyleCnt="3"/>
      <dgm:spPr/>
      <dgm:t>
        <a:bodyPr/>
        <a:lstStyle/>
        <a:p>
          <a:endParaRPr lang="es-CO"/>
        </a:p>
      </dgm:t>
    </dgm:pt>
    <dgm:pt modelId="{7B2868CA-7CD9-418C-9724-B310302C6D7A}" type="pres">
      <dgm:prSet presAssocID="{B4F50E88-5110-4927-8276-0766180E1D25}" presName="parentText" presStyleLbl="node1" presStyleIdx="1" presStyleCnt="3" custScaleX="104043">
        <dgm:presLayoutVars>
          <dgm:chMax val="0"/>
          <dgm:bulletEnabled val="1"/>
        </dgm:presLayoutVars>
      </dgm:prSet>
      <dgm:spPr/>
      <dgm:t>
        <a:bodyPr/>
        <a:lstStyle/>
        <a:p>
          <a:endParaRPr lang="es-CO"/>
        </a:p>
      </dgm:t>
    </dgm:pt>
    <dgm:pt modelId="{FF3D0E36-43C7-4E10-907C-7945D55320E9}" type="pres">
      <dgm:prSet presAssocID="{B4F50E88-5110-4927-8276-0766180E1D25}" presName="negativeSpace" presStyleCnt="0"/>
      <dgm:spPr/>
    </dgm:pt>
    <dgm:pt modelId="{EEA67618-C84E-46FE-9894-A326B38AE12E}" type="pres">
      <dgm:prSet presAssocID="{B4F50E88-5110-4927-8276-0766180E1D25}" presName="childText" presStyleLbl="conFgAcc1" presStyleIdx="1" presStyleCnt="3">
        <dgm:presLayoutVars>
          <dgm:bulletEnabled val="1"/>
        </dgm:presLayoutVars>
      </dgm:prSet>
      <dgm:spPr/>
    </dgm:pt>
    <dgm:pt modelId="{6701D81C-B4BE-4812-8FCA-0D6F5EBF6C10}" type="pres">
      <dgm:prSet presAssocID="{249B44A9-6D94-4A30-A911-B390B34F005E}" presName="spaceBetweenRectangles" presStyleCnt="0"/>
      <dgm:spPr/>
    </dgm:pt>
    <dgm:pt modelId="{23EA1D01-9471-4035-9317-36EAF1FAEDF0}" type="pres">
      <dgm:prSet presAssocID="{4C240E29-FE54-4FFD-9D61-5BBF2CF13679}" presName="parentLin" presStyleCnt="0"/>
      <dgm:spPr/>
    </dgm:pt>
    <dgm:pt modelId="{16AA7B39-EE38-4D8C-B348-23E30D9CFC8C}" type="pres">
      <dgm:prSet presAssocID="{4C240E29-FE54-4FFD-9D61-5BBF2CF13679}" presName="parentLeftMargin" presStyleLbl="node1" presStyleIdx="1" presStyleCnt="3"/>
      <dgm:spPr/>
      <dgm:t>
        <a:bodyPr/>
        <a:lstStyle/>
        <a:p>
          <a:endParaRPr lang="es-CO"/>
        </a:p>
      </dgm:t>
    </dgm:pt>
    <dgm:pt modelId="{03B96298-382D-4130-B6B6-93B69642586A}" type="pres">
      <dgm:prSet presAssocID="{4C240E29-FE54-4FFD-9D61-5BBF2CF13679}" presName="parentText" presStyleLbl="node1" presStyleIdx="2" presStyleCnt="3" custScaleX="104825">
        <dgm:presLayoutVars>
          <dgm:chMax val="0"/>
          <dgm:bulletEnabled val="1"/>
        </dgm:presLayoutVars>
      </dgm:prSet>
      <dgm:spPr/>
      <dgm:t>
        <a:bodyPr/>
        <a:lstStyle/>
        <a:p>
          <a:endParaRPr lang="es-CO"/>
        </a:p>
      </dgm:t>
    </dgm:pt>
    <dgm:pt modelId="{3130CE2A-882F-4B39-BB81-3E4EC7381AE8}" type="pres">
      <dgm:prSet presAssocID="{4C240E29-FE54-4FFD-9D61-5BBF2CF13679}" presName="negativeSpace" presStyleCnt="0"/>
      <dgm:spPr/>
    </dgm:pt>
    <dgm:pt modelId="{71F82B03-3F33-48B0-A972-F9890B141693}" type="pres">
      <dgm:prSet presAssocID="{4C240E29-FE54-4FFD-9D61-5BBF2CF13679}" presName="childText" presStyleLbl="conFgAcc1" presStyleIdx="2" presStyleCnt="3">
        <dgm:presLayoutVars>
          <dgm:bulletEnabled val="1"/>
        </dgm:presLayoutVars>
      </dgm:prSet>
      <dgm:spPr/>
    </dgm:pt>
  </dgm:ptLst>
  <dgm:cxnLst>
    <dgm:cxn modelId="{2645D44E-2B71-41DC-883F-1AB4006ABA64}" srcId="{61B438B7-E9D9-454E-8130-75266DE11E6A}" destId="{C3D6FB39-090B-49DE-8CE7-646D71BE3669}" srcOrd="0" destOrd="0" parTransId="{566E2594-E8E3-4E8C-BE59-8348DC4350A4}" sibTransId="{C9C92511-E8DC-4A7C-BECA-EBE46FF76F98}"/>
    <dgm:cxn modelId="{EC944A35-1861-4C56-BB4B-E00289E74E18}" type="presOf" srcId="{B4F50E88-5110-4927-8276-0766180E1D25}" destId="{EFBDFC2B-5AA5-4087-8E66-8F7A27EC31C2}" srcOrd="0" destOrd="0" presId="urn:microsoft.com/office/officeart/2005/8/layout/list1"/>
    <dgm:cxn modelId="{87B66BB7-A1B3-406D-B00B-B8ED8E35036C}" srcId="{61B438B7-E9D9-454E-8130-75266DE11E6A}" destId="{B4F50E88-5110-4927-8276-0766180E1D25}" srcOrd="1" destOrd="0" parTransId="{8F6D8A11-3A69-4837-8ECD-ECDFDF364195}" sibTransId="{249B44A9-6D94-4A30-A911-B390B34F005E}"/>
    <dgm:cxn modelId="{81E6997F-56D3-4D20-AA5D-05B0CA06E466}" type="presOf" srcId="{4C240E29-FE54-4FFD-9D61-5BBF2CF13679}" destId="{16AA7B39-EE38-4D8C-B348-23E30D9CFC8C}" srcOrd="0" destOrd="0" presId="urn:microsoft.com/office/officeart/2005/8/layout/list1"/>
    <dgm:cxn modelId="{7068FF1A-0339-4AB5-9086-8BBCE9013040}" type="presOf" srcId="{C3D6FB39-090B-49DE-8CE7-646D71BE3669}" destId="{39CA3D6A-6918-471C-BEC9-B3B6D3C56D0D}" srcOrd="0" destOrd="0" presId="urn:microsoft.com/office/officeart/2005/8/layout/list1"/>
    <dgm:cxn modelId="{135BB702-0734-4ADB-97B9-A60D73E6A1CA}" type="presOf" srcId="{61B438B7-E9D9-454E-8130-75266DE11E6A}" destId="{B6F8C595-DEFC-44D5-99F0-8971A8EC2937}" srcOrd="0" destOrd="0" presId="urn:microsoft.com/office/officeart/2005/8/layout/list1"/>
    <dgm:cxn modelId="{B0A2045C-0F04-4EDB-8618-9544850D7224}" type="presOf" srcId="{4C240E29-FE54-4FFD-9D61-5BBF2CF13679}" destId="{03B96298-382D-4130-B6B6-93B69642586A}" srcOrd="1" destOrd="0" presId="urn:microsoft.com/office/officeart/2005/8/layout/list1"/>
    <dgm:cxn modelId="{B96DCA0A-6F84-4661-BAA6-6C249DDA889A}" srcId="{61B438B7-E9D9-454E-8130-75266DE11E6A}" destId="{4C240E29-FE54-4FFD-9D61-5BBF2CF13679}" srcOrd="2" destOrd="0" parTransId="{D43ED6AB-C15C-466F-BB67-DB0F5941BEBD}" sibTransId="{2A82FDDA-F56E-4629-AF50-C9353E3857E5}"/>
    <dgm:cxn modelId="{52A0FF86-F817-4F36-847E-997A1F7C250C}" type="presOf" srcId="{C3D6FB39-090B-49DE-8CE7-646D71BE3669}" destId="{18E336C0-8316-4A91-9AE3-7AE3A15B40D1}" srcOrd="1" destOrd="0" presId="urn:microsoft.com/office/officeart/2005/8/layout/list1"/>
    <dgm:cxn modelId="{CA14D147-5751-445E-BC70-369D2C6ADF22}" type="presOf" srcId="{B4F50E88-5110-4927-8276-0766180E1D25}" destId="{7B2868CA-7CD9-418C-9724-B310302C6D7A}" srcOrd="1" destOrd="0" presId="urn:microsoft.com/office/officeart/2005/8/layout/list1"/>
    <dgm:cxn modelId="{0B91AEB6-F83D-4056-A0A0-A738B0AD3710}" type="presParOf" srcId="{B6F8C595-DEFC-44D5-99F0-8971A8EC2937}" destId="{14523840-17BB-4EB3-B289-97A233583F0A}" srcOrd="0" destOrd="0" presId="urn:microsoft.com/office/officeart/2005/8/layout/list1"/>
    <dgm:cxn modelId="{D1F2635E-9416-406F-8886-FAC0EC755075}" type="presParOf" srcId="{14523840-17BB-4EB3-B289-97A233583F0A}" destId="{39CA3D6A-6918-471C-BEC9-B3B6D3C56D0D}" srcOrd="0" destOrd="0" presId="urn:microsoft.com/office/officeart/2005/8/layout/list1"/>
    <dgm:cxn modelId="{FA5A7A8D-46E0-4ED8-B479-791F554E5B5F}" type="presParOf" srcId="{14523840-17BB-4EB3-B289-97A233583F0A}" destId="{18E336C0-8316-4A91-9AE3-7AE3A15B40D1}" srcOrd="1" destOrd="0" presId="urn:microsoft.com/office/officeart/2005/8/layout/list1"/>
    <dgm:cxn modelId="{8D408D56-E9AE-4247-9BA9-E49EAD207881}" type="presParOf" srcId="{B6F8C595-DEFC-44D5-99F0-8971A8EC2937}" destId="{260966E1-6F49-4AEF-A262-5A935A97D716}" srcOrd="1" destOrd="0" presId="urn:microsoft.com/office/officeart/2005/8/layout/list1"/>
    <dgm:cxn modelId="{63F41631-55B5-4A3D-A80A-AEDD408AD182}" type="presParOf" srcId="{B6F8C595-DEFC-44D5-99F0-8971A8EC2937}" destId="{5914E1C2-7043-4B72-BCCA-DAF9D54C6B62}" srcOrd="2" destOrd="0" presId="urn:microsoft.com/office/officeart/2005/8/layout/list1"/>
    <dgm:cxn modelId="{84A8D0C6-E84A-41F0-96C3-CF3573A889F9}" type="presParOf" srcId="{B6F8C595-DEFC-44D5-99F0-8971A8EC2937}" destId="{D6641E9F-6527-4781-8DDE-A90324965018}" srcOrd="3" destOrd="0" presId="urn:microsoft.com/office/officeart/2005/8/layout/list1"/>
    <dgm:cxn modelId="{0FB74EA1-25E4-4AAA-BB27-31B64C5C7AE6}" type="presParOf" srcId="{B6F8C595-DEFC-44D5-99F0-8971A8EC2937}" destId="{E0EC83A4-28CB-4D22-8B86-F7DFEF1004B7}" srcOrd="4" destOrd="0" presId="urn:microsoft.com/office/officeart/2005/8/layout/list1"/>
    <dgm:cxn modelId="{171836AF-F4D2-48DC-9315-1FB3908DB849}" type="presParOf" srcId="{E0EC83A4-28CB-4D22-8B86-F7DFEF1004B7}" destId="{EFBDFC2B-5AA5-4087-8E66-8F7A27EC31C2}" srcOrd="0" destOrd="0" presId="urn:microsoft.com/office/officeart/2005/8/layout/list1"/>
    <dgm:cxn modelId="{27D5D14B-1CAE-43D2-B59D-06C7016B3093}" type="presParOf" srcId="{E0EC83A4-28CB-4D22-8B86-F7DFEF1004B7}" destId="{7B2868CA-7CD9-418C-9724-B310302C6D7A}" srcOrd="1" destOrd="0" presId="urn:microsoft.com/office/officeart/2005/8/layout/list1"/>
    <dgm:cxn modelId="{C53EE32A-A29E-4BC7-8D25-FA811D557271}" type="presParOf" srcId="{B6F8C595-DEFC-44D5-99F0-8971A8EC2937}" destId="{FF3D0E36-43C7-4E10-907C-7945D55320E9}" srcOrd="5" destOrd="0" presId="urn:microsoft.com/office/officeart/2005/8/layout/list1"/>
    <dgm:cxn modelId="{E3FB19AF-E1BD-48F1-AA59-218313E657D9}" type="presParOf" srcId="{B6F8C595-DEFC-44D5-99F0-8971A8EC2937}" destId="{EEA67618-C84E-46FE-9894-A326B38AE12E}" srcOrd="6" destOrd="0" presId="urn:microsoft.com/office/officeart/2005/8/layout/list1"/>
    <dgm:cxn modelId="{3A026A51-869E-4EC7-A0FB-49E99487471B}" type="presParOf" srcId="{B6F8C595-DEFC-44D5-99F0-8971A8EC2937}" destId="{6701D81C-B4BE-4812-8FCA-0D6F5EBF6C10}" srcOrd="7" destOrd="0" presId="urn:microsoft.com/office/officeart/2005/8/layout/list1"/>
    <dgm:cxn modelId="{8F5FF999-1253-43FB-B69C-ADDA412FC29B}" type="presParOf" srcId="{B6F8C595-DEFC-44D5-99F0-8971A8EC2937}" destId="{23EA1D01-9471-4035-9317-36EAF1FAEDF0}" srcOrd="8" destOrd="0" presId="urn:microsoft.com/office/officeart/2005/8/layout/list1"/>
    <dgm:cxn modelId="{24B302A0-904F-43A3-92AB-733151C5054A}" type="presParOf" srcId="{23EA1D01-9471-4035-9317-36EAF1FAEDF0}" destId="{16AA7B39-EE38-4D8C-B348-23E30D9CFC8C}" srcOrd="0" destOrd="0" presId="urn:microsoft.com/office/officeart/2005/8/layout/list1"/>
    <dgm:cxn modelId="{670614ED-76E3-4A6A-BA80-586534135F18}" type="presParOf" srcId="{23EA1D01-9471-4035-9317-36EAF1FAEDF0}" destId="{03B96298-382D-4130-B6B6-93B69642586A}" srcOrd="1" destOrd="0" presId="urn:microsoft.com/office/officeart/2005/8/layout/list1"/>
    <dgm:cxn modelId="{9154A049-C54C-4511-87D3-C7C1B78AF031}" type="presParOf" srcId="{B6F8C595-DEFC-44D5-99F0-8971A8EC2937}" destId="{3130CE2A-882F-4B39-BB81-3E4EC7381AE8}" srcOrd="9" destOrd="0" presId="urn:microsoft.com/office/officeart/2005/8/layout/list1"/>
    <dgm:cxn modelId="{73239960-0F67-42A8-8736-5722F3982CF4}" type="presParOf" srcId="{B6F8C595-DEFC-44D5-99F0-8971A8EC2937}" destId="{71F82B03-3F33-48B0-A972-F9890B14169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085736-398F-469A-B034-6B8F68CFBCF2}" type="doc">
      <dgm:prSet loTypeId="urn:microsoft.com/office/officeart/2005/8/layout/list1" loCatId="list" qsTypeId="urn:microsoft.com/office/officeart/2005/8/quickstyle/simple1" qsCatId="simple" csTypeId="urn:microsoft.com/office/officeart/2005/8/colors/accent6_4" csCatId="accent6" phldr="1"/>
      <dgm:spPr/>
    </dgm:pt>
    <dgm:pt modelId="{C006CC0C-CFE4-442F-AB06-12766E02264C}">
      <dgm:prSet phldrT="[Texto]" custT="1"/>
      <dgm:spPr/>
      <dgm:t>
        <a:bodyPr/>
        <a:lstStyle/>
        <a:p>
          <a:r>
            <a:rPr lang="es-CO" sz="3200" b="1" dirty="0" smtClean="0">
              <a:solidFill>
                <a:schemeClr val="tx1"/>
              </a:solidFill>
            </a:rPr>
            <a:t>CONVENIO 1297 DE 2016 ( ICBF y MIS PRIMEROS PASOS). </a:t>
          </a:r>
          <a:endParaRPr lang="es-CO" sz="3200" b="1" dirty="0">
            <a:solidFill>
              <a:schemeClr val="tx1"/>
            </a:solidFill>
          </a:endParaRPr>
        </a:p>
      </dgm:t>
    </dgm:pt>
    <dgm:pt modelId="{02F2DAD1-A863-4408-A262-FB101BE78434}" type="parTrans" cxnId="{7E3CCF2A-C370-4B03-9230-90317EF2779C}">
      <dgm:prSet/>
      <dgm:spPr/>
      <dgm:t>
        <a:bodyPr/>
        <a:lstStyle/>
        <a:p>
          <a:endParaRPr lang="es-CO"/>
        </a:p>
      </dgm:t>
    </dgm:pt>
    <dgm:pt modelId="{42E1346B-2849-47DC-B84A-AD45F795B3B3}" type="sibTrans" cxnId="{7E3CCF2A-C370-4B03-9230-90317EF2779C}">
      <dgm:prSet/>
      <dgm:spPr/>
      <dgm:t>
        <a:bodyPr/>
        <a:lstStyle/>
        <a:p>
          <a:endParaRPr lang="es-CO"/>
        </a:p>
      </dgm:t>
    </dgm:pt>
    <dgm:pt modelId="{4FF83535-6B11-4AAE-B11D-363FE08E0C83}">
      <dgm:prSet phldrT="[Texto]"/>
      <dgm:spPr/>
      <dgm:t>
        <a:bodyPr/>
        <a:lstStyle/>
        <a:p>
          <a:r>
            <a:rPr lang="es-CO" b="1" dirty="0" smtClean="0">
              <a:solidFill>
                <a:schemeClr val="tx1"/>
              </a:solidFill>
            </a:rPr>
            <a:t>LA FIESTA DE LA LECTURA</a:t>
          </a:r>
          <a:endParaRPr lang="es-CO" b="1" dirty="0">
            <a:solidFill>
              <a:schemeClr val="tx1"/>
            </a:solidFill>
          </a:endParaRPr>
        </a:p>
      </dgm:t>
    </dgm:pt>
    <dgm:pt modelId="{3B202950-A39D-4024-B806-101F57B48E4C}" type="parTrans" cxnId="{166127B1-B0B5-407A-9FD1-C78F00F17ADA}">
      <dgm:prSet/>
      <dgm:spPr/>
      <dgm:t>
        <a:bodyPr/>
        <a:lstStyle/>
        <a:p>
          <a:endParaRPr lang="es-CO"/>
        </a:p>
      </dgm:t>
    </dgm:pt>
    <dgm:pt modelId="{BA3F07C4-F978-4BFF-B512-325141269CBA}" type="sibTrans" cxnId="{166127B1-B0B5-407A-9FD1-C78F00F17ADA}">
      <dgm:prSet/>
      <dgm:spPr/>
      <dgm:t>
        <a:bodyPr/>
        <a:lstStyle/>
        <a:p>
          <a:endParaRPr lang="es-CO"/>
        </a:p>
      </dgm:t>
    </dgm:pt>
    <dgm:pt modelId="{B817D3A4-64B1-447C-9991-6BB6063F756E}">
      <dgm:prSet phldrT="[Texto]"/>
      <dgm:spPr/>
      <dgm:t>
        <a:bodyPr/>
        <a:lstStyle/>
        <a:p>
          <a:r>
            <a:rPr lang="es-CO" b="1" dirty="0" smtClean="0">
              <a:solidFill>
                <a:schemeClr val="tx1"/>
              </a:solidFill>
            </a:rPr>
            <a:t>CONVENIO SENA</a:t>
          </a:r>
          <a:endParaRPr lang="es-CO" b="1" dirty="0">
            <a:solidFill>
              <a:schemeClr val="tx1"/>
            </a:solidFill>
          </a:endParaRPr>
        </a:p>
      </dgm:t>
    </dgm:pt>
    <dgm:pt modelId="{FFD8A49A-43CD-4521-BE36-D45935D446D4}" type="parTrans" cxnId="{2B01BC08-5348-495A-93AD-0B0DFB410EE5}">
      <dgm:prSet/>
      <dgm:spPr/>
      <dgm:t>
        <a:bodyPr/>
        <a:lstStyle/>
        <a:p>
          <a:endParaRPr lang="es-CO"/>
        </a:p>
      </dgm:t>
    </dgm:pt>
    <dgm:pt modelId="{54E608CB-93A7-4592-9E03-7F282AC83730}" type="sibTrans" cxnId="{2B01BC08-5348-495A-93AD-0B0DFB410EE5}">
      <dgm:prSet/>
      <dgm:spPr/>
      <dgm:t>
        <a:bodyPr/>
        <a:lstStyle/>
        <a:p>
          <a:endParaRPr lang="es-CO"/>
        </a:p>
      </dgm:t>
    </dgm:pt>
    <dgm:pt modelId="{AD4B3AAD-49B6-4845-BA56-6E8AB19EE95E}" type="pres">
      <dgm:prSet presAssocID="{64085736-398F-469A-B034-6B8F68CFBCF2}" presName="linear" presStyleCnt="0">
        <dgm:presLayoutVars>
          <dgm:dir/>
          <dgm:animLvl val="lvl"/>
          <dgm:resizeHandles val="exact"/>
        </dgm:presLayoutVars>
      </dgm:prSet>
      <dgm:spPr/>
    </dgm:pt>
    <dgm:pt modelId="{1B549D50-354C-4CC0-9AE6-770B11407291}" type="pres">
      <dgm:prSet presAssocID="{C006CC0C-CFE4-442F-AB06-12766E02264C}" presName="parentLin" presStyleCnt="0"/>
      <dgm:spPr/>
    </dgm:pt>
    <dgm:pt modelId="{5B206FCC-B962-44E7-801D-1EAF8B9DEF51}" type="pres">
      <dgm:prSet presAssocID="{C006CC0C-CFE4-442F-AB06-12766E02264C}" presName="parentLeftMargin" presStyleLbl="node1" presStyleIdx="0" presStyleCnt="3"/>
      <dgm:spPr/>
      <dgm:t>
        <a:bodyPr/>
        <a:lstStyle/>
        <a:p>
          <a:endParaRPr lang="es-CO"/>
        </a:p>
      </dgm:t>
    </dgm:pt>
    <dgm:pt modelId="{F3429176-6D97-487C-9F79-F1FEA92DF1A6}" type="pres">
      <dgm:prSet presAssocID="{C006CC0C-CFE4-442F-AB06-12766E02264C}" presName="parentText" presStyleLbl="node1" presStyleIdx="0" presStyleCnt="3" custScaleX="142857">
        <dgm:presLayoutVars>
          <dgm:chMax val="0"/>
          <dgm:bulletEnabled val="1"/>
        </dgm:presLayoutVars>
      </dgm:prSet>
      <dgm:spPr/>
      <dgm:t>
        <a:bodyPr/>
        <a:lstStyle/>
        <a:p>
          <a:endParaRPr lang="es-CO"/>
        </a:p>
      </dgm:t>
    </dgm:pt>
    <dgm:pt modelId="{75AB8547-82E6-43BC-BF2E-AF358A6EF4DA}" type="pres">
      <dgm:prSet presAssocID="{C006CC0C-CFE4-442F-AB06-12766E02264C}" presName="negativeSpace" presStyleCnt="0"/>
      <dgm:spPr/>
    </dgm:pt>
    <dgm:pt modelId="{62D0D72E-1C56-48E8-87EE-4A7546193CE2}" type="pres">
      <dgm:prSet presAssocID="{C006CC0C-CFE4-442F-AB06-12766E02264C}" presName="childText" presStyleLbl="conFgAcc1" presStyleIdx="0" presStyleCnt="3">
        <dgm:presLayoutVars>
          <dgm:bulletEnabled val="1"/>
        </dgm:presLayoutVars>
      </dgm:prSet>
      <dgm:spPr/>
    </dgm:pt>
    <dgm:pt modelId="{95CB5686-D0E2-4464-90B0-2B36FCC7CC9D}" type="pres">
      <dgm:prSet presAssocID="{42E1346B-2849-47DC-B84A-AD45F795B3B3}" presName="spaceBetweenRectangles" presStyleCnt="0"/>
      <dgm:spPr/>
    </dgm:pt>
    <dgm:pt modelId="{AF036EFF-DB73-41FF-BAB1-7B720A16F87B}" type="pres">
      <dgm:prSet presAssocID="{4FF83535-6B11-4AAE-B11D-363FE08E0C83}" presName="parentLin" presStyleCnt="0"/>
      <dgm:spPr/>
    </dgm:pt>
    <dgm:pt modelId="{5366AB9C-05FF-4360-960A-AAE9453D1E19}" type="pres">
      <dgm:prSet presAssocID="{4FF83535-6B11-4AAE-B11D-363FE08E0C83}" presName="parentLeftMargin" presStyleLbl="node1" presStyleIdx="0" presStyleCnt="3"/>
      <dgm:spPr/>
      <dgm:t>
        <a:bodyPr/>
        <a:lstStyle/>
        <a:p>
          <a:endParaRPr lang="es-CO"/>
        </a:p>
      </dgm:t>
    </dgm:pt>
    <dgm:pt modelId="{5F7BABAF-0EB8-43CF-85D1-65D5D8F1445D}" type="pres">
      <dgm:prSet presAssocID="{4FF83535-6B11-4AAE-B11D-363FE08E0C83}" presName="parentText" presStyleLbl="node1" presStyleIdx="1" presStyleCnt="3" custScaleX="142857">
        <dgm:presLayoutVars>
          <dgm:chMax val="0"/>
          <dgm:bulletEnabled val="1"/>
        </dgm:presLayoutVars>
      </dgm:prSet>
      <dgm:spPr/>
      <dgm:t>
        <a:bodyPr/>
        <a:lstStyle/>
        <a:p>
          <a:endParaRPr lang="es-CO"/>
        </a:p>
      </dgm:t>
    </dgm:pt>
    <dgm:pt modelId="{EE9E1C4D-468B-48FB-A0DD-6315B4725F4B}" type="pres">
      <dgm:prSet presAssocID="{4FF83535-6B11-4AAE-B11D-363FE08E0C83}" presName="negativeSpace" presStyleCnt="0"/>
      <dgm:spPr/>
    </dgm:pt>
    <dgm:pt modelId="{79C62F7B-1393-4294-8288-B33040B5DD58}" type="pres">
      <dgm:prSet presAssocID="{4FF83535-6B11-4AAE-B11D-363FE08E0C83}" presName="childText" presStyleLbl="conFgAcc1" presStyleIdx="1" presStyleCnt="3">
        <dgm:presLayoutVars>
          <dgm:bulletEnabled val="1"/>
        </dgm:presLayoutVars>
      </dgm:prSet>
      <dgm:spPr/>
    </dgm:pt>
    <dgm:pt modelId="{9324FFF3-B91C-4337-87B0-FAF9B8C471FF}" type="pres">
      <dgm:prSet presAssocID="{BA3F07C4-F978-4BFF-B512-325141269CBA}" presName="spaceBetweenRectangles" presStyleCnt="0"/>
      <dgm:spPr/>
    </dgm:pt>
    <dgm:pt modelId="{60C58DF9-FFA4-41D6-9A6F-7A476BCD8445}" type="pres">
      <dgm:prSet presAssocID="{B817D3A4-64B1-447C-9991-6BB6063F756E}" presName="parentLin" presStyleCnt="0"/>
      <dgm:spPr/>
    </dgm:pt>
    <dgm:pt modelId="{BA9AF536-93F6-4369-A838-7B57ACFCB022}" type="pres">
      <dgm:prSet presAssocID="{B817D3A4-64B1-447C-9991-6BB6063F756E}" presName="parentLeftMargin" presStyleLbl="node1" presStyleIdx="1" presStyleCnt="3"/>
      <dgm:spPr/>
      <dgm:t>
        <a:bodyPr/>
        <a:lstStyle/>
        <a:p>
          <a:endParaRPr lang="es-CO"/>
        </a:p>
      </dgm:t>
    </dgm:pt>
    <dgm:pt modelId="{562D151B-47FE-416C-82C0-1DD2F2374F5E}" type="pres">
      <dgm:prSet presAssocID="{B817D3A4-64B1-447C-9991-6BB6063F756E}" presName="parentText" presStyleLbl="node1" presStyleIdx="2" presStyleCnt="3" custScaleX="142857">
        <dgm:presLayoutVars>
          <dgm:chMax val="0"/>
          <dgm:bulletEnabled val="1"/>
        </dgm:presLayoutVars>
      </dgm:prSet>
      <dgm:spPr/>
      <dgm:t>
        <a:bodyPr/>
        <a:lstStyle/>
        <a:p>
          <a:endParaRPr lang="es-CO"/>
        </a:p>
      </dgm:t>
    </dgm:pt>
    <dgm:pt modelId="{A6495F4A-740A-4FF1-9456-3B381D77D848}" type="pres">
      <dgm:prSet presAssocID="{B817D3A4-64B1-447C-9991-6BB6063F756E}" presName="negativeSpace" presStyleCnt="0"/>
      <dgm:spPr/>
    </dgm:pt>
    <dgm:pt modelId="{8BE7BB23-D6E6-417B-9CE4-94A64B9B756D}" type="pres">
      <dgm:prSet presAssocID="{B817D3A4-64B1-447C-9991-6BB6063F756E}" presName="childText" presStyleLbl="conFgAcc1" presStyleIdx="2" presStyleCnt="3">
        <dgm:presLayoutVars>
          <dgm:bulletEnabled val="1"/>
        </dgm:presLayoutVars>
      </dgm:prSet>
      <dgm:spPr/>
    </dgm:pt>
  </dgm:ptLst>
  <dgm:cxnLst>
    <dgm:cxn modelId="{51B371C9-4F76-4E22-A151-3A12AAB016F9}" type="presOf" srcId="{B817D3A4-64B1-447C-9991-6BB6063F756E}" destId="{562D151B-47FE-416C-82C0-1DD2F2374F5E}" srcOrd="1" destOrd="0" presId="urn:microsoft.com/office/officeart/2005/8/layout/list1"/>
    <dgm:cxn modelId="{166127B1-B0B5-407A-9FD1-C78F00F17ADA}" srcId="{64085736-398F-469A-B034-6B8F68CFBCF2}" destId="{4FF83535-6B11-4AAE-B11D-363FE08E0C83}" srcOrd="1" destOrd="0" parTransId="{3B202950-A39D-4024-B806-101F57B48E4C}" sibTransId="{BA3F07C4-F978-4BFF-B512-325141269CBA}"/>
    <dgm:cxn modelId="{BC1AED54-2EDA-4F19-BF1C-A0C09B95C89F}" type="presOf" srcId="{C006CC0C-CFE4-442F-AB06-12766E02264C}" destId="{5B206FCC-B962-44E7-801D-1EAF8B9DEF51}" srcOrd="0" destOrd="0" presId="urn:microsoft.com/office/officeart/2005/8/layout/list1"/>
    <dgm:cxn modelId="{7E3CCF2A-C370-4B03-9230-90317EF2779C}" srcId="{64085736-398F-469A-B034-6B8F68CFBCF2}" destId="{C006CC0C-CFE4-442F-AB06-12766E02264C}" srcOrd="0" destOrd="0" parTransId="{02F2DAD1-A863-4408-A262-FB101BE78434}" sibTransId="{42E1346B-2849-47DC-B84A-AD45F795B3B3}"/>
    <dgm:cxn modelId="{2B01BC08-5348-495A-93AD-0B0DFB410EE5}" srcId="{64085736-398F-469A-B034-6B8F68CFBCF2}" destId="{B817D3A4-64B1-447C-9991-6BB6063F756E}" srcOrd="2" destOrd="0" parTransId="{FFD8A49A-43CD-4521-BE36-D45935D446D4}" sibTransId="{54E608CB-93A7-4592-9E03-7F282AC83730}"/>
    <dgm:cxn modelId="{63F99E5E-2E84-47F6-8526-FD2E9374DDF4}" type="presOf" srcId="{C006CC0C-CFE4-442F-AB06-12766E02264C}" destId="{F3429176-6D97-487C-9F79-F1FEA92DF1A6}" srcOrd="1" destOrd="0" presId="urn:microsoft.com/office/officeart/2005/8/layout/list1"/>
    <dgm:cxn modelId="{BF63CA40-1B9E-4F30-8DDA-FB2C5F28B088}" type="presOf" srcId="{4FF83535-6B11-4AAE-B11D-363FE08E0C83}" destId="{5366AB9C-05FF-4360-960A-AAE9453D1E19}" srcOrd="0" destOrd="0" presId="urn:microsoft.com/office/officeart/2005/8/layout/list1"/>
    <dgm:cxn modelId="{A44DBF82-58CF-4818-8281-6EBD098E71FC}" type="presOf" srcId="{B817D3A4-64B1-447C-9991-6BB6063F756E}" destId="{BA9AF536-93F6-4369-A838-7B57ACFCB022}" srcOrd="0" destOrd="0" presId="urn:microsoft.com/office/officeart/2005/8/layout/list1"/>
    <dgm:cxn modelId="{2D08BA5E-DAA4-4A30-BB65-2DF43BF7FC80}" type="presOf" srcId="{64085736-398F-469A-B034-6B8F68CFBCF2}" destId="{AD4B3AAD-49B6-4845-BA56-6E8AB19EE95E}" srcOrd="0" destOrd="0" presId="urn:microsoft.com/office/officeart/2005/8/layout/list1"/>
    <dgm:cxn modelId="{99E3331D-D3E5-4467-8D98-1588ACFBECA6}" type="presOf" srcId="{4FF83535-6B11-4AAE-B11D-363FE08E0C83}" destId="{5F7BABAF-0EB8-43CF-85D1-65D5D8F1445D}" srcOrd="1" destOrd="0" presId="urn:microsoft.com/office/officeart/2005/8/layout/list1"/>
    <dgm:cxn modelId="{B68CD2AB-C46C-4C28-BD97-83DAD0C4EAF7}" type="presParOf" srcId="{AD4B3AAD-49B6-4845-BA56-6E8AB19EE95E}" destId="{1B549D50-354C-4CC0-9AE6-770B11407291}" srcOrd="0" destOrd="0" presId="urn:microsoft.com/office/officeart/2005/8/layout/list1"/>
    <dgm:cxn modelId="{8D28EEBB-E072-485A-AB03-8CB19C7EE07F}" type="presParOf" srcId="{1B549D50-354C-4CC0-9AE6-770B11407291}" destId="{5B206FCC-B962-44E7-801D-1EAF8B9DEF51}" srcOrd="0" destOrd="0" presId="urn:microsoft.com/office/officeart/2005/8/layout/list1"/>
    <dgm:cxn modelId="{C89B642B-E9FF-4FE7-964E-F11B4EB67A2D}" type="presParOf" srcId="{1B549D50-354C-4CC0-9AE6-770B11407291}" destId="{F3429176-6D97-487C-9F79-F1FEA92DF1A6}" srcOrd="1" destOrd="0" presId="urn:microsoft.com/office/officeart/2005/8/layout/list1"/>
    <dgm:cxn modelId="{D02AFA2F-56A1-4523-B152-0C440B301B49}" type="presParOf" srcId="{AD4B3AAD-49B6-4845-BA56-6E8AB19EE95E}" destId="{75AB8547-82E6-43BC-BF2E-AF358A6EF4DA}" srcOrd="1" destOrd="0" presId="urn:microsoft.com/office/officeart/2005/8/layout/list1"/>
    <dgm:cxn modelId="{C2C28E29-09CA-4A20-85E3-E22632D1AF8F}" type="presParOf" srcId="{AD4B3AAD-49B6-4845-BA56-6E8AB19EE95E}" destId="{62D0D72E-1C56-48E8-87EE-4A7546193CE2}" srcOrd="2" destOrd="0" presId="urn:microsoft.com/office/officeart/2005/8/layout/list1"/>
    <dgm:cxn modelId="{ADA0F353-290B-4E98-98AB-B82E286216FA}" type="presParOf" srcId="{AD4B3AAD-49B6-4845-BA56-6E8AB19EE95E}" destId="{95CB5686-D0E2-4464-90B0-2B36FCC7CC9D}" srcOrd="3" destOrd="0" presId="urn:microsoft.com/office/officeart/2005/8/layout/list1"/>
    <dgm:cxn modelId="{8C761581-CFF7-43ED-A388-FC3125AA949E}" type="presParOf" srcId="{AD4B3AAD-49B6-4845-BA56-6E8AB19EE95E}" destId="{AF036EFF-DB73-41FF-BAB1-7B720A16F87B}" srcOrd="4" destOrd="0" presId="urn:microsoft.com/office/officeart/2005/8/layout/list1"/>
    <dgm:cxn modelId="{A60ADAED-E756-410F-A2D1-5CC5514D8DA5}" type="presParOf" srcId="{AF036EFF-DB73-41FF-BAB1-7B720A16F87B}" destId="{5366AB9C-05FF-4360-960A-AAE9453D1E19}" srcOrd="0" destOrd="0" presId="urn:microsoft.com/office/officeart/2005/8/layout/list1"/>
    <dgm:cxn modelId="{1A6B8422-DAD9-4A59-8C93-CE92D24D7FF7}" type="presParOf" srcId="{AF036EFF-DB73-41FF-BAB1-7B720A16F87B}" destId="{5F7BABAF-0EB8-43CF-85D1-65D5D8F1445D}" srcOrd="1" destOrd="0" presId="urn:microsoft.com/office/officeart/2005/8/layout/list1"/>
    <dgm:cxn modelId="{C6D12926-7044-47F5-AD80-303A216C8EA7}" type="presParOf" srcId="{AD4B3AAD-49B6-4845-BA56-6E8AB19EE95E}" destId="{EE9E1C4D-468B-48FB-A0DD-6315B4725F4B}" srcOrd="5" destOrd="0" presId="urn:microsoft.com/office/officeart/2005/8/layout/list1"/>
    <dgm:cxn modelId="{03B58CBD-7015-46FA-8518-AAAC9FF17BAB}" type="presParOf" srcId="{AD4B3AAD-49B6-4845-BA56-6E8AB19EE95E}" destId="{79C62F7B-1393-4294-8288-B33040B5DD58}" srcOrd="6" destOrd="0" presId="urn:microsoft.com/office/officeart/2005/8/layout/list1"/>
    <dgm:cxn modelId="{D1C54B58-D0AC-4DAE-9F17-A95126BEF0E4}" type="presParOf" srcId="{AD4B3AAD-49B6-4845-BA56-6E8AB19EE95E}" destId="{9324FFF3-B91C-4337-87B0-FAF9B8C471FF}" srcOrd="7" destOrd="0" presId="urn:microsoft.com/office/officeart/2005/8/layout/list1"/>
    <dgm:cxn modelId="{6F4D64AE-5F1C-45D2-9AC1-C35E51A6888D}" type="presParOf" srcId="{AD4B3AAD-49B6-4845-BA56-6E8AB19EE95E}" destId="{60C58DF9-FFA4-41D6-9A6F-7A476BCD8445}" srcOrd="8" destOrd="0" presId="urn:microsoft.com/office/officeart/2005/8/layout/list1"/>
    <dgm:cxn modelId="{5203D977-1E93-4B3B-9373-4B27B54C7FFB}" type="presParOf" srcId="{60C58DF9-FFA4-41D6-9A6F-7A476BCD8445}" destId="{BA9AF536-93F6-4369-A838-7B57ACFCB022}" srcOrd="0" destOrd="0" presId="urn:microsoft.com/office/officeart/2005/8/layout/list1"/>
    <dgm:cxn modelId="{99ADE5FC-1539-472F-B32D-C4DEF8B0E4DB}" type="presParOf" srcId="{60C58DF9-FFA4-41D6-9A6F-7A476BCD8445}" destId="{562D151B-47FE-416C-82C0-1DD2F2374F5E}" srcOrd="1" destOrd="0" presId="urn:microsoft.com/office/officeart/2005/8/layout/list1"/>
    <dgm:cxn modelId="{5B99C1DB-C376-4886-B1CA-0729A5D5C379}" type="presParOf" srcId="{AD4B3AAD-49B6-4845-BA56-6E8AB19EE95E}" destId="{A6495F4A-740A-4FF1-9456-3B381D77D848}" srcOrd="9" destOrd="0" presId="urn:microsoft.com/office/officeart/2005/8/layout/list1"/>
    <dgm:cxn modelId="{4A6F1D12-B539-48AD-A1EB-E2D256A52948}" type="presParOf" srcId="{AD4B3AAD-49B6-4845-BA56-6E8AB19EE95E}" destId="{8BE7BB23-D6E6-417B-9CE4-94A64B9B756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s-CO" smtClean="0"/>
              <a:t>INSTITUTO COLOMBIANO DE BIENESTAR FAMILIAR. ICBF REGIONAL BOYACA</a:t>
            </a:r>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113592-C1E5-410E-9401-8D818603D3EC}" type="datetime1">
              <a:rPr lang="es-CO" smtClean="0"/>
              <a:t>24/11/2016</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pt-BR" smtClean="0"/>
              <a:t>JUNIOR ADRIAN FRANCO RIAÑO. Director Regional (E).</a:t>
            </a:r>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CC76BC-D82D-407C-AC02-90C37448CD45}" type="slidenum">
              <a:rPr lang="es-CO" smtClean="0"/>
              <a:t>‹Nº›</a:t>
            </a:fld>
            <a:endParaRPr lang="es-CO"/>
          </a:p>
        </p:txBody>
      </p:sp>
    </p:spTree>
    <p:extLst>
      <p:ext uri="{BB962C8B-B14F-4D97-AF65-F5344CB8AC3E}">
        <p14:creationId xmlns:p14="http://schemas.microsoft.com/office/powerpoint/2010/main" val="3338603518"/>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s-CO" smtClean="0"/>
              <a:t>INSTITUTO COLOMBIANO DE BIENESTAR FAMILIAR. ICBF REGIONAL BOYACA</a:t>
            </a:r>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F2748E-44D5-4E7B-B506-5C533070F699}" type="datetime1">
              <a:rPr lang="es-CO" smtClean="0"/>
              <a:t>24/11/2016</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pt-BR" smtClean="0"/>
              <a:t>JUNIOR ADRIAN FRANCO RIAÑO. Director Regional (E).</a:t>
            </a:r>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82D0C4-E562-4BFC-A875-6F4F36C4A042}" type="slidenum">
              <a:rPr lang="es-CO" smtClean="0"/>
              <a:t>‹Nº›</a:t>
            </a:fld>
            <a:endParaRPr lang="es-CO"/>
          </a:p>
        </p:txBody>
      </p:sp>
    </p:spTree>
    <p:extLst>
      <p:ext uri="{BB962C8B-B14F-4D97-AF65-F5344CB8AC3E}">
        <p14:creationId xmlns:p14="http://schemas.microsoft.com/office/powerpoint/2010/main" val="2432333371"/>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B782D0C4-E562-4BFC-A875-6F4F36C4A042}" type="slidenum">
              <a:rPr lang="es-CO" smtClean="0"/>
              <a:t>1</a:t>
            </a:fld>
            <a:endParaRPr lang="es-CO"/>
          </a:p>
        </p:txBody>
      </p:sp>
      <p:sp>
        <p:nvSpPr>
          <p:cNvPr id="5" name="Marcador de encabezado 4"/>
          <p:cNvSpPr>
            <a:spLocks noGrp="1"/>
          </p:cNvSpPr>
          <p:nvPr>
            <p:ph type="hdr" sz="quarter" idx="11"/>
          </p:nvPr>
        </p:nvSpPr>
        <p:spPr/>
        <p:txBody>
          <a:bodyPr/>
          <a:lstStyle/>
          <a:p>
            <a:r>
              <a:rPr lang="es-CO" smtClean="0"/>
              <a:t>INSTITUTO COLOMBIANO DE BIENESTAR FAMILIAR. ICBF REGIONAL BOYACA</a:t>
            </a:r>
            <a:endParaRPr lang="es-CO"/>
          </a:p>
        </p:txBody>
      </p:sp>
      <p:sp>
        <p:nvSpPr>
          <p:cNvPr id="6" name="Marcador de fecha 5"/>
          <p:cNvSpPr>
            <a:spLocks noGrp="1"/>
          </p:cNvSpPr>
          <p:nvPr>
            <p:ph type="dt" idx="12"/>
          </p:nvPr>
        </p:nvSpPr>
        <p:spPr/>
        <p:txBody>
          <a:bodyPr/>
          <a:lstStyle/>
          <a:p>
            <a:fld id="{3BCC6647-C002-40F2-9D7D-83FFFC69CD98}" type="datetime1">
              <a:rPr lang="es-CO" smtClean="0"/>
              <a:t>24/11/2016</a:t>
            </a:fld>
            <a:endParaRPr lang="es-CO"/>
          </a:p>
        </p:txBody>
      </p:sp>
      <p:sp>
        <p:nvSpPr>
          <p:cNvPr id="7" name="Marcador de pie de página 6"/>
          <p:cNvSpPr>
            <a:spLocks noGrp="1"/>
          </p:cNvSpPr>
          <p:nvPr>
            <p:ph type="ftr" sz="quarter" idx="13"/>
          </p:nvPr>
        </p:nvSpPr>
        <p:spPr/>
        <p:txBody>
          <a:bodyPr/>
          <a:lstStyle/>
          <a:p>
            <a:r>
              <a:rPr lang="pt-BR" smtClean="0"/>
              <a:t>JUNIOR ADRIAN FRANCO RIAÑO. Director Regional (E).</a:t>
            </a:r>
            <a:endParaRPr lang="es-CO"/>
          </a:p>
        </p:txBody>
      </p:sp>
    </p:spTree>
    <p:extLst>
      <p:ext uri="{BB962C8B-B14F-4D97-AF65-F5344CB8AC3E}">
        <p14:creationId xmlns:p14="http://schemas.microsoft.com/office/powerpoint/2010/main" val="263656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B782D0C4-E562-4BFC-A875-6F4F36C4A042}" type="slidenum">
              <a:rPr lang="es-CO" smtClean="0"/>
              <a:t>8</a:t>
            </a:fld>
            <a:endParaRPr lang="es-CO"/>
          </a:p>
        </p:txBody>
      </p:sp>
      <p:sp>
        <p:nvSpPr>
          <p:cNvPr id="5" name="Marcador de encabezado 4"/>
          <p:cNvSpPr>
            <a:spLocks noGrp="1"/>
          </p:cNvSpPr>
          <p:nvPr>
            <p:ph type="hdr" sz="quarter" idx="11"/>
          </p:nvPr>
        </p:nvSpPr>
        <p:spPr/>
        <p:txBody>
          <a:bodyPr/>
          <a:lstStyle/>
          <a:p>
            <a:r>
              <a:rPr lang="es-CO" smtClean="0"/>
              <a:t>INSTITUTO COLOMBIANO DE BIENESTAR FAMILIAR. ICBF REGIONAL BOYACA</a:t>
            </a:r>
            <a:endParaRPr lang="es-CO"/>
          </a:p>
        </p:txBody>
      </p:sp>
      <p:sp>
        <p:nvSpPr>
          <p:cNvPr id="6" name="Marcador de fecha 5"/>
          <p:cNvSpPr>
            <a:spLocks noGrp="1"/>
          </p:cNvSpPr>
          <p:nvPr>
            <p:ph type="dt" idx="12"/>
          </p:nvPr>
        </p:nvSpPr>
        <p:spPr/>
        <p:txBody>
          <a:bodyPr/>
          <a:lstStyle/>
          <a:p>
            <a:fld id="{8763F35B-7CA2-4379-AF9A-5717FD0B8C9A}" type="datetime1">
              <a:rPr lang="es-CO" smtClean="0"/>
              <a:t>24/11/2016</a:t>
            </a:fld>
            <a:endParaRPr lang="es-CO"/>
          </a:p>
        </p:txBody>
      </p:sp>
      <p:sp>
        <p:nvSpPr>
          <p:cNvPr id="7" name="Marcador de pie de página 6"/>
          <p:cNvSpPr>
            <a:spLocks noGrp="1"/>
          </p:cNvSpPr>
          <p:nvPr>
            <p:ph type="ftr" sz="quarter" idx="13"/>
          </p:nvPr>
        </p:nvSpPr>
        <p:spPr/>
        <p:txBody>
          <a:bodyPr/>
          <a:lstStyle/>
          <a:p>
            <a:r>
              <a:rPr lang="pt-BR" smtClean="0"/>
              <a:t>JUNIOR ADRIAN FRANCO RIAÑO. Director Regional (E).</a:t>
            </a:r>
            <a:endParaRPr lang="es-CO"/>
          </a:p>
        </p:txBody>
      </p:sp>
    </p:spTree>
    <p:extLst>
      <p:ext uri="{BB962C8B-B14F-4D97-AF65-F5344CB8AC3E}">
        <p14:creationId xmlns:p14="http://schemas.microsoft.com/office/powerpoint/2010/main" val="40072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encabezado 3"/>
          <p:cNvSpPr>
            <a:spLocks noGrp="1"/>
          </p:cNvSpPr>
          <p:nvPr>
            <p:ph type="hdr" sz="quarter" idx="10"/>
          </p:nvPr>
        </p:nvSpPr>
        <p:spPr/>
        <p:txBody>
          <a:bodyPr/>
          <a:lstStyle/>
          <a:p>
            <a:r>
              <a:rPr lang="es-CO" smtClean="0"/>
              <a:t>INSTITUTO COLOMBIANO DE BIENESTAR FAMILIAR. ICBF REGIONAL BOYACA</a:t>
            </a:r>
            <a:endParaRPr lang="es-CO"/>
          </a:p>
        </p:txBody>
      </p:sp>
      <p:sp>
        <p:nvSpPr>
          <p:cNvPr id="5" name="Marcador de número de diapositiva 4"/>
          <p:cNvSpPr>
            <a:spLocks noGrp="1"/>
          </p:cNvSpPr>
          <p:nvPr>
            <p:ph type="sldNum" sz="quarter" idx="11"/>
          </p:nvPr>
        </p:nvSpPr>
        <p:spPr/>
        <p:txBody>
          <a:bodyPr/>
          <a:lstStyle/>
          <a:p>
            <a:fld id="{B782D0C4-E562-4BFC-A875-6F4F36C4A042}" type="slidenum">
              <a:rPr lang="es-CO" smtClean="0"/>
              <a:t>10</a:t>
            </a:fld>
            <a:endParaRPr lang="es-CO"/>
          </a:p>
        </p:txBody>
      </p:sp>
      <p:sp>
        <p:nvSpPr>
          <p:cNvPr id="6" name="Marcador de fecha 5"/>
          <p:cNvSpPr>
            <a:spLocks noGrp="1"/>
          </p:cNvSpPr>
          <p:nvPr>
            <p:ph type="dt" idx="12"/>
          </p:nvPr>
        </p:nvSpPr>
        <p:spPr/>
        <p:txBody>
          <a:bodyPr/>
          <a:lstStyle/>
          <a:p>
            <a:fld id="{3284C738-8D6D-4C60-9D0E-BC1E5CCFA30F}" type="datetime1">
              <a:rPr lang="es-CO" smtClean="0"/>
              <a:t>24/11/2016</a:t>
            </a:fld>
            <a:endParaRPr lang="es-CO"/>
          </a:p>
        </p:txBody>
      </p:sp>
      <p:sp>
        <p:nvSpPr>
          <p:cNvPr id="7" name="Marcador de pie de página 6"/>
          <p:cNvSpPr>
            <a:spLocks noGrp="1"/>
          </p:cNvSpPr>
          <p:nvPr>
            <p:ph type="ftr" sz="quarter" idx="13"/>
          </p:nvPr>
        </p:nvSpPr>
        <p:spPr/>
        <p:txBody>
          <a:bodyPr/>
          <a:lstStyle/>
          <a:p>
            <a:r>
              <a:rPr lang="pt-BR" smtClean="0"/>
              <a:t>JUNIOR ADRIAN FRANCO RIAÑO. Director Regional (E).</a:t>
            </a:r>
            <a:endParaRPr lang="es-CO"/>
          </a:p>
        </p:txBody>
      </p:sp>
    </p:spTree>
    <p:extLst>
      <p:ext uri="{BB962C8B-B14F-4D97-AF65-F5344CB8AC3E}">
        <p14:creationId xmlns:p14="http://schemas.microsoft.com/office/powerpoint/2010/main" val="3421967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24/11/2016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xml"/><Relationship Id="rId4" Type="http://schemas.openxmlformats.org/officeDocument/2006/relationships/image" Target="../media/image28.emf"/></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4546594" y="3422648"/>
            <a:ext cx="50811" cy="12703"/>
          </a:xfrm>
          <a:prstGeom prst="rect">
            <a:avLst/>
          </a:prstGeom>
        </p:spPr>
      </p:pic>
      <p:pic>
        <p:nvPicPr>
          <p:cNvPr id="8" name="Imagen 7"/>
          <p:cNvPicPr>
            <a:picLocks noChangeAspect="1"/>
          </p:cNvPicPr>
          <p:nvPr/>
        </p:nvPicPr>
        <p:blipFill>
          <a:blip r:embed="rId4"/>
          <a:stretch>
            <a:fillRect/>
          </a:stretch>
        </p:blipFill>
        <p:spPr>
          <a:xfrm>
            <a:off x="0" y="1061884"/>
            <a:ext cx="9144000" cy="4241636"/>
          </a:xfrm>
          <a:prstGeom prst="rect">
            <a:avLst/>
          </a:prstGeom>
        </p:spPr>
      </p:pic>
      <p:sp>
        <p:nvSpPr>
          <p:cNvPr id="9" name="Rectángulo 8"/>
          <p:cNvSpPr/>
          <p:nvPr/>
        </p:nvSpPr>
        <p:spPr>
          <a:xfrm>
            <a:off x="0" y="1"/>
            <a:ext cx="6356555" cy="1061884"/>
          </a:xfrm>
          <a:prstGeom prst="rect">
            <a:avLst/>
          </a:prstGeom>
          <a:solidFill>
            <a:schemeClr val="accent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3200" dirty="0" smtClean="0">
                <a:ln w="0"/>
                <a:solidFill>
                  <a:schemeClr val="tx1"/>
                </a:solidFill>
                <a:effectLst>
                  <a:outerShdw blurRad="38100" dist="19050" dir="2700000" algn="tl" rotWithShape="0">
                    <a:schemeClr val="dk1">
                      <a:alpha val="40000"/>
                    </a:schemeClr>
                  </a:outerShdw>
                </a:effectLst>
              </a:rPr>
              <a:t>ICBF </a:t>
            </a:r>
            <a:r>
              <a:rPr lang="es-CO" sz="3200" smtClean="0">
                <a:ln w="0"/>
                <a:solidFill>
                  <a:schemeClr val="tx1"/>
                </a:solidFill>
                <a:effectLst>
                  <a:outerShdw blurRad="38100" dist="19050" dir="2700000" algn="tl" rotWithShape="0">
                    <a:schemeClr val="dk1">
                      <a:alpha val="40000"/>
                    </a:schemeClr>
                  </a:outerShdw>
                </a:effectLst>
              </a:rPr>
              <a:t>REGIONAL </a:t>
            </a:r>
            <a:r>
              <a:rPr lang="es-CO" sz="3200" smtClean="0">
                <a:ln w="0"/>
                <a:solidFill>
                  <a:schemeClr val="tx1"/>
                </a:solidFill>
                <a:effectLst>
                  <a:outerShdw blurRad="38100" dist="19050" dir="2700000" algn="tl" rotWithShape="0">
                    <a:schemeClr val="dk1">
                      <a:alpha val="40000"/>
                    </a:schemeClr>
                  </a:outerShdw>
                </a:effectLst>
              </a:rPr>
              <a:t>BOYACÁ </a:t>
            </a:r>
            <a:endParaRPr lang="es-CO" sz="3200" dirty="0" smtClean="0">
              <a:ln w="0"/>
              <a:solidFill>
                <a:schemeClr val="tx1"/>
              </a:solidFill>
              <a:effectLst>
                <a:outerShdw blurRad="38100" dist="19050" dir="2700000" algn="tl" rotWithShape="0">
                  <a:schemeClr val="dk1">
                    <a:alpha val="40000"/>
                  </a:schemeClr>
                </a:outerShdw>
              </a:effectLst>
            </a:endParaRPr>
          </a:p>
          <a:p>
            <a:pPr algn="ctr"/>
            <a:r>
              <a:rPr lang="es-CO" sz="3200" dirty="0" smtClean="0">
                <a:ln w="0"/>
                <a:solidFill>
                  <a:schemeClr val="tx1"/>
                </a:solidFill>
                <a:effectLst>
                  <a:outerShdw blurRad="38100" dist="19050" dir="2700000" algn="tl" rotWithShape="0">
                    <a:schemeClr val="dk1">
                      <a:alpha val="40000"/>
                    </a:schemeClr>
                  </a:outerShdw>
                </a:effectLst>
              </a:rPr>
              <a:t> RENDICIÓN DE CUENTAS 2016</a:t>
            </a:r>
            <a:endParaRPr lang="es-CO" sz="3200" dirty="0">
              <a:ln w="0"/>
              <a:solidFill>
                <a:schemeClr val="tx1"/>
              </a:solidFill>
              <a:effectLst>
                <a:outerShdw blurRad="38100" dist="19050" dir="2700000" algn="tl" rotWithShape="0">
                  <a:schemeClr val="dk1">
                    <a:alpha val="40000"/>
                  </a:schemeClr>
                </a:outerShdw>
              </a:effectLst>
            </a:endParaRPr>
          </a:p>
        </p:txBody>
      </p:sp>
      <p:sp>
        <p:nvSpPr>
          <p:cNvPr id="10" name="Rectángulo 9"/>
          <p:cNvSpPr/>
          <p:nvPr/>
        </p:nvSpPr>
        <p:spPr>
          <a:xfrm>
            <a:off x="0" y="5161935"/>
            <a:ext cx="9144000" cy="11798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CO" sz="4800" b="1" dirty="0" smtClean="0">
                <a:solidFill>
                  <a:schemeClr val="tx1"/>
                </a:solidFill>
              </a:rPr>
              <a:t>JUNIOR ADRIAN FRANCO RIAÑO. </a:t>
            </a:r>
          </a:p>
          <a:p>
            <a:pPr algn="ctr"/>
            <a:r>
              <a:rPr lang="es-CO" sz="3200" b="1" dirty="0" smtClean="0">
                <a:solidFill>
                  <a:schemeClr val="tx1"/>
                </a:solidFill>
              </a:rPr>
              <a:t>DIRECTOR REGIONAL (E).</a:t>
            </a:r>
            <a:endParaRPr lang="es-CO" sz="3200" b="1" dirty="0">
              <a:solidFill>
                <a:schemeClr val="tx1"/>
              </a:solidFill>
            </a:endParaRPr>
          </a:p>
        </p:txBody>
      </p:sp>
    </p:spTree>
    <p:extLst>
      <p:ext uri="{BB962C8B-B14F-4D97-AF65-F5344CB8AC3E}">
        <p14:creationId xmlns:p14="http://schemas.microsoft.com/office/powerpoint/2010/main" val="6545788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6341806" cy="101763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dirty="0" smtClean="0">
                <a:ln w="0"/>
                <a:solidFill>
                  <a:schemeClr val="tx1"/>
                </a:solidFill>
                <a:effectLst>
                  <a:outerShdw blurRad="38100" dist="19050" dir="2700000" algn="tl" rotWithShape="0">
                    <a:schemeClr val="dk1">
                      <a:alpha val="40000"/>
                    </a:schemeClr>
                  </a:outerShdw>
                </a:effectLst>
              </a:rPr>
              <a:t>FUENTES  DE FINACIACIÓN</a:t>
            </a:r>
            <a:endParaRPr lang="es-CO" sz="4400" dirty="0">
              <a:ln w="0"/>
              <a:solidFill>
                <a:schemeClr val="tx1"/>
              </a:solidFill>
              <a:effectLst>
                <a:outerShdw blurRad="38100" dist="19050" dir="2700000" algn="tl" rotWithShape="0">
                  <a:schemeClr val="dk1">
                    <a:alpha val="40000"/>
                  </a:schemeClr>
                </a:outerShdw>
              </a:effectLst>
            </a:endParaRPr>
          </a:p>
        </p:txBody>
      </p:sp>
      <p:pic>
        <p:nvPicPr>
          <p:cNvPr id="4" name="Imagen 3"/>
          <p:cNvPicPr>
            <a:picLocks noChangeAspect="1"/>
          </p:cNvPicPr>
          <p:nvPr/>
        </p:nvPicPr>
        <p:blipFill>
          <a:blip r:embed="rId3"/>
          <a:stretch>
            <a:fillRect/>
          </a:stretch>
        </p:blipFill>
        <p:spPr>
          <a:xfrm>
            <a:off x="475488" y="1578077"/>
            <a:ext cx="7717536" cy="4389873"/>
          </a:xfrm>
          <a:prstGeom prst="rect">
            <a:avLst/>
          </a:prstGeom>
        </p:spPr>
      </p:pic>
    </p:spTree>
    <p:extLst>
      <p:ext uri="{BB962C8B-B14F-4D97-AF65-F5344CB8AC3E}">
        <p14:creationId xmlns:p14="http://schemas.microsoft.com/office/powerpoint/2010/main" val="1135840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7987" y="1"/>
            <a:ext cx="8397363" cy="1179870"/>
          </a:xfrm>
        </p:spPr>
        <p:txBody>
          <a:bodyPr/>
          <a:lstStyle/>
          <a:p>
            <a:r>
              <a:rPr lang="es-CO" b="1" dirty="0" smtClean="0"/>
              <a:t>RESPONSABLES DEL GASTO</a:t>
            </a:r>
            <a:endParaRPr lang="es-CO" b="1" dirty="0"/>
          </a:p>
        </p:txBody>
      </p:sp>
      <p:pic>
        <p:nvPicPr>
          <p:cNvPr id="3" name="Imagen 2"/>
          <p:cNvPicPr>
            <a:picLocks noChangeAspect="1"/>
          </p:cNvPicPr>
          <p:nvPr/>
        </p:nvPicPr>
        <p:blipFill>
          <a:blip r:embed="rId2"/>
          <a:stretch>
            <a:fillRect/>
          </a:stretch>
        </p:blipFill>
        <p:spPr>
          <a:xfrm>
            <a:off x="474713" y="1179871"/>
            <a:ext cx="8226835" cy="4778476"/>
          </a:xfrm>
          <a:prstGeom prst="rect">
            <a:avLst/>
          </a:prstGeom>
        </p:spPr>
      </p:pic>
    </p:spTree>
    <p:extLst>
      <p:ext uri="{BB962C8B-B14F-4D97-AF65-F5344CB8AC3E}">
        <p14:creationId xmlns:p14="http://schemas.microsoft.com/office/powerpoint/2010/main" val="20961722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6705600" cy="1268360"/>
          </a:xfrm>
        </p:spPr>
        <p:txBody>
          <a:bodyPr/>
          <a:lstStyle/>
          <a:p>
            <a:r>
              <a:rPr lang="es-CO" sz="3200" b="1" dirty="0" smtClean="0"/>
              <a:t>COMPOSICIÓN DEL GASTO POR PROYECTOS DE INVERSIÓN 2016</a:t>
            </a:r>
            <a:endParaRPr lang="es-CO" sz="3200" b="1" dirty="0"/>
          </a:p>
        </p:txBody>
      </p:sp>
      <p:pic>
        <p:nvPicPr>
          <p:cNvPr id="3" name="Imagen 2"/>
          <p:cNvPicPr>
            <a:picLocks noChangeAspect="1"/>
          </p:cNvPicPr>
          <p:nvPr/>
        </p:nvPicPr>
        <p:blipFill>
          <a:blip r:embed="rId2"/>
          <a:stretch>
            <a:fillRect/>
          </a:stretch>
        </p:blipFill>
        <p:spPr>
          <a:xfrm>
            <a:off x="-1" y="1312604"/>
            <a:ext cx="9144001" cy="5589640"/>
          </a:xfrm>
          <a:prstGeom prst="rect">
            <a:avLst/>
          </a:prstGeom>
        </p:spPr>
      </p:pic>
    </p:spTree>
    <p:extLst>
      <p:ext uri="{BB962C8B-B14F-4D97-AF65-F5344CB8AC3E}">
        <p14:creationId xmlns:p14="http://schemas.microsoft.com/office/powerpoint/2010/main" val="2360667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8515350" cy="1120876"/>
          </a:xfrm>
        </p:spPr>
        <p:txBody>
          <a:bodyPr/>
          <a:lstStyle/>
          <a:p>
            <a:r>
              <a:rPr lang="es-CO" b="1" dirty="0" smtClean="0"/>
              <a:t>EJECUCIÓN 2015-2016</a:t>
            </a:r>
            <a:endParaRPr lang="es-CO" b="1" dirty="0"/>
          </a:p>
        </p:txBody>
      </p:sp>
      <p:pic>
        <p:nvPicPr>
          <p:cNvPr id="1026" name="Imagen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458" y="1120877"/>
            <a:ext cx="8509819" cy="460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383458" y="5722374"/>
            <a:ext cx="7359445" cy="6636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CIFRAS EN MILLONES DE PESOS.  CIFRAS A SEPTIEMBRE DE 2016</a:t>
            </a:r>
            <a:endParaRPr lang="es-CO" dirty="0">
              <a:solidFill>
                <a:schemeClr val="tx1"/>
              </a:solidFill>
            </a:endParaRPr>
          </a:p>
        </p:txBody>
      </p:sp>
    </p:spTree>
    <p:extLst>
      <p:ext uri="{BB962C8B-B14F-4D97-AF65-F5344CB8AC3E}">
        <p14:creationId xmlns:p14="http://schemas.microsoft.com/office/powerpoint/2010/main" val="1398137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47485"/>
            <a:ext cx="6433751" cy="929148"/>
          </a:xfrm>
        </p:spPr>
        <p:txBody>
          <a:bodyPr/>
          <a:lstStyle/>
          <a:p>
            <a:r>
              <a:rPr lang="es-CO" sz="4000" dirty="0" smtClean="0"/>
              <a:t>II. PROGRAMAS MISIONALES </a:t>
            </a:r>
            <a:endParaRPr lang="es-CO" sz="4000" dirty="0"/>
          </a:p>
        </p:txBody>
      </p:sp>
      <p:graphicFrame>
        <p:nvGraphicFramePr>
          <p:cNvPr id="6" name="Diagrama 5"/>
          <p:cNvGraphicFramePr/>
          <p:nvPr>
            <p:extLst>
              <p:ext uri="{D42A27DB-BD31-4B8C-83A1-F6EECF244321}">
                <p14:modId xmlns:p14="http://schemas.microsoft.com/office/powerpoint/2010/main" val="3646568810"/>
              </p:ext>
            </p:extLst>
          </p:nvPr>
        </p:nvGraphicFramePr>
        <p:xfrm>
          <a:off x="235973" y="1396999"/>
          <a:ext cx="8642555" cy="5033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86083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33935" y="1215109"/>
            <a:ext cx="3621374" cy="5070334"/>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1827" y="1828800"/>
            <a:ext cx="4399005" cy="3299254"/>
          </a:xfrm>
          <a:prstGeom prst="rect">
            <a:avLst/>
          </a:prstGeom>
        </p:spPr>
      </p:pic>
    </p:spTree>
    <p:extLst>
      <p:ext uri="{BB962C8B-B14F-4D97-AF65-F5344CB8AC3E}">
        <p14:creationId xmlns:p14="http://schemas.microsoft.com/office/powerpoint/2010/main" val="4258311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365" y="94130"/>
            <a:ext cx="8014447" cy="685799"/>
          </a:xfrm>
        </p:spPr>
        <p:txBody>
          <a:bodyPr/>
          <a:lstStyle/>
          <a:p>
            <a:r>
              <a:rPr lang="es-CO" sz="5400" b="1" dirty="0" smtClean="0"/>
              <a:t>     </a:t>
            </a:r>
            <a:r>
              <a:rPr lang="es-CO" b="1" dirty="0" smtClean="0"/>
              <a:t>1. PREVENCIÓN </a:t>
            </a:r>
            <a:endParaRPr lang="es-CO" sz="5400" b="1" dirty="0"/>
          </a:p>
        </p:txBody>
      </p:sp>
      <p:graphicFrame>
        <p:nvGraphicFramePr>
          <p:cNvPr id="4" name="Content Placeholder 3"/>
          <p:cNvGraphicFramePr>
            <a:graphicFrameLocks/>
          </p:cNvGraphicFramePr>
          <p:nvPr>
            <p:extLst>
              <p:ext uri="{D42A27DB-BD31-4B8C-83A1-F6EECF244321}">
                <p14:modId xmlns:p14="http://schemas.microsoft.com/office/powerpoint/2010/main" val="3297611165"/>
              </p:ext>
            </p:extLst>
          </p:nvPr>
        </p:nvGraphicFramePr>
        <p:xfrm>
          <a:off x="161365" y="2191871"/>
          <a:ext cx="8821270" cy="4445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Llamada rectangular redondeada 4"/>
          <p:cNvSpPr/>
          <p:nvPr/>
        </p:nvSpPr>
        <p:spPr>
          <a:xfrm>
            <a:off x="752169" y="1264023"/>
            <a:ext cx="6445044" cy="726141"/>
          </a:xfrm>
          <a:prstGeom prst="wedgeRoundRectCallout">
            <a:avLst/>
          </a:prstGeom>
          <a:solidFill>
            <a:schemeClr val="accent2"/>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4400" dirty="0" smtClean="0"/>
              <a:t>1.1. PRIMERA INFANCIA </a:t>
            </a:r>
            <a:endParaRPr lang="es-CO" sz="4400" dirty="0"/>
          </a:p>
        </p:txBody>
      </p:sp>
    </p:spTree>
    <p:extLst>
      <p:ext uri="{BB962C8B-B14F-4D97-AF65-F5344CB8AC3E}">
        <p14:creationId xmlns:p14="http://schemas.microsoft.com/office/powerpoint/2010/main" val="9506679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nta perforada 3"/>
          <p:cNvSpPr/>
          <p:nvPr/>
        </p:nvSpPr>
        <p:spPr>
          <a:xfrm>
            <a:off x="0" y="0"/>
            <a:ext cx="6327647" cy="1804416"/>
          </a:xfrm>
          <a:prstGeom prst="flowChartPunchedTap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solidFill>
                  <a:schemeClr val="tx1"/>
                </a:solidFill>
              </a:rPr>
              <a:t>METAS SOCIALES Y FINANCIERAS  A OCTUBRE DE 2016</a:t>
            </a:r>
            <a:endParaRPr lang="es-CO" sz="3200" dirty="0">
              <a:solidFill>
                <a:schemeClr val="tx1"/>
              </a:solidFill>
            </a:endParaRPr>
          </a:p>
        </p:txBody>
      </p:sp>
      <p:pic>
        <p:nvPicPr>
          <p:cNvPr id="8" name="Imagen 7"/>
          <p:cNvPicPr>
            <a:picLocks noChangeAspect="1"/>
          </p:cNvPicPr>
          <p:nvPr/>
        </p:nvPicPr>
        <p:blipFill>
          <a:blip r:embed="rId2"/>
          <a:stretch>
            <a:fillRect/>
          </a:stretch>
        </p:blipFill>
        <p:spPr>
          <a:xfrm>
            <a:off x="132735" y="1804416"/>
            <a:ext cx="8908026" cy="5053584"/>
          </a:xfrm>
          <a:prstGeom prst="rect">
            <a:avLst/>
          </a:prstGeom>
        </p:spPr>
      </p:pic>
    </p:spTree>
    <p:extLst>
      <p:ext uri="{BB962C8B-B14F-4D97-AF65-F5344CB8AC3E}">
        <p14:creationId xmlns:p14="http://schemas.microsoft.com/office/powerpoint/2010/main" val="1419896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lamada de flecha hacia abajo 2"/>
          <p:cNvSpPr/>
          <p:nvPr/>
        </p:nvSpPr>
        <p:spPr>
          <a:xfrm>
            <a:off x="0" y="1"/>
            <a:ext cx="5486399" cy="2079522"/>
          </a:xfrm>
          <a:prstGeom prst="down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smtClean="0">
                <a:solidFill>
                  <a:schemeClr val="tx1"/>
                </a:solidFill>
              </a:rPr>
              <a:t>CENTROS DE DESARROLLO INFANTIL</a:t>
            </a:r>
            <a:endParaRPr lang="es-CO" sz="4000" dirty="0">
              <a:solidFill>
                <a:schemeClr val="tx1"/>
              </a:solidFill>
            </a:endParaRPr>
          </a:p>
        </p:txBody>
      </p:sp>
      <p:graphicFrame>
        <p:nvGraphicFramePr>
          <p:cNvPr id="4" name="Diagrama 3"/>
          <p:cNvGraphicFramePr/>
          <p:nvPr>
            <p:extLst>
              <p:ext uri="{D42A27DB-BD31-4B8C-83A1-F6EECF244321}">
                <p14:modId xmlns:p14="http://schemas.microsoft.com/office/powerpoint/2010/main" val="101311346"/>
              </p:ext>
            </p:extLst>
          </p:nvPr>
        </p:nvGraphicFramePr>
        <p:xfrm>
          <a:off x="162231" y="2079522"/>
          <a:ext cx="8804787" cy="3381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47690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echa derecha 2"/>
          <p:cNvSpPr/>
          <p:nvPr/>
        </p:nvSpPr>
        <p:spPr>
          <a:xfrm>
            <a:off x="0" y="0"/>
            <a:ext cx="6071616" cy="147464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b="1" dirty="0" smtClean="0">
                <a:solidFill>
                  <a:sysClr val="windowText" lastClr="000000"/>
                </a:solidFill>
              </a:rPr>
              <a:t>MODALIDAD FAMILIAR </a:t>
            </a:r>
            <a:endParaRPr lang="es-CO" sz="4400" b="1" dirty="0">
              <a:solidFill>
                <a:sysClr val="windowText" lastClr="000000"/>
              </a:solidFill>
            </a:endParaRPr>
          </a:p>
        </p:txBody>
      </p:sp>
      <p:graphicFrame>
        <p:nvGraphicFramePr>
          <p:cNvPr id="4" name="Diagrama 3"/>
          <p:cNvGraphicFramePr/>
          <p:nvPr>
            <p:extLst>
              <p:ext uri="{D42A27DB-BD31-4B8C-83A1-F6EECF244321}">
                <p14:modId xmlns:p14="http://schemas.microsoft.com/office/powerpoint/2010/main" val="1016894184"/>
              </p:ext>
            </p:extLst>
          </p:nvPr>
        </p:nvGraphicFramePr>
        <p:xfrm>
          <a:off x="1" y="1755058"/>
          <a:ext cx="9144000" cy="4439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5527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75187" y="280219"/>
            <a:ext cx="6695768" cy="707923"/>
          </a:xfrm>
        </p:spPr>
        <p:txBody>
          <a:bodyPr/>
          <a:lstStyle/>
          <a:p>
            <a:r>
              <a:rPr lang="es-CO" sz="4400" dirty="0" smtClean="0"/>
              <a:t>CONTENIDO </a:t>
            </a:r>
            <a:endParaRPr lang="es-CO" sz="4400" dirty="0"/>
          </a:p>
        </p:txBody>
      </p:sp>
      <p:sp>
        <p:nvSpPr>
          <p:cNvPr id="4" name="Rectángulo 3"/>
          <p:cNvSpPr/>
          <p:nvPr/>
        </p:nvSpPr>
        <p:spPr>
          <a:xfrm>
            <a:off x="0" y="1165123"/>
            <a:ext cx="8996516" cy="463099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r>
              <a:rPr lang="es-CO" sz="4000" dirty="0" smtClean="0"/>
              <a:t>I. COMPONENTE FINANCIERO</a:t>
            </a:r>
          </a:p>
          <a:p>
            <a:r>
              <a:rPr lang="es-CO" sz="4000" dirty="0" smtClean="0"/>
              <a:t>II. PROGRAMAS MISIONALES</a:t>
            </a:r>
          </a:p>
          <a:p>
            <a:r>
              <a:rPr lang="es-CO" sz="4000" dirty="0" smtClean="0"/>
              <a:t>III. INDICADORES DE GESTIÓN</a:t>
            </a:r>
          </a:p>
          <a:p>
            <a:r>
              <a:rPr lang="es-CO" sz="4000" dirty="0" smtClean="0"/>
              <a:t>IV. SISTEMA INTEGRADO DE GESTIÓN</a:t>
            </a:r>
          </a:p>
          <a:p>
            <a:r>
              <a:rPr lang="es-CO" sz="4000" dirty="0" smtClean="0"/>
              <a:t>V.  COORDINACIÓN DEL SISTEMA  NACIONAL DE BIENESTAR FAMILIAR </a:t>
            </a:r>
          </a:p>
        </p:txBody>
      </p:sp>
    </p:spTree>
    <p:extLst>
      <p:ext uri="{BB962C8B-B14F-4D97-AF65-F5344CB8AC3E}">
        <p14:creationId xmlns:p14="http://schemas.microsoft.com/office/powerpoint/2010/main" val="16244678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lamada de flecha hacia abajo 1"/>
          <p:cNvSpPr/>
          <p:nvPr/>
        </p:nvSpPr>
        <p:spPr>
          <a:xfrm>
            <a:off x="0" y="0"/>
            <a:ext cx="6282813" cy="1681316"/>
          </a:xfrm>
          <a:prstGeom prst="down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smtClean="0">
                <a:solidFill>
                  <a:schemeClr val="tx1"/>
                </a:solidFill>
              </a:rPr>
              <a:t>HOGARES INFANTILES </a:t>
            </a:r>
            <a:endParaRPr lang="es-CO" sz="3600" b="1" dirty="0">
              <a:solidFill>
                <a:schemeClr val="tx1"/>
              </a:solidFill>
            </a:endParaRPr>
          </a:p>
        </p:txBody>
      </p:sp>
      <p:graphicFrame>
        <p:nvGraphicFramePr>
          <p:cNvPr id="3" name="Diagrama 2"/>
          <p:cNvGraphicFramePr/>
          <p:nvPr>
            <p:extLst>
              <p:ext uri="{D42A27DB-BD31-4B8C-83A1-F6EECF244321}">
                <p14:modId xmlns:p14="http://schemas.microsoft.com/office/powerpoint/2010/main" val="1049647685"/>
              </p:ext>
            </p:extLst>
          </p:nvPr>
        </p:nvGraphicFramePr>
        <p:xfrm>
          <a:off x="265471" y="1681316"/>
          <a:ext cx="8760542" cy="4409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0012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echa abajo 1"/>
          <p:cNvSpPr/>
          <p:nvPr/>
        </p:nvSpPr>
        <p:spPr>
          <a:xfrm>
            <a:off x="0" y="1"/>
            <a:ext cx="5884606" cy="252374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solidFill>
                  <a:schemeClr val="tx1"/>
                </a:solidFill>
              </a:rPr>
              <a:t>HOGARES MÚLTIPLES </a:t>
            </a:r>
            <a:endParaRPr lang="es-CO" sz="2400" b="1" dirty="0">
              <a:solidFill>
                <a:schemeClr val="tx1"/>
              </a:solidFill>
            </a:endParaRPr>
          </a:p>
        </p:txBody>
      </p:sp>
      <p:graphicFrame>
        <p:nvGraphicFramePr>
          <p:cNvPr id="3" name="Diagrama 2"/>
          <p:cNvGraphicFramePr/>
          <p:nvPr>
            <p:extLst>
              <p:ext uri="{D42A27DB-BD31-4B8C-83A1-F6EECF244321}">
                <p14:modId xmlns:p14="http://schemas.microsoft.com/office/powerpoint/2010/main" val="306166883"/>
              </p:ext>
            </p:extLst>
          </p:nvPr>
        </p:nvGraphicFramePr>
        <p:xfrm>
          <a:off x="0" y="2094270"/>
          <a:ext cx="8863781" cy="4011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60663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lamada de flecha hacia abajo 4"/>
          <p:cNvSpPr/>
          <p:nvPr/>
        </p:nvSpPr>
        <p:spPr>
          <a:xfrm>
            <a:off x="0" y="0"/>
            <a:ext cx="5442155" cy="2595716"/>
          </a:xfrm>
          <a:prstGeom prst="down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smtClean="0">
                <a:solidFill>
                  <a:schemeClr val="tx1"/>
                </a:solidFill>
              </a:rPr>
              <a:t>MODALIDADES TRADICIONALES </a:t>
            </a:r>
            <a:endParaRPr lang="es-CO" sz="2800" b="1" dirty="0">
              <a:solidFill>
                <a:schemeClr val="tx1"/>
              </a:solidFill>
            </a:endParaRPr>
          </a:p>
        </p:txBody>
      </p:sp>
      <p:graphicFrame>
        <p:nvGraphicFramePr>
          <p:cNvPr id="6" name="Diagrama 5"/>
          <p:cNvGraphicFramePr/>
          <p:nvPr>
            <p:extLst>
              <p:ext uri="{D42A27DB-BD31-4B8C-83A1-F6EECF244321}">
                <p14:modId xmlns:p14="http://schemas.microsoft.com/office/powerpoint/2010/main" val="2029635613"/>
              </p:ext>
            </p:extLst>
          </p:nvPr>
        </p:nvGraphicFramePr>
        <p:xfrm>
          <a:off x="117987" y="2595716"/>
          <a:ext cx="8908026" cy="28652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804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6282813" cy="109138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dirty="0" smtClean="0">
                <a:solidFill>
                  <a:schemeClr val="tx1"/>
                </a:solidFill>
              </a:rPr>
              <a:t>PROCESOS DE CUALIFICACIÓN</a:t>
            </a:r>
            <a:endParaRPr lang="es-CO" sz="4400" dirty="0">
              <a:solidFill>
                <a:schemeClr val="tx1"/>
              </a:solidFill>
            </a:endParaRPr>
          </a:p>
        </p:txBody>
      </p:sp>
      <p:graphicFrame>
        <p:nvGraphicFramePr>
          <p:cNvPr id="4" name="Diagrama 3"/>
          <p:cNvGraphicFramePr/>
          <p:nvPr>
            <p:extLst>
              <p:ext uri="{D42A27DB-BD31-4B8C-83A1-F6EECF244321}">
                <p14:modId xmlns:p14="http://schemas.microsoft.com/office/powerpoint/2010/main" val="3550487662"/>
              </p:ext>
            </p:extLst>
          </p:nvPr>
        </p:nvGraphicFramePr>
        <p:xfrm>
          <a:off x="294967" y="1397000"/>
          <a:ext cx="8436077" cy="500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85226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1"/>
            <a:ext cx="6400799" cy="1120876"/>
          </a:xfrm>
        </p:spPr>
        <p:txBody>
          <a:bodyPr/>
          <a:lstStyle/>
          <a:p>
            <a:pPr algn="l"/>
            <a:r>
              <a:rPr lang="es-CO" sz="4000" b="1" dirty="0" smtClean="0"/>
              <a:t>RESULTADOS CONVENIO 1297</a:t>
            </a:r>
            <a:endParaRPr lang="es-CO" sz="4000" b="1" dirty="0"/>
          </a:p>
        </p:txBody>
      </p:sp>
      <p:pic>
        <p:nvPicPr>
          <p:cNvPr id="6" name="Imagen 5"/>
          <p:cNvPicPr>
            <a:picLocks noChangeAspect="1"/>
          </p:cNvPicPr>
          <p:nvPr/>
        </p:nvPicPr>
        <p:blipFill>
          <a:blip r:embed="rId2"/>
          <a:stretch>
            <a:fillRect/>
          </a:stretch>
        </p:blipFill>
        <p:spPr>
          <a:xfrm>
            <a:off x="-109727" y="1376909"/>
            <a:ext cx="8952270" cy="5737123"/>
          </a:xfrm>
          <a:prstGeom prst="rect">
            <a:avLst/>
          </a:prstGeom>
        </p:spPr>
      </p:pic>
    </p:spTree>
    <p:extLst>
      <p:ext uri="{BB962C8B-B14F-4D97-AF65-F5344CB8AC3E}">
        <p14:creationId xmlns:p14="http://schemas.microsoft.com/office/powerpoint/2010/main" val="30084131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03239"/>
            <a:ext cx="5913120" cy="823353"/>
          </a:xfrm>
        </p:spPr>
        <p:txBody>
          <a:bodyPr/>
          <a:lstStyle/>
          <a:p>
            <a:r>
              <a:rPr lang="es-CO" sz="4400" b="1" dirty="0" smtClean="0"/>
              <a:t>FIESTA DE LA LECTURA</a:t>
            </a:r>
            <a:endParaRPr lang="es-CO" sz="4400" b="1" dirty="0"/>
          </a:p>
        </p:txBody>
      </p:sp>
      <p:sp>
        <p:nvSpPr>
          <p:cNvPr id="3" name="Marcador de texto 2"/>
          <p:cNvSpPr>
            <a:spLocks noGrp="1"/>
          </p:cNvSpPr>
          <p:nvPr>
            <p:ph type="body" idx="1"/>
          </p:nvPr>
        </p:nvSpPr>
        <p:spPr>
          <a:xfrm>
            <a:off x="235973" y="1150375"/>
            <a:ext cx="8731045" cy="4939276"/>
          </a:xfrm>
        </p:spPr>
        <p:txBody>
          <a:bodyPr/>
          <a:lstStyle/>
          <a:p>
            <a:endParaRPr lang="es-ES" sz="2000" b="1" dirty="0" smtClean="0">
              <a:solidFill>
                <a:schemeClr val="tx1"/>
              </a:solidFill>
            </a:endParaRPr>
          </a:p>
          <a:p>
            <a:r>
              <a:rPr lang="es-ES" sz="2000" b="1" dirty="0" smtClean="0">
                <a:solidFill>
                  <a:schemeClr val="tx1"/>
                </a:solidFill>
              </a:rPr>
              <a:t>Es </a:t>
            </a:r>
            <a:r>
              <a:rPr lang="es-ES" sz="2000" b="1" dirty="0">
                <a:solidFill>
                  <a:schemeClr val="tx1"/>
                </a:solidFill>
              </a:rPr>
              <a:t>una estrategia de cualificación que busca favorecer el desarrollo de los lenguajes y de las posibilidades expresivas, comunicativas y creativas de los niños y las niñas desde de la Primera Infancia, al enriquecer y cualificar las practicas pedagógicas en las diferentes </a:t>
            </a:r>
            <a:r>
              <a:rPr lang="es-ES" sz="2000" b="1" dirty="0" smtClean="0">
                <a:solidFill>
                  <a:schemeClr val="tx1"/>
                </a:solidFill>
              </a:rPr>
              <a:t>modalidades del ICBF.</a:t>
            </a:r>
          </a:p>
          <a:p>
            <a:pPr marL="457200" indent="-457200">
              <a:buAutoNum type="arabicPeriod"/>
            </a:pPr>
            <a:r>
              <a:rPr lang="es-ES" sz="2000" b="1" dirty="0" smtClean="0">
                <a:solidFill>
                  <a:schemeClr val="tx1"/>
                </a:solidFill>
              </a:rPr>
              <a:t>Dotación</a:t>
            </a:r>
            <a:r>
              <a:rPr lang="es-ES" sz="2000" b="1" dirty="0">
                <a:solidFill>
                  <a:schemeClr val="tx1"/>
                </a:solidFill>
              </a:rPr>
              <a:t>: Entrega de una biblioteca infantil </a:t>
            </a:r>
            <a:endParaRPr lang="es-ES" sz="2000" b="1" dirty="0" smtClean="0">
              <a:solidFill>
                <a:schemeClr val="tx1"/>
              </a:solidFill>
            </a:endParaRPr>
          </a:p>
          <a:p>
            <a:pPr marL="457200" indent="-457200">
              <a:buFont typeface="Arial" panose="020B0604020202020204" pitchFamily="34" charset="0"/>
              <a:buAutoNum type="arabicPeriod"/>
            </a:pPr>
            <a:r>
              <a:rPr lang="es-CO" sz="2000" b="1" dirty="0">
                <a:solidFill>
                  <a:schemeClr val="tx1"/>
                </a:solidFill>
              </a:rPr>
              <a:t>Formación: Los Agentes Educativos se cualifican en el uso de la dotación para el desarrollo de actividades pedagógicas, mediante lenguajes expresivos como la música, el teatro, los títeres, el dibujo, la lectura, entre otros.</a:t>
            </a:r>
          </a:p>
          <a:p>
            <a:pPr marL="457200" indent="-457200">
              <a:buFont typeface="Arial" panose="020B0604020202020204" pitchFamily="34" charset="0"/>
              <a:buAutoNum type="arabicPeriod"/>
            </a:pPr>
            <a:r>
              <a:rPr lang="es-CO" sz="2000" b="1" dirty="0">
                <a:solidFill>
                  <a:schemeClr val="tx1"/>
                </a:solidFill>
              </a:rPr>
              <a:t>Acompañamiento: El socio regional encargado y la Regional del ICBF respectiva, realizan el seguimiento y acompañamiento a la implementación y desarrollo del proceso</a:t>
            </a:r>
            <a:r>
              <a:rPr lang="es-CO" sz="2000" dirty="0" smtClean="0"/>
              <a:t>.</a:t>
            </a:r>
            <a:endParaRPr lang="es-CO" b="1" dirty="0" smtClean="0">
              <a:solidFill>
                <a:schemeClr val="tx1"/>
              </a:solidFill>
            </a:endParaRPr>
          </a:p>
          <a:p>
            <a:r>
              <a:rPr lang="es-CO" sz="2000" b="1" dirty="0" smtClean="0">
                <a:solidFill>
                  <a:schemeClr val="tx1"/>
                </a:solidFill>
              </a:rPr>
              <a:t>Durante 2016 se abrieron salas de lectura en:  Duitama, Paz del Rio y Puerto Boyacá.</a:t>
            </a:r>
            <a:endParaRPr lang="es-CO" sz="2000" dirty="0"/>
          </a:p>
        </p:txBody>
      </p:sp>
    </p:spTree>
    <p:extLst>
      <p:ext uri="{BB962C8B-B14F-4D97-AF65-F5344CB8AC3E}">
        <p14:creationId xmlns:p14="http://schemas.microsoft.com/office/powerpoint/2010/main" val="3568160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03240"/>
            <a:ext cx="6083808" cy="1017637"/>
          </a:xfrm>
        </p:spPr>
        <p:txBody>
          <a:bodyPr/>
          <a:lstStyle/>
          <a:p>
            <a:r>
              <a:rPr lang="es-CO" sz="4400" b="1" dirty="0" smtClean="0"/>
              <a:t>CONVENIO SENA</a:t>
            </a:r>
            <a:endParaRPr lang="es-CO" sz="4400" b="1" dirty="0"/>
          </a:p>
        </p:txBody>
      </p:sp>
      <p:sp>
        <p:nvSpPr>
          <p:cNvPr id="3" name="Subtítulo 2"/>
          <p:cNvSpPr>
            <a:spLocks noGrp="1"/>
          </p:cNvSpPr>
          <p:nvPr>
            <p:ph type="subTitle" idx="1"/>
          </p:nvPr>
        </p:nvSpPr>
        <p:spPr>
          <a:xfrm>
            <a:off x="0" y="1283109"/>
            <a:ext cx="9144000" cy="5294671"/>
          </a:xfrm>
        </p:spPr>
        <p:txBody>
          <a:bodyPr/>
          <a:lstStyle/>
          <a:p>
            <a:pPr marL="342900" indent="-342900" algn="l">
              <a:buFont typeface="Arial" panose="020B0604020202020204" pitchFamily="34" charset="0"/>
              <a:buChar char="•"/>
            </a:pPr>
            <a:r>
              <a:rPr lang="es-CO" dirty="0" smtClean="0"/>
              <a:t>Inicia en 2014  con un plazo de 60 meses</a:t>
            </a:r>
          </a:p>
          <a:p>
            <a:pPr algn="l"/>
            <a:r>
              <a:rPr lang="es-CO" dirty="0" smtClean="0"/>
              <a:t> </a:t>
            </a:r>
            <a:endParaRPr lang="es-CO" dirty="0"/>
          </a:p>
        </p:txBody>
      </p:sp>
      <p:pic>
        <p:nvPicPr>
          <p:cNvPr id="4" name="Imagen 3"/>
          <p:cNvPicPr>
            <a:picLocks noChangeAspect="1"/>
          </p:cNvPicPr>
          <p:nvPr/>
        </p:nvPicPr>
        <p:blipFill>
          <a:blip r:embed="rId2"/>
          <a:stretch>
            <a:fillRect/>
          </a:stretch>
        </p:blipFill>
        <p:spPr>
          <a:xfrm>
            <a:off x="85345" y="2097024"/>
            <a:ext cx="8753855" cy="4242816"/>
          </a:xfrm>
          <a:prstGeom prst="rect">
            <a:avLst/>
          </a:prstGeom>
        </p:spPr>
      </p:pic>
    </p:spTree>
    <p:extLst>
      <p:ext uri="{BB962C8B-B14F-4D97-AF65-F5344CB8AC3E}">
        <p14:creationId xmlns:p14="http://schemas.microsoft.com/office/powerpoint/2010/main" val="21658025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03239"/>
            <a:ext cx="8001000" cy="958645"/>
          </a:xfrm>
        </p:spPr>
        <p:txBody>
          <a:bodyPr/>
          <a:lstStyle/>
          <a:p>
            <a:pPr algn="l"/>
            <a:r>
              <a:rPr lang="es-CO" sz="4400" b="1" dirty="0" smtClean="0"/>
              <a:t>1.2. NIÑEZ Y ADOLESCENCIA </a:t>
            </a:r>
            <a:endParaRPr lang="es-CO" sz="4400" b="1" dirty="0"/>
          </a:p>
        </p:txBody>
      </p:sp>
      <p:sp>
        <p:nvSpPr>
          <p:cNvPr id="7" name="Subtítulo 6"/>
          <p:cNvSpPr>
            <a:spLocks noGrp="1"/>
          </p:cNvSpPr>
          <p:nvPr>
            <p:ph type="subTitle" idx="1"/>
          </p:nvPr>
        </p:nvSpPr>
        <p:spPr>
          <a:xfrm>
            <a:off x="191729" y="1651819"/>
            <a:ext cx="8686799" cy="4395020"/>
          </a:xfrm>
        </p:spPr>
        <p:txBody>
          <a:bodyPr/>
          <a:lstStyle/>
          <a:p>
            <a:pPr algn="just"/>
            <a:r>
              <a:rPr lang="es-CO" b="1" dirty="0" smtClean="0"/>
              <a:t>GENERACIONES CON BIENESTAR: </a:t>
            </a:r>
            <a:r>
              <a:rPr lang="es-ES" dirty="0"/>
              <a:t>Su objetivo es  promover la protección integral y los proyectos de vida de los niños, las niñas y los adolescentes, a partir de su empoderamiento como sujetos de derechos y del fortalecimiento de la corresponsabilidad de la familia, la sociedad y el Estado, propiciando la consolidación de entornos protectores</a:t>
            </a:r>
            <a:r>
              <a:rPr lang="es-ES" dirty="0" smtClean="0"/>
              <a:t>.</a:t>
            </a:r>
          </a:p>
          <a:p>
            <a:pPr algn="just"/>
            <a:r>
              <a:rPr lang="es-ES" dirty="0"/>
              <a:t>S</a:t>
            </a:r>
            <a:r>
              <a:rPr lang="es-ES" dirty="0" smtClean="0"/>
              <a:t>e </a:t>
            </a:r>
            <a:r>
              <a:rPr lang="es-ES" dirty="0"/>
              <a:t>ejecuta con un enfoque territorial diferencial, mediante 3 modalidades de atención: Generaciones con Bienestar-Tradicional, Generaciones Rurales con Bienestar, y Generaciones Étnicas con Bienestar. </a:t>
            </a:r>
            <a:endParaRPr lang="es-CO" dirty="0"/>
          </a:p>
          <a:p>
            <a:pPr algn="just"/>
            <a:endParaRPr lang="es-ES" dirty="0" smtClean="0"/>
          </a:p>
          <a:p>
            <a:pPr algn="just"/>
            <a:endParaRPr lang="es-CO" dirty="0"/>
          </a:p>
          <a:p>
            <a:pPr algn="l"/>
            <a:endParaRPr lang="es-CO" b="1" dirty="0"/>
          </a:p>
        </p:txBody>
      </p:sp>
    </p:spTree>
    <p:extLst>
      <p:ext uri="{BB962C8B-B14F-4D97-AF65-F5344CB8AC3E}">
        <p14:creationId xmlns:p14="http://schemas.microsoft.com/office/powerpoint/2010/main" val="23311335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132736"/>
            <a:ext cx="8001000" cy="988142"/>
          </a:xfrm>
        </p:spPr>
        <p:txBody>
          <a:bodyPr/>
          <a:lstStyle/>
          <a:p>
            <a:r>
              <a:rPr lang="es-CO" sz="4400" b="1" dirty="0" smtClean="0"/>
              <a:t>RESULTADOS</a:t>
            </a:r>
            <a:endParaRPr lang="es-CO" sz="4400" b="1" dirty="0"/>
          </a:p>
        </p:txBody>
      </p:sp>
      <p:pic>
        <p:nvPicPr>
          <p:cNvPr id="4" name="Imagen 3"/>
          <p:cNvPicPr>
            <a:picLocks noChangeAspect="1"/>
          </p:cNvPicPr>
          <p:nvPr/>
        </p:nvPicPr>
        <p:blipFill>
          <a:blip r:embed="rId2"/>
          <a:stretch>
            <a:fillRect/>
          </a:stretch>
        </p:blipFill>
        <p:spPr>
          <a:xfrm>
            <a:off x="680589" y="1727331"/>
            <a:ext cx="8378067" cy="4911213"/>
          </a:xfrm>
          <a:prstGeom prst="rect">
            <a:avLst/>
          </a:prstGeom>
        </p:spPr>
      </p:pic>
    </p:spTree>
    <p:extLst>
      <p:ext uri="{BB962C8B-B14F-4D97-AF65-F5344CB8AC3E}">
        <p14:creationId xmlns:p14="http://schemas.microsoft.com/office/powerpoint/2010/main" val="29421197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6312310" cy="943896"/>
          </a:xfrm>
        </p:spPr>
        <p:txBody>
          <a:bodyPr/>
          <a:lstStyle/>
          <a:p>
            <a:pPr algn="ctr"/>
            <a:r>
              <a:rPr lang="es-CO" sz="3600" b="1" dirty="0" smtClean="0"/>
              <a:t>GENERACIONES CON BIENESTAR</a:t>
            </a:r>
            <a:endParaRPr lang="es-CO" sz="3600" b="1" dirty="0"/>
          </a:p>
        </p:txBody>
      </p:sp>
      <p:pic>
        <p:nvPicPr>
          <p:cNvPr id="3" name="Imagen 2"/>
          <p:cNvPicPr>
            <a:picLocks noChangeAspect="1"/>
          </p:cNvPicPr>
          <p:nvPr/>
        </p:nvPicPr>
        <p:blipFill>
          <a:blip r:embed="rId2"/>
          <a:stretch>
            <a:fillRect/>
          </a:stretch>
        </p:blipFill>
        <p:spPr>
          <a:xfrm>
            <a:off x="4734232" y="1223742"/>
            <a:ext cx="4409767" cy="4557626"/>
          </a:xfrm>
          <a:prstGeom prst="rect">
            <a:avLst/>
          </a:prstGeom>
        </p:spPr>
      </p:pic>
      <p:sp>
        <p:nvSpPr>
          <p:cNvPr id="4" name="Rectángulo 3"/>
          <p:cNvSpPr/>
          <p:nvPr/>
        </p:nvSpPr>
        <p:spPr>
          <a:xfrm>
            <a:off x="0" y="1223742"/>
            <a:ext cx="4734231" cy="455762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3600" b="1" dirty="0" smtClean="0">
                <a:solidFill>
                  <a:schemeClr val="tx1"/>
                </a:solidFill>
              </a:rPr>
              <a:t>MODALIDADES</a:t>
            </a:r>
          </a:p>
          <a:p>
            <a:endParaRPr lang="es-CO" sz="3600" b="1" dirty="0" smtClean="0">
              <a:solidFill>
                <a:schemeClr val="tx1"/>
              </a:solidFill>
            </a:endParaRPr>
          </a:p>
          <a:p>
            <a:pPr marL="457200" indent="-457200">
              <a:buAutoNum type="arabicPeriod"/>
            </a:pPr>
            <a:r>
              <a:rPr lang="es-CO" sz="2800" b="1" dirty="0" smtClean="0">
                <a:solidFill>
                  <a:schemeClr val="tx1"/>
                </a:solidFill>
              </a:rPr>
              <a:t>MODALIDAD TRADICIONAL</a:t>
            </a:r>
          </a:p>
          <a:p>
            <a:pPr marL="457200" indent="-457200">
              <a:buAutoNum type="arabicPeriod"/>
            </a:pPr>
            <a:r>
              <a:rPr lang="es-CO" sz="2800" b="1" dirty="0" smtClean="0">
                <a:solidFill>
                  <a:schemeClr val="tx1"/>
                </a:solidFill>
              </a:rPr>
              <a:t>MODALIDAD RURAL</a:t>
            </a:r>
          </a:p>
          <a:p>
            <a:pPr marL="457200" indent="-457200">
              <a:buAutoNum type="arabicPeriod"/>
            </a:pPr>
            <a:r>
              <a:rPr lang="es-CO" sz="2800" b="1" dirty="0" smtClean="0">
                <a:solidFill>
                  <a:schemeClr val="tx1"/>
                </a:solidFill>
              </a:rPr>
              <a:t>MODALIDAD ETNICA </a:t>
            </a:r>
          </a:p>
          <a:p>
            <a:pPr marL="457200" indent="-457200" algn="ctr">
              <a:buAutoNum type="arabicPeriod"/>
            </a:pPr>
            <a:endParaRPr lang="es-CO" sz="2400" b="1" dirty="0">
              <a:solidFill>
                <a:schemeClr val="tx1"/>
              </a:solidFill>
            </a:endParaRPr>
          </a:p>
          <a:p>
            <a:pPr marL="457200" indent="-457200" algn="ctr">
              <a:buAutoNum type="arabicPeriod"/>
            </a:pPr>
            <a:endParaRPr lang="es-CO" sz="2400" b="1" dirty="0" smtClean="0">
              <a:solidFill>
                <a:schemeClr val="tx1"/>
              </a:solidFill>
            </a:endParaRPr>
          </a:p>
          <a:p>
            <a:pPr marL="342900" indent="-342900" algn="ctr">
              <a:buAutoNum type="arabicPeriod"/>
            </a:pPr>
            <a:endParaRPr lang="es-CO" dirty="0"/>
          </a:p>
        </p:txBody>
      </p:sp>
    </p:spTree>
    <p:extLst>
      <p:ext uri="{BB962C8B-B14F-4D97-AF65-F5344CB8AC3E}">
        <p14:creationId xmlns:p14="http://schemas.microsoft.com/office/powerpoint/2010/main" val="507917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696065"/>
            <a:ext cx="9143999" cy="5353663"/>
          </a:xfrm>
        </p:spPr>
        <p:txBody>
          <a:bodyPr/>
          <a:lstStyle/>
          <a:p>
            <a:r>
              <a:rPr lang="es-CO" sz="2800" dirty="0" smtClean="0"/>
              <a:t/>
            </a:r>
            <a:br>
              <a:rPr lang="es-CO" sz="2800" dirty="0" smtClean="0"/>
            </a:br>
            <a:r>
              <a:rPr lang="es-CO" sz="2800" dirty="0"/>
              <a:t/>
            </a:r>
            <a:br>
              <a:rPr lang="es-CO" sz="2800" dirty="0"/>
            </a:br>
            <a:r>
              <a:rPr lang="es-CO" sz="2800" dirty="0" smtClean="0"/>
              <a:t/>
            </a:r>
            <a:br>
              <a:rPr lang="es-CO" sz="2800" dirty="0" smtClean="0"/>
            </a:br>
            <a:r>
              <a:rPr lang="es-CO" sz="2800" dirty="0"/>
              <a:t/>
            </a:r>
            <a:br>
              <a:rPr lang="es-CO" sz="2800" dirty="0"/>
            </a:br>
            <a:r>
              <a:rPr lang="es-CO" sz="2800" dirty="0" smtClean="0"/>
              <a:t/>
            </a:r>
            <a:br>
              <a:rPr lang="es-CO" sz="2800" dirty="0" smtClean="0"/>
            </a:br>
            <a:r>
              <a:rPr lang="es-CO" sz="2800" dirty="0" smtClean="0"/>
              <a:t/>
            </a:r>
            <a:br>
              <a:rPr lang="es-CO" sz="2800" dirty="0" smtClean="0"/>
            </a:br>
            <a:r>
              <a:rPr lang="es-CO" sz="2800" dirty="0"/>
              <a:t/>
            </a:r>
            <a:br>
              <a:rPr lang="es-CO" sz="2800" dirty="0"/>
            </a:br>
            <a:r>
              <a:rPr lang="es-CO" sz="2800" dirty="0" smtClean="0"/>
              <a:t/>
            </a:r>
            <a:br>
              <a:rPr lang="es-CO" sz="2800" dirty="0" smtClean="0"/>
            </a:br>
            <a:r>
              <a:rPr lang="es-CO" sz="2800" dirty="0" smtClean="0"/>
              <a:t/>
            </a:r>
            <a:br>
              <a:rPr lang="es-CO" sz="2800" dirty="0" smtClean="0"/>
            </a:br>
            <a:r>
              <a:rPr lang="es-CO" sz="2800" dirty="0"/>
              <a:t/>
            </a:r>
            <a:br>
              <a:rPr lang="es-CO" sz="2800" dirty="0"/>
            </a:br>
            <a:r>
              <a:rPr lang="es-CO" sz="2800" dirty="0" smtClean="0"/>
              <a:t/>
            </a:r>
            <a:br>
              <a:rPr lang="es-CO" sz="2800" dirty="0" smtClean="0"/>
            </a:br>
            <a:r>
              <a:rPr lang="es-CO" sz="2800" dirty="0"/>
              <a:t/>
            </a:r>
            <a:br>
              <a:rPr lang="es-CO" sz="2800" dirty="0"/>
            </a:br>
            <a:r>
              <a:rPr lang="es-CO" sz="2800" dirty="0" smtClean="0"/>
              <a:t/>
            </a:r>
            <a:br>
              <a:rPr lang="es-CO" sz="2800" dirty="0" smtClean="0"/>
            </a:br>
            <a:r>
              <a:rPr lang="es-CO" sz="2800" dirty="0" smtClean="0"/>
              <a:t/>
            </a:r>
            <a:br>
              <a:rPr lang="es-CO" sz="2800" dirty="0" smtClean="0"/>
            </a:br>
            <a:r>
              <a:rPr lang="es-CO" sz="2800" dirty="0"/>
              <a:t/>
            </a:r>
            <a:br>
              <a:rPr lang="es-CO" sz="2800" dirty="0"/>
            </a:br>
            <a:r>
              <a:rPr lang="es-CO" sz="2800" dirty="0"/>
              <a:t/>
            </a:r>
            <a:br>
              <a:rPr lang="es-CO" sz="2800" dirty="0"/>
            </a:br>
            <a:r>
              <a:rPr lang="es-CO" sz="2800" dirty="0" smtClean="0"/>
              <a:t/>
            </a:r>
            <a:br>
              <a:rPr lang="es-CO" sz="2800" dirty="0" smtClean="0"/>
            </a:br>
            <a:r>
              <a:rPr lang="es-CO" sz="2800" dirty="0" smtClean="0"/>
              <a:t/>
            </a:r>
            <a:br>
              <a:rPr lang="es-CO" sz="2800" dirty="0" smtClean="0"/>
            </a:br>
            <a:r>
              <a:rPr lang="es-CO" sz="2800" dirty="0" smtClean="0"/>
              <a:t/>
            </a:r>
            <a:br>
              <a:rPr lang="es-CO" sz="2800" dirty="0" smtClean="0"/>
            </a:br>
            <a:r>
              <a:rPr lang="es-CO" sz="2800" b="1" dirty="0" smtClean="0"/>
              <a:t>CPS</a:t>
            </a:r>
            <a:r>
              <a:rPr lang="es-CO" sz="2800" b="1" dirty="0"/>
              <a:t>: </a:t>
            </a:r>
            <a:r>
              <a:rPr lang="es-CO" sz="2800" dirty="0"/>
              <a:t>Consejo de Política </a:t>
            </a:r>
            <a:r>
              <a:rPr lang="es-CO" sz="2800" dirty="0" smtClean="0"/>
              <a:t>Social</a:t>
            </a:r>
            <a:br>
              <a:rPr lang="es-CO" sz="2800" dirty="0" smtClean="0"/>
            </a:br>
            <a:r>
              <a:rPr lang="es-CO" sz="2800" b="1" dirty="0"/>
              <a:t>CDI: </a:t>
            </a:r>
            <a:r>
              <a:rPr lang="es-CO" sz="2800" dirty="0"/>
              <a:t>Centros de Desarrollo Infantil</a:t>
            </a:r>
            <a:br>
              <a:rPr lang="es-CO" sz="2800" dirty="0"/>
            </a:br>
            <a:r>
              <a:rPr lang="es-CO" sz="2800" b="1" dirty="0" smtClean="0"/>
              <a:t>EAS</a:t>
            </a:r>
            <a:r>
              <a:rPr lang="es-CO" sz="2800" dirty="0"/>
              <a:t>: Entidades Administradoras del </a:t>
            </a:r>
            <a:r>
              <a:rPr lang="es-CO" sz="2800" dirty="0" smtClean="0"/>
              <a:t>Servicio</a:t>
            </a:r>
            <a:br>
              <a:rPr lang="es-CO" sz="2800" dirty="0" smtClean="0"/>
            </a:br>
            <a:r>
              <a:rPr lang="es-CO" sz="2800" b="1" dirty="0"/>
              <a:t>IAF: </a:t>
            </a:r>
            <a:r>
              <a:rPr lang="es-CO" sz="2800" dirty="0"/>
              <a:t>Infancia, Adolescencia y Familia</a:t>
            </a:r>
            <a:br>
              <a:rPr lang="es-CO" sz="2800" dirty="0"/>
            </a:br>
            <a:r>
              <a:rPr lang="es-CO" sz="2800" b="1" dirty="0" smtClean="0"/>
              <a:t>NNA</a:t>
            </a:r>
            <a:r>
              <a:rPr lang="es-CO" sz="2800" dirty="0"/>
              <a:t>: Niños, Niñas y Adolescentes.</a:t>
            </a:r>
            <a:br>
              <a:rPr lang="es-CO" sz="2800" dirty="0"/>
            </a:br>
            <a:r>
              <a:rPr lang="es-CO" sz="2800" b="1" dirty="0"/>
              <a:t>SRPA</a:t>
            </a:r>
            <a:r>
              <a:rPr lang="es-CO" sz="2800" dirty="0"/>
              <a:t>: Sistema de Responsabilidad Penal para Adolescentes.</a:t>
            </a:r>
            <a:br>
              <a:rPr lang="es-CO" sz="2800" dirty="0"/>
            </a:br>
            <a:r>
              <a:rPr lang="es-CO" sz="2800" b="1" dirty="0"/>
              <a:t>SNBF</a:t>
            </a:r>
            <a:r>
              <a:rPr lang="es-CO" sz="2800" dirty="0"/>
              <a:t>: Sistema Nacional de Bienestar Familiar.</a:t>
            </a:r>
            <a:br>
              <a:rPr lang="es-CO" sz="2800" dirty="0"/>
            </a:br>
            <a:r>
              <a:rPr lang="es-CO" sz="2800" b="1" dirty="0"/>
              <a:t>MSI:</a:t>
            </a:r>
            <a:r>
              <a:rPr lang="es-CO" sz="2800" dirty="0"/>
              <a:t> Metas Sociales y Financieras</a:t>
            </a:r>
            <a:br>
              <a:rPr lang="es-CO" sz="2800" dirty="0"/>
            </a:br>
            <a:r>
              <a:rPr lang="es-CO" sz="2800" b="1" dirty="0" smtClean="0"/>
              <a:t>RPC</a:t>
            </a:r>
            <a:r>
              <a:rPr lang="es-CO" sz="2800" b="1" dirty="0"/>
              <a:t>: </a:t>
            </a:r>
            <a:r>
              <a:rPr lang="es-CO" sz="2800" dirty="0"/>
              <a:t>Rendición Pública de Cuentas</a:t>
            </a:r>
            <a:br>
              <a:rPr lang="es-CO" sz="2800" dirty="0"/>
            </a:br>
            <a:r>
              <a:rPr lang="es-CO" sz="2800" b="1" dirty="0"/>
              <a:t>PAE: </a:t>
            </a:r>
            <a:r>
              <a:rPr lang="es-CO" sz="2800" dirty="0"/>
              <a:t>Programa de Alimentación Escolar</a:t>
            </a:r>
            <a:br>
              <a:rPr lang="es-CO" sz="2800" dirty="0"/>
            </a:br>
            <a:r>
              <a:rPr lang="es-CO" sz="2800" b="1" dirty="0" smtClean="0"/>
              <a:t>RIA: </a:t>
            </a:r>
            <a:r>
              <a:rPr lang="es-CO" sz="2800" dirty="0" smtClean="0"/>
              <a:t>Ruta Integral de Atenciones</a:t>
            </a:r>
            <a:br>
              <a:rPr lang="es-CO" sz="2800" dirty="0" smtClean="0"/>
            </a:br>
            <a:r>
              <a:rPr lang="es-CO" sz="2800" dirty="0"/>
              <a:t/>
            </a:r>
            <a:br>
              <a:rPr lang="es-CO" sz="2800" dirty="0"/>
            </a:br>
            <a:endParaRPr lang="es-CO" sz="2800" dirty="0"/>
          </a:p>
        </p:txBody>
      </p:sp>
      <p:sp>
        <p:nvSpPr>
          <p:cNvPr id="4" name="Proceso 3"/>
          <p:cNvSpPr/>
          <p:nvPr/>
        </p:nvSpPr>
        <p:spPr>
          <a:xfrm>
            <a:off x="-94130" y="-1"/>
            <a:ext cx="6435936" cy="1120877"/>
          </a:xfrm>
          <a:prstGeom prst="flowChartProcess">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smtClean="0">
                <a:solidFill>
                  <a:schemeClr val="tx1"/>
                </a:solidFill>
              </a:rPr>
              <a:t>ABREVIATURAS </a:t>
            </a:r>
          </a:p>
        </p:txBody>
      </p:sp>
    </p:spTree>
    <p:extLst>
      <p:ext uri="{BB962C8B-B14F-4D97-AF65-F5344CB8AC3E}">
        <p14:creationId xmlns:p14="http://schemas.microsoft.com/office/powerpoint/2010/main" val="19511699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344697" cy="1150374"/>
          </a:xfrm>
        </p:spPr>
        <p:txBody>
          <a:bodyPr/>
          <a:lstStyle/>
          <a:p>
            <a:pPr algn="ctr"/>
            <a:r>
              <a:rPr lang="es-CO" b="1" dirty="0" smtClean="0"/>
              <a:t>GENERACIONES CON </a:t>
            </a:r>
            <a:br>
              <a:rPr lang="es-CO" b="1" dirty="0" smtClean="0"/>
            </a:br>
            <a:r>
              <a:rPr lang="es-CO" b="1" dirty="0" smtClean="0"/>
              <a:t>BIENESTAR</a:t>
            </a:r>
            <a:endParaRPr lang="es-CO" b="1"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50372"/>
            <a:ext cx="4306529" cy="3583859"/>
          </a:xfrm>
          <a:prstGeom prst="rect">
            <a:avLst/>
          </a:prstGeom>
        </p:spPr>
      </p:pic>
      <p:sp>
        <p:nvSpPr>
          <p:cNvPr id="4" name="Rectángulo 3"/>
          <p:cNvSpPr/>
          <p:nvPr/>
        </p:nvSpPr>
        <p:spPr>
          <a:xfrm>
            <a:off x="4306529" y="1150375"/>
            <a:ext cx="4837471" cy="35838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90000"/>
              </a:lnSpc>
              <a:spcBef>
                <a:spcPts val="1000"/>
              </a:spcBef>
            </a:pPr>
            <a:r>
              <a:rPr lang="es-CO" sz="2000" b="1" u="sng" dirty="0">
                <a:solidFill>
                  <a:prstClr val="black"/>
                </a:solidFill>
              </a:rPr>
              <a:t>La modalidad rural</a:t>
            </a:r>
            <a:r>
              <a:rPr lang="es-CO" sz="2000" dirty="0">
                <a:solidFill>
                  <a:prstClr val="black"/>
                </a:solidFill>
              </a:rPr>
              <a:t> tiene la finalidad de reconocer las particularidades y necesidades específicas de los niños, niñas y adolescentes que habitan en el sector rural.</a:t>
            </a:r>
          </a:p>
          <a:p>
            <a:pPr lvl="0" algn="just">
              <a:lnSpc>
                <a:spcPct val="90000"/>
              </a:lnSpc>
              <a:spcBef>
                <a:spcPts val="1000"/>
              </a:spcBef>
            </a:pPr>
            <a:r>
              <a:rPr lang="es-CO" sz="2000" b="1" u="sng" dirty="0">
                <a:solidFill>
                  <a:prstClr val="black"/>
                </a:solidFill>
              </a:rPr>
              <a:t>La modalidad étnica</a:t>
            </a:r>
            <a:r>
              <a:rPr lang="es-CO" sz="2000" u="sng" dirty="0">
                <a:solidFill>
                  <a:prstClr val="black"/>
                </a:solidFill>
              </a:rPr>
              <a:t> </a:t>
            </a:r>
            <a:r>
              <a:rPr lang="es-CO" sz="2000" dirty="0">
                <a:solidFill>
                  <a:prstClr val="black"/>
                </a:solidFill>
              </a:rPr>
              <a:t>asume el enfoque diferencial en el diseño y aplicación de la política pública para la prevención y protección integral a la niñez, tomando como punto de partida las características particulares de la población indígena, afrocolombiana, raizal y </a:t>
            </a:r>
            <a:r>
              <a:rPr lang="es-CO" sz="2000" dirty="0" err="1">
                <a:solidFill>
                  <a:prstClr val="black"/>
                </a:solidFill>
              </a:rPr>
              <a:t>Rom</a:t>
            </a:r>
            <a:r>
              <a:rPr lang="es-CO" sz="2000" dirty="0">
                <a:solidFill>
                  <a:prstClr val="black"/>
                </a:solidFill>
              </a:rPr>
              <a:t>. </a:t>
            </a:r>
            <a:endParaRPr lang="es-CO" sz="2000" dirty="0" smtClean="0">
              <a:solidFill>
                <a:prstClr val="black"/>
              </a:solidFill>
            </a:endParaRPr>
          </a:p>
          <a:p>
            <a:pPr lvl="0" algn="just">
              <a:lnSpc>
                <a:spcPct val="90000"/>
              </a:lnSpc>
              <a:spcBef>
                <a:spcPts val="1000"/>
              </a:spcBef>
            </a:pPr>
            <a:endParaRPr lang="es-CO" sz="2000" dirty="0">
              <a:solidFill>
                <a:prstClr val="black"/>
              </a:solidFill>
            </a:endParaRPr>
          </a:p>
        </p:txBody>
      </p:sp>
      <p:sp>
        <p:nvSpPr>
          <p:cNvPr id="5" name="Rectángulo 4"/>
          <p:cNvSpPr/>
          <p:nvPr/>
        </p:nvSpPr>
        <p:spPr>
          <a:xfrm>
            <a:off x="0" y="4734232"/>
            <a:ext cx="9144000" cy="13568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s-CO" sz="2000" b="1" u="sng" dirty="0">
                <a:solidFill>
                  <a:schemeClr val="tx1"/>
                </a:solidFill>
              </a:rPr>
              <a:t>La modalidad tradicional</a:t>
            </a:r>
            <a:r>
              <a:rPr lang="es-CO" sz="2000" b="1" dirty="0">
                <a:solidFill>
                  <a:schemeClr val="tx1"/>
                </a:solidFill>
              </a:rPr>
              <a:t> </a:t>
            </a:r>
            <a:r>
              <a:rPr lang="es-CO" sz="2000" dirty="0">
                <a:solidFill>
                  <a:schemeClr val="tx1"/>
                </a:solidFill>
              </a:rPr>
              <a:t>se implementó principalmente en áreas urbanas y cabeceras municipales en zonas geográficas priorizadas por la existencia de factores de riesgo, amenazas y vulneraciones contra los niños, niñas y adolescentes. </a:t>
            </a:r>
          </a:p>
          <a:p>
            <a:pPr algn="ctr"/>
            <a:endParaRPr lang="es-CO" sz="2000" dirty="0">
              <a:solidFill>
                <a:schemeClr val="tx1"/>
              </a:solidFill>
            </a:endParaRPr>
          </a:p>
        </p:txBody>
      </p:sp>
    </p:spTree>
    <p:extLst>
      <p:ext uri="{BB962C8B-B14F-4D97-AF65-F5344CB8AC3E}">
        <p14:creationId xmlns:p14="http://schemas.microsoft.com/office/powerpoint/2010/main" val="1228892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6217920" cy="1597153"/>
          </a:xfrm>
        </p:spPr>
        <p:txBody>
          <a:bodyPr/>
          <a:lstStyle/>
          <a:p>
            <a:pPr algn="ctr"/>
            <a:r>
              <a:rPr lang="es-ES" sz="2800" b="1" dirty="0" smtClean="0"/>
              <a:t>MESA INTERSECTORIAL DEPARTAMENTAL  PARA LA PREVENCIÓN DEL EMBARAZO EN LA ADOLESCENCIA</a:t>
            </a:r>
            <a:endParaRPr lang="es-CO" sz="2800" b="1" dirty="0"/>
          </a:p>
        </p:txBody>
      </p:sp>
      <p:sp>
        <p:nvSpPr>
          <p:cNvPr id="3" name="Marcador de contenido 2"/>
          <p:cNvSpPr>
            <a:spLocks noGrp="1"/>
          </p:cNvSpPr>
          <p:nvPr>
            <p:ph idx="1"/>
          </p:nvPr>
        </p:nvSpPr>
        <p:spPr>
          <a:xfrm>
            <a:off x="130108" y="1353313"/>
            <a:ext cx="8367716" cy="2961366"/>
          </a:xfrm>
        </p:spPr>
        <p:txBody>
          <a:bodyPr/>
          <a:lstStyle/>
          <a:p>
            <a:pPr marL="0" indent="0" algn="just">
              <a:buNone/>
            </a:pPr>
            <a:r>
              <a:rPr lang="es-CO" sz="1800" dirty="0"/>
              <a:t>En lo que ha corrido del año se han desarrollando alrededor de </a:t>
            </a:r>
            <a:r>
              <a:rPr lang="es-CO" sz="1800" dirty="0" smtClean="0"/>
              <a:t>5 </a:t>
            </a:r>
            <a:r>
              <a:rPr lang="es-CO" sz="1800" dirty="0"/>
              <a:t>mesas de </a:t>
            </a:r>
            <a:r>
              <a:rPr lang="es-CO" sz="1800" dirty="0" smtClean="0"/>
              <a:t>Municipales de Prevención </a:t>
            </a:r>
            <a:r>
              <a:rPr lang="es-CO" sz="1800" dirty="0"/>
              <a:t>del Embarazo liderada por la </a:t>
            </a:r>
            <a:r>
              <a:rPr lang="es-CO" sz="1800" dirty="0" smtClean="0"/>
              <a:t>Secretaria de Protección Social y </a:t>
            </a:r>
            <a:r>
              <a:rPr lang="es-CO" sz="1800" dirty="0"/>
              <a:t>el Instituto Colombiano de Bienestar Familiar bajo en Convenio con el Instituto Pruinosa </a:t>
            </a:r>
            <a:r>
              <a:rPr lang="es-CO" sz="1800" dirty="0" smtClean="0"/>
              <a:t>Uis y 4 mesas con el equipo operativo (Docentes, docentes orientadores y personal del Salud </a:t>
            </a:r>
            <a:r>
              <a:rPr lang="es-CO" sz="1800" dirty="0"/>
              <a:t>entre los acciones realizadas están:</a:t>
            </a:r>
          </a:p>
          <a:p>
            <a:pPr marL="0" indent="0" algn="just">
              <a:buNone/>
            </a:pPr>
            <a:r>
              <a:rPr lang="es-CO" sz="1800" dirty="0" smtClean="0"/>
              <a:t>. </a:t>
            </a:r>
            <a:r>
              <a:rPr lang="es-CO" sz="1800" dirty="0"/>
              <a:t>Capacitación mesa intersectorial DSR, gestión intersectorial, gestión del </a:t>
            </a:r>
            <a:r>
              <a:rPr lang="es-CO" sz="1800" dirty="0" smtClean="0"/>
              <a:t>conocimiento y proyección del plan de acción 2016-2017</a:t>
            </a:r>
          </a:p>
          <a:p>
            <a:pPr marL="0" indent="0" algn="just">
              <a:buNone/>
            </a:pPr>
            <a:r>
              <a:rPr lang="es-CO" sz="1800" dirty="0" smtClean="0"/>
              <a:t>. En las instalaciones del  Centro Zonal Tunja 2 se dio cierre a la Mesa para la Vigencia 2016.</a:t>
            </a:r>
          </a:p>
          <a:p>
            <a:pPr marL="0" indent="0" algn="just">
              <a:buNone/>
            </a:pPr>
            <a:endParaRPr lang="es-CO" sz="1800" dirty="0"/>
          </a:p>
          <a:p>
            <a:pPr marL="0" indent="0" algn="just">
              <a:buNone/>
            </a:pPr>
            <a:endParaRPr lang="es-CO" sz="1800"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437" y="4180567"/>
            <a:ext cx="3039414" cy="2279560"/>
          </a:xfrm>
          <a:prstGeom prst="rect">
            <a:avLst/>
          </a:prstGeom>
        </p:spPr>
      </p:pic>
      <p:pic>
        <p:nvPicPr>
          <p:cNvPr id="5" name="Imagen 4"/>
          <p:cNvPicPr>
            <a:picLocks noChangeAspect="1"/>
          </p:cNvPicPr>
          <p:nvPr/>
        </p:nvPicPr>
        <p:blipFill>
          <a:blip r:embed="rId3"/>
          <a:stretch>
            <a:fillRect/>
          </a:stretch>
        </p:blipFill>
        <p:spPr>
          <a:xfrm rot="20786426">
            <a:off x="4586965" y="4012294"/>
            <a:ext cx="3000744" cy="2249330"/>
          </a:xfrm>
          <a:prstGeom prst="rect">
            <a:avLst/>
          </a:prstGeom>
        </p:spPr>
      </p:pic>
    </p:spTree>
    <p:extLst>
      <p:ext uri="{BB962C8B-B14F-4D97-AF65-F5344CB8AC3E}">
        <p14:creationId xmlns:p14="http://schemas.microsoft.com/office/powerpoint/2010/main" val="8047410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262095"/>
            <a:ext cx="7886700" cy="652306"/>
          </a:xfrm>
        </p:spPr>
        <p:txBody>
          <a:bodyPr/>
          <a:lstStyle/>
          <a:p>
            <a:r>
              <a:rPr lang="es-CO" b="1" dirty="0" smtClean="0"/>
              <a:t>SEMANA ANDINA</a:t>
            </a:r>
            <a:endParaRPr lang="es-CO" b="1" dirty="0"/>
          </a:p>
        </p:txBody>
      </p:sp>
      <p:sp>
        <p:nvSpPr>
          <p:cNvPr id="3" name="Marcador de contenido 2"/>
          <p:cNvSpPr>
            <a:spLocks noGrp="1"/>
          </p:cNvSpPr>
          <p:nvPr>
            <p:ph idx="1"/>
          </p:nvPr>
        </p:nvSpPr>
        <p:spPr>
          <a:xfrm>
            <a:off x="628650" y="1297591"/>
            <a:ext cx="7886700" cy="4351338"/>
          </a:xfrm>
        </p:spPr>
        <p:txBody>
          <a:bodyPr/>
          <a:lstStyle/>
          <a:p>
            <a:pPr marL="0" indent="0" algn="just">
              <a:buNone/>
            </a:pPr>
            <a:r>
              <a:rPr lang="es-CO" sz="2000" dirty="0"/>
              <a:t>El día 21 de Septiembre de 2016 se desarrolló jornada de Celebración de la Semana Andina en Tunja en las Instalaciones del ICBF con la articulación de la Corporación Gestión y Acción y la Alcaldía Municipal contando con la participación de Adolescentes y jóvenes en donde se realizaron carteles alusivos a la prevención del Embarazo, se brindó charla sobre participación de Niños, Niñas, Adolescentes y Jóvenes en las Policitas Publicas, se definieron </a:t>
            </a:r>
            <a:r>
              <a:rPr lang="es-CO" sz="2000" dirty="0" smtClean="0"/>
              <a:t>líderes.</a:t>
            </a:r>
            <a:endParaRPr lang="es-CO" sz="2000" dirty="0"/>
          </a:p>
          <a:p>
            <a:pPr marL="0" indent="0">
              <a:buNone/>
            </a:pPr>
            <a:endParaRPr lang="es-CO" dirty="0"/>
          </a:p>
        </p:txBody>
      </p:sp>
      <p:pic>
        <p:nvPicPr>
          <p:cNvPr id="13" name="Imagen 12" descr="C:\Users\JENNY MARCELA GONZAL\AppData\Local\Microsoft\Windows\INetCache\Content.Word\IMG_20160921_15185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241" y="3570609"/>
            <a:ext cx="2609850" cy="1957705"/>
          </a:xfrm>
          <a:prstGeom prst="rect">
            <a:avLst/>
          </a:prstGeom>
          <a:noFill/>
          <a:ln>
            <a:noFill/>
          </a:ln>
        </p:spPr>
      </p:pic>
      <p:pic>
        <p:nvPicPr>
          <p:cNvPr id="14" name="Imagen 13" descr="C:\Users\JENNY MARCELA GONZAL\Desktop\CUENTAS 2016\cuenta de cobro nueve icbf 2016 - copia\soportes fotograficos y listados\IMG_20160921_16152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30705">
            <a:off x="5022134" y="3473260"/>
            <a:ext cx="2654300" cy="1990725"/>
          </a:xfrm>
          <a:prstGeom prst="rect">
            <a:avLst/>
          </a:prstGeom>
          <a:noFill/>
          <a:ln>
            <a:noFill/>
          </a:ln>
        </p:spPr>
      </p:pic>
    </p:spTree>
    <p:extLst>
      <p:ext uri="{BB962C8B-B14F-4D97-AF65-F5344CB8AC3E}">
        <p14:creationId xmlns:p14="http://schemas.microsoft.com/office/powerpoint/2010/main" val="28069163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0"/>
            <a:ext cx="8001000" cy="1268361"/>
          </a:xfrm>
        </p:spPr>
        <p:txBody>
          <a:bodyPr/>
          <a:lstStyle/>
          <a:p>
            <a:r>
              <a:rPr lang="es-CO" sz="4400" b="1" dirty="0" smtClean="0"/>
              <a:t>1.3. FAMILIA Y </a:t>
            </a:r>
            <a:br>
              <a:rPr lang="es-CO" sz="4400" b="1" dirty="0" smtClean="0"/>
            </a:br>
            <a:r>
              <a:rPr lang="es-CO" sz="4400" b="1" dirty="0" smtClean="0"/>
              <a:t>COMUNIDADES </a:t>
            </a:r>
            <a:endParaRPr lang="es-CO" sz="4400" b="1" dirty="0"/>
          </a:p>
        </p:txBody>
      </p:sp>
      <p:sp>
        <p:nvSpPr>
          <p:cNvPr id="4" name="Flecha curvada hacia la izquierda 3"/>
          <p:cNvSpPr/>
          <p:nvPr/>
        </p:nvSpPr>
        <p:spPr>
          <a:xfrm>
            <a:off x="1887794" y="2547785"/>
            <a:ext cx="4557253" cy="1290484"/>
          </a:xfrm>
          <a:prstGeom prst="curvedLef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9" name="Rectángulo 8"/>
          <p:cNvSpPr/>
          <p:nvPr/>
        </p:nvSpPr>
        <p:spPr>
          <a:xfrm>
            <a:off x="707923" y="3974692"/>
            <a:ext cx="8303342" cy="2031325"/>
          </a:xfrm>
          <a:prstGeom prst="rect">
            <a:avLst/>
          </a:prstGeom>
        </p:spPr>
        <p:txBody>
          <a:bodyPr wrap="square">
            <a:spAutoFit/>
          </a:bodyPr>
          <a:lstStyle/>
          <a:p>
            <a:r>
              <a:rPr lang="es-ES" dirty="0">
                <a:latin typeface="Calibri" panose="020F0502020204030204" pitchFamily="34" charset="0"/>
                <a:ea typeface="Calibri" panose="020F0502020204030204" pitchFamily="34" charset="0"/>
                <a:cs typeface="Arial" panose="020B0604020202020204" pitchFamily="34" charset="0"/>
              </a:rPr>
              <a:t>C</a:t>
            </a:r>
            <a:r>
              <a:rPr lang="es-ES" dirty="0" smtClean="0">
                <a:latin typeface="Calibri" panose="020F0502020204030204" pitchFamily="34" charset="0"/>
                <a:ea typeface="Calibri" panose="020F0502020204030204" pitchFamily="34" charset="0"/>
                <a:cs typeface="Arial" panose="020B0604020202020204" pitchFamily="34" charset="0"/>
              </a:rPr>
              <a:t>omprende </a:t>
            </a:r>
            <a:r>
              <a:rPr lang="es-ES" dirty="0">
                <a:latin typeface="Calibri" panose="020F0502020204030204" pitchFamily="34" charset="0"/>
                <a:ea typeface="Calibri" panose="020F0502020204030204" pitchFamily="34" charset="0"/>
                <a:cs typeface="Arial" panose="020B0604020202020204" pitchFamily="34" charset="0"/>
              </a:rPr>
              <a:t>una </a:t>
            </a:r>
            <a:r>
              <a:rPr lang="es-ES" dirty="0" smtClean="0">
                <a:latin typeface="Calibri" panose="020F0502020204030204" pitchFamily="34" charset="0"/>
                <a:ea typeface="Calibri" panose="020F0502020204030204" pitchFamily="34" charset="0"/>
                <a:cs typeface="Arial" panose="020B0604020202020204" pitchFamily="34" charset="0"/>
              </a:rPr>
              <a:t>Intervención , </a:t>
            </a:r>
            <a:r>
              <a:rPr lang="es-ES" dirty="0">
                <a:latin typeface="Calibri" panose="020F0502020204030204" pitchFamily="34" charset="0"/>
                <a:ea typeface="Calibri" panose="020F0502020204030204" pitchFamily="34" charset="0"/>
                <a:cs typeface="Arial" panose="020B0604020202020204" pitchFamily="34" charset="0"/>
              </a:rPr>
              <a:t>competencias, posturas éticas), aspectos de la dinámica familiar (</a:t>
            </a:r>
            <a:r>
              <a:rPr lang="es-ES" dirty="0" smtClean="0">
                <a:latin typeface="Calibri" panose="020F0502020204030204" pitchFamily="34" charset="0"/>
                <a:ea typeface="Calibri" panose="020F0502020204030204" pitchFamily="34" charset="0"/>
                <a:cs typeface="Arial" panose="020B0604020202020204" pitchFamily="34" charset="0"/>
              </a:rPr>
              <a:t>pautas sicosocial </a:t>
            </a:r>
            <a:r>
              <a:rPr lang="es-ES" dirty="0">
                <a:latin typeface="Calibri" panose="020F0502020204030204" pitchFamily="34" charset="0"/>
                <a:ea typeface="Calibri" panose="020F0502020204030204" pitchFamily="34" charset="0"/>
                <a:cs typeface="Arial" panose="020B0604020202020204" pitchFamily="34" charset="0"/>
              </a:rPr>
              <a:t>que, fundamentada en una comprensión sistémica, constructivista y compleja, conjuga elementos del orden personal (comportamientos, </a:t>
            </a:r>
            <a:r>
              <a:rPr lang="es-ES" dirty="0" smtClean="0">
                <a:latin typeface="Calibri" panose="020F0502020204030204" pitchFamily="34" charset="0"/>
                <a:ea typeface="Calibri" panose="020F0502020204030204" pitchFamily="34" charset="0"/>
                <a:cs typeface="Arial" panose="020B0604020202020204" pitchFamily="34" charset="0"/>
              </a:rPr>
              <a:t>emociones, </a:t>
            </a:r>
            <a:r>
              <a:rPr lang="es-ES" dirty="0">
                <a:latin typeface="Calibri" panose="020F0502020204030204" pitchFamily="34" charset="0"/>
                <a:ea typeface="Calibri" panose="020F0502020204030204" pitchFamily="34" charset="0"/>
                <a:cs typeface="Arial" panose="020B0604020202020204" pitchFamily="34" charset="0"/>
              </a:rPr>
              <a:t>roles, límites, comunicación) y factores socioculturales (contexto, historia, cultura), para proponer nuevas comprensiones y promover nuevas formas de relacionamiento/organización que contribuyan al desarrollo y bienestar individual, familiar y comunitario</a:t>
            </a:r>
            <a:endParaRPr lang="es-CO" dirty="0"/>
          </a:p>
        </p:txBody>
      </p:sp>
      <p:sp>
        <p:nvSpPr>
          <p:cNvPr id="11" name="Rectángulo 10"/>
          <p:cNvSpPr/>
          <p:nvPr/>
        </p:nvSpPr>
        <p:spPr>
          <a:xfrm>
            <a:off x="191729" y="1371600"/>
            <a:ext cx="8819536" cy="678426"/>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CO" sz="2800" b="1" dirty="0" smtClean="0">
                <a:solidFill>
                  <a:schemeClr val="tx1"/>
                </a:solidFill>
              </a:rPr>
              <a:t>FAMILIAS CON BIENESTAR</a:t>
            </a:r>
            <a:endParaRPr lang="es-CO" sz="2800" b="1" dirty="0">
              <a:solidFill>
                <a:schemeClr val="tx1"/>
              </a:solidFill>
            </a:endParaRPr>
          </a:p>
        </p:txBody>
      </p:sp>
    </p:spTree>
    <p:extLst>
      <p:ext uri="{BB962C8B-B14F-4D97-AF65-F5344CB8AC3E}">
        <p14:creationId xmlns:p14="http://schemas.microsoft.com/office/powerpoint/2010/main" val="28406260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7987" y="365126"/>
            <a:ext cx="8397363" cy="726256"/>
          </a:xfrm>
        </p:spPr>
        <p:txBody>
          <a:bodyPr/>
          <a:lstStyle/>
          <a:p>
            <a:r>
              <a:rPr lang="es-CO" b="1" dirty="0" smtClean="0"/>
              <a:t>FAMILIAS  CON BIENESTAR </a:t>
            </a:r>
            <a:endParaRPr lang="es-CO" b="1" dirty="0"/>
          </a:p>
        </p:txBody>
      </p:sp>
      <p:graphicFrame>
        <p:nvGraphicFramePr>
          <p:cNvPr id="4" name="Diagrama 3"/>
          <p:cNvGraphicFramePr/>
          <p:nvPr>
            <p:extLst>
              <p:ext uri="{D42A27DB-BD31-4B8C-83A1-F6EECF244321}">
                <p14:modId xmlns:p14="http://schemas.microsoft.com/office/powerpoint/2010/main" val="507378408"/>
              </p:ext>
            </p:extLst>
          </p:nvPr>
        </p:nvGraphicFramePr>
        <p:xfrm>
          <a:off x="117987" y="1396999"/>
          <a:ext cx="8863781" cy="4885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69716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515350" cy="1609344"/>
          </a:xfrm>
        </p:spPr>
        <p:txBody>
          <a:bodyPr/>
          <a:lstStyle/>
          <a:p>
            <a:pPr algn="ctr"/>
            <a:r>
              <a:rPr lang="es-CO" b="1" dirty="0" smtClean="0"/>
              <a:t>LOGROS FAMILIAS </a:t>
            </a:r>
            <a:br>
              <a:rPr lang="es-CO" b="1" dirty="0" smtClean="0"/>
            </a:br>
            <a:r>
              <a:rPr lang="es-CO" b="1" dirty="0" smtClean="0"/>
              <a:t>CON BIENESTAR </a:t>
            </a:r>
            <a:endParaRPr lang="es-CO" b="1" dirty="0"/>
          </a:p>
        </p:txBody>
      </p:sp>
      <p:pic>
        <p:nvPicPr>
          <p:cNvPr id="4" name="Imagen 3"/>
          <p:cNvPicPr>
            <a:picLocks noChangeAspect="1"/>
          </p:cNvPicPr>
          <p:nvPr/>
        </p:nvPicPr>
        <p:blipFill>
          <a:blip r:embed="rId2"/>
          <a:stretch>
            <a:fillRect/>
          </a:stretch>
        </p:blipFill>
        <p:spPr>
          <a:xfrm>
            <a:off x="1" y="2304288"/>
            <a:ext cx="9143999" cy="3877253"/>
          </a:xfrm>
          <a:prstGeom prst="rect">
            <a:avLst/>
          </a:prstGeom>
        </p:spPr>
      </p:pic>
    </p:spTree>
    <p:extLst>
      <p:ext uri="{BB962C8B-B14F-4D97-AF65-F5344CB8AC3E}">
        <p14:creationId xmlns:p14="http://schemas.microsoft.com/office/powerpoint/2010/main" val="2827463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pic>
        <p:nvPicPr>
          <p:cNvPr id="3" name="Imagen 2"/>
          <p:cNvPicPr>
            <a:picLocks noChangeAspect="1"/>
          </p:cNvPicPr>
          <p:nvPr/>
        </p:nvPicPr>
        <p:blipFill>
          <a:blip r:embed="rId2"/>
          <a:stretch>
            <a:fillRect/>
          </a:stretch>
        </p:blipFill>
        <p:spPr>
          <a:xfrm>
            <a:off x="434389" y="1276275"/>
            <a:ext cx="7780952" cy="4980952"/>
          </a:xfrm>
          <a:prstGeom prst="rect">
            <a:avLst/>
          </a:prstGeom>
        </p:spPr>
      </p:pic>
    </p:spTree>
    <p:extLst>
      <p:ext uri="{BB962C8B-B14F-4D97-AF65-F5344CB8AC3E}">
        <p14:creationId xmlns:p14="http://schemas.microsoft.com/office/powerpoint/2010/main" val="4038386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94969"/>
            <a:ext cx="8510588" cy="1002890"/>
          </a:xfrm>
        </p:spPr>
        <p:txBody>
          <a:bodyPr/>
          <a:lstStyle/>
          <a:p>
            <a:r>
              <a:rPr lang="es-CO" sz="4400" b="1" dirty="0" smtClean="0"/>
              <a:t>TERRITORIOS ETNICOS CON</a:t>
            </a:r>
            <a:br>
              <a:rPr lang="es-CO" sz="4400" b="1" dirty="0" smtClean="0"/>
            </a:br>
            <a:r>
              <a:rPr lang="es-CO" sz="4400" b="1" dirty="0" smtClean="0"/>
              <a:t>                  BIENESTAR </a:t>
            </a:r>
            <a:endParaRPr lang="es-CO" sz="4400" b="1" dirty="0"/>
          </a:p>
        </p:txBody>
      </p:sp>
      <p:sp>
        <p:nvSpPr>
          <p:cNvPr id="3" name="Marcador de texto 2"/>
          <p:cNvSpPr>
            <a:spLocks noGrp="1"/>
          </p:cNvSpPr>
          <p:nvPr>
            <p:ph type="body" idx="1"/>
          </p:nvPr>
        </p:nvSpPr>
        <p:spPr>
          <a:xfrm>
            <a:off x="89258" y="1504335"/>
            <a:ext cx="8936755" cy="4763729"/>
          </a:xfrm>
        </p:spPr>
        <p:txBody>
          <a:bodyPr/>
          <a:lstStyle/>
          <a:p>
            <a:pPr algn="just"/>
            <a:r>
              <a:rPr lang="es-ES_tradnl" sz="2000" b="1" dirty="0">
                <a:solidFill>
                  <a:schemeClr val="tx1"/>
                </a:solidFill>
              </a:rPr>
              <a:t>F</a:t>
            </a:r>
            <a:r>
              <a:rPr lang="es-ES_tradnl" sz="2000" b="1" dirty="0" smtClean="0">
                <a:solidFill>
                  <a:schemeClr val="tx1"/>
                </a:solidFill>
              </a:rPr>
              <a:t>amilias </a:t>
            </a:r>
            <a:r>
              <a:rPr lang="es-ES_tradnl" sz="2000" b="1" dirty="0">
                <a:solidFill>
                  <a:schemeClr val="tx1"/>
                </a:solidFill>
              </a:rPr>
              <a:t>y comunidades pertenecientes a grupos étnicos; Pueblos Indígenas, Comunidades Negras, Afrocolombianas, Raizales, </a:t>
            </a:r>
            <a:r>
              <a:rPr lang="es-ES_tradnl" sz="2000" b="1" dirty="0" err="1">
                <a:solidFill>
                  <a:schemeClr val="tx1"/>
                </a:solidFill>
              </a:rPr>
              <a:t>Palenqueros</a:t>
            </a:r>
            <a:r>
              <a:rPr lang="es-ES_tradnl" sz="2000" b="1" dirty="0">
                <a:solidFill>
                  <a:schemeClr val="tx1"/>
                </a:solidFill>
              </a:rPr>
              <a:t> y Pueblo Gitano o </a:t>
            </a:r>
            <a:r>
              <a:rPr lang="es-ES_tradnl" sz="2000" b="1" dirty="0" err="1" smtClean="0">
                <a:solidFill>
                  <a:schemeClr val="tx1"/>
                </a:solidFill>
              </a:rPr>
              <a:t>Room</a:t>
            </a:r>
            <a:r>
              <a:rPr lang="es-ES_tradnl" sz="2000" b="1" dirty="0" smtClean="0">
                <a:solidFill>
                  <a:schemeClr val="tx1"/>
                </a:solidFill>
              </a:rPr>
              <a:t>.</a:t>
            </a:r>
          </a:p>
          <a:p>
            <a:pPr algn="just"/>
            <a:endParaRPr lang="es-CO" b="1" dirty="0">
              <a:solidFill>
                <a:schemeClr val="tx1"/>
              </a:solidFill>
            </a:endParaRPr>
          </a:p>
          <a:p>
            <a:endParaRPr lang="es-CO" dirty="0"/>
          </a:p>
        </p:txBody>
      </p:sp>
      <p:pic>
        <p:nvPicPr>
          <p:cNvPr id="4" name="Imagen 3"/>
          <p:cNvPicPr>
            <a:picLocks noChangeAspect="1"/>
          </p:cNvPicPr>
          <p:nvPr/>
        </p:nvPicPr>
        <p:blipFill>
          <a:blip r:embed="rId2"/>
          <a:stretch>
            <a:fillRect/>
          </a:stretch>
        </p:blipFill>
        <p:spPr>
          <a:xfrm>
            <a:off x="206861" y="2757947"/>
            <a:ext cx="8701548" cy="2374489"/>
          </a:xfrm>
          <a:prstGeom prst="rect">
            <a:avLst/>
          </a:prstGeom>
        </p:spPr>
      </p:pic>
      <p:sp>
        <p:nvSpPr>
          <p:cNvPr id="5" name="Rectángulo 4"/>
          <p:cNvSpPr/>
          <p:nvPr/>
        </p:nvSpPr>
        <p:spPr>
          <a:xfrm>
            <a:off x="89258" y="5132438"/>
            <a:ext cx="8819152" cy="1135625"/>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tx1"/>
                </a:solidFill>
              </a:rPr>
              <a:t> </a:t>
            </a:r>
            <a:r>
              <a:rPr lang="es-ES" b="1" dirty="0">
                <a:solidFill>
                  <a:schemeClr val="tx1"/>
                </a:solidFill>
              </a:rPr>
              <a:t>La Regional en el marco de la Modalidad desarrolla tres  proyectos con un total de 75 cupos y una inversión de </a:t>
            </a:r>
            <a:r>
              <a:rPr lang="es-CO" b="1" dirty="0" smtClean="0">
                <a:solidFill>
                  <a:schemeClr val="tx1"/>
                </a:solidFill>
              </a:rPr>
              <a:t>74.880.175.</a:t>
            </a:r>
            <a:endParaRPr lang="es-CO" b="1" dirty="0">
              <a:solidFill>
                <a:schemeClr val="tx1"/>
              </a:solidFill>
            </a:endParaRPr>
          </a:p>
        </p:txBody>
      </p:sp>
    </p:spTree>
    <p:extLst>
      <p:ext uri="{BB962C8B-B14F-4D97-AF65-F5344CB8AC3E}">
        <p14:creationId xmlns:p14="http://schemas.microsoft.com/office/powerpoint/2010/main" val="36844064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09716" y="1"/>
            <a:ext cx="6946490" cy="694944"/>
          </a:xfrm>
        </p:spPr>
        <p:txBody>
          <a:bodyPr/>
          <a:lstStyle/>
          <a:p>
            <a:r>
              <a:rPr lang="es-CO" sz="4400" b="1" dirty="0" smtClean="0"/>
              <a:t>1.4 NUTRICIÓN</a:t>
            </a:r>
            <a:endParaRPr lang="es-CO" sz="4400" b="1" dirty="0"/>
          </a:p>
        </p:txBody>
      </p:sp>
      <p:sp>
        <p:nvSpPr>
          <p:cNvPr id="3" name="Subtítulo 2"/>
          <p:cNvSpPr>
            <a:spLocks noGrp="1"/>
          </p:cNvSpPr>
          <p:nvPr>
            <p:ph type="subTitle" idx="1"/>
          </p:nvPr>
        </p:nvSpPr>
        <p:spPr>
          <a:xfrm>
            <a:off x="0" y="1120877"/>
            <a:ext cx="8613058" cy="5014451"/>
          </a:xfrm>
        </p:spPr>
        <p:txBody>
          <a:bodyPr/>
          <a:lstStyle/>
          <a:p>
            <a:pPr algn="just"/>
            <a:r>
              <a:rPr lang="es-ES" sz="2000" b="1" u="sng" dirty="0"/>
              <a:t>PROGRAMA: Distribución Alimentos de Alto Valor Nutricional: Bienestarina en polvo; Bienestarina líquida y Galletas fortificadas</a:t>
            </a:r>
            <a:r>
              <a:rPr lang="es-ES" sz="2000" b="1" u="sng" dirty="0" smtClean="0"/>
              <a:t>.</a:t>
            </a:r>
          </a:p>
          <a:p>
            <a:r>
              <a:rPr lang="es-ES" sz="1800" b="1" dirty="0"/>
              <a:t>Objetivos:</a:t>
            </a:r>
            <a:endParaRPr lang="es-CO" sz="1800" dirty="0"/>
          </a:p>
          <a:p>
            <a:pPr marL="285750" lvl="0" indent="-285750" algn="just" eaLnBrk="0" fontAlgn="base" hangingPunct="0">
              <a:buFont typeface="Arial" panose="020B0604020202020204" pitchFamily="34" charset="0"/>
              <a:buChar char="•"/>
            </a:pPr>
            <a:r>
              <a:rPr lang="es-ES" sz="1800" dirty="0"/>
              <a:t>Producir un alimento de alto valor nutricional denominado BIENESTARINA MÁS, de fácil preparación y a bajo costo, que se distribuye gratuitamente como complemento nutricional a la población más vulnerable a saber:  Niños, Niñas y Adolescentes beneficiarios de los programas del ICBF, mujeres embarazadas, madres lactantes, y personas en estado de desnutrición.</a:t>
            </a:r>
            <a:endParaRPr lang="es-CO" sz="1800" dirty="0"/>
          </a:p>
          <a:p>
            <a:pPr marL="285750" lvl="0" indent="-285750" algn="just" eaLnBrk="0" fontAlgn="base" hangingPunct="0">
              <a:buFont typeface="Arial" panose="020B0604020202020204" pitchFamily="34" charset="0"/>
              <a:buChar char="•"/>
            </a:pPr>
            <a:r>
              <a:rPr lang="es-ES" sz="1800" dirty="0"/>
              <a:t>Garantizar la distribución de la Bienestarina como Alimento de Alto Valor Nutricional, entregado a través de los diferentes programas del ICBF por intermedio de contratistas, operadores, asociaciones y personal responsable de los puntos de entrega y a través de convenios (Entidades Administradoras de Servicios – EAS). </a:t>
            </a:r>
            <a:endParaRPr lang="es-CO" sz="1800" dirty="0"/>
          </a:p>
          <a:p>
            <a:pPr marL="285750" lvl="0" indent="-285750" algn="just" eaLnBrk="0" fontAlgn="base" hangingPunct="0">
              <a:buFont typeface="Arial" panose="020B0604020202020204" pitchFamily="34" charset="0"/>
              <a:buChar char="•"/>
            </a:pPr>
            <a:r>
              <a:rPr lang="es-ES_tradnl" sz="1800" dirty="0"/>
              <a:t>Realizar control social, con la participación de la comunidad, entes municipales y de control, donde se analizan las entregas, cantidades, oportunidad y calidad de la </a:t>
            </a:r>
            <a:r>
              <a:rPr lang="es-ES_tradnl" sz="1800" dirty="0" smtClean="0"/>
              <a:t>Bienestarina </a:t>
            </a:r>
            <a:r>
              <a:rPr lang="es-ES_tradnl" sz="1800" dirty="0"/>
              <a:t>MÁS, distribuida por el concesionario.</a:t>
            </a:r>
            <a:endParaRPr lang="es-CO" sz="1800" dirty="0"/>
          </a:p>
          <a:p>
            <a:pPr marL="285750" lvl="0" indent="-285750" algn="just" eaLnBrk="0" fontAlgn="base" hangingPunct="0">
              <a:buFont typeface="Arial" panose="020B0604020202020204" pitchFamily="34" charset="0"/>
              <a:buChar char="•"/>
            </a:pPr>
            <a:r>
              <a:rPr lang="es-ES_tradnl" sz="1800" dirty="0"/>
              <a:t>Garantizar las óptimas condiciones de almacenamiento, distribución, preparación y servido de la Bienestarina acorde a programación y Minutas Patrón.</a:t>
            </a:r>
            <a:endParaRPr lang="es-CO" sz="1800" dirty="0"/>
          </a:p>
          <a:p>
            <a:pPr algn="just"/>
            <a:endParaRPr lang="es-ES" b="1" dirty="0" smtClean="0"/>
          </a:p>
          <a:p>
            <a:pPr algn="just"/>
            <a:endParaRPr lang="es-CO" dirty="0"/>
          </a:p>
          <a:p>
            <a:endParaRPr lang="es-CO" dirty="0"/>
          </a:p>
        </p:txBody>
      </p:sp>
    </p:spTree>
    <p:extLst>
      <p:ext uri="{BB962C8B-B14F-4D97-AF65-F5344CB8AC3E}">
        <p14:creationId xmlns:p14="http://schemas.microsoft.com/office/powerpoint/2010/main" val="2914700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
            <a:ext cx="6430298" cy="1091380"/>
          </a:xfrm>
        </p:spPr>
        <p:txBody>
          <a:bodyPr/>
          <a:lstStyle/>
          <a:p>
            <a:r>
              <a:rPr lang="es-CO" sz="4400" b="1" dirty="0" smtClean="0"/>
              <a:t>POBLACIÓN BENEFICIADA</a:t>
            </a:r>
            <a:endParaRPr lang="es-CO" sz="4400" b="1" dirty="0"/>
          </a:p>
        </p:txBody>
      </p:sp>
      <p:sp>
        <p:nvSpPr>
          <p:cNvPr id="3" name="Subtítulo 2"/>
          <p:cNvSpPr>
            <a:spLocks noGrp="1"/>
          </p:cNvSpPr>
          <p:nvPr>
            <p:ph type="subTitle" idx="1"/>
          </p:nvPr>
        </p:nvSpPr>
        <p:spPr>
          <a:xfrm>
            <a:off x="88489" y="1201041"/>
            <a:ext cx="8701548" cy="4689988"/>
          </a:xfrm>
        </p:spPr>
        <p:txBody>
          <a:bodyPr/>
          <a:lstStyle/>
          <a:p>
            <a:pPr algn="l"/>
            <a:r>
              <a:rPr lang="es-ES" sz="2000" b="1" dirty="0"/>
              <a:t>En el año 2016 no fue posible la firma de Convenios Bienestarina PAE para 133.605 Beneficiarios; en su lugar se firmaron Convenios que atendieron 34.268 adultos </a:t>
            </a:r>
            <a:r>
              <a:rPr lang="es-ES" sz="2000" b="1" dirty="0" smtClean="0"/>
              <a:t>mayores.</a:t>
            </a:r>
          </a:p>
          <a:p>
            <a:pPr algn="l"/>
            <a:r>
              <a:rPr lang="es-ES" sz="2000" b="1" u="sng" dirty="0" smtClean="0"/>
              <a:t>Programa </a:t>
            </a:r>
            <a:r>
              <a:rPr lang="es-ES" sz="2000" b="1" u="sng" dirty="0"/>
              <a:t>B</a:t>
            </a:r>
            <a:r>
              <a:rPr lang="es-ES" sz="2000" b="1" u="sng" dirty="0" smtClean="0"/>
              <a:t>ienestarina</a:t>
            </a:r>
          </a:p>
          <a:p>
            <a:pPr algn="l"/>
            <a:endParaRPr lang="es-CO" b="1" u="sng" dirty="0" smtClean="0"/>
          </a:p>
          <a:p>
            <a:pPr algn="l"/>
            <a:endParaRPr lang="es-CO" b="1" dirty="0"/>
          </a:p>
          <a:p>
            <a:pPr algn="l"/>
            <a:endParaRPr lang="es-CO" b="1" dirty="0"/>
          </a:p>
        </p:txBody>
      </p:sp>
      <p:pic>
        <p:nvPicPr>
          <p:cNvPr id="6" name="Imagen 5"/>
          <p:cNvPicPr>
            <a:picLocks noChangeAspect="1"/>
          </p:cNvPicPr>
          <p:nvPr/>
        </p:nvPicPr>
        <p:blipFill>
          <a:blip r:embed="rId2"/>
          <a:stretch>
            <a:fillRect/>
          </a:stretch>
        </p:blipFill>
        <p:spPr>
          <a:xfrm>
            <a:off x="150824" y="2887942"/>
            <a:ext cx="8436076" cy="862796"/>
          </a:xfrm>
          <a:prstGeom prst="rect">
            <a:avLst/>
          </a:prstGeom>
        </p:spPr>
      </p:pic>
      <p:pic>
        <p:nvPicPr>
          <p:cNvPr id="8" name="Imagen 7"/>
          <p:cNvPicPr>
            <a:picLocks noChangeAspect="1"/>
          </p:cNvPicPr>
          <p:nvPr/>
        </p:nvPicPr>
        <p:blipFill>
          <a:blip r:embed="rId3"/>
          <a:stretch>
            <a:fillRect/>
          </a:stretch>
        </p:blipFill>
        <p:spPr>
          <a:xfrm>
            <a:off x="221225" y="3860398"/>
            <a:ext cx="8436077" cy="1065129"/>
          </a:xfrm>
          <a:prstGeom prst="rect">
            <a:avLst/>
          </a:prstGeom>
        </p:spPr>
      </p:pic>
      <p:pic>
        <p:nvPicPr>
          <p:cNvPr id="9" name="Imagen 8"/>
          <p:cNvPicPr>
            <a:picLocks noChangeAspect="1"/>
          </p:cNvPicPr>
          <p:nvPr/>
        </p:nvPicPr>
        <p:blipFill>
          <a:blip r:embed="rId4"/>
          <a:stretch>
            <a:fillRect/>
          </a:stretch>
        </p:blipFill>
        <p:spPr>
          <a:xfrm>
            <a:off x="221225" y="5035187"/>
            <a:ext cx="8436077" cy="1299262"/>
          </a:xfrm>
          <a:prstGeom prst="rect">
            <a:avLst/>
          </a:prstGeom>
        </p:spPr>
      </p:pic>
    </p:spTree>
    <p:extLst>
      <p:ext uri="{BB962C8B-B14F-4D97-AF65-F5344CB8AC3E}">
        <p14:creationId xmlns:p14="http://schemas.microsoft.com/office/powerpoint/2010/main" val="3311098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207" y="147484"/>
            <a:ext cx="6553812" cy="1268361"/>
          </a:xfrm>
        </p:spPr>
        <p:txBody>
          <a:bodyPr/>
          <a:lstStyle/>
          <a:p>
            <a:pPr algn="ctr"/>
            <a:r>
              <a:rPr lang="es-CO" sz="3600" b="1" dirty="0" smtClean="0"/>
              <a:t>ESTRUCTURA ORGANIZATIVA  Y                     FUNCIONAL</a:t>
            </a:r>
            <a:endParaRPr lang="es-CO" sz="3600" b="1" dirty="0"/>
          </a:p>
        </p:txBody>
      </p:sp>
      <p:pic>
        <p:nvPicPr>
          <p:cNvPr id="3" name="Imagen 2"/>
          <p:cNvPicPr>
            <a:picLocks noChangeAspect="1"/>
          </p:cNvPicPr>
          <p:nvPr/>
        </p:nvPicPr>
        <p:blipFill>
          <a:blip r:embed="rId2"/>
          <a:stretch>
            <a:fillRect/>
          </a:stretch>
        </p:blipFill>
        <p:spPr>
          <a:xfrm>
            <a:off x="127206" y="1740309"/>
            <a:ext cx="8441608" cy="5117691"/>
          </a:xfrm>
          <a:prstGeom prst="rect">
            <a:avLst/>
          </a:prstGeom>
        </p:spPr>
      </p:pic>
    </p:spTree>
    <p:extLst>
      <p:ext uri="{BB962C8B-B14F-4D97-AF65-F5344CB8AC3E}">
        <p14:creationId xmlns:p14="http://schemas.microsoft.com/office/powerpoint/2010/main" val="1304104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76981"/>
            <a:ext cx="7919884" cy="1017638"/>
          </a:xfrm>
        </p:spPr>
        <p:txBody>
          <a:bodyPr/>
          <a:lstStyle/>
          <a:p>
            <a:r>
              <a:rPr lang="es-ES" sz="3600" b="1" dirty="0"/>
              <a:t>PROGRAMAS Y MODALIDADES DE ATENCIÓN CON BIENESTARINA</a:t>
            </a:r>
            <a:endParaRPr lang="es-CO" sz="3600" dirty="0"/>
          </a:p>
        </p:txBody>
      </p:sp>
      <p:pic>
        <p:nvPicPr>
          <p:cNvPr id="4" name="Imagen 3"/>
          <p:cNvPicPr>
            <a:picLocks noChangeAspect="1"/>
          </p:cNvPicPr>
          <p:nvPr/>
        </p:nvPicPr>
        <p:blipFill>
          <a:blip r:embed="rId2"/>
          <a:stretch>
            <a:fillRect/>
          </a:stretch>
        </p:blipFill>
        <p:spPr>
          <a:xfrm>
            <a:off x="309716" y="1209367"/>
            <a:ext cx="8465576" cy="5663381"/>
          </a:xfrm>
          <a:prstGeom prst="rect">
            <a:avLst/>
          </a:prstGeom>
        </p:spPr>
      </p:pic>
    </p:spTree>
    <p:extLst>
      <p:ext uri="{BB962C8B-B14F-4D97-AF65-F5344CB8AC3E}">
        <p14:creationId xmlns:p14="http://schemas.microsoft.com/office/powerpoint/2010/main" val="3085944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94255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1"/>
            <a:ext cx="7152968" cy="1135625"/>
          </a:xfrm>
        </p:spPr>
        <p:txBody>
          <a:bodyPr/>
          <a:lstStyle/>
          <a:p>
            <a:r>
              <a:rPr lang="es-CO" sz="4400" b="1" dirty="0" smtClean="0"/>
              <a:t>2. PROTECCIÓN</a:t>
            </a:r>
            <a:endParaRPr lang="es-CO" sz="4400" b="1" dirty="0"/>
          </a:p>
        </p:txBody>
      </p:sp>
      <p:sp>
        <p:nvSpPr>
          <p:cNvPr id="3" name="Subtítulo 2"/>
          <p:cNvSpPr>
            <a:spLocks noGrp="1"/>
          </p:cNvSpPr>
          <p:nvPr>
            <p:ph type="subTitle" idx="1"/>
          </p:nvPr>
        </p:nvSpPr>
        <p:spPr>
          <a:xfrm>
            <a:off x="176981" y="1415845"/>
            <a:ext cx="8509819" cy="4999703"/>
          </a:xfrm>
        </p:spPr>
        <p:txBody>
          <a:bodyPr/>
          <a:lstStyle/>
          <a:p>
            <a:pPr marL="0" lvl="1" algn="l">
              <a:spcBef>
                <a:spcPts val="1000"/>
              </a:spcBef>
            </a:pPr>
            <a:r>
              <a:rPr lang="es-ES" b="1" u="sng" dirty="0" smtClean="0"/>
              <a:t>2.1. RESTABLECIMIENTO</a:t>
            </a:r>
          </a:p>
          <a:p>
            <a:pPr marL="0" lvl="1" algn="l">
              <a:spcBef>
                <a:spcPts val="1000"/>
              </a:spcBef>
            </a:pPr>
            <a:r>
              <a:rPr lang="es-ES" b="1" dirty="0" smtClean="0"/>
              <a:t> Apoyo y fortalecimiento a la familia</a:t>
            </a:r>
            <a:endParaRPr lang="es-CO" dirty="0"/>
          </a:p>
          <a:p>
            <a:pPr algn="l"/>
            <a:endParaRPr lang="es-CO" dirty="0"/>
          </a:p>
        </p:txBody>
      </p:sp>
      <p:pic>
        <p:nvPicPr>
          <p:cNvPr id="4" name="Imagen 3"/>
          <p:cNvPicPr>
            <a:picLocks noChangeAspect="1"/>
          </p:cNvPicPr>
          <p:nvPr/>
        </p:nvPicPr>
        <p:blipFill>
          <a:blip r:embed="rId2"/>
          <a:stretch>
            <a:fillRect/>
          </a:stretch>
        </p:blipFill>
        <p:spPr>
          <a:xfrm>
            <a:off x="191728" y="2625212"/>
            <a:ext cx="8480324" cy="3790336"/>
          </a:xfrm>
          <a:prstGeom prst="rect">
            <a:avLst/>
          </a:prstGeom>
        </p:spPr>
      </p:pic>
    </p:spTree>
    <p:extLst>
      <p:ext uri="{BB962C8B-B14F-4D97-AF65-F5344CB8AC3E}">
        <p14:creationId xmlns:p14="http://schemas.microsoft.com/office/powerpoint/2010/main" val="37833771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49918" y="1513790"/>
            <a:ext cx="8538693" cy="4945488"/>
          </a:xfrm>
        </p:spPr>
        <p:txBody>
          <a:bodyPr/>
          <a:lstStyle/>
          <a:p>
            <a:pPr marL="0" indent="0" algn="just">
              <a:buNone/>
            </a:pPr>
            <a:r>
              <a:rPr lang="es-CO" sz="2000" dirty="0">
                <a:latin typeface="Times New Roman" panose="02020603050405020304" pitchFamily="18" charset="0"/>
                <a:cs typeface="Times New Roman" panose="02020603050405020304" pitchFamily="18" charset="0"/>
              </a:rPr>
              <a:t>El ICBF en el marco de sus competencias y como articulador del SNBF a través de la Regional Boyacá ha </a:t>
            </a:r>
            <a:r>
              <a:rPr lang="es-CO" sz="2000" dirty="0" smtClean="0">
                <a:latin typeface="Times New Roman" panose="02020603050405020304" pitchFamily="18" charset="0"/>
                <a:cs typeface="Times New Roman" panose="02020603050405020304" pitchFamily="18" charset="0"/>
              </a:rPr>
              <a:t>realizado las gestiones pertinentes para la implementación de los Hogares de Paso:</a:t>
            </a:r>
          </a:p>
          <a:p>
            <a:pPr marL="0" indent="0" algn="just">
              <a:buNone/>
            </a:pPr>
            <a:r>
              <a:rPr lang="es-CO" sz="2000" dirty="0" smtClean="0">
                <a:latin typeface="Times New Roman" panose="02020603050405020304" pitchFamily="18" charset="0"/>
                <a:cs typeface="Times New Roman" panose="02020603050405020304" pitchFamily="18" charset="0"/>
              </a:rPr>
              <a:t>El 08  de marzo del 2016 se envió oficio a los 123 Alcaldes municipales solicitando la inclusión de los Hogares de Paso en los Planes de Desarrollo.</a:t>
            </a:r>
          </a:p>
          <a:p>
            <a:pPr marL="0" indent="0" algn="just">
              <a:buNone/>
            </a:pPr>
            <a:r>
              <a:rPr lang="es-CO" sz="2000" dirty="0" smtClean="0">
                <a:latin typeface="Times New Roman" panose="02020603050405020304" pitchFamily="18" charset="0"/>
                <a:cs typeface="Times New Roman" panose="02020603050405020304" pitchFamily="18" charset="0"/>
              </a:rPr>
              <a:t>El día 19 de agosto de 2016 se requirió información a los Alcaldes referente a:</a:t>
            </a:r>
          </a:p>
          <a:p>
            <a:pPr algn="just"/>
            <a:r>
              <a:rPr lang="es-CO" sz="2000" dirty="0" smtClean="0">
                <a:latin typeface="Times New Roman" panose="02020603050405020304" pitchFamily="18" charset="0"/>
                <a:cs typeface="Times New Roman" panose="02020603050405020304" pitchFamily="18" charset="0"/>
              </a:rPr>
              <a:t> Seguimiento a la inclusión de Hogares de Paso en el Plan de Desarrollo.</a:t>
            </a:r>
          </a:p>
          <a:p>
            <a:pPr algn="just"/>
            <a:r>
              <a:rPr lang="es-CO" sz="2000" dirty="0" smtClean="0">
                <a:latin typeface="Times New Roman" panose="02020603050405020304" pitchFamily="18" charset="0"/>
                <a:cs typeface="Times New Roman" panose="02020603050405020304" pitchFamily="18" charset="0"/>
              </a:rPr>
              <a:t>Información referente a Hogares de Paso en las sub modalidades Familia y Casa Hogar dando cumplimiento a lo dispuesto en el Art. 58 de la Ley 1098.</a:t>
            </a:r>
          </a:p>
          <a:p>
            <a:pPr algn="just"/>
            <a:r>
              <a:rPr lang="es-CO" sz="2000" dirty="0" smtClean="0">
                <a:latin typeface="Times New Roman" panose="02020603050405020304" pitchFamily="18" charset="0"/>
                <a:cs typeface="Times New Roman" panose="02020603050405020304" pitchFamily="18" charset="0"/>
              </a:rPr>
              <a:t>Conformación de equipo interdisciplinario de Comisaría de Familia según lo establecido en el Art. 84 de la Ley 1098.</a:t>
            </a:r>
            <a:endParaRPr lang="es-CO" sz="2000" dirty="0">
              <a:latin typeface="Times New Roman" panose="02020603050405020304" pitchFamily="18" charset="0"/>
              <a:cs typeface="Times New Roman" panose="02020603050405020304" pitchFamily="18" charset="0"/>
            </a:endParaRPr>
          </a:p>
        </p:txBody>
      </p:sp>
      <p:sp>
        <p:nvSpPr>
          <p:cNvPr id="2" name="Rectángulo 1"/>
          <p:cNvSpPr/>
          <p:nvPr/>
        </p:nvSpPr>
        <p:spPr>
          <a:xfrm>
            <a:off x="0" y="0"/>
            <a:ext cx="6282813" cy="106894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b="1" dirty="0" smtClean="0">
                <a:ln w="0"/>
                <a:solidFill>
                  <a:schemeClr val="tx1"/>
                </a:solidFill>
                <a:effectLst>
                  <a:outerShdw blurRad="38100" dist="19050" dir="2700000" algn="tl" rotWithShape="0">
                    <a:schemeClr val="dk1">
                      <a:alpha val="40000"/>
                    </a:schemeClr>
                  </a:outerShdw>
                </a:effectLst>
              </a:rPr>
              <a:t>HOGARES DE PASO</a:t>
            </a:r>
            <a:endParaRPr lang="es-CO" sz="4000" b="1" dirty="0"/>
          </a:p>
        </p:txBody>
      </p:sp>
    </p:spTree>
    <p:extLst>
      <p:ext uri="{BB962C8B-B14F-4D97-AF65-F5344CB8AC3E}">
        <p14:creationId xmlns:p14="http://schemas.microsoft.com/office/powerpoint/2010/main" val="31548538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8934" y="0"/>
            <a:ext cx="5900939" cy="1433111"/>
          </a:xfrm>
        </p:spPr>
        <p:txBody>
          <a:bodyPr/>
          <a:lstStyle/>
          <a:p>
            <a:pPr algn="ctr"/>
            <a:r>
              <a:rPr lang="es-CO" sz="3200" b="1" dirty="0" smtClean="0"/>
              <a:t>MUNICIPIOS QUE DIERON RESPUESTA A REQUERIMIENTO</a:t>
            </a:r>
            <a:endParaRPr lang="es-CO" sz="3200" b="1" dirty="0"/>
          </a:p>
        </p:txBody>
      </p:sp>
      <p:graphicFrame>
        <p:nvGraphicFramePr>
          <p:cNvPr id="8" name="Marcador de contenido 7"/>
          <p:cNvGraphicFramePr>
            <a:graphicFrameLocks noGrp="1"/>
          </p:cNvGraphicFramePr>
          <p:nvPr>
            <p:ph idx="1"/>
            <p:extLst>
              <p:ext uri="{D42A27DB-BD31-4B8C-83A1-F6EECF244321}">
                <p14:modId xmlns:p14="http://schemas.microsoft.com/office/powerpoint/2010/main" val="1650608172"/>
              </p:ext>
            </p:extLst>
          </p:nvPr>
        </p:nvGraphicFramePr>
        <p:xfrm>
          <a:off x="0" y="1262135"/>
          <a:ext cx="9143999" cy="5036474"/>
        </p:xfrm>
        <a:graphic>
          <a:graphicData uri="http://schemas.openxmlformats.org/drawingml/2006/table">
            <a:tbl>
              <a:tblPr>
                <a:tableStyleId>{16D9F66E-5EB9-4882-86FB-DCBF35E3C3E4}</a:tableStyleId>
              </a:tblPr>
              <a:tblGrid>
                <a:gridCol w="259199"/>
                <a:gridCol w="2864563"/>
                <a:gridCol w="245838"/>
                <a:gridCol w="3023622"/>
                <a:gridCol w="273978"/>
                <a:gridCol w="2476799"/>
              </a:tblGrid>
              <a:tr h="448678">
                <a:tc>
                  <a:txBody>
                    <a:bodyPr/>
                    <a:lstStyle/>
                    <a:p>
                      <a:pPr algn="r" fontAlgn="b"/>
                      <a:r>
                        <a:rPr lang="es-CO" sz="1200" b="1" u="none" strike="noStrike" dirty="0">
                          <a:effectLst/>
                        </a:rPr>
                        <a:t>1</a:t>
                      </a:r>
                      <a:endParaRPr lang="es-CO"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Arcabuco</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21</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Iza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41</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Santa María</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dirty="0">
                          <a:effectLst/>
                        </a:rPr>
                        <a:t>2</a:t>
                      </a:r>
                      <a:endParaRPr lang="es-CO"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Belén</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22</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err="1">
                          <a:effectLst/>
                        </a:rPr>
                        <a:t>Jenesano</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42</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s-CO" sz="1200" b="1" u="none" strike="noStrike" dirty="0">
                          <a:effectLst/>
                        </a:rPr>
                        <a:t>Santa Sofía</a:t>
                      </a:r>
                      <a:endParaRPr lang="es-CO" sz="1200" b="1" i="0" u="none" strike="noStrike" dirty="0">
                        <a:solidFill>
                          <a:srgbClr val="000000"/>
                        </a:solidFill>
                        <a:effectLst/>
                        <a:latin typeface="Arial" panose="020B0604020202020204" pitchFamily="34" charset="0"/>
                      </a:endParaRPr>
                    </a:p>
                  </a:txBody>
                  <a:tcPr marL="9525" marR="9525" marT="9525" marB="0" anchor="b"/>
                </a:tc>
              </a:tr>
              <a:tr h="229971">
                <a:tc>
                  <a:txBody>
                    <a:bodyPr/>
                    <a:lstStyle/>
                    <a:p>
                      <a:pPr algn="r" fontAlgn="b"/>
                      <a:r>
                        <a:rPr lang="es-CO" sz="1200" b="1" u="none" strike="noStrike" dirty="0">
                          <a:effectLst/>
                        </a:rPr>
                        <a:t>3</a:t>
                      </a:r>
                      <a:endParaRPr lang="es-CO"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Beteitiva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23</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La Capilla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43</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Santana</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dirty="0">
                          <a:effectLst/>
                        </a:rPr>
                        <a:t>4</a:t>
                      </a:r>
                      <a:endParaRPr lang="es-CO"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Boyacá</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24</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Macanal</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44</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Soatá</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5</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Briceño</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25</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MaripÍ</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45</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err="1">
                          <a:effectLst/>
                        </a:rPr>
                        <a:t>Socha</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6</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Buenavista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26</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Miraflores</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46</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Socotá</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7</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Busbanza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27</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Mongua</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47</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Sora</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8</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Campohermoso</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28</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Monguí</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48</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Sotaquirá</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9</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Cerinza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29</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s-CO" sz="1200" b="1" u="none" strike="noStrike">
                          <a:effectLst/>
                        </a:rPr>
                        <a:t>Moniquirá</a:t>
                      </a:r>
                      <a:endParaRPr lang="es-CO" sz="1200" b="1" i="0" u="none" strike="noStrike">
                        <a:solidFill>
                          <a:srgbClr val="000000"/>
                        </a:solidFill>
                        <a:effectLst/>
                        <a:latin typeface="Arial" panose="020B0604020202020204" pitchFamily="34" charset="0"/>
                      </a:endParaRPr>
                    </a:p>
                  </a:txBody>
                  <a:tcPr marL="9525" marR="9525" marT="9525" marB="0" anchor="b"/>
                </a:tc>
                <a:tc>
                  <a:txBody>
                    <a:bodyPr/>
                    <a:lstStyle/>
                    <a:p>
                      <a:pPr algn="l" fontAlgn="ctr"/>
                      <a:r>
                        <a:rPr lang="es-CO" sz="1200" b="1" u="none" strike="noStrike">
                          <a:effectLst/>
                        </a:rPr>
                        <a:t>49</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Susacón</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10</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Chinavita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30</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s-CO" sz="1200" b="1" u="none" strike="noStrike">
                          <a:effectLst/>
                        </a:rPr>
                        <a:t>Nobsa</a:t>
                      </a:r>
                      <a:endParaRPr lang="es-CO" sz="1200" b="1" i="0" u="none" strike="noStrike">
                        <a:solidFill>
                          <a:srgbClr val="000000"/>
                        </a:solidFill>
                        <a:effectLst/>
                        <a:latin typeface="Arial" panose="020B0604020202020204" pitchFamily="34" charset="0"/>
                      </a:endParaRPr>
                    </a:p>
                  </a:txBody>
                  <a:tcPr marL="9525" marR="9525" marT="9525" marB="0" anchor="b"/>
                </a:tc>
                <a:tc>
                  <a:txBody>
                    <a:bodyPr/>
                    <a:lstStyle/>
                    <a:p>
                      <a:pPr algn="l" fontAlgn="ctr"/>
                      <a:r>
                        <a:rPr lang="es-CO" sz="1200" b="1" u="none" strike="noStrike">
                          <a:effectLst/>
                        </a:rPr>
                        <a:t>50</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Sutamarchán </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11</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Chiscas</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31</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Nuevo Colón</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51</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Tibaná</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12</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Chitaraque</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32</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Otanche </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52</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Tibasosa</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13</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Chivor</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33</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Páez</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53</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Togüí</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14</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Ciénega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34</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Puerto Boyacá</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54</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Tota</a:t>
                      </a:r>
                      <a:endParaRPr lang="es-CO" sz="1200" b="1" i="0" u="none" strike="noStrike">
                        <a:solidFill>
                          <a:srgbClr val="000000"/>
                        </a:solidFill>
                        <a:effectLst/>
                        <a:latin typeface="Arial" panose="020B0604020202020204" pitchFamily="34" charset="0"/>
                      </a:endParaRPr>
                    </a:p>
                  </a:txBody>
                  <a:tcPr marL="9525" marR="9525" marT="9525" marB="0" anchor="ctr"/>
                </a:tc>
              </a:tr>
              <a:tr h="107538">
                <a:tc>
                  <a:txBody>
                    <a:bodyPr/>
                    <a:lstStyle/>
                    <a:p>
                      <a:pPr algn="r" fontAlgn="b"/>
                      <a:r>
                        <a:rPr lang="es-CO" sz="1200" b="1" u="none" strike="noStrike">
                          <a:effectLst/>
                        </a:rPr>
                        <a:t>15</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El Cocuy</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35</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Ramiriquí</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55</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Tunja</a:t>
                      </a:r>
                      <a:endParaRPr lang="es-CO" sz="1200" b="1" i="0" u="none" strike="noStrike">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16</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Firavitoba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36</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Samacá</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56</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Turmequé</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17</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a:effectLst/>
                        </a:rPr>
                        <a:t>Gachantivá</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37</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San José de Pare</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57</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Tutazá</a:t>
                      </a:r>
                      <a:endParaRPr lang="es-CO" sz="1200" b="1" i="0" u="none" strike="noStrike">
                        <a:solidFill>
                          <a:srgbClr val="000000"/>
                        </a:solidFill>
                        <a:effectLst/>
                        <a:latin typeface="Arial" panose="020B0604020202020204" pitchFamily="34" charset="0"/>
                      </a:endParaRPr>
                    </a:p>
                  </a:txBody>
                  <a:tcPr marL="9525" marR="9525" marT="9525" marB="0" anchor="ctr"/>
                </a:tc>
              </a:tr>
              <a:tr h="255913">
                <a:tc>
                  <a:txBody>
                    <a:bodyPr/>
                    <a:lstStyle/>
                    <a:p>
                      <a:pPr algn="r" fontAlgn="b"/>
                      <a:r>
                        <a:rPr lang="es-CO" sz="1200" b="1" u="none" strike="noStrike">
                          <a:effectLst/>
                        </a:rPr>
                        <a:t>18</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Gámeza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38</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San Luis de Gaceno</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58</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Umbita</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19</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a:effectLst/>
                        </a:rPr>
                        <a:t>Guacamayas</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39</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San Mateo</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59</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Ventaquemada</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r" fontAlgn="b"/>
                      <a:r>
                        <a:rPr lang="es-CO" sz="1200" b="1" u="none" strike="noStrike">
                          <a:effectLst/>
                        </a:rPr>
                        <a:t>20</a:t>
                      </a:r>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a:effectLst/>
                        </a:rPr>
                        <a:t>Guateque</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a:effectLst/>
                        </a:rPr>
                        <a:t>40</a:t>
                      </a:r>
                      <a:endParaRPr lang="es-CO"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San Miguel de Sema</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60</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Viracachá</a:t>
                      </a:r>
                      <a:endParaRPr lang="es-CO" sz="1200" b="1" i="0" u="none" strike="noStrike" dirty="0">
                        <a:solidFill>
                          <a:srgbClr val="000000"/>
                        </a:solidFill>
                        <a:effectLst/>
                        <a:latin typeface="Arial" panose="020B0604020202020204" pitchFamily="34" charset="0"/>
                      </a:endParaRPr>
                    </a:p>
                  </a:txBody>
                  <a:tcPr marL="9525" marR="9525" marT="9525" marB="0" anchor="ctr"/>
                </a:tc>
              </a:tr>
              <a:tr h="229971">
                <a:tc>
                  <a:txBody>
                    <a:bodyPr/>
                    <a:lstStyle/>
                    <a:p>
                      <a:pPr algn="l" fontAlgn="b"/>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s-CO"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s-CO" sz="12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s-CO"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ctr"/>
                      <a:r>
                        <a:rPr lang="es-CO" sz="1200" b="1" u="none" strike="noStrike" dirty="0">
                          <a:effectLst/>
                        </a:rPr>
                        <a:t>61</a:t>
                      </a:r>
                      <a:endParaRPr lang="es-CO"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s-CO" sz="1200" b="1" u="none" strike="noStrike" dirty="0">
                          <a:effectLst/>
                        </a:rPr>
                        <a:t>Zetaquira</a:t>
                      </a:r>
                      <a:endParaRPr lang="es-CO" sz="1200" b="1" i="0" u="none" strike="noStrike" dirty="0">
                        <a:solidFill>
                          <a:srgbClr val="000000"/>
                        </a:solidFill>
                        <a:effectLst/>
                        <a:latin typeface="Arial" panose="020B0604020202020204" pitchFamily="34" charset="0"/>
                      </a:endParaRPr>
                    </a:p>
                  </a:txBody>
                  <a:tcPr marL="9525" marR="9525" marT="9525" marB="0" anchor="ctr"/>
                </a:tc>
              </a:tr>
            </a:tbl>
          </a:graphicData>
        </a:graphic>
      </p:graphicFrame>
    </p:spTree>
    <p:extLst>
      <p:ext uri="{BB962C8B-B14F-4D97-AF65-F5344CB8AC3E}">
        <p14:creationId xmlns:p14="http://schemas.microsoft.com/office/powerpoint/2010/main" val="22924860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2466"/>
            <a:ext cx="6341806" cy="1106128"/>
          </a:xfrm>
        </p:spPr>
        <p:txBody>
          <a:bodyPr/>
          <a:lstStyle/>
          <a:p>
            <a:pPr algn="ctr"/>
            <a:r>
              <a:rPr lang="es-CO" sz="3200" b="1" dirty="0" smtClean="0"/>
              <a:t>REQUERIMIENTOS HOGARES DE PASO</a:t>
            </a:r>
            <a:endParaRPr lang="es-CO" sz="3200" b="1"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532819565"/>
              </p:ext>
            </p:extLst>
          </p:nvPr>
        </p:nvGraphicFramePr>
        <p:xfrm>
          <a:off x="280219" y="1825625"/>
          <a:ext cx="8235131"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62809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nvPr>
        </p:nvGraphicFramePr>
        <p:xfrm>
          <a:off x="425003" y="1236372"/>
          <a:ext cx="8306873" cy="49405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96708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nvPr>
        </p:nvGraphicFramePr>
        <p:xfrm>
          <a:off x="628650" y="1249251"/>
          <a:ext cx="8038832" cy="49277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94545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nvPr>
        </p:nvGraphicFramePr>
        <p:xfrm>
          <a:off x="628650" y="1210614"/>
          <a:ext cx="7886700" cy="51386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47346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nvPr>
        </p:nvGraphicFramePr>
        <p:xfrm>
          <a:off x="628650" y="1287886"/>
          <a:ext cx="7886700" cy="50227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6218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7665" y="-1541539"/>
            <a:ext cx="6479261" cy="2654710"/>
          </a:xfrm>
        </p:spPr>
        <p:txBody>
          <a:bodyPr/>
          <a:lstStyle/>
          <a:p>
            <a:r>
              <a:rPr lang="es-CO" sz="3600" b="1" dirty="0" smtClean="0"/>
              <a:t>OBJETIVO DE LA RENDICIÓN PÚBLICA DE CUENTAS (RPC)</a:t>
            </a:r>
            <a:endParaRPr lang="es-CO" sz="3600" b="1" dirty="0"/>
          </a:p>
        </p:txBody>
      </p:sp>
      <p:sp>
        <p:nvSpPr>
          <p:cNvPr id="3" name="Subtítulo 2"/>
          <p:cNvSpPr>
            <a:spLocks noGrp="1"/>
          </p:cNvSpPr>
          <p:nvPr>
            <p:ph type="subTitle" idx="1"/>
          </p:nvPr>
        </p:nvSpPr>
        <p:spPr>
          <a:xfrm>
            <a:off x="621791" y="2218944"/>
            <a:ext cx="8095489" cy="4006842"/>
          </a:xfrm>
        </p:spPr>
        <p:txBody>
          <a:bodyPr/>
          <a:lstStyle/>
          <a:p>
            <a:pPr algn="just"/>
            <a:r>
              <a:rPr lang="x-none" sz="2800" dirty="0"/>
              <a:t>Consolidar la </a:t>
            </a:r>
            <a:r>
              <a:rPr lang="es-CO" sz="2800" dirty="0"/>
              <a:t> </a:t>
            </a:r>
            <a:r>
              <a:rPr lang="es-CO" sz="2800" dirty="0" smtClean="0"/>
              <a:t>RPC</a:t>
            </a:r>
            <a:r>
              <a:rPr lang="x-none" sz="2800" dirty="0" smtClean="0"/>
              <a:t> como </a:t>
            </a:r>
            <a:r>
              <a:rPr lang="x-none" sz="2800" dirty="0"/>
              <a:t>un proceso tendiente fortalecer un cambio cultural, de manera democrática y participativa, haciendo seguimiento a los compromisos adquiridos con la comunidad a fin de visibilizar la gestión transparente y los resultados del </a:t>
            </a:r>
            <a:r>
              <a:rPr lang="x-none" sz="2800" dirty="0" smtClean="0"/>
              <a:t>ICBF</a:t>
            </a:r>
            <a:r>
              <a:rPr lang="es-CO" sz="2800" dirty="0" smtClean="0"/>
              <a:t>,</a:t>
            </a:r>
            <a:r>
              <a:rPr lang="x-none" sz="2800" dirty="0" smtClean="0"/>
              <a:t> </a:t>
            </a:r>
            <a:r>
              <a:rPr lang="x-none" sz="2800" dirty="0"/>
              <a:t>como garante del cumplimiento de los derechos de la niñez, la adolescencia y la familia colombiana a través </a:t>
            </a:r>
            <a:r>
              <a:rPr lang="x-none" sz="2800" dirty="0" smtClean="0"/>
              <a:t>del</a:t>
            </a:r>
            <a:r>
              <a:rPr lang="es-CO" sz="2800" dirty="0" smtClean="0"/>
              <a:t> Sistema Nacional de Bienestar Familiar </a:t>
            </a:r>
            <a:r>
              <a:rPr lang="x-none" sz="2800" dirty="0" smtClean="0"/>
              <a:t> </a:t>
            </a:r>
            <a:r>
              <a:rPr lang="es-CO" sz="2800" dirty="0" smtClean="0"/>
              <a:t>(</a:t>
            </a:r>
            <a:r>
              <a:rPr lang="x-none" sz="2800" dirty="0" smtClean="0"/>
              <a:t>SNBF</a:t>
            </a:r>
            <a:r>
              <a:rPr lang="es-CO" sz="2800" dirty="0" smtClean="0"/>
              <a:t>)</a:t>
            </a:r>
            <a:r>
              <a:rPr lang="x-none" sz="2800" dirty="0" smtClean="0"/>
              <a:t>.</a:t>
            </a:r>
            <a:endParaRPr lang="es-CO" sz="2800" dirty="0"/>
          </a:p>
          <a:p>
            <a:r>
              <a:rPr lang="es-ES" sz="2800" dirty="0"/>
              <a:t> </a:t>
            </a:r>
            <a:endParaRPr lang="es-CO" sz="2800" dirty="0"/>
          </a:p>
          <a:p>
            <a:pPr algn="just"/>
            <a:endParaRPr lang="es-CO" sz="2800" dirty="0"/>
          </a:p>
        </p:txBody>
      </p:sp>
    </p:spTree>
    <p:extLst>
      <p:ext uri="{BB962C8B-B14F-4D97-AF65-F5344CB8AC3E}">
        <p14:creationId xmlns:p14="http://schemas.microsoft.com/office/powerpoint/2010/main" val="41207834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nvPr>
        </p:nvGraphicFramePr>
        <p:xfrm>
          <a:off x="425003" y="1171976"/>
          <a:ext cx="8255358" cy="52030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17527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nvPr>
        </p:nvGraphicFramePr>
        <p:xfrm>
          <a:off x="386365" y="1171977"/>
          <a:ext cx="8384147" cy="5177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75740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sz="4000" b="1" dirty="0" smtClean="0">
                <a:latin typeface="Times New Roman" panose="02020603050405020304" pitchFamily="18" charset="0"/>
                <a:cs typeface="Times New Roman" panose="02020603050405020304" pitchFamily="18" charset="0"/>
              </a:rPr>
              <a:t>Conclusiones</a:t>
            </a:r>
            <a:br>
              <a:rPr lang="es-CO" sz="4000" b="1" dirty="0" smtClean="0">
                <a:latin typeface="Times New Roman" panose="02020603050405020304" pitchFamily="18" charset="0"/>
                <a:cs typeface="Times New Roman" panose="02020603050405020304" pitchFamily="18" charset="0"/>
              </a:rPr>
            </a:br>
            <a:endParaRPr lang="es-CO" sz="4000" b="1"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212501" y="1455081"/>
            <a:ext cx="8718997" cy="5133775"/>
          </a:xfrm>
        </p:spPr>
        <p:txBody>
          <a:bodyPr/>
          <a:lstStyle/>
          <a:p>
            <a:pPr algn="just"/>
            <a:r>
              <a:rPr lang="es-CO" sz="2000" dirty="0" smtClean="0">
                <a:latin typeface="Times New Roman" panose="02020603050405020304" pitchFamily="18" charset="0"/>
                <a:cs typeface="Times New Roman" panose="02020603050405020304" pitchFamily="18" charset="0"/>
              </a:rPr>
              <a:t>El ICBF en el marco de sus competencias y como articulador del SNBF a través de la Regional Boyacá ha brindado asistencia técnica a los entes territoriales y operadores que lo han solicitado.</a:t>
            </a:r>
          </a:p>
          <a:p>
            <a:pPr algn="just"/>
            <a:r>
              <a:rPr lang="es-CO" sz="2000" dirty="0" smtClean="0">
                <a:latin typeface="Times New Roman" panose="02020603050405020304" pitchFamily="18" charset="0"/>
                <a:cs typeface="Times New Roman" panose="02020603050405020304" pitchFamily="18" charset="0"/>
              </a:rPr>
              <a:t>Actualmente ningún operador de la modalidad Hogar de Paso sub modalidad Casa Hogar cuenta con Licencia de Funcionamiento expedida por el ICBF, requisito sin el cual no podrán contratar servicios de protección.</a:t>
            </a:r>
          </a:p>
          <a:p>
            <a:pPr algn="just"/>
            <a:r>
              <a:rPr lang="es-CO" sz="2000" dirty="0" smtClean="0">
                <a:latin typeface="Times New Roman" panose="02020603050405020304" pitchFamily="18" charset="0"/>
                <a:cs typeface="Times New Roman" panose="02020603050405020304" pitchFamily="18" charset="0"/>
              </a:rPr>
              <a:t>A la fecha se encuentran en proceso de solicitud de Licencia para esta modalidad la Fundación Crecer del municipio de Sogamoso y Corporación Ternura del municipio de Miraflores; sin embargo aun no cuentan con Licencia de Funcionamiento.</a:t>
            </a:r>
          </a:p>
          <a:p>
            <a:pPr algn="just"/>
            <a:r>
              <a:rPr lang="es-CO" sz="2000" dirty="0" smtClean="0">
                <a:latin typeface="Times New Roman" panose="02020603050405020304" pitchFamily="18" charset="0"/>
                <a:cs typeface="Times New Roman" panose="02020603050405020304" pitchFamily="18" charset="0"/>
              </a:rPr>
              <a:t>Teniendo en cuenta los limitados recursos con los que cuentan algunos municipios es necesario  crear estrategias para motivar a las Familias en la conformación de Hogar de Paso sub modalidad Familia. </a:t>
            </a:r>
          </a:p>
          <a:p>
            <a:pPr algn="just"/>
            <a:endParaRPr lang="es-C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8454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162233"/>
            <a:ext cx="7462683" cy="1120877"/>
          </a:xfrm>
        </p:spPr>
        <p:txBody>
          <a:bodyPr/>
          <a:lstStyle/>
          <a:p>
            <a:r>
              <a:rPr lang="es-CO" sz="4400" b="1" dirty="0" smtClean="0"/>
              <a:t>2.2. VULNERABILIDAD  O ADOPTABILIDAD</a:t>
            </a:r>
            <a:endParaRPr lang="es-CO" sz="4400" b="1" dirty="0"/>
          </a:p>
        </p:txBody>
      </p:sp>
      <p:pic>
        <p:nvPicPr>
          <p:cNvPr id="4" name="Imagen 3"/>
          <p:cNvPicPr>
            <a:picLocks noChangeAspect="1"/>
          </p:cNvPicPr>
          <p:nvPr/>
        </p:nvPicPr>
        <p:blipFill>
          <a:blip r:embed="rId2"/>
          <a:stretch>
            <a:fillRect/>
          </a:stretch>
        </p:blipFill>
        <p:spPr>
          <a:xfrm>
            <a:off x="471947" y="1666568"/>
            <a:ext cx="7964129" cy="4129548"/>
          </a:xfrm>
          <a:prstGeom prst="rect">
            <a:avLst/>
          </a:prstGeom>
          <a:ln w="28575">
            <a:solidFill>
              <a:schemeClr val="tx1"/>
            </a:solidFill>
          </a:ln>
        </p:spPr>
      </p:pic>
    </p:spTree>
    <p:extLst>
      <p:ext uri="{BB962C8B-B14F-4D97-AF65-F5344CB8AC3E}">
        <p14:creationId xmlns:p14="http://schemas.microsoft.com/office/powerpoint/2010/main" val="22364446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176982"/>
            <a:ext cx="8001000" cy="914399"/>
          </a:xfrm>
        </p:spPr>
        <p:txBody>
          <a:bodyPr/>
          <a:lstStyle/>
          <a:p>
            <a:r>
              <a:rPr lang="es-CO" sz="3200" b="1" dirty="0" smtClean="0"/>
              <a:t>2.3. HOGAR GESTOR</a:t>
            </a:r>
            <a:endParaRPr lang="es-CO" sz="3200" b="1" dirty="0"/>
          </a:p>
        </p:txBody>
      </p:sp>
      <p:pic>
        <p:nvPicPr>
          <p:cNvPr id="5" name="Imagen 4"/>
          <p:cNvPicPr>
            <a:picLocks noChangeAspect="1"/>
          </p:cNvPicPr>
          <p:nvPr/>
        </p:nvPicPr>
        <p:blipFill>
          <a:blip r:embed="rId2"/>
          <a:stretch>
            <a:fillRect/>
          </a:stretch>
        </p:blipFill>
        <p:spPr>
          <a:xfrm>
            <a:off x="206477" y="1489587"/>
            <a:ext cx="8731046" cy="2831690"/>
          </a:xfrm>
          <a:prstGeom prst="rect">
            <a:avLst/>
          </a:prstGeom>
        </p:spPr>
      </p:pic>
      <p:sp>
        <p:nvSpPr>
          <p:cNvPr id="6" name="Rectángulo 5"/>
          <p:cNvSpPr/>
          <p:nvPr/>
        </p:nvSpPr>
        <p:spPr>
          <a:xfrm>
            <a:off x="2" y="4041059"/>
            <a:ext cx="9143998" cy="221225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rPr>
              <a:t>La Unidad Móvil de la Regional Boyacá ha venido realizando acompañamiento, en el transcurso del año a las familias víctimas del desplazamiento forzado en los siguientes municipios: Duitama, </a:t>
            </a:r>
            <a:r>
              <a:rPr lang="es-ES" b="1" dirty="0" err="1">
                <a:solidFill>
                  <a:schemeClr val="tx1"/>
                </a:solidFill>
              </a:rPr>
              <a:t>Tópaga</a:t>
            </a:r>
            <a:r>
              <a:rPr lang="es-ES" b="1" dirty="0">
                <a:solidFill>
                  <a:schemeClr val="tx1"/>
                </a:solidFill>
              </a:rPr>
              <a:t>, </a:t>
            </a:r>
            <a:r>
              <a:rPr lang="es-ES" b="1" dirty="0" err="1">
                <a:solidFill>
                  <a:schemeClr val="tx1"/>
                </a:solidFill>
              </a:rPr>
              <a:t>Gámeza</a:t>
            </a:r>
            <a:r>
              <a:rPr lang="es-ES" b="1" dirty="0">
                <a:solidFill>
                  <a:schemeClr val="tx1"/>
                </a:solidFill>
              </a:rPr>
              <a:t>, </a:t>
            </a:r>
            <a:r>
              <a:rPr lang="es-ES" b="1" dirty="0" err="1">
                <a:solidFill>
                  <a:schemeClr val="tx1"/>
                </a:solidFill>
              </a:rPr>
              <a:t>Monguí</a:t>
            </a:r>
            <a:r>
              <a:rPr lang="es-ES" b="1" dirty="0">
                <a:solidFill>
                  <a:schemeClr val="tx1"/>
                </a:solidFill>
              </a:rPr>
              <a:t>, Corrales, </a:t>
            </a:r>
            <a:r>
              <a:rPr lang="es-ES" b="1" dirty="0" err="1">
                <a:solidFill>
                  <a:schemeClr val="tx1"/>
                </a:solidFill>
              </a:rPr>
              <a:t>Mongua</a:t>
            </a:r>
            <a:r>
              <a:rPr lang="es-ES" b="1" dirty="0">
                <a:solidFill>
                  <a:schemeClr val="tx1"/>
                </a:solidFill>
              </a:rPr>
              <a:t>, Chiquinquirá, Puerto Boyacá, Pisba, Paya, </a:t>
            </a:r>
            <a:r>
              <a:rPr lang="es-ES" b="1" dirty="0" err="1">
                <a:solidFill>
                  <a:schemeClr val="tx1"/>
                </a:solidFill>
              </a:rPr>
              <a:t>Labranzagrande</a:t>
            </a:r>
            <a:r>
              <a:rPr lang="es-ES" b="1" dirty="0">
                <a:solidFill>
                  <a:schemeClr val="tx1"/>
                </a:solidFill>
              </a:rPr>
              <a:t>, Sogamoso, </a:t>
            </a:r>
            <a:r>
              <a:rPr lang="es-ES" b="1" dirty="0" err="1">
                <a:solidFill>
                  <a:schemeClr val="tx1"/>
                </a:solidFill>
              </a:rPr>
              <a:t>Güicán</a:t>
            </a:r>
            <a:r>
              <a:rPr lang="es-ES" b="1" dirty="0">
                <a:solidFill>
                  <a:schemeClr val="tx1"/>
                </a:solidFill>
              </a:rPr>
              <a:t>, Chiscas y Chita</a:t>
            </a:r>
            <a:endParaRPr lang="es-CO" b="1" dirty="0">
              <a:solidFill>
                <a:schemeClr val="tx1"/>
              </a:solidFill>
            </a:endParaRPr>
          </a:p>
        </p:txBody>
      </p:sp>
    </p:spTree>
    <p:extLst>
      <p:ext uri="{BB962C8B-B14F-4D97-AF65-F5344CB8AC3E}">
        <p14:creationId xmlns:p14="http://schemas.microsoft.com/office/powerpoint/2010/main" val="38623743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17987"/>
            <a:ext cx="8001000" cy="929148"/>
          </a:xfrm>
        </p:spPr>
        <p:txBody>
          <a:bodyPr/>
          <a:lstStyle/>
          <a:p>
            <a:pPr algn="just"/>
            <a:r>
              <a:rPr lang="es-CO" sz="4400" b="1" dirty="0" smtClean="0"/>
              <a:t>2.4. HOGARES SUSTITUTOS</a:t>
            </a:r>
            <a:endParaRPr lang="es-CO" sz="4400" b="1" dirty="0"/>
          </a:p>
        </p:txBody>
      </p:sp>
      <p:sp>
        <p:nvSpPr>
          <p:cNvPr id="3" name="Subtítulo 2"/>
          <p:cNvSpPr>
            <a:spLocks noGrp="1"/>
          </p:cNvSpPr>
          <p:nvPr>
            <p:ph type="subTitle" idx="1"/>
          </p:nvPr>
        </p:nvSpPr>
        <p:spPr>
          <a:xfrm>
            <a:off x="0" y="1047136"/>
            <a:ext cx="8001000" cy="949712"/>
          </a:xfrm>
        </p:spPr>
        <p:txBody>
          <a:bodyPr/>
          <a:lstStyle/>
          <a:p>
            <a:endParaRPr lang="es-ES" b="1" dirty="0" smtClean="0"/>
          </a:p>
          <a:p>
            <a:r>
              <a:rPr lang="es-ES" b="1" u="sng" dirty="0" smtClean="0"/>
              <a:t>Número </a:t>
            </a:r>
            <a:r>
              <a:rPr lang="es-ES" b="1" u="sng" dirty="0"/>
              <a:t>de Hogares y Niños Ubicados en cada Centro Zona</a:t>
            </a:r>
            <a:r>
              <a:rPr lang="es-ES" b="1" dirty="0"/>
              <a:t>l</a:t>
            </a:r>
            <a:r>
              <a:rPr lang="es-ES" dirty="0"/>
              <a:t> </a:t>
            </a:r>
            <a:endParaRPr lang="es-CO" dirty="0"/>
          </a:p>
          <a:p>
            <a:endParaRPr lang="es-CO" dirty="0"/>
          </a:p>
        </p:txBody>
      </p:sp>
      <p:pic>
        <p:nvPicPr>
          <p:cNvPr id="5" name="Imagen 4"/>
          <p:cNvPicPr>
            <a:picLocks noChangeAspect="1"/>
          </p:cNvPicPr>
          <p:nvPr/>
        </p:nvPicPr>
        <p:blipFill>
          <a:blip r:embed="rId2"/>
          <a:stretch>
            <a:fillRect/>
          </a:stretch>
        </p:blipFill>
        <p:spPr>
          <a:xfrm>
            <a:off x="162232" y="1996848"/>
            <a:ext cx="8583562" cy="4256467"/>
          </a:xfrm>
          <a:prstGeom prst="rect">
            <a:avLst/>
          </a:prstGeom>
        </p:spPr>
      </p:pic>
    </p:spTree>
    <p:extLst>
      <p:ext uri="{BB962C8B-B14F-4D97-AF65-F5344CB8AC3E}">
        <p14:creationId xmlns:p14="http://schemas.microsoft.com/office/powerpoint/2010/main" val="3243822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3888" y="162232"/>
            <a:ext cx="7886700" cy="707923"/>
          </a:xfrm>
        </p:spPr>
        <p:txBody>
          <a:bodyPr/>
          <a:lstStyle/>
          <a:p>
            <a:r>
              <a:rPr lang="es-CO" sz="4400" dirty="0" smtClean="0"/>
              <a:t>2.5. ADOPCIONES </a:t>
            </a:r>
            <a:endParaRPr lang="es-CO" sz="4400" dirty="0"/>
          </a:p>
        </p:txBody>
      </p:sp>
      <p:sp>
        <p:nvSpPr>
          <p:cNvPr id="3" name="Marcador de texto 2"/>
          <p:cNvSpPr>
            <a:spLocks noGrp="1"/>
          </p:cNvSpPr>
          <p:nvPr>
            <p:ph type="body" idx="1"/>
          </p:nvPr>
        </p:nvSpPr>
        <p:spPr>
          <a:xfrm>
            <a:off x="1" y="1283111"/>
            <a:ext cx="8937522" cy="4806540"/>
          </a:xfrm>
        </p:spPr>
        <p:txBody>
          <a:bodyPr/>
          <a:lstStyle/>
          <a:p>
            <a:pPr algn="just"/>
            <a:r>
              <a:rPr lang="es-ES" sz="2000" b="1" dirty="0" smtClean="0">
                <a:solidFill>
                  <a:schemeClr val="tx1"/>
                </a:solidFill>
              </a:rPr>
              <a:t>El </a:t>
            </a:r>
            <a:r>
              <a:rPr lang="es-ES" sz="2000" b="1" dirty="0">
                <a:solidFill>
                  <a:schemeClr val="tx1"/>
                </a:solidFill>
              </a:rPr>
              <a:t>Programa está dirigido a niños, niñas y adolescentes en situación de </a:t>
            </a:r>
            <a:r>
              <a:rPr lang="es-ES" sz="2000" b="1" dirty="0" err="1">
                <a:solidFill>
                  <a:schemeClr val="tx1"/>
                </a:solidFill>
              </a:rPr>
              <a:t>adoptabilidad</a:t>
            </a:r>
            <a:r>
              <a:rPr lang="es-ES" sz="2000" b="1" dirty="0">
                <a:solidFill>
                  <a:schemeClr val="tx1"/>
                </a:solidFill>
              </a:rPr>
              <a:t> en firme presentados al comité de adopciones y familias residentes en Colombia y en el exterior postulantes para la adopción</a:t>
            </a:r>
            <a:r>
              <a:rPr lang="es-ES" sz="2000" dirty="0" smtClean="0"/>
              <a:t>.</a:t>
            </a:r>
          </a:p>
          <a:p>
            <a:r>
              <a:rPr lang="es-ES" sz="2000" b="1" u="sng" dirty="0" smtClean="0">
                <a:solidFill>
                  <a:schemeClr val="tx1"/>
                </a:solidFill>
              </a:rPr>
              <a:t>Adopciones vigencia 2016</a:t>
            </a:r>
          </a:p>
          <a:p>
            <a:endParaRPr lang="es-CO" b="1" u="sng" dirty="0">
              <a:solidFill>
                <a:schemeClr val="tx1"/>
              </a:solidFill>
            </a:endParaRPr>
          </a:p>
        </p:txBody>
      </p:sp>
      <p:pic>
        <p:nvPicPr>
          <p:cNvPr id="4" name="Imagen 3"/>
          <p:cNvPicPr>
            <a:picLocks noChangeAspect="1"/>
          </p:cNvPicPr>
          <p:nvPr/>
        </p:nvPicPr>
        <p:blipFill>
          <a:blip r:embed="rId2"/>
          <a:stretch>
            <a:fillRect/>
          </a:stretch>
        </p:blipFill>
        <p:spPr>
          <a:xfrm>
            <a:off x="-105992" y="3075138"/>
            <a:ext cx="8775292" cy="2923326"/>
          </a:xfrm>
          <a:prstGeom prst="rect">
            <a:avLst/>
          </a:prstGeom>
        </p:spPr>
      </p:pic>
    </p:spTree>
    <p:extLst>
      <p:ext uri="{BB962C8B-B14F-4D97-AF65-F5344CB8AC3E}">
        <p14:creationId xmlns:p14="http://schemas.microsoft.com/office/powerpoint/2010/main" val="1933188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7666" y="-98855"/>
            <a:ext cx="6547103" cy="1148355"/>
          </a:xfrm>
        </p:spPr>
        <p:txBody>
          <a:bodyPr/>
          <a:lstStyle/>
          <a:p>
            <a:r>
              <a:rPr lang="es-CO" sz="3200" b="1" dirty="0" smtClean="0"/>
              <a:t>2.6. SISTEMA DE RESPONSABILIDAD PENAL PARA ADOLESCENTES </a:t>
            </a:r>
            <a:endParaRPr lang="es-CO" sz="3200" b="1" dirty="0"/>
          </a:p>
        </p:txBody>
      </p:sp>
      <p:sp>
        <p:nvSpPr>
          <p:cNvPr id="3" name="Subtítulo 2"/>
          <p:cNvSpPr>
            <a:spLocks noGrp="1"/>
          </p:cNvSpPr>
          <p:nvPr>
            <p:ph type="subTitle" idx="1"/>
          </p:nvPr>
        </p:nvSpPr>
        <p:spPr>
          <a:xfrm>
            <a:off x="427703" y="2023872"/>
            <a:ext cx="8495071" cy="4716140"/>
          </a:xfrm>
        </p:spPr>
        <p:txBody>
          <a:bodyPr/>
          <a:lstStyle/>
          <a:p>
            <a:pPr algn="l"/>
            <a:r>
              <a:rPr lang="es-ES" dirty="0"/>
              <a:t>El ICBF atiende a los adolescentes vinculados a procesos judiciales en el SRPA, atendidos con medidas de restablecimiento de derechos, por la presunta comisión de un delito o en apoyo post-egreso cuando han finalizado sus procesos de </a:t>
            </a:r>
            <a:r>
              <a:rPr lang="es-ES" dirty="0" smtClean="0"/>
              <a:t>atención.</a:t>
            </a:r>
          </a:p>
          <a:p>
            <a:pPr algn="just"/>
            <a:endParaRPr lang="es-ES" dirty="0"/>
          </a:p>
          <a:p>
            <a:pPr algn="just"/>
            <a:r>
              <a:rPr lang="es-ES" b="1" dirty="0" smtClean="0"/>
              <a:t>MODALIDADES</a:t>
            </a:r>
            <a:r>
              <a:rPr lang="es-ES" dirty="0" smtClean="0"/>
              <a:t> </a:t>
            </a:r>
          </a:p>
          <a:p>
            <a:pPr marL="342900" indent="-342900" algn="just">
              <a:buFont typeface="Arial" panose="020B0604020202020204" pitchFamily="34" charset="0"/>
              <a:buChar char="•"/>
            </a:pPr>
            <a:r>
              <a:rPr lang="es-ES" b="1" u="sng" dirty="0" smtClean="0"/>
              <a:t>Centro Transitorio: </a:t>
            </a:r>
            <a:r>
              <a:rPr lang="es-ES" dirty="0"/>
              <a:t>Con el fin  de que el adolescente pueda estar en un lugar adecuado mientras el fiscal competente resuelve si es procedente presentar el caso ante el juez de garantías, se han creado los centros transitorios en los cuales un adolescente puede permanecer 36 horas de acuerdo con el art. 191 del Código de la infancia y Adolescencia</a:t>
            </a:r>
            <a:endParaRPr lang="es-CO" b="1" u="sng" dirty="0"/>
          </a:p>
        </p:txBody>
      </p:sp>
    </p:spTree>
    <p:extLst>
      <p:ext uri="{BB962C8B-B14F-4D97-AF65-F5344CB8AC3E}">
        <p14:creationId xmlns:p14="http://schemas.microsoft.com/office/powerpoint/2010/main" val="37486734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97709" y="1504999"/>
            <a:ext cx="8657966" cy="5456904"/>
          </a:xfrm>
        </p:spPr>
        <p:txBody>
          <a:bodyPr/>
          <a:lstStyle/>
          <a:p>
            <a:pPr lvl="0" algn="just"/>
            <a:r>
              <a:rPr lang="es-ES" sz="1800" b="1" u="sng" dirty="0"/>
              <a:t>Centro de Internamiento Preventivo</a:t>
            </a:r>
            <a:r>
              <a:rPr lang="es-ES" sz="1800" u="sng" dirty="0"/>
              <a:t>:</a:t>
            </a:r>
            <a:r>
              <a:rPr lang="es-ES" sz="1800" dirty="0"/>
              <a:t> </a:t>
            </a:r>
            <a:r>
              <a:rPr lang="es-ES" sz="1800" dirty="0" smtClean="0"/>
              <a:t>Modalidad </a:t>
            </a:r>
            <a:r>
              <a:rPr lang="es-ES" sz="1800" dirty="0"/>
              <a:t>de carácter cerrado, </a:t>
            </a:r>
            <a:r>
              <a:rPr lang="es-ES" sz="1800" dirty="0" smtClean="0"/>
              <a:t>la policía de infancia y adolescencia vela </a:t>
            </a:r>
            <a:r>
              <a:rPr lang="es-ES" sz="1800" dirty="0"/>
              <a:t>por la seguridad, </a:t>
            </a:r>
            <a:r>
              <a:rPr lang="es-ES" sz="1800" dirty="0" smtClean="0"/>
              <a:t>control </a:t>
            </a:r>
            <a:r>
              <a:rPr lang="es-ES" sz="1800" dirty="0"/>
              <a:t>y </a:t>
            </a:r>
            <a:r>
              <a:rPr lang="es-ES" sz="1800" dirty="0" smtClean="0"/>
              <a:t>vigilancia</a:t>
            </a:r>
            <a:r>
              <a:rPr lang="es-ES" sz="1800" dirty="0"/>
              <a:t>, por tratarse de un centro privativo de la libertad</a:t>
            </a:r>
            <a:r>
              <a:rPr lang="es-ES" sz="1800" dirty="0" smtClean="0"/>
              <a:t>. solo</a:t>
            </a:r>
            <a:r>
              <a:rPr lang="x-none" sz="1800" dirty="0" smtClean="0"/>
              <a:t> procede </a:t>
            </a:r>
            <a:r>
              <a:rPr lang="x-none" sz="1800" dirty="0"/>
              <a:t>en los casos en </a:t>
            </a:r>
            <a:r>
              <a:rPr lang="x-none" sz="1800" dirty="0" smtClean="0"/>
              <a:t>que</a:t>
            </a:r>
            <a:r>
              <a:rPr lang="es-CO" sz="1800" dirty="0" smtClean="0"/>
              <a:t> de acuerdo</a:t>
            </a:r>
            <a:r>
              <a:rPr lang="x-none" sz="1800" dirty="0" smtClean="0"/>
              <a:t> </a:t>
            </a:r>
            <a:r>
              <a:rPr lang="x-none" sz="1800" dirty="0"/>
              <a:t>a la gravedad del delito sería admisible la privación de libertad como medida. </a:t>
            </a:r>
            <a:endParaRPr lang="es-ES" sz="1800" dirty="0" smtClean="0"/>
          </a:p>
          <a:p>
            <a:pPr algn="just"/>
            <a:r>
              <a:rPr lang="es-ES" sz="1800" b="1" u="sng" dirty="0"/>
              <a:t>Prestación de Servicios a la Comunidad</a:t>
            </a:r>
            <a:r>
              <a:rPr lang="es-ES" sz="1800" u="sng" dirty="0"/>
              <a:t>:</a:t>
            </a:r>
            <a:r>
              <a:rPr lang="es-ES" sz="1800" b="1" dirty="0"/>
              <a:t> </a:t>
            </a:r>
            <a:r>
              <a:rPr lang="es-ES" sz="1800" dirty="0"/>
              <a:t>Es la sanción en la cual los adolescentes desarrollan tareas en el medio comunitario del municipio de residencia con la orientación de un </a:t>
            </a:r>
            <a:r>
              <a:rPr lang="es-ES" sz="1800" dirty="0" smtClean="0"/>
              <a:t>profesional.</a:t>
            </a:r>
          </a:p>
          <a:p>
            <a:pPr lvl="0" algn="just"/>
            <a:r>
              <a:rPr lang="x-none" sz="1800" dirty="0"/>
              <a:t>No podrá exceder los seis meses. Art. 184 Código de Infancia y Adolescencia 1098-2006</a:t>
            </a:r>
            <a:r>
              <a:rPr lang="x-none" sz="1800" dirty="0" smtClean="0"/>
              <a:t>.</a:t>
            </a:r>
            <a:endParaRPr lang="es-ES" sz="1800" dirty="0" smtClean="0"/>
          </a:p>
          <a:p>
            <a:pPr algn="just"/>
            <a:r>
              <a:rPr lang="es-ES" sz="1800" b="1" u="sng" dirty="0" smtClean="0"/>
              <a:t>Libertad vigilada: </a:t>
            </a:r>
            <a:r>
              <a:rPr lang="es-ES" sz="1800" dirty="0"/>
              <a:t>Es la concesión de la libertad que da la autoridad judicial al adolescente con la condición obligatoria de someterse a la supervisión, la asistencia, la orientación de un programa especializada</a:t>
            </a:r>
            <a:r>
              <a:rPr lang="es-ES" sz="1800" dirty="0" smtClean="0"/>
              <a:t>. </a:t>
            </a:r>
          </a:p>
          <a:p>
            <a:pPr lvl="0" algn="just"/>
            <a:r>
              <a:rPr lang="x-none" sz="1800" dirty="0"/>
              <a:t>No podrá durar más de dos años. Art. 185 Código de Infancia y Adolescencia 1098-2006.</a:t>
            </a:r>
            <a:endParaRPr lang="es-CO" sz="1800" dirty="0"/>
          </a:p>
          <a:p>
            <a:pPr algn="just"/>
            <a:endParaRPr lang="es-CO" b="1" u="sng" dirty="0"/>
          </a:p>
        </p:txBody>
      </p:sp>
    </p:spTree>
    <p:extLst>
      <p:ext uri="{BB962C8B-B14F-4D97-AF65-F5344CB8AC3E}">
        <p14:creationId xmlns:p14="http://schemas.microsoft.com/office/powerpoint/2010/main" val="3261830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91729" y="1799303"/>
            <a:ext cx="8450826" cy="4424516"/>
          </a:xfrm>
        </p:spPr>
        <p:txBody>
          <a:bodyPr/>
          <a:lstStyle/>
          <a:p>
            <a:pPr marL="342900" indent="-342900" algn="l">
              <a:buFont typeface="Arial" panose="020B0604020202020204" pitchFamily="34" charset="0"/>
              <a:buChar char="•"/>
            </a:pPr>
            <a:r>
              <a:rPr lang="es-ES" b="1" u="sng" dirty="0"/>
              <a:t>Medio </a:t>
            </a:r>
            <a:r>
              <a:rPr lang="es-ES" b="1" u="sng" dirty="0" err="1"/>
              <a:t>Semicerrado</a:t>
            </a:r>
            <a:r>
              <a:rPr lang="es-ES" b="1" u="sng" dirty="0"/>
              <a:t> – </a:t>
            </a:r>
            <a:r>
              <a:rPr lang="es-ES" b="1" u="sng" dirty="0" err="1"/>
              <a:t>Semi</a:t>
            </a:r>
            <a:r>
              <a:rPr lang="es-ES" b="1" u="sng" dirty="0"/>
              <a:t> internado</a:t>
            </a:r>
            <a:r>
              <a:rPr lang="es-ES" b="1" dirty="0"/>
              <a:t>: </a:t>
            </a:r>
            <a:r>
              <a:rPr lang="es-ES" dirty="0"/>
              <a:t>Es la sanción en la cual se desarrolla una jornada integral durante ocho (8) horas diarias. La sanción podrá tener una duración que no exceda los tres (3) </a:t>
            </a:r>
            <a:r>
              <a:rPr lang="es-ES" dirty="0" smtClean="0"/>
              <a:t>años.</a:t>
            </a:r>
          </a:p>
          <a:p>
            <a:pPr marL="342900" indent="-342900" algn="l">
              <a:buFont typeface="Arial" panose="020B0604020202020204" pitchFamily="34" charset="0"/>
              <a:buChar char="•"/>
            </a:pPr>
            <a:endParaRPr lang="es-ES" dirty="0" smtClean="0"/>
          </a:p>
          <a:p>
            <a:pPr marL="342900" indent="-342900" algn="l">
              <a:buFont typeface="Arial" panose="020B0604020202020204" pitchFamily="34" charset="0"/>
              <a:buChar char="•"/>
            </a:pPr>
            <a:r>
              <a:rPr lang="es-ES" b="1" u="sng" dirty="0"/>
              <a:t>Centro de Atención Especializada</a:t>
            </a:r>
            <a:r>
              <a:rPr lang="es-ES" b="1" dirty="0"/>
              <a:t>: </a:t>
            </a:r>
            <a:r>
              <a:rPr lang="es-ES" dirty="0" smtClean="0"/>
              <a:t>Es </a:t>
            </a:r>
            <a:r>
              <a:rPr lang="es-ES" dirty="0"/>
              <a:t>una sanción privativa de la libertad en medio institucional en la cual permanece el adolescente hasta tanto la sanción cese o se modifique. La sanción podrá tener una duración que no exceda los ocho (8) años.</a:t>
            </a:r>
            <a:endParaRPr lang="es-CO" dirty="0"/>
          </a:p>
        </p:txBody>
      </p:sp>
    </p:spTree>
    <p:extLst>
      <p:ext uri="{BB962C8B-B14F-4D97-AF65-F5344CB8AC3E}">
        <p14:creationId xmlns:p14="http://schemas.microsoft.com/office/powerpoint/2010/main" val="959281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9514" y="156072"/>
            <a:ext cx="7132320" cy="722672"/>
          </a:xfrm>
        </p:spPr>
        <p:txBody>
          <a:bodyPr/>
          <a:lstStyle/>
          <a:p>
            <a:r>
              <a:rPr lang="es-CO" sz="3600" b="1" dirty="0" smtClean="0"/>
              <a:t>I. COMPONENTE FINANCIERO</a:t>
            </a:r>
            <a:endParaRPr lang="es-CO" sz="3600" b="1" dirty="0"/>
          </a:p>
        </p:txBody>
      </p:sp>
      <p:sp>
        <p:nvSpPr>
          <p:cNvPr id="3" name="Marcador de texto 2"/>
          <p:cNvSpPr>
            <a:spLocks noGrp="1"/>
          </p:cNvSpPr>
          <p:nvPr>
            <p:ph type="body" idx="1"/>
          </p:nvPr>
        </p:nvSpPr>
        <p:spPr>
          <a:xfrm>
            <a:off x="176981" y="1975105"/>
            <a:ext cx="8775290" cy="4114546"/>
          </a:xfrm>
        </p:spPr>
        <p:txBody>
          <a:bodyPr/>
          <a:lstStyle/>
          <a:p>
            <a:pPr algn="just"/>
            <a:r>
              <a:rPr lang="es-ES" sz="2800" b="1" dirty="0">
                <a:solidFill>
                  <a:schemeClr val="tx1"/>
                </a:solidFill>
              </a:rPr>
              <a:t>El ICBF contó con una apropiación presupuestal durante el 2016 de $97.057.941 millones, de los cuales el 99%, es decir, $ </a:t>
            </a:r>
            <a:r>
              <a:rPr lang="es-ES" sz="2800" b="1" dirty="0" smtClean="0">
                <a:solidFill>
                  <a:schemeClr val="tx1"/>
                </a:solidFill>
              </a:rPr>
              <a:t>96.509.082. millones </a:t>
            </a:r>
            <a:r>
              <a:rPr lang="es-ES" sz="2800" b="1" dirty="0">
                <a:solidFill>
                  <a:schemeClr val="tx1"/>
                </a:solidFill>
              </a:rPr>
              <a:t>corresponden al presupuesto de inversión, mientras que solo el 0.1%% ($548.859 millones) se destinan a funcionamiento</a:t>
            </a:r>
            <a:r>
              <a:rPr lang="es-ES" sz="3200" b="1" dirty="0">
                <a:solidFill>
                  <a:schemeClr val="tx1"/>
                </a:solidFill>
              </a:rPr>
              <a:t>.</a:t>
            </a:r>
            <a:endParaRPr lang="es-CO" sz="3200" b="1" dirty="0">
              <a:solidFill>
                <a:schemeClr val="tx1"/>
              </a:solidFill>
            </a:endParaRPr>
          </a:p>
          <a:p>
            <a:r>
              <a:rPr lang="es-ES" sz="2800" dirty="0"/>
              <a:t> </a:t>
            </a:r>
            <a:endParaRPr lang="es-CO" sz="2800" dirty="0"/>
          </a:p>
          <a:p>
            <a:endParaRPr lang="es-CO" dirty="0"/>
          </a:p>
        </p:txBody>
      </p:sp>
    </p:spTree>
    <p:extLst>
      <p:ext uri="{BB962C8B-B14F-4D97-AF65-F5344CB8AC3E}">
        <p14:creationId xmlns:p14="http://schemas.microsoft.com/office/powerpoint/2010/main" val="39013488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
            <a:ext cx="6813756" cy="1047134"/>
          </a:xfrm>
        </p:spPr>
        <p:txBody>
          <a:bodyPr/>
          <a:lstStyle/>
          <a:p>
            <a:r>
              <a:rPr lang="es-CO" sz="4000" b="1" dirty="0" smtClean="0"/>
              <a:t>MODALIDADES DE ATENCIÓN</a:t>
            </a:r>
            <a:endParaRPr lang="es-CO" sz="4000" b="1" dirty="0"/>
          </a:p>
        </p:txBody>
      </p:sp>
      <p:pic>
        <p:nvPicPr>
          <p:cNvPr id="4" name="Imagen 3"/>
          <p:cNvPicPr>
            <a:picLocks noChangeAspect="1"/>
          </p:cNvPicPr>
          <p:nvPr/>
        </p:nvPicPr>
        <p:blipFill>
          <a:blip r:embed="rId2"/>
          <a:stretch>
            <a:fillRect/>
          </a:stretch>
        </p:blipFill>
        <p:spPr>
          <a:xfrm>
            <a:off x="265470" y="1755059"/>
            <a:ext cx="8259097" cy="4630993"/>
          </a:xfrm>
          <a:prstGeom prst="rect">
            <a:avLst/>
          </a:prstGeom>
        </p:spPr>
      </p:pic>
    </p:spTree>
    <p:extLst>
      <p:ext uri="{BB962C8B-B14F-4D97-AF65-F5344CB8AC3E}">
        <p14:creationId xmlns:p14="http://schemas.microsoft.com/office/powerpoint/2010/main" val="2788231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3239" y="117988"/>
            <a:ext cx="7897761" cy="1283110"/>
          </a:xfrm>
        </p:spPr>
        <p:txBody>
          <a:bodyPr/>
          <a:lstStyle/>
          <a:p>
            <a:pPr algn="l"/>
            <a:r>
              <a:rPr lang="es-CO" sz="3600" b="1" dirty="0" smtClean="0"/>
              <a:t>ERRADICACIÓN DEL </a:t>
            </a:r>
            <a:br>
              <a:rPr lang="es-CO" sz="3600" b="1" dirty="0" smtClean="0"/>
            </a:br>
            <a:r>
              <a:rPr lang="es-CO" sz="3600" b="1" dirty="0" smtClean="0"/>
              <a:t>TRABAJO INFANTIL</a:t>
            </a:r>
            <a:endParaRPr lang="es-CO" sz="3600" b="1" dirty="0"/>
          </a:p>
        </p:txBody>
      </p:sp>
      <p:sp>
        <p:nvSpPr>
          <p:cNvPr id="3" name="Subtítulo 2"/>
          <p:cNvSpPr>
            <a:spLocks noGrp="1"/>
          </p:cNvSpPr>
          <p:nvPr>
            <p:ph type="subTitle" idx="1"/>
          </p:nvPr>
        </p:nvSpPr>
        <p:spPr>
          <a:xfrm>
            <a:off x="221225" y="1401098"/>
            <a:ext cx="8804787" cy="4601496"/>
          </a:xfrm>
        </p:spPr>
        <p:txBody>
          <a:bodyPr/>
          <a:lstStyle/>
          <a:p>
            <a:pPr algn="just"/>
            <a:r>
              <a:rPr lang="es-ES" dirty="0"/>
              <a:t>La Estrategia Nacional para Prevenir y Erradicar las Peores Formas de Trabajo Infantil y Proteger al Joven Trabajador –</a:t>
            </a:r>
            <a:r>
              <a:rPr lang="es-ES" dirty="0" smtClean="0"/>
              <a:t>ENETI.</a:t>
            </a:r>
          </a:p>
          <a:p>
            <a:pPr algn="just"/>
            <a:r>
              <a:rPr lang="es-ES" dirty="0"/>
              <a:t>Con corte al mes de septiembre, EMPI realizo intervención en cinco municipios del departamento.  Muzo, </a:t>
            </a:r>
            <a:r>
              <a:rPr lang="es-ES" dirty="0" err="1"/>
              <a:t>Pauna</a:t>
            </a:r>
            <a:r>
              <a:rPr lang="es-ES" dirty="0"/>
              <a:t>, Chiquinquirá, Santana y Tunja; se detectaron 45 casos de NNA en situación de trabajo infantil los cuales contaron con acciones de fortalecimiento familiar, acciones de restablecimiento de derechos, acciones de articulación </a:t>
            </a:r>
            <a:r>
              <a:rPr lang="es-ES" dirty="0" smtClean="0"/>
              <a:t>interinstitucional.</a:t>
            </a:r>
            <a:endParaRPr lang="es-ES" dirty="0"/>
          </a:p>
          <a:p>
            <a:pPr algn="just"/>
            <a:r>
              <a:rPr lang="x-none" dirty="0"/>
              <a:t>De igual manera se logró la búsqueda del sistema educativo, salud, inclusión en actividades deportivas o recreativas.</a:t>
            </a:r>
            <a:endParaRPr lang="es-CO" dirty="0"/>
          </a:p>
          <a:p>
            <a:pPr algn="just"/>
            <a:endParaRPr lang="es-ES" dirty="0" smtClean="0"/>
          </a:p>
          <a:p>
            <a:pPr algn="just"/>
            <a:endParaRPr lang="es-CO" dirty="0"/>
          </a:p>
        </p:txBody>
      </p:sp>
    </p:spTree>
    <p:extLst>
      <p:ext uri="{BB962C8B-B14F-4D97-AF65-F5344CB8AC3E}">
        <p14:creationId xmlns:p14="http://schemas.microsoft.com/office/powerpoint/2010/main" val="17550582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1227" y="1122362"/>
            <a:ext cx="8214850" cy="4880231"/>
          </a:xfrm>
        </p:spPr>
        <p:txBody>
          <a:bodyPr/>
          <a:lstStyle/>
          <a:p>
            <a:r>
              <a:rPr lang="es-CO" sz="7200" dirty="0" smtClean="0"/>
              <a:t>SITEMA INTEGRADO DE GESTIÓN. </a:t>
            </a:r>
            <a:br>
              <a:rPr lang="es-CO" sz="7200" dirty="0" smtClean="0"/>
            </a:br>
            <a:r>
              <a:rPr lang="es-CO" sz="7200" dirty="0"/>
              <a:t/>
            </a:r>
            <a:br>
              <a:rPr lang="es-CO" sz="7200" dirty="0"/>
            </a:br>
            <a:r>
              <a:rPr lang="es-CO" sz="7200" dirty="0" smtClean="0"/>
              <a:t>SIGE </a:t>
            </a:r>
            <a:endParaRPr lang="es-CO" sz="7200" dirty="0"/>
          </a:p>
        </p:txBody>
      </p:sp>
    </p:spTree>
    <p:extLst>
      <p:ext uri="{BB962C8B-B14F-4D97-AF65-F5344CB8AC3E}">
        <p14:creationId xmlns:p14="http://schemas.microsoft.com/office/powerpoint/2010/main" val="13101044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2735" y="0"/>
            <a:ext cx="7868265" cy="1179871"/>
          </a:xfrm>
        </p:spPr>
        <p:txBody>
          <a:bodyPr/>
          <a:lstStyle/>
          <a:p>
            <a:r>
              <a:rPr lang="es-CO" sz="5400" dirty="0" smtClean="0"/>
              <a:t>SIGE </a:t>
            </a:r>
            <a:endParaRPr lang="es-CO" sz="5400" dirty="0"/>
          </a:p>
        </p:txBody>
      </p:sp>
      <p:graphicFrame>
        <p:nvGraphicFramePr>
          <p:cNvPr id="7" name="Diagrama 6"/>
          <p:cNvGraphicFramePr/>
          <p:nvPr>
            <p:extLst>
              <p:ext uri="{D42A27DB-BD31-4B8C-83A1-F6EECF244321}">
                <p14:modId xmlns:p14="http://schemas.microsoft.com/office/powerpoint/2010/main" val="3878736639"/>
              </p:ext>
            </p:extLst>
          </p:nvPr>
        </p:nvGraphicFramePr>
        <p:xfrm>
          <a:off x="132735" y="1179871"/>
          <a:ext cx="8852770" cy="51721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99585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62232"/>
            <a:ext cx="7285703" cy="884903"/>
          </a:xfrm>
        </p:spPr>
        <p:txBody>
          <a:bodyPr/>
          <a:lstStyle/>
          <a:p>
            <a:r>
              <a:rPr lang="es-CO" sz="4400" b="1" dirty="0" smtClean="0"/>
              <a:t>INDICADORES  </a:t>
            </a:r>
            <a:endParaRPr lang="es-CO" sz="4400" b="1" dirty="0"/>
          </a:p>
        </p:txBody>
      </p:sp>
      <p:sp>
        <p:nvSpPr>
          <p:cNvPr id="3" name="Subtítulo 2"/>
          <p:cNvSpPr>
            <a:spLocks noGrp="1"/>
          </p:cNvSpPr>
          <p:nvPr>
            <p:ph type="subTitle" idx="1"/>
          </p:nvPr>
        </p:nvSpPr>
        <p:spPr>
          <a:xfrm>
            <a:off x="0" y="1224115"/>
            <a:ext cx="9144000" cy="5206181"/>
          </a:xfrm>
        </p:spPr>
        <p:txBody>
          <a:bodyPr/>
          <a:lstStyle/>
          <a:p>
            <a:pPr algn="l"/>
            <a:r>
              <a:rPr lang="es-CO" b="1" u="sng" dirty="0" smtClean="0"/>
              <a:t>ATENCIÓN AL CIUDADANO </a:t>
            </a:r>
          </a:p>
          <a:p>
            <a:pPr algn="l"/>
            <a:endParaRPr lang="es-CO" dirty="0"/>
          </a:p>
        </p:txBody>
      </p:sp>
      <p:pic>
        <p:nvPicPr>
          <p:cNvPr id="4" name="Imagen 3"/>
          <p:cNvPicPr>
            <a:picLocks noChangeAspect="1"/>
          </p:cNvPicPr>
          <p:nvPr/>
        </p:nvPicPr>
        <p:blipFill>
          <a:blip r:embed="rId2"/>
          <a:stretch>
            <a:fillRect/>
          </a:stretch>
        </p:blipFill>
        <p:spPr>
          <a:xfrm>
            <a:off x="221227" y="1755058"/>
            <a:ext cx="8082115" cy="4432578"/>
          </a:xfrm>
          <a:prstGeom prst="rect">
            <a:avLst/>
          </a:prstGeom>
        </p:spPr>
      </p:pic>
    </p:spTree>
    <p:extLst>
      <p:ext uri="{BB962C8B-B14F-4D97-AF65-F5344CB8AC3E}">
        <p14:creationId xmlns:p14="http://schemas.microsoft.com/office/powerpoint/2010/main" val="13910497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713406" cy="1268361"/>
          </a:xfrm>
        </p:spPr>
        <p:txBody>
          <a:bodyPr/>
          <a:lstStyle/>
          <a:p>
            <a:pPr algn="ctr"/>
            <a:r>
              <a:rPr lang="es-CO" b="1" dirty="0" smtClean="0"/>
              <a:t>PETICIONES QUEJAS Y RECLAMOS PQR</a:t>
            </a:r>
            <a:endParaRPr lang="es-CO" b="1" dirty="0"/>
          </a:p>
        </p:txBody>
      </p:sp>
      <p:pic>
        <p:nvPicPr>
          <p:cNvPr id="3" name="Imagen 2"/>
          <p:cNvPicPr>
            <a:picLocks noChangeAspect="1"/>
          </p:cNvPicPr>
          <p:nvPr/>
        </p:nvPicPr>
        <p:blipFill>
          <a:blip r:embed="rId2"/>
          <a:stretch>
            <a:fillRect/>
          </a:stretch>
        </p:blipFill>
        <p:spPr>
          <a:xfrm>
            <a:off x="250722" y="1268361"/>
            <a:ext cx="8509819" cy="3642851"/>
          </a:xfrm>
          <a:prstGeom prst="rect">
            <a:avLst/>
          </a:prstGeom>
        </p:spPr>
      </p:pic>
      <p:sp>
        <p:nvSpPr>
          <p:cNvPr id="4" name="Rectángulo 3"/>
          <p:cNvSpPr/>
          <p:nvPr/>
        </p:nvSpPr>
        <p:spPr>
          <a:xfrm>
            <a:off x="250721" y="4999702"/>
            <a:ext cx="8509819" cy="117987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Los bajos resultados del indicador obedecen a: Inoportunidad en el registro de actuaciones en SIM </a:t>
            </a:r>
            <a:endParaRPr lang="es-CO" b="1" dirty="0">
              <a:solidFill>
                <a:schemeClr val="tx1"/>
              </a:solidFill>
            </a:endParaRPr>
          </a:p>
        </p:txBody>
      </p:sp>
    </p:spTree>
    <p:extLst>
      <p:ext uri="{BB962C8B-B14F-4D97-AF65-F5344CB8AC3E}">
        <p14:creationId xmlns:p14="http://schemas.microsoft.com/office/powerpoint/2010/main" val="41244507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6386052" cy="1297858"/>
          </a:xfrm>
        </p:spPr>
        <p:txBody>
          <a:bodyPr/>
          <a:lstStyle/>
          <a:p>
            <a:pPr algn="ctr"/>
            <a:r>
              <a:rPr lang="es-CO" sz="4000" b="1" dirty="0" smtClean="0"/>
              <a:t>CASOS Y PETICIONES RADICADOS </a:t>
            </a:r>
            <a:endParaRPr lang="es-CO" sz="4000" b="1" dirty="0"/>
          </a:p>
        </p:txBody>
      </p:sp>
      <p:pic>
        <p:nvPicPr>
          <p:cNvPr id="3" name="Imagen 2"/>
          <p:cNvPicPr>
            <a:picLocks noChangeAspect="1"/>
          </p:cNvPicPr>
          <p:nvPr/>
        </p:nvPicPr>
        <p:blipFill>
          <a:blip r:embed="rId2"/>
          <a:stretch>
            <a:fillRect/>
          </a:stretch>
        </p:blipFill>
        <p:spPr>
          <a:xfrm>
            <a:off x="132735" y="1622323"/>
            <a:ext cx="7964129" cy="4651651"/>
          </a:xfrm>
          <a:prstGeom prst="rect">
            <a:avLst/>
          </a:prstGeom>
        </p:spPr>
      </p:pic>
    </p:spTree>
    <p:extLst>
      <p:ext uri="{BB962C8B-B14F-4D97-AF65-F5344CB8AC3E}">
        <p14:creationId xmlns:p14="http://schemas.microsoft.com/office/powerpoint/2010/main" val="35978842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9" y="0"/>
            <a:ext cx="6282813" cy="1150373"/>
          </a:xfrm>
        </p:spPr>
        <p:txBody>
          <a:bodyPr/>
          <a:lstStyle/>
          <a:p>
            <a:pPr algn="ctr"/>
            <a:r>
              <a:rPr lang="es-CO" b="1" dirty="0" smtClean="0"/>
              <a:t>CASOS ATENDIDOS POR CURSO DE VIDA</a:t>
            </a:r>
            <a:endParaRPr lang="es-CO" b="1" dirty="0"/>
          </a:p>
        </p:txBody>
      </p:sp>
      <p:pic>
        <p:nvPicPr>
          <p:cNvPr id="3" name="Imagen 2"/>
          <p:cNvPicPr>
            <a:picLocks noChangeAspect="1"/>
          </p:cNvPicPr>
          <p:nvPr/>
        </p:nvPicPr>
        <p:blipFill>
          <a:blip r:embed="rId2"/>
          <a:stretch>
            <a:fillRect/>
          </a:stretch>
        </p:blipFill>
        <p:spPr>
          <a:xfrm>
            <a:off x="545690" y="1637071"/>
            <a:ext cx="7635015" cy="4380271"/>
          </a:xfrm>
          <a:prstGeom prst="rect">
            <a:avLst/>
          </a:prstGeom>
        </p:spPr>
      </p:pic>
    </p:spTree>
    <p:extLst>
      <p:ext uri="{BB962C8B-B14F-4D97-AF65-F5344CB8AC3E}">
        <p14:creationId xmlns:p14="http://schemas.microsoft.com/office/powerpoint/2010/main" val="24205572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018" y="1440489"/>
            <a:ext cx="6450613" cy="4932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2030536" y="385805"/>
            <a:ext cx="3418885" cy="369332"/>
          </a:xfrm>
          <a:prstGeom prst="rect">
            <a:avLst/>
          </a:prstGeom>
        </p:spPr>
        <p:txBody>
          <a:bodyPr wrap="none">
            <a:spAutoFit/>
          </a:bodyPr>
          <a:lstStyle/>
          <a:p>
            <a:r>
              <a:rPr lang="es-CO" b="1" dirty="0"/>
              <a:t>CASOS Y PETICIONES RADICADOS </a:t>
            </a:r>
            <a:endParaRPr lang="es-CO" dirty="0"/>
          </a:p>
        </p:txBody>
      </p:sp>
    </p:spTree>
    <p:extLst>
      <p:ext uri="{BB962C8B-B14F-4D97-AF65-F5344CB8AC3E}">
        <p14:creationId xmlns:p14="http://schemas.microsoft.com/office/powerpoint/2010/main" val="640550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17987"/>
            <a:ext cx="6725265" cy="1106129"/>
          </a:xfrm>
        </p:spPr>
        <p:txBody>
          <a:bodyPr/>
          <a:lstStyle/>
          <a:p>
            <a:r>
              <a:rPr lang="es-CO" b="1" dirty="0" smtClean="0"/>
              <a:t>MESAS PÚBLICAS Y RPC</a:t>
            </a:r>
            <a:endParaRPr lang="es-CO" b="1" dirty="0"/>
          </a:p>
        </p:txBody>
      </p:sp>
      <p:pic>
        <p:nvPicPr>
          <p:cNvPr id="3" name="Imagen 2"/>
          <p:cNvPicPr>
            <a:picLocks noChangeAspect="1"/>
          </p:cNvPicPr>
          <p:nvPr/>
        </p:nvPicPr>
        <p:blipFill>
          <a:blip r:embed="rId2"/>
          <a:stretch>
            <a:fillRect/>
          </a:stretch>
        </p:blipFill>
        <p:spPr>
          <a:xfrm>
            <a:off x="471949" y="1224117"/>
            <a:ext cx="7993626" cy="3465870"/>
          </a:xfrm>
          <a:prstGeom prst="rect">
            <a:avLst/>
          </a:prstGeom>
        </p:spPr>
      </p:pic>
      <p:sp>
        <p:nvSpPr>
          <p:cNvPr id="4" name="Rectángulo 3"/>
          <p:cNvSpPr/>
          <p:nvPr/>
        </p:nvSpPr>
        <p:spPr>
          <a:xfrm>
            <a:off x="619432" y="4557252"/>
            <a:ext cx="8037871" cy="157807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solidFill>
                  <a:schemeClr val="tx1"/>
                </a:solidFill>
              </a:rPr>
              <a:t>EN EL PRIMER SEMESTRE NO SE PROGRAMARON MESA PÚBLICAS NI RPC.  LAS PROGRAMADAS EN EL SEGUNDO SEMESTRE SE DESARROLLARON EN SU TOTALIDAD</a:t>
            </a:r>
            <a:endParaRPr lang="es-CO" b="1" dirty="0">
              <a:solidFill>
                <a:schemeClr val="tx1"/>
              </a:solidFill>
            </a:endParaRPr>
          </a:p>
        </p:txBody>
      </p:sp>
    </p:spTree>
    <p:extLst>
      <p:ext uri="{BB962C8B-B14F-4D97-AF65-F5344CB8AC3E}">
        <p14:creationId xmlns:p14="http://schemas.microsoft.com/office/powerpoint/2010/main" val="2736966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ítulo 5"/>
          <p:cNvSpPr>
            <a:spLocks noGrp="1"/>
          </p:cNvSpPr>
          <p:nvPr>
            <p:ph type="subTitle" idx="1"/>
          </p:nvPr>
        </p:nvSpPr>
        <p:spPr>
          <a:xfrm>
            <a:off x="-354227" y="49427"/>
            <a:ext cx="7598664" cy="1247356"/>
          </a:xfrm>
        </p:spPr>
        <p:txBody>
          <a:bodyPr/>
          <a:lstStyle/>
          <a:p>
            <a:r>
              <a:rPr lang="es-CO" sz="3600" dirty="0" smtClean="0"/>
              <a:t>TOTAL APROPIACIÓN VIGENCIA 2016</a:t>
            </a:r>
          </a:p>
          <a:p>
            <a:endParaRPr lang="es-ES" sz="5400" b="1" u="sng" dirty="0"/>
          </a:p>
          <a:p>
            <a:endParaRPr lang="es-CO" sz="4000" b="1" u="sng" dirty="0"/>
          </a:p>
        </p:txBody>
      </p:sp>
      <p:pic>
        <p:nvPicPr>
          <p:cNvPr id="3" name="Imagen 2"/>
          <p:cNvPicPr>
            <a:picLocks noChangeAspect="1"/>
          </p:cNvPicPr>
          <p:nvPr/>
        </p:nvPicPr>
        <p:blipFill>
          <a:blip r:embed="rId2"/>
          <a:stretch>
            <a:fillRect/>
          </a:stretch>
        </p:blipFill>
        <p:spPr>
          <a:xfrm>
            <a:off x="1207008" y="2398660"/>
            <a:ext cx="6729984" cy="4016888"/>
          </a:xfrm>
          <a:prstGeom prst="rect">
            <a:avLst/>
          </a:prstGeom>
          <a:solidFill>
            <a:schemeClr val="accent2"/>
          </a:solidFill>
          <a:ln w="19050">
            <a:solidFill>
              <a:schemeClr val="tx1"/>
            </a:solidFill>
          </a:ln>
        </p:spPr>
      </p:pic>
      <p:sp>
        <p:nvSpPr>
          <p:cNvPr id="2" name="Rectángulo 1"/>
          <p:cNvSpPr/>
          <p:nvPr/>
        </p:nvSpPr>
        <p:spPr>
          <a:xfrm>
            <a:off x="1109472" y="1512416"/>
            <a:ext cx="6827520" cy="621184"/>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s-ES" sz="4000" u="sng" dirty="0">
                <a:solidFill>
                  <a:schemeClr val="tx1"/>
                </a:solidFill>
              </a:rPr>
              <a:t>$</a:t>
            </a:r>
            <a:r>
              <a:rPr lang="es-CO" sz="4000" u="sng" dirty="0">
                <a:solidFill>
                  <a:schemeClr val="tx1"/>
                </a:solidFill>
              </a:rPr>
              <a:t>  </a:t>
            </a:r>
            <a:r>
              <a:rPr lang="es-ES" sz="4000" u="sng" dirty="0">
                <a:solidFill>
                  <a:schemeClr val="tx1"/>
                </a:solidFill>
              </a:rPr>
              <a:t>  97.057.941 millones</a:t>
            </a:r>
          </a:p>
        </p:txBody>
      </p:sp>
    </p:spTree>
    <p:extLst>
      <p:ext uri="{BB962C8B-B14F-4D97-AF65-F5344CB8AC3E}">
        <p14:creationId xmlns:p14="http://schemas.microsoft.com/office/powerpoint/2010/main" val="216787233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0"/>
            <a:ext cx="6681018" cy="1120878"/>
          </a:xfrm>
        </p:spPr>
        <p:txBody>
          <a:bodyPr/>
          <a:lstStyle/>
          <a:p>
            <a:pPr algn="ctr"/>
            <a:r>
              <a:rPr lang="es-CO" b="1" dirty="0" smtClean="0"/>
              <a:t>PROCESO DE MEJORA E INNOVACION</a:t>
            </a:r>
            <a:endParaRPr lang="es-CO" b="1" dirty="0"/>
          </a:p>
        </p:txBody>
      </p:sp>
      <p:sp>
        <p:nvSpPr>
          <p:cNvPr id="3" name="Rectángulo 2"/>
          <p:cNvSpPr/>
          <p:nvPr/>
        </p:nvSpPr>
        <p:spPr>
          <a:xfrm>
            <a:off x="1" y="1120878"/>
            <a:ext cx="9040760" cy="75216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solidFill>
                  <a:schemeClr val="tx1"/>
                </a:solidFill>
              </a:rPr>
              <a:t>ACCIONES CORRECTIVAS CERRADAS </a:t>
            </a:r>
            <a:endParaRPr lang="es-CO" sz="2400" b="1" dirty="0">
              <a:solidFill>
                <a:schemeClr val="tx1"/>
              </a:solidFill>
            </a:endParaRPr>
          </a:p>
        </p:txBody>
      </p:sp>
      <p:pic>
        <p:nvPicPr>
          <p:cNvPr id="4" name="Imagen 3"/>
          <p:cNvPicPr>
            <a:picLocks noChangeAspect="1"/>
          </p:cNvPicPr>
          <p:nvPr/>
        </p:nvPicPr>
        <p:blipFill>
          <a:blip r:embed="rId2"/>
          <a:stretch>
            <a:fillRect/>
          </a:stretch>
        </p:blipFill>
        <p:spPr>
          <a:xfrm>
            <a:off x="1504337" y="2035278"/>
            <a:ext cx="7344696" cy="3480619"/>
          </a:xfrm>
          <a:prstGeom prst="rect">
            <a:avLst/>
          </a:prstGeom>
        </p:spPr>
      </p:pic>
      <p:sp>
        <p:nvSpPr>
          <p:cNvPr id="5" name="Rectángulo 4"/>
          <p:cNvSpPr/>
          <p:nvPr/>
        </p:nvSpPr>
        <p:spPr>
          <a:xfrm>
            <a:off x="0" y="5161935"/>
            <a:ext cx="9144000" cy="135685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No gestión oportuna por parte de los responsables de los procesos y de los colaboradores a quienes se les asigna las tareas en los planes de tratamiento</a:t>
            </a:r>
            <a:endParaRPr lang="es-CO" b="1" dirty="0">
              <a:solidFill>
                <a:schemeClr val="tx1"/>
              </a:solidFill>
            </a:endParaRPr>
          </a:p>
        </p:txBody>
      </p:sp>
    </p:spTree>
    <p:extLst>
      <p:ext uri="{BB962C8B-B14F-4D97-AF65-F5344CB8AC3E}">
        <p14:creationId xmlns:p14="http://schemas.microsoft.com/office/powerpoint/2010/main" val="20636294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40" y="117988"/>
            <a:ext cx="7034980" cy="958644"/>
          </a:xfrm>
        </p:spPr>
        <p:txBody>
          <a:bodyPr/>
          <a:lstStyle/>
          <a:p>
            <a:r>
              <a:rPr lang="es-CO" b="1" dirty="0" smtClean="0"/>
              <a:t>SERVICIOS NO CONFORMES </a:t>
            </a:r>
            <a:endParaRPr lang="es-CO" b="1" dirty="0"/>
          </a:p>
        </p:txBody>
      </p:sp>
      <p:pic>
        <p:nvPicPr>
          <p:cNvPr id="3" name="Imagen 2"/>
          <p:cNvPicPr>
            <a:picLocks noChangeAspect="1"/>
          </p:cNvPicPr>
          <p:nvPr/>
        </p:nvPicPr>
        <p:blipFill>
          <a:blip r:embed="rId2"/>
          <a:stretch>
            <a:fillRect/>
          </a:stretch>
        </p:blipFill>
        <p:spPr>
          <a:xfrm>
            <a:off x="516194" y="1076632"/>
            <a:ext cx="7433187" cy="3657600"/>
          </a:xfrm>
          <a:prstGeom prst="rect">
            <a:avLst/>
          </a:prstGeom>
        </p:spPr>
      </p:pic>
      <p:sp>
        <p:nvSpPr>
          <p:cNvPr id="4" name="Rectángulo 3"/>
          <p:cNvSpPr/>
          <p:nvPr/>
        </p:nvSpPr>
        <p:spPr>
          <a:xfrm>
            <a:off x="0" y="4925961"/>
            <a:ext cx="9144000" cy="123886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P</a:t>
            </a:r>
            <a:r>
              <a:rPr lang="es-ES" b="1" dirty="0" smtClean="0">
                <a:solidFill>
                  <a:schemeClr val="tx1"/>
                </a:solidFill>
              </a:rPr>
              <a:t>ara </a:t>
            </a:r>
            <a:r>
              <a:rPr lang="es-ES" b="1" dirty="0">
                <a:solidFill>
                  <a:schemeClr val="tx1"/>
                </a:solidFill>
              </a:rPr>
              <a:t>el período de septiembre no se formularon servicios no conformes.</a:t>
            </a:r>
            <a:endParaRPr lang="es-CO" b="1" dirty="0">
              <a:solidFill>
                <a:schemeClr val="tx1"/>
              </a:solidFill>
            </a:endParaRPr>
          </a:p>
          <a:p>
            <a:pPr algn="ctr"/>
            <a:endParaRPr lang="es-CO" b="1" dirty="0">
              <a:solidFill>
                <a:schemeClr val="tx1"/>
              </a:solidFill>
            </a:endParaRPr>
          </a:p>
        </p:txBody>
      </p:sp>
    </p:spTree>
    <p:extLst>
      <p:ext uri="{BB962C8B-B14F-4D97-AF65-F5344CB8AC3E}">
        <p14:creationId xmlns:p14="http://schemas.microsoft.com/office/powerpoint/2010/main" val="21292055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7987" y="0"/>
            <a:ext cx="8598309" cy="958645"/>
          </a:xfrm>
        </p:spPr>
        <p:txBody>
          <a:bodyPr/>
          <a:lstStyle/>
          <a:p>
            <a:pPr lvl="1" algn="ctr" rtl="0">
              <a:lnSpc>
                <a:spcPct val="90000"/>
              </a:lnSpc>
              <a:spcBef>
                <a:spcPct val="0"/>
              </a:spcBef>
            </a:pPr>
            <a:r>
              <a:rPr lang="es-ES" b="1" i="1" dirty="0"/>
              <a:t>PROCESO COORDINACION Y ARTICULACION </a:t>
            </a:r>
            <a:r>
              <a:rPr lang="es-ES" b="1" i="1" dirty="0" smtClean="0"/>
              <a:t/>
            </a:r>
            <a:br>
              <a:rPr lang="es-ES" b="1" i="1" dirty="0" smtClean="0"/>
            </a:br>
            <a:r>
              <a:rPr lang="es-ES" b="1" i="1" dirty="0" smtClean="0"/>
              <a:t>DEL SNBF </a:t>
            </a:r>
            <a:r>
              <a:rPr lang="es-ES" b="1" i="1" dirty="0"/>
              <a:t>Y AGENTES</a:t>
            </a:r>
            <a:r>
              <a:rPr lang="es-CO" dirty="0"/>
              <a:t/>
            </a:r>
            <a:br>
              <a:rPr lang="es-CO" dirty="0"/>
            </a:br>
            <a:endParaRPr lang="es-CO" dirty="0"/>
          </a:p>
        </p:txBody>
      </p:sp>
      <p:pic>
        <p:nvPicPr>
          <p:cNvPr id="4" name="Imagen 3"/>
          <p:cNvPicPr>
            <a:picLocks noChangeAspect="1"/>
          </p:cNvPicPr>
          <p:nvPr/>
        </p:nvPicPr>
        <p:blipFill>
          <a:blip r:embed="rId2"/>
          <a:stretch>
            <a:fillRect/>
          </a:stretch>
        </p:blipFill>
        <p:spPr>
          <a:xfrm>
            <a:off x="914400" y="1297857"/>
            <a:ext cx="9634983" cy="3598608"/>
          </a:xfrm>
          <a:prstGeom prst="rect">
            <a:avLst/>
          </a:prstGeom>
        </p:spPr>
      </p:pic>
      <p:sp>
        <p:nvSpPr>
          <p:cNvPr id="5" name="Rectángulo 4"/>
          <p:cNvSpPr/>
          <p:nvPr/>
        </p:nvSpPr>
        <p:spPr>
          <a:xfrm>
            <a:off x="117988" y="4896465"/>
            <a:ext cx="8760542" cy="131260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a:solidFill>
                  <a:schemeClr val="tx1"/>
                </a:solidFill>
              </a:rPr>
              <a:t>En el marco del convenio 1614 de 2015 suscrito entre ICBF-UNICEF Y SAVE THE CHILDREN, se brindó asistencia técnica a los 122 municipios adscritos a la Regional y Departamento, para la inclusión de los temas de primera infancia, infancia, adolescencia y fortalecimiento familiar en los planes de desarrollo</a:t>
            </a:r>
            <a:endParaRPr lang="es-CO" b="1" dirty="0">
              <a:solidFill>
                <a:schemeClr val="tx1"/>
              </a:solidFill>
            </a:endParaRPr>
          </a:p>
        </p:txBody>
      </p:sp>
    </p:spTree>
    <p:extLst>
      <p:ext uri="{BB962C8B-B14F-4D97-AF65-F5344CB8AC3E}">
        <p14:creationId xmlns:p14="http://schemas.microsoft.com/office/powerpoint/2010/main" val="25898125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388942" cy="1584959"/>
          </a:xfrm>
        </p:spPr>
        <p:txBody>
          <a:bodyPr/>
          <a:lstStyle/>
          <a:p>
            <a:r>
              <a:rPr lang="es-CO" sz="3600" b="1" dirty="0" smtClean="0"/>
              <a:t>ACOMPAÑAMIENTO EN LA IMPLEMENTACIÓN DE LA RUTA DE ATENCIÓN INTEGRAL- RIA</a:t>
            </a:r>
            <a:endParaRPr lang="es-CO" sz="3600" b="1" dirty="0"/>
          </a:p>
        </p:txBody>
      </p:sp>
      <p:pic>
        <p:nvPicPr>
          <p:cNvPr id="3" name="Imagen 2"/>
          <p:cNvPicPr>
            <a:picLocks noChangeAspect="1"/>
          </p:cNvPicPr>
          <p:nvPr/>
        </p:nvPicPr>
        <p:blipFill>
          <a:blip r:embed="rId2"/>
          <a:stretch>
            <a:fillRect/>
          </a:stretch>
        </p:blipFill>
        <p:spPr>
          <a:xfrm>
            <a:off x="681375" y="1584960"/>
            <a:ext cx="7034981" cy="3392129"/>
          </a:xfrm>
          <a:prstGeom prst="rect">
            <a:avLst/>
          </a:prstGeom>
        </p:spPr>
      </p:pic>
      <p:sp>
        <p:nvSpPr>
          <p:cNvPr id="4" name="Rectángulo 3"/>
          <p:cNvSpPr/>
          <p:nvPr/>
        </p:nvSpPr>
        <p:spPr>
          <a:xfrm>
            <a:off x="0" y="5235677"/>
            <a:ext cx="8996516" cy="95864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600" b="1" dirty="0">
                <a:solidFill>
                  <a:schemeClr val="tx1"/>
                </a:solidFill>
              </a:rPr>
              <a:t>En el marco del convenio con Fundación PLAN se brinda asistencia técnica a los 16 municipios focalizados durante la vigencia 2016. Se realiza el análisis sobre el estado actual de la gestión de la política pública de primera infancia y la inclusión de los temas de primera infancia en los planes de desarrollo territorial</a:t>
            </a:r>
            <a:r>
              <a:rPr lang="es-ES" b="1" dirty="0">
                <a:solidFill>
                  <a:schemeClr val="tx1"/>
                </a:solidFill>
              </a:rPr>
              <a:t>.</a:t>
            </a:r>
            <a:endParaRPr lang="es-CO" b="1" dirty="0">
              <a:solidFill>
                <a:schemeClr val="tx1"/>
              </a:solidFill>
            </a:endParaRPr>
          </a:p>
        </p:txBody>
      </p:sp>
    </p:spTree>
    <p:extLst>
      <p:ext uri="{BB962C8B-B14F-4D97-AF65-F5344CB8AC3E}">
        <p14:creationId xmlns:p14="http://schemas.microsoft.com/office/powerpoint/2010/main" val="14890324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7484" y="1"/>
            <a:ext cx="8367866" cy="1690688"/>
          </a:xfrm>
        </p:spPr>
        <p:txBody>
          <a:bodyPr/>
          <a:lstStyle/>
          <a:p>
            <a:r>
              <a:rPr lang="es-CO" b="1" dirty="0" smtClean="0"/>
              <a:t>MUNICIPIOS Y DEPARTAMENTO MONITOREADOS EN LA GESTIÓN DE LOS CONSEJOS DE POLITICA SOCIAL</a:t>
            </a:r>
            <a:endParaRPr lang="es-CO" b="1" dirty="0"/>
          </a:p>
        </p:txBody>
      </p:sp>
      <p:pic>
        <p:nvPicPr>
          <p:cNvPr id="3" name="Imagen 2"/>
          <p:cNvPicPr>
            <a:picLocks noChangeAspect="1"/>
          </p:cNvPicPr>
          <p:nvPr/>
        </p:nvPicPr>
        <p:blipFill>
          <a:blip r:embed="rId2"/>
          <a:stretch>
            <a:fillRect/>
          </a:stretch>
        </p:blipFill>
        <p:spPr>
          <a:xfrm>
            <a:off x="958645" y="1828800"/>
            <a:ext cx="6341807" cy="3111910"/>
          </a:xfrm>
          <a:prstGeom prst="rect">
            <a:avLst/>
          </a:prstGeom>
        </p:spPr>
      </p:pic>
      <p:sp>
        <p:nvSpPr>
          <p:cNvPr id="4" name="Rectángulo 3"/>
          <p:cNvSpPr/>
          <p:nvPr/>
        </p:nvSpPr>
        <p:spPr>
          <a:xfrm>
            <a:off x="147484" y="5078822"/>
            <a:ext cx="8996516" cy="148421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rPr>
              <a:t>En el semestre se brindó asistencia técnica directa a los 122 municipios adscritos a la Regional en lo relativo al funcionamiento de los CPS y a las instancias de desarrollo técnico y operativo en el marco del Manual Operativo del SNBF. </a:t>
            </a:r>
            <a:endParaRPr lang="es-CO" b="1" dirty="0">
              <a:solidFill>
                <a:schemeClr val="tx1"/>
              </a:solidFill>
            </a:endParaRPr>
          </a:p>
        </p:txBody>
      </p:sp>
    </p:spTree>
    <p:extLst>
      <p:ext uri="{BB962C8B-B14F-4D97-AF65-F5344CB8AC3E}">
        <p14:creationId xmlns:p14="http://schemas.microsoft.com/office/powerpoint/2010/main" val="35481353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949184" cy="1121663"/>
          </a:xfrm>
        </p:spPr>
        <p:txBody>
          <a:bodyPr/>
          <a:lstStyle/>
          <a:p>
            <a:pPr algn="ctr"/>
            <a:r>
              <a:rPr lang="en-US" sz="3200" b="1" dirty="0" smtClean="0"/>
              <a:t>PROCESOS DE PROMOCION </a:t>
            </a:r>
            <a:br>
              <a:rPr lang="en-US" sz="3200" b="1" dirty="0" smtClean="0"/>
            </a:br>
            <a:r>
              <a:rPr lang="en-US" sz="3200" b="1" dirty="0" smtClean="0"/>
              <a:t>Y PREVENCION </a:t>
            </a:r>
            <a:endParaRPr lang="es-CO" sz="3200" b="1" dirty="0"/>
          </a:p>
        </p:txBody>
      </p:sp>
      <p:pic>
        <p:nvPicPr>
          <p:cNvPr id="3" name="Imagen 2"/>
          <p:cNvPicPr>
            <a:picLocks noChangeAspect="1"/>
          </p:cNvPicPr>
          <p:nvPr/>
        </p:nvPicPr>
        <p:blipFill>
          <a:blip r:embed="rId2"/>
          <a:stretch>
            <a:fillRect/>
          </a:stretch>
        </p:blipFill>
        <p:spPr>
          <a:xfrm>
            <a:off x="487680" y="1280160"/>
            <a:ext cx="7705344" cy="3773945"/>
          </a:xfrm>
          <a:prstGeom prst="rect">
            <a:avLst/>
          </a:prstGeom>
        </p:spPr>
      </p:pic>
      <p:sp>
        <p:nvSpPr>
          <p:cNvPr id="4" name="Rectángulo 3"/>
          <p:cNvSpPr/>
          <p:nvPr/>
        </p:nvSpPr>
        <p:spPr>
          <a:xfrm>
            <a:off x="390144" y="5054105"/>
            <a:ext cx="8071104" cy="94435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El resultado óptimo en el indicador durante la vigencia, representa que se ha venido </a:t>
            </a:r>
            <a:r>
              <a:rPr lang="es-ES" dirty="0" smtClean="0"/>
              <a:t>d</a:t>
            </a:r>
          </a:p>
          <a:p>
            <a:pPr algn="ctr"/>
            <a:r>
              <a:rPr lang="es-ES" b="1" dirty="0" smtClean="0">
                <a:solidFill>
                  <a:schemeClr val="tx1"/>
                </a:solidFill>
              </a:rPr>
              <a:t>Dando </a:t>
            </a:r>
            <a:r>
              <a:rPr lang="es-ES" b="1" dirty="0">
                <a:solidFill>
                  <a:schemeClr val="tx1"/>
                </a:solidFill>
              </a:rPr>
              <a:t>cumplimiento en la atención a los niños y niñas, a través de los Hogares Comunitarios de Bienestar.</a:t>
            </a:r>
            <a:endParaRPr lang="es-CO" b="1" dirty="0">
              <a:solidFill>
                <a:schemeClr val="tx1"/>
              </a:solidFill>
            </a:endParaRPr>
          </a:p>
          <a:p>
            <a:pPr algn="ctr"/>
            <a:r>
              <a:rPr lang="es-ES" b="1" dirty="0">
                <a:solidFill>
                  <a:schemeClr val="tx1"/>
                </a:solidFill>
              </a:rPr>
              <a:t> </a:t>
            </a:r>
            <a:endParaRPr lang="es-CO" b="1" dirty="0">
              <a:solidFill>
                <a:schemeClr val="tx1"/>
              </a:solidFill>
            </a:endParaRPr>
          </a:p>
          <a:p>
            <a:pPr algn="just"/>
            <a:endParaRPr lang="es-CO" dirty="0"/>
          </a:p>
        </p:txBody>
      </p:sp>
    </p:spTree>
    <p:extLst>
      <p:ext uri="{BB962C8B-B14F-4D97-AF65-F5344CB8AC3E}">
        <p14:creationId xmlns:p14="http://schemas.microsoft.com/office/powerpoint/2010/main" val="34664595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8515350" cy="1085088"/>
          </a:xfrm>
        </p:spPr>
        <p:txBody>
          <a:bodyPr/>
          <a:lstStyle/>
          <a:p>
            <a:r>
              <a:rPr lang="en-US" dirty="0" smtClean="0"/>
              <a:t>GENERACIONES CON BIENESTAR</a:t>
            </a:r>
            <a:endParaRPr lang="es-CO" dirty="0"/>
          </a:p>
        </p:txBody>
      </p:sp>
      <p:pic>
        <p:nvPicPr>
          <p:cNvPr id="3" name="Imagen 2"/>
          <p:cNvPicPr>
            <a:picLocks noChangeAspect="1"/>
          </p:cNvPicPr>
          <p:nvPr/>
        </p:nvPicPr>
        <p:blipFill>
          <a:blip r:embed="rId2"/>
          <a:stretch>
            <a:fillRect/>
          </a:stretch>
        </p:blipFill>
        <p:spPr>
          <a:xfrm>
            <a:off x="435483" y="1219201"/>
            <a:ext cx="7644384" cy="3511295"/>
          </a:xfrm>
          <a:prstGeom prst="rect">
            <a:avLst/>
          </a:prstGeom>
        </p:spPr>
      </p:pic>
      <p:sp>
        <p:nvSpPr>
          <p:cNvPr id="4" name="Rectángulo 3"/>
          <p:cNvSpPr/>
          <p:nvPr/>
        </p:nvSpPr>
        <p:spPr>
          <a:xfrm>
            <a:off x="341376" y="5023104"/>
            <a:ext cx="8173974" cy="9509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a:solidFill>
                  <a:schemeClr val="tx1"/>
                </a:solidFill>
              </a:rPr>
              <a:t>Se mantiene la participación de niños, niñas y adolescentes en edades comprendidas entre 6 y 17 años en todas las modalidades del programa.</a:t>
            </a:r>
            <a:endParaRPr lang="es-CO" b="1" dirty="0">
              <a:solidFill>
                <a:schemeClr val="tx1"/>
              </a:solidFill>
            </a:endParaRPr>
          </a:p>
          <a:p>
            <a:r>
              <a:rPr lang="es-ES" b="1" dirty="0"/>
              <a:t> </a:t>
            </a:r>
            <a:endParaRPr lang="es-CO" dirty="0"/>
          </a:p>
          <a:p>
            <a:pPr algn="ctr"/>
            <a:endParaRPr lang="es-CO" dirty="0"/>
          </a:p>
        </p:txBody>
      </p:sp>
    </p:spTree>
    <p:extLst>
      <p:ext uri="{BB962C8B-B14F-4D97-AF65-F5344CB8AC3E}">
        <p14:creationId xmlns:p14="http://schemas.microsoft.com/office/powerpoint/2010/main" val="10851968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083552" cy="1133856"/>
          </a:xfrm>
        </p:spPr>
        <p:txBody>
          <a:bodyPr/>
          <a:lstStyle/>
          <a:p>
            <a:pPr algn="ctr"/>
            <a:r>
              <a:rPr lang="es-ES" sz="3200" b="1" dirty="0" smtClean="0"/>
              <a:t>NIÑOS Y NIÑAS ATENDIDOS EN EL MARCO DE LA ATENCIÓN INTEGRAL</a:t>
            </a:r>
            <a:endParaRPr lang="es-CO" sz="3200" dirty="0"/>
          </a:p>
        </p:txBody>
      </p:sp>
      <p:pic>
        <p:nvPicPr>
          <p:cNvPr id="3" name="Imagen 2"/>
          <p:cNvPicPr>
            <a:picLocks noChangeAspect="1"/>
          </p:cNvPicPr>
          <p:nvPr/>
        </p:nvPicPr>
        <p:blipFill>
          <a:blip r:embed="rId2"/>
          <a:stretch>
            <a:fillRect/>
          </a:stretch>
        </p:blipFill>
        <p:spPr>
          <a:xfrm>
            <a:off x="644724" y="1231393"/>
            <a:ext cx="7962828" cy="3721067"/>
          </a:xfrm>
          <a:prstGeom prst="rect">
            <a:avLst/>
          </a:prstGeom>
        </p:spPr>
      </p:pic>
      <p:sp>
        <p:nvSpPr>
          <p:cNvPr id="4" name="Rectángulo 3"/>
          <p:cNvSpPr/>
          <p:nvPr/>
        </p:nvSpPr>
        <p:spPr>
          <a:xfrm>
            <a:off x="644724" y="4901184"/>
            <a:ext cx="7962828" cy="12192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rPr>
              <a:t>A pesar de las bajas coberturas que se presentan, cabe resaltar que el indicador se mantiene en nivel Óptimo, se continúa con retroalimentación en las mesas de primera infancia con personerías, Comisarias de Familia y Juntas de Acción Comunal, para tratar de focalizar población que cubra los cupos existentes.</a:t>
            </a:r>
            <a:endParaRPr lang="es-CO" b="1" dirty="0">
              <a:solidFill>
                <a:schemeClr val="tx1"/>
              </a:solidFill>
            </a:endParaRPr>
          </a:p>
          <a:p>
            <a:pPr algn="just"/>
            <a:r>
              <a:rPr lang="es-ES" b="1" dirty="0">
                <a:solidFill>
                  <a:schemeClr val="tx1"/>
                </a:solidFill>
              </a:rPr>
              <a:t> </a:t>
            </a:r>
            <a:endParaRPr lang="es-CO" b="1" dirty="0">
              <a:solidFill>
                <a:schemeClr val="tx1"/>
              </a:solidFill>
            </a:endParaRPr>
          </a:p>
          <a:p>
            <a:pPr algn="ctr"/>
            <a:endParaRPr lang="es-CO" sz="100" dirty="0">
              <a:solidFill>
                <a:schemeClr val="tx1"/>
              </a:solidFill>
            </a:endParaRPr>
          </a:p>
        </p:txBody>
      </p:sp>
    </p:spTree>
    <p:extLst>
      <p:ext uri="{BB962C8B-B14F-4D97-AF65-F5344CB8AC3E}">
        <p14:creationId xmlns:p14="http://schemas.microsoft.com/office/powerpoint/2010/main" val="33232257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7961376" cy="1121665"/>
          </a:xfrm>
        </p:spPr>
        <p:txBody>
          <a:bodyPr/>
          <a:lstStyle/>
          <a:p>
            <a:pPr algn="ctr"/>
            <a:r>
              <a:rPr lang="en-US" sz="2800" b="1" dirty="0" smtClean="0"/>
              <a:t>ADOPTABILIDAD EN PROCESOS DE EDUCACION SUPERIOR</a:t>
            </a:r>
            <a:endParaRPr lang="es-CO" sz="2800" b="1" dirty="0"/>
          </a:p>
        </p:txBody>
      </p:sp>
      <p:pic>
        <p:nvPicPr>
          <p:cNvPr id="3" name="Imagen 2"/>
          <p:cNvPicPr>
            <a:picLocks noChangeAspect="1"/>
          </p:cNvPicPr>
          <p:nvPr/>
        </p:nvPicPr>
        <p:blipFill>
          <a:blip r:embed="rId2"/>
          <a:stretch>
            <a:fillRect/>
          </a:stretch>
        </p:blipFill>
        <p:spPr>
          <a:xfrm>
            <a:off x="525798" y="1122367"/>
            <a:ext cx="7630650" cy="3693473"/>
          </a:xfrm>
          <a:prstGeom prst="rect">
            <a:avLst/>
          </a:prstGeom>
        </p:spPr>
      </p:pic>
      <p:sp>
        <p:nvSpPr>
          <p:cNvPr id="4" name="Rectángulo 3"/>
          <p:cNvSpPr/>
          <p:nvPr/>
        </p:nvSpPr>
        <p:spPr>
          <a:xfrm>
            <a:off x="525798" y="4937760"/>
            <a:ext cx="7630650" cy="120700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rPr>
              <a:t>Se encuentran 25 jóvenes inscritos a programas “Proyectos sueños” en el componente de educación. Se brinda orientación, apoyo y seguimiento, mediante correos electrónicos y telefónicamente a profesionales de cada uno de los centros </a:t>
            </a:r>
            <a:r>
              <a:rPr lang="es-ES" b="1" dirty="0" smtClean="0">
                <a:solidFill>
                  <a:schemeClr val="tx1"/>
                </a:solidFill>
              </a:rPr>
              <a:t>zonales</a:t>
            </a:r>
            <a:endParaRPr lang="es-CO" b="1" dirty="0">
              <a:solidFill>
                <a:schemeClr val="tx1"/>
              </a:solidFill>
            </a:endParaRPr>
          </a:p>
        </p:txBody>
      </p:sp>
    </p:spTree>
    <p:extLst>
      <p:ext uri="{BB962C8B-B14F-4D97-AF65-F5344CB8AC3E}">
        <p14:creationId xmlns:p14="http://schemas.microsoft.com/office/powerpoint/2010/main" val="32322745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9957" y="-1161535"/>
            <a:ext cx="6876288" cy="2767584"/>
          </a:xfrm>
        </p:spPr>
        <p:txBody>
          <a:bodyPr/>
          <a:lstStyle/>
          <a:p>
            <a:pPr lvl="0"/>
            <a:r>
              <a:rPr lang="es-ES" b="1" i="1" dirty="0" smtClean="0"/>
              <a:t/>
            </a:r>
            <a:br>
              <a:rPr lang="es-ES" b="1" i="1" dirty="0" smtClean="0"/>
            </a:br>
            <a:r>
              <a:rPr lang="es-ES" b="1" i="1" dirty="0" smtClean="0"/>
              <a:t/>
            </a:r>
            <a:br>
              <a:rPr lang="es-ES" b="1" i="1" dirty="0" smtClean="0"/>
            </a:br>
            <a:r>
              <a:rPr lang="es-ES" sz="3200" b="1" i="1" dirty="0" smtClean="0"/>
              <a:t>IV. </a:t>
            </a:r>
            <a:r>
              <a:rPr lang="es-ES" sz="2800" b="1" i="1" dirty="0" smtClean="0"/>
              <a:t>ARTICULACIÓN </a:t>
            </a:r>
            <a:r>
              <a:rPr lang="es-ES" sz="2800" b="1" i="1" dirty="0"/>
              <a:t>DEL SISTEMA NACIONAL DE BIENESTAR FAMILIAR - SNBF</a:t>
            </a:r>
            <a:r>
              <a:rPr lang="es-CO" sz="4400" dirty="0"/>
              <a:t/>
            </a:r>
            <a:br>
              <a:rPr lang="es-CO" sz="4400" dirty="0"/>
            </a:br>
            <a:endParaRPr lang="es-CO" sz="4400" dirty="0"/>
          </a:p>
        </p:txBody>
      </p:sp>
      <p:sp>
        <p:nvSpPr>
          <p:cNvPr id="4" name="Cinta perforada 3"/>
          <p:cNvSpPr/>
          <p:nvPr/>
        </p:nvSpPr>
        <p:spPr>
          <a:xfrm>
            <a:off x="256032" y="2023872"/>
            <a:ext cx="8619744" cy="4450080"/>
          </a:xfrm>
          <a:prstGeom prst="flowChartPunchedTap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u="sng" dirty="0">
                <a:solidFill>
                  <a:schemeClr val="tx1"/>
                </a:solidFill>
              </a:rPr>
              <a:t>Objetivo</a:t>
            </a:r>
            <a:r>
              <a:rPr lang="es-ES" dirty="0">
                <a:solidFill>
                  <a:schemeClr val="tx1"/>
                </a:solidFill>
              </a:rPr>
              <a:t>: Concertar e implementar mecanismos de articulación de planes, políticas y programas, que contribuyan a impulsar el desarrollo coordinado de los actores del SNBF, con el fin de optimizar los recursos y racionalizar las acciones para la efectiva formulación, gestión, ejecución y evaluación de las políticas públicas y la prestación del servicio público de bienestar familiar; en favor de la Infancia, adolescencia y familia para la garantía integral y restablecimiento de sus derechos.</a:t>
            </a:r>
            <a:endParaRPr lang="es-CO" dirty="0">
              <a:solidFill>
                <a:schemeClr val="tx1"/>
              </a:solidFill>
            </a:endParaRPr>
          </a:p>
          <a:p>
            <a:r>
              <a:rPr lang="es-ES" dirty="0">
                <a:solidFill>
                  <a:schemeClr val="tx1"/>
                </a:solidFill>
              </a:rPr>
              <a:t> </a:t>
            </a:r>
            <a:endParaRPr lang="es-CO" dirty="0">
              <a:solidFill>
                <a:schemeClr val="tx1"/>
              </a:solidFill>
            </a:endParaRPr>
          </a:p>
        </p:txBody>
      </p:sp>
    </p:spTree>
    <p:extLst>
      <p:ext uri="{BB962C8B-B14F-4D97-AF65-F5344CB8AC3E}">
        <p14:creationId xmlns:p14="http://schemas.microsoft.com/office/powerpoint/2010/main" val="2850719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1"/>
            <a:ext cx="6356555" cy="104851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dirty="0" smtClean="0">
                <a:ln w="0"/>
                <a:solidFill>
                  <a:schemeClr val="tx1"/>
                </a:solidFill>
                <a:effectLst>
                  <a:outerShdw blurRad="38100" dist="19050" dir="2700000" algn="tl" rotWithShape="0">
                    <a:schemeClr val="dk1">
                      <a:alpha val="40000"/>
                    </a:schemeClr>
                  </a:outerShdw>
                </a:effectLst>
              </a:rPr>
              <a:t>FUENTES</a:t>
            </a:r>
            <a:r>
              <a:rPr lang="es-CO" sz="2400" dirty="0" smtClean="0">
                <a:ln w="0"/>
                <a:solidFill>
                  <a:schemeClr val="tx1"/>
                </a:solidFill>
                <a:effectLst>
                  <a:outerShdw blurRad="38100" dist="19050" dir="2700000" algn="tl" rotWithShape="0">
                    <a:schemeClr val="dk1">
                      <a:alpha val="40000"/>
                    </a:schemeClr>
                  </a:outerShdw>
                </a:effectLst>
              </a:rPr>
              <a:t> </a:t>
            </a:r>
            <a:r>
              <a:rPr lang="es-CO" sz="4000" dirty="0" smtClean="0">
                <a:ln w="0"/>
                <a:solidFill>
                  <a:schemeClr val="tx1"/>
                </a:solidFill>
                <a:effectLst>
                  <a:outerShdw blurRad="38100" dist="19050" dir="2700000" algn="tl" rotWithShape="0">
                    <a:schemeClr val="dk1">
                      <a:alpha val="40000"/>
                    </a:schemeClr>
                  </a:outerShdw>
                </a:effectLst>
              </a:rPr>
              <a:t>DE FINANCIACIÓN</a:t>
            </a:r>
            <a:endParaRPr lang="es-CO" sz="4000" dirty="0">
              <a:ln w="0"/>
              <a:solidFill>
                <a:schemeClr val="tx1"/>
              </a:solidFill>
              <a:effectLst>
                <a:outerShdw blurRad="38100" dist="19050" dir="2700000" algn="tl" rotWithShape="0">
                  <a:schemeClr val="dk1">
                    <a:alpha val="40000"/>
                  </a:schemeClr>
                </a:outerShdw>
              </a:effectLst>
            </a:endParaRPr>
          </a:p>
        </p:txBody>
      </p:sp>
      <p:graphicFrame>
        <p:nvGraphicFramePr>
          <p:cNvPr id="6" name="Diagrama 5"/>
          <p:cNvGraphicFramePr/>
          <p:nvPr>
            <p:extLst>
              <p:ext uri="{D42A27DB-BD31-4B8C-83A1-F6EECF244321}">
                <p14:modId xmlns:p14="http://schemas.microsoft.com/office/powerpoint/2010/main" val="1412669003"/>
              </p:ext>
            </p:extLst>
          </p:nvPr>
        </p:nvGraphicFramePr>
        <p:xfrm>
          <a:off x="176981" y="1622323"/>
          <a:ext cx="8834284" cy="4483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07562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192" y="1"/>
            <a:ext cx="6900672" cy="1158239"/>
          </a:xfrm>
        </p:spPr>
        <p:txBody>
          <a:bodyPr/>
          <a:lstStyle/>
          <a:p>
            <a:r>
              <a:rPr lang="es-ES" sz="2800" b="1" dirty="0"/>
              <a:t>ASISTENCIA TÉCNICA EN LA FORMULACIÓN DE PLANES DE DESARROLLO MUNICIPAL Y </a:t>
            </a:r>
            <a:r>
              <a:rPr lang="es-ES" sz="2800" b="1" dirty="0" smtClean="0"/>
              <a:t>DEPARTAMENTAL.</a:t>
            </a:r>
            <a:endParaRPr lang="es-CO" sz="2800" dirty="0"/>
          </a:p>
        </p:txBody>
      </p:sp>
      <p:sp>
        <p:nvSpPr>
          <p:cNvPr id="3" name="Rectángulo 2"/>
          <p:cNvSpPr/>
          <p:nvPr/>
        </p:nvSpPr>
        <p:spPr>
          <a:xfrm>
            <a:off x="841248" y="1438656"/>
            <a:ext cx="7180326" cy="68408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rPr>
              <a:t>En el marco del convenio 1614 de 2015, suscrito entre el Instituto Colombiano de Bienestar Familiar, UNICEF y la Fundación </a:t>
            </a:r>
            <a:r>
              <a:rPr lang="es-ES" sz="1400" b="1" dirty="0" err="1" smtClean="0">
                <a:solidFill>
                  <a:schemeClr val="tx1"/>
                </a:solidFill>
              </a:rPr>
              <a:t>Save</a:t>
            </a:r>
            <a:r>
              <a:rPr lang="es-ES" sz="1400" b="1" dirty="0" smtClean="0">
                <a:solidFill>
                  <a:schemeClr val="tx1"/>
                </a:solidFill>
              </a:rPr>
              <a:t> </a:t>
            </a:r>
            <a:r>
              <a:rPr lang="es-ES" sz="1400" b="1" dirty="0" err="1" smtClean="0">
                <a:solidFill>
                  <a:schemeClr val="tx1"/>
                </a:solidFill>
              </a:rPr>
              <a:t>The</a:t>
            </a:r>
            <a:r>
              <a:rPr lang="es-ES" sz="1400" b="1" dirty="0" smtClean="0">
                <a:solidFill>
                  <a:schemeClr val="tx1"/>
                </a:solidFill>
              </a:rPr>
              <a:t> </a:t>
            </a:r>
            <a:r>
              <a:rPr lang="es-ES" sz="1400" b="1" dirty="0">
                <a:solidFill>
                  <a:schemeClr val="tx1"/>
                </a:solidFill>
              </a:rPr>
              <a:t>Children Colombia, se acompañó técnicamente a los nuevos equipos de gobierno en los 122 municipios y departamento</a:t>
            </a:r>
            <a:endParaRPr lang="es-CO" sz="1400" b="1" dirty="0">
              <a:solidFill>
                <a:schemeClr val="tx1"/>
              </a:solidFill>
            </a:endParaRPr>
          </a:p>
        </p:txBody>
      </p:sp>
      <p:sp>
        <p:nvSpPr>
          <p:cNvPr id="5" name="Rectángulo 4"/>
          <p:cNvSpPr/>
          <p:nvPr/>
        </p:nvSpPr>
        <p:spPr>
          <a:xfrm>
            <a:off x="829056" y="2413301"/>
            <a:ext cx="7264908" cy="54387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Alistamiento e identifiacion de </a:t>
            </a:r>
            <a:r>
              <a:rPr lang="en-US" sz="1400" b="1" dirty="0" err="1" smtClean="0">
                <a:solidFill>
                  <a:schemeClr val="tx1"/>
                </a:solidFill>
              </a:rPr>
              <a:t>actores</a:t>
            </a:r>
            <a:r>
              <a:rPr lang="en-US" sz="1400" b="1" dirty="0" smtClean="0">
                <a:solidFill>
                  <a:schemeClr val="tx1"/>
                </a:solidFill>
              </a:rPr>
              <a:t> claves  y </a:t>
            </a:r>
            <a:r>
              <a:rPr lang="en-US" sz="1400" b="1" dirty="0" err="1" smtClean="0">
                <a:solidFill>
                  <a:schemeClr val="tx1"/>
                </a:solidFill>
              </a:rPr>
              <a:t>aliados</a:t>
            </a:r>
            <a:r>
              <a:rPr lang="en-US" sz="1400" b="1" dirty="0" smtClean="0">
                <a:solidFill>
                  <a:schemeClr val="tx1"/>
                </a:solidFill>
              </a:rPr>
              <a:t> </a:t>
            </a:r>
            <a:r>
              <a:rPr lang="es-ES_tradnl" sz="1400" b="1" dirty="0" smtClean="0">
                <a:solidFill>
                  <a:schemeClr val="tx1"/>
                </a:solidFill>
              </a:rPr>
              <a:t>estratégicos</a:t>
            </a:r>
            <a:r>
              <a:rPr lang="en-US" sz="1400" b="1" dirty="0" smtClean="0">
                <a:solidFill>
                  <a:schemeClr val="tx1"/>
                </a:solidFill>
              </a:rPr>
              <a:t> </a:t>
            </a:r>
            <a:r>
              <a:rPr lang="en-US" sz="1400" b="1" dirty="0" err="1" smtClean="0">
                <a:solidFill>
                  <a:schemeClr val="tx1"/>
                </a:solidFill>
              </a:rPr>
              <a:t>en</a:t>
            </a:r>
            <a:r>
              <a:rPr lang="en-US" sz="1400" b="1" dirty="0" smtClean="0">
                <a:solidFill>
                  <a:schemeClr val="tx1"/>
                </a:solidFill>
              </a:rPr>
              <a:t> territorio</a:t>
            </a:r>
            <a:endParaRPr lang="es-CO" sz="1400" b="1" dirty="0">
              <a:solidFill>
                <a:schemeClr val="tx1"/>
              </a:solidFill>
            </a:endParaRPr>
          </a:p>
        </p:txBody>
      </p:sp>
      <p:sp>
        <p:nvSpPr>
          <p:cNvPr id="11" name="Rectángulo 10"/>
          <p:cNvSpPr/>
          <p:nvPr/>
        </p:nvSpPr>
        <p:spPr>
          <a:xfrm>
            <a:off x="756666" y="4304348"/>
            <a:ext cx="7264908" cy="51497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El 23 de </a:t>
            </a:r>
            <a:r>
              <a:rPr lang="en-US" sz="1200" b="1" dirty="0" err="1" smtClean="0">
                <a:solidFill>
                  <a:schemeClr val="tx1"/>
                </a:solidFill>
              </a:rPr>
              <a:t>febrero</a:t>
            </a:r>
            <a:r>
              <a:rPr lang="en-US" sz="1200" b="1" dirty="0" smtClean="0">
                <a:solidFill>
                  <a:schemeClr val="tx1"/>
                </a:solidFill>
              </a:rPr>
              <a:t> de 2016 se </a:t>
            </a:r>
            <a:r>
              <a:rPr lang="en-US" sz="1200" b="1" dirty="0" err="1" smtClean="0">
                <a:solidFill>
                  <a:schemeClr val="tx1"/>
                </a:solidFill>
              </a:rPr>
              <a:t>realizo</a:t>
            </a:r>
            <a:r>
              <a:rPr lang="en-US" sz="1200" b="1" dirty="0" smtClean="0">
                <a:solidFill>
                  <a:schemeClr val="tx1"/>
                </a:solidFill>
              </a:rPr>
              <a:t> taller  </a:t>
            </a:r>
            <a:r>
              <a:rPr lang="en-US" sz="1200" b="1" dirty="0" err="1" smtClean="0">
                <a:solidFill>
                  <a:schemeClr val="tx1"/>
                </a:solidFill>
              </a:rPr>
              <a:t>donde</a:t>
            </a:r>
            <a:r>
              <a:rPr lang="en-US" sz="1200" b="1" dirty="0" smtClean="0">
                <a:solidFill>
                  <a:schemeClr val="tx1"/>
                </a:solidFill>
              </a:rPr>
              <a:t> </a:t>
            </a:r>
            <a:r>
              <a:rPr lang="es-ES" sz="1200" b="1" dirty="0" smtClean="0">
                <a:solidFill>
                  <a:schemeClr val="tx1"/>
                </a:solidFill>
              </a:rPr>
              <a:t>asistieron 84 municipios para dar a conocer el lineamiento y el KIT territorial para la inclusión de los temas IAF en los planes de desarrollo </a:t>
            </a:r>
            <a:endParaRPr lang="es-CO" sz="1200" b="1" dirty="0">
              <a:solidFill>
                <a:schemeClr val="tx1"/>
              </a:solidFill>
            </a:endParaRPr>
          </a:p>
        </p:txBody>
      </p:sp>
      <p:sp>
        <p:nvSpPr>
          <p:cNvPr id="12" name="Flecha abajo 11"/>
          <p:cNvSpPr/>
          <p:nvPr/>
        </p:nvSpPr>
        <p:spPr>
          <a:xfrm>
            <a:off x="3870579" y="2092118"/>
            <a:ext cx="560832" cy="321183"/>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redondeado 12"/>
          <p:cNvSpPr/>
          <p:nvPr/>
        </p:nvSpPr>
        <p:spPr>
          <a:xfrm>
            <a:off x="695325" y="5163643"/>
            <a:ext cx="7362444" cy="463823"/>
          </a:xfrm>
          <a:prstGeom prst="roundRect">
            <a:avLst>
              <a:gd name="adj" fmla="val 50000"/>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b="1" dirty="0" smtClean="0">
              <a:solidFill>
                <a:schemeClr val="tx1"/>
              </a:solidFill>
            </a:endParaRPr>
          </a:p>
          <a:p>
            <a:pPr algn="just"/>
            <a:endParaRPr lang="en-US" sz="1400" dirty="0" smtClean="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r>
              <a:rPr lang="en-US" sz="1400" dirty="0" smtClean="0">
                <a:solidFill>
                  <a:schemeClr val="tx1"/>
                </a:solidFill>
              </a:rPr>
              <a:t>31 de </a:t>
            </a:r>
            <a:r>
              <a:rPr lang="en-US" sz="1400" dirty="0" err="1" smtClean="0">
                <a:solidFill>
                  <a:schemeClr val="tx1"/>
                </a:solidFill>
              </a:rPr>
              <a:t>marzo</a:t>
            </a:r>
            <a:r>
              <a:rPr lang="en-US" sz="1400" dirty="0" smtClean="0">
                <a:solidFill>
                  <a:schemeClr val="tx1"/>
                </a:solidFill>
              </a:rPr>
              <a:t> de 2016, capacitation </a:t>
            </a:r>
            <a:r>
              <a:rPr lang="en-US" sz="1400" dirty="0" err="1">
                <a:solidFill>
                  <a:schemeClr val="tx1"/>
                </a:solidFill>
              </a:rPr>
              <a:t>P</a:t>
            </a:r>
            <a:r>
              <a:rPr lang="en-US" sz="1400" dirty="0" err="1" smtClean="0">
                <a:solidFill>
                  <a:schemeClr val="tx1"/>
                </a:solidFill>
              </a:rPr>
              <a:t>residentes</a:t>
            </a:r>
            <a:r>
              <a:rPr lang="en-US" sz="1400" dirty="0" smtClean="0">
                <a:solidFill>
                  <a:schemeClr val="tx1"/>
                </a:solidFill>
              </a:rPr>
              <a:t> Concejos Municipales, para </a:t>
            </a:r>
            <a:r>
              <a:rPr lang="en-US" sz="1400" dirty="0" err="1" smtClean="0">
                <a:solidFill>
                  <a:schemeClr val="tx1"/>
                </a:solidFill>
              </a:rPr>
              <a:t>dar</a:t>
            </a:r>
            <a:r>
              <a:rPr lang="en-US" sz="1400" dirty="0" smtClean="0">
                <a:solidFill>
                  <a:schemeClr val="tx1"/>
                </a:solidFill>
              </a:rPr>
              <a:t> a </a:t>
            </a:r>
            <a:r>
              <a:rPr lang="en-US" sz="1400" dirty="0" err="1" smtClean="0">
                <a:solidFill>
                  <a:schemeClr val="tx1"/>
                </a:solidFill>
              </a:rPr>
              <a:t>conocer</a:t>
            </a:r>
            <a:r>
              <a:rPr lang="en-US" sz="1400" dirty="0" smtClean="0">
                <a:solidFill>
                  <a:schemeClr val="tx1"/>
                </a:solidFill>
              </a:rPr>
              <a:t> el li</a:t>
            </a:r>
          </a:p>
          <a:p>
            <a:pPr algn="ctr"/>
            <a:r>
              <a:rPr lang="en-US" sz="1400" dirty="0" err="1" smtClean="0">
                <a:solidFill>
                  <a:schemeClr val="tx1"/>
                </a:solidFill>
              </a:rPr>
              <a:t>neamiento</a:t>
            </a:r>
            <a:r>
              <a:rPr lang="en-US" sz="1400" dirty="0" smtClean="0">
                <a:solidFill>
                  <a:schemeClr val="tx1"/>
                </a:solidFill>
              </a:rPr>
              <a:t>. </a:t>
            </a:r>
          </a:p>
          <a:p>
            <a:pPr algn="just"/>
            <a:endParaRPr lang="en-US" sz="1600" dirty="0" smtClean="0">
              <a:solidFill>
                <a:schemeClr val="tx1"/>
              </a:solidFill>
            </a:endParaRPr>
          </a:p>
          <a:p>
            <a:pPr algn="just"/>
            <a:endParaRPr lang="en-US" sz="1600" dirty="0" smtClean="0">
              <a:solidFill>
                <a:schemeClr val="tx1"/>
              </a:solidFill>
            </a:endParaRPr>
          </a:p>
          <a:p>
            <a:pPr algn="just"/>
            <a:endParaRPr lang="es-CO" sz="1600" dirty="0">
              <a:solidFill>
                <a:schemeClr val="tx1"/>
              </a:solidFill>
            </a:endParaRPr>
          </a:p>
        </p:txBody>
      </p:sp>
      <p:sp>
        <p:nvSpPr>
          <p:cNvPr id="16" name="Rectángulo redondeado 15"/>
          <p:cNvSpPr/>
          <p:nvPr/>
        </p:nvSpPr>
        <p:spPr>
          <a:xfrm>
            <a:off x="749997" y="5893511"/>
            <a:ext cx="7264908" cy="38471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Durante el </a:t>
            </a:r>
            <a:r>
              <a:rPr lang="en-US" sz="1200" b="1" dirty="0" err="1" smtClean="0">
                <a:solidFill>
                  <a:schemeClr val="tx1"/>
                </a:solidFill>
              </a:rPr>
              <a:t>mes</a:t>
            </a:r>
            <a:r>
              <a:rPr lang="en-US" sz="1200" b="1" dirty="0" smtClean="0">
                <a:solidFill>
                  <a:schemeClr val="tx1"/>
                </a:solidFill>
              </a:rPr>
              <a:t> de </a:t>
            </a:r>
            <a:r>
              <a:rPr lang="en-US" sz="1200" b="1" dirty="0" err="1" smtClean="0">
                <a:solidFill>
                  <a:schemeClr val="tx1"/>
                </a:solidFill>
              </a:rPr>
              <a:t>abril</a:t>
            </a:r>
            <a:r>
              <a:rPr lang="en-US" sz="1200" b="1" dirty="0" smtClean="0">
                <a:solidFill>
                  <a:schemeClr val="tx1"/>
                </a:solidFill>
              </a:rPr>
              <a:t> se realize </a:t>
            </a:r>
            <a:r>
              <a:rPr lang="en-US" sz="1200" b="1" dirty="0" err="1" smtClean="0">
                <a:solidFill>
                  <a:schemeClr val="tx1"/>
                </a:solidFill>
              </a:rPr>
              <a:t>acompanamiento</a:t>
            </a:r>
            <a:r>
              <a:rPr lang="en-US" sz="1200" b="1" dirty="0">
                <a:solidFill>
                  <a:schemeClr val="tx1"/>
                </a:solidFill>
              </a:rPr>
              <a:t> </a:t>
            </a:r>
            <a:r>
              <a:rPr lang="en-US" sz="1200" b="1" dirty="0" err="1" smtClean="0">
                <a:solidFill>
                  <a:schemeClr val="tx1"/>
                </a:solidFill>
              </a:rPr>
              <a:t>directo</a:t>
            </a:r>
            <a:r>
              <a:rPr lang="en-US" sz="1200" b="1" dirty="0" smtClean="0">
                <a:solidFill>
                  <a:schemeClr val="tx1"/>
                </a:solidFill>
              </a:rPr>
              <a:t>  a los </a:t>
            </a:r>
            <a:r>
              <a:rPr lang="en-US" sz="1200" b="1" dirty="0" err="1" smtClean="0">
                <a:solidFill>
                  <a:schemeClr val="tx1"/>
                </a:solidFill>
              </a:rPr>
              <a:t>Consejos</a:t>
            </a:r>
            <a:r>
              <a:rPr lang="en-US" sz="1200" b="1" dirty="0" smtClean="0">
                <a:solidFill>
                  <a:schemeClr val="tx1"/>
                </a:solidFill>
              </a:rPr>
              <a:t> </a:t>
            </a:r>
            <a:r>
              <a:rPr lang="en-US" sz="1200" b="1" dirty="0" err="1" smtClean="0">
                <a:solidFill>
                  <a:schemeClr val="tx1"/>
                </a:solidFill>
              </a:rPr>
              <a:t>Territoriales</a:t>
            </a:r>
            <a:r>
              <a:rPr lang="en-US" sz="1200" b="1" dirty="0" smtClean="0">
                <a:solidFill>
                  <a:schemeClr val="tx1"/>
                </a:solidFill>
              </a:rPr>
              <a:t> de </a:t>
            </a:r>
            <a:r>
              <a:rPr lang="es-ES" sz="1200" b="1" dirty="0" smtClean="0">
                <a:solidFill>
                  <a:schemeClr val="tx1"/>
                </a:solidFill>
              </a:rPr>
              <a:t>Planeación</a:t>
            </a:r>
            <a:r>
              <a:rPr lang="en-US" sz="1400" b="1" dirty="0" smtClean="0">
                <a:solidFill>
                  <a:schemeClr val="tx1"/>
                </a:solidFill>
              </a:rPr>
              <a:t>. </a:t>
            </a:r>
            <a:endParaRPr lang="es-CO" sz="1400" b="1" dirty="0">
              <a:solidFill>
                <a:schemeClr val="tx1"/>
              </a:solidFill>
            </a:endParaRPr>
          </a:p>
        </p:txBody>
      </p:sp>
      <p:sp>
        <p:nvSpPr>
          <p:cNvPr id="17" name="Rectángulo redondeado 16"/>
          <p:cNvSpPr/>
          <p:nvPr/>
        </p:nvSpPr>
        <p:spPr>
          <a:xfrm>
            <a:off x="749997" y="3288914"/>
            <a:ext cx="7264908" cy="72944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b="1" dirty="0">
                <a:solidFill>
                  <a:schemeClr val="tx1"/>
                </a:solidFill>
              </a:rPr>
              <a:t>Mediante la articulación de estos actores y el apoyo de los asesores territoriales del SNBF, se llegó de manera directa a los alcaldes como máximo orientador de la planeación en su municipio y responsable de la formulación de los planes de desarrollo</a:t>
            </a:r>
            <a:endParaRPr lang="es-CO" sz="1100" b="1" dirty="0">
              <a:solidFill>
                <a:schemeClr val="tx1"/>
              </a:solidFill>
            </a:endParaRPr>
          </a:p>
        </p:txBody>
      </p:sp>
      <p:sp>
        <p:nvSpPr>
          <p:cNvPr id="18" name="Flecha abajo 17"/>
          <p:cNvSpPr/>
          <p:nvPr/>
        </p:nvSpPr>
        <p:spPr>
          <a:xfrm>
            <a:off x="3870579" y="2969065"/>
            <a:ext cx="560832" cy="321183"/>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Flecha abajo 18"/>
          <p:cNvSpPr/>
          <p:nvPr/>
        </p:nvSpPr>
        <p:spPr>
          <a:xfrm>
            <a:off x="3821619" y="3959113"/>
            <a:ext cx="560832" cy="321183"/>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Flecha abajo 19"/>
          <p:cNvSpPr/>
          <p:nvPr/>
        </p:nvSpPr>
        <p:spPr>
          <a:xfrm>
            <a:off x="3821619" y="4845085"/>
            <a:ext cx="560832" cy="321183"/>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Flecha abajo 20"/>
          <p:cNvSpPr/>
          <p:nvPr/>
        </p:nvSpPr>
        <p:spPr>
          <a:xfrm>
            <a:off x="3815142" y="5581273"/>
            <a:ext cx="560832" cy="321183"/>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1944366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4471" y="1122363"/>
            <a:ext cx="8686799" cy="1056061"/>
          </a:xfrm>
        </p:spPr>
        <p:txBody>
          <a:bodyPr/>
          <a:lstStyle/>
          <a:p>
            <a:r>
              <a:rPr lang="es-CO" dirty="0" smtClean="0"/>
              <a:t/>
            </a:r>
            <a:br>
              <a:rPr lang="es-CO" dirty="0" smtClean="0"/>
            </a:br>
            <a:r>
              <a:rPr lang="es-CO" dirty="0"/>
              <a:t/>
            </a:r>
            <a:br>
              <a:rPr lang="es-CO" dirty="0"/>
            </a:br>
            <a:endParaRPr lang="es-CO" dirty="0"/>
          </a:p>
        </p:txBody>
      </p:sp>
      <p:sp>
        <p:nvSpPr>
          <p:cNvPr id="3" name="Subtítulo 2"/>
          <p:cNvSpPr>
            <a:spLocks noGrp="1"/>
          </p:cNvSpPr>
          <p:nvPr>
            <p:ph type="subTitle" idx="1"/>
          </p:nvPr>
        </p:nvSpPr>
        <p:spPr>
          <a:xfrm>
            <a:off x="134471" y="1398494"/>
            <a:ext cx="8686799" cy="4773706"/>
          </a:xfrm>
        </p:spPr>
        <p:txBody>
          <a:bodyPr/>
          <a:lstStyle/>
          <a:p>
            <a:pPr algn="l"/>
            <a:r>
              <a:rPr lang="es-ES" b="1" u="sng" dirty="0"/>
              <a:t>Mesas de Profundización</a:t>
            </a:r>
            <a:r>
              <a:rPr lang="es-ES" b="1" dirty="0"/>
              <a:t>:</a:t>
            </a:r>
            <a:r>
              <a:rPr lang="es-ES" dirty="0"/>
              <a:t> Se realizó </a:t>
            </a:r>
            <a:r>
              <a:rPr lang="es-ES" dirty="0" smtClean="0"/>
              <a:t> en la </a:t>
            </a:r>
            <a:r>
              <a:rPr lang="es-ES" dirty="0"/>
              <a:t>mesa de Planeación y participación </a:t>
            </a:r>
            <a:r>
              <a:rPr lang="es-ES" dirty="0" smtClean="0"/>
              <a:t>con la intervención de expertos, la sociedad civil, el gobierno  municipal y/o departamental.</a:t>
            </a:r>
          </a:p>
          <a:p>
            <a:pPr algn="l"/>
            <a:endParaRPr lang="es-ES" b="1" dirty="0"/>
          </a:p>
          <a:p>
            <a:pPr algn="l"/>
            <a:r>
              <a:rPr lang="es-ES" b="1" u="sng" dirty="0" smtClean="0"/>
              <a:t>Instancias </a:t>
            </a:r>
            <a:r>
              <a:rPr lang="es-ES" b="1" u="sng" dirty="0"/>
              <a:t>Territoriales</a:t>
            </a:r>
            <a:r>
              <a:rPr lang="es-ES" b="1" dirty="0"/>
              <a:t>: </a:t>
            </a:r>
            <a:r>
              <a:rPr lang="es-ES" b="1" dirty="0" smtClean="0"/>
              <a:t> </a:t>
            </a:r>
            <a:r>
              <a:rPr lang="es-ES" b="1" dirty="0"/>
              <a:t> </a:t>
            </a:r>
            <a:r>
              <a:rPr lang="es-ES" dirty="0" smtClean="0"/>
              <a:t>Se incidió en Consejos Territoriales de Planeación, Concejos Municipales, Asamblea departamental, donde se aplicaron instrumentos de chequeo para verificar la inclusión de los lineamientos en el plan de</a:t>
            </a:r>
            <a:endParaRPr lang="es-ES" dirty="0"/>
          </a:p>
          <a:p>
            <a:pPr algn="l"/>
            <a:r>
              <a:rPr lang="es-ES" b="1" u="sng" dirty="0"/>
              <a:t>Socialización de Lineamientos:</a:t>
            </a:r>
            <a:r>
              <a:rPr lang="es-ES" dirty="0"/>
              <a:t> </a:t>
            </a:r>
            <a:r>
              <a:rPr lang="es-ES" dirty="0" smtClean="0"/>
              <a:t> Se brindó asistencia directa a los equipos de gobierno, se socializó el lineamiento en dos eventos desarrollados en la  ciudad de Paipa: 23 de febrero a Equipos de Gobiernos, Asesores y Consultores, y el 31 de marzo a Concejales de los 123 municipios.</a:t>
            </a:r>
          </a:p>
          <a:p>
            <a:pPr algn="l"/>
            <a:endParaRPr lang="es-ES" dirty="0"/>
          </a:p>
        </p:txBody>
      </p:sp>
      <p:sp>
        <p:nvSpPr>
          <p:cNvPr id="4" name="Rectángulo 3"/>
          <p:cNvSpPr/>
          <p:nvPr/>
        </p:nvSpPr>
        <p:spPr>
          <a:xfrm>
            <a:off x="0" y="0"/>
            <a:ext cx="6386052" cy="95864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smtClean="0">
                <a:solidFill>
                  <a:schemeClr val="tx1"/>
                </a:solidFill>
              </a:rPr>
              <a:t>INSTANCIAS DE PARTICIPACIÓN Y DECISIÓN</a:t>
            </a:r>
            <a:endParaRPr lang="es-CO" sz="3200" b="1" dirty="0">
              <a:solidFill>
                <a:schemeClr val="tx1"/>
              </a:solidFill>
            </a:endParaRPr>
          </a:p>
        </p:txBody>
      </p:sp>
    </p:spTree>
    <p:extLst>
      <p:ext uri="{BB962C8B-B14F-4D97-AF65-F5344CB8AC3E}">
        <p14:creationId xmlns:p14="http://schemas.microsoft.com/office/powerpoint/2010/main" val="312998707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46304"/>
            <a:ext cx="8001000" cy="1658112"/>
          </a:xfrm>
        </p:spPr>
        <p:txBody>
          <a:bodyPr/>
          <a:lstStyle/>
          <a:p>
            <a:pPr algn="l"/>
            <a:r>
              <a:rPr lang="es-ES" sz="3200" b="1" dirty="0" smtClean="0"/>
              <a:t>LIQUIDACION CONVENIOS </a:t>
            </a:r>
            <a:br>
              <a:rPr lang="es-ES" sz="3200" b="1" dirty="0" smtClean="0"/>
            </a:br>
            <a:r>
              <a:rPr lang="es-ES" sz="3200" b="1" dirty="0" smtClean="0"/>
              <a:t>MARCO INTERADMINISTRATIVOS DE COOPERACION</a:t>
            </a:r>
            <a:endParaRPr lang="es-ES" sz="3200" b="1" dirty="0"/>
          </a:p>
        </p:txBody>
      </p:sp>
      <p:sp>
        <p:nvSpPr>
          <p:cNvPr id="3" name="Subtítulo 2"/>
          <p:cNvSpPr>
            <a:spLocks noGrp="1"/>
          </p:cNvSpPr>
          <p:nvPr>
            <p:ph type="subTitle" idx="1"/>
          </p:nvPr>
        </p:nvSpPr>
        <p:spPr>
          <a:xfrm>
            <a:off x="204216" y="2078038"/>
            <a:ext cx="8537448" cy="4054538"/>
          </a:xfrm>
        </p:spPr>
        <p:txBody>
          <a:bodyPr/>
          <a:lstStyle/>
          <a:p>
            <a:pPr algn="just"/>
            <a:r>
              <a:rPr lang="es-ES" b="1" dirty="0" smtClean="0"/>
              <a:t>OBJETO: </a:t>
            </a:r>
            <a:r>
              <a:rPr lang="es-ES" sz="2000" dirty="0"/>
              <a:t>Aunar, </a:t>
            </a:r>
            <a:r>
              <a:rPr lang="es-ES" sz="2000" dirty="0" smtClean="0"/>
              <a:t>articular </a:t>
            </a:r>
            <a:r>
              <a:rPr lang="es-ES" sz="2000" dirty="0"/>
              <a:t>y coordinar esfuerzos, recursos humanos, técnicos, tecnológicos: logísticos y financieros, entre el ICBF y los municipios  para el diseño, implementación y ejecución de una Política Publica prioritaria y diferencial de primera infancia, infancia, adolescencia y familia, que incorpore planes, programas, proyectos y acciones para garantizar el desarrollo y la protección integral de los niños, niñas, adolescentes y jóvenes, así como el bienestar de las familias en el marco del Sistema Nacional de Bienestar </a:t>
            </a:r>
            <a:r>
              <a:rPr lang="es-ES" sz="2000" dirty="0" smtClean="0"/>
              <a:t>Familiar.</a:t>
            </a:r>
          </a:p>
          <a:p>
            <a:pPr algn="just"/>
            <a:r>
              <a:rPr lang="es-ES" sz="2000" b="1" dirty="0" smtClean="0"/>
              <a:t>Fecha de iniciación: Agosto de 2012</a:t>
            </a:r>
          </a:p>
          <a:p>
            <a:pPr algn="just"/>
            <a:r>
              <a:rPr lang="es-ES" sz="2000" b="1" dirty="0" smtClean="0"/>
              <a:t>Fecha de terminación: Julio de 2014</a:t>
            </a:r>
          </a:p>
          <a:p>
            <a:pPr algn="just"/>
            <a:r>
              <a:rPr lang="es-ES" sz="2000" b="1" dirty="0" smtClean="0"/>
              <a:t>Total convenios firmados: 107 </a:t>
            </a:r>
          </a:p>
          <a:p>
            <a:pPr algn="just"/>
            <a:r>
              <a:rPr lang="es-ES" sz="2000" b="1" dirty="0" smtClean="0"/>
              <a:t>Total liquidados: 106</a:t>
            </a:r>
          </a:p>
          <a:p>
            <a:pPr algn="just"/>
            <a:endParaRPr lang="es-ES" sz="2000" b="1" dirty="0"/>
          </a:p>
        </p:txBody>
      </p:sp>
    </p:spTree>
    <p:extLst>
      <p:ext uri="{BB962C8B-B14F-4D97-AF65-F5344CB8AC3E}">
        <p14:creationId xmlns:p14="http://schemas.microsoft.com/office/powerpoint/2010/main" val="7044313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69989"/>
            <a:ext cx="5535827" cy="1303845"/>
          </a:xfrm>
        </p:spPr>
        <p:txBody>
          <a:bodyPr/>
          <a:lstStyle/>
          <a:p>
            <a:r>
              <a:rPr lang="es-ES" sz="2400" b="1" dirty="0" smtClean="0"/>
              <a:t>ARMONIZACION DE LA RUTA  INTEGRAL DE ATENCIONES CON LA POLITICA PUBLICA DE PRIMERA INFANCIA  </a:t>
            </a:r>
            <a:endParaRPr lang="es-ES" sz="2400" b="1" dirty="0"/>
          </a:p>
        </p:txBody>
      </p:sp>
      <p:sp>
        <p:nvSpPr>
          <p:cNvPr id="3" name="Subtítulo 2"/>
          <p:cNvSpPr>
            <a:spLocks noGrp="1"/>
          </p:cNvSpPr>
          <p:nvPr>
            <p:ph type="subTitle" idx="1"/>
          </p:nvPr>
        </p:nvSpPr>
        <p:spPr>
          <a:xfrm>
            <a:off x="243840" y="1548384"/>
            <a:ext cx="8266176" cy="4693920"/>
          </a:xfrm>
        </p:spPr>
        <p:txBody>
          <a:bodyPr/>
          <a:lstStyle/>
          <a:p>
            <a:pPr algn="l"/>
            <a:r>
              <a:rPr lang="es-ES" b="1" dirty="0" smtClean="0"/>
              <a:t>TOTAL MUNICIPIOS</a:t>
            </a:r>
            <a:r>
              <a:rPr lang="es-ES" dirty="0" smtClean="0"/>
              <a:t>: 16. Tunja, </a:t>
            </a:r>
            <a:r>
              <a:rPr lang="es-ES" dirty="0" err="1" smtClean="0"/>
              <a:t>Turmeque</a:t>
            </a:r>
            <a:r>
              <a:rPr lang="es-ES" dirty="0" smtClean="0"/>
              <a:t>, Soata, </a:t>
            </a:r>
            <a:r>
              <a:rPr lang="es-ES" dirty="0" err="1" smtClean="0"/>
              <a:t>Moniquira</a:t>
            </a:r>
            <a:r>
              <a:rPr lang="es-ES" dirty="0" smtClean="0"/>
              <a:t>, Mongui, Almeida, </a:t>
            </a:r>
            <a:r>
              <a:rPr lang="es-ES" dirty="0" err="1" smtClean="0"/>
              <a:t>Campohermoso</a:t>
            </a:r>
            <a:r>
              <a:rPr lang="es-ES" dirty="0" smtClean="0"/>
              <a:t>, Duitama, Corrales, Floresta, </a:t>
            </a:r>
            <a:r>
              <a:rPr lang="es-ES" dirty="0" err="1" smtClean="0"/>
              <a:t>Garagoa</a:t>
            </a:r>
            <a:r>
              <a:rPr lang="es-ES" dirty="0" smtClean="0"/>
              <a:t>, El Cocuy, </a:t>
            </a:r>
            <a:r>
              <a:rPr lang="es-ES" dirty="0" err="1" smtClean="0"/>
              <a:t>Motavita</a:t>
            </a:r>
            <a:r>
              <a:rPr lang="es-ES" dirty="0" smtClean="0"/>
              <a:t>, Paipa, Sogamoso, Aquitania.</a:t>
            </a:r>
          </a:p>
          <a:p>
            <a:pPr algn="l"/>
            <a:r>
              <a:rPr lang="es-ES" dirty="0" smtClean="0"/>
              <a:t>Departamento. RIA Departamental.</a:t>
            </a:r>
          </a:p>
          <a:p>
            <a:pPr algn="l"/>
            <a:r>
              <a:rPr lang="es-ES" b="1" u="sng" dirty="0" smtClean="0"/>
              <a:t>Acciones: </a:t>
            </a:r>
          </a:p>
          <a:p>
            <a:pPr marL="457200" indent="-457200" algn="l">
              <a:buAutoNum type="arabicPeriod"/>
            </a:pPr>
            <a:r>
              <a:rPr lang="es-ES" b="1" dirty="0" smtClean="0"/>
              <a:t>Actualización del diagnostico bajo el enfoque de realizaciones.</a:t>
            </a:r>
          </a:p>
          <a:p>
            <a:pPr marL="457200" indent="-457200" algn="l">
              <a:buAutoNum type="arabicPeriod"/>
            </a:pPr>
            <a:r>
              <a:rPr lang="es-ES" b="1" dirty="0" smtClean="0"/>
              <a:t>Armonización de la RIA con el plan de desarrollo y la política publica.</a:t>
            </a:r>
          </a:p>
          <a:p>
            <a:pPr marL="457200" indent="-457200" algn="l">
              <a:buAutoNum type="arabicPeriod"/>
            </a:pPr>
            <a:r>
              <a:rPr lang="es-ES" b="1" dirty="0" smtClean="0"/>
              <a:t>Construcción del Plan de </a:t>
            </a:r>
            <a:r>
              <a:rPr lang="es-ES" b="1" dirty="0" err="1" smtClean="0"/>
              <a:t>Atencion</a:t>
            </a:r>
            <a:r>
              <a:rPr lang="es-ES" b="1" dirty="0" smtClean="0"/>
              <a:t> Integral. </a:t>
            </a:r>
          </a:p>
          <a:p>
            <a:pPr marL="457200" indent="-457200" algn="l">
              <a:buAutoNum type="arabicPeriod"/>
            </a:pPr>
            <a:endParaRPr lang="es-ES" b="1" dirty="0" smtClean="0"/>
          </a:p>
          <a:p>
            <a:pPr algn="l"/>
            <a:endParaRPr lang="es-ES" dirty="0" smtClean="0"/>
          </a:p>
          <a:p>
            <a:pPr algn="l"/>
            <a:endParaRPr lang="es-ES" dirty="0"/>
          </a:p>
        </p:txBody>
      </p:sp>
    </p:spTree>
    <p:extLst>
      <p:ext uri="{BB962C8B-B14F-4D97-AF65-F5344CB8AC3E}">
        <p14:creationId xmlns:p14="http://schemas.microsoft.com/office/powerpoint/2010/main" val="9545065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
            <a:ext cx="6827520" cy="1621535"/>
          </a:xfrm>
        </p:spPr>
        <p:txBody>
          <a:bodyPr/>
          <a:lstStyle/>
          <a:p>
            <a:r>
              <a:rPr lang="es-ES" sz="3600" b="1" dirty="0" smtClean="0"/>
              <a:t>ASITENCIA TECNICA Y ACOMPANAMIENTO A LOS CONSEJOS DE POLITICA SOCIAL</a:t>
            </a:r>
            <a:endParaRPr lang="es-ES" sz="3600" b="1" dirty="0"/>
          </a:p>
        </p:txBody>
      </p:sp>
      <p:sp>
        <p:nvSpPr>
          <p:cNvPr id="3" name="Subtítulo 2"/>
          <p:cNvSpPr>
            <a:spLocks noGrp="1"/>
          </p:cNvSpPr>
          <p:nvPr>
            <p:ph type="subTitle" idx="1"/>
          </p:nvPr>
        </p:nvSpPr>
        <p:spPr>
          <a:xfrm>
            <a:off x="329184" y="1621536"/>
            <a:ext cx="8436864" cy="4218432"/>
          </a:xfrm>
        </p:spPr>
        <p:txBody>
          <a:bodyPr/>
          <a:lstStyle/>
          <a:p>
            <a:pPr algn="l"/>
            <a:r>
              <a:rPr lang="es-ES" sz="2000" dirty="0"/>
              <a:t>S</a:t>
            </a:r>
            <a:r>
              <a:rPr lang="es-ES" sz="2000" dirty="0" smtClean="0"/>
              <a:t>e </a:t>
            </a:r>
            <a:r>
              <a:rPr lang="es-ES" sz="2000" dirty="0"/>
              <a:t>han realizado distintas jornadas de capacitación con el equipo técnico, brindándoles capacitación en los siguientes </a:t>
            </a:r>
            <a:r>
              <a:rPr lang="es-ES" sz="2000" dirty="0" smtClean="0"/>
              <a:t>temas:</a:t>
            </a:r>
            <a:endParaRPr lang="es-CO" sz="2000" dirty="0"/>
          </a:p>
          <a:p>
            <a:pPr marL="342900" indent="-342900" algn="l">
              <a:buFont typeface="Wingdings" panose="05000000000000000000" pitchFamily="2" charset="2"/>
              <a:buChar char="Ø"/>
            </a:pPr>
            <a:r>
              <a:rPr lang="x-none" sz="2000" dirty="0" smtClean="0"/>
              <a:t>Módulo </a:t>
            </a:r>
            <a:r>
              <a:rPr lang="x-none" sz="2000" dirty="0"/>
              <a:t>de Información Territorial. </a:t>
            </a:r>
            <a:r>
              <a:rPr lang="x-none" sz="2000" dirty="0" smtClean="0"/>
              <a:t>MIT</a:t>
            </a:r>
            <a:endParaRPr lang="es-CO" sz="2000" dirty="0" smtClean="0"/>
          </a:p>
          <a:p>
            <a:pPr marL="342900" indent="-342900" algn="l">
              <a:buFont typeface="Wingdings" panose="05000000000000000000" pitchFamily="2" charset="2"/>
              <a:buChar char="Ø"/>
            </a:pPr>
            <a:r>
              <a:rPr lang="x-none" sz="2000" dirty="0" smtClean="0"/>
              <a:t>Funcionamiento </a:t>
            </a:r>
            <a:r>
              <a:rPr lang="x-none" sz="2000" dirty="0"/>
              <a:t>de los Consejos de Política </a:t>
            </a:r>
            <a:r>
              <a:rPr lang="x-none" sz="2000" dirty="0" smtClean="0"/>
              <a:t>Social</a:t>
            </a:r>
            <a:endParaRPr lang="es-CO" sz="2000" dirty="0" smtClean="0"/>
          </a:p>
          <a:p>
            <a:pPr marL="342900" indent="-342900" algn="l">
              <a:buFont typeface="Wingdings" panose="05000000000000000000" pitchFamily="2" charset="2"/>
              <a:buChar char="Ø"/>
            </a:pPr>
            <a:r>
              <a:rPr lang="x-none" sz="2000" dirty="0" smtClean="0"/>
              <a:t>Sistema </a:t>
            </a:r>
            <a:r>
              <a:rPr lang="x-none" sz="2000" dirty="0"/>
              <a:t>Nacional de Bienestar </a:t>
            </a:r>
            <a:r>
              <a:rPr lang="x-none" sz="2000" dirty="0" smtClean="0"/>
              <a:t>Familiar</a:t>
            </a:r>
            <a:endParaRPr lang="es-CO" sz="2000" dirty="0" smtClean="0"/>
          </a:p>
          <a:p>
            <a:pPr marL="342900" indent="-342900" algn="l">
              <a:buFont typeface="Wingdings" panose="05000000000000000000" pitchFamily="2" charset="2"/>
              <a:buChar char="Ø"/>
            </a:pPr>
            <a:r>
              <a:rPr lang="x-none" sz="2000" dirty="0" smtClean="0"/>
              <a:t>Construcción </a:t>
            </a:r>
            <a:r>
              <a:rPr lang="x-none" sz="2000" dirty="0"/>
              <a:t>de Agenda </a:t>
            </a:r>
            <a:r>
              <a:rPr lang="x-none" sz="2000" dirty="0" smtClean="0"/>
              <a:t>Política</a:t>
            </a:r>
            <a:endParaRPr lang="es-CO" sz="2000" dirty="0" smtClean="0"/>
          </a:p>
          <a:p>
            <a:pPr marL="342900" indent="-342900" algn="l">
              <a:buFont typeface="Wingdings" panose="05000000000000000000" pitchFamily="2" charset="2"/>
              <a:buChar char="Ø"/>
            </a:pPr>
            <a:r>
              <a:rPr lang="x-none" sz="2000" dirty="0" smtClean="0"/>
              <a:t>Plan </a:t>
            </a:r>
            <a:r>
              <a:rPr lang="x-none" sz="2000" dirty="0"/>
              <a:t>de Acción del CPS</a:t>
            </a:r>
            <a:endParaRPr lang="es-CO" sz="2000" dirty="0"/>
          </a:p>
          <a:p>
            <a:pPr algn="just"/>
            <a:r>
              <a:rPr lang="es-ES" sz="2000" dirty="0"/>
              <a:t>En el ámbito municipal se brindó asistencia técnica directa a los 122 municipios del departamento a través de encuentros zonales y en instancias del SNBF como CPS y Mesas de Infancia y Adolescencia.</a:t>
            </a:r>
            <a:endParaRPr lang="es-CO" sz="2000" dirty="0"/>
          </a:p>
          <a:p>
            <a:pPr algn="l"/>
            <a:endParaRPr lang="es-ES" dirty="0"/>
          </a:p>
        </p:txBody>
      </p:sp>
    </p:spTree>
    <p:extLst>
      <p:ext uri="{BB962C8B-B14F-4D97-AF65-F5344CB8AC3E}">
        <p14:creationId xmlns:p14="http://schemas.microsoft.com/office/powerpoint/2010/main" val="30406834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671259"/>
            <a:ext cx="6412992" cy="828357"/>
          </a:xfrm>
        </p:spPr>
        <p:txBody>
          <a:bodyPr/>
          <a:lstStyle/>
          <a:p>
            <a:r>
              <a:rPr lang="es-ES" sz="3200" b="1" dirty="0" smtClean="0"/>
              <a:t>SEGUIMIENTO A LA IMPLEMENTACION DE LA POLITICA PUBLICA DE PRIMERA INFANCIA, INFANCIA Y ADOLESCENCIA</a:t>
            </a:r>
            <a:endParaRPr lang="es-ES" sz="3200" b="1" dirty="0"/>
          </a:p>
        </p:txBody>
      </p:sp>
      <p:sp>
        <p:nvSpPr>
          <p:cNvPr id="3" name="Subtítulo 2"/>
          <p:cNvSpPr>
            <a:spLocks noGrp="1"/>
          </p:cNvSpPr>
          <p:nvPr>
            <p:ph type="subTitle" idx="1"/>
          </p:nvPr>
        </p:nvSpPr>
        <p:spPr>
          <a:xfrm>
            <a:off x="402336" y="1816608"/>
            <a:ext cx="8363712" cy="3441192"/>
          </a:xfrm>
        </p:spPr>
        <p:txBody>
          <a:bodyPr/>
          <a:lstStyle/>
          <a:p>
            <a:pPr algn="just"/>
            <a:r>
              <a:rPr lang="es-ES" sz="2000" dirty="0"/>
              <a:t>La Política Pública (PP</a:t>
            </a:r>
            <a:r>
              <a:rPr lang="es-ES" sz="2000" dirty="0" smtClean="0"/>
              <a:t>) de IAF </a:t>
            </a:r>
            <a:r>
              <a:rPr lang="es-ES" sz="2000" dirty="0"/>
              <a:t>en el departamento de Boyacá se encuentra formulada en los 122 municipios y el Departamento. A la fecha se encuentra en proceso </a:t>
            </a:r>
            <a:r>
              <a:rPr lang="es-ES" sz="2000" dirty="0" smtClean="0"/>
              <a:t>de </a:t>
            </a:r>
            <a:r>
              <a:rPr lang="es-ES" sz="2000" dirty="0"/>
              <a:t>adopción e implementación</a:t>
            </a:r>
            <a:r>
              <a:rPr lang="es-ES" sz="2000" dirty="0" smtClean="0"/>
              <a:t>.</a:t>
            </a:r>
          </a:p>
          <a:p>
            <a:pPr algn="just"/>
            <a:r>
              <a:rPr lang="es-ES" sz="2000" dirty="0"/>
              <a:t>En el proceso de acompañamiento territorial durante 2016, en los temas de plan de desarrollo, se incluyó la reformulación de la política en la mayoría de los municipios del departamento</a:t>
            </a:r>
            <a:r>
              <a:rPr lang="es-ES" sz="2000" dirty="0" smtClean="0"/>
              <a:t>.</a:t>
            </a:r>
            <a:endParaRPr lang="es-ES" sz="2000" dirty="0"/>
          </a:p>
          <a:p>
            <a:pPr algn="just"/>
            <a:r>
              <a:rPr lang="es-ES" sz="2000" dirty="0" smtClean="0"/>
              <a:t>A partir del análisis a los Planes de Desarrollo Municipal se determino las prioridades del territorio durante el cuatrienio.</a:t>
            </a:r>
          </a:p>
          <a:p>
            <a:pPr algn="just"/>
            <a:endParaRPr lang="es-ES" sz="2000" dirty="0" smtClean="0"/>
          </a:p>
          <a:p>
            <a:pPr algn="just"/>
            <a:endParaRPr lang="es-CO" dirty="0"/>
          </a:p>
          <a:p>
            <a:pPr algn="just"/>
            <a:r>
              <a:rPr lang="es-ES" dirty="0" smtClean="0"/>
              <a:t> </a:t>
            </a:r>
            <a:endParaRPr lang="es-ES" dirty="0"/>
          </a:p>
        </p:txBody>
      </p:sp>
    </p:spTree>
    <p:extLst>
      <p:ext uri="{BB962C8B-B14F-4D97-AF65-F5344CB8AC3E}">
        <p14:creationId xmlns:p14="http://schemas.microsoft.com/office/powerpoint/2010/main" val="21656387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 y="0"/>
            <a:ext cx="5942117" cy="1536192"/>
          </a:xfrm>
        </p:spPr>
        <p:txBody>
          <a:bodyPr/>
          <a:lstStyle/>
          <a:p>
            <a:pPr algn="ctr"/>
            <a:r>
              <a:rPr lang="es-ES" sz="2800" b="1" dirty="0"/>
              <a:t>POLI</a:t>
            </a:r>
            <a:r>
              <a:rPr lang="es-ES" sz="2800" b="1" dirty="0" smtClean="0"/>
              <a:t>TICAS PUBLICAS PRIORIZADAS EN LOS PLANES DE DESARROLLO MUNICIPAL 2016/2019</a:t>
            </a:r>
            <a:endParaRPr lang="es-ES" sz="2800" b="1" dirty="0"/>
          </a:p>
        </p:txBody>
      </p:sp>
      <p:pic>
        <p:nvPicPr>
          <p:cNvPr id="3" name="Imagen 2"/>
          <p:cNvPicPr>
            <a:picLocks noChangeAspect="1"/>
          </p:cNvPicPr>
          <p:nvPr/>
        </p:nvPicPr>
        <p:blipFill>
          <a:blip r:embed="rId2"/>
          <a:stretch>
            <a:fillRect/>
          </a:stretch>
        </p:blipFill>
        <p:spPr>
          <a:xfrm>
            <a:off x="694944" y="1819536"/>
            <a:ext cx="6803136" cy="3727824"/>
          </a:xfrm>
          <a:prstGeom prst="rect">
            <a:avLst/>
          </a:prstGeom>
          <a:solidFill>
            <a:schemeClr val="tx1"/>
          </a:solidFill>
          <a:ln w="19050">
            <a:solidFill>
              <a:schemeClr val="tx1"/>
            </a:solidFill>
          </a:ln>
        </p:spPr>
      </p:pic>
    </p:spTree>
    <p:extLst>
      <p:ext uri="{BB962C8B-B14F-4D97-AF65-F5344CB8AC3E}">
        <p14:creationId xmlns:p14="http://schemas.microsoft.com/office/powerpoint/2010/main" val="51658451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09093"/>
            <a:ext cx="6425184" cy="1195451"/>
          </a:xfrm>
        </p:spPr>
        <p:txBody>
          <a:bodyPr/>
          <a:lstStyle/>
          <a:p>
            <a:pPr algn="ctr"/>
            <a:r>
              <a:rPr lang="es-ES" sz="3600" b="1" dirty="0" smtClean="0"/>
              <a:t>SEGUIMIENTO A RECURSOS CONPES DE PRIMERA INFANCIA</a:t>
            </a:r>
            <a:endParaRPr lang="es-ES" sz="3600" b="1" dirty="0"/>
          </a:p>
        </p:txBody>
      </p:sp>
      <p:sp>
        <p:nvSpPr>
          <p:cNvPr id="3" name="Rectángulo 2"/>
          <p:cNvSpPr/>
          <p:nvPr/>
        </p:nvSpPr>
        <p:spPr>
          <a:xfrm>
            <a:off x="256032" y="1304544"/>
            <a:ext cx="8363712" cy="49255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sz="1200" b="1" dirty="0" smtClean="0">
              <a:solidFill>
                <a:schemeClr val="tx1"/>
              </a:solidFill>
            </a:endParaRPr>
          </a:p>
          <a:p>
            <a:endParaRPr lang="es-ES" sz="1200" b="1" dirty="0">
              <a:solidFill>
                <a:schemeClr val="tx1"/>
              </a:solidFill>
            </a:endParaRPr>
          </a:p>
          <a:p>
            <a:endParaRPr lang="es-ES" sz="1200" b="1" dirty="0" smtClean="0">
              <a:solidFill>
                <a:schemeClr val="tx1"/>
              </a:solidFill>
            </a:endParaRPr>
          </a:p>
          <a:p>
            <a:endParaRPr lang="es-ES" sz="1200" b="1" dirty="0">
              <a:solidFill>
                <a:schemeClr val="tx1"/>
              </a:solidFill>
            </a:endParaRPr>
          </a:p>
          <a:p>
            <a:endParaRPr lang="es-ES" sz="1200" b="1" dirty="0" smtClean="0">
              <a:solidFill>
                <a:schemeClr val="tx1"/>
              </a:solidFill>
            </a:endParaRPr>
          </a:p>
          <a:p>
            <a:endParaRPr lang="es-ES" sz="1200" b="1" dirty="0">
              <a:solidFill>
                <a:schemeClr val="tx1"/>
              </a:solidFill>
            </a:endParaRPr>
          </a:p>
          <a:p>
            <a:endParaRPr lang="es-ES" sz="1200" b="1" dirty="0" smtClean="0">
              <a:solidFill>
                <a:schemeClr val="tx1"/>
              </a:solidFill>
            </a:endParaRPr>
          </a:p>
          <a:p>
            <a:endParaRPr lang="es-ES" sz="1200" b="1" dirty="0">
              <a:solidFill>
                <a:schemeClr val="tx1"/>
              </a:solidFill>
            </a:endParaRPr>
          </a:p>
          <a:p>
            <a:endParaRPr lang="es-ES" sz="1200" b="1" dirty="0" smtClean="0">
              <a:solidFill>
                <a:schemeClr val="tx1"/>
              </a:solidFill>
            </a:endParaRPr>
          </a:p>
          <a:p>
            <a:endParaRPr lang="es-ES" sz="1200" b="1" dirty="0">
              <a:solidFill>
                <a:schemeClr val="tx1"/>
              </a:solidFill>
            </a:endParaRPr>
          </a:p>
          <a:p>
            <a:endParaRPr lang="es-ES" sz="1600" b="1" dirty="0" smtClean="0">
              <a:solidFill>
                <a:schemeClr val="tx1"/>
              </a:solidFill>
            </a:endParaRPr>
          </a:p>
          <a:p>
            <a:pPr marL="285750" indent="-285750">
              <a:buFont typeface="Arial" panose="020B0604020202020204" pitchFamily="34" charset="0"/>
              <a:buChar char="•"/>
            </a:pPr>
            <a:r>
              <a:rPr lang="es-ES" sz="1600" b="1" dirty="0" smtClean="0">
                <a:solidFill>
                  <a:schemeClr val="tx1"/>
                </a:solidFill>
              </a:rPr>
              <a:t>Se  realizo </a:t>
            </a:r>
            <a:r>
              <a:rPr lang="es-ES" sz="1600" b="1" dirty="0">
                <a:solidFill>
                  <a:schemeClr val="tx1"/>
                </a:solidFill>
              </a:rPr>
              <a:t>monitoreo a la ejecución de estos recursos para determinar el estado actual de las inversiones, así como brindar el acompañamiento que las entidades territoriales requieran. </a:t>
            </a:r>
            <a:endParaRPr lang="es-ES" sz="1600" b="1" dirty="0" smtClean="0">
              <a:solidFill>
                <a:schemeClr val="tx1"/>
              </a:solidFill>
            </a:endParaRPr>
          </a:p>
          <a:p>
            <a:pPr marL="285750" indent="-285750">
              <a:buFont typeface="Arial" panose="020B0604020202020204" pitchFamily="34" charset="0"/>
              <a:buChar char="•"/>
            </a:pPr>
            <a:endParaRPr lang="es-ES" sz="1600" b="1" dirty="0">
              <a:solidFill>
                <a:schemeClr val="tx1"/>
              </a:solidFill>
            </a:endParaRPr>
          </a:p>
          <a:p>
            <a:pPr marL="285750" indent="-285750">
              <a:buFont typeface="Arial" panose="020B0604020202020204" pitchFamily="34" charset="0"/>
              <a:buChar char="•"/>
            </a:pPr>
            <a:r>
              <a:rPr lang="es-ES" sz="1600" b="1" dirty="0" smtClean="0">
                <a:solidFill>
                  <a:schemeClr val="tx1"/>
                </a:solidFill>
              </a:rPr>
              <a:t>En </a:t>
            </a:r>
            <a:r>
              <a:rPr lang="es-ES" sz="1600" b="1" dirty="0">
                <a:solidFill>
                  <a:schemeClr val="tx1"/>
                </a:solidFill>
              </a:rPr>
              <a:t>este sentido, se envió una circular acompañada de un instrumento de verificación y evaluación del estado actual de los recursos CONPES desde la vigencia 2008 a 2015</a:t>
            </a:r>
            <a:r>
              <a:rPr lang="es-ES" sz="1600" b="1" dirty="0" smtClean="0">
                <a:solidFill>
                  <a:schemeClr val="tx1"/>
                </a:solidFill>
              </a:rPr>
              <a:t>.</a:t>
            </a:r>
          </a:p>
          <a:p>
            <a:pPr marL="285750" indent="-285750">
              <a:buFont typeface="Arial" panose="020B0604020202020204" pitchFamily="34" charset="0"/>
              <a:buChar char="•"/>
            </a:pPr>
            <a:endParaRPr lang="es-ES" sz="1600" b="1" dirty="0" smtClean="0">
              <a:solidFill>
                <a:schemeClr val="tx1"/>
              </a:solidFill>
            </a:endParaRPr>
          </a:p>
          <a:p>
            <a:pPr marL="285750" indent="-285750">
              <a:buFont typeface="Arial" panose="020B0604020202020204" pitchFamily="34" charset="0"/>
              <a:buChar char="•"/>
            </a:pPr>
            <a:r>
              <a:rPr lang="es-ES" sz="1600" b="1" dirty="0" smtClean="0">
                <a:solidFill>
                  <a:schemeClr val="tx1"/>
                </a:solidFill>
              </a:rPr>
              <a:t>Se </a:t>
            </a:r>
            <a:r>
              <a:rPr lang="es-ES" sz="1600" b="1" dirty="0">
                <a:solidFill>
                  <a:schemeClr val="tx1"/>
                </a:solidFill>
              </a:rPr>
              <a:t>envió una circular acompañada de un instrumento de verificación y evaluación del estado actual de los recursos CONPES desde la </a:t>
            </a:r>
            <a:r>
              <a:rPr lang="es-ES" sz="1600" b="1" dirty="0" smtClean="0">
                <a:solidFill>
                  <a:schemeClr val="tx1"/>
                </a:solidFill>
              </a:rPr>
              <a:t>vigencia. </a:t>
            </a:r>
            <a:r>
              <a:rPr lang="es-ES" sz="1600" dirty="0" smtClean="0"/>
              <a:t>2</a:t>
            </a:r>
            <a:endParaRPr lang="es-ES" sz="1600" b="1" dirty="0" smtClean="0">
              <a:solidFill>
                <a:schemeClr val="tx1"/>
              </a:solidFill>
            </a:endParaRPr>
          </a:p>
          <a:p>
            <a:pPr marL="285750" indent="-285750">
              <a:buFont typeface="Arial" panose="020B0604020202020204" pitchFamily="34" charset="0"/>
              <a:buChar char="•"/>
            </a:pPr>
            <a:endParaRPr lang="es-ES" sz="1600" b="1" dirty="0" smtClean="0">
              <a:solidFill>
                <a:schemeClr val="tx1"/>
              </a:solidFill>
            </a:endParaRPr>
          </a:p>
          <a:p>
            <a:pPr marL="285750" indent="-285750">
              <a:buFont typeface="Arial" panose="020B0604020202020204" pitchFamily="34" charset="0"/>
              <a:buChar char="•"/>
            </a:pPr>
            <a:r>
              <a:rPr lang="es-ES" sz="1600" b="1" dirty="0" smtClean="0">
                <a:solidFill>
                  <a:schemeClr val="tx1"/>
                </a:solidFill>
              </a:rPr>
              <a:t>Se </a:t>
            </a:r>
            <a:r>
              <a:rPr lang="es-ES" sz="1600" b="1" dirty="0">
                <a:solidFill>
                  <a:schemeClr val="tx1"/>
                </a:solidFill>
              </a:rPr>
              <a:t>cuenta con respuesta de 82 municipios los cuales han hecho sus inversiones en primera infancia de conformidad con el respectivo CONPES. </a:t>
            </a:r>
            <a:endParaRPr lang="es-ES" sz="1600" b="1" dirty="0" smtClean="0">
              <a:solidFill>
                <a:schemeClr val="tx1"/>
              </a:solidFill>
            </a:endParaRPr>
          </a:p>
          <a:p>
            <a:pPr marL="285750" indent="-285750">
              <a:buFont typeface="Arial" panose="020B0604020202020204" pitchFamily="34" charset="0"/>
              <a:buChar char="•"/>
            </a:pPr>
            <a:endParaRPr lang="es-ES" sz="1600" b="1" dirty="0" smtClean="0">
              <a:solidFill>
                <a:schemeClr val="tx1"/>
              </a:solidFill>
            </a:endParaRPr>
          </a:p>
          <a:p>
            <a:pPr marL="285750" indent="-285750">
              <a:buFont typeface="Arial" panose="020B0604020202020204" pitchFamily="34" charset="0"/>
              <a:buChar char="•"/>
            </a:pPr>
            <a:r>
              <a:rPr lang="es-ES" sz="1600" b="1" dirty="0" smtClean="0">
                <a:solidFill>
                  <a:schemeClr val="tx1"/>
                </a:solidFill>
              </a:rPr>
              <a:t>Las </a:t>
            </a:r>
            <a:r>
              <a:rPr lang="es-ES" sz="1600" b="1" dirty="0">
                <a:solidFill>
                  <a:schemeClr val="tx1"/>
                </a:solidFill>
              </a:rPr>
              <a:t>principales inversiones se han orientado a dotaciones en CDI, Hogares comunitarios, jardines infantiles, bibliotecas y construcción de espacios lúdicos recreativos para la primera infancia.</a:t>
            </a:r>
            <a:endParaRPr lang="es-CO" sz="1600" b="1" dirty="0">
              <a:solidFill>
                <a:schemeClr val="tx1"/>
              </a:solidFill>
            </a:endParaRPr>
          </a:p>
          <a:p>
            <a:pPr marL="285750" indent="-285750">
              <a:buFont typeface="Arial" panose="020B0604020202020204" pitchFamily="34" charset="0"/>
              <a:buChar char="•"/>
            </a:pPr>
            <a:endParaRPr lang="es-ES" sz="1600" b="1" dirty="0" smtClean="0">
              <a:solidFill>
                <a:schemeClr val="tx1"/>
              </a:solidFill>
            </a:endParaRPr>
          </a:p>
          <a:p>
            <a:pPr marL="285750" indent="-285750">
              <a:buFont typeface="Arial" panose="020B0604020202020204" pitchFamily="34" charset="0"/>
              <a:buChar char="•"/>
            </a:pPr>
            <a:r>
              <a:rPr lang="es-ES" sz="1600" b="1" dirty="0" smtClean="0">
                <a:solidFill>
                  <a:schemeClr val="tx1"/>
                </a:solidFill>
              </a:rPr>
              <a:t>Con </a:t>
            </a:r>
            <a:r>
              <a:rPr lang="es-ES" sz="1600" b="1" dirty="0">
                <a:solidFill>
                  <a:schemeClr val="tx1"/>
                </a:solidFill>
              </a:rPr>
              <a:t>respecto al CONPES 3861 de 2016, se brindó asistencia técnica a los municipios para su correcta ejecución.</a:t>
            </a:r>
            <a:endParaRPr lang="es-CO" sz="1600" b="1" dirty="0">
              <a:solidFill>
                <a:schemeClr val="tx1"/>
              </a:solidFill>
            </a:endParaRPr>
          </a:p>
          <a:p>
            <a:r>
              <a:rPr lang="es-ES" sz="1600" b="1" dirty="0">
                <a:solidFill>
                  <a:schemeClr val="tx1"/>
                </a:solidFill>
              </a:rPr>
              <a:t> </a:t>
            </a:r>
            <a:endParaRPr lang="es-CO" sz="1600" b="1" dirty="0">
              <a:solidFill>
                <a:schemeClr val="tx1"/>
              </a:solidFill>
            </a:endParaRPr>
          </a:p>
          <a:p>
            <a:endParaRPr lang="es-CO" sz="2400" b="1" dirty="0">
              <a:solidFill>
                <a:schemeClr val="tx1"/>
              </a:solidFill>
            </a:endParaRPr>
          </a:p>
          <a:p>
            <a:endParaRPr lang="es-ES" b="1" dirty="0" smtClean="0">
              <a:solidFill>
                <a:schemeClr val="tx1"/>
              </a:solidFill>
            </a:endParaRPr>
          </a:p>
          <a:p>
            <a:endParaRPr lang="es-ES" b="1" dirty="0" smtClean="0">
              <a:solidFill>
                <a:schemeClr val="tx1"/>
              </a:solidFill>
            </a:endParaRPr>
          </a:p>
          <a:p>
            <a:endParaRPr lang="es-ES" dirty="0"/>
          </a:p>
          <a:p>
            <a:endParaRPr lang="es-ES" dirty="0" smtClean="0"/>
          </a:p>
          <a:p>
            <a:endParaRPr lang="es-ES" dirty="0"/>
          </a:p>
          <a:p>
            <a:r>
              <a:rPr lang="es-ES" dirty="0" smtClean="0"/>
              <a:t>008 </a:t>
            </a:r>
            <a:r>
              <a:rPr lang="es-ES" dirty="0"/>
              <a:t>a 2015.</a:t>
            </a:r>
            <a:endParaRPr lang="es-CO" dirty="0"/>
          </a:p>
        </p:txBody>
      </p:sp>
    </p:spTree>
    <p:extLst>
      <p:ext uri="{BB962C8B-B14F-4D97-AF65-F5344CB8AC3E}">
        <p14:creationId xmlns:p14="http://schemas.microsoft.com/office/powerpoint/2010/main" val="21539842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9600" y="1657933"/>
            <a:ext cx="7912608" cy="132910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1500" b="1" dirty="0" smtClean="0">
                <a:solidFill>
                  <a:schemeClr val="tx1"/>
                </a:solidFill>
              </a:rPr>
              <a:t>Gracias</a:t>
            </a:r>
            <a:r>
              <a:rPr lang="es-CO" sz="4400" b="1" dirty="0" smtClean="0">
                <a:solidFill>
                  <a:schemeClr val="tx1"/>
                </a:solidFill>
              </a:rPr>
              <a:t> </a:t>
            </a:r>
            <a:endParaRPr lang="es-CO" sz="4400" b="1" dirty="0">
              <a:solidFill>
                <a:schemeClr val="tx1"/>
              </a:solidFill>
            </a:endParaRPr>
          </a:p>
        </p:txBody>
      </p:sp>
      <p:sp>
        <p:nvSpPr>
          <p:cNvPr id="3" name="Rectángulo 2"/>
          <p:cNvSpPr/>
          <p:nvPr/>
        </p:nvSpPr>
        <p:spPr>
          <a:xfrm>
            <a:off x="329184" y="4023360"/>
            <a:ext cx="8193024" cy="17312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JUNIOR ADRIAN FRANCO RIANO. </a:t>
            </a:r>
          </a:p>
          <a:p>
            <a:pPr algn="ctr"/>
            <a:r>
              <a:rPr lang="es-ES" sz="2400" dirty="0" smtClean="0">
                <a:solidFill>
                  <a:schemeClr val="tx1"/>
                </a:solidFill>
              </a:rPr>
              <a:t>Director Regional (E)</a:t>
            </a:r>
          </a:p>
          <a:p>
            <a:pPr algn="ctr"/>
            <a:r>
              <a:rPr lang="es-ES" sz="2400" dirty="0" smtClean="0">
                <a:solidFill>
                  <a:schemeClr val="tx1"/>
                </a:solidFill>
              </a:rPr>
              <a:t>Teléfono 7473716</a:t>
            </a:r>
          </a:p>
          <a:p>
            <a:pPr algn="ctr"/>
            <a:r>
              <a:rPr lang="es-ES" sz="2400" smtClean="0">
                <a:solidFill>
                  <a:schemeClr val="tx1"/>
                </a:solidFill>
              </a:rPr>
              <a:t>Junior.Franco@icbf.gov.co</a:t>
            </a:r>
            <a:endParaRPr lang="es-ES" sz="2400" dirty="0" smtClean="0">
              <a:solidFill>
                <a:schemeClr val="tx1"/>
              </a:solidFill>
            </a:endParaRPr>
          </a:p>
          <a:p>
            <a:pPr algn="ctr"/>
            <a:endParaRPr lang="es-ES" dirty="0">
              <a:solidFill>
                <a:schemeClr val="tx1"/>
              </a:solidFill>
            </a:endParaRPr>
          </a:p>
        </p:txBody>
      </p:sp>
    </p:spTree>
    <p:extLst>
      <p:ext uri="{BB962C8B-B14F-4D97-AF65-F5344CB8AC3E}">
        <p14:creationId xmlns:p14="http://schemas.microsoft.com/office/powerpoint/2010/main" val="2859455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0"/>
            <a:ext cx="8001000" cy="1032387"/>
          </a:xfrm>
        </p:spPr>
        <p:txBody>
          <a:bodyPr/>
          <a:lstStyle/>
          <a:p>
            <a:pPr algn="l"/>
            <a:r>
              <a:rPr lang="es-CO" sz="4400" b="1" dirty="0" smtClean="0"/>
              <a:t>PROYECTOS</a:t>
            </a:r>
            <a:r>
              <a:rPr lang="es-CO" sz="4000" b="1" dirty="0" smtClean="0"/>
              <a:t> DE INVERSION </a:t>
            </a:r>
            <a:endParaRPr lang="es-CO" sz="4000" b="1" dirty="0"/>
          </a:p>
        </p:txBody>
      </p:sp>
      <p:pic>
        <p:nvPicPr>
          <p:cNvPr id="3" name="Imagen 2"/>
          <p:cNvPicPr>
            <a:picLocks noChangeAspect="1"/>
          </p:cNvPicPr>
          <p:nvPr/>
        </p:nvPicPr>
        <p:blipFill>
          <a:blip r:embed="rId2"/>
          <a:stretch>
            <a:fillRect/>
          </a:stretch>
        </p:blipFill>
        <p:spPr>
          <a:xfrm>
            <a:off x="1" y="1398540"/>
            <a:ext cx="8922774" cy="4911213"/>
          </a:xfrm>
          <a:prstGeom prst="rect">
            <a:avLst/>
          </a:prstGeom>
        </p:spPr>
      </p:pic>
    </p:spTree>
    <p:extLst>
      <p:ext uri="{BB962C8B-B14F-4D97-AF65-F5344CB8AC3E}">
        <p14:creationId xmlns:p14="http://schemas.microsoft.com/office/powerpoint/2010/main" val="599453144"/>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5294</TotalTime>
  <Words>4230</Words>
  <Application>Microsoft Office PowerPoint</Application>
  <PresentationFormat>Presentación en pantalla (4:3)</PresentationFormat>
  <Paragraphs>457</Paragraphs>
  <Slides>88</Slides>
  <Notes>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88</vt:i4>
      </vt:variant>
    </vt:vector>
  </HeadingPairs>
  <TitlesOfParts>
    <vt:vector size="95" baseType="lpstr">
      <vt:lpstr>Arial</vt:lpstr>
      <vt:lpstr>Calibri</vt:lpstr>
      <vt:lpstr>Calibri Light</vt:lpstr>
      <vt:lpstr>Candara</vt:lpstr>
      <vt:lpstr>Times New Roman</vt:lpstr>
      <vt:lpstr>Wingdings</vt:lpstr>
      <vt:lpstr>Diseño personalizado</vt:lpstr>
      <vt:lpstr>Presentación de PowerPoint</vt:lpstr>
      <vt:lpstr>CONTENIDO </vt:lpstr>
      <vt:lpstr>                   CPS: Consejo de Política Social CDI: Centros de Desarrollo Infantil EAS: Entidades Administradoras del Servicio IAF: Infancia, Adolescencia y Familia NNA: Niños, Niñas y Adolescentes. SRPA: Sistema de Responsabilidad Penal para Adolescentes. SNBF: Sistema Nacional de Bienestar Familiar. MSI: Metas Sociales y Financieras RPC: Rendición Pública de Cuentas PAE: Programa de Alimentación Escolar RIA: Ruta Integral de Atenciones  </vt:lpstr>
      <vt:lpstr>ESTRUCTURA ORGANIZATIVA  Y                     FUNCIONAL</vt:lpstr>
      <vt:lpstr>OBJETIVO DE LA RENDICIÓN PÚBLICA DE CUENTAS (RPC)</vt:lpstr>
      <vt:lpstr>I. COMPONENTE FINANCIERO</vt:lpstr>
      <vt:lpstr>Presentación de PowerPoint</vt:lpstr>
      <vt:lpstr>Presentación de PowerPoint</vt:lpstr>
      <vt:lpstr>PROYECTOS DE INVERSION </vt:lpstr>
      <vt:lpstr>Presentación de PowerPoint</vt:lpstr>
      <vt:lpstr>RESPONSABLES DEL GASTO</vt:lpstr>
      <vt:lpstr>COMPOSICIÓN DEL GASTO POR PROYECTOS DE INVERSIÓN 2016</vt:lpstr>
      <vt:lpstr>EJECUCIÓN 2015-2016</vt:lpstr>
      <vt:lpstr>II. PROGRAMAS MISIONALES </vt:lpstr>
      <vt:lpstr>Presentación de PowerPoint</vt:lpstr>
      <vt:lpstr>     1. PREVENCIÓN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RESULTADOS CONVENIO 1297</vt:lpstr>
      <vt:lpstr>FIESTA DE LA LECTURA</vt:lpstr>
      <vt:lpstr>CONVENIO SENA</vt:lpstr>
      <vt:lpstr>1.2. NIÑEZ Y ADOLESCENCIA </vt:lpstr>
      <vt:lpstr>RESULTADOS</vt:lpstr>
      <vt:lpstr>GENERACIONES CON BIENESTAR</vt:lpstr>
      <vt:lpstr>GENERACIONES CON  BIENESTAR</vt:lpstr>
      <vt:lpstr>MESA INTERSECTORIAL DEPARTAMENTAL  PARA LA PREVENCIÓN DEL EMBARAZO EN LA ADOLESCENCIA</vt:lpstr>
      <vt:lpstr>SEMANA ANDINA</vt:lpstr>
      <vt:lpstr>1.3. FAMILIA Y  COMUNIDADES </vt:lpstr>
      <vt:lpstr>FAMILIAS  CON BIENESTAR </vt:lpstr>
      <vt:lpstr>LOGROS FAMILIAS  CON BIENESTAR </vt:lpstr>
      <vt:lpstr>Presentación de PowerPoint</vt:lpstr>
      <vt:lpstr>TERRITORIOS ETNICOS CON                   BIENESTAR </vt:lpstr>
      <vt:lpstr>1.4 NUTRICIÓN</vt:lpstr>
      <vt:lpstr>POBLACIÓN BENEFICIADA</vt:lpstr>
      <vt:lpstr>PROGRAMAS Y MODALIDADES DE ATENCIÓN CON BIENESTARINA</vt:lpstr>
      <vt:lpstr>Presentación de PowerPoint</vt:lpstr>
      <vt:lpstr>2. PROTECCIÓN</vt:lpstr>
      <vt:lpstr>Presentación de PowerPoint</vt:lpstr>
      <vt:lpstr>MUNICIPIOS QUE DIERON RESPUESTA A REQUERIMIENTO</vt:lpstr>
      <vt:lpstr>REQUERIMIENTOS HOGARES DE PASO</vt:lpstr>
      <vt:lpstr>Presentación de PowerPoint</vt:lpstr>
      <vt:lpstr>Presentación de PowerPoint</vt:lpstr>
      <vt:lpstr>Presentación de PowerPoint</vt:lpstr>
      <vt:lpstr>Presentación de PowerPoint</vt:lpstr>
      <vt:lpstr>Presentación de PowerPoint</vt:lpstr>
      <vt:lpstr>Presentación de PowerPoint</vt:lpstr>
      <vt:lpstr>Conclusiones </vt:lpstr>
      <vt:lpstr>2.2. VULNERABILIDAD  O ADOPTABILIDAD</vt:lpstr>
      <vt:lpstr>2.3. HOGAR GESTOR</vt:lpstr>
      <vt:lpstr>2.4. HOGARES SUSTITUTOS</vt:lpstr>
      <vt:lpstr>2.5. ADOPCIONES </vt:lpstr>
      <vt:lpstr>2.6. SISTEMA DE RESPONSABILIDAD PENAL PARA ADOLESCENTES </vt:lpstr>
      <vt:lpstr>Presentación de PowerPoint</vt:lpstr>
      <vt:lpstr>Presentación de PowerPoint</vt:lpstr>
      <vt:lpstr>MODALIDADES DE ATENCIÓN</vt:lpstr>
      <vt:lpstr>ERRADICACIÓN DEL  TRABAJO INFANTIL</vt:lpstr>
      <vt:lpstr>SITEMA INTEGRADO DE GESTIÓN.   SIGE </vt:lpstr>
      <vt:lpstr>SIGE </vt:lpstr>
      <vt:lpstr>INDICADORES  </vt:lpstr>
      <vt:lpstr>PETICIONES QUEJAS Y RECLAMOS PQR</vt:lpstr>
      <vt:lpstr>CASOS Y PETICIONES RADICADOS </vt:lpstr>
      <vt:lpstr>CASOS ATENDIDOS POR CURSO DE VIDA</vt:lpstr>
      <vt:lpstr>Presentación de PowerPoint</vt:lpstr>
      <vt:lpstr>MESAS PÚBLICAS Y RPC</vt:lpstr>
      <vt:lpstr>PROCESO DE MEJORA E INNOVACION</vt:lpstr>
      <vt:lpstr>SERVICIOS NO CONFORMES </vt:lpstr>
      <vt:lpstr>PROCESO COORDINACION Y ARTICULACION  DEL SNBF Y AGENTES </vt:lpstr>
      <vt:lpstr>ACOMPAÑAMIENTO EN LA IMPLEMENTACIÓN DE LA RUTA DE ATENCIÓN INTEGRAL- RIA</vt:lpstr>
      <vt:lpstr>MUNICIPIOS Y DEPARTAMENTO MONITOREADOS EN LA GESTIÓN DE LOS CONSEJOS DE POLITICA SOCIAL</vt:lpstr>
      <vt:lpstr>PROCESOS DE PROMOCION  Y PREVENCION </vt:lpstr>
      <vt:lpstr>GENERACIONES CON BIENESTAR</vt:lpstr>
      <vt:lpstr>NIÑOS Y NIÑAS ATENDIDOS EN EL MARCO DE LA ATENCIÓN INTEGRAL</vt:lpstr>
      <vt:lpstr>ADOPTABILIDAD EN PROCESOS DE EDUCACION SUPERIOR</vt:lpstr>
      <vt:lpstr>  IV. ARTICULACIÓN DEL SISTEMA NACIONAL DE BIENESTAR FAMILIAR - SNBF </vt:lpstr>
      <vt:lpstr>ASISTENCIA TÉCNICA EN LA FORMULACIÓN DE PLANES DE DESARROLLO MUNICIPAL Y DEPARTAMENTAL.</vt:lpstr>
      <vt:lpstr>  </vt:lpstr>
      <vt:lpstr>LIQUIDACION CONVENIOS  MARCO INTERADMINISTRATIVOS DE COOPERACION</vt:lpstr>
      <vt:lpstr>ARMONIZACION DE LA RUTA  INTEGRAL DE ATENCIONES CON LA POLITICA PUBLICA DE PRIMERA INFANCIA  </vt:lpstr>
      <vt:lpstr>ASITENCIA TECNICA Y ACOMPANAMIENTO A LOS CONSEJOS DE POLITICA SOCIAL</vt:lpstr>
      <vt:lpstr>SEGUIMIENTO A LA IMPLEMENTACION DE LA POLITICA PUBLICA DE PRIMERA INFANCIA, INFANCIA Y ADOLESCENCIA</vt:lpstr>
      <vt:lpstr>POLITICAS PUBLICAS PRIORIZADAS EN LOS PLANES DE DESARROLLO MUNICIPAL 2016/2019</vt:lpstr>
      <vt:lpstr>SEGUIMIENTO A RECURSOS CONPES DE PRIMERA INFANCIA</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Sandra Milena Cadavid Ariza</cp:lastModifiedBy>
  <cp:revision>190</cp:revision>
  <dcterms:created xsi:type="dcterms:W3CDTF">2015-01-29T14:27:26Z</dcterms:created>
  <dcterms:modified xsi:type="dcterms:W3CDTF">2016-11-24T14:30:20Z</dcterms:modified>
</cp:coreProperties>
</file>