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2" r:id="rId1"/>
    <p:sldMasterId id="2147484658" r:id="rId2"/>
    <p:sldMasterId id="2147484778" r:id="rId3"/>
  </p:sldMasterIdLst>
  <p:notesMasterIdLst>
    <p:notesMasterId r:id="rId37"/>
  </p:notesMasterIdLst>
  <p:sldIdLst>
    <p:sldId id="393" r:id="rId4"/>
    <p:sldId id="400" r:id="rId5"/>
    <p:sldId id="386" r:id="rId6"/>
    <p:sldId id="354" r:id="rId7"/>
    <p:sldId id="394" r:id="rId8"/>
    <p:sldId id="395" r:id="rId9"/>
    <p:sldId id="396" r:id="rId10"/>
    <p:sldId id="397" r:id="rId11"/>
    <p:sldId id="398" r:id="rId12"/>
    <p:sldId id="399" r:id="rId13"/>
    <p:sldId id="401" r:id="rId14"/>
    <p:sldId id="402" r:id="rId15"/>
    <p:sldId id="423" r:id="rId16"/>
    <p:sldId id="422" r:id="rId17"/>
    <p:sldId id="421" r:id="rId18"/>
    <p:sldId id="420" r:id="rId19"/>
    <p:sldId id="419" r:id="rId20"/>
    <p:sldId id="418" r:id="rId21"/>
    <p:sldId id="417" r:id="rId22"/>
    <p:sldId id="416" r:id="rId23"/>
    <p:sldId id="415" r:id="rId24"/>
    <p:sldId id="414" r:id="rId25"/>
    <p:sldId id="413" r:id="rId26"/>
    <p:sldId id="412" r:id="rId27"/>
    <p:sldId id="411" r:id="rId28"/>
    <p:sldId id="410" r:id="rId29"/>
    <p:sldId id="409" r:id="rId30"/>
    <p:sldId id="408" r:id="rId31"/>
    <p:sldId id="403" r:id="rId32"/>
    <p:sldId id="407" r:id="rId33"/>
    <p:sldId id="404" r:id="rId34"/>
    <p:sldId id="406" r:id="rId35"/>
    <p:sldId id="385" r:id="rId36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F6E2"/>
    <a:srgbClr val="CC99FF"/>
    <a:srgbClr val="FFFF66"/>
    <a:srgbClr val="EAEAEA"/>
    <a:srgbClr val="0099FF"/>
    <a:srgbClr val="00CC00"/>
    <a:srgbClr val="00FF99"/>
    <a:srgbClr val="CCFFCC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3" autoAdjust="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480" y="72"/>
      </p:cViewPr>
      <p:guideLst>
        <p:guide pos="288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C4A3B5-A09F-406E-9E2D-8098199757EF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FDA6CB0-18F6-4A6E-B120-CE4C1E898AEB}">
      <dgm:prSet phldrT="[Texto]" custT="1"/>
      <dgm:spPr/>
      <dgm:t>
        <a:bodyPr/>
        <a:lstStyle/>
        <a:p>
          <a:r>
            <a:rPr lang="es-CO" sz="1800" dirty="0"/>
            <a:t>Transcenderse a sí mismo frente al interés superior de los niños y niñas, priorizando su voz.</a:t>
          </a:r>
        </a:p>
      </dgm:t>
    </dgm:pt>
    <dgm:pt modelId="{51D34732-5260-49B9-8A1A-E72615C8FFE4}" type="parTrans" cxnId="{DD34B346-A411-47C5-BC1D-3DD516DDD38E}">
      <dgm:prSet/>
      <dgm:spPr/>
      <dgm:t>
        <a:bodyPr/>
        <a:lstStyle/>
        <a:p>
          <a:endParaRPr lang="es-CO"/>
        </a:p>
      </dgm:t>
    </dgm:pt>
    <dgm:pt modelId="{CDC61231-6F11-4042-9999-E17E66FF6F55}" type="sibTrans" cxnId="{DD34B346-A411-47C5-BC1D-3DD516DDD38E}">
      <dgm:prSet/>
      <dgm:spPr/>
      <dgm:t>
        <a:bodyPr/>
        <a:lstStyle/>
        <a:p>
          <a:endParaRPr lang="es-CO"/>
        </a:p>
      </dgm:t>
    </dgm:pt>
    <dgm:pt modelId="{4A9BBF8E-CFDA-4AEF-AE21-6D1D5EC106FC}">
      <dgm:prSet phldrT="[Texto]" custT="1"/>
      <dgm:spPr/>
      <dgm:t>
        <a:bodyPr/>
        <a:lstStyle/>
        <a:p>
          <a:r>
            <a:rPr lang="es-CO" sz="1800" dirty="0"/>
            <a:t>Amor por las familias y comunidades.</a:t>
          </a:r>
        </a:p>
      </dgm:t>
    </dgm:pt>
    <dgm:pt modelId="{985D5012-764F-40F8-81BE-D4C832921D90}" type="parTrans" cxnId="{53306ECC-5B28-4BD9-BE7B-63EC31EF7D4D}">
      <dgm:prSet/>
      <dgm:spPr/>
      <dgm:t>
        <a:bodyPr/>
        <a:lstStyle/>
        <a:p>
          <a:endParaRPr lang="es-CO"/>
        </a:p>
      </dgm:t>
    </dgm:pt>
    <dgm:pt modelId="{A944CEEB-DD3D-4EA0-84EF-87BB34C097EC}" type="sibTrans" cxnId="{53306ECC-5B28-4BD9-BE7B-63EC31EF7D4D}">
      <dgm:prSet/>
      <dgm:spPr/>
      <dgm:t>
        <a:bodyPr/>
        <a:lstStyle/>
        <a:p>
          <a:endParaRPr lang="es-CO"/>
        </a:p>
      </dgm:t>
    </dgm:pt>
    <dgm:pt modelId="{7AE4A11F-0E6D-49CF-95DD-0551E2F1B455}">
      <dgm:prSet phldrT="[Texto]"/>
      <dgm:spPr/>
      <dgm:t>
        <a:bodyPr/>
        <a:lstStyle/>
        <a:p>
          <a:endParaRPr lang="es-CO"/>
        </a:p>
      </dgm:t>
    </dgm:pt>
    <dgm:pt modelId="{3B33A7E3-BFFB-46F2-B50D-5CB62EF0C08C}" type="parTrans" cxnId="{87388824-7290-4621-94AD-2803592E3F67}">
      <dgm:prSet/>
      <dgm:spPr/>
      <dgm:t>
        <a:bodyPr/>
        <a:lstStyle/>
        <a:p>
          <a:endParaRPr lang="es-CO"/>
        </a:p>
      </dgm:t>
    </dgm:pt>
    <dgm:pt modelId="{48680F1E-19AC-4C4A-9AE8-9DFAEB58DA4A}" type="sibTrans" cxnId="{87388824-7290-4621-94AD-2803592E3F67}">
      <dgm:prSet/>
      <dgm:spPr/>
      <dgm:t>
        <a:bodyPr/>
        <a:lstStyle/>
        <a:p>
          <a:endParaRPr lang="es-CO"/>
        </a:p>
      </dgm:t>
    </dgm:pt>
    <dgm:pt modelId="{FE42B8D1-8F32-4770-BC70-1B53705302D2}">
      <dgm:prSet phldrT="[Texto]"/>
      <dgm:spPr/>
      <dgm:t>
        <a:bodyPr/>
        <a:lstStyle/>
        <a:p>
          <a:endParaRPr lang="es-CO"/>
        </a:p>
      </dgm:t>
    </dgm:pt>
    <dgm:pt modelId="{53F92794-B50F-4D3B-ADA6-812B61901542}" type="parTrans" cxnId="{B21D8471-7D61-44A5-BCB1-36D313972C48}">
      <dgm:prSet/>
      <dgm:spPr/>
      <dgm:t>
        <a:bodyPr/>
        <a:lstStyle/>
        <a:p>
          <a:endParaRPr lang="es-CO"/>
        </a:p>
      </dgm:t>
    </dgm:pt>
    <dgm:pt modelId="{8CC4D71E-9B63-4395-A910-4BA4CF1950FF}" type="sibTrans" cxnId="{B21D8471-7D61-44A5-BCB1-36D313972C48}">
      <dgm:prSet/>
      <dgm:spPr/>
      <dgm:t>
        <a:bodyPr/>
        <a:lstStyle/>
        <a:p>
          <a:endParaRPr lang="es-CO"/>
        </a:p>
      </dgm:t>
    </dgm:pt>
    <dgm:pt modelId="{71BFB90E-BC5B-4BC5-925D-31F5A0D47496}">
      <dgm:prSet custT="1"/>
      <dgm:spPr/>
      <dgm:t>
        <a:bodyPr/>
        <a:lstStyle/>
        <a:p>
          <a:r>
            <a:rPr lang="es-CO" sz="1800" dirty="0"/>
            <a:t>Somos disciplinados en todo lo que hacemos. </a:t>
          </a:r>
        </a:p>
      </dgm:t>
    </dgm:pt>
    <dgm:pt modelId="{9C06CC6D-644D-4516-9E56-F61359DDF285}" type="parTrans" cxnId="{2DAB08F5-C23D-4C30-A797-EEE91CDAC359}">
      <dgm:prSet/>
      <dgm:spPr/>
      <dgm:t>
        <a:bodyPr/>
        <a:lstStyle/>
        <a:p>
          <a:endParaRPr lang="es-CO"/>
        </a:p>
      </dgm:t>
    </dgm:pt>
    <dgm:pt modelId="{CA687EAB-F626-4FC8-85AD-E66ABF1D2E99}" type="sibTrans" cxnId="{2DAB08F5-C23D-4C30-A797-EEE91CDAC359}">
      <dgm:prSet/>
      <dgm:spPr/>
      <dgm:t>
        <a:bodyPr/>
        <a:lstStyle/>
        <a:p>
          <a:endParaRPr lang="es-CO"/>
        </a:p>
      </dgm:t>
    </dgm:pt>
    <dgm:pt modelId="{D9E0AB75-96D0-4E06-AAE8-8AD1541B5EEB}">
      <dgm:prSet/>
      <dgm:spPr/>
      <dgm:t>
        <a:bodyPr/>
        <a:lstStyle/>
        <a:p>
          <a:r>
            <a:rPr lang="es-CO" dirty="0"/>
            <a:t>Vivimos una vida equilibrada.</a:t>
          </a:r>
        </a:p>
      </dgm:t>
    </dgm:pt>
    <dgm:pt modelId="{8B3B5A8E-A990-43B7-A02A-2EBF6A6C4FBF}" type="parTrans" cxnId="{13F5E5F8-974A-41C5-9F53-DF991C9EC936}">
      <dgm:prSet/>
      <dgm:spPr/>
      <dgm:t>
        <a:bodyPr/>
        <a:lstStyle/>
        <a:p>
          <a:endParaRPr lang="es-CO"/>
        </a:p>
      </dgm:t>
    </dgm:pt>
    <dgm:pt modelId="{1CD897E9-145F-4756-A2C1-B883972AC715}" type="sibTrans" cxnId="{13F5E5F8-974A-41C5-9F53-DF991C9EC936}">
      <dgm:prSet/>
      <dgm:spPr/>
      <dgm:t>
        <a:bodyPr/>
        <a:lstStyle/>
        <a:p>
          <a:endParaRPr lang="es-CO"/>
        </a:p>
      </dgm:t>
    </dgm:pt>
    <dgm:pt modelId="{2152B400-AEEC-4D93-AE22-C5EC6AD8638F}">
      <dgm:prSet/>
      <dgm:spPr/>
      <dgm:t>
        <a:bodyPr/>
        <a:lstStyle/>
        <a:p>
          <a:endParaRPr lang="es-CO"/>
        </a:p>
      </dgm:t>
    </dgm:pt>
    <dgm:pt modelId="{D95F7B65-2BC3-418B-A9E3-87E98011EA0D}" type="parTrans" cxnId="{8EB40556-C63D-46B7-B6B6-F1E3731DAB28}">
      <dgm:prSet/>
      <dgm:spPr/>
      <dgm:t>
        <a:bodyPr/>
        <a:lstStyle/>
        <a:p>
          <a:endParaRPr lang="es-CO"/>
        </a:p>
      </dgm:t>
    </dgm:pt>
    <dgm:pt modelId="{A492F79F-4266-4143-B440-BCC7D6199B8B}" type="sibTrans" cxnId="{8EB40556-C63D-46B7-B6B6-F1E3731DAB28}">
      <dgm:prSet/>
      <dgm:spPr/>
      <dgm:t>
        <a:bodyPr/>
        <a:lstStyle/>
        <a:p>
          <a:endParaRPr lang="es-CO"/>
        </a:p>
      </dgm:t>
    </dgm:pt>
    <dgm:pt modelId="{40FBF42F-98C2-43ED-B73C-783D7E059012}">
      <dgm:prSet/>
      <dgm:spPr/>
      <dgm:t>
        <a:bodyPr/>
        <a:lstStyle/>
        <a:p>
          <a:r>
            <a:rPr lang="es-CO" dirty="0"/>
            <a:t>Damos mas del 100%, innovamos y compartimos conocimiento.</a:t>
          </a:r>
        </a:p>
      </dgm:t>
    </dgm:pt>
    <dgm:pt modelId="{76AF141D-56D6-4ED1-A0D9-13926C04702D}" type="parTrans" cxnId="{09B5B08F-3AB0-414C-BC7C-C2B985173F7E}">
      <dgm:prSet/>
      <dgm:spPr/>
      <dgm:t>
        <a:bodyPr/>
        <a:lstStyle/>
        <a:p>
          <a:endParaRPr lang="es-CO"/>
        </a:p>
      </dgm:t>
    </dgm:pt>
    <dgm:pt modelId="{7F39BE8A-3B2A-4AC9-9868-541F63401588}" type="sibTrans" cxnId="{09B5B08F-3AB0-414C-BC7C-C2B985173F7E}">
      <dgm:prSet/>
      <dgm:spPr/>
      <dgm:t>
        <a:bodyPr/>
        <a:lstStyle/>
        <a:p>
          <a:endParaRPr lang="es-CO"/>
        </a:p>
      </dgm:t>
    </dgm:pt>
    <dgm:pt modelId="{856D353F-5CB9-44E9-A8FE-32DA57F066CF}">
      <dgm:prSet/>
      <dgm:spPr/>
      <dgm:t>
        <a:bodyPr/>
        <a:lstStyle/>
        <a:p>
          <a:r>
            <a:rPr lang="es-CO" dirty="0"/>
            <a:t>Actuamos con patriotismo y no aceptamos lo inaceptable.</a:t>
          </a:r>
        </a:p>
      </dgm:t>
    </dgm:pt>
    <dgm:pt modelId="{D9456B4D-4BFC-49E3-832E-8373EA64818A}" type="parTrans" cxnId="{5D54FC58-3EFF-4272-8C83-7C4C5AA86F0A}">
      <dgm:prSet/>
      <dgm:spPr/>
      <dgm:t>
        <a:bodyPr/>
        <a:lstStyle/>
        <a:p>
          <a:endParaRPr lang="es-CO"/>
        </a:p>
      </dgm:t>
    </dgm:pt>
    <dgm:pt modelId="{A3E4FD3F-4056-4247-B87D-429142B6BFC7}" type="sibTrans" cxnId="{5D54FC58-3EFF-4272-8C83-7C4C5AA86F0A}">
      <dgm:prSet/>
      <dgm:spPr/>
      <dgm:t>
        <a:bodyPr/>
        <a:lstStyle/>
        <a:p>
          <a:endParaRPr lang="es-CO"/>
        </a:p>
      </dgm:t>
    </dgm:pt>
    <dgm:pt modelId="{6808C67D-0008-420C-A67B-62B738CFD76B}">
      <dgm:prSet/>
      <dgm:spPr/>
      <dgm:t>
        <a:bodyPr/>
        <a:lstStyle/>
        <a:p>
          <a:r>
            <a:rPr lang="es-CO" dirty="0"/>
            <a:t>Trabajamos con alegría y respetamos la voz de los demás.</a:t>
          </a:r>
        </a:p>
      </dgm:t>
    </dgm:pt>
    <dgm:pt modelId="{FBBF00B9-FF83-4246-93D7-576C37AF30CF}" type="parTrans" cxnId="{AB9674A2-027F-47F6-AA17-946F813CA86F}">
      <dgm:prSet/>
      <dgm:spPr/>
      <dgm:t>
        <a:bodyPr/>
        <a:lstStyle/>
        <a:p>
          <a:endParaRPr lang="es-CO"/>
        </a:p>
      </dgm:t>
    </dgm:pt>
    <dgm:pt modelId="{810727A1-689C-4046-9A1A-51D66D6C4104}" type="sibTrans" cxnId="{AB9674A2-027F-47F6-AA17-946F813CA86F}">
      <dgm:prSet/>
      <dgm:spPr/>
      <dgm:t>
        <a:bodyPr/>
        <a:lstStyle/>
        <a:p>
          <a:endParaRPr lang="es-CO"/>
        </a:p>
      </dgm:t>
    </dgm:pt>
    <dgm:pt modelId="{3A876372-065E-45BB-8091-6CCC5958C7F6}" type="pres">
      <dgm:prSet presAssocID="{A9C4A3B5-A09F-406E-9E2D-8098199757EF}" presName="Name0" presStyleCnt="0">
        <dgm:presLayoutVars>
          <dgm:chMax val="7"/>
          <dgm:chPref val="7"/>
          <dgm:dir/>
        </dgm:presLayoutVars>
      </dgm:prSet>
      <dgm:spPr/>
    </dgm:pt>
    <dgm:pt modelId="{CC201AC8-F784-46E8-80AE-0E8AFF27F86B}" type="pres">
      <dgm:prSet presAssocID="{A9C4A3B5-A09F-406E-9E2D-8098199757EF}" presName="Name1" presStyleCnt="0"/>
      <dgm:spPr/>
    </dgm:pt>
    <dgm:pt modelId="{BB4D8A07-100A-441F-B070-22AD1B43FBAC}" type="pres">
      <dgm:prSet presAssocID="{A9C4A3B5-A09F-406E-9E2D-8098199757EF}" presName="cycle" presStyleCnt="0"/>
      <dgm:spPr/>
    </dgm:pt>
    <dgm:pt modelId="{75783533-E376-4050-A892-F2CBC77FDE0D}" type="pres">
      <dgm:prSet presAssocID="{A9C4A3B5-A09F-406E-9E2D-8098199757EF}" presName="srcNode" presStyleLbl="node1" presStyleIdx="0" presStyleCnt="7"/>
      <dgm:spPr/>
    </dgm:pt>
    <dgm:pt modelId="{92AA2F07-525C-4092-A9E1-77AC09E8C9FA}" type="pres">
      <dgm:prSet presAssocID="{A9C4A3B5-A09F-406E-9E2D-8098199757EF}" presName="conn" presStyleLbl="parChTrans1D2" presStyleIdx="0" presStyleCnt="1"/>
      <dgm:spPr/>
    </dgm:pt>
    <dgm:pt modelId="{6071F01B-0A5B-45A8-B087-577F3B4DBDFF}" type="pres">
      <dgm:prSet presAssocID="{A9C4A3B5-A09F-406E-9E2D-8098199757EF}" presName="extraNode" presStyleLbl="node1" presStyleIdx="0" presStyleCnt="7"/>
      <dgm:spPr/>
    </dgm:pt>
    <dgm:pt modelId="{8F35D92C-5A94-4B88-8149-5644579AEDB4}" type="pres">
      <dgm:prSet presAssocID="{A9C4A3B5-A09F-406E-9E2D-8098199757EF}" presName="dstNode" presStyleLbl="node1" presStyleIdx="0" presStyleCnt="7"/>
      <dgm:spPr/>
    </dgm:pt>
    <dgm:pt modelId="{768D5A5A-0E59-4556-92B1-B647A338C48D}" type="pres">
      <dgm:prSet presAssocID="{3FDA6CB0-18F6-4A6E-B120-CE4C1E898AEB}" presName="text_1" presStyleLbl="node1" presStyleIdx="0" presStyleCnt="7">
        <dgm:presLayoutVars>
          <dgm:bulletEnabled val="1"/>
        </dgm:presLayoutVars>
      </dgm:prSet>
      <dgm:spPr/>
    </dgm:pt>
    <dgm:pt modelId="{D5A78A94-2410-40FF-87C3-0356DE9CC29E}" type="pres">
      <dgm:prSet presAssocID="{3FDA6CB0-18F6-4A6E-B120-CE4C1E898AEB}" presName="accent_1" presStyleCnt="0"/>
      <dgm:spPr/>
    </dgm:pt>
    <dgm:pt modelId="{C38EAAA5-70A4-4B21-B7B0-FC11EAAE1044}" type="pres">
      <dgm:prSet presAssocID="{3FDA6CB0-18F6-4A6E-B120-CE4C1E898AEB}" presName="accentRepeatNode" presStyleLbl="solidFgAcc1" presStyleIdx="0" presStyleCnt="7"/>
      <dgm:spPr/>
    </dgm:pt>
    <dgm:pt modelId="{4C2B96A2-CA5E-46FE-AE7E-4D5FC177B640}" type="pres">
      <dgm:prSet presAssocID="{4A9BBF8E-CFDA-4AEF-AE21-6D1D5EC106FC}" presName="text_2" presStyleLbl="node1" presStyleIdx="1" presStyleCnt="7">
        <dgm:presLayoutVars>
          <dgm:bulletEnabled val="1"/>
        </dgm:presLayoutVars>
      </dgm:prSet>
      <dgm:spPr/>
    </dgm:pt>
    <dgm:pt modelId="{C925A3C6-1BAA-4A69-A5A9-D2D5431B4BFE}" type="pres">
      <dgm:prSet presAssocID="{4A9BBF8E-CFDA-4AEF-AE21-6D1D5EC106FC}" presName="accent_2" presStyleCnt="0"/>
      <dgm:spPr/>
    </dgm:pt>
    <dgm:pt modelId="{C716D081-B221-4697-9EE0-FF99A0C7333F}" type="pres">
      <dgm:prSet presAssocID="{4A9BBF8E-CFDA-4AEF-AE21-6D1D5EC106FC}" presName="accentRepeatNode" presStyleLbl="solidFgAcc1" presStyleIdx="1" presStyleCnt="7"/>
      <dgm:spPr/>
    </dgm:pt>
    <dgm:pt modelId="{2F0B0E86-E519-4E36-BDD7-CEAF9EA78A45}" type="pres">
      <dgm:prSet presAssocID="{71BFB90E-BC5B-4BC5-925D-31F5A0D47496}" presName="text_3" presStyleLbl="node1" presStyleIdx="2" presStyleCnt="7">
        <dgm:presLayoutVars>
          <dgm:bulletEnabled val="1"/>
        </dgm:presLayoutVars>
      </dgm:prSet>
      <dgm:spPr/>
    </dgm:pt>
    <dgm:pt modelId="{E33609A2-CFDC-4259-B93F-434204A797C9}" type="pres">
      <dgm:prSet presAssocID="{71BFB90E-BC5B-4BC5-925D-31F5A0D47496}" presName="accent_3" presStyleCnt="0"/>
      <dgm:spPr/>
    </dgm:pt>
    <dgm:pt modelId="{1B2C42BA-ACC3-48D7-91F4-E28D3905154A}" type="pres">
      <dgm:prSet presAssocID="{71BFB90E-BC5B-4BC5-925D-31F5A0D47496}" presName="accentRepeatNode" presStyleLbl="solidFgAcc1" presStyleIdx="2" presStyleCnt="7"/>
      <dgm:spPr/>
    </dgm:pt>
    <dgm:pt modelId="{1BDCDE41-205B-475B-B8A6-F2259AFE1C69}" type="pres">
      <dgm:prSet presAssocID="{40FBF42F-98C2-43ED-B73C-783D7E059012}" presName="text_4" presStyleLbl="node1" presStyleIdx="3" presStyleCnt="7">
        <dgm:presLayoutVars>
          <dgm:bulletEnabled val="1"/>
        </dgm:presLayoutVars>
      </dgm:prSet>
      <dgm:spPr/>
    </dgm:pt>
    <dgm:pt modelId="{7F94148E-87D4-4094-BBCC-B19680D6360A}" type="pres">
      <dgm:prSet presAssocID="{40FBF42F-98C2-43ED-B73C-783D7E059012}" presName="accent_4" presStyleCnt="0"/>
      <dgm:spPr/>
    </dgm:pt>
    <dgm:pt modelId="{555C3C32-36EA-48E1-80BA-9DD6F1D9DF28}" type="pres">
      <dgm:prSet presAssocID="{40FBF42F-98C2-43ED-B73C-783D7E059012}" presName="accentRepeatNode" presStyleLbl="solidFgAcc1" presStyleIdx="3" presStyleCnt="7"/>
      <dgm:spPr/>
    </dgm:pt>
    <dgm:pt modelId="{97D1D56D-4134-47BB-804F-2A26C1F5B987}" type="pres">
      <dgm:prSet presAssocID="{856D353F-5CB9-44E9-A8FE-32DA57F066CF}" presName="text_5" presStyleLbl="node1" presStyleIdx="4" presStyleCnt="7">
        <dgm:presLayoutVars>
          <dgm:bulletEnabled val="1"/>
        </dgm:presLayoutVars>
      </dgm:prSet>
      <dgm:spPr/>
    </dgm:pt>
    <dgm:pt modelId="{63868657-23D1-4F50-8D66-FF133F546D3E}" type="pres">
      <dgm:prSet presAssocID="{856D353F-5CB9-44E9-A8FE-32DA57F066CF}" presName="accent_5" presStyleCnt="0"/>
      <dgm:spPr/>
    </dgm:pt>
    <dgm:pt modelId="{8D38B11F-6CDD-44FA-B574-B17C295B7246}" type="pres">
      <dgm:prSet presAssocID="{856D353F-5CB9-44E9-A8FE-32DA57F066CF}" presName="accentRepeatNode" presStyleLbl="solidFgAcc1" presStyleIdx="4" presStyleCnt="7"/>
      <dgm:spPr/>
    </dgm:pt>
    <dgm:pt modelId="{C80C5C94-AFE7-42BA-9C95-12A8EAF2960A}" type="pres">
      <dgm:prSet presAssocID="{6808C67D-0008-420C-A67B-62B738CFD76B}" presName="text_6" presStyleLbl="node1" presStyleIdx="5" presStyleCnt="7">
        <dgm:presLayoutVars>
          <dgm:bulletEnabled val="1"/>
        </dgm:presLayoutVars>
      </dgm:prSet>
      <dgm:spPr/>
    </dgm:pt>
    <dgm:pt modelId="{4BE25A23-18A2-4DE0-9AFA-FBA8778B4571}" type="pres">
      <dgm:prSet presAssocID="{6808C67D-0008-420C-A67B-62B738CFD76B}" presName="accent_6" presStyleCnt="0"/>
      <dgm:spPr/>
    </dgm:pt>
    <dgm:pt modelId="{FDAA1CFD-090E-4C92-9B08-BACE4F8FB029}" type="pres">
      <dgm:prSet presAssocID="{6808C67D-0008-420C-A67B-62B738CFD76B}" presName="accentRepeatNode" presStyleLbl="solidFgAcc1" presStyleIdx="5" presStyleCnt="7"/>
      <dgm:spPr/>
    </dgm:pt>
    <dgm:pt modelId="{3182B1C7-2155-47D0-99FA-12BD0BBA3C1C}" type="pres">
      <dgm:prSet presAssocID="{D9E0AB75-96D0-4E06-AAE8-8AD1541B5EEB}" presName="text_7" presStyleLbl="node1" presStyleIdx="6" presStyleCnt="7">
        <dgm:presLayoutVars>
          <dgm:bulletEnabled val="1"/>
        </dgm:presLayoutVars>
      </dgm:prSet>
      <dgm:spPr/>
    </dgm:pt>
    <dgm:pt modelId="{449865A1-D097-4B1A-9AB9-5EFB0DB79409}" type="pres">
      <dgm:prSet presAssocID="{D9E0AB75-96D0-4E06-AAE8-8AD1541B5EEB}" presName="accent_7" presStyleCnt="0"/>
      <dgm:spPr/>
    </dgm:pt>
    <dgm:pt modelId="{B848C2AF-6FA7-4CC3-87E1-FD68F3048604}" type="pres">
      <dgm:prSet presAssocID="{D9E0AB75-96D0-4E06-AAE8-8AD1541B5EEB}" presName="accentRepeatNode" presStyleLbl="solidFgAcc1" presStyleIdx="6" presStyleCnt="7"/>
      <dgm:spPr/>
    </dgm:pt>
  </dgm:ptLst>
  <dgm:cxnLst>
    <dgm:cxn modelId="{14D4430B-1578-4440-A305-4F7DD00B756D}" type="presOf" srcId="{A9C4A3B5-A09F-406E-9E2D-8098199757EF}" destId="{3A876372-065E-45BB-8091-6CCC5958C7F6}" srcOrd="0" destOrd="0" presId="urn:microsoft.com/office/officeart/2008/layout/VerticalCurvedList"/>
    <dgm:cxn modelId="{13F5E5F8-974A-41C5-9F53-DF991C9EC936}" srcId="{A9C4A3B5-A09F-406E-9E2D-8098199757EF}" destId="{D9E0AB75-96D0-4E06-AAE8-8AD1541B5EEB}" srcOrd="6" destOrd="0" parTransId="{8B3B5A8E-A990-43B7-A02A-2EBF6A6C4FBF}" sibTransId="{1CD897E9-145F-4756-A2C1-B883972AC715}"/>
    <dgm:cxn modelId="{FE7583EB-A22E-469D-854C-EAF9ECFF8F74}" type="presOf" srcId="{71BFB90E-BC5B-4BC5-925D-31F5A0D47496}" destId="{2F0B0E86-E519-4E36-BDD7-CEAF9EA78A45}" srcOrd="0" destOrd="0" presId="urn:microsoft.com/office/officeart/2008/layout/VerticalCurvedList"/>
    <dgm:cxn modelId="{AF36E743-B961-4C81-A399-C8A809F42638}" type="presOf" srcId="{3FDA6CB0-18F6-4A6E-B120-CE4C1E898AEB}" destId="{768D5A5A-0E59-4556-92B1-B647A338C48D}" srcOrd="0" destOrd="0" presId="urn:microsoft.com/office/officeart/2008/layout/VerticalCurvedList"/>
    <dgm:cxn modelId="{DD34B346-A411-47C5-BC1D-3DD516DDD38E}" srcId="{A9C4A3B5-A09F-406E-9E2D-8098199757EF}" destId="{3FDA6CB0-18F6-4A6E-B120-CE4C1E898AEB}" srcOrd="0" destOrd="0" parTransId="{51D34732-5260-49B9-8A1A-E72615C8FFE4}" sibTransId="{CDC61231-6F11-4042-9999-E17E66FF6F55}"/>
    <dgm:cxn modelId="{B21D8471-7D61-44A5-BCB1-36D313972C48}" srcId="{7AE4A11F-0E6D-49CF-95DD-0551E2F1B455}" destId="{FE42B8D1-8F32-4770-BC70-1B53705302D2}" srcOrd="0" destOrd="0" parTransId="{53F92794-B50F-4D3B-ADA6-812B61901542}" sibTransId="{8CC4D71E-9B63-4395-A910-4BA4CF1950FF}"/>
    <dgm:cxn modelId="{8E2CF472-0271-4789-8278-07CF5BA1A9C1}" type="presOf" srcId="{CDC61231-6F11-4042-9999-E17E66FF6F55}" destId="{92AA2F07-525C-4092-A9E1-77AC09E8C9FA}" srcOrd="0" destOrd="0" presId="urn:microsoft.com/office/officeart/2008/layout/VerticalCurvedList"/>
    <dgm:cxn modelId="{2DAB08F5-C23D-4C30-A797-EEE91CDAC359}" srcId="{A9C4A3B5-A09F-406E-9E2D-8098199757EF}" destId="{71BFB90E-BC5B-4BC5-925D-31F5A0D47496}" srcOrd="2" destOrd="0" parTransId="{9C06CC6D-644D-4516-9E56-F61359DDF285}" sibTransId="{CA687EAB-F626-4FC8-85AD-E66ABF1D2E99}"/>
    <dgm:cxn modelId="{D04D7D65-A31B-4195-9260-BF7FD02DE56A}" type="presOf" srcId="{4A9BBF8E-CFDA-4AEF-AE21-6D1D5EC106FC}" destId="{4C2B96A2-CA5E-46FE-AE7E-4D5FC177B640}" srcOrd="0" destOrd="0" presId="urn:microsoft.com/office/officeart/2008/layout/VerticalCurvedList"/>
    <dgm:cxn modelId="{53306ECC-5B28-4BD9-BE7B-63EC31EF7D4D}" srcId="{A9C4A3B5-A09F-406E-9E2D-8098199757EF}" destId="{4A9BBF8E-CFDA-4AEF-AE21-6D1D5EC106FC}" srcOrd="1" destOrd="0" parTransId="{985D5012-764F-40F8-81BE-D4C832921D90}" sibTransId="{A944CEEB-DD3D-4EA0-84EF-87BB34C097EC}"/>
    <dgm:cxn modelId="{5D54FC58-3EFF-4272-8C83-7C4C5AA86F0A}" srcId="{A9C4A3B5-A09F-406E-9E2D-8098199757EF}" destId="{856D353F-5CB9-44E9-A8FE-32DA57F066CF}" srcOrd="4" destOrd="0" parTransId="{D9456B4D-4BFC-49E3-832E-8373EA64818A}" sibTransId="{A3E4FD3F-4056-4247-B87D-429142B6BFC7}"/>
    <dgm:cxn modelId="{87388824-7290-4621-94AD-2803592E3F67}" srcId="{A9C4A3B5-A09F-406E-9E2D-8098199757EF}" destId="{7AE4A11F-0E6D-49CF-95DD-0551E2F1B455}" srcOrd="8" destOrd="0" parTransId="{3B33A7E3-BFFB-46F2-B50D-5CB62EF0C08C}" sibTransId="{48680F1E-19AC-4C4A-9AE8-9DFAEB58DA4A}"/>
    <dgm:cxn modelId="{AB9674A2-027F-47F6-AA17-946F813CA86F}" srcId="{A9C4A3B5-A09F-406E-9E2D-8098199757EF}" destId="{6808C67D-0008-420C-A67B-62B738CFD76B}" srcOrd="5" destOrd="0" parTransId="{FBBF00B9-FF83-4246-93D7-576C37AF30CF}" sibTransId="{810727A1-689C-4046-9A1A-51D66D6C4104}"/>
    <dgm:cxn modelId="{09B5B08F-3AB0-414C-BC7C-C2B985173F7E}" srcId="{A9C4A3B5-A09F-406E-9E2D-8098199757EF}" destId="{40FBF42F-98C2-43ED-B73C-783D7E059012}" srcOrd="3" destOrd="0" parTransId="{76AF141D-56D6-4ED1-A0D9-13926C04702D}" sibTransId="{7F39BE8A-3B2A-4AC9-9868-541F63401588}"/>
    <dgm:cxn modelId="{992A5D27-339D-43BF-BB6B-087610440927}" type="presOf" srcId="{D9E0AB75-96D0-4E06-AAE8-8AD1541B5EEB}" destId="{3182B1C7-2155-47D0-99FA-12BD0BBA3C1C}" srcOrd="0" destOrd="0" presId="urn:microsoft.com/office/officeart/2008/layout/VerticalCurvedList"/>
    <dgm:cxn modelId="{1D40961C-7D61-4B18-A812-53FA84A5D3EE}" type="presOf" srcId="{6808C67D-0008-420C-A67B-62B738CFD76B}" destId="{C80C5C94-AFE7-42BA-9C95-12A8EAF2960A}" srcOrd="0" destOrd="0" presId="urn:microsoft.com/office/officeart/2008/layout/VerticalCurvedList"/>
    <dgm:cxn modelId="{F72C3AD5-068D-4563-B189-9155A8CF93D0}" type="presOf" srcId="{856D353F-5CB9-44E9-A8FE-32DA57F066CF}" destId="{97D1D56D-4134-47BB-804F-2A26C1F5B987}" srcOrd="0" destOrd="0" presId="urn:microsoft.com/office/officeart/2008/layout/VerticalCurvedList"/>
    <dgm:cxn modelId="{8EB40556-C63D-46B7-B6B6-F1E3731DAB28}" srcId="{A9C4A3B5-A09F-406E-9E2D-8098199757EF}" destId="{2152B400-AEEC-4D93-AE22-C5EC6AD8638F}" srcOrd="7" destOrd="0" parTransId="{D95F7B65-2BC3-418B-A9E3-87E98011EA0D}" sibTransId="{A492F79F-4266-4143-B440-BCC7D6199B8B}"/>
    <dgm:cxn modelId="{B6070F3C-F4D6-4E90-A37B-014CEC555CD4}" type="presOf" srcId="{40FBF42F-98C2-43ED-B73C-783D7E059012}" destId="{1BDCDE41-205B-475B-B8A6-F2259AFE1C69}" srcOrd="0" destOrd="0" presId="urn:microsoft.com/office/officeart/2008/layout/VerticalCurvedList"/>
    <dgm:cxn modelId="{09D750EB-389A-4611-9F29-B493BB6B8006}" type="presParOf" srcId="{3A876372-065E-45BB-8091-6CCC5958C7F6}" destId="{CC201AC8-F784-46E8-80AE-0E8AFF27F86B}" srcOrd="0" destOrd="0" presId="urn:microsoft.com/office/officeart/2008/layout/VerticalCurvedList"/>
    <dgm:cxn modelId="{BBB6E0A3-5AF5-445B-912D-170E9BD380D0}" type="presParOf" srcId="{CC201AC8-F784-46E8-80AE-0E8AFF27F86B}" destId="{BB4D8A07-100A-441F-B070-22AD1B43FBAC}" srcOrd="0" destOrd="0" presId="urn:microsoft.com/office/officeart/2008/layout/VerticalCurvedList"/>
    <dgm:cxn modelId="{2AD3EC2E-9957-4D42-83D6-A8B150856ECE}" type="presParOf" srcId="{BB4D8A07-100A-441F-B070-22AD1B43FBAC}" destId="{75783533-E376-4050-A892-F2CBC77FDE0D}" srcOrd="0" destOrd="0" presId="urn:microsoft.com/office/officeart/2008/layout/VerticalCurvedList"/>
    <dgm:cxn modelId="{60231D1C-A162-4EA0-A183-C9515332EC01}" type="presParOf" srcId="{BB4D8A07-100A-441F-B070-22AD1B43FBAC}" destId="{92AA2F07-525C-4092-A9E1-77AC09E8C9FA}" srcOrd="1" destOrd="0" presId="urn:microsoft.com/office/officeart/2008/layout/VerticalCurvedList"/>
    <dgm:cxn modelId="{C63CF1AB-FED7-404D-AF17-7236CD0B56FB}" type="presParOf" srcId="{BB4D8A07-100A-441F-B070-22AD1B43FBAC}" destId="{6071F01B-0A5B-45A8-B087-577F3B4DBDFF}" srcOrd="2" destOrd="0" presId="urn:microsoft.com/office/officeart/2008/layout/VerticalCurvedList"/>
    <dgm:cxn modelId="{5E315673-5571-4935-9A9D-C9F2F744BF17}" type="presParOf" srcId="{BB4D8A07-100A-441F-B070-22AD1B43FBAC}" destId="{8F35D92C-5A94-4B88-8149-5644579AEDB4}" srcOrd="3" destOrd="0" presId="urn:microsoft.com/office/officeart/2008/layout/VerticalCurvedList"/>
    <dgm:cxn modelId="{5680CFC5-3775-4767-831E-2DA1F54C98EB}" type="presParOf" srcId="{CC201AC8-F784-46E8-80AE-0E8AFF27F86B}" destId="{768D5A5A-0E59-4556-92B1-B647A338C48D}" srcOrd="1" destOrd="0" presId="urn:microsoft.com/office/officeart/2008/layout/VerticalCurvedList"/>
    <dgm:cxn modelId="{81599D7D-FF37-4C46-B456-3C994C6C92C1}" type="presParOf" srcId="{CC201AC8-F784-46E8-80AE-0E8AFF27F86B}" destId="{D5A78A94-2410-40FF-87C3-0356DE9CC29E}" srcOrd="2" destOrd="0" presId="urn:microsoft.com/office/officeart/2008/layout/VerticalCurvedList"/>
    <dgm:cxn modelId="{7B6F2D99-93F2-46BD-931B-DA9DFF315488}" type="presParOf" srcId="{D5A78A94-2410-40FF-87C3-0356DE9CC29E}" destId="{C38EAAA5-70A4-4B21-B7B0-FC11EAAE1044}" srcOrd="0" destOrd="0" presId="urn:microsoft.com/office/officeart/2008/layout/VerticalCurvedList"/>
    <dgm:cxn modelId="{66EF6E5B-714B-4CAC-8572-25EA6E38D4DC}" type="presParOf" srcId="{CC201AC8-F784-46E8-80AE-0E8AFF27F86B}" destId="{4C2B96A2-CA5E-46FE-AE7E-4D5FC177B640}" srcOrd="3" destOrd="0" presId="urn:microsoft.com/office/officeart/2008/layout/VerticalCurvedList"/>
    <dgm:cxn modelId="{048F6E6A-151D-43D3-B128-83EA64867D63}" type="presParOf" srcId="{CC201AC8-F784-46E8-80AE-0E8AFF27F86B}" destId="{C925A3C6-1BAA-4A69-A5A9-D2D5431B4BFE}" srcOrd="4" destOrd="0" presId="urn:microsoft.com/office/officeart/2008/layout/VerticalCurvedList"/>
    <dgm:cxn modelId="{2DD077B0-8D2B-4C61-BD28-C8C477243D84}" type="presParOf" srcId="{C925A3C6-1BAA-4A69-A5A9-D2D5431B4BFE}" destId="{C716D081-B221-4697-9EE0-FF99A0C7333F}" srcOrd="0" destOrd="0" presId="urn:microsoft.com/office/officeart/2008/layout/VerticalCurvedList"/>
    <dgm:cxn modelId="{5E9BB5E0-65B8-44AE-AB1C-6CA2EBD1DFDA}" type="presParOf" srcId="{CC201AC8-F784-46E8-80AE-0E8AFF27F86B}" destId="{2F0B0E86-E519-4E36-BDD7-CEAF9EA78A45}" srcOrd="5" destOrd="0" presId="urn:microsoft.com/office/officeart/2008/layout/VerticalCurvedList"/>
    <dgm:cxn modelId="{C74753D0-2131-4EF1-8FC5-C2F53D0F0B47}" type="presParOf" srcId="{CC201AC8-F784-46E8-80AE-0E8AFF27F86B}" destId="{E33609A2-CFDC-4259-B93F-434204A797C9}" srcOrd="6" destOrd="0" presId="urn:microsoft.com/office/officeart/2008/layout/VerticalCurvedList"/>
    <dgm:cxn modelId="{618D00BA-70EC-4C13-9F8B-C4D86B18A520}" type="presParOf" srcId="{E33609A2-CFDC-4259-B93F-434204A797C9}" destId="{1B2C42BA-ACC3-48D7-91F4-E28D3905154A}" srcOrd="0" destOrd="0" presId="urn:microsoft.com/office/officeart/2008/layout/VerticalCurvedList"/>
    <dgm:cxn modelId="{ED28773A-5CAB-4EE2-8F35-10ACAB255A5E}" type="presParOf" srcId="{CC201AC8-F784-46E8-80AE-0E8AFF27F86B}" destId="{1BDCDE41-205B-475B-B8A6-F2259AFE1C69}" srcOrd="7" destOrd="0" presId="urn:microsoft.com/office/officeart/2008/layout/VerticalCurvedList"/>
    <dgm:cxn modelId="{F6D98154-60F9-417F-93A9-C18D6E82BB60}" type="presParOf" srcId="{CC201AC8-F784-46E8-80AE-0E8AFF27F86B}" destId="{7F94148E-87D4-4094-BBCC-B19680D6360A}" srcOrd="8" destOrd="0" presId="urn:microsoft.com/office/officeart/2008/layout/VerticalCurvedList"/>
    <dgm:cxn modelId="{FD29CFE2-8DC1-4A27-98E5-06A29AAF5A39}" type="presParOf" srcId="{7F94148E-87D4-4094-BBCC-B19680D6360A}" destId="{555C3C32-36EA-48E1-80BA-9DD6F1D9DF28}" srcOrd="0" destOrd="0" presId="urn:microsoft.com/office/officeart/2008/layout/VerticalCurvedList"/>
    <dgm:cxn modelId="{2206D701-770F-434E-8213-B9D18FE8AFB5}" type="presParOf" srcId="{CC201AC8-F784-46E8-80AE-0E8AFF27F86B}" destId="{97D1D56D-4134-47BB-804F-2A26C1F5B987}" srcOrd="9" destOrd="0" presId="urn:microsoft.com/office/officeart/2008/layout/VerticalCurvedList"/>
    <dgm:cxn modelId="{7557E12A-FB95-4FFC-ACD2-F4DDC9487DA2}" type="presParOf" srcId="{CC201AC8-F784-46E8-80AE-0E8AFF27F86B}" destId="{63868657-23D1-4F50-8D66-FF133F546D3E}" srcOrd="10" destOrd="0" presId="urn:microsoft.com/office/officeart/2008/layout/VerticalCurvedList"/>
    <dgm:cxn modelId="{D1075541-10AD-4E2F-88ED-CC1A2D6B984A}" type="presParOf" srcId="{63868657-23D1-4F50-8D66-FF133F546D3E}" destId="{8D38B11F-6CDD-44FA-B574-B17C295B7246}" srcOrd="0" destOrd="0" presId="urn:microsoft.com/office/officeart/2008/layout/VerticalCurvedList"/>
    <dgm:cxn modelId="{CF1A8847-0827-4388-8595-C8AA7C5374E1}" type="presParOf" srcId="{CC201AC8-F784-46E8-80AE-0E8AFF27F86B}" destId="{C80C5C94-AFE7-42BA-9C95-12A8EAF2960A}" srcOrd="11" destOrd="0" presId="urn:microsoft.com/office/officeart/2008/layout/VerticalCurvedList"/>
    <dgm:cxn modelId="{BBA17B11-2197-47F5-901B-9444238F1D33}" type="presParOf" srcId="{CC201AC8-F784-46E8-80AE-0E8AFF27F86B}" destId="{4BE25A23-18A2-4DE0-9AFA-FBA8778B4571}" srcOrd="12" destOrd="0" presId="urn:microsoft.com/office/officeart/2008/layout/VerticalCurvedList"/>
    <dgm:cxn modelId="{84F6E5F8-3E62-4E29-ACBF-8B9091D8306C}" type="presParOf" srcId="{4BE25A23-18A2-4DE0-9AFA-FBA8778B4571}" destId="{FDAA1CFD-090E-4C92-9B08-BACE4F8FB029}" srcOrd="0" destOrd="0" presId="urn:microsoft.com/office/officeart/2008/layout/VerticalCurvedList"/>
    <dgm:cxn modelId="{641FC048-7146-4047-AC09-20A88E222ECA}" type="presParOf" srcId="{CC201AC8-F784-46E8-80AE-0E8AFF27F86B}" destId="{3182B1C7-2155-47D0-99FA-12BD0BBA3C1C}" srcOrd="13" destOrd="0" presId="urn:microsoft.com/office/officeart/2008/layout/VerticalCurvedList"/>
    <dgm:cxn modelId="{EACF1A64-89FB-4FF7-9FD2-A440EE8B5BE2}" type="presParOf" srcId="{CC201AC8-F784-46E8-80AE-0E8AFF27F86B}" destId="{449865A1-D097-4B1A-9AB9-5EFB0DB79409}" srcOrd="14" destOrd="0" presId="urn:microsoft.com/office/officeart/2008/layout/VerticalCurvedList"/>
    <dgm:cxn modelId="{1D55BE29-A32A-4744-A7CD-09D63B077889}" type="presParOf" srcId="{449865A1-D097-4B1A-9AB9-5EFB0DB79409}" destId="{B848C2AF-6FA7-4CC3-87E1-FD68F304860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AA2F07-525C-4092-A9E1-77AC09E8C9FA}">
      <dsp:nvSpPr>
        <dsp:cNvPr id="0" name=""/>
        <dsp:cNvSpPr/>
      </dsp:nvSpPr>
      <dsp:spPr>
        <a:xfrm>
          <a:off x="-5114931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D5A5A-0E59-4556-92B1-B647A338C48D}">
      <dsp:nvSpPr>
        <dsp:cNvPr id="0" name=""/>
        <dsp:cNvSpPr/>
      </dsp:nvSpPr>
      <dsp:spPr>
        <a:xfrm>
          <a:off x="317496" y="205750"/>
          <a:ext cx="7851682" cy="4113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Transcenderse a sí mismo frente al interés superior de los niños y niñas, priorizando su voz.</a:t>
          </a:r>
        </a:p>
      </dsp:txBody>
      <dsp:txXfrm>
        <a:off x="317496" y="205750"/>
        <a:ext cx="7851682" cy="411319"/>
      </dsp:txXfrm>
    </dsp:sp>
    <dsp:sp modelId="{C38EAAA5-70A4-4B21-B7B0-FC11EAAE1044}">
      <dsp:nvSpPr>
        <dsp:cNvPr id="0" name=""/>
        <dsp:cNvSpPr/>
      </dsp:nvSpPr>
      <dsp:spPr>
        <a:xfrm>
          <a:off x="60421" y="154335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B96A2-CA5E-46FE-AE7E-4D5FC177B640}">
      <dsp:nvSpPr>
        <dsp:cNvPr id="0" name=""/>
        <dsp:cNvSpPr/>
      </dsp:nvSpPr>
      <dsp:spPr>
        <a:xfrm>
          <a:off x="689983" y="823091"/>
          <a:ext cx="7479195" cy="4113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Amor por las familias y comunidades.</a:t>
          </a:r>
        </a:p>
      </dsp:txBody>
      <dsp:txXfrm>
        <a:off x="689983" y="823091"/>
        <a:ext cx="7479195" cy="411319"/>
      </dsp:txXfrm>
    </dsp:sp>
    <dsp:sp modelId="{C716D081-B221-4697-9EE0-FF99A0C7333F}">
      <dsp:nvSpPr>
        <dsp:cNvPr id="0" name=""/>
        <dsp:cNvSpPr/>
      </dsp:nvSpPr>
      <dsp:spPr>
        <a:xfrm>
          <a:off x="432908" y="771676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B0E86-E519-4E36-BDD7-CEAF9EA78A45}">
      <dsp:nvSpPr>
        <dsp:cNvPr id="0" name=""/>
        <dsp:cNvSpPr/>
      </dsp:nvSpPr>
      <dsp:spPr>
        <a:xfrm>
          <a:off x="894103" y="1439980"/>
          <a:ext cx="7275074" cy="4113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Somos disciplinados en todo lo que hacemos. </a:t>
          </a:r>
        </a:p>
      </dsp:txBody>
      <dsp:txXfrm>
        <a:off x="894103" y="1439980"/>
        <a:ext cx="7275074" cy="411319"/>
      </dsp:txXfrm>
    </dsp:sp>
    <dsp:sp modelId="{1B2C42BA-ACC3-48D7-91F4-E28D3905154A}">
      <dsp:nvSpPr>
        <dsp:cNvPr id="0" name=""/>
        <dsp:cNvSpPr/>
      </dsp:nvSpPr>
      <dsp:spPr>
        <a:xfrm>
          <a:off x="637029" y="1388565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DCDE41-205B-475B-B8A6-F2259AFE1C69}">
      <dsp:nvSpPr>
        <dsp:cNvPr id="0" name=""/>
        <dsp:cNvSpPr/>
      </dsp:nvSpPr>
      <dsp:spPr>
        <a:xfrm>
          <a:off x="959277" y="2057321"/>
          <a:ext cx="7209900" cy="4113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Damos mas del 100%, innovamos y compartimos conocimiento.</a:t>
          </a:r>
        </a:p>
      </dsp:txBody>
      <dsp:txXfrm>
        <a:off x="959277" y="2057321"/>
        <a:ext cx="7209900" cy="411319"/>
      </dsp:txXfrm>
    </dsp:sp>
    <dsp:sp modelId="{555C3C32-36EA-48E1-80BA-9DD6F1D9DF28}">
      <dsp:nvSpPr>
        <dsp:cNvPr id="0" name=""/>
        <dsp:cNvSpPr/>
      </dsp:nvSpPr>
      <dsp:spPr>
        <a:xfrm>
          <a:off x="702203" y="2005906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1D56D-4134-47BB-804F-2A26C1F5B987}">
      <dsp:nvSpPr>
        <dsp:cNvPr id="0" name=""/>
        <dsp:cNvSpPr/>
      </dsp:nvSpPr>
      <dsp:spPr>
        <a:xfrm>
          <a:off x="894103" y="2674663"/>
          <a:ext cx="7275074" cy="41131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Actuamos con patriotismo y no aceptamos lo inaceptable.</a:t>
          </a:r>
        </a:p>
      </dsp:txBody>
      <dsp:txXfrm>
        <a:off x="894103" y="2674663"/>
        <a:ext cx="7275074" cy="411319"/>
      </dsp:txXfrm>
    </dsp:sp>
    <dsp:sp modelId="{8D38B11F-6CDD-44FA-B574-B17C295B7246}">
      <dsp:nvSpPr>
        <dsp:cNvPr id="0" name=""/>
        <dsp:cNvSpPr/>
      </dsp:nvSpPr>
      <dsp:spPr>
        <a:xfrm>
          <a:off x="637029" y="2623248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C5C94-AFE7-42BA-9C95-12A8EAF2960A}">
      <dsp:nvSpPr>
        <dsp:cNvPr id="0" name=""/>
        <dsp:cNvSpPr/>
      </dsp:nvSpPr>
      <dsp:spPr>
        <a:xfrm>
          <a:off x="689983" y="3291551"/>
          <a:ext cx="7479195" cy="4113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Trabajamos con alegría y respetamos la voz de los demás.</a:t>
          </a:r>
        </a:p>
      </dsp:txBody>
      <dsp:txXfrm>
        <a:off x="689983" y="3291551"/>
        <a:ext cx="7479195" cy="411319"/>
      </dsp:txXfrm>
    </dsp:sp>
    <dsp:sp modelId="{FDAA1CFD-090E-4C92-9B08-BACE4F8FB029}">
      <dsp:nvSpPr>
        <dsp:cNvPr id="0" name=""/>
        <dsp:cNvSpPr/>
      </dsp:nvSpPr>
      <dsp:spPr>
        <a:xfrm>
          <a:off x="432908" y="3240136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2B1C7-2155-47D0-99FA-12BD0BBA3C1C}">
      <dsp:nvSpPr>
        <dsp:cNvPr id="0" name=""/>
        <dsp:cNvSpPr/>
      </dsp:nvSpPr>
      <dsp:spPr>
        <a:xfrm>
          <a:off x="317496" y="3908893"/>
          <a:ext cx="7851682" cy="4113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Vivimos una vida equilibrada.</a:t>
          </a:r>
        </a:p>
      </dsp:txBody>
      <dsp:txXfrm>
        <a:off x="317496" y="3908893"/>
        <a:ext cx="7851682" cy="411319"/>
      </dsp:txXfrm>
    </dsp:sp>
    <dsp:sp modelId="{B848C2AF-6FA7-4CC3-87E1-FD68F3048604}">
      <dsp:nvSpPr>
        <dsp:cNvPr id="0" name=""/>
        <dsp:cNvSpPr/>
      </dsp:nvSpPr>
      <dsp:spPr>
        <a:xfrm>
          <a:off x="60421" y="3857478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3E6C38-7BA6-4837-B597-52D068622AA2}" type="datetimeFigureOut">
              <a:rPr lang="es-CO"/>
              <a:pPr>
                <a:defRPr/>
              </a:pPr>
              <a:t>23/08/2017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3F3528-370B-4D56-915B-1F3F2A01DEA9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121210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2E75518-BD95-4FE9-9412-39E508A43387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CB527ECE-5552-4529-B110-3D69C525B2E1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53132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BC191C0-9599-4C9D-9454-80BE38E39E56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2EB098AD-17BA-4CD1-9E45-194FB606C351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33702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22D0827-AF26-4470-AF59-65E5F4810A85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87F8EC4-6B6E-4DE9-AB8D-760802D65F8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619758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7B4E23C-03DA-41E9-A519-94A46CCA65A7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599719F-0C7A-4308-AA21-42BD8E851843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7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65907B0-37CA-4443-B4C8-F6623203BDF2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6F10FA2-B534-473B-A23E-4A7C9952F375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528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B1B7C65-757C-4F0D-B09D-ACCEE350F800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C7CF0E8-782C-4F7B-A3DC-09EABF9DA023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348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DD30BA3-B7D3-4465-9681-E4F0B1299661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3263717-2AC8-4FDF-8FC9-EB59C24F02AE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52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90B26FB-19E3-4C9E-8B67-2D880400C1E3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59546D6-3A81-4831-8125-08D92B7C4E16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85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C12BA8D-0274-4309-88C0-29EB93A6B6A6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578A54-C5A1-4739-99BE-D4C3967665B7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07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60F7AB2-2CF2-4149-976F-A84069431101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F9389CF-3FF9-4130-B17B-3666F480CC86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18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ED9C0FD-20D4-4DB1-9BA9-9FDC253FAF68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DDD304-6111-4E4B-AE4D-76EAAD2440F9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58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BCF76C3-0245-46F2-85D6-D52D96999A47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E102CA2-2F57-4709-A89F-7BF7BE11837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309949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9C1EBF-AF1F-4EF4-908F-431A9A6564D0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6B2A6BE-5C46-4F31-80DB-4FFE998793E1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394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868B554-B716-489C-BC7F-48525E2EE83A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B76EA16-017F-4FDA-940C-3C556F3E783E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009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ADB910E-F6C5-4EA6-AB8F-2D07ABEC835E}" type="datetimeFigureOut">
              <a:rPr lang="es-ES">
                <a:solidFill>
                  <a:prstClr val="black"/>
                </a:solidFill>
              </a:rPr>
              <a:pPr>
                <a:defRPr/>
              </a:pPr>
              <a:t>23/08/2017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0BC49FE-3D75-4899-A4E1-E92516835479}" type="slidenum">
              <a:rPr lang="es-E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38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2E75518-BD95-4FE9-9412-39E508A43387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CB527ECE-5552-4529-B110-3D69C525B2E1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758049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BCF76C3-0245-46F2-85D6-D52D96999A47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E102CA2-2F57-4709-A89F-7BF7BE11837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991889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0C8A412-6B8A-48D5-9E11-ECF1D449EA2E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E014BAB1-6013-462F-9E5F-4CFCA625441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094919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972A67D-CFC4-4182-996C-E724F314BE9E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F4649EA-E984-409B-A057-3E348C9803B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697375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A344D12-2B9F-4332-BC4F-AA6FF86C7331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1FBF8BDE-207E-409D-8D3B-FDAF3FA6ED9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1079374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C2A526D-C080-4DBD-8382-8C4C8D004884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014CDA18-622A-4805-A740-23140269CC3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927675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7A2681F-28C0-4F05-946F-9FC0454EA497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91966A8-EB6C-4268-9A50-CCEBDCA34D42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8492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0C8A412-6B8A-48D5-9E11-ECF1D449EA2E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E014BAB1-6013-462F-9E5F-4CFCA625441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9901015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5DCE5CC-1DDA-416B-9C6A-2A59B8C3DBDE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7D52B5BE-34F5-4F16-B4FC-DC7A9FB0935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808461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6B60827-425F-4582-962C-8ED0EB591D46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7654D2A0-6FA3-4364-9081-964F50434E1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221392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BC191C0-9599-4C9D-9454-80BE38E39E56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2EB098AD-17BA-4CD1-9E45-194FB606C351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502808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22D0827-AF26-4470-AF59-65E5F4810A85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87F8EC4-6B6E-4DE9-AB8D-760802D65F8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4075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972A67D-CFC4-4182-996C-E724F314BE9E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DF4649EA-E984-409B-A057-3E348C9803B9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92601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A344D12-2B9F-4332-BC4F-AA6FF86C7331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1FBF8BDE-207E-409D-8D3B-FDAF3FA6ED9B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66167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C2A526D-C080-4DBD-8382-8C4C8D004884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014CDA18-622A-4805-A740-23140269CC38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299685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7A2681F-28C0-4F05-946F-9FC0454EA497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391966A8-EB6C-4268-9A50-CCEBDCA34D42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2640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5DCE5CC-1DDA-416B-9C6A-2A59B8C3DBDE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7D52B5BE-34F5-4F16-B4FC-DC7A9FB0935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2684874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E6B60827-425F-4582-962C-8ED0EB591D46}" type="datetimeFigureOut">
              <a:rPr lang="es-ES"/>
              <a:pPr>
                <a:defRPr/>
              </a:pPr>
              <a:t>23/08/2017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7654D2A0-6FA3-4364-9081-964F50434E16}" type="slidenum">
              <a:rPr lang="es-ES" altLang="es-CO"/>
              <a:pPr/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95097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81" r:id="rId1"/>
    <p:sldLayoutId id="2147484582" r:id="rId2"/>
    <p:sldLayoutId id="2147484583" r:id="rId3"/>
    <p:sldLayoutId id="2147484584" r:id="rId4"/>
    <p:sldLayoutId id="2147484585" r:id="rId5"/>
    <p:sldLayoutId id="2147484586" r:id="rId6"/>
    <p:sldLayoutId id="2147484587" r:id="rId7"/>
    <p:sldLayoutId id="2147484588" r:id="rId8"/>
    <p:sldLayoutId id="2147484589" r:id="rId9"/>
    <p:sldLayoutId id="2147484590" r:id="rId10"/>
    <p:sldLayoutId id="214748459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87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9" r:id="rId1"/>
    <p:sldLayoutId id="2147484660" r:id="rId2"/>
    <p:sldLayoutId id="2147484661" r:id="rId3"/>
    <p:sldLayoutId id="2147484662" r:id="rId4"/>
    <p:sldLayoutId id="2147484663" r:id="rId5"/>
    <p:sldLayoutId id="2147484664" r:id="rId6"/>
    <p:sldLayoutId id="2147484665" r:id="rId7"/>
    <p:sldLayoutId id="2147484666" r:id="rId8"/>
    <p:sldLayoutId id="2147484667" r:id="rId9"/>
    <p:sldLayoutId id="2147484668" r:id="rId10"/>
    <p:sldLayoutId id="214748466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22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9" r:id="rId1"/>
    <p:sldLayoutId id="2147484780" r:id="rId2"/>
    <p:sldLayoutId id="2147484781" r:id="rId3"/>
    <p:sldLayoutId id="2147484782" r:id="rId4"/>
    <p:sldLayoutId id="2147484783" r:id="rId5"/>
    <p:sldLayoutId id="2147484784" r:id="rId6"/>
    <p:sldLayoutId id="2147484785" r:id="rId7"/>
    <p:sldLayoutId id="2147484786" r:id="rId8"/>
    <p:sldLayoutId id="2147484787" r:id="rId9"/>
    <p:sldLayoutId id="2147484788" r:id="rId10"/>
    <p:sldLayoutId id="214748478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45465" y="1738648"/>
            <a:ext cx="56795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s-CO" b="1" dirty="0">
                <a:solidFill>
                  <a:prstClr val="black"/>
                </a:solidFill>
              </a:rPr>
            </a:br>
            <a:endParaRPr lang="es-CO" dirty="0"/>
          </a:p>
          <a:p>
            <a:pPr algn="ctr"/>
            <a:endParaRPr lang="es-CO" dirty="0"/>
          </a:p>
          <a:p>
            <a:pPr algn="ctr"/>
            <a:br>
              <a:rPr lang="es-CO" dirty="0"/>
            </a:b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1961322" y="1738648"/>
            <a:ext cx="5263726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s-ES" altLang="es-CO" sz="4400" b="1" dirty="0">
                <a:solidFill>
                  <a:srgbClr val="595959"/>
                </a:solidFill>
                <a:latin typeface="Eras Medium ITC" panose="020B0602030504020804" pitchFamily="34" charset="0"/>
              </a:rPr>
              <a:t>MESA PUBLICA COTORRA </a:t>
            </a:r>
          </a:p>
          <a:p>
            <a:pPr algn="ctr" eaLnBrk="1" hangingPunct="1">
              <a:lnSpc>
                <a:spcPct val="80000"/>
              </a:lnSpc>
            </a:pPr>
            <a:r>
              <a:rPr lang="es-ES" altLang="es-CO" sz="4400" b="1" dirty="0">
                <a:solidFill>
                  <a:srgbClr val="595959"/>
                </a:solidFill>
                <a:latin typeface="Eras Medium ITC" panose="020B0602030504020804" pitchFamily="34" charset="0"/>
              </a:rPr>
              <a:t>2017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2451" y="3820750"/>
            <a:ext cx="6626088" cy="176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978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328854"/>
              </p:ext>
            </p:extLst>
          </p:nvPr>
        </p:nvGraphicFramePr>
        <p:xfrm>
          <a:off x="527580" y="1375720"/>
          <a:ext cx="7940560" cy="509274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163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4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latin typeface="+mn-lt"/>
                        </a:rPr>
                        <a:t>SUBPROYECTO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  <a:ea typeface="Calibri"/>
                          <a:cs typeface="Times New Roman"/>
                        </a:rPr>
                        <a:t>UDS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</a:rPr>
                        <a:t>USUARIOS 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  <a:ea typeface="Calibri"/>
                          <a:cs typeface="Times New Roman"/>
                        </a:rPr>
                        <a:t>CUPOS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</a:rPr>
                        <a:t>INVERSIÓN VIGENCIA 2017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3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GESTORES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8.543.760.00</a:t>
                      </a:r>
                    </a:p>
                    <a:p>
                      <a:pPr algn="ct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3365"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647"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635"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3747"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20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567251" y="3032332"/>
            <a:ext cx="748501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000" b="1" dirty="0">
                <a:latin typeface="Century Gothic"/>
                <a:cs typeface="Century Gothic"/>
              </a:rPr>
              <a:t>“</a:t>
            </a:r>
            <a:r>
              <a:rPr lang="es-CO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SEXUAL”</a:t>
            </a:r>
          </a:p>
          <a:p>
            <a:pPr algn="ctr"/>
            <a:r>
              <a:rPr lang="es-CO" sz="2800" dirty="0">
                <a:latin typeface="Century Gothic"/>
                <a:cs typeface="Century Gothic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6962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88505" y="33613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EQUIPO INTERDISCIPLINARIO </a:t>
            </a:r>
          </a:p>
          <a:p>
            <a:pPr marL="0" indent="0">
              <a:buNone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 ZONAL CERETE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97565" y="1997838"/>
            <a:ext cx="7977809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DEFENSOR DE FAMILIA: JULIO CESAR MACEA</a:t>
            </a:r>
          </a:p>
          <a:p>
            <a:pPr marL="0" indent="0">
              <a:buNone/>
            </a:pPr>
            <a:endParaRPr lang="es-CO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CO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PSICÓLOGA: ROSA BEDOYA SALAZAR  </a:t>
            </a:r>
          </a:p>
          <a:p>
            <a:pPr marL="0" indent="0">
              <a:buNone/>
            </a:pPr>
            <a:endParaRPr lang="es-CO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CO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TRABAJADORA SOCIAL:OLGA PADILLA </a:t>
            </a:r>
            <a:r>
              <a:rPr lang="es-CO" sz="25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PADILLA</a:t>
            </a:r>
            <a:endParaRPr lang="es-CO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s-CO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CO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NUTRICIONISTA: MARGARITA ANGULO MESTRA</a:t>
            </a:r>
          </a:p>
        </p:txBody>
      </p:sp>
    </p:spTree>
    <p:extLst>
      <p:ext uri="{BB962C8B-B14F-4D97-AF65-F5344CB8AC3E}">
        <p14:creationId xmlns:p14="http://schemas.microsoft.com/office/powerpoint/2010/main" val="3870148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57009" y="1449060"/>
            <a:ext cx="618186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sz="3600" dirty="0">
                <a:solidFill>
                  <a:schemeClr val="accent5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“La violencia sexual contra niños, niñas y adolescentes comprende todo acto o comportamiento de tipo sexual ejercido sobre ellos, utilizando la fuerza o cualquier forma de coerción física, psicológica o emocional, aprovechando sus condiciones de indefensión, desigualdad y las relaciones de poder existentes entre víctima y agresor”. (Ley 1146 de 2007 / Portal WEB ICBF)</a:t>
            </a:r>
          </a:p>
        </p:txBody>
      </p:sp>
      <p:pic>
        <p:nvPicPr>
          <p:cNvPr id="3" name="Picture 2" descr="http://efectococuyo.com/wp-content/uploads/2016/07/collage-abuso-sexual-800x5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8" y="2292336"/>
            <a:ext cx="2604330" cy="302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901148" y="304800"/>
            <a:ext cx="5261113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s-CO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</a:p>
        </p:txBody>
      </p:sp>
    </p:spTree>
    <p:extLst>
      <p:ext uri="{BB962C8B-B14F-4D97-AF65-F5344CB8AC3E}">
        <p14:creationId xmlns:p14="http://schemas.microsoft.com/office/powerpoint/2010/main" val="151624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46006" y="2941801"/>
            <a:ext cx="5074276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niño, niña o adolescente es utilizado con fines sexuales por otra persona, recibiendo la víctima o un tercero (a) pago en dinero o especie.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394111" y="1914637"/>
            <a:ext cx="15027" cy="301135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/>
          <p:cNvSpPr/>
          <p:nvPr/>
        </p:nvSpPr>
        <p:spPr>
          <a:xfrm>
            <a:off x="604283" y="1705077"/>
            <a:ext cx="190629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Abuso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50807" y="2458309"/>
            <a:ext cx="33922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Violación o asalto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9440" y="3095998"/>
            <a:ext cx="2613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Explotación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633931" y="1556220"/>
            <a:ext cx="6085332" cy="73866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NNA es tocado (a), acariciado (a) o besado (a) indebidamente o involucra aprovechamiento por la edad, condición de discapacidad o incapacidad preexistente.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41359" y="2368231"/>
            <a:ext cx="4572000" cy="52322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Acceso carnal violento (el victimario (a) utiliza la violencia física, fuerza o amenaza).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588137" y="3804333"/>
            <a:ext cx="261001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Trata con fines de </a:t>
            </a:r>
          </a:p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explotación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198147" y="3835592"/>
            <a:ext cx="4572000" cy="73866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niño, niña o adolescente es desarraigado(a) del lugar donde vive y explotado (a) sexualmente.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10215" y="4748609"/>
            <a:ext cx="268214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 en</a:t>
            </a:r>
          </a:p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conflicto armado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Marcador de contenido 3"/>
          <p:cNvSpPr txBox="1">
            <a:spLocks/>
          </p:cNvSpPr>
          <p:nvPr/>
        </p:nvSpPr>
        <p:spPr>
          <a:xfrm>
            <a:off x="3292360" y="4784576"/>
            <a:ext cx="4638809" cy="6740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Actos de violencia sexual que se cometen contra niños, niñas y adolescentes en el marco del conflicto armado.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3" name="Conector recto de flecha 12"/>
          <p:cNvCxnSpPr>
            <a:endCxn id="4" idx="1"/>
          </p:cNvCxnSpPr>
          <p:nvPr/>
        </p:nvCxnSpPr>
        <p:spPr>
          <a:xfrm flipV="1">
            <a:off x="396259" y="1786158"/>
            <a:ext cx="208024" cy="118581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V="1">
            <a:off x="381232" y="2634574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394111" y="3265635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V="1">
            <a:off x="406990" y="4089883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V="1">
            <a:off x="406990" y="4901257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5"/>
          <p:cNvSpPr/>
          <p:nvPr/>
        </p:nvSpPr>
        <p:spPr>
          <a:xfrm>
            <a:off x="726659" y="5851644"/>
            <a:ext cx="7515820" cy="62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“La violencia sexual se presenta de muchas formas, todas con graves consecuencias”. (Portal WEB ICBF)</a:t>
            </a:r>
            <a:endParaRPr lang="es-CO" sz="1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Century Gothic"/>
            </a:endParaRPr>
          </a:p>
          <a:p>
            <a:endParaRPr lang="es-CO" sz="1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Century Gothic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159773" y="85965"/>
            <a:ext cx="4830209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FORMAS DE VIOLENCIA SEXUAL</a:t>
            </a:r>
          </a:p>
        </p:txBody>
      </p:sp>
    </p:spTree>
    <p:extLst>
      <p:ext uri="{BB962C8B-B14F-4D97-AF65-F5344CB8AC3E}">
        <p14:creationId xmlns:p14="http://schemas.microsoft.com/office/powerpoint/2010/main" val="1570705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8181" y="6241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SIGNOS DE ALARMA VIOLENCIA SEXUAL</a:t>
            </a:r>
          </a:p>
        </p:txBody>
      </p:sp>
      <p:sp>
        <p:nvSpPr>
          <p:cNvPr id="3" name="1 Rectángulo"/>
          <p:cNvSpPr/>
          <p:nvPr/>
        </p:nvSpPr>
        <p:spPr>
          <a:xfrm>
            <a:off x="145773" y="1311531"/>
            <a:ext cx="292259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 Físicos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7 Rectángulo"/>
          <p:cNvSpPr/>
          <p:nvPr/>
        </p:nvSpPr>
        <p:spPr>
          <a:xfrm>
            <a:off x="2690192" y="1773196"/>
            <a:ext cx="6175512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Dolor, golpe o herida en la zona genital o anal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Cérvix o vulva hinchada o roja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Dolor o irritación en el pene</a:t>
            </a: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Sustancias en la boca, en los genitales o en                                                                                                                            la ropa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Ropa interior rasgada, manchada y ensangrentada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El NNA presenta enfermedades de transmisión sexual en genitales, ano, boca u ojos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Dificultad al sentarse o caminar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Marcador de contenido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73" y="2243105"/>
            <a:ext cx="2438402" cy="353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10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25415" y="9082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SIGNOS DE ALARMA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10624" y="1581526"/>
            <a:ext cx="455124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Comportamentales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5 Rectángulo"/>
          <p:cNvSpPr/>
          <p:nvPr/>
        </p:nvSpPr>
        <p:spPr>
          <a:xfrm>
            <a:off x="3152456" y="2579782"/>
            <a:ext cx="48365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Pérdida de apetito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Llantos frecuentes injustificados 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Miedo a estar solo con una persona particular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Rechazo al adulto o cuidador de forma repentina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Resistencia a bañarse o desvestirse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63" y="2767830"/>
            <a:ext cx="2664379" cy="335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71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25415" y="9082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SIGNOS DE ALARMA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63632" y="1547377"/>
            <a:ext cx="455124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Comportamentales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5 Rectángulo"/>
          <p:cNvSpPr/>
          <p:nvPr/>
        </p:nvSpPr>
        <p:spPr>
          <a:xfrm>
            <a:off x="3803374" y="2199865"/>
            <a:ext cx="51550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Aislamiento o rechazo en sus relaciones sociales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Problemas escolares o rechazo a la escuela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Conductas regresivas (chuparse los dedos, miedo a                                                                        dormir solo, etc.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Agresividad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Fugas del hogar o del colegio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2" descr="Resultado de imagen para denuncia penal  violencia sexu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07" y="2990416"/>
            <a:ext cx="3092972" cy="28140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865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Rectángulo"/>
          <p:cNvSpPr/>
          <p:nvPr/>
        </p:nvSpPr>
        <p:spPr>
          <a:xfrm>
            <a:off x="145359" y="1510239"/>
            <a:ext cx="449995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en la Esfera Sexual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5 Rectángulo"/>
          <p:cNvSpPr/>
          <p:nvPr/>
        </p:nvSpPr>
        <p:spPr>
          <a:xfrm>
            <a:off x="2638151" y="2276704"/>
            <a:ext cx="60817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Rechazo a manifestaciones de afecto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Conductas seductoras y sexualizadas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Conocimiento sexual inadecuado para su edad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Interés exagerado por comportamientos sexuales de los adultos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Agresión sexual hacia otros pares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Confusión sobre la orientación sexual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Lenguaje de contenido sexual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25415" y="9082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SIGNOS DE ALARMA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2" descr="Resultado de imagen para signos de abuso sexu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23992"/>
          <a:stretch/>
        </p:blipFill>
        <p:spPr bwMode="auto">
          <a:xfrm>
            <a:off x="221583" y="2094896"/>
            <a:ext cx="2319132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232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05265" y="89412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FACTORES DE RIESGO 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6 Rectángulo"/>
          <p:cNvSpPr/>
          <p:nvPr/>
        </p:nvSpPr>
        <p:spPr>
          <a:xfrm>
            <a:off x="3339548" y="1752439"/>
            <a:ext cx="551290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Violencia intrafamiliar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Maltrato físico y psicológico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Ausencia de canales y estilos de comunicación adecuados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Redes protectoras disfuncionales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Consumo de sustancias psicoactivas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Vinculo afectivo débil con sus padres o figuras protectoras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Baja autoestima</a:t>
            </a:r>
          </a:p>
          <a:p>
            <a:pPr lvl="0">
              <a:lnSpc>
                <a:spcPct val="150000"/>
              </a:lnSpc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2" descr="Resultado de imagen para VIOLENCIA SEXU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4" y="2027582"/>
            <a:ext cx="2941981" cy="39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6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45465" y="1738648"/>
            <a:ext cx="56795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s-CO" b="1" dirty="0">
                <a:solidFill>
                  <a:prstClr val="black"/>
                </a:solidFill>
              </a:rPr>
            </a:br>
            <a:endParaRPr lang="es-CO" dirty="0"/>
          </a:p>
          <a:p>
            <a:pPr algn="ctr"/>
            <a:endParaRPr lang="es-CO" dirty="0"/>
          </a:p>
          <a:p>
            <a:pPr algn="ctr"/>
            <a:br>
              <a:rPr lang="es-CO" dirty="0"/>
            </a:br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796" y="1252047"/>
            <a:ext cx="7985125" cy="4960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7 Rectángulo redondeado"/>
          <p:cNvSpPr>
            <a:spLocks noChangeArrowheads="1"/>
          </p:cNvSpPr>
          <p:nvPr/>
        </p:nvSpPr>
        <p:spPr bwMode="auto">
          <a:xfrm>
            <a:off x="591344" y="1570887"/>
            <a:ext cx="2016126" cy="747628"/>
          </a:xfrm>
          <a:prstGeom prst="roundRect">
            <a:avLst>
              <a:gd name="adj" fmla="val 9361"/>
            </a:avLst>
          </a:prstGeom>
          <a:solidFill>
            <a:srgbClr val="649834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es-ES" sz="2800" b="1" dirty="0">
                <a:solidFill>
                  <a:prstClr val="white"/>
                </a:solidFill>
                <a:latin typeface="Calibri"/>
                <a:ea typeface="+mn-ea"/>
              </a:rPr>
              <a:t>MISIÓN</a:t>
            </a:r>
          </a:p>
        </p:txBody>
      </p:sp>
      <p:sp>
        <p:nvSpPr>
          <p:cNvPr id="7" name="Rectángulo redondeado 9"/>
          <p:cNvSpPr/>
          <p:nvPr/>
        </p:nvSpPr>
        <p:spPr>
          <a:xfrm>
            <a:off x="2714625" y="1537252"/>
            <a:ext cx="5741194" cy="136207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bg1">
                  <a:alpha val="84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1463" algn="just">
              <a:defRPr/>
            </a:pP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Trabajar con </a:t>
            </a:r>
            <a:r>
              <a:rPr lang="es-CO" sz="2000" b="1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calidad y transparencia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por el desarrollo y la protección integral de la primera infancia, la niñez, la adolescencia y el bienestar de las familias colombianas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7 Rectángulo redondeado"/>
          <p:cNvSpPr>
            <a:spLocks noChangeArrowheads="1"/>
          </p:cNvSpPr>
          <p:nvPr/>
        </p:nvSpPr>
        <p:spPr bwMode="auto">
          <a:xfrm>
            <a:off x="595796" y="4719651"/>
            <a:ext cx="2016126" cy="747628"/>
          </a:xfrm>
          <a:prstGeom prst="roundRect">
            <a:avLst>
              <a:gd name="adj" fmla="val 9361"/>
            </a:avLst>
          </a:prstGeom>
          <a:solidFill>
            <a:srgbClr val="649834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es-ES" sz="2800" b="1" dirty="0">
                <a:solidFill>
                  <a:prstClr val="white"/>
                </a:solidFill>
                <a:latin typeface="Calibri"/>
                <a:ea typeface="+mn-ea"/>
              </a:rPr>
              <a:t>VISIÓN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964190" y="4412427"/>
            <a:ext cx="5033963" cy="136207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bg1">
                  <a:alpha val="84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ctr">
              <a:defRPr/>
            </a:pPr>
            <a:r>
              <a:rPr lang="es-CO" sz="2000" b="1" dirty="0">
                <a:solidFill>
                  <a:prstClr val="black"/>
                </a:solidFill>
              </a:rPr>
              <a:t>Cambiar el mundo </a:t>
            </a:r>
            <a:r>
              <a:rPr lang="es-CO" dirty="0">
                <a:solidFill>
                  <a:prstClr val="black"/>
                </a:solidFill>
              </a:rPr>
              <a:t>de las nuevas generaciones y sus familias, siendo referente en estándares de calidad y contribuyendo a la construcción de una sociedad en paz, próspera y equitativa</a:t>
            </a: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57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05265" y="89412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FACTORES DE RIESGO 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6 Rectángulo"/>
          <p:cNvSpPr/>
          <p:nvPr/>
        </p:nvSpPr>
        <p:spPr>
          <a:xfrm>
            <a:off x="2385392" y="1488373"/>
            <a:ext cx="653332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Erotización del cuerpo infantil y adolescente asociado a la cultura machista      y patriarcal, según los cuales el hombre reafirma su hombría y poder,    cuando somete a personas menores de edad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Hacinamiento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Ausencia de control y supervisión a medios audiovisuales (internet, televisión, móvil, otros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Insuficiente información y orientación para prevenir la violencia sexual </a:t>
            </a:r>
          </a:p>
        </p:txBody>
      </p:sp>
      <p:pic>
        <p:nvPicPr>
          <p:cNvPr id="4" name="Picture 2" descr="Resultado de imagen para redes protectoras difuncionales violencia sexu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94" y="1488373"/>
            <a:ext cx="2249998" cy="3998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14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4"/>
          <p:cNvSpPr txBox="1"/>
          <p:nvPr/>
        </p:nvSpPr>
        <p:spPr>
          <a:xfrm>
            <a:off x="1125414" y="-16646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CONSECUENCIAS A LARGO PLAZO</a:t>
            </a:r>
            <a:endParaRPr lang="es-CO" sz="2800" dirty="0"/>
          </a:p>
        </p:txBody>
      </p:sp>
      <p:sp>
        <p:nvSpPr>
          <p:cNvPr id="3" name="6 Rectángulo"/>
          <p:cNvSpPr/>
          <p:nvPr/>
        </p:nvSpPr>
        <p:spPr>
          <a:xfrm>
            <a:off x="2239618" y="1047197"/>
            <a:ext cx="7330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Dificultades para sostener relaciones afectivas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Depresión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Intentos suicidas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Anorgasmia 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Explotación sexual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Enfermedades mentales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Reproducción de los eventos violentos 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Dependencia afectiva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Vulnerabilidad emocional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Dificultades respecto a la identidad sexual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Alteraciones en su autoconcepto, autoimagen o autoeficacia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8" y="2042756"/>
            <a:ext cx="2263149" cy="29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9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VIOLENCIA</a:t>
            </a:r>
            <a:r>
              <a:rPr lang="es-CO" sz="2800" b="1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SEXUAL</a:t>
            </a:r>
            <a:endParaRPr lang="es-CO" sz="2800" dirty="0"/>
          </a:p>
        </p:txBody>
      </p:sp>
      <p:sp>
        <p:nvSpPr>
          <p:cNvPr id="3" name="Rectángulo 2"/>
          <p:cNvSpPr/>
          <p:nvPr/>
        </p:nvSpPr>
        <p:spPr>
          <a:xfrm>
            <a:off x="58031" y="1192302"/>
            <a:ext cx="8267402" cy="1077218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CENTRO ZONAL CERETE CON CORTE A 31 DE JULIO DE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524936"/>
              </p:ext>
            </p:extLst>
          </p:nvPr>
        </p:nvGraphicFramePr>
        <p:xfrm>
          <a:off x="2314478" y="2456194"/>
          <a:ext cx="4073070" cy="345497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527795">
                  <a:extLst>
                    <a:ext uri="{9D8B030D-6E8A-4147-A177-3AD203B41FA5}">
                      <a16:colId xmlns:a16="http://schemas.microsoft.com/office/drawing/2014/main" val="1185603374"/>
                    </a:ext>
                  </a:extLst>
                </a:gridCol>
                <a:gridCol w="1153286">
                  <a:extLst>
                    <a:ext uri="{9D8B030D-6E8A-4147-A177-3AD203B41FA5}">
                      <a16:colId xmlns:a16="http://schemas.microsoft.com/office/drawing/2014/main" val="4062298660"/>
                    </a:ext>
                  </a:extLst>
                </a:gridCol>
                <a:gridCol w="1391989">
                  <a:extLst>
                    <a:ext uri="{9D8B030D-6E8A-4147-A177-3AD203B41FA5}">
                      <a16:colId xmlns:a16="http://schemas.microsoft.com/office/drawing/2014/main" val="3887460303"/>
                    </a:ext>
                  </a:extLst>
                </a:gridCol>
              </a:tblGrid>
              <a:tr h="33746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N° CASOS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PORCENTAJE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132243"/>
                  </a:ext>
                </a:extLst>
              </a:tr>
              <a:tr h="41781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Enero       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84055782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Febrero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28%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8073957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Marzo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90342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Abril  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9927755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Mayo    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59359360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Junio    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63548392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Julio  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78744168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    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4269971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46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691953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1905732" y="609783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</p:spTree>
    <p:extLst>
      <p:ext uri="{BB962C8B-B14F-4D97-AF65-F5344CB8AC3E}">
        <p14:creationId xmlns:p14="http://schemas.microsoft.com/office/powerpoint/2010/main" val="2640223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84314" y="1135786"/>
            <a:ext cx="8267402" cy="1138773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REMITIDOS A LA COMISARIA DE FAMILIA DE COTORRA DURANTE EL AÑO 2017, POR COMPETENCIA TERRITORIAL.</a:t>
            </a:r>
            <a:endParaRPr lang="es-CO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CO" sz="11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574598"/>
              </p:ext>
            </p:extLst>
          </p:nvPr>
        </p:nvGraphicFramePr>
        <p:xfrm>
          <a:off x="1794968" y="2684224"/>
          <a:ext cx="5175677" cy="33987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2734">
                  <a:extLst>
                    <a:ext uri="{9D8B030D-6E8A-4147-A177-3AD203B41FA5}">
                      <a16:colId xmlns:a16="http://schemas.microsoft.com/office/drawing/2014/main" val="3364585169"/>
                    </a:ext>
                  </a:extLst>
                </a:gridCol>
                <a:gridCol w="1159115">
                  <a:extLst>
                    <a:ext uri="{9D8B030D-6E8A-4147-A177-3AD203B41FA5}">
                      <a16:colId xmlns:a16="http://schemas.microsoft.com/office/drawing/2014/main" val="3531856821"/>
                    </a:ext>
                  </a:extLst>
                </a:gridCol>
                <a:gridCol w="2173828">
                  <a:extLst>
                    <a:ext uri="{9D8B030D-6E8A-4147-A177-3AD203B41FA5}">
                      <a16:colId xmlns:a16="http://schemas.microsoft.com/office/drawing/2014/main" val="2953073501"/>
                    </a:ext>
                  </a:extLst>
                </a:gridCol>
              </a:tblGrid>
              <a:tr h="300776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N° CASOS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PORCENTAJE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527921"/>
                  </a:ext>
                </a:extLst>
              </a:tr>
              <a:tr h="3007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Enero    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9292255"/>
                  </a:ext>
                </a:extLst>
              </a:tr>
              <a:tr h="43612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Febrero      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3967254"/>
                  </a:ext>
                </a:extLst>
              </a:tr>
              <a:tr h="34589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Marzo         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16489701"/>
                  </a:ext>
                </a:extLst>
              </a:tr>
              <a:tr h="3910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Abril           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50%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72540359"/>
                  </a:ext>
                </a:extLst>
              </a:tr>
              <a:tr h="4210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Mayo          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29365234"/>
                  </a:ext>
                </a:extLst>
              </a:tr>
              <a:tr h="3007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Junio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50%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33891643"/>
                  </a:ext>
                </a:extLst>
              </a:tr>
              <a:tr h="3007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Julio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767585"/>
                  </a:ext>
                </a:extLst>
              </a:tr>
              <a:tr h="3007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Agosto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38410416"/>
                  </a:ext>
                </a:extLst>
              </a:tr>
              <a:tr h="30077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TOTAL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100%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406546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2096806" y="6082746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  <p:cxnSp>
        <p:nvCxnSpPr>
          <p:cNvPr id="6" name="Conector recto 5"/>
          <p:cNvCxnSpPr/>
          <p:nvPr/>
        </p:nvCxnSpPr>
        <p:spPr>
          <a:xfrm>
            <a:off x="3615100" y="2697146"/>
            <a:ext cx="13253" cy="33925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4794545" y="2683977"/>
            <a:ext cx="0" cy="3398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1795450" y="2730771"/>
            <a:ext cx="13253" cy="33925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6983898" y="2684224"/>
            <a:ext cx="0" cy="32465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303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abriela.Melo\AppData\Local\Microsoft\Windows\INetCache\Content.Outlook\M6GQ88U9\72 horas piezas-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8"/>
          <a:stretch/>
        </p:blipFill>
        <p:spPr bwMode="auto">
          <a:xfrm>
            <a:off x="261071" y="1108702"/>
            <a:ext cx="8405464" cy="5112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017838" y="289629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96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54142" y="-52366"/>
            <a:ext cx="4876800" cy="113877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 </a:t>
            </a:r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DONDE ACUDIR CUANDO CONOCE UN CASO DE VIOLENCIA SEXUAL</a:t>
            </a:r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/>
          <p:cNvPicPr/>
          <p:nvPr/>
        </p:nvPicPr>
        <p:blipFill rotWithShape="1">
          <a:blip r:embed="rId3"/>
          <a:srcRect l="31908" t="20591" r="51120" b="53839"/>
          <a:stretch/>
        </p:blipFill>
        <p:spPr bwMode="auto">
          <a:xfrm>
            <a:off x="734368" y="2120365"/>
            <a:ext cx="1372864" cy="133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/>
          <p:cNvPicPr/>
          <p:nvPr/>
        </p:nvPicPr>
        <p:blipFill rotWithShape="1">
          <a:blip r:embed="rId4"/>
          <a:srcRect l="16463" t="30547" r="58927" b="44110"/>
          <a:stretch/>
        </p:blipFill>
        <p:spPr bwMode="auto">
          <a:xfrm>
            <a:off x="734368" y="4152385"/>
            <a:ext cx="1372864" cy="1286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437886" y="3600454"/>
            <a:ext cx="1868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ENTIDADES DE SALUD</a:t>
            </a:r>
          </a:p>
        </p:txBody>
      </p:sp>
      <p:pic>
        <p:nvPicPr>
          <p:cNvPr id="6" name="Imagen 5"/>
          <p:cNvPicPr/>
          <p:nvPr/>
        </p:nvPicPr>
        <p:blipFill rotWithShape="1">
          <a:blip r:embed="rId5"/>
          <a:srcRect l="679" t="29189" r="81670" b="45242"/>
          <a:stretch/>
        </p:blipFill>
        <p:spPr bwMode="auto">
          <a:xfrm>
            <a:off x="2652812" y="2120365"/>
            <a:ext cx="1150561" cy="1202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/>
          <p:cNvPicPr/>
          <p:nvPr/>
        </p:nvPicPr>
        <p:blipFill rotWithShape="1">
          <a:blip r:embed="rId6"/>
          <a:srcRect l="509" t="54533" r="79973" b="21481"/>
          <a:stretch/>
        </p:blipFill>
        <p:spPr bwMode="auto">
          <a:xfrm>
            <a:off x="4357729" y="2258570"/>
            <a:ext cx="1095375" cy="1009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6261857" y="3756981"/>
            <a:ext cx="1901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INSTITUCIONES EDUCATIVAS</a:t>
            </a:r>
          </a:p>
        </p:txBody>
      </p:sp>
      <p:pic>
        <p:nvPicPr>
          <p:cNvPr id="9" name="Imagen 8"/>
          <p:cNvPicPr/>
          <p:nvPr/>
        </p:nvPicPr>
        <p:blipFill rotWithShape="1">
          <a:blip r:embed="rId7"/>
          <a:srcRect l="76036" t="60869" r="4955" b="23065"/>
          <a:stretch/>
        </p:blipFill>
        <p:spPr bwMode="auto">
          <a:xfrm>
            <a:off x="6487931" y="4368060"/>
            <a:ext cx="1443510" cy="1071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5" t="32585" r="41957" b="48860"/>
          <a:stretch/>
        </p:blipFill>
        <p:spPr bwMode="auto">
          <a:xfrm>
            <a:off x="6130942" y="2120364"/>
            <a:ext cx="1704975" cy="1202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/>
          <p:cNvPicPr/>
          <p:nvPr/>
        </p:nvPicPr>
        <p:blipFill rotWithShape="1">
          <a:blip r:embed="rId9"/>
          <a:srcRect l="30382" t="54308" r="53156" b="22159"/>
          <a:stretch/>
        </p:blipFill>
        <p:spPr bwMode="auto">
          <a:xfrm>
            <a:off x="2588655" y="4229706"/>
            <a:ext cx="1326524" cy="1471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/>
          <p:cNvPicPr/>
          <p:nvPr/>
        </p:nvPicPr>
        <p:blipFill rotWithShape="1">
          <a:blip r:embed="rId10"/>
          <a:srcRect l="27836" t="29642" r="55871" b="46598"/>
          <a:stretch/>
        </p:blipFill>
        <p:spPr bwMode="auto">
          <a:xfrm>
            <a:off x="4357729" y="3878658"/>
            <a:ext cx="1580028" cy="1655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2595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3"/>
          <p:cNvSpPr txBox="1">
            <a:spLocks/>
          </p:cNvSpPr>
          <p:nvPr/>
        </p:nvSpPr>
        <p:spPr>
          <a:xfrm>
            <a:off x="174812" y="1341720"/>
            <a:ext cx="8437744" cy="45735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instituto Colombiano de Bienestar Familiar cuenta con una línea especializada para la prevención y atención de la Violencia Sexual, </a:t>
            </a:r>
            <a:r>
              <a:rPr lang="es-CO" sz="20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018000112440</a:t>
            </a:r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cuenta con las siguientes características:</a:t>
            </a:r>
          </a:p>
          <a:p>
            <a:pPr algn="l"/>
            <a:endParaRPr lang="es-CO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Gratuita</a:t>
            </a: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Confidencial</a:t>
            </a: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Atención profesional</a:t>
            </a: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Cobertura Nacional</a:t>
            </a: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Activación de la ruta de </a:t>
            </a: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atención intersectorial inmediata</a:t>
            </a:r>
          </a:p>
          <a:p>
            <a:pPr algn="l"/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Seguimiento de casos </a:t>
            </a:r>
          </a:p>
          <a:p>
            <a:pPr algn="just"/>
            <a:endParaRPr lang="es-CO" sz="1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Century Gothic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2" descr="Resultado de imagen para linea 141 de icb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95" y="2402631"/>
            <a:ext cx="3398792" cy="373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357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/>
          <p:cNvSpPr txBox="1">
            <a:spLocks/>
          </p:cNvSpPr>
          <p:nvPr/>
        </p:nvSpPr>
        <p:spPr>
          <a:xfrm>
            <a:off x="187187" y="1500843"/>
            <a:ext cx="8135472" cy="92333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¿Existe un tiempo límite para poner en conocimiento de las autoridades un caso de violencia sexual</a:t>
            </a:r>
            <a:br>
              <a:rPr lang="es-ES"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ejercido en contra de un niño, niña o adolescente?</a:t>
            </a:r>
            <a:endParaRPr lang="es-E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06824" y="309282"/>
            <a:ext cx="5195391" cy="53046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2 Rectángulo"/>
          <p:cNvSpPr/>
          <p:nvPr/>
        </p:nvSpPr>
        <p:spPr>
          <a:xfrm>
            <a:off x="187187" y="3068387"/>
            <a:ext cx="8477250" cy="300082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Así los hechos hayan ocurrido hace mucho tiempo, o no haya pruebas o testigos, el niño, niña o adolescente tiene derecho a la atención de urgencias por parte del sector salud, a denunciar ante la Fiscalía General de la Nación para que inicie la investigación pertinente, y a que el niño, niña o adolescente reciba protección y atención por parte del ICBF. El silencio o la negligencia van en contra de los derechos de los niños, niñas y adolescentes.</a:t>
            </a:r>
          </a:p>
        </p:txBody>
      </p:sp>
    </p:spTree>
    <p:extLst>
      <p:ext uri="{BB962C8B-B14F-4D97-AF65-F5344CB8AC3E}">
        <p14:creationId xmlns:p14="http://schemas.microsoft.com/office/powerpoint/2010/main" val="766058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4"/>
          <p:cNvSpPr txBox="1"/>
          <p:nvPr/>
        </p:nvSpPr>
        <p:spPr>
          <a:xfrm>
            <a:off x="1138667" y="382784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45"/>
          <a:stretch/>
        </p:blipFill>
        <p:spPr bwMode="auto">
          <a:xfrm>
            <a:off x="476518" y="1249252"/>
            <a:ext cx="7874379" cy="494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85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/>
          <p:cNvSpPr/>
          <p:nvPr/>
        </p:nvSpPr>
        <p:spPr>
          <a:xfrm>
            <a:off x="0" y="1205089"/>
            <a:ext cx="5810250" cy="830997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¿A DÓNDE ACUDIR PARA EXIGIR ATENCIÓN EN SALUD?</a:t>
            </a:r>
            <a:endParaRPr lang="es-ES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5 Rectángulo"/>
          <p:cNvSpPr/>
          <p:nvPr/>
        </p:nvSpPr>
        <p:spPr>
          <a:xfrm>
            <a:off x="285750" y="2178185"/>
            <a:ext cx="8534400" cy="92333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Todas las instituciones de salud, públicas y privadas, están obligadas a prestar atención prioritaria a las víctimas de violencia sexual. - Resolución 459 de 2012 - Ministerio de Salud.</a:t>
            </a:r>
          </a:p>
        </p:txBody>
      </p:sp>
      <p:sp>
        <p:nvSpPr>
          <p:cNvPr id="5" name="6 Rectángulo"/>
          <p:cNvSpPr/>
          <p:nvPr/>
        </p:nvSpPr>
        <p:spPr>
          <a:xfrm>
            <a:off x="635374" y="3335162"/>
            <a:ext cx="3524250" cy="147732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Clínicas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Hospitales públicos o privados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de Urgencias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Centros de Salud</a:t>
            </a:r>
          </a:p>
        </p:txBody>
      </p:sp>
      <p:sp>
        <p:nvSpPr>
          <p:cNvPr id="6" name="7 Rectángulo"/>
          <p:cNvSpPr/>
          <p:nvPr/>
        </p:nvSpPr>
        <p:spPr>
          <a:xfrm>
            <a:off x="742950" y="5139255"/>
            <a:ext cx="7429500" cy="132343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Recuerde que la denuncia penal es importante pero no es un requisito para recibir atención médica. Esta atención se debe brindar manera gratuita e inmediata a todas las víctimas de violencia sexual.</a:t>
            </a:r>
          </a:p>
        </p:txBody>
      </p:sp>
      <p:pic>
        <p:nvPicPr>
          <p:cNvPr id="7" name="Picture 2" descr="Resultado de imagen para medico en consultorio atendiendo niñ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35" y="3233579"/>
            <a:ext cx="1967471" cy="186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14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93194" y="1880315"/>
            <a:ext cx="6194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s-CO" dirty="0"/>
            </a:br>
            <a:endParaRPr lang="es-CO" dirty="0"/>
          </a:p>
        </p:txBody>
      </p:sp>
      <p:sp>
        <p:nvSpPr>
          <p:cNvPr id="5" name="20 CuadroTexto"/>
          <p:cNvSpPr txBox="1">
            <a:spLocks noChangeArrowheads="1"/>
          </p:cNvSpPr>
          <p:nvPr/>
        </p:nvSpPr>
        <p:spPr bwMode="auto">
          <a:xfrm>
            <a:off x="360363" y="265113"/>
            <a:ext cx="59372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CO" sz="3000" b="1" i="1" dirty="0">
                <a:solidFill>
                  <a:srgbClr val="FFFFFF"/>
                </a:solidFill>
              </a:rPr>
              <a:t>Objetivos Institucionales</a:t>
            </a: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1" t="26537" r="18320" b="4684"/>
          <a:stretch>
            <a:fillRect/>
          </a:stretch>
        </p:blipFill>
        <p:spPr bwMode="auto">
          <a:xfrm>
            <a:off x="388938" y="1327150"/>
            <a:ext cx="8028249" cy="472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592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4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4 Rectángulo"/>
          <p:cNvSpPr/>
          <p:nvPr/>
        </p:nvSpPr>
        <p:spPr>
          <a:xfrm>
            <a:off x="109404" y="1152617"/>
            <a:ext cx="8159877" cy="1015663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¿QUÉ ATENCIÓN LE DEBE BRINDAR EL SECTOR SALUD A TODO NIÑO, NIÑA O ADOLESCENTE VÍCTIMA DE VIOLENCIA SEXUAL?</a:t>
            </a:r>
            <a:endParaRPr lang="es-E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6 Rectángulo"/>
          <p:cNvSpPr/>
          <p:nvPr/>
        </p:nvSpPr>
        <p:spPr>
          <a:xfrm>
            <a:off x="2218765" y="2168280"/>
            <a:ext cx="6629399" cy="4247317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Atención médica y apoyo psicológico oportuno.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Medicamentos para prevenir infecciones de transmisión sexual y VIH/SIDA.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Entregar anticoncepción de emergencia para prevenir un embarazo no deseado.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Asesoría para la interrupción voluntaria del embarazo -IVE-.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Toma de muestras para obtener evidencias del hecho.</a:t>
            </a:r>
          </a:p>
        </p:txBody>
      </p:sp>
      <p:pic>
        <p:nvPicPr>
          <p:cNvPr id="5" name="Picture 2" descr="Resultado de imagen para salud violencia sexu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38455"/>
          <a:stretch/>
        </p:blipFill>
        <p:spPr bwMode="auto">
          <a:xfrm>
            <a:off x="117342" y="2168280"/>
            <a:ext cx="2016145" cy="3412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196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/>
          <p:cNvSpPr txBox="1">
            <a:spLocks/>
          </p:cNvSpPr>
          <p:nvPr/>
        </p:nvSpPr>
        <p:spPr>
          <a:xfrm>
            <a:off x="0" y="1326032"/>
            <a:ext cx="6136783" cy="5909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8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¿DÓNDE DENUNCIAR PENALMENTE UN CASO DE VIOLENCIA SEXUAL?</a:t>
            </a:r>
            <a:endParaRPr lang="es-CO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1 Rectángulo"/>
          <p:cNvSpPr/>
          <p:nvPr/>
        </p:nvSpPr>
        <p:spPr>
          <a:xfrm>
            <a:off x="265579" y="2212041"/>
            <a:ext cx="7562849" cy="418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Fiscalía General de la Nación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Centro de Atención Integral a Víctimas de Abuso Sexual - CAIVAS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Centro de Atención Penal Integral a Víctimas - CAPIV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Unidades de Reacción Inmediata - URI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Salas de Atención al Usuario - SAU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Policía Judicial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Policía de Infancia y Adolescencia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Comisarías de Familia</a:t>
            </a:r>
          </a:p>
        </p:txBody>
      </p:sp>
      <p:pic>
        <p:nvPicPr>
          <p:cNvPr id="5" name="Picture 2" descr="Resultado de imagen para derecho pe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717" y="4545106"/>
            <a:ext cx="2570629" cy="168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672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/>
          <p:cNvSpPr txBox="1">
            <a:spLocks/>
          </p:cNvSpPr>
          <p:nvPr/>
        </p:nvSpPr>
        <p:spPr>
          <a:xfrm>
            <a:off x="0" y="1100525"/>
            <a:ext cx="6136783" cy="84023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8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¿POR QUÉ ES IMPORTANTE DENUNCIAR PENALMENTE UN CASO DE VIOLENCIA SEXUAL?</a:t>
            </a:r>
            <a:endParaRPr lang="es-CO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2" descr="Resultado de imagen para denuncia penal  violencia sexu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210" y="3041768"/>
            <a:ext cx="3503789" cy="23303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0" y="2135364"/>
            <a:ext cx="5150223" cy="4646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evitar futuras violaciones sexuales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prevenir que otras personas sean víctimas de violencia sexual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ayudar a las víctimas a recuperarse emocionalmente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ayudar a la víctima hacer en el futuro una vida normal y que el agresor(a) sea castigado(a) por este delito.</a:t>
            </a:r>
          </a:p>
        </p:txBody>
      </p:sp>
    </p:spTree>
    <p:extLst>
      <p:ext uri="{BB962C8B-B14F-4D97-AF65-F5344CB8AC3E}">
        <p14:creationId xmlns:p14="http://schemas.microsoft.com/office/powerpoint/2010/main" val="2705365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3429000"/>
            <a:ext cx="8281987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uadroTexto 13"/>
          <p:cNvSpPr txBox="1"/>
          <p:nvPr/>
        </p:nvSpPr>
        <p:spPr>
          <a:xfrm>
            <a:off x="9217" y="1407849"/>
            <a:ext cx="9144000" cy="22159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3800" b="1" dirty="0">
                <a:solidFill>
                  <a:srgbClr val="9BBB59">
                    <a:lumMod val="75000"/>
                  </a:srgbClr>
                </a:solidFill>
                <a:latin typeface="Bradley Hand ITC" panose="03070402050302030203" pitchFamily="66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96197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2509" y="5827712"/>
            <a:ext cx="106319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ángulo 13"/>
          <p:cNvSpPr>
            <a:spLocks noChangeArrowheads="1"/>
          </p:cNvSpPr>
          <p:nvPr/>
        </p:nvSpPr>
        <p:spPr bwMode="auto">
          <a:xfrm>
            <a:off x="2226376" y="5481246"/>
            <a:ext cx="5879487" cy="53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sz="1300" b="1" dirty="0">
                <a:solidFill>
                  <a:prstClr val="white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Articulación en la focalización, implementación de los programas y sistemas de información</a:t>
            </a:r>
            <a:endParaRPr lang="es-CO" sz="1300" b="1" dirty="0">
              <a:solidFill>
                <a:prstClr val="white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46974" y="2626148"/>
            <a:ext cx="6307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información del seguimiento nutricional.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Informe diligenciado por el Representante.</a:t>
            </a:r>
            <a:endParaRPr lang="es-CO" dirty="0"/>
          </a:p>
        </p:txBody>
      </p:sp>
      <p:sp>
        <p:nvSpPr>
          <p:cNvPr id="8" name="CuadroTexto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3175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s-CO" sz="4000" b="1" dirty="0">
                <a:solidFill>
                  <a:srgbClr val="FFFFFF"/>
                </a:solidFill>
              </a:rPr>
              <a:t>Principios</a:t>
            </a:r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6062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030349" y="1419690"/>
            <a:ext cx="255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2400" b="1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CO" sz="2400" b="1" dirty="0"/>
          </a:p>
        </p:txBody>
      </p:sp>
      <p:sp>
        <p:nvSpPr>
          <p:cNvPr id="3" name="CuadroTexto 8"/>
          <p:cNvSpPr txBox="1">
            <a:spLocks noChangeArrowheads="1"/>
          </p:cNvSpPr>
          <p:nvPr/>
        </p:nvSpPr>
        <p:spPr bwMode="auto">
          <a:xfrm>
            <a:off x="1736035" y="2058202"/>
            <a:ext cx="5787737" cy="6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altLang="es-CO" sz="4800" b="1" dirty="0">
                <a:solidFill>
                  <a:srgbClr val="0070C0"/>
                </a:solidFill>
                <a:latin typeface="Eras Medium ITC" panose="020B0602030504020804" pitchFamily="34" charset="0"/>
              </a:rPr>
              <a:t>PRIMERA INFANCIA </a:t>
            </a:r>
          </a:p>
        </p:txBody>
      </p:sp>
      <p:pic>
        <p:nvPicPr>
          <p:cNvPr id="4" name="Imagen 3" descr="cid:image004.png@01D1DEA5.91CE46C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45" y="3150704"/>
            <a:ext cx="3614116" cy="1686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613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41805"/>
              </p:ext>
            </p:extLst>
          </p:nvPr>
        </p:nvGraphicFramePr>
        <p:xfrm>
          <a:off x="287109" y="1184067"/>
          <a:ext cx="8098356" cy="526047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313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8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3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84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latin typeface="+mn-lt"/>
                        </a:rPr>
                        <a:t>SUBPROYECTO</a:t>
                      </a:r>
                      <a:endParaRPr lang="es-ES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+mn-lt"/>
                          <a:ea typeface="Calibri"/>
                          <a:cs typeface="Times New Roman"/>
                        </a:rPr>
                        <a:t>UNIDADES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+mn-lt"/>
                          <a:ea typeface="+mn-ea"/>
                          <a:cs typeface="+mn-cs"/>
                        </a:rPr>
                        <a:t>USUARIOS</a:t>
                      </a:r>
                      <a:r>
                        <a:rPr lang="es-ES" sz="1600" b="1" baseline="0" dirty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+mn-lt"/>
                        </a:rPr>
                        <a:t>INVERSIÓN VIGENCIA 2017</a:t>
                      </a:r>
                      <a:endParaRPr lang="es-ES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19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</a:rPr>
                        <a:t>Atención</a:t>
                      </a:r>
                      <a:r>
                        <a:rPr lang="es-ES" sz="1600" baseline="0" dirty="0">
                          <a:latin typeface="+mn-lt"/>
                        </a:rPr>
                        <a:t> Integral a la Primera Infancia </a:t>
                      </a:r>
                      <a:r>
                        <a:rPr lang="es-ES" sz="1600" baseline="0" dirty="0">
                          <a:latin typeface="+mn-lt"/>
                          <a:ea typeface="Calibri"/>
                          <a:cs typeface="Times New Roman"/>
                        </a:rPr>
                        <a:t>CDI Sin Arriendo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s-CO" sz="1600" dirty="0">
                          <a:effectLst/>
                        </a:rPr>
                        <a:t>109.635.705.00</a:t>
                      </a:r>
                      <a:endParaRPr lang="es-ES" sz="1600" dirty="0">
                        <a:latin typeface="+mn-lt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1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+mn-lt"/>
                        </a:rPr>
                        <a:t>Atención</a:t>
                      </a:r>
                      <a:r>
                        <a:rPr lang="es-ES" sz="1600" baseline="0" dirty="0">
                          <a:latin typeface="+mn-lt"/>
                        </a:rPr>
                        <a:t> Integral a la Primera Infancia </a:t>
                      </a:r>
                      <a:r>
                        <a:rPr lang="es-ES" sz="1600" baseline="0" dirty="0">
                          <a:latin typeface="+mn-lt"/>
                          <a:ea typeface="Calibri"/>
                          <a:cs typeface="Times New Roman"/>
                        </a:rPr>
                        <a:t>CDI con Arriendo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s-CO" sz="1600" dirty="0">
                          <a:effectLst/>
                        </a:rPr>
                        <a:t>242.314.008.00</a:t>
                      </a:r>
                      <a:endParaRPr lang="es-ES" sz="1600" dirty="0">
                        <a:latin typeface="+mn-lt"/>
                      </a:endParaRPr>
                    </a:p>
                  </a:txBody>
                  <a:tcPr marL="68587" marR="68587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4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Atención</a:t>
                      </a:r>
                      <a:r>
                        <a:rPr lang="es-ES" sz="1600" baseline="0" dirty="0">
                          <a:latin typeface="+mn-lt"/>
                          <a:ea typeface="Calibri"/>
                          <a:cs typeface="Times New Roman"/>
                        </a:rPr>
                        <a:t> integral a la Primera Infancia </a:t>
                      </a: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Modalidad Familiar sin arriendo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88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effectLst/>
                        </a:rPr>
                        <a:t>204.096.728.00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14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Atención</a:t>
                      </a:r>
                      <a:r>
                        <a:rPr lang="es-ES" sz="1600" baseline="0" dirty="0">
                          <a:latin typeface="+mn-lt"/>
                          <a:ea typeface="Calibri"/>
                          <a:cs typeface="Times New Roman"/>
                        </a:rPr>
                        <a:t> integral a la Primera Infancia </a:t>
                      </a: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Modalidad Familiar con arriendo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134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s-CO" sz="1600" dirty="0">
                          <a:effectLst/>
                        </a:rPr>
                        <a:t>316.278.860.00</a:t>
                      </a:r>
                      <a:endParaRPr lang="es-ES" sz="1600" dirty="0">
                        <a:latin typeface="+mn-lt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4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</a:rPr>
                        <a:t>Hogares ICBF (Familiares Tiempo Completo)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420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s-CO" sz="1600" dirty="0">
                          <a:effectLst/>
                        </a:rPr>
                        <a:t>754.582.885.00</a:t>
                      </a:r>
                      <a:endParaRPr lang="es-ES" sz="1600" dirty="0">
                        <a:latin typeface="+mn-lt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4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+mn-lt"/>
                        </a:rPr>
                        <a:t>Hogares ICBF FAMI</a:t>
                      </a: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es-CO" sz="1600" dirty="0"/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+mn-lt"/>
                          <a:ea typeface="Calibri"/>
                          <a:cs typeface="Times New Roman"/>
                        </a:rPr>
                        <a:t>96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s-ES" sz="1600" dirty="0">
                          <a:latin typeface="+mn-lt"/>
                        </a:rPr>
                        <a:t>108.004.760.00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165">
                <a:tc>
                  <a:txBody>
                    <a:bodyPr/>
                    <a:lstStyle/>
                    <a:p>
                      <a:endParaRPr lang="es-CO" sz="1600" dirty="0"/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es-ES" sz="1600" dirty="0">
                        <a:latin typeface="+mn-lt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90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6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TOTAL BENEFICIARIOS PRIMERA INFANCIA</a:t>
                      </a:r>
                      <a:endParaRPr lang="es-ES" sz="1600" b="1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1086</a:t>
                      </a:r>
                    </a:p>
                  </a:txBody>
                  <a:tcPr marL="9525" marR="9525" marT="952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s-ES" sz="1400" b="1" i="0" u="none" strike="noStrike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1.916.912.946.00</a:t>
                      </a:r>
                    </a:p>
                  </a:txBody>
                  <a:tcPr marL="9526" marR="9526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3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77060" y="2615174"/>
            <a:ext cx="6808274" cy="6423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s-ES" altLang="es-CO" sz="4400" b="1" dirty="0">
                <a:solidFill>
                  <a:srgbClr val="00B050"/>
                </a:solidFill>
                <a:latin typeface="Eras Medium ITC" panose="020B0602030504020804" pitchFamily="34" charset="0"/>
              </a:rPr>
              <a:t>NIÑEZ Y  ADOLESCENCIA </a:t>
            </a:r>
          </a:p>
        </p:txBody>
      </p:sp>
      <p:pic>
        <p:nvPicPr>
          <p:cNvPr id="4" name="Imagen 3" descr="Imagen relacionad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9"/>
          <a:stretch/>
        </p:blipFill>
        <p:spPr bwMode="auto">
          <a:xfrm>
            <a:off x="4463569" y="4049228"/>
            <a:ext cx="3733800" cy="207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 descr="Imagen relacionada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3" b="33669"/>
          <a:stretch/>
        </p:blipFill>
        <p:spPr bwMode="auto">
          <a:xfrm>
            <a:off x="285297" y="4049227"/>
            <a:ext cx="3915642" cy="207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4577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653728"/>
              </p:ext>
            </p:extLst>
          </p:nvPr>
        </p:nvGraphicFramePr>
        <p:xfrm>
          <a:off x="450376" y="1222952"/>
          <a:ext cx="8092682" cy="447082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349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87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latin typeface="+mn-lt"/>
                        </a:rPr>
                        <a:t>SUBPROYECTO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</a:rPr>
                        <a:t>UNIDADES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+mn-lt"/>
                          <a:ea typeface="Calibri"/>
                          <a:cs typeface="Times New Roman"/>
                        </a:rPr>
                        <a:t>USUARIOS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</a:rPr>
                        <a:t>INVERSIÓN VIGENCIA 2016</a:t>
                      </a: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40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+mn-lt"/>
                          <a:ea typeface="Calibri"/>
                          <a:cs typeface="Times New Roman"/>
                        </a:rPr>
                        <a:t>GENERACIONES CON BIENESTAR urbana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150</a:t>
                      </a: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s-CO" sz="2000" dirty="0">
                          <a:effectLst/>
                        </a:rPr>
                        <a:t>47.431.200.00</a:t>
                      </a:r>
                      <a:endParaRPr lang="es-ES" sz="2000" dirty="0">
                        <a:latin typeface="+mn-lt"/>
                      </a:endParaRPr>
                    </a:p>
                  </a:txBody>
                  <a:tcPr marL="67435" marR="6743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28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>
                          <a:latin typeface="+mn-lt"/>
                          <a:ea typeface="Calibri"/>
                          <a:cs typeface="Times New Roman"/>
                        </a:rPr>
                        <a:t>GENERACIONES CON BIENESTAR rural</a:t>
                      </a:r>
                    </a:p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21.669.950.00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98"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780"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127"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6347"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237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78835" y="2083027"/>
            <a:ext cx="6407426" cy="1677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s-CO" sz="3200" dirty="0">
                <a:solidFill>
                  <a:srgbClr val="00B050"/>
                </a:solidFill>
                <a:cs typeface="Arial" pitchFamily="34" charset="0"/>
              </a:rPr>
              <a:t>ACCIONES   DESDE EL ICBF PARA  </a:t>
            </a:r>
            <a:r>
              <a:rPr lang="es-ES" sz="3200" dirty="0">
                <a:solidFill>
                  <a:srgbClr val="00B050"/>
                </a:solidFill>
                <a:cs typeface="Arial" pitchFamily="34" charset="0"/>
              </a:rPr>
              <a:t>RESTITUIR EL EJERCICIO INTEGRAL DE LOS DERECHOS DE LA NIÑEZ Y LA FAMILIA</a:t>
            </a:r>
            <a:endParaRPr lang="es-ES" altLang="es-CO" sz="3200" b="1" dirty="0">
              <a:solidFill>
                <a:srgbClr val="00B050"/>
              </a:solidFill>
              <a:latin typeface="Eras Medium ITC" panose="020B0602030504020804" pitchFamily="34" charset="0"/>
            </a:endParaRPr>
          </a:p>
        </p:txBody>
      </p:sp>
      <p:pic>
        <p:nvPicPr>
          <p:cNvPr id="6" name="Imagen 5" descr="Resultado de imagen para familias icb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53" y="3663343"/>
            <a:ext cx="3516547" cy="25254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382533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amientos a Direcciones Regionales [Modo de compatibilidad]" id="{C5A30059-1126-4C02-921C-1AC1A8A56D11}" vid="{04753C38-BF96-44D8-8085-188DB1E02A28}"/>
    </a:ext>
  </a:extLst>
</a:theme>
</file>

<file path=ppt/theme/theme2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amientos a Direcciones Regionales [Modo de compatibilidad]" id="{C5A30059-1126-4C02-921C-1AC1A8A56D11}" vid="{04753C38-BF96-44D8-8085-188DB1E02A28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Lineamientos a Direcciones Regionales 26 y 27 marzo</Template>
  <TotalTime>1745</TotalTime>
  <Words>1677</Words>
  <Application>Microsoft Office PowerPoint</Application>
  <PresentationFormat>Presentación en pantalla (4:3)</PresentationFormat>
  <Paragraphs>285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33</vt:i4>
      </vt:variant>
    </vt:vector>
  </HeadingPairs>
  <TitlesOfParts>
    <vt:vector size="47" baseType="lpstr">
      <vt:lpstr>MS PGothic</vt:lpstr>
      <vt:lpstr>MS PGothic</vt:lpstr>
      <vt:lpstr>Arial</vt:lpstr>
      <vt:lpstr>Arial Narrow</vt:lpstr>
      <vt:lpstr>Bradley Hand ITC</vt:lpstr>
      <vt:lpstr>Calibri</vt:lpstr>
      <vt:lpstr>Century Gothic</vt:lpstr>
      <vt:lpstr>Eras Medium ITC</vt:lpstr>
      <vt:lpstr>Times New Roman</vt:lpstr>
      <vt:lpstr>Verdana</vt:lpstr>
      <vt:lpstr>Wingdings</vt:lpstr>
      <vt:lpstr>1_Tema de Office</vt:lpstr>
      <vt:lpstr>8_Tema de Office</vt:lpstr>
      <vt:lpstr>6_Tema de Office</vt:lpstr>
      <vt:lpstr>Presentación de PowerPoint</vt:lpstr>
      <vt:lpstr>Presentación de PowerPoint</vt:lpstr>
      <vt:lpstr>Presentación de PowerPoint</vt:lpstr>
      <vt:lpstr>Principios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SAMSUNG</dc:creator>
  <cp:lastModifiedBy>Juan Domingo Sierra Cogollo</cp:lastModifiedBy>
  <cp:revision>143</cp:revision>
  <dcterms:created xsi:type="dcterms:W3CDTF">2015-02-25T11:12:57Z</dcterms:created>
  <dcterms:modified xsi:type="dcterms:W3CDTF">2017-08-23T16:31:54Z</dcterms:modified>
</cp:coreProperties>
</file>