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9.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0.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1.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2.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3.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 id="2147483792" r:id="rId2"/>
    <p:sldMasterId id="2147483804" r:id="rId3"/>
    <p:sldMasterId id="2147483852" r:id="rId4"/>
    <p:sldMasterId id="2147483876" r:id="rId5"/>
    <p:sldMasterId id="2147484019" r:id="rId6"/>
    <p:sldMasterId id="2147484055" r:id="rId7"/>
    <p:sldMasterId id="2147484139" r:id="rId8"/>
    <p:sldMasterId id="2147484237" r:id="rId9"/>
    <p:sldMasterId id="2147484249" r:id="rId10"/>
    <p:sldMasterId id="2147484261" r:id="rId11"/>
    <p:sldMasterId id="2147484273" r:id="rId12"/>
    <p:sldMasterId id="2147484285" r:id="rId13"/>
    <p:sldMasterId id="2147484297" r:id="rId14"/>
  </p:sldMasterIdLst>
  <p:notesMasterIdLst>
    <p:notesMasterId r:id="rId43"/>
  </p:notesMasterIdLst>
  <p:handoutMasterIdLst>
    <p:handoutMasterId r:id="rId44"/>
  </p:handoutMasterIdLst>
  <p:sldIdLst>
    <p:sldId id="746" r:id="rId15"/>
    <p:sldId id="750" r:id="rId16"/>
    <p:sldId id="748" r:id="rId17"/>
    <p:sldId id="747" r:id="rId18"/>
    <p:sldId id="749" r:id="rId19"/>
    <p:sldId id="751" r:id="rId20"/>
    <p:sldId id="752" r:id="rId21"/>
    <p:sldId id="753" r:id="rId22"/>
    <p:sldId id="754" r:id="rId23"/>
    <p:sldId id="755" r:id="rId24"/>
    <p:sldId id="756" r:id="rId25"/>
    <p:sldId id="759" r:id="rId26"/>
    <p:sldId id="761" r:id="rId27"/>
    <p:sldId id="762" r:id="rId28"/>
    <p:sldId id="763" r:id="rId29"/>
    <p:sldId id="764" r:id="rId30"/>
    <p:sldId id="768" r:id="rId31"/>
    <p:sldId id="769" r:id="rId32"/>
    <p:sldId id="776" r:id="rId33"/>
    <p:sldId id="777" r:id="rId34"/>
    <p:sldId id="778" r:id="rId35"/>
    <p:sldId id="779" r:id="rId36"/>
    <p:sldId id="682" r:id="rId37"/>
    <p:sldId id="770" r:id="rId38"/>
    <p:sldId id="771" r:id="rId39"/>
    <p:sldId id="697" r:id="rId40"/>
    <p:sldId id="698" r:id="rId41"/>
    <p:sldId id="713" r:id="rId42"/>
  </p:sldIdLst>
  <p:sldSz cx="9144000" cy="6858000" type="screen4x3"/>
  <p:notesSz cx="6881813" cy="92964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8E6A420F-3B43-45B4-8F61-1CC1F2EBE828}">
          <p14:sldIdLst>
            <p14:sldId id="746"/>
            <p14:sldId id="750"/>
            <p14:sldId id="748"/>
            <p14:sldId id="747"/>
            <p14:sldId id="749"/>
            <p14:sldId id="751"/>
            <p14:sldId id="752"/>
            <p14:sldId id="753"/>
            <p14:sldId id="754"/>
            <p14:sldId id="755"/>
            <p14:sldId id="756"/>
            <p14:sldId id="759"/>
            <p14:sldId id="761"/>
            <p14:sldId id="762"/>
            <p14:sldId id="763"/>
            <p14:sldId id="764"/>
            <p14:sldId id="768"/>
            <p14:sldId id="769"/>
            <p14:sldId id="776"/>
            <p14:sldId id="777"/>
            <p14:sldId id="778"/>
            <p14:sldId id="779"/>
            <p14:sldId id="682"/>
            <p14:sldId id="770"/>
            <p14:sldId id="771"/>
            <p14:sldId id="697"/>
            <p14:sldId id="698"/>
          </p14:sldIdLst>
        </p14:section>
        <p14:section name="Sección sin título" id="{E41EF02A-D10A-4BB0-BB96-50F4ECF1F508}">
          <p14:sldIdLst>
            <p14:sldId id="71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NNY" initials="A" lastIdx="1" clrIdx="6"/>
  <p:cmAuthor id="1" name="Ana Lucia Martinez Gutierrez" initials="ALMG" lastIdx="6" clrIdx="0">
    <p:extLst>
      <p:ext uri="{19B8F6BF-5375-455C-9EA6-DF929625EA0E}">
        <p15:presenceInfo xmlns:p15="http://schemas.microsoft.com/office/powerpoint/2012/main" userId="S-1-5-21-982434693-219372449-2593624604-137263" providerId="AD"/>
      </p:ext>
    </p:extLst>
  </p:cmAuthor>
  <p:cmAuthor id="2" name="Diana Paola Diaz Ruiz" initials="DPDR" lastIdx="1" clrIdx="1">
    <p:extLst>
      <p:ext uri="{19B8F6BF-5375-455C-9EA6-DF929625EA0E}">
        <p15:presenceInfo xmlns:p15="http://schemas.microsoft.com/office/powerpoint/2012/main" userId="S-1-5-21-982434693-219372449-2593624604-149164" providerId="AD"/>
      </p:ext>
    </p:extLst>
  </p:cmAuthor>
  <p:cmAuthor id="3" name="Juan Guillermo Alba Garzon" initials="JGAG" lastIdx="1" clrIdx="2">
    <p:extLst>
      <p:ext uri="{19B8F6BF-5375-455C-9EA6-DF929625EA0E}">
        <p15:presenceInfo xmlns:p15="http://schemas.microsoft.com/office/powerpoint/2012/main" userId="S-1-5-21-982434693-219372449-2593624604-186018" providerId="AD"/>
      </p:ext>
    </p:extLst>
  </p:cmAuthor>
  <p:cmAuthor id="4" name="Manuel Orlando Mena Zapata" initials="MOMZ" lastIdx="3" clrIdx="3">
    <p:extLst>
      <p:ext uri="{19B8F6BF-5375-455C-9EA6-DF929625EA0E}">
        <p15:presenceInfo xmlns:p15="http://schemas.microsoft.com/office/powerpoint/2012/main" userId="S-1-5-21-982434693-219372449-2593624604-197218" providerId="AD"/>
      </p:ext>
    </p:extLst>
  </p:cmAuthor>
  <p:cmAuthor id="5" name="Diego Fernando Agudelo Montoya" initials="DFAM" lastIdx="5" clrIdx="4">
    <p:extLst>
      <p:ext uri="{19B8F6BF-5375-455C-9EA6-DF929625EA0E}">
        <p15:presenceInfo xmlns:p15="http://schemas.microsoft.com/office/powerpoint/2012/main" userId="S-1-5-21-982434693-219372449-2593624604-135859" providerId="AD"/>
      </p:ext>
    </p:extLst>
  </p:cmAuthor>
  <p:cmAuthor id="6" name="Isabel Cristina Alvarez Molina" initials="ICAM" lastIdx="1" clrIdx="5">
    <p:extLst>
      <p:ext uri="{19B8F6BF-5375-455C-9EA6-DF929625EA0E}">
        <p15:presenceInfo xmlns:p15="http://schemas.microsoft.com/office/powerpoint/2012/main" userId="S-1-5-21-982434693-219372449-2593624604-978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33"/>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86" autoAdjust="0"/>
    <p:restoredTop sz="95065" autoAdjust="0"/>
  </p:normalViewPr>
  <p:slideViewPr>
    <p:cSldViewPr snapToGrid="0">
      <p:cViewPr varScale="1">
        <p:scale>
          <a:sx n="88" d="100"/>
          <a:sy n="88" d="100"/>
        </p:scale>
        <p:origin x="150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Master" Target="slideMasters/slideMaster8.xml"/><Relationship Id="rId51"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presProps" Target="presProps.xml"/><Relationship Id="rId20" Type="http://schemas.openxmlformats.org/officeDocument/2006/relationships/slide" Target="slides/slide6.xml"/><Relationship Id="rId41"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613CF3-4C88-485F-8D5D-3B1F60981A68}" type="doc">
      <dgm:prSet loTypeId="urn:microsoft.com/office/officeart/2005/8/layout/vList5" loCatId="list" qsTypeId="urn:microsoft.com/office/officeart/2005/8/quickstyle/simple1" qsCatId="simple" csTypeId="urn:microsoft.com/office/officeart/2005/8/colors/accent3_1" csCatId="accent3" phldr="1"/>
      <dgm:spPr/>
      <dgm:t>
        <a:bodyPr/>
        <a:lstStyle/>
        <a:p>
          <a:endParaRPr lang="es-ES"/>
        </a:p>
      </dgm:t>
    </dgm:pt>
    <dgm:pt modelId="{98E51179-84F1-4661-AE6F-78C59AF532A9}">
      <dgm:prSet phldrT="[Texto]" custT="1"/>
      <dgm:spPr/>
      <dgm:t>
        <a:bodyPr/>
        <a:lstStyle/>
        <a:p>
          <a:pPr algn="just"/>
          <a:r>
            <a:rPr lang="es-ES" sz="1600" dirty="0">
              <a:effectLst/>
              <a:latin typeface="Century Gothic" panose="020B0502020202020204" pitchFamily="34" charset="0"/>
            </a:rPr>
            <a:t>1. Implementar y hacer seguimiento al </a:t>
          </a:r>
          <a:r>
            <a:rPr lang="es-ES" sz="1600" b="1" u="sng" dirty="0">
              <a:effectLst/>
              <a:latin typeface="Century Gothic" panose="020B0502020202020204" pitchFamily="34" charset="0"/>
            </a:rPr>
            <a:t>Plan de Acción del SNBF 2015-2018</a:t>
          </a:r>
          <a:endParaRPr lang="es-ES" sz="1600" b="1" dirty="0">
            <a:effectLst/>
            <a:latin typeface="Century Gothic" panose="020B0502020202020204" pitchFamily="34" charset="0"/>
          </a:endParaRPr>
        </a:p>
      </dgm:t>
    </dgm:pt>
    <dgm:pt modelId="{5010E921-6EA5-4C5C-BD69-5683F2A2FC6E}" type="parTrans" cxnId="{E55F75B0-2FB2-43CF-81AB-43B24823A416}">
      <dgm:prSet/>
      <dgm:spPr/>
      <dgm:t>
        <a:bodyPr/>
        <a:lstStyle/>
        <a:p>
          <a:endParaRPr lang="es-ES" sz="1600">
            <a:effectLst>
              <a:outerShdw blurRad="38100" dist="38100" dir="2700000" algn="tl">
                <a:srgbClr val="000000">
                  <a:alpha val="43137"/>
                </a:srgbClr>
              </a:outerShdw>
            </a:effectLst>
            <a:latin typeface="Book Antiqua" panose="02040602050305030304" pitchFamily="18" charset="0"/>
          </a:endParaRPr>
        </a:p>
      </dgm:t>
    </dgm:pt>
    <dgm:pt modelId="{73C0AB7B-CE2C-4D08-B918-D456383CE4DA}" type="sibTrans" cxnId="{E55F75B0-2FB2-43CF-81AB-43B24823A416}">
      <dgm:prSet/>
      <dgm:spPr/>
      <dgm:t>
        <a:bodyPr/>
        <a:lstStyle/>
        <a:p>
          <a:endParaRPr lang="es-ES" sz="1600">
            <a:effectLst>
              <a:outerShdw blurRad="38100" dist="38100" dir="2700000" algn="tl">
                <a:srgbClr val="000000">
                  <a:alpha val="43137"/>
                </a:srgbClr>
              </a:outerShdw>
            </a:effectLst>
            <a:latin typeface="Book Antiqua" panose="02040602050305030304" pitchFamily="18" charset="0"/>
          </a:endParaRPr>
        </a:p>
      </dgm:t>
    </dgm:pt>
    <dgm:pt modelId="{CA2B4EF3-CEF2-4F87-BFF0-8B8D3FFE010A}">
      <dgm:prSet custT="1"/>
      <dgm:spPr/>
      <dgm:t>
        <a:bodyPr/>
        <a:lstStyle/>
        <a:p>
          <a:pPr algn="just"/>
          <a:r>
            <a:rPr lang="es-ES" sz="1600" u="sng" dirty="0">
              <a:effectLst/>
              <a:latin typeface="Century Gothic" panose="020B0502020202020204" pitchFamily="34" charset="0"/>
            </a:rPr>
            <a:t>2. </a:t>
          </a:r>
          <a:r>
            <a:rPr lang="es-ES" sz="1600" b="1" u="sng" dirty="0">
              <a:effectLst/>
              <a:latin typeface="Century Gothic" panose="020B0502020202020204" pitchFamily="34" charset="0"/>
            </a:rPr>
            <a:t>Formular los planes de acción del SNBF a nivel territorial </a:t>
          </a:r>
          <a:r>
            <a:rPr lang="es-ES" sz="1600" dirty="0">
              <a:effectLst/>
              <a:latin typeface="Century Gothic" panose="020B0502020202020204" pitchFamily="34" charset="0"/>
            </a:rPr>
            <a:t>a partir de la herramienta construida durante 2016.</a:t>
          </a:r>
        </a:p>
      </dgm:t>
    </dgm:pt>
    <dgm:pt modelId="{54C9CFD4-E847-4738-BAD3-2F0379FEB021}" type="parTrans" cxnId="{92D1CA9C-0904-4E02-B32E-582B1C4B9E69}">
      <dgm:prSet/>
      <dgm:spPr/>
      <dgm:t>
        <a:bodyPr/>
        <a:lstStyle/>
        <a:p>
          <a:endParaRPr lang="es-ES" sz="1600">
            <a:effectLst>
              <a:outerShdw blurRad="38100" dist="38100" dir="2700000" algn="tl">
                <a:srgbClr val="000000">
                  <a:alpha val="43137"/>
                </a:srgbClr>
              </a:outerShdw>
            </a:effectLst>
            <a:latin typeface="Book Antiqua" panose="02040602050305030304" pitchFamily="18" charset="0"/>
          </a:endParaRPr>
        </a:p>
      </dgm:t>
    </dgm:pt>
    <dgm:pt modelId="{C0ED53F7-41D1-4C2F-9A33-083220EE3A87}" type="sibTrans" cxnId="{92D1CA9C-0904-4E02-B32E-582B1C4B9E69}">
      <dgm:prSet/>
      <dgm:spPr/>
      <dgm:t>
        <a:bodyPr/>
        <a:lstStyle/>
        <a:p>
          <a:endParaRPr lang="es-ES" sz="1600">
            <a:effectLst>
              <a:outerShdw blurRad="38100" dist="38100" dir="2700000" algn="tl">
                <a:srgbClr val="000000">
                  <a:alpha val="43137"/>
                </a:srgbClr>
              </a:outerShdw>
            </a:effectLst>
            <a:latin typeface="Book Antiqua" panose="02040602050305030304" pitchFamily="18" charset="0"/>
          </a:endParaRPr>
        </a:p>
      </dgm:t>
    </dgm:pt>
    <dgm:pt modelId="{8145344C-7C3C-4416-9985-114BF21B8F98}">
      <dgm:prSet custT="1"/>
      <dgm:spPr/>
      <dgm:t>
        <a:bodyPr/>
        <a:lstStyle/>
        <a:p>
          <a:pPr algn="just"/>
          <a:r>
            <a:rPr lang="es-ES" sz="1600" u="sng" dirty="0">
              <a:effectLst/>
              <a:latin typeface="Century Gothic" panose="020B0502020202020204" pitchFamily="34" charset="0"/>
            </a:rPr>
            <a:t>3. </a:t>
          </a:r>
          <a:r>
            <a:rPr lang="es-ES" sz="1600" b="1" u="sng" dirty="0">
              <a:effectLst/>
              <a:latin typeface="Century Gothic" panose="020B0502020202020204" pitchFamily="34" charset="0"/>
            </a:rPr>
            <a:t>Promover la Rendición Pública de Cuentas Nacional </a:t>
          </a:r>
          <a:r>
            <a:rPr lang="es-ES" sz="1600" dirty="0">
              <a:effectLst/>
              <a:latin typeface="Century Gothic" panose="020B0502020202020204" pitchFamily="34" charset="0"/>
            </a:rPr>
            <a:t>sobre la garantía de niños, niñas, adolescentes y jóvenes en 2017, </a:t>
          </a:r>
        </a:p>
      </dgm:t>
    </dgm:pt>
    <dgm:pt modelId="{E2D48B81-A1B0-4AD4-A53E-3B4FE8065DF3}" type="parTrans" cxnId="{CEACFEB7-DA1C-41A8-9B92-F11BC01C641A}">
      <dgm:prSet/>
      <dgm:spPr/>
      <dgm:t>
        <a:bodyPr/>
        <a:lstStyle/>
        <a:p>
          <a:endParaRPr lang="es-ES" sz="1600">
            <a:effectLst>
              <a:outerShdw blurRad="38100" dist="38100" dir="2700000" algn="tl">
                <a:srgbClr val="000000">
                  <a:alpha val="43137"/>
                </a:srgbClr>
              </a:outerShdw>
            </a:effectLst>
            <a:latin typeface="Book Antiqua" panose="02040602050305030304" pitchFamily="18" charset="0"/>
          </a:endParaRPr>
        </a:p>
      </dgm:t>
    </dgm:pt>
    <dgm:pt modelId="{A004A310-678F-4381-B684-CCBDA48C3988}" type="sibTrans" cxnId="{CEACFEB7-DA1C-41A8-9B92-F11BC01C641A}">
      <dgm:prSet/>
      <dgm:spPr/>
      <dgm:t>
        <a:bodyPr/>
        <a:lstStyle/>
        <a:p>
          <a:endParaRPr lang="es-ES" sz="1600">
            <a:effectLst>
              <a:outerShdw blurRad="38100" dist="38100" dir="2700000" algn="tl">
                <a:srgbClr val="000000">
                  <a:alpha val="43137"/>
                </a:srgbClr>
              </a:outerShdw>
            </a:effectLst>
            <a:latin typeface="Book Antiqua" panose="02040602050305030304" pitchFamily="18" charset="0"/>
          </a:endParaRPr>
        </a:p>
      </dgm:t>
    </dgm:pt>
    <dgm:pt modelId="{779FEAF2-71D5-4004-86EE-C91AE1F2580F}">
      <dgm:prSet custT="1"/>
      <dgm:spPr/>
      <dgm:t>
        <a:bodyPr/>
        <a:lstStyle/>
        <a:p>
          <a:pPr algn="just"/>
          <a:r>
            <a:rPr lang="es-ES" sz="1600" u="sng" dirty="0">
              <a:effectLst/>
              <a:latin typeface="Century Gothic" panose="020B0502020202020204" pitchFamily="34" charset="0"/>
            </a:rPr>
            <a:t>4. </a:t>
          </a:r>
          <a:r>
            <a:rPr lang="es-ES" sz="1600" b="1" u="sng" dirty="0">
              <a:effectLst/>
              <a:latin typeface="Century Gothic" panose="020B0502020202020204" pitchFamily="34" charset="0"/>
            </a:rPr>
            <a:t>Fortalecer la articulación de la Dirección del SNBF con las áreas misionales del ICBF</a:t>
          </a:r>
          <a:r>
            <a:rPr lang="es-ES" sz="1600" b="1" dirty="0">
              <a:effectLst/>
              <a:latin typeface="Century Gothic" panose="020B0502020202020204" pitchFamily="34" charset="0"/>
            </a:rPr>
            <a:t> </a:t>
          </a:r>
        </a:p>
      </dgm:t>
    </dgm:pt>
    <dgm:pt modelId="{A4F00983-F264-4655-81C7-7B06B5D9834B}" type="parTrans" cxnId="{F26151A9-C887-470C-991D-4CF9E36BF876}">
      <dgm:prSet/>
      <dgm:spPr/>
      <dgm:t>
        <a:bodyPr/>
        <a:lstStyle/>
        <a:p>
          <a:endParaRPr lang="es-ES" sz="1600">
            <a:effectLst>
              <a:outerShdw blurRad="38100" dist="38100" dir="2700000" algn="tl">
                <a:srgbClr val="000000">
                  <a:alpha val="43137"/>
                </a:srgbClr>
              </a:outerShdw>
            </a:effectLst>
            <a:latin typeface="Book Antiqua" panose="02040602050305030304" pitchFamily="18" charset="0"/>
          </a:endParaRPr>
        </a:p>
      </dgm:t>
    </dgm:pt>
    <dgm:pt modelId="{5820D04C-3CDC-400A-B385-F8946DC42BB5}" type="sibTrans" cxnId="{F26151A9-C887-470C-991D-4CF9E36BF876}">
      <dgm:prSet/>
      <dgm:spPr/>
      <dgm:t>
        <a:bodyPr/>
        <a:lstStyle/>
        <a:p>
          <a:endParaRPr lang="es-ES" sz="1600">
            <a:effectLst>
              <a:outerShdw blurRad="38100" dist="38100" dir="2700000" algn="tl">
                <a:srgbClr val="000000">
                  <a:alpha val="43137"/>
                </a:srgbClr>
              </a:outerShdw>
            </a:effectLst>
            <a:latin typeface="Book Antiqua" panose="02040602050305030304" pitchFamily="18" charset="0"/>
          </a:endParaRPr>
        </a:p>
      </dgm:t>
    </dgm:pt>
    <dgm:pt modelId="{18BC0F5A-8F69-4447-929C-6181B546B8FA}">
      <dgm:prSet custT="1"/>
      <dgm:spPr/>
      <dgm:t>
        <a:bodyPr/>
        <a:lstStyle/>
        <a:p>
          <a:pPr algn="just"/>
          <a:r>
            <a:rPr lang="es-MX" sz="1600" dirty="0">
              <a:effectLst/>
              <a:latin typeface="Century Gothic" panose="020B0502020202020204" pitchFamily="34" charset="0"/>
            </a:rPr>
            <a:t>5. Continuar el trabajo de </a:t>
          </a:r>
          <a:r>
            <a:rPr lang="es-ES" sz="1600" b="1" dirty="0">
              <a:effectLst/>
              <a:latin typeface="Century Gothic" panose="020B0502020202020204" pitchFamily="34" charset="0"/>
            </a:rPr>
            <a:t>articulación interna </a:t>
          </a:r>
          <a:r>
            <a:rPr lang="es-ES" sz="1600" dirty="0">
              <a:effectLst/>
              <a:latin typeface="Century Gothic" panose="020B0502020202020204" pitchFamily="34" charset="0"/>
            </a:rPr>
            <a:t>para la aplicación del </a:t>
          </a:r>
          <a:r>
            <a:rPr lang="es-ES" sz="1600" b="1" dirty="0">
              <a:effectLst/>
              <a:latin typeface="Century Gothic" panose="020B0502020202020204" pitchFamily="34" charset="0"/>
            </a:rPr>
            <a:t>Modelo de Enfoque Diferencial</a:t>
          </a:r>
          <a:r>
            <a:rPr lang="es-ES" sz="1600" dirty="0">
              <a:effectLst/>
              <a:latin typeface="Century Gothic" panose="020B0502020202020204" pitchFamily="34" charset="0"/>
            </a:rPr>
            <a:t> de Derechos del ICBF</a:t>
          </a:r>
        </a:p>
      </dgm:t>
    </dgm:pt>
    <dgm:pt modelId="{09859DA5-BD5D-4350-BF7F-2DFB891BBD04}" type="parTrans" cxnId="{46B3608C-48FE-4F55-BE71-4C576DB7EC05}">
      <dgm:prSet/>
      <dgm:spPr/>
      <dgm:t>
        <a:bodyPr/>
        <a:lstStyle/>
        <a:p>
          <a:endParaRPr lang="es-ES" sz="1600"/>
        </a:p>
      </dgm:t>
    </dgm:pt>
    <dgm:pt modelId="{2B688B07-CC9A-4261-8C8C-87868EA20123}" type="sibTrans" cxnId="{46B3608C-48FE-4F55-BE71-4C576DB7EC05}">
      <dgm:prSet/>
      <dgm:spPr/>
      <dgm:t>
        <a:bodyPr/>
        <a:lstStyle/>
        <a:p>
          <a:endParaRPr lang="es-ES" sz="1600"/>
        </a:p>
      </dgm:t>
    </dgm:pt>
    <dgm:pt modelId="{3FEFC080-2596-490C-AA45-45108F2ECBCA}" type="pres">
      <dgm:prSet presAssocID="{21613CF3-4C88-485F-8D5D-3B1F60981A68}" presName="Name0" presStyleCnt="0">
        <dgm:presLayoutVars>
          <dgm:dir/>
          <dgm:animLvl val="lvl"/>
          <dgm:resizeHandles val="exact"/>
        </dgm:presLayoutVars>
      </dgm:prSet>
      <dgm:spPr/>
      <dgm:t>
        <a:bodyPr/>
        <a:lstStyle/>
        <a:p>
          <a:endParaRPr lang="es-CO"/>
        </a:p>
      </dgm:t>
    </dgm:pt>
    <dgm:pt modelId="{F0059951-9B73-4DD7-9BE4-1DF12DFF417D}" type="pres">
      <dgm:prSet presAssocID="{98E51179-84F1-4661-AE6F-78C59AF532A9}" presName="linNode" presStyleCnt="0"/>
      <dgm:spPr/>
    </dgm:pt>
    <dgm:pt modelId="{C3575602-666D-4790-8CC6-1F748F923A85}" type="pres">
      <dgm:prSet presAssocID="{98E51179-84F1-4661-AE6F-78C59AF532A9}" presName="parentText" presStyleLbl="node1" presStyleIdx="0" presStyleCnt="5" custScaleX="248442" custScaleY="36345">
        <dgm:presLayoutVars>
          <dgm:chMax val="1"/>
          <dgm:bulletEnabled val="1"/>
        </dgm:presLayoutVars>
      </dgm:prSet>
      <dgm:spPr/>
      <dgm:t>
        <a:bodyPr/>
        <a:lstStyle/>
        <a:p>
          <a:endParaRPr lang="es-CO"/>
        </a:p>
      </dgm:t>
    </dgm:pt>
    <dgm:pt modelId="{FEC4AFF6-FED4-4025-A68B-3C46E5EB449D}" type="pres">
      <dgm:prSet presAssocID="{73C0AB7B-CE2C-4D08-B918-D456383CE4DA}" presName="sp" presStyleCnt="0"/>
      <dgm:spPr/>
    </dgm:pt>
    <dgm:pt modelId="{879EE2ED-E01F-4D63-B8C1-F0932C8CE610}" type="pres">
      <dgm:prSet presAssocID="{CA2B4EF3-CEF2-4F87-BFF0-8B8D3FFE010A}" presName="linNode" presStyleCnt="0"/>
      <dgm:spPr/>
    </dgm:pt>
    <dgm:pt modelId="{A261A5DE-E6B8-44D8-B5A0-4126AACD66EA}" type="pres">
      <dgm:prSet presAssocID="{CA2B4EF3-CEF2-4F87-BFF0-8B8D3FFE010A}" presName="parentText" presStyleLbl="node1" presStyleIdx="1" presStyleCnt="5" custScaleX="248442" custScaleY="43266">
        <dgm:presLayoutVars>
          <dgm:chMax val="1"/>
          <dgm:bulletEnabled val="1"/>
        </dgm:presLayoutVars>
      </dgm:prSet>
      <dgm:spPr/>
      <dgm:t>
        <a:bodyPr/>
        <a:lstStyle/>
        <a:p>
          <a:endParaRPr lang="es-CO"/>
        </a:p>
      </dgm:t>
    </dgm:pt>
    <dgm:pt modelId="{AE312BB3-D456-4D10-928B-44779ECAEB71}" type="pres">
      <dgm:prSet presAssocID="{C0ED53F7-41D1-4C2F-9A33-083220EE3A87}" presName="sp" presStyleCnt="0"/>
      <dgm:spPr/>
    </dgm:pt>
    <dgm:pt modelId="{3C444010-E7C9-4E3A-B9F7-6A27FC881884}" type="pres">
      <dgm:prSet presAssocID="{8145344C-7C3C-4416-9985-114BF21B8F98}" presName="linNode" presStyleCnt="0"/>
      <dgm:spPr/>
    </dgm:pt>
    <dgm:pt modelId="{5184D8F9-7FDA-4A05-BABE-3F5E202F6B73}" type="pres">
      <dgm:prSet presAssocID="{8145344C-7C3C-4416-9985-114BF21B8F98}" presName="parentText" presStyleLbl="node1" presStyleIdx="2" presStyleCnt="5" custScaleX="248442" custScaleY="43734">
        <dgm:presLayoutVars>
          <dgm:chMax val="1"/>
          <dgm:bulletEnabled val="1"/>
        </dgm:presLayoutVars>
      </dgm:prSet>
      <dgm:spPr/>
      <dgm:t>
        <a:bodyPr/>
        <a:lstStyle/>
        <a:p>
          <a:endParaRPr lang="es-CO"/>
        </a:p>
      </dgm:t>
    </dgm:pt>
    <dgm:pt modelId="{54B670CC-BE67-4D12-A082-3C2121737D37}" type="pres">
      <dgm:prSet presAssocID="{A004A310-678F-4381-B684-CCBDA48C3988}" presName="sp" presStyleCnt="0"/>
      <dgm:spPr/>
    </dgm:pt>
    <dgm:pt modelId="{866A4F23-CB31-48E9-A809-F1B4E1AE3C63}" type="pres">
      <dgm:prSet presAssocID="{779FEAF2-71D5-4004-86EE-C91AE1F2580F}" presName="linNode" presStyleCnt="0"/>
      <dgm:spPr/>
    </dgm:pt>
    <dgm:pt modelId="{C5AF3F58-508D-4AD3-BAC3-B154129DA8CB}" type="pres">
      <dgm:prSet presAssocID="{779FEAF2-71D5-4004-86EE-C91AE1F2580F}" presName="parentText" presStyleLbl="node1" presStyleIdx="3" presStyleCnt="5" custScaleX="248442" custScaleY="43306">
        <dgm:presLayoutVars>
          <dgm:chMax val="1"/>
          <dgm:bulletEnabled val="1"/>
        </dgm:presLayoutVars>
      </dgm:prSet>
      <dgm:spPr/>
      <dgm:t>
        <a:bodyPr/>
        <a:lstStyle/>
        <a:p>
          <a:endParaRPr lang="es-CO"/>
        </a:p>
      </dgm:t>
    </dgm:pt>
    <dgm:pt modelId="{AF0897C4-DF42-4603-8AC5-B72647A12709}" type="pres">
      <dgm:prSet presAssocID="{5820D04C-3CDC-400A-B385-F8946DC42BB5}" presName="sp" presStyleCnt="0"/>
      <dgm:spPr/>
    </dgm:pt>
    <dgm:pt modelId="{2FC95DEF-8931-4776-B9EF-4BFC28101C5C}" type="pres">
      <dgm:prSet presAssocID="{18BC0F5A-8F69-4447-929C-6181B546B8FA}" presName="linNode" presStyleCnt="0"/>
      <dgm:spPr/>
    </dgm:pt>
    <dgm:pt modelId="{E86E37D1-3743-499A-A007-5D0876537966}" type="pres">
      <dgm:prSet presAssocID="{18BC0F5A-8F69-4447-929C-6181B546B8FA}" presName="parentText" presStyleLbl="node1" presStyleIdx="4" presStyleCnt="5" custScaleX="248759" custScaleY="43935">
        <dgm:presLayoutVars>
          <dgm:chMax val="1"/>
          <dgm:bulletEnabled val="1"/>
        </dgm:presLayoutVars>
      </dgm:prSet>
      <dgm:spPr/>
      <dgm:t>
        <a:bodyPr/>
        <a:lstStyle/>
        <a:p>
          <a:endParaRPr lang="es-CO"/>
        </a:p>
      </dgm:t>
    </dgm:pt>
  </dgm:ptLst>
  <dgm:cxnLst>
    <dgm:cxn modelId="{CAA41C47-6868-448B-A32B-A82CB83C5E85}" type="presOf" srcId="{779FEAF2-71D5-4004-86EE-C91AE1F2580F}" destId="{C5AF3F58-508D-4AD3-BAC3-B154129DA8CB}" srcOrd="0" destOrd="0" presId="urn:microsoft.com/office/officeart/2005/8/layout/vList5"/>
    <dgm:cxn modelId="{CEACFEB7-DA1C-41A8-9B92-F11BC01C641A}" srcId="{21613CF3-4C88-485F-8D5D-3B1F60981A68}" destId="{8145344C-7C3C-4416-9985-114BF21B8F98}" srcOrd="2" destOrd="0" parTransId="{E2D48B81-A1B0-4AD4-A53E-3B4FE8065DF3}" sibTransId="{A004A310-678F-4381-B684-CCBDA48C3988}"/>
    <dgm:cxn modelId="{F26151A9-C887-470C-991D-4CF9E36BF876}" srcId="{21613CF3-4C88-485F-8D5D-3B1F60981A68}" destId="{779FEAF2-71D5-4004-86EE-C91AE1F2580F}" srcOrd="3" destOrd="0" parTransId="{A4F00983-F264-4655-81C7-7B06B5D9834B}" sibTransId="{5820D04C-3CDC-400A-B385-F8946DC42BB5}"/>
    <dgm:cxn modelId="{458C05E4-A939-40B6-B926-1F8A2917224E}" type="presOf" srcId="{18BC0F5A-8F69-4447-929C-6181B546B8FA}" destId="{E86E37D1-3743-499A-A007-5D0876537966}" srcOrd="0" destOrd="0" presId="urn:microsoft.com/office/officeart/2005/8/layout/vList5"/>
    <dgm:cxn modelId="{F2C57945-0DA0-48B6-9D4D-A6A71967F86E}" type="presOf" srcId="{21613CF3-4C88-485F-8D5D-3B1F60981A68}" destId="{3FEFC080-2596-490C-AA45-45108F2ECBCA}" srcOrd="0" destOrd="0" presId="urn:microsoft.com/office/officeart/2005/8/layout/vList5"/>
    <dgm:cxn modelId="{11B3661C-00C2-4DF8-9DB4-FBB7A1603DE1}" type="presOf" srcId="{CA2B4EF3-CEF2-4F87-BFF0-8B8D3FFE010A}" destId="{A261A5DE-E6B8-44D8-B5A0-4126AACD66EA}" srcOrd="0" destOrd="0" presId="urn:microsoft.com/office/officeart/2005/8/layout/vList5"/>
    <dgm:cxn modelId="{46B3608C-48FE-4F55-BE71-4C576DB7EC05}" srcId="{21613CF3-4C88-485F-8D5D-3B1F60981A68}" destId="{18BC0F5A-8F69-4447-929C-6181B546B8FA}" srcOrd="4" destOrd="0" parTransId="{09859DA5-BD5D-4350-BF7F-2DFB891BBD04}" sibTransId="{2B688B07-CC9A-4261-8C8C-87868EA20123}"/>
    <dgm:cxn modelId="{92AF227E-CAFC-4F94-BD65-09CF2E75AF66}" type="presOf" srcId="{98E51179-84F1-4661-AE6F-78C59AF532A9}" destId="{C3575602-666D-4790-8CC6-1F748F923A85}" srcOrd="0" destOrd="0" presId="urn:microsoft.com/office/officeart/2005/8/layout/vList5"/>
    <dgm:cxn modelId="{4CFA3CDD-3F55-4EB8-ABDA-D28DFC4F8B40}" type="presOf" srcId="{8145344C-7C3C-4416-9985-114BF21B8F98}" destId="{5184D8F9-7FDA-4A05-BABE-3F5E202F6B73}" srcOrd="0" destOrd="0" presId="urn:microsoft.com/office/officeart/2005/8/layout/vList5"/>
    <dgm:cxn modelId="{92D1CA9C-0904-4E02-B32E-582B1C4B9E69}" srcId="{21613CF3-4C88-485F-8D5D-3B1F60981A68}" destId="{CA2B4EF3-CEF2-4F87-BFF0-8B8D3FFE010A}" srcOrd="1" destOrd="0" parTransId="{54C9CFD4-E847-4738-BAD3-2F0379FEB021}" sibTransId="{C0ED53F7-41D1-4C2F-9A33-083220EE3A87}"/>
    <dgm:cxn modelId="{E55F75B0-2FB2-43CF-81AB-43B24823A416}" srcId="{21613CF3-4C88-485F-8D5D-3B1F60981A68}" destId="{98E51179-84F1-4661-AE6F-78C59AF532A9}" srcOrd="0" destOrd="0" parTransId="{5010E921-6EA5-4C5C-BD69-5683F2A2FC6E}" sibTransId="{73C0AB7B-CE2C-4D08-B918-D456383CE4DA}"/>
    <dgm:cxn modelId="{F8E563BE-66E9-4DDE-A38D-0F3D6D8514FD}" type="presParOf" srcId="{3FEFC080-2596-490C-AA45-45108F2ECBCA}" destId="{F0059951-9B73-4DD7-9BE4-1DF12DFF417D}" srcOrd="0" destOrd="0" presId="urn:microsoft.com/office/officeart/2005/8/layout/vList5"/>
    <dgm:cxn modelId="{81B0209E-B6F3-4096-B42B-948DA1EFF2B9}" type="presParOf" srcId="{F0059951-9B73-4DD7-9BE4-1DF12DFF417D}" destId="{C3575602-666D-4790-8CC6-1F748F923A85}" srcOrd="0" destOrd="0" presId="urn:microsoft.com/office/officeart/2005/8/layout/vList5"/>
    <dgm:cxn modelId="{F310C434-37F7-48E7-8123-81D8AD54B7EB}" type="presParOf" srcId="{3FEFC080-2596-490C-AA45-45108F2ECBCA}" destId="{FEC4AFF6-FED4-4025-A68B-3C46E5EB449D}" srcOrd="1" destOrd="0" presId="urn:microsoft.com/office/officeart/2005/8/layout/vList5"/>
    <dgm:cxn modelId="{9FA855F5-9080-44CF-86B1-F75535FC9C14}" type="presParOf" srcId="{3FEFC080-2596-490C-AA45-45108F2ECBCA}" destId="{879EE2ED-E01F-4D63-B8C1-F0932C8CE610}" srcOrd="2" destOrd="0" presId="urn:microsoft.com/office/officeart/2005/8/layout/vList5"/>
    <dgm:cxn modelId="{A8E063CA-E440-4D31-ADD7-2DD3FB989700}" type="presParOf" srcId="{879EE2ED-E01F-4D63-B8C1-F0932C8CE610}" destId="{A261A5DE-E6B8-44D8-B5A0-4126AACD66EA}" srcOrd="0" destOrd="0" presId="urn:microsoft.com/office/officeart/2005/8/layout/vList5"/>
    <dgm:cxn modelId="{68E1D685-2F83-40EF-A25F-5104BB5D2C65}" type="presParOf" srcId="{3FEFC080-2596-490C-AA45-45108F2ECBCA}" destId="{AE312BB3-D456-4D10-928B-44779ECAEB71}" srcOrd="3" destOrd="0" presId="urn:microsoft.com/office/officeart/2005/8/layout/vList5"/>
    <dgm:cxn modelId="{FD0E1AB4-978F-4BC9-B91F-D73F9ABAB774}" type="presParOf" srcId="{3FEFC080-2596-490C-AA45-45108F2ECBCA}" destId="{3C444010-E7C9-4E3A-B9F7-6A27FC881884}" srcOrd="4" destOrd="0" presId="urn:microsoft.com/office/officeart/2005/8/layout/vList5"/>
    <dgm:cxn modelId="{E54FD6F2-3776-4F91-9BEC-5ECA0CAD5B35}" type="presParOf" srcId="{3C444010-E7C9-4E3A-B9F7-6A27FC881884}" destId="{5184D8F9-7FDA-4A05-BABE-3F5E202F6B73}" srcOrd="0" destOrd="0" presId="urn:microsoft.com/office/officeart/2005/8/layout/vList5"/>
    <dgm:cxn modelId="{297422E9-D3C7-4FA5-9118-A34F613D3915}" type="presParOf" srcId="{3FEFC080-2596-490C-AA45-45108F2ECBCA}" destId="{54B670CC-BE67-4D12-A082-3C2121737D37}" srcOrd="5" destOrd="0" presId="urn:microsoft.com/office/officeart/2005/8/layout/vList5"/>
    <dgm:cxn modelId="{7274C9B4-0FB0-4FC5-98CD-BF9E427E8CE6}" type="presParOf" srcId="{3FEFC080-2596-490C-AA45-45108F2ECBCA}" destId="{866A4F23-CB31-48E9-A809-F1B4E1AE3C63}" srcOrd="6" destOrd="0" presId="urn:microsoft.com/office/officeart/2005/8/layout/vList5"/>
    <dgm:cxn modelId="{CFB58D0C-FAA3-4BC1-B436-382331F0035C}" type="presParOf" srcId="{866A4F23-CB31-48E9-A809-F1B4E1AE3C63}" destId="{C5AF3F58-508D-4AD3-BAC3-B154129DA8CB}" srcOrd="0" destOrd="0" presId="urn:microsoft.com/office/officeart/2005/8/layout/vList5"/>
    <dgm:cxn modelId="{99E643DB-AA81-47FC-A7D7-5F1445AAEFA4}" type="presParOf" srcId="{3FEFC080-2596-490C-AA45-45108F2ECBCA}" destId="{AF0897C4-DF42-4603-8AC5-B72647A12709}" srcOrd="7" destOrd="0" presId="urn:microsoft.com/office/officeart/2005/8/layout/vList5"/>
    <dgm:cxn modelId="{FE71D955-CFB6-4272-8BD4-E986A4D28FBB}" type="presParOf" srcId="{3FEFC080-2596-490C-AA45-45108F2ECBCA}" destId="{2FC95DEF-8931-4776-B9EF-4BFC28101C5C}" srcOrd="8" destOrd="0" presId="urn:microsoft.com/office/officeart/2005/8/layout/vList5"/>
    <dgm:cxn modelId="{B83EC2B8-2478-443A-B15E-BDAE2EAC6C78}" type="presParOf" srcId="{2FC95DEF-8931-4776-B9EF-4BFC28101C5C}" destId="{E86E37D1-3743-499A-A007-5D0876537966}"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613CF3-4C88-485F-8D5D-3B1F60981A68}"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s-ES"/>
        </a:p>
      </dgm:t>
    </dgm:pt>
    <dgm:pt modelId="{772810CA-6FEE-47AC-BB62-EF7ED6417772}">
      <dgm:prSet custT="1"/>
      <dgm:spPr/>
      <dgm:t>
        <a:bodyPr/>
        <a:lstStyle/>
        <a:p>
          <a:pPr algn="just"/>
          <a:r>
            <a:rPr lang="es-ES" sz="1600" dirty="0">
              <a:effectLst/>
              <a:latin typeface="Century Gothic" panose="020B0502020202020204" pitchFamily="34" charset="0"/>
            </a:rPr>
            <a:t>6. Construir una metodología para identificar el </a:t>
          </a:r>
          <a:r>
            <a:rPr lang="es-ES" sz="1600" b="1" u="sng" dirty="0">
              <a:effectLst/>
              <a:latin typeface="Century Gothic" panose="020B0502020202020204" pitchFamily="34" charset="0"/>
            </a:rPr>
            <a:t>Gasto Público Social </a:t>
          </a:r>
          <a:r>
            <a:rPr lang="es-ES" sz="1600" dirty="0">
              <a:effectLst/>
              <a:latin typeface="Century Gothic" panose="020B0502020202020204" pitchFamily="34" charset="0"/>
            </a:rPr>
            <a:t>en Colombia dirigido a la Niñez y la Adolescencia. </a:t>
          </a:r>
        </a:p>
      </dgm:t>
    </dgm:pt>
    <dgm:pt modelId="{ACC20372-BC7B-49D1-A797-7E5D1BDF3601}" type="parTrans" cxnId="{F95EC054-D2C2-40ED-B533-B33F3AF424D1}">
      <dgm:prSet/>
      <dgm:spPr/>
      <dgm:t>
        <a:bodyPr/>
        <a:lstStyle/>
        <a:p>
          <a:endParaRPr lang="es-ES" sz="2800">
            <a:effectLst/>
            <a:latin typeface="Book Antiqua" panose="02040602050305030304" pitchFamily="18" charset="0"/>
          </a:endParaRPr>
        </a:p>
      </dgm:t>
    </dgm:pt>
    <dgm:pt modelId="{10800442-B4E2-47D9-8962-29F4C08F4913}" type="sibTrans" cxnId="{F95EC054-D2C2-40ED-B533-B33F3AF424D1}">
      <dgm:prSet/>
      <dgm:spPr/>
      <dgm:t>
        <a:bodyPr/>
        <a:lstStyle/>
        <a:p>
          <a:endParaRPr lang="es-ES" sz="2800">
            <a:effectLst/>
            <a:latin typeface="Book Antiqua" panose="02040602050305030304" pitchFamily="18" charset="0"/>
          </a:endParaRPr>
        </a:p>
      </dgm:t>
    </dgm:pt>
    <dgm:pt modelId="{E448EDD1-7A6E-4AC3-8C5D-1FF08FA9F6AA}">
      <dgm:prSet custT="1"/>
      <dgm:spPr/>
      <dgm:t>
        <a:bodyPr/>
        <a:lstStyle/>
        <a:p>
          <a:pPr algn="just"/>
          <a:r>
            <a:rPr lang="es-ES" sz="1600" dirty="0">
              <a:effectLst/>
              <a:latin typeface="Century Gothic" panose="020B0502020202020204" pitchFamily="34" charset="0"/>
            </a:rPr>
            <a:t>7. Acompañar a las entidades territoriales en la </a:t>
          </a:r>
          <a:r>
            <a:rPr lang="es-ES" sz="1600" b="1" u="sng" dirty="0">
              <a:solidFill>
                <a:srgbClr val="000000"/>
              </a:solidFill>
              <a:effectLst/>
              <a:latin typeface="Century Gothic" panose="020B0502020202020204" pitchFamily="34" charset="0"/>
            </a:rPr>
            <a:t>implementación</a:t>
          </a:r>
          <a:r>
            <a:rPr lang="es-ES" sz="1600" b="1" u="sng" dirty="0">
              <a:effectLst/>
              <a:latin typeface="Century Gothic" panose="020B0502020202020204" pitchFamily="34" charset="0"/>
            </a:rPr>
            <a:t> de sus Planes de Desarrollo</a:t>
          </a:r>
          <a:r>
            <a:rPr lang="es-ES" sz="1600" dirty="0">
              <a:effectLst/>
              <a:latin typeface="Century Gothic" panose="020B0502020202020204" pitchFamily="34" charset="0"/>
            </a:rPr>
            <a:t> mediante asistencia técnica en el desarrollo de sus políticas orientadas a la protección integral de niños, niñas y adolescentes y el fortalecimiento de las familias</a:t>
          </a:r>
        </a:p>
      </dgm:t>
    </dgm:pt>
    <dgm:pt modelId="{35C03E5B-EB99-4679-8A47-98C1F55EA711}" type="parTrans" cxnId="{1F4002AA-2628-4113-BB0B-702AD3CFC1F7}">
      <dgm:prSet/>
      <dgm:spPr/>
      <dgm:t>
        <a:bodyPr/>
        <a:lstStyle/>
        <a:p>
          <a:endParaRPr lang="es-ES" sz="2800">
            <a:effectLst/>
            <a:latin typeface="Book Antiqua" panose="02040602050305030304" pitchFamily="18" charset="0"/>
          </a:endParaRPr>
        </a:p>
      </dgm:t>
    </dgm:pt>
    <dgm:pt modelId="{05F08F14-2621-4FDC-9319-B6B90BA855BD}" type="sibTrans" cxnId="{1F4002AA-2628-4113-BB0B-702AD3CFC1F7}">
      <dgm:prSet/>
      <dgm:spPr/>
      <dgm:t>
        <a:bodyPr/>
        <a:lstStyle/>
        <a:p>
          <a:endParaRPr lang="es-ES" sz="2800">
            <a:effectLst/>
            <a:latin typeface="Book Antiqua" panose="02040602050305030304" pitchFamily="18" charset="0"/>
          </a:endParaRPr>
        </a:p>
      </dgm:t>
    </dgm:pt>
    <dgm:pt modelId="{DDD9D2FF-85B8-4B1E-A596-73CF7EBDCE97}">
      <dgm:prSet custT="1"/>
      <dgm:spPr/>
      <dgm:t>
        <a:bodyPr/>
        <a:lstStyle/>
        <a:p>
          <a:pPr algn="just"/>
          <a:r>
            <a:rPr lang="es-ES" sz="1600" dirty="0">
              <a:effectLst/>
              <a:latin typeface="Century Gothic" panose="020B0502020202020204" pitchFamily="34" charset="0"/>
            </a:rPr>
            <a:t>8. </a:t>
          </a:r>
          <a:r>
            <a:rPr lang="es-ES" sz="1600" b="1" u="sng" dirty="0">
              <a:solidFill>
                <a:srgbClr val="000000"/>
              </a:solidFill>
              <a:effectLst/>
              <a:latin typeface="Century Gothic" panose="020B0502020202020204" pitchFamily="34" charset="0"/>
            </a:rPr>
            <a:t>Fortalecer la rectoría del Sistema Nacional de Bienestar Familiar </a:t>
          </a:r>
          <a:r>
            <a:rPr lang="es-ES" sz="1600" dirty="0">
              <a:effectLst/>
              <a:latin typeface="Century Gothic" panose="020B0502020202020204" pitchFamily="34" charset="0"/>
            </a:rPr>
            <a:t>en los ámbitos nacional y local</a:t>
          </a:r>
        </a:p>
      </dgm:t>
    </dgm:pt>
    <dgm:pt modelId="{7791FE39-62AC-4292-80C4-90055B9250E9}" type="parTrans" cxnId="{589D19A7-D26D-491D-9381-0E099D6715AC}">
      <dgm:prSet/>
      <dgm:spPr/>
      <dgm:t>
        <a:bodyPr/>
        <a:lstStyle/>
        <a:p>
          <a:endParaRPr lang="es-ES" sz="2800">
            <a:effectLst/>
            <a:latin typeface="Book Antiqua" panose="02040602050305030304" pitchFamily="18" charset="0"/>
          </a:endParaRPr>
        </a:p>
      </dgm:t>
    </dgm:pt>
    <dgm:pt modelId="{7BEDB8A4-59DC-4437-AC72-2B2116D48A8F}" type="sibTrans" cxnId="{589D19A7-D26D-491D-9381-0E099D6715AC}">
      <dgm:prSet/>
      <dgm:spPr/>
      <dgm:t>
        <a:bodyPr/>
        <a:lstStyle/>
        <a:p>
          <a:endParaRPr lang="es-ES" sz="2800">
            <a:effectLst/>
            <a:latin typeface="Book Antiqua" panose="02040602050305030304" pitchFamily="18" charset="0"/>
          </a:endParaRPr>
        </a:p>
      </dgm:t>
    </dgm:pt>
    <dgm:pt modelId="{564ECD90-DF2F-4D2D-B3DF-21DBCBDDBE9B}">
      <dgm:prSet custT="1"/>
      <dgm:spPr/>
      <dgm:t>
        <a:bodyPr/>
        <a:lstStyle/>
        <a:p>
          <a:pPr algn="just"/>
          <a:r>
            <a:rPr lang="es-ES" sz="1600" dirty="0">
              <a:effectLst/>
              <a:latin typeface="Century Gothic" panose="020B0502020202020204" pitchFamily="34" charset="0"/>
            </a:rPr>
            <a:t>9. </a:t>
          </a:r>
          <a:r>
            <a:rPr lang="es-ES" sz="1600" b="1" u="sng" dirty="0">
              <a:effectLst/>
              <a:latin typeface="Century Gothic" panose="020B0502020202020204" pitchFamily="34" charset="0"/>
            </a:rPr>
            <a:t>Socializar las políticas públicas relativas a la niñez, la adolescencia y al fortalecimiento familiar </a:t>
          </a:r>
          <a:r>
            <a:rPr lang="es-ES" sz="1600" dirty="0">
              <a:effectLst/>
              <a:latin typeface="Century Gothic" panose="020B0502020202020204" pitchFamily="34" charset="0"/>
            </a:rPr>
            <a:t>y realizar un seguimiento a su implementación.</a:t>
          </a:r>
        </a:p>
      </dgm:t>
    </dgm:pt>
    <dgm:pt modelId="{D44D9329-F342-44B2-87F0-5330950AF4A9}" type="parTrans" cxnId="{13BE74CB-CFA2-435D-97F1-615D965FE1F1}">
      <dgm:prSet/>
      <dgm:spPr/>
      <dgm:t>
        <a:bodyPr/>
        <a:lstStyle/>
        <a:p>
          <a:endParaRPr lang="es-ES" sz="2800">
            <a:effectLst/>
            <a:latin typeface="Book Antiqua" panose="02040602050305030304" pitchFamily="18" charset="0"/>
          </a:endParaRPr>
        </a:p>
      </dgm:t>
    </dgm:pt>
    <dgm:pt modelId="{607EFFAE-CA22-407A-B559-B954B2D52D32}" type="sibTrans" cxnId="{13BE74CB-CFA2-435D-97F1-615D965FE1F1}">
      <dgm:prSet/>
      <dgm:spPr/>
      <dgm:t>
        <a:bodyPr/>
        <a:lstStyle/>
        <a:p>
          <a:endParaRPr lang="es-ES" sz="2800">
            <a:effectLst/>
            <a:latin typeface="Book Antiqua" panose="02040602050305030304" pitchFamily="18" charset="0"/>
          </a:endParaRPr>
        </a:p>
      </dgm:t>
    </dgm:pt>
    <dgm:pt modelId="{8C06DEC4-4529-4485-9601-FEDB678B984C}" type="pres">
      <dgm:prSet presAssocID="{21613CF3-4C88-485F-8D5D-3B1F60981A68}" presName="linear" presStyleCnt="0">
        <dgm:presLayoutVars>
          <dgm:animLvl val="lvl"/>
          <dgm:resizeHandles val="exact"/>
        </dgm:presLayoutVars>
      </dgm:prSet>
      <dgm:spPr/>
      <dgm:t>
        <a:bodyPr/>
        <a:lstStyle/>
        <a:p>
          <a:endParaRPr lang="es-CO"/>
        </a:p>
      </dgm:t>
    </dgm:pt>
    <dgm:pt modelId="{8985717B-E437-4DF5-8F01-521864049A25}" type="pres">
      <dgm:prSet presAssocID="{772810CA-6FEE-47AC-BB62-EF7ED6417772}" presName="parentText" presStyleLbl="node1" presStyleIdx="0" presStyleCnt="4" custScaleY="63369" custLinFactNeighborY="69780">
        <dgm:presLayoutVars>
          <dgm:chMax val="0"/>
          <dgm:bulletEnabled val="1"/>
        </dgm:presLayoutVars>
      </dgm:prSet>
      <dgm:spPr/>
      <dgm:t>
        <a:bodyPr/>
        <a:lstStyle/>
        <a:p>
          <a:endParaRPr lang="es-CO"/>
        </a:p>
      </dgm:t>
    </dgm:pt>
    <dgm:pt modelId="{AB097E82-B38E-491E-B843-A449CEBD4B6F}" type="pres">
      <dgm:prSet presAssocID="{10800442-B4E2-47D9-8962-29F4C08F4913}" presName="spacer" presStyleCnt="0"/>
      <dgm:spPr/>
    </dgm:pt>
    <dgm:pt modelId="{F8D9CDB6-8E51-4235-9270-3B1D99E0DA4E}" type="pres">
      <dgm:prSet presAssocID="{E448EDD1-7A6E-4AC3-8C5D-1FF08FA9F6AA}" presName="parentText" presStyleLbl="node1" presStyleIdx="1" presStyleCnt="4" custScaleY="103615" custLinFactNeighborY="39298">
        <dgm:presLayoutVars>
          <dgm:chMax val="0"/>
          <dgm:bulletEnabled val="1"/>
        </dgm:presLayoutVars>
      </dgm:prSet>
      <dgm:spPr/>
      <dgm:t>
        <a:bodyPr/>
        <a:lstStyle/>
        <a:p>
          <a:endParaRPr lang="es-CO"/>
        </a:p>
      </dgm:t>
    </dgm:pt>
    <dgm:pt modelId="{C7BB47AC-DC60-422F-BD5B-CD0102C8B593}" type="pres">
      <dgm:prSet presAssocID="{05F08F14-2621-4FDC-9319-B6B90BA855BD}" presName="spacer" presStyleCnt="0"/>
      <dgm:spPr/>
    </dgm:pt>
    <dgm:pt modelId="{936C0579-3FA1-468A-8888-553A7E2665CD}" type="pres">
      <dgm:prSet presAssocID="{DDD9D2FF-85B8-4B1E-A596-73CF7EBDCE97}" presName="parentText" presStyleLbl="node1" presStyleIdx="2" presStyleCnt="4" custScaleY="68013" custLinFactNeighborX="103" custLinFactNeighborY="59750">
        <dgm:presLayoutVars>
          <dgm:chMax val="0"/>
          <dgm:bulletEnabled val="1"/>
        </dgm:presLayoutVars>
      </dgm:prSet>
      <dgm:spPr/>
      <dgm:t>
        <a:bodyPr/>
        <a:lstStyle/>
        <a:p>
          <a:endParaRPr lang="es-CO"/>
        </a:p>
      </dgm:t>
    </dgm:pt>
    <dgm:pt modelId="{89A0EDBE-E893-425E-AE2A-1D1FF4888199}" type="pres">
      <dgm:prSet presAssocID="{7BEDB8A4-59DC-4437-AC72-2B2116D48A8F}" presName="spacer" presStyleCnt="0"/>
      <dgm:spPr/>
    </dgm:pt>
    <dgm:pt modelId="{61A1184A-B3D8-4EAA-ADAB-A62D85EDCCD7}" type="pres">
      <dgm:prSet presAssocID="{564ECD90-DF2F-4D2D-B3DF-21DBCBDDBE9B}" presName="parentText" presStyleLbl="node1" presStyleIdx="3" presStyleCnt="4" custScaleY="69755">
        <dgm:presLayoutVars>
          <dgm:chMax val="0"/>
          <dgm:bulletEnabled val="1"/>
        </dgm:presLayoutVars>
      </dgm:prSet>
      <dgm:spPr/>
      <dgm:t>
        <a:bodyPr/>
        <a:lstStyle/>
        <a:p>
          <a:endParaRPr lang="es-CO"/>
        </a:p>
      </dgm:t>
    </dgm:pt>
  </dgm:ptLst>
  <dgm:cxnLst>
    <dgm:cxn modelId="{1F4002AA-2628-4113-BB0B-702AD3CFC1F7}" srcId="{21613CF3-4C88-485F-8D5D-3B1F60981A68}" destId="{E448EDD1-7A6E-4AC3-8C5D-1FF08FA9F6AA}" srcOrd="1" destOrd="0" parTransId="{35C03E5B-EB99-4679-8A47-98C1F55EA711}" sibTransId="{05F08F14-2621-4FDC-9319-B6B90BA855BD}"/>
    <dgm:cxn modelId="{9D0B6720-2874-4079-A071-60EE714D8BE0}" type="presOf" srcId="{772810CA-6FEE-47AC-BB62-EF7ED6417772}" destId="{8985717B-E437-4DF5-8F01-521864049A25}" srcOrd="0" destOrd="0" presId="urn:microsoft.com/office/officeart/2005/8/layout/vList2"/>
    <dgm:cxn modelId="{2264DE15-86A8-4FF3-B348-AEA741A230B9}" type="presOf" srcId="{E448EDD1-7A6E-4AC3-8C5D-1FF08FA9F6AA}" destId="{F8D9CDB6-8E51-4235-9270-3B1D99E0DA4E}" srcOrd="0" destOrd="0" presId="urn:microsoft.com/office/officeart/2005/8/layout/vList2"/>
    <dgm:cxn modelId="{3B72503C-5BC3-4D30-BDC4-B005C221CF46}" type="presOf" srcId="{21613CF3-4C88-485F-8D5D-3B1F60981A68}" destId="{8C06DEC4-4529-4485-9601-FEDB678B984C}" srcOrd="0" destOrd="0" presId="urn:microsoft.com/office/officeart/2005/8/layout/vList2"/>
    <dgm:cxn modelId="{589D19A7-D26D-491D-9381-0E099D6715AC}" srcId="{21613CF3-4C88-485F-8D5D-3B1F60981A68}" destId="{DDD9D2FF-85B8-4B1E-A596-73CF7EBDCE97}" srcOrd="2" destOrd="0" parTransId="{7791FE39-62AC-4292-80C4-90055B9250E9}" sibTransId="{7BEDB8A4-59DC-4437-AC72-2B2116D48A8F}"/>
    <dgm:cxn modelId="{F95EC054-D2C2-40ED-B533-B33F3AF424D1}" srcId="{21613CF3-4C88-485F-8D5D-3B1F60981A68}" destId="{772810CA-6FEE-47AC-BB62-EF7ED6417772}" srcOrd="0" destOrd="0" parTransId="{ACC20372-BC7B-49D1-A797-7E5D1BDF3601}" sibTransId="{10800442-B4E2-47D9-8962-29F4C08F4913}"/>
    <dgm:cxn modelId="{D73AD3C2-4D4A-42CD-B0C2-DB81FE90C19C}" type="presOf" srcId="{564ECD90-DF2F-4D2D-B3DF-21DBCBDDBE9B}" destId="{61A1184A-B3D8-4EAA-ADAB-A62D85EDCCD7}" srcOrd="0" destOrd="0" presId="urn:microsoft.com/office/officeart/2005/8/layout/vList2"/>
    <dgm:cxn modelId="{538D89FA-E3D8-499C-80FE-11C5FDED36F9}" type="presOf" srcId="{DDD9D2FF-85B8-4B1E-A596-73CF7EBDCE97}" destId="{936C0579-3FA1-468A-8888-553A7E2665CD}" srcOrd="0" destOrd="0" presId="urn:microsoft.com/office/officeart/2005/8/layout/vList2"/>
    <dgm:cxn modelId="{13BE74CB-CFA2-435D-97F1-615D965FE1F1}" srcId="{21613CF3-4C88-485F-8D5D-3B1F60981A68}" destId="{564ECD90-DF2F-4D2D-B3DF-21DBCBDDBE9B}" srcOrd="3" destOrd="0" parTransId="{D44D9329-F342-44B2-87F0-5330950AF4A9}" sibTransId="{607EFFAE-CA22-407A-B559-B954B2D52D32}"/>
    <dgm:cxn modelId="{048091C7-B4D1-4E04-8135-244708AD4879}" type="presParOf" srcId="{8C06DEC4-4529-4485-9601-FEDB678B984C}" destId="{8985717B-E437-4DF5-8F01-521864049A25}" srcOrd="0" destOrd="0" presId="urn:microsoft.com/office/officeart/2005/8/layout/vList2"/>
    <dgm:cxn modelId="{5DA17AE1-2C21-4B05-8741-ECDCE0CE9C3A}" type="presParOf" srcId="{8C06DEC4-4529-4485-9601-FEDB678B984C}" destId="{AB097E82-B38E-491E-B843-A449CEBD4B6F}" srcOrd="1" destOrd="0" presId="urn:microsoft.com/office/officeart/2005/8/layout/vList2"/>
    <dgm:cxn modelId="{EE356918-2EEE-4F05-8324-0C95C18CBB0C}" type="presParOf" srcId="{8C06DEC4-4529-4485-9601-FEDB678B984C}" destId="{F8D9CDB6-8E51-4235-9270-3B1D99E0DA4E}" srcOrd="2" destOrd="0" presId="urn:microsoft.com/office/officeart/2005/8/layout/vList2"/>
    <dgm:cxn modelId="{734B1DD0-3BE1-4B8D-8FCD-6D23E88ABF1C}" type="presParOf" srcId="{8C06DEC4-4529-4485-9601-FEDB678B984C}" destId="{C7BB47AC-DC60-422F-BD5B-CD0102C8B593}" srcOrd="3" destOrd="0" presId="urn:microsoft.com/office/officeart/2005/8/layout/vList2"/>
    <dgm:cxn modelId="{14C4B2C1-9FE4-4DF2-9E03-9D7EE1B478CC}" type="presParOf" srcId="{8C06DEC4-4529-4485-9601-FEDB678B984C}" destId="{936C0579-3FA1-468A-8888-553A7E2665CD}" srcOrd="4" destOrd="0" presId="urn:microsoft.com/office/officeart/2005/8/layout/vList2"/>
    <dgm:cxn modelId="{40E43943-B247-4115-92C6-C3F5130DCCF8}" type="presParOf" srcId="{8C06DEC4-4529-4485-9601-FEDB678B984C}" destId="{89A0EDBE-E893-425E-AE2A-1D1FF4888199}" srcOrd="5" destOrd="0" presId="urn:microsoft.com/office/officeart/2005/8/layout/vList2"/>
    <dgm:cxn modelId="{FB35B4B7-A6D4-4DEC-A9C7-60CA90ABF6A7}" type="presParOf" srcId="{8C06DEC4-4529-4485-9601-FEDB678B984C}" destId="{61A1184A-B3D8-4EAA-ADAB-A62D85EDCCD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s-CO"/>
          </a:p>
        </p:txBody>
      </p:sp>
      <p:sp>
        <p:nvSpPr>
          <p:cNvPr id="3" name="Marcador de fecha 2"/>
          <p:cNvSpPr>
            <a:spLocks noGrp="1"/>
          </p:cNvSpPr>
          <p:nvPr>
            <p:ph type="dt" sz="quarter" idx="1"/>
          </p:nvPr>
        </p:nvSpPr>
        <p:spPr>
          <a:xfrm>
            <a:off x="3898102" y="0"/>
            <a:ext cx="2982119" cy="466434"/>
          </a:xfrm>
          <a:prstGeom prst="rect">
            <a:avLst/>
          </a:prstGeom>
        </p:spPr>
        <p:txBody>
          <a:bodyPr vert="horz" lIns="92446" tIns="46223" rIns="92446" bIns="46223" rtlCol="0"/>
          <a:lstStyle>
            <a:lvl1pPr algn="r">
              <a:defRPr sz="1200"/>
            </a:lvl1pPr>
          </a:lstStyle>
          <a:p>
            <a:fld id="{8DBEC47E-CDC9-4DF3-8371-5332F9CB7BA5}" type="datetimeFigureOut">
              <a:rPr lang="es-CO" smtClean="0"/>
              <a:t>29/08/2017</a:t>
            </a:fld>
            <a:endParaRPr lang="es-CO"/>
          </a:p>
        </p:txBody>
      </p:sp>
      <p:sp>
        <p:nvSpPr>
          <p:cNvPr id="4" name="Marcador de pie de página 3"/>
          <p:cNvSpPr>
            <a:spLocks noGrp="1"/>
          </p:cNvSpPr>
          <p:nvPr>
            <p:ph type="ftr" sz="quarter" idx="2"/>
          </p:nvPr>
        </p:nvSpPr>
        <p:spPr>
          <a:xfrm>
            <a:off x="0" y="8829967"/>
            <a:ext cx="2982119" cy="466433"/>
          </a:xfrm>
          <a:prstGeom prst="rect">
            <a:avLst/>
          </a:prstGeom>
        </p:spPr>
        <p:txBody>
          <a:bodyPr vert="horz" lIns="92446" tIns="46223" rIns="92446" bIns="46223"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98102" y="8829967"/>
            <a:ext cx="2982119" cy="466433"/>
          </a:xfrm>
          <a:prstGeom prst="rect">
            <a:avLst/>
          </a:prstGeom>
        </p:spPr>
        <p:txBody>
          <a:bodyPr vert="horz" lIns="92446" tIns="46223" rIns="92446" bIns="46223" rtlCol="0" anchor="b"/>
          <a:lstStyle>
            <a:lvl1pPr algn="r">
              <a:defRPr sz="1200"/>
            </a:lvl1pPr>
          </a:lstStyle>
          <a:p>
            <a:fld id="{871A2773-4872-4696-8276-90D94638D532}" type="slidenum">
              <a:rPr lang="es-CO" smtClean="0"/>
              <a:t>‹Nº›</a:t>
            </a:fld>
            <a:endParaRPr lang="es-CO"/>
          </a:p>
        </p:txBody>
      </p:sp>
    </p:spTree>
    <p:extLst>
      <p:ext uri="{BB962C8B-B14F-4D97-AF65-F5344CB8AC3E}">
        <p14:creationId xmlns:p14="http://schemas.microsoft.com/office/powerpoint/2010/main" val="6827987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s-CO"/>
          </a:p>
        </p:txBody>
      </p:sp>
      <p:sp>
        <p:nvSpPr>
          <p:cNvPr id="3" name="Marcador de fecha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CC89D803-F706-449E-92E1-28AAA5C24490}" type="datetimeFigureOut">
              <a:rPr lang="es-CO" smtClean="0"/>
              <a:t>29/08/2017</a:t>
            </a:fld>
            <a:endParaRPr lang="es-CO"/>
          </a:p>
        </p:txBody>
      </p:sp>
      <p:sp>
        <p:nvSpPr>
          <p:cNvPr id="4" name="Marcador de imagen de diapositiva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2446" tIns="46223" rIns="92446" bIns="46223" rtlCol="0" anchor="ctr"/>
          <a:lstStyle/>
          <a:p>
            <a:endParaRPr lang="es-CO"/>
          </a:p>
        </p:txBody>
      </p:sp>
      <p:sp>
        <p:nvSpPr>
          <p:cNvPr id="5" name="Marcador de notas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5F6874E0-5602-4D4D-B20C-249225E2AAE4}" type="slidenum">
              <a:rPr lang="es-CO" smtClean="0"/>
              <a:t>‹Nº›</a:t>
            </a:fld>
            <a:endParaRPr lang="es-CO"/>
          </a:p>
        </p:txBody>
      </p:sp>
    </p:spTree>
    <p:extLst>
      <p:ext uri="{BB962C8B-B14F-4D97-AF65-F5344CB8AC3E}">
        <p14:creationId xmlns:p14="http://schemas.microsoft.com/office/powerpoint/2010/main" val="1376338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56039">
              <a:spcBef>
                <a:spcPct val="0"/>
              </a:spcBef>
            </a:pPr>
            <a:r>
              <a:rPr lang="es-ES" altLang="es-CO" dirty="0"/>
              <a:t>El fortalecimiento familiar se entiende como una de las responsabilidades que el Estado tiene en relación con la protección integral de la familia y que se materializa en la adopción de políticas públicas que propendan por el mejoramiento progresivo de las condiciones del núcleo familiar</a:t>
            </a:r>
            <a:r>
              <a:rPr lang="en-US" altLang="es-CO" dirty="0"/>
              <a:t> </a:t>
            </a:r>
            <a:r>
              <a:rPr lang="es-ES" altLang="es-CO" dirty="0"/>
              <a:t>La Constitución Política de Colombia reconoce a la familia como la institución más importante en el ordenamiento jurídico colombiano y como el núcleo fundamental de la sociedad y establece su protección integral por parte del Estado y la Sociedad. </a:t>
            </a:r>
            <a:endParaRPr lang="en-US" altLang="es-CO" dirty="0"/>
          </a:p>
          <a:p>
            <a:pPr defTabSz="956039">
              <a:spcBef>
                <a:spcPct val="0"/>
              </a:spcBef>
            </a:pPr>
            <a:endParaRPr lang="en-US" altLang="es-CO" dirty="0"/>
          </a:p>
        </p:txBody>
      </p:sp>
      <p:sp>
        <p:nvSpPr>
          <p:cNvPr id="2662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7066" indent="-291179">
              <a:defRPr>
                <a:solidFill>
                  <a:schemeClr val="tx1"/>
                </a:solidFill>
                <a:latin typeface="Calibri" panose="020F0502020204030204" pitchFamily="34" charset="0"/>
              </a:defRPr>
            </a:lvl2pPr>
            <a:lvl3pPr marL="1164717" indent="-232943">
              <a:defRPr>
                <a:solidFill>
                  <a:schemeClr val="tx1"/>
                </a:solidFill>
                <a:latin typeface="Calibri" panose="020F0502020204030204" pitchFamily="34" charset="0"/>
              </a:defRPr>
            </a:lvl3pPr>
            <a:lvl4pPr marL="1630604" indent="-232943">
              <a:defRPr>
                <a:solidFill>
                  <a:schemeClr val="tx1"/>
                </a:solidFill>
                <a:latin typeface="Calibri" panose="020F0502020204030204" pitchFamily="34" charset="0"/>
              </a:defRPr>
            </a:lvl4pPr>
            <a:lvl5pPr marL="2096491" indent="-232943">
              <a:defRPr>
                <a:solidFill>
                  <a:schemeClr val="tx1"/>
                </a:solidFill>
                <a:latin typeface="Calibri" panose="020F0502020204030204" pitchFamily="34" charset="0"/>
              </a:defRPr>
            </a:lvl5pPr>
            <a:lvl6pPr marL="2562377" indent="-232943" fontAlgn="base">
              <a:spcBef>
                <a:spcPct val="0"/>
              </a:spcBef>
              <a:spcAft>
                <a:spcPct val="0"/>
              </a:spcAft>
              <a:defRPr>
                <a:solidFill>
                  <a:schemeClr val="tx1"/>
                </a:solidFill>
                <a:latin typeface="Calibri" panose="020F0502020204030204" pitchFamily="34" charset="0"/>
              </a:defRPr>
            </a:lvl6pPr>
            <a:lvl7pPr marL="3028264" indent="-232943" fontAlgn="base">
              <a:spcBef>
                <a:spcPct val="0"/>
              </a:spcBef>
              <a:spcAft>
                <a:spcPct val="0"/>
              </a:spcAft>
              <a:defRPr>
                <a:solidFill>
                  <a:schemeClr val="tx1"/>
                </a:solidFill>
                <a:latin typeface="Calibri" panose="020F0502020204030204" pitchFamily="34" charset="0"/>
              </a:defRPr>
            </a:lvl7pPr>
            <a:lvl8pPr marL="3494151" indent="-232943" fontAlgn="base">
              <a:spcBef>
                <a:spcPct val="0"/>
              </a:spcBef>
              <a:spcAft>
                <a:spcPct val="0"/>
              </a:spcAft>
              <a:defRPr>
                <a:solidFill>
                  <a:schemeClr val="tx1"/>
                </a:solidFill>
                <a:latin typeface="Calibri" panose="020F0502020204030204" pitchFamily="34" charset="0"/>
              </a:defRPr>
            </a:lvl8pPr>
            <a:lvl9pPr marL="3960038" indent="-232943" fontAlgn="base">
              <a:spcBef>
                <a:spcPct val="0"/>
              </a:spcBef>
              <a:spcAft>
                <a:spcPct val="0"/>
              </a:spcAft>
              <a:defRPr>
                <a:solidFill>
                  <a:schemeClr val="tx1"/>
                </a:solidFill>
                <a:latin typeface="Calibri" panose="020F0502020204030204"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fld id="{90504FDE-66A3-4A9A-8A06-1642EADC71C5}" type="slidenum">
              <a:rPr kumimoji="0" lang="es-ES" altLang="es-CO" sz="1800" b="0" i="0" u="none" strike="noStrike" kern="0" cap="none" spc="0" normalizeH="0" baseline="0" noProof="0">
                <a:ln>
                  <a:noFill/>
                </a:ln>
                <a:solidFill>
                  <a:prstClr val="black"/>
                </a:solidFill>
                <a:effectLst/>
                <a:uLnTx/>
                <a:uFillTx/>
                <a:latin typeface="Calibri" panose="020F0502020204030204" pitchFamily="34" charset="0"/>
              </a:rPr>
              <a:pPr marL="0" marR="0" lvl="0" indent="0" defTabSz="914400" eaLnBrk="1" fontAlgn="base" latinLnBrk="0" hangingPunct="1">
                <a:lnSpc>
                  <a:spcPct val="100000"/>
                </a:lnSpc>
                <a:spcBef>
                  <a:spcPct val="0"/>
                </a:spcBef>
                <a:spcAft>
                  <a:spcPct val="0"/>
                </a:spcAft>
                <a:buClrTx/>
                <a:buSzTx/>
                <a:buFontTx/>
                <a:buNone/>
                <a:tabLst/>
                <a:defRPr/>
              </a:pPr>
              <a:t>24</a:t>
            </a:fld>
            <a:endParaRPr kumimoji="0" lang="es-ES" altLang="es-CO" sz="1800" b="0" i="0" u="none" strike="noStrike" kern="0" cap="none" spc="0" normalizeH="0" baseline="0" noProof="0">
              <a:ln>
                <a:noFill/>
              </a:ln>
              <a:solidFill>
                <a:prstClr val="black"/>
              </a:solidFill>
              <a:effectLst/>
              <a:uLnTx/>
              <a:uFillTx/>
              <a:latin typeface="Calibri" panose="020F0502020204030204" pitchFamily="34" charset="0"/>
            </a:endParaRPr>
          </a:p>
        </p:txBody>
      </p:sp>
    </p:spTree>
    <p:extLst>
      <p:ext uri="{BB962C8B-B14F-4D97-AF65-F5344CB8AC3E}">
        <p14:creationId xmlns:p14="http://schemas.microsoft.com/office/powerpoint/2010/main" val="3707660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s-ES" sz="1200" dirty="0">
                <a:effectLst/>
                <a:latin typeface="Century Gothic" panose="020B0502020202020204" pitchFamily="34" charset="0"/>
              </a:rPr>
              <a:t>requiere de la gestión permanente del equipo del SNBF y del compromiso de las entidades que conforman el Sistema en el ámbito nacional. 3. requiere de la movilización de los agentes del SNBF, el aporte y análisis de información, el desarrollo de ejercicios de participación ciudadana y de niños, niñas y adolescentes y la elaboración de un informe que dé cuenta del avance que el país ha hecho de 2012 a 2016. 4. en aras de que las entidades tengan claro los roles del Instituto tanto misional como de rector del SNBF y en ese sentido se potencie su relacionamiento externo.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s-ES" sz="1200" dirty="0">
              <a:effectLst/>
              <a:latin typeface="Century Gothic" panose="020B0502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s-ES" sz="1200" dirty="0">
              <a:effectLst/>
              <a:latin typeface="Century Gothic" panose="020B0502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s-ES" sz="1200" dirty="0">
              <a:effectLst/>
              <a:latin typeface="Century Gothic" panose="020B0502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s-ES" sz="1200" dirty="0">
              <a:effectLst/>
              <a:latin typeface="Century Gothic" panose="020B0502020202020204" pitchFamily="34" charset="0"/>
            </a:endParaRPr>
          </a:p>
          <a:p>
            <a:endParaRPr lang="es-CO" dirty="0"/>
          </a:p>
        </p:txBody>
      </p:sp>
      <p:sp>
        <p:nvSpPr>
          <p:cNvPr id="4" name="Marcador de número de diapositiva 3"/>
          <p:cNvSpPr>
            <a:spLocks noGrp="1"/>
          </p:cNvSpPr>
          <p:nvPr>
            <p:ph type="sldNum" sz="quarter" idx="10"/>
          </p:nvPr>
        </p:nvSpPr>
        <p:spPr/>
        <p:txBody>
          <a:bodyPr/>
          <a:lstStyle/>
          <a:p>
            <a:fld id="{5E8B91AA-4012-469A-B732-029F1EEEAC64}" type="slidenum">
              <a:rPr lang="es-CO" smtClean="0">
                <a:solidFill>
                  <a:prstClr val="black"/>
                </a:solidFill>
              </a:rPr>
              <a:pPr/>
              <a:t>26</a:t>
            </a:fld>
            <a:endParaRPr lang="es-CO">
              <a:solidFill>
                <a:prstClr val="black"/>
              </a:solidFill>
            </a:endParaRPr>
          </a:p>
        </p:txBody>
      </p:sp>
    </p:spTree>
    <p:extLst>
      <p:ext uri="{BB962C8B-B14F-4D97-AF65-F5344CB8AC3E}">
        <p14:creationId xmlns:p14="http://schemas.microsoft.com/office/powerpoint/2010/main" val="1353709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5. </a:t>
            </a:r>
            <a:r>
              <a:rPr lang="es-ES" sz="1200" dirty="0">
                <a:effectLst/>
                <a:latin typeface="Century Gothic" panose="020B0502020202020204" pitchFamily="34" charset="0"/>
              </a:rPr>
              <a:t>para potenciar las acciones que se realizan en el marco del SNBF con grupos étnicos y poblaciones víctima, con discapacidad, entre otras. 6. Aunque se cuenta con algunas estimaciones sobre el gasto público dirigido a la niñez en Colombia, no hay una metodología definida que permita identificar este gasto con precisión. Es necesario que el país construya su propia metodología. Para ello, más que la sola identificación de los recursos, hay que desarrollar esquemas de asignación, ejecución y seguimiento del presupuesto dirigido a la niñez desde una perspectiva poblacional, lo cual exige poder vincular el presupuesto con los resultados que se logran en términos de condiciones de vida. 7. como entornos protectores y garantes de derechos para esta población. 8. a partir de la elaboración de un balance sobre la capacidad de articulación, la identificación de roles de todos los agentes y el seguimiento a la realización de la garantía de los derechos.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O"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CO"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dirty="0">
              <a:effectLst/>
              <a:latin typeface="Century Gothic" panose="020B0502020202020204" pitchFamily="34" charset="0"/>
            </a:endParaRPr>
          </a:p>
          <a:p>
            <a:endParaRPr lang="es-CO" dirty="0"/>
          </a:p>
        </p:txBody>
      </p:sp>
      <p:sp>
        <p:nvSpPr>
          <p:cNvPr id="4" name="Marcador de número de diapositiva 3"/>
          <p:cNvSpPr>
            <a:spLocks noGrp="1"/>
          </p:cNvSpPr>
          <p:nvPr>
            <p:ph type="sldNum" sz="quarter" idx="10"/>
          </p:nvPr>
        </p:nvSpPr>
        <p:spPr/>
        <p:txBody>
          <a:bodyPr/>
          <a:lstStyle/>
          <a:p>
            <a:fld id="{5E8B91AA-4012-469A-B732-029F1EEEAC64}" type="slidenum">
              <a:rPr lang="es-CO" smtClean="0">
                <a:solidFill>
                  <a:prstClr val="black"/>
                </a:solidFill>
              </a:rPr>
              <a:pPr/>
              <a:t>27</a:t>
            </a:fld>
            <a:endParaRPr lang="es-CO">
              <a:solidFill>
                <a:prstClr val="black"/>
              </a:solidFill>
            </a:endParaRPr>
          </a:p>
        </p:txBody>
      </p:sp>
    </p:spTree>
    <p:extLst>
      <p:ext uri="{BB962C8B-B14F-4D97-AF65-F5344CB8AC3E}">
        <p14:creationId xmlns:p14="http://schemas.microsoft.com/office/powerpoint/2010/main" val="1143283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722618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57376560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6F46B0DB-D8A6-4182-AA6B-17484B56ED69}" type="datetimeFigureOut">
              <a:rPr lang="es-ES">
                <a:solidFill>
                  <a:prstClr val="black"/>
                </a:solidFill>
              </a:rPr>
              <a:pPr>
                <a:defRPr/>
              </a:pPr>
              <a:t>29/08/2017</a:t>
            </a:fld>
            <a:endParaRPr lang="es-ES">
              <a:solidFill>
                <a:prstClr val="black"/>
              </a:solidFill>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5E128CB5-1DAC-4FD1-BF9D-D798BA21B7E3}" type="slidenum">
              <a:rPr lang="es-ES" altLang="es-CO">
                <a:solidFill>
                  <a:prstClr val="black"/>
                </a:solidFill>
              </a:rPr>
              <a:pPr>
                <a:defRPr/>
              </a:pPr>
              <a:t>‹Nº›</a:t>
            </a:fld>
            <a:endParaRPr lang="es-ES" altLang="es-CO">
              <a:solidFill>
                <a:prstClr val="black"/>
              </a:solidFill>
            </a:endParaRPr>
          </a:p>
        </p:txBody>
      </p:sp>
    </p:spTree>
    <p:extLst>
      <p:ext uri="{BB962C8B-B14F-4D97-AF65-F5344CB8AC3E}">
        <p14:creationId xmlns:p14="http://schemas.microsoft.com/office/powerpoint/2010/main" val="78829432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texto vertical 2"/>
          <p:cNvSpPr>
            <a:spLocks noGrp="1"/>
          </p:cNvSpPr>
          <p:nvPr>
            <p:ph type="body" orient="vert" idx="1"/>
          </p:nvPr>
        </p:nvSpPr>
        <p:spPr>
          <a:xfrm>
            <a:off x="457200" y="1600200"/>
            <a:ext cx="8229600" cy="4525963"/>
          </a:xfrm>
          <a:prstGeom prst="rect">
            <a:avLst/>
          </a:prstGeo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893CF3FF-4584-4BA6-8E82-4522F364A27F}" type="datetimeFigureOut">
              <a:rPr lang="es-ES">
                <a:solidFill>
                  <a:prstClr val="black"/>
                </a:solidFill>
              </a:rPr>
              <a:pPr>
                <a:defRPr/>
              </a:pPr>
              <a:t>29/08/2017</a:t>
            </a:fld>
            <a:endParaRPr lang="es-ES">
              <a:solidFill>
                <a:prstClr val="black"/>
              </a:solidFill>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C05E81B1-8405-414D-9F5A-9207215729DA}" type="slidenum">
              <a:rPr lang="es-ES" altLang="es-CO">
                <a:solidFill>
                  <a:prstClr val="black"/>
                </a:solidFill>
              </a:rPr>
              <a:pPr>
                <a:defRPr/>
              </a:pPr>
              <a:t>‹Nº›</a:t>
            </a:fld>
            <a:endParaRPr lang="es-ES" altLang="es-CO">
              <a:solidFill>
                <a:prstClr val="black"/>
              </a:solidFill>
            </a:endParaRPr>
          </a:p>
        </p:txBody>
      </p:sp>
    </p:spTree>
    <p:extLst>
      <p:ext uri="{BB962C8B-B14F-4D97-AF65-F5344CB8AC3E}">
        <p14:creationId xmlns:p14="http://schemas.microsoft.com/office/powerpoint/2010/main" val="393443806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74638"/>
            <a:ext cx="6019800" cy="5851525"/>
          </a:xfrm>
          <a:prstGeom prst="rect">
            <a:avLst/>
          </a:prstGeo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401F104A-0483-4368-B478-C9BBFE766589}" type="datetimeFigureOut">
              <a:rPr lang="es-ES">
                <a:solidFill>
                  <a:prstClr val="black"/>
                </a:solidFill>
              </a:rPr>
              <a:pPr>
                <a:defRPr/>
              </a:pPr>
              <a:t>29/08/2017</a:t>
            </a:fld>
            <a:endParaRPr lang="es-ES">
              <a:solidFill>
                <a:prstClr val="black"/>
              </a:solidFill>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31965E0C-A284-430B-ABF9-568DE07A2D7E}" type="slidenum">
              <a:rPr lang="es-ES" altLang="es-CO">
                <a:solidFill>
                  <a:prstClr val="black"/>
                </a:solidFill>
              </a:rPr>
              <a:pPr>
                <a:defRPr/>
              </a:pPr>
              <a:t>‹Nº›</a:t>
            </a:fld>
            <a:endParaRPr lang="es-ES" altLang="es-CO">
              <a:solidFill>
                <a:prstClr val="black"/>
              </a:solidFill>
            </a:endParaRPr>
          </a:p>
        </p:txBody>
      </p:sp>
    </p:spTree>
    <p:extLst>
      <p:ext uri="{BB962C8B-B14F-4D97-AF65-F5344CB8AC3E}">
        <p14:creationId xmlns:p14="http://schemas.microsoft.com/office/powerpoint/2010/main" val="220069397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274205557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310071321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77963624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189877151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202793029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274125805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769958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43617278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86498763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410405252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394985319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228947578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279305249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290270094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256650832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147721742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319739812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3052588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55286146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332219078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257744308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132944036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390357959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pPr fontAlgn="auto">
              <a:spcBef>
                <a:spcPts val="0"/>
              </a:spcBef>
              <a:spcAft>
                <a:spcPts val="0"/>
              </a:spcAft>
            </a:pPr>
            <a:fld id="{905B647D-53CF-4984-9F5A-04EF5460C055}" type="datetimeFigureOut">
              <a:rPr lang="es-CO" smtClean="0">
                <a:solidFill>
                  <a:prstClr val="black"/>
                </a:solidFill>
                <a:latin typeface="Calibri"/>
              </a:rPr>
              <a:pPr fontAlgn="auto">
                <a:spcBef>
                  <a:spcPts val="0"/>
                </a:spcBef>
                <a:spcAft>
                  <a:spcPts val="0"/>
                </a:spcAft>
              </a:pPr>
              <a:t>29/08/2017</a:t>
            </a:fld>
            <a:endParaRPr lang="es-CO" dirty="0">
              <a:solidFill>
                <a:prstClr val="black"/>
              </a:solidFill>
              <a:latin typeface="Calibri"/>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pPr fontAlgn="auto">
              <a:spcBef>
                <a:spcPts val="0"/>
              </a:spcBef>
              <a:spcAft>
                <a:spcPts val="0"/>
              </a:spcAft>
            </a:pPr>
            <a:endParaRPr lang="es-CO" dirty="0">
              <a:solidFill>
                <a:prstClr val="black"/>
              </a:solidFill>
              <a:latin typeface="Calibri"/>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pPr fontAlgn="auto">
              <a:spcBef>
                <a:spcPts val="0"/>
              </a:spcBef>
              <a:spcAft>
                <a:spcPts val="0"/>
              </a:spcAft>
            </a:pPr>
            <a:fld id="{414A1A13-1434-443D-B076-0D551A12A6DD}" type="slidenum">
              <a:rPr lang="es-CO" smtClean="0">
                <a:solidFill>
                  <a:prstClr val="black"/>
                </a:solidFill>
                <a:latin typeface="Calibri"/>
              </a:rPr>
              <a:pPr fontAlgn="auto">
                <a:spcBef>
                  <a:spcPts val="0"/>
                </a:spcBef>
                <a:spcAft>
                  <a:spcPts val="0"/>
                </a:spcAft>
              </a:pPr>
              <a:t>‹Nº›</a:t>
            </a:fld>
            <a:endParaRPr lang="es-CO" dirty="0">
              <a:solidFill>
                <a:prstClr val="black"/>
              </a:solidFill>
              <a:latin typeface="Calibri"/>
            </a:endParaRPr>
          </a:p>
        </p:txBody>
      </p:sp>
    </p:spTree>
    <p:extLst>
      <p:ext uri="{BB962C8B-B14F-4D97-AF65-F5344CB8AC3E}">
        <p14:creationId xmlns:p14="http://schemas.microsoft.com/office/powerpoint/2010/main" val="152102190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29/08/2017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07054700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29/08/2017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1096073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29/08/2017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91166175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29/08/2017</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7949519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29/08/2017</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602961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15648609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29/08/2017</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79611677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29/08/2017</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84892915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29/08/2017</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94832309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29/08/2017</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20620359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29/08/2017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50679713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29/08/2017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1588290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lvl1pPr>
              <a:defRPr/>
            </a:lvl1pPr>
          </a:lstStyle>
          <a:p>
            <a:pPr>
              <a:defRPr/>
            </a:pPr>
            <a:fld id="{9BF8DE90-93AA-4468-8E55-480E8289F85B}" type="datetime1">
              <a:rPr lang="es-ES"/>
              <a:pPr>
                <a:defRPr/>
              </a:pPr>
              <a:t>29/08/2017</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solidFill>
                  <a:prstClr val="black">
                    <a:tint val="75000"/>
                  </a:prstClr>
                </a:solidFill>
              </a:rPr>
              <a:t>1 17</a:t>
            </a:r>
          </a:p>
        </p:txBody>
      </p:sp>
      <p:sp>
        <p:nvSpPr>
          <p:cNvPr id="6" name="Marcador de número de diapositiva 5"/>
          <p:cNvSpPr>
            <a:spLocks noGrp="1"/>
          </p:cNvSpPr>
          <p:nvPr>
            <p:ph type="sldNum" sz="quarter" idx="12"/>
          </p:nvPr>
        </p:nvSpPr>
        <p:spPr/>
        <p:txBody>
          <a:bodyPr/>
          <a:lstStyle>
            <a:lvl1pPr>
              <a:defRPr/>
            </a:lvl1pPr>
          </a:lstStyle>
          <a:p>
            <a:pPr>
              <a:defRPr/>
            </a:pPr>
            <a:fld id="{ED829F07-602C-48DE-8DCD-638DCBE8717D}" type="slidenum">
              <a:rPr lang="es-ES"/>
              <a:pPr>
                <a:defRPr/>
              </a:pPr>
              <a:t>‹Nº›</a:t>
            </a:fld>
            <a:endParaRPr lang="es-ES"/>
          </a:p>
        </p:txBody>
      </p:sp>
    </p:spTree>
    <p:extLst>
      <p:ext uri="{BB962C8B-B14F-4D97-AF65-F5344CB8AC3E}">
        <p14:creationId xmlns:p14="http://schemas.microsoft.com/office/powerpoint/2010/main" val="58895690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lvl1pPr>
              <a:defRPr/>
            </a:lvl1pPr>
          </a:lstStyle>
          <a:p>
            <a:pPr>
              <a:defRPr/>
            </a:pPr>
            <a:fld id="{585B07D3-64ED-4B4A-B471-4E8712B2F886}" type="datetime1">
              <a:rPr lang="es-ES"/>
              <a:pPr>
                <a:defRPr/>
              </a:pPr>
              <a:t>29/08/2017</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solidFill>
                  <a:prstClr val="black">
                    <a:tint val="75000"/>
                  </a:prstClr>
                </a:solidFill>
              </a:rPr>
              <a:t>1 17</a:t>
            </a:r>
          </a:p>
        </p:txBody>
      </p:sp>
      <p:sp>
        <p:nvSpPr>
          <p:cNvPr id="6" name="Marcador de número de diapositiva 5"/>
          <p:cNvSpPr>
            <a:spLocks noGrp="1"/>
          </p:cNvSpPr>
          <p:nvPr>
            <p:ph type="sldNum" sz="quarter" idx="12"/>
          </p:nvPr>
        </p:nvSpPr>
        <p:spPr/>
        <p:txBody>
          <a:bodyPr/>
          <a:lstStyle>
            <a:lvl1pPr>
              <a:defRPr/>
            </a:lvl1pPr>
          </a:lstStyle>
          <a:p>
            <a:pPr>
              <a:defRPr/>
            </a:pPr>
            <a:fld id="{5A74EE1D-B373-4B76-96E9-9CCADF46BC4C}" type="slidenum">
              <a:rPr lang="es-ES"/>
              <a:pPr>
                <a:defRPr/>
              </a:pPr>
              <a:t>‹Nº›</a:t>
            </a:fld>
            <a:endParaRPr lang="es-ES"/>
          </a:p>
        </p:txBody>
      </p:sp>
    </p:spTree>
    <p:extLst>
      <p:ext uri="{BB962C8B-B14F-4D97-AF65-F5344CB8AC3E}">
        <p14:creationId xmlns:p14="http://schemas.microsoft.com/office/powerpoint/2010/main" val="313773445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lvl1pPr>
              <a:defRPr/>
            </a:lvl1pPr>
          </a:lstStyle>
          <a:p>
            <a:pPr>
              <a:defRPr/>
            </a:pPr>
            <a:fld id="{78D27398-66ED-4D28-8211-C7DF8F19A7B4}" type="datetime1">
              <a:rPr lang="es-ES"/>
              <a:pPr>
                <a:defRPr/>
              </a:pPr>
              <a:t>29/08/2017</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solidFill>
                  <a:prstClr val="black">
                    <a:tint val="75000"/>
                  </a:prstClr>
                </a:solidFill>
              </a:rPr>
              <a:t>1 17</a:t>
            </a:r>
          </a:p>
        </p:txBody>
      </p:sp>
      <p:sp>
        <p:nvSpPr>
          <p:cNvPr id="6" name="Marcador de número de diapositiva 5"/>
          <p:cNvSpPr>
            <a:spLocks noGrp="1"/>
          </p:cNvSpPr>
          <p:nvPr>
            <p:ph type="sldNum" sz="quarter" idx="12"/>
          </p:nvPr>
        </p:nvSpPr>
        <p:spPr/>
        <p:txBody>
          <a:bodyPr/>
          <a:lstStyle>
            <a:lvl1pPr>
              <a:defRPr/>
            </a:lvl1pPr>
          </a:lstStyle>
          <a:p>
            <a:pPr>
              <a:defRPr/>
            </a:pPr>
            <a:fld id="{9DAB6B0A-18F1-446B-B7B6-1CACCB0A9451}" type="slidenum">
              <a:rPr lang="es-ES"/>
              <a:pPr>
                <a:defRPr/>
              </a:pPr>
              <a:t>‹Nº›</a:t>
            </a:fld>
            <a:endParaRPr lang="es-ES"/>
          </a:p>
        </p:txBody>
      </p:sp>
    </p:spTree>
    <p:extLst>
      <p:ext uri="{BB962C8B-B14F-4D97-AF65-F5344CB8AC3E}">
        <p14:creationId xmlns:p14="http://schemas.microsoft.com/office/powerpoint/2010/main" val="410205024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3"/>
          <p:cNvSpPr>
            <a:spLocks noGrp="1"/>
          </p:cNvSpPr>
          <p:nvPr>
            <p:ph type="dt" sz="half" idx="10"/>
          </p:nvPr>
        </p:nvSpPr>
        <p:spPr/>
        <p:txBody>
          <a:bodyPr/>
          <a:lstStyle>
            <a:lvl1pPr>
              <a:defRPr/>
            </a:lvl1pPr>
          </a:lstStyle>
          <a:p>
            <a:pPr>
              <a:defRPr/>
            </a:pPr>
            <a:fld id="{2EBE72DF-ED24-4E04-B9D7-6CA17D3AD13D}" type="datetime1">
              <a:rPr lang="es-ES"/>
              <a:pPr>
                <a:defRPr/>
              </a:pPr>
              <a:t>29/08/2017</a:t>
            </a:fld>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a:solidFill>
                  <a:prstClr val="black">
                    <a:tint val="75000"/>
                  </a:prstClr>
                </a:solidFill>
              </a:rPr>
              <a:t>1 17</a:t>
            </a:r>
          </a:p>
        </p:txBody>
      </p:sp>
      <p:sp>
        <p:nvSpPr>
          <p:cNvPr id="7" name="Marcador de número de diapositiva 5"/>
          <p:cNvSpPr>
            <a:spLocks noGrp="1"/>
          </p:cNvSpPr>
          <p:nvPr>
            <p:ph type="sldNum" sz="quarter" idx="12"/>
          </p:nvPr>
        </p:nvSpPr>
        <p:spPr/>
        <p:txBody>
          <a:bodyPr/>
          <a:lstStyle>
            <a:lvl1pPr>
              <a:defRPr/>
            </a:lvl1pPr>
          </a:lstStyle>
          <a:p>
            <a:pPr>
              <a:defRPr/>
            </a:pPr>
            <a:fld id="{BA05C18E-3613-49EE-8970-05C370625C4C}" type="slidenum">
              <a:rPr lang="es-ES"/>
              <a:pPr>
                <a:defRPr/>
              </a:pPr>
              <a:t>‹Nº›</a:t>
            </a:fld>
            <a:endParaRPr lang="es-ES"/>
          </a:p>
        </p:txBody>
      </p:sp>
    </p:spTree>
    <p:extLst>
      <p:ext uri="{BB962C8B-B14F-4D97-AF65-F5344CB8AC3E}">
        <p14:creationId xmlns:p14="http://schemas.microsoft.com/office/powerpoint/2010/main" val="20106517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248702761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3"/>
          <p:cNvSpPr>
            <a:spLocks noGrp="1"/>
          </p:cNvSpPr>
          <p:nvPr>
            <p:ph type="dt" sz="half" idx="10"/>
          </p:nvPr>
        </p:nvSpPr>
        <p:spPr/>
        <p:txBody>
          <a:bodyPr/>
          <a:lstStyle>
            <a:lvl1pPr>
              <a:defRPr/>
            </a:lvl1pPr>
          </a:lstStyle>
          <a:p>
            <a:pPr>
              <a:defRPr/>
            </a:pPr>
            <a:fld id="{95C6E6D9-1590-4609-9CEB-D751220AFA28}" type="datetime1">
              <a:rPr lang="es-ES"/>
              <a:pPr>
                <a:defRPr/>
              </a:pPr>
              <a:t>29/08/2017</a:t>
            </a:fld>
            <a:endParaRPr lang="es-ES"/>
          </a:p>
        </p:txBody>
      </p:sp>
      <p:sp>
        <p:nvSpPr>
          <p:cNvPr id="8" name="Marcador de pie de página 4"/>
          <p:cNvSpPr>
            <a:spLocks noGrp="1"/>
          </p:cNvSpPr>
          <p:nvPr>
            <p:ph type="ftr" sz="quarter" idx="11"/>
          </p:nvPr>
        </p:nvSpPr>
        <p:spPr/>
        <p:txBody>
          <a:bodyPr/>
          <a:lstStyle>
            <a:lvl1pPr>
              <a:defRPr/>
            </a:lvl1pPr>
          </a:lstStyle>
          <a:p>
            <a:pPr>
              <a:defRPr/>
            </a:pPr>
            <a:r>
              <a:rPr lang="es-ES">
                <a:solidFill>
                  <a:prstClr val="black">
                    <a:tint val="75000"/>
                  </a:prstClr>
                </a:solidFill>
              </a:rPr>
              <a:t>1 17</a:t>
            </a:r>
          </a:p>
        </p:txBody>
      </p:sp>
      <p:sp>
        <p:nvSpPr>
          <p:cNvPr id="9" name="Marcador de número de diapositiva 5"/>
          <p:cNvSpPr>
            <a:spLocks noGrp="1"/>
          </p:cNvSpPr>
          <p:nvPr>
            <p:ph type="sldNum" sz="quarter" idx="12"/>
          </p:nvPr>
        </p:nvSpPr>
        <p:spPr/>
        <p:txBody>
          <a:bodyPr/>
          <a:lstStyle>
            <a:lvl1pPr>
              <a:defRPr/>
            </a:lvl1pPr>
          </a:lstStyle>
          <a:p>
            <a:pPr>
              <a:defRPr/>
            </a:pPr>
            <a:fld id="{357C921D-7277-4562-8907-373F33D35211}" type="slidenum">
              <a:rPr lang="es-ES"/>
              <a:pPr>
                <a:defRPr/>
              </a:pPr>
              <a:t>‹Nº›</a:t>
            </a:fld>
            <a:endParaRPr lang="es-ES"/>
          </a:p>
        </p:txBody>
      </p:sp>
    </p:spTree>
    <p:extLst>
      <p:ext uri="{BB962C8B-B14F-4D97-AF65-F5344CB8AC3E}">
        <p14:creationId xmlns:p14="http://schemas.microsoft.com/office/powerpoint/2010/main" val="59157993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3"/>
          <p:cNvSpPr>
            <a:spLocks noGrp="1"/>
          </p:cNvSpPr>
          <p:nvPr>
            <p:ph type="dt" sz="half" idx="10"/>
          </p:nvPr>
        </p:nvSpPr>
        <p:spPr/>
        <p:txBody>
          <a:bodyPr/>
          <a:lstStyle>
            <a:lvl1pPr>
              <a:defRPr/>
            </a:lvl1pPr>
          </a:lstStyle>
          <a:p>
            <a:pPr>
              <a:defRPr/>
            </a:pPr>
            <a:fld id="{EEBAFB1D-9679-445C-A130-A5F046AB64E6}" type="datetime1">
              <a:rPr lang="es-ES"/>
              <a:pPr>
                <a:defRPr/>
              </a:pPr>
              <a:t>29/08/2017</a:t>
            </a:fld>
            <a:endParaRPr lang="es-ES"/>
          </a:p>
        </p:txBody>
      </p:sp>
      <p:sp>
        <p:nvSpPr>
          <p:cNvPr id="4" name="Marcador de pie de página 4"/>
          <p:cNvSpPr>
            <a:spLocks noGrp="1"/>
          </p:cNvSpPr>
          <p:nvPr>
            <p:ph type="ftr" sz="quarter" idx="11"/>
          </p:nvPr>
        </p:nvSpPr>
        <p:spPr/>
        <p:txBody>
          <a:bodyPr/>
          <a:lstStyle>
            <a:lvl1pPr>
              <a:defRPr/>
            </a:lvl1pPr>
          </a:lstStyle>
          <a:p>
            <a:pPr>
              <a:defRPr/>
            </a:pPr>
            <a:r>
              <a:rPr lang="es-ES">
                <a:solidFill>
                  <a:prstClr val="black">
                    <a:tint val="75000"/>
                  </a:prstClr>
                </a:solidFill>
              </a:rPr>
              <a:t>1 17</a:t>
            </a:r>
          </a:p>
        </p:txBody>
      </p:sp>
      <p:sp>
        <p:nvSpPr>
          <p:cNvPr id="5" name="Marcador de número de diapositiva 5"/>
          <p:cNvSpPr>
            <a:spLocks noGrp="1"/>
          </p:cNvSpPr>
          <p:nvPr>
            <p:ph type="sldNum" sz="quarter" idx="12"/>
          </p:nvPr>
        </p:nvSpPr>
        <p:spPr/>
        <p:txBody>
          <a:bodyPr/>
          <a:lstStyle>
            <a:lvl1pPr>
              <a:defRPr/>
            </a:lvl1pPr>
          </a:lstStyle>
          <a:p>
            <a:pPr>
              <a:defRPr/>
            </a:pPr>
            <a:fld id="{E92BAFF0-4D2F-49F5-AF65-6CFE786C5877}" type="slidenum">
              <a:rPr lang="es-ES"/>
              <a:pPr>
                <a:defRPr/>
              </a:pPr>
              <a:t>‹Nº›</a:t>
            </a:fld>
            <a:endParaRPr lang="es-ES"/>
          </a:p>
        </p:txBody>
      </p:sp>
    </p:spTree>
    <p:extLst>
      <p:ext uri="{BB962C8B-B14F-4D97-AF65-F5344CB8AC3E}">
        <p14:creationId xmlns:p14="http://schemas.microsoft.com/office/powerpoint/2010/main" val="109714394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fld id="{1579B63D-D43A-4EFF-885B-1ADC2DC46CA3}" type="datetime1">
              <a:rPr lang="es-ES"/>
              <a:pPr>
                <a:defRPr/>
              </a:pPr>
              <a:t>29/08/2017</a:t>
            </a:fld>
            <a:endParaRPr lang="es-ES"/>
          </a:p>
        </p:txBody>
      </p:sp>
      <p:sp>
        <p:nvSpPr>
          <p:cNvPr id="3" name="Marcador de pie de página 4"/>
          <p:cNvSpPr>
            <a:spLocks noGrp="1"/>
          </p:cNvSpPr>
          <p:nvPr>
            <p:ph type="ftr" sz="quarter" idx="11"/>
          </p:nvPr>
        </p:nvSpPr>
        <p:spPr/>
        <p:txBody>
          <a:bodyPr/>
          <a:lstStyle>
            <a:lvl1pPr>
              <a:defRPr/>
            </a:lvl1pPr>
          </a:lstStyle>
          <a:p>
            <a:pPr>
              <a:defRPr/>
            </a:pPr>
            <a:r>
              <a:rPr lang="es-ES">
                <a:solidFill>
                  <a:prstClr val="black">
                    <a:tint val="75000"/>
                  </a:prstClr>
                </a:solidFill>
              </a:rPr>
              <a:t>1 17</a:t>
            </a:r>
          </a:p>
        </p:txBody>
      </p:sp>
      <p:sp>
        <p:nvSpPr>
          <p:cNvPr id="4" name="Marcador de número de diapositiva 5"/>
          <p:cNvSpPr>
            <a:spLocks noGrp="1"/>
          </p:cNvSpPr>
          <p:nvPr>
            <p:ph type="sldNum" sz="quarter" idx="12"/>
          </p:nvPr>
        </p:nvSpPr>
        <p:spPr/>
        <p:txBody>
          <a:bodyPr/>
          <a:lstStyle>
            <a:lvl1pPr>
              <a:defRPr/>
            </a:lvl1pPr>
          </a:lstStyle>
          <a:p>
            <a:pPr>
              <a:defRPr/>
            </a:pPr>
            <a:fld id="{D2775845-809F-41BD-9F14-CA7AD500FB85}" type="slidenum">
              <a:rPr lang="es-ES"/>
              <a:pPr>
                <a:defRPr/>
              </a:pPr>
              <a:t>‹Nº›</a:t>
            </a:fld>
            <a:endParaRPr lang="es-ES"/>
          </a:p>
        </p:txBody>
      </p:sp>
    </p:spTree>
    <p:extLst>
      <p:ext uri="{BB962C8B-B14F-4D97-AF65-F5344CB8AC3E}">
        <p14:creationId xmlns:p14="http://schemas.microsoft.com/office/powerpoint/2010/main" val="61677644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3"/>
          <p:cNvSpPr>
            <a:spLocks noGrp="1"/>
          </p:cNvSpPr>
          <p:nvPr>
            <p:ph type="dt" sz="half" idx="10"/>
          </p:nvPr>
        </p:nvSpPr>
        <p:spPr/>
        <p:txBody>
          <a:bodyPr/>
          <a:lstStyle>
            <a:lvl1pPr>
              <a:defRPr/>
            </a:lvl1pPr>
          </a:lstStyle>
          <a:p>
            <a:pPr>
              <a:defRPr/>
            </a:pPr>
            <a:fld id="{69F5F285-379A-4922-B95F-C17840E09E11}" type="datetime1">
              <a:rPr lang="es-ES"/>
              <a:pPr>
                <a:defRPr/>
              </a:pPr>
              <a:t>29/08/2017</a:t>
            </a:fld>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a:solidFill>
                  <a:prstClr val="black">
                    <a:tint val="75000"/>
                  </a:prstClr>
                </a:solidFill>
              </a:rPr>
              <a:t>1 17</a:t>
            </a:r>
          </a:p>
        </p:txBody>
      </p:sp>
      <p:sp>
        <p:nvSpPr>
          <p:cNvPr id="7" name="Marcador de número de diapositiva 5"/>
          <p:cNvSpPr>
            <a:spLocks noGrp="1"/>
          </p:cNvSpPr>
          <p:nvPr>
            <p:ph type="sldNum" sz="quarter" idx="12"/>
          </p:nvPr>
        </p:nvSpPr>
        <p:spPr/>
        <p:txBody>
          <a:bodyPr/>
          <a:lstStyle>
            <a:lvl1pPr>
              <a:defRPr/>
            </a:lvl1pPr>
          </a:lstStyle>
          <a:p>
            <a:pPr>
              <a:defRPr/>
            </a:pPr>
            <a:fld id="{39092591-3C71-4DD1-B00F-BFCDC8732DE5}" type="slidenum">
              <a:rPr lang="es-ES"/>
              <a:pPr>
                <a:defRPr/>
              </a:pPr>
              <a:t>‹Nº›</a:t>
            </a:fld>
            <a:endParaRPr lang="es-ES"/>
          </a:p>
        </p:txBody>
      </p:sp>
    </p:spTree>
    <p:extLst>
      <p:ext uri="{BB962C8B-B14F-4D97-AF65-F5344CB8AC3E}">
        <p14:creationId xmlns:p14="http://schemas.microsoft.com/office/powerpoint/2010/main" val="21470138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3"/>
          <p:cNvSpPr>
            <a:spLocks noGrp="1"/>
          </p:cNvSpPr>
          <p:nvPr>
            <p:ph type="dt" sz="half" idx="10"/>
          </p:nvPr>
        </p:nvSpPr>
        <p:spPr/>
        <p:txBody>
          <a:bodyPr/>
          <a:lstStyle>
            <a:lvl1pPr>
              <a:defRPr/>
            </a:lvl1pPr>
          </a:lstStyle>
          <a:p>
            <a:pPr>
              <a:defRPr/>
            </a:pPr>
            <a:fld id="{AC19F846-9798-40FA-A2DE-8D9F6E5F1C97}" type="datetime1">
              <a:rPr lang="es-ES"/>
              <a:pPr>
                <a:defRPr/>
              </a:pPr>
              <a:t>29/08/2017</a:t>
            </a:fld>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a:solidFill>
                  <a:prstClr val="black">
                    <a:tint val="75000"/>
                  </a:prstClr>
                </a:solidFill>
              </a:rPr>
              <a:t>1 17</a:t>
            </a:r>
          </a:p>
        </p:txBody>
      </p:sp>
      <p:sp>
        <p:nvSpPr>
          <p:cNvPr id="7" name="Marcador de número de diapositiva 5"/>
          <p:cNvSpPr>
            <a:spLocks noGrp="1"/>
          </p:cNvSpPr>
          <p:nvPr>
            <p:ph type="sldNum" sz="quarter" idx="12"/>
          </p:nvPr>
        </p:nvSpPr>
        <p:spPr/>
        <p:txBody>
          <a:bodyPr/>
          <a:lstStyle>
            <a:lvl1pPr>
              <a:defRPr/>
            </a:lvl1pPr>
          </a:lstStyle>
          <a:p>
            <a:pPr>
              <a:defRPr/>
            </a:pPr>
            <a:fld id="{AB6B93C6-43EF-4E65-B828-36DD25AD2CB1}" type="slidenum">
              <a:rPr lang="es-ES"/>
              <a:pPr>
                <a:defRPr/>
              </a:pPr>
              <a:t>‹Nº›</a:t>
            </a:fld>
            <a:endParaRPr lang="es-ES"/>
          </a:p>
        </p:txBody>
      </p:sp>
    </p:spTree>
    <p:extLst>
      <p:ext uri="{BB962C8B-B14F-4D97-AF65-F5344CB8AC3E}">
        <p14:creationId xmlns:p14="http://schemas.microsoft.com/office/powerpoint/2010/main" val="52107251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lvl1pPr>
              <a:defRPr/>
            </a:lvl1pPr>
          </a:lstStyle>
          <a:p>
            <a:pPr>
              <a:defRPr/>
            </a:pPr>
            <a:fld id="{B1DE614E-CB0C-46D6-9B7C-785A982A62F3}" type="datetime1">
              <a:rPr lang="es-ES"/>
              <a:pPr>
                <a:defRPr/>
              </a:pPr>
              <a:t>29/08/2017</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solidFill>
                  <a:prstClr val="black">
                    <a:tint val="75000"/>
                  </a:prstClr>
                </a:solidFill>
              </a:rPr>
              <a:t>1 17</a:t>
            </a:r>
          </a:p>
        </p:txBody>
      </p:sp>
      <p:sp>
        <p:nvSpPr>
          <p:cNvPr id="6" name="Marcador de número de diapositiva 5"/>
          <p:cNvSpPr>
            <a:spLocks noGrp="1"/>
          </p:cNvSpPr>
          <p:nvPr>
            <p:ph type="sldNum" sz="quarter" idx="12"/>
          </p:nvPr>
        </p:nvSpPr>
        <p:spPr/>
        <p:txBody>
          <a:bodyPr/>
          <a:lstStyle>
            <a:lvl1pPr>
              <a:defRPr/>
            </a:lvl1pPr>
          </a:lstStyle>
          <a:p>
            <a:pPr>
              <a:defRPr/>
            </a:pPr>
            <a:fld id="{F7C55BC0-2D32-4140-BF7C-EBA6C204B11D}" type="slidenum">
              <a:rPr lang="es-ES"/>
              <a:pPr>
                <a:defRPr/>
              </a:pPr>
              <a:t>‹Nº›</a:t>
            </a:fld>
            <a:endParaRPr lang="es-ES"/>
          </a:p>
        </p:txBody>
      </p:sp>
    </p:spTree>
    <p:extLst>
      <p:ext uri="{BB962C8B-B14F-4D97-AF65-F5344CB8AC3E}">
        <p14:creationId xmlns:p14="http://schemas.microsoft.com/office/powerpoint/2010/main" val="254558891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lvl1pPr>
              <a:defRPr/>
            </a:lvl1pPr>
          </a:lstStyle>
          <a:p>
            <a:pPr>
              <a:defRPr/>
            </a:pPr>
            <a:fld id="{7A85D576-6B65-4720-9A95-A5ADCB068361}" type="datetime1">
              <a:rPr lang="es-ES"/>
              <a:pPr>
                <a:defRPr/>
              </a:pPr>
              <a:t>29/08/2017</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solidFill>
                  <a:prstClr val="black">
                    <a:tint val="75000"/>
                  </a:prstClr>
                </a:solidFill>
              </a:rPr>
              <a:t>1 17</a:t>
            </a:r>
          </a:p>
        </p:txBody>
      </p:sp>
      <p:sp>
        <p:nvSpPr>
          <p:cNvPr id="6" name="Marcador de número de diapositiva 5"/>
          <p:cNvSpPr>
            <a:spLocks noGrp="1"/>
          </p:cNvSpPr>
          <p:nvPr>
            <p:ph type="sldNum" sz="quarter" idx="12"/>
          </p:nvPr>
        </p:nvSpPr>
        <p:spPr/>
        <p:txBody>
          <a:bodyPr/>
          <a:lstStyle>
            <a:lvl1pPr>
              <a:defRPr/>
            </a:lvl1pPr>
          </a:lstStyle>
          <a:p>
            <a:pPr>
              <a:defRPr/>
            </a:pPr>
            <a:fld id="{8D214F3A-F89E-4AD4-AEB6-3CDE12A77D00}" type="slidenum">
              <a:rPr lang="es-ES"/>
              <a:pPr>
                <a:defRPr/>
              </a:pPr>
              <a:t>‹Nº›</a:t>
            </a:fld>
            <a:endParaRPr lang="es-ES"/>
          </a:p>
        </p:txBody>
      </p:sp>
    </p:spTree>
    <p:extLst>
      <p:ext uri="{BB962C8B-B14F-4D97-AF65-F5344CB8AC3E}">
        <p14:creationId xmlns:p14="http://schemas.microsoft.com/office/powerpoint/2010/main" val="242322797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lvl1pPr>
              <a:defRPr/>
            </a:lvl1pPr>
          </a:lstStyle>
          <a:p>
            <a:pPr>
              <a:defRPr/>
            </a:pPr>
            <a:fld id="{9BF8DE90-93AA-4468-8E55-480E8289F85B}" type="datetime1">
              <a:rPr lang="es-ES"/>
              <a:pPr>
                <a:defRPr/>
              </a:pPr>
              <a:t>29/08/2017</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t>1 17</a:t>
            </a:r>
          </a:p>
        </p:txBody>
      </p:sp>
      <p:sp>
        <p:nvSpPr>
          <p:cNvPr id="6" name="Marcador de número de diapositiva 5"/>
          <p:cNvSpPr>
            <a:spLocks noGrp="1"/>
          </p:cNvSpPr>
          <p:nvPr>
            <p:ph type="sldNum" sz="quarter" idx="12"/>
          </p:nvPr>
        </p:nvSpPr>
        <p:spPr/>
        <p:txBody>
          <a:bodyPr/>
          <a:lstStyle>
            <a:lvl1pPr>
              <a:defRPr/>
            </a:lvl1pPr>
          </a:lstStyle>
          <a:p>
            <a:pPr>
              <a:defRPr/>
            </a:pPr>
            <a:fld id="{ED829F07-602C-48DE-8DCD-638DCBE8717D}" type="slidenum">
              <a:rPr lang="es-ES"/>
              <a:pPr>
                <a:defRPr/>
              </a:pPr>
              <a:t>‹Nº›</a:t>
            </a:fld>
            <a:endParaRPr lang="es-ES"/>
          </a:p>
        </p:txBody>
      </p:sp>
    </p:spTree>
    <p:extLst>
      <p:ext uri="{BB962C8B-B14F-4D97-AF65-F5344CB8AC3E}">
        <p14:creationId xmlns:p14="http://schemas.microsoft.com/office/powerpoint/2010/main" val="185294815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lvl1pPr>
              <a:defRPr/>
            </a:lvl1pPr>
          </a:lstStyle>
          <a:p>
            <a:pPr>
              <a:defRPr/>
            </a:pPr>
            <a:fld id="{585B07D3-64ED-4B4A-B471-4E8712B2F886}" type="datetime1">
              <a:rPr lang="es-ES"/>
              <a:pPr>
                <a:defRPr/>
              </a:pPr>
              <a:t>29/08/2017</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t>1 17</a:t>
            </a:r>
          </a:p>
        </p:txBody>
      </p:sp>
      <p:sp>
        <p:nvSpPr>
          <p:cNvPr id="6" name="Marcador de número de diapositiva 5"/>
          <p:cNvSpPr>
            <a:spLocks noGrp="1"/>
          </p:cNvSpPr>
          <p:nvPr>
            <p:ph type="sldNum" sz="quarter" idx="12"/>
          </p:nvPr>
        </p:nvSpPr>
        <p:spPr/>
        <p:txBody>
          <a:bodyPr/>
          <a:lstStyle>
            <a:lvl1pPr>
              <a:defRPr/>
            </a:lvl1pPr>
          </a:lstStyle>
          <a:p>
            <a:pPr>
              <a:defRPr/>
            </a:pPr>
            <a:fld id="{5A74EE1D-B373-4B76-96E9-9CCADF46BC4C}" type="slidenum">
              <a:rPr lang="es-ES"/>
              <a:pPr>
                <a:defRPr/>
              </a:pPr>
              <a:t>‹Nº›</a:t>
            </a:fld>
            <a:endParaRPr lang="es-ES"/>
          </a:p>
        </p:txBody>
      </p:sp>
    </p:spTree>
    <p:extLst>
      <p:ext uri="{BB962C8B-B14F-4D97-AF65-F5344CB8AC3E}">
        <p14:creationId xmlns:p14="http://schemas.microsoft.com/office/powerpoint/2010/main" val="277039147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lvl1pPr>
              <a:defRPr/>
            </a:lvl1pPr>
          </a:lstStyle>
          <a:p>
            <a:pPr>
              <a:defRPr/>
            </a:pPr>
            <a:fld id="{78D27398-66ED-4D28-8211-C7DF8F19A7B4}" type="datetime1">
              <a:rPr lang="es-ES"/>
              <a:pPr>
                <a:defRPr/>
              </a:pPr>
              <a:t>29/08/2017</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t>1 17</a:t>
            </a:r>
          </a:p>
        </p:txBody>
      </p:sp>
      <p:sp>
        <p:nvSpPr>
          <p:cNvPr id="6" name="Marcador de número de diapositiva 5"/>
          <p:cNvSpPr>
            <a:spLocks noGrp="1"/>
          </p:cNvSpPr>
          <p:nvPr>
            <p:ph type="sldNum" sz="quarter" idx="12"/>
          </p:nvPr>
        </p:nvSpPr>
        <p:spPr/>
        <p:txBody>
          <a:bodyPr/>
          <a:lstStyle>
            <a:lvl1pPr>
              <a:defRPr/>
            </a:lvl1pPr>
          </a:lstStyle>
          <a:p>
            <a:pPr>
              <a:defRPr/>
            </a:pPr>
            <a:fld id="{9DAB6B0A-18F1-446B-B7B6-1CACCB0A9451}" type="slidenum">
              <a:rPr lang="es-ES"/>
              <a:pPr>
                <a:defRPr/>
              </a:pPr>
              <a:t>‹Nº›</a:t>
            </a:fld>
            <a:endParaRPr lang="es-ES"/>
          </a:p>
        </p:txBody>
      </p:sp>
    </p:spTree>
    <p:extLst>
      <p:ext uri="{BB962C8B-B14F-4D97-AF65-F5344CB8AC3E}">
        <p14:creationId xmlns:p14="http://schemas.microsoft.com/office/powerpoint/2010/main" val="2180395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89215984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3"/>
          <p:cNvSpPr>
            <a:spLocks noGrp="1"/>
          </p:cNvSpPr>
          <p:nvPr>
            <p:ph type="dt" sz="half" idx="10"/>
          </p:nvPr>
        </p:nvSpPr>
        <p:spPr/>
        <p:txBody>
          <a:bodyPr/>
          <a:lstStyle>
            <a:lvl1pPr>
              <a:defRPr/>
            </a:lvl1pPr>
          </a:lstStyle>
          <a:p>
            <a:pPr>
              <a:defRPr/>
            </a:pPr>
            <a:fld id="{2EBE72DF-ED24-4E04-B9D7-6CA17D3AD13D}" type="datetime1">
              <a:rPr lang="es-ES"/>
              <a:pPr>
                <a:defRPr/>
              </a:pPr>
              <a:t>29/08/2017</a:t>
            </a:fld>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a:t>1 17</a:t>
            </a:r>
          </a:p>
        </p:txBody>
      </p:sp>
      <p:sp>
        <p:nvSpPr>
          <p:cNvPr id="7" name="Marcador de número de diapositiva 5"/>
          <p:cNvSpPr>
            <a:spLocks noGrp="1"/>
          </p:cNvSpPr>
          <p:nvPr>
            <p:ph type="sldNum" sz="quarter" idx="12"/>
          </p:nvPr>
        </p:nvSpPr>
        <p:spPr/>
        <p:txBody>
          <a:bodyPr/>
          <a:lstStyle>
            <a:lvl1pPr>
              <a:defRPr/>
            </a:lvl1pPr>
          </a:lstStyle>
          <a:p>
            <a:pPr>
              <a:defRPr/>
            </a:pPr>
            <a:fld id="{BA05C18E-3613-49EE-8970-05C370625C4C}" type="slidenum">
              <a:rPr lang="es-ES"/>
              <a:pPr>
                <a:defRPr/>
              </a:pPr>
              <a:t>‹Nº›</a:t>
            </a:fld>
            <a:endParaRPr lang="es-ES"/>
          </a:p>
        </p:txBody>
      </p:sp>
    </p:spTree>
    <p:extLst>
      <p:ext uri="{BB962C8B-B14F-4D97-AF65-F5344CB8AC3E}">
        <p14:creationId xmlns:p14="http://schemas.microsoft.com/office/powerpoint/2010/main" val="228988973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3"/>
          <p:cNvSpPr>
            <a:spLocks noGrp="1"/>
          </p:cNvSpPr>
          <p:nvPr>
            <p:ph type="dt" sz="half" idx="10"/>
          </p:nvPr>
        </p:nvSpPr>
        <p:spPr/>
        <p:txBody>
          <a:bodyPr/>
          <a:lstStyle>
            <a:lvl1pPr>
              <a:defRPr/>
            </a:lvl1pPr>
          </a:lstStyle>
          <a:p>
            <a:pPr>
              <a:defRPr/>
            </a:pPr>
            <a:fld id="{95C6E6D9-1590-4609-9CEB-D751220AFA28}" type="datetime1">
              <a:rPr lang="es-ES"/>
              <a:pPr>
                <a:defRPr/>
              </a:pPr>
              <a:t>29/08/2017</a:t>
            </a:fld>
            <a:endParaRPr lang="es-ES"/>
          </a:p>
        </p:txBody>
      </p:sp>
      <p:sp>
        <p:nvSpPr>
          <p:cNvPr id="8" name="Marcador de pie de página 4"/>
          <p:cNvSpPr>
            <a:spLocks noGrp="1"/>
          </p:cNvSpPr>
          <p:nvPr>
            <p:ph type="ftr" sz="quarter" idx="11"/>
          </p:nvPr>
        </p:nvSpPr>
        <p:spPr/>
        <p:txBody>
          <a:bodyPr/>
          <a:lstStyle>
            <a:lvl1pPr>
              <a:defRPr/>
            </a:lvl1pPr>
          </a:lstStyle>
          <a:p>
            <a:pPr>
              <a:defRPr/>
            </a:pPr>
            <a:r>
              <a:rPr lang="es-ES"/>
              <a:t>1 17</a:t>
            </a:r>
          </a:p>
        </p:txBody>
      </p:sp>
      <p:sp>
        <p:nvSpPr>
          <p:cNvPr id="9" name="Marcador de número de diapositiva 5"/>
          <p:cNvSpPr>
            <a:spLocks noGrp="1"/>
          </p:cNvSpPr>
          <p:nvPr>
            <p:ph type="sldNum" sz="quarter" idx="12"/>
          </p:nvPr>
        </p:nvSpPr>
        <p:spPr/>
        <p:txBody>
          <a:bodyPr/>
          <a:lstStyle>
            <a:lvl1pPr>
              <a:defRPr/>
            </a:lvl1pPr>
          </a:lstStyle>
          <a:p>
            <a:pPr>
              <a:defRPr/>
            </a:pPr>
            <a:fld id="{357C921D-7277-4562-8907-373F33D35211}" type="slidenum">
              <a:rPr lang="es-ES"/>
              <a:pPr>
                <a:defRPr/>
              </a:pPr>
              <a:t>‹Nº›</a:t>
            </a:fld>
            <a:endParaRPr lang="es-ES"/>
          </a:p>
        </p:txBody>
      </p:sp>
    </p:spTree>
    <p:extLst>
      <p:ext uri="{BB962C8B-B14F-4D97-AF65-F5344CB8AC3E}">
        <p14:creationId xmlns:p14="http://schemas.microsoft.com/office/powerpoint/2010/main" val="163573801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3"/>
          <p:cNvSpPr>
            <a:spLocks noGrp="1"/>
          </p:cNvSpPr>
          <p:nvPr>
            <p:ph type="dt" sz="half" idx="10"/>
          </p:nvPr>
        </p:nvSpPr>
        <p:spPr/>
        <p:txBody>
          <a:bodyPr/>
          <a:lstStyle>
            <a:lvl1pPr>
              <a:defRPr/>
            </a:lvl1pPr>
          </a:lstStyle>
          <a:p>
            <a:pPr>
              <a:defRPr/>
            </a:pPr>
            <a:fld id="{EEBAFB1D-9679-445C-A130-A5F046AB64E6}" type="datetime1">
              <a:rPr lang="es-ES"/>
              <a:pPr>
                <a:defRPr/>
              </a:pPr>
              <a:t>29/08/2017</a:t>
            </a:fld>
            <a:endParaRPr lang="es-ES"/>
          </a:p>
        </p:txBody>
      </p:sp>
      <p:sp>
        <p:nvSpPr>
          <p:cNvPr id="4" name="Marcador de pie de página 4"/>
          <p:cNvSpPr>
            <a:spLocks noGrp="1"/>
          </p:cNvSpPr>
          <p:nvPr>
            <p:ph type="ftr" sz="quarter" idx="11"/>
          </p:nvPr>
        </p:nvSpPr>
        <p:spPr/>
        <p:txBody>
          <a:bodyPr/>
          <a:lstStyle>
            <a:lvl1pPr>
              <a:defRPr/>
            </a:lvl1pPr>
          </a:lstStyle>
          <a:p>
            <a:pPr>
              <a:defRPr/>
            </a:pPr>
            <a:r>
              <a:rPr lang="es-ES"/>
              <a:t>1 17</a:t>
            </a:r>
          </a:p>
        </p:txBody>
      </p:sp>
      <p:sp>
        <p:nvSpPr>
          <p:cNvPr id="5" name="Marcador de número de diapositiva 5"/>
          <p:cNvSpPr>
            <a:spLocks noGrp="1"/>
          </p:cNvSpPr>
          <p:nvPr>
            <p:ph type="sldNum" sz="quarter" idx="12"/>
          </p:nvPr>
        </p:nvSpPr>
        <p:spPr/>
        <p:txBody>
          <a:bodyPr/>
          <a:lstStyle>
            <a:lvl1pPr>
              <a:defRPr/>
            </a:lvl1pPr>
          </a:lstStyle>
          <a:p>
            <a:pPr>
              <a:defRPr/>
            </a:pPr>
            <a:fld id="{E92BAFF0-4D2F-49F5-AF65-6CFE786C5877}" type="slidenum">
              <a:rPr lang="es-ES"/>
              <a:pPr>
                <a:defRPr/>
              </a:pPr>
              <a:t>‹Nº›</a:t>
            </a:fld>
            <a:endParaRPr lang="es-ES"/>
          </a:p>
        </p:txBody>
      </p:sp>
    </p:spTree>
    <p:extLst>
      <p:ext uri="{BB962C8B-B14F-4D97-AF65-F5344CB8AC3E}">
        <p14:creationId xmlns:p14="http://schemas.microsoft.com/office/powerpoint/2010/main" val="161164049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fld id="{1579B63D-D43A-4EFF-885B-1ADC2DC46CA3}" type="datetime1">
              <a:rPr lang="es-ES"/>
              <a:pPr>
                <a:defRPr/>
              </a:pPr>
              <a:t>29/08/2017</a:t>
            </a:fld>
            <a:endParaRPr lang="es-ES"/>
          </a:p>
        </p:txBody>
      </p:sp>
      <p:sp>
        <p:nvSpPr>
          <p:cNvPr id="3" name="Marcador de pie de página 4"/>
          <p:cNvSpPr>
            <a:spLocks noGrp="1"/>
          </p:cNvSpPr>
          <p:nvPr>
            <p:ph type="ftr" sz="quarter" idx="11"/>
          </p:nvPr>
        </p:nvSpPr>
        <p:spPr/>
        <p:txBody>
          <a:bodyPr/>
          <a:lstStyle>
            <a:lvl1pPr>
              <a:defRPr/>
            </a:lvl1pPr>
          </a:lstStyle>
          <a:p>
            <a:pPr>
              <a:defRPr/>
            </a:pPr>
            <a:r>
              <a:rPr lang="es-ES"/>
              <a:t>1 17</a:t>
            </a:r>
          </a:p>
        </p:txBody>
      </p:sp>
      <p:sp>
        <p:nvSpPr>
          <p:cNvPr id="4" name="Marcador de número de diapositiva 5"/>
          <p:cNvSpPr>
            <a:spLocks noGrp="1"/>
          </p:cNvSpPr>
          <p:nvPr>
            <p:ph type="sldNum" sz="quarter" idx="12"/>
          </p:nvPr>
        </p:nvSpPr>
        <p:spPr/>
        <p:txBody>
          <a:bodyPr/>
          <a:lstStyle>
            <a:lvl1pPr>
              <a:defRPr/>
            </a:lvl1pPr>
          </a:lstStyle>
          <a:p>
            <a:pPr>
              <a:defRPr/>
            </a:pPr>
            <a:fld id="{D2775845-809F-41BD-9F14-CA7AD500FB85}" type="slidenum">
              <a:rPr lang="es-ES"/>
              <a:pPr>
                <a:defRPr/>
              </a:pPr>
              <a:t>‹Nº›</a:t>
            </a:fld>
            <a:endParaRPr lang="es-ES"/>
          </a:p>
        </p:txBody>
      </p:sp>
    </p:spTree>
    <p:extLst>
      <p:ext uri="{BB962C8B-B14F-4D97-AF65-F5344CB8AC3E}">
        <p14:creationId xmlns:p14="http://schemas.microsoft.com/office/powerpoint/2010/main" val="86667335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3"/>
          <p:cNvSpPr>
            <a:spLocks noGrp="1"/>
          </p:cNvSpPr>
          <p:nvPr>
            <p:ph type="dt" sz="half" idx="10"/>
          </p:nvPr>
        </p:nvSpPr>
        <p:spPr/>
        <p:txBody>
          <a:bodyPr/>
          <a:lstStyle>
            <a:lvl1pPr>
              <a:defRPr/>
            </a:lvl1pPr>
          </a:lstStyle>
          <a:p>
            <a:pPr>
              <a:defRPr/>
            </a:pPr>
            <a:fld id="{69F5F285-379A-4922-B95F-C17840E09E11}" type="datetime1">
              <a:rPr lang="es-ES"/>
              <a:pPr>
                <a:defRPr/>
              </a:pPr>
              <a:t>29/08/2017</a:t>
            </a:fld>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a:t>1 17</a:t>
            </a:r>
          </a:p>
        </p:txBody>
      </p:sp>
      <p:sp>
        <p:nvSpPr>
          <p:cNvPr id="7" name="Marcador de número de diapositiva 5"/>
          <p:cNvSpPr>
            <a:spLocks noGrp="1"/>
          </p:cNvSpPr>
          <p:nvPr>
            <p:ph type="sldNum" sz="quarter" idx="12"/>
          </p:nvPr>
        </p:nvSpPr>
        <p:spPr/>
        <p:txBody>
          <a:bodyPr/>
          <a:lstStyle>
            <a:lvl1pPr>
              <a:defRPr/>
            </a:lvl1pPr>
          </a:lstStyle>
          <a:p>
            <a:pPr>
              <a:defRPr/>
            </a:pPr>
            <a:fld id="{39092591-3C71-4DD1-B00F-BFCDC8732DE5}" type="slidenum">
              <a:rPr lang="es-ES"/>
              <a:pPr>
                <a:defRPr/>
              </a:pPr>
              <a:t>‹Nº›</a:t>
            </a:fld>
            <a:endParaRPr lang="es-ES"/>
          </a:p>
        </p:txBody>
      </p:sp>
    </p:spTree>
    <p:extLst>
      <p:ext uri="{BB962C8B-B14F-4D97-AF65-F5344CB8AC3E}">
        <p14:creationId xmlns:p14="http://schemas.microsoft.com/office/powerpoint/2010/main" val="16465208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3"/>
          <p:cNvSpPr>
            <a:spLocks noGrp="1"/>
          </p:cNvSpPr>
          <p:nvPr>
            <p:ph type="dt" sz="half" idx="10"/>
          </p:nvPr>
        </p:nvSpPr>
        <p:spPr/>
        <p:txBody>
          <a:bodyPr/>
          <a:lstStyle>
            <a:lvl1pPr>
              <a:defRPr/>
            </a:lvl1pPr>
          </a:lstStyle>
          <a:p>
            <a:pPr>
              <a:defRPr/>
            </a:pPr>
            <a:fld id="{AC19F846-9798-40FA-A2DE-8D9F6E5F1C97}" type="datetime1">
              <a:rPr lang="es-ES"/>
              <a:pPr>
                <a:defRPr/>
              </a:pPr>
              <a:t>29/08/2017</a:t>
            </a:fld>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a:t>1 17</a:t>
            </a:r>
          </a:p>
        </p:txBody>
      </p:sp>
      <p:sp>
        <p:nvSpPr>
          <p:cNvPr id="7" name="Marcador de número de diapositiva 5"/>
          <p:cNvSpPr>
            <a:spLocks noGrp="1"/>
          </p:cNvSpPr>
          <p:nvPr>
            <p:ph type="sldNum" sz="quarter" idx="12"/>
          </p:nvPr>
        </p:nvSpPr>
        <p:spPr/>
        <p:txBody>
          <a:bodyPr/>
          <a:lstStyle>
            <a:lvl1pPr>
              <a:defRPr/>
            </a:lvl1pPr>
          </a:lstStyle>
          <a:p>
            <a:pPr>
              <a:defRPr/>
            </a:pPr>
            <a:fld id="{AB6B93C6-43EF-4E65-B828-36DD25AD2CB1}" type="slidenum">
              <a:rPr lang="es-ES"/>
              <a:pPr>
                <a:defRPr/>
              </a:pPr>
              <a:t>‹Nº›</a:t>
            </a:fld>
            <a:endParaRPr lang="es-ES"/>
          </a:p>
        </p:txBody>
      </p:sp>
    </p:spTree>
    <p:extLst>
      <p:ext uri="{BB962C8B-B14F-4D97-AF65-F5344CB8AC3E}">
        <p14:creationId xmlns:p14="http://schemas.microsoft.com/office/powerpoint/2010/main" val="317638544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lvl1pPr>
              <a:defRPr/>
            </a:lvl1pPr>
          </a:lstStyle>
          <a:p>
            <a:pPr>
              <a:defRPr/>
            </a:pPr>
            <a:fld id="{B1DE614E-CB0C-46D6-9B7C-785A982A62F3}" type="datetime1">
              <a:rPr lang="es-ES"/>
              <a:pPr>
                <a:defRPr/>
              </a:pPr>
              <a:t>29/08/2017</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t>1 17</a:t>
            </a:r>
          </a:p>
        </p:txBody>
      </p:sp>
      <p:sp>
        <p:nvSpPr>
          <p:cNvPr id="6" name="Marcador de número de diapositiva 5"/>
          <p:cNvSpPr>
            <a:spLocks noGrp="1"/>
          </p:cNvSpPr>
          <p:nvPr>
            <p:ph type="sldNum" sz="quarter" idx="12"/>
          </p:nvPr>
        </p:nvSpPr>
        <p:spPr/>
        <p:txBody>
          <a:bodyPr/>
          <a:lstStyle>
            <a:lvl1pPr>
              <a:defRPr/>
            </a:lvl1pPr>
          </a:lstStyle>
          <a:p>
            <a:pPr>
              <a:defRPr/>
            </a:pPr>
            <a:fld id="{F7C55BC0-2D32-4140-BF7C-EBA6C204B11D}" type="slidenum">
              <a:rPr lang="es-ES"/>
              <a:pPr>
                <a:defRPr/>
              </a:pPr>
              <a:t>‹Nº›</a:t>
            </a:fld>
            <a:endParaRPr lang="es-ES"/>
          </a:p>
        </p:txBody>
      </p:sp>
    </p:spTree>
    <p:extLst>
      <p:ext uri="{BB962C8B-B14F-4D97-AF65-F5344CB8AC3E}">
        <p14:creationId xmlns:p14="http://schemas.microsoft.com/office/powerpoint/2010/main" val="337407790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lvl1pPr>
              <a:defRPr/>
            </a:lvl1pPr>
          </a:lstStyle>
          <a:p>
            <a:pPr>
              <a:defRPr/>
            </a:pPr>
            <a:fld id="{7A85D576-6B65-4720-9A95-A5ADCB068361}" type="datetime1">
              <a:rPr lang="es-ES"/>
              <a:pPr>
                <a:defRPr/>
              </a:pPr>
              <a:t>29/08/2017</a:t>
            </a:fld>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a:t>1 17</a:t>
            </a:r>
          </a:p>
        </p:txBody>
      </p:sp>
      <p:sp>
        <p:nvSpPr>
          <p:cNvPr id="6" name="Marcador de número de diapositiva 5"/>
          <p:cNvSpPr>
            <a:spLocks noGrp="1"/>
          </p:cNvSpPr>
          <p:nvPr>
            <p:ph type="sldNum" sz="quarter" idx="12"/>
          </p:nvPr>
        </p:nvSpPr>
        <p:spPr/>
        <p:txBody>
          <a:bodyPr/>
          <a:lstStyle>
            <a:lvl1pPr>
              <a:defRPr/>
            </a:lvl1pPr>
          </a:lstStyle>
          <a:p>
            <a:pPr>
              <a:defRPr/>
            </a:pPr>
            <a:fld id="{8D214F3A-F89E-4AD4-AEB6-3CDE12A77D00}" type="slidenum">
              <a:rPr lang="es-ES"/>
              <a:pPr>
                <a:defRPr/>
              </a:pPr>
              <a:t>‹Nº›</a:t>
            </a:fld>
            <a:endParaRPr lang="es-ES"/>
          </a:p>
        </p:txBody>
      </p:sp>
    </p:spTree>
    <p:extLst>
      <p:ext uri="{BB962C8B-B14F-4D97-AF65-F5344CB8AC3E}">
        <p14:creationId xmlns:p14="http://schemas.microsoft.com/office/powerpoint/2010/main" val="361750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7391062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19186175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288851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2993253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9975907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32364574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35498208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6378330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5999307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3114507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6241153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7833838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8392725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4235071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575238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1945381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4063643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3262856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8565854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424224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29395012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24081098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30608591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14139062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29679664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504843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7834918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12798831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26302490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22604104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27043576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29781158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3243547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0522707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7907359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9928497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574997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40019158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7679527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0139533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0190130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2177082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6753073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24232413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_Diapositiva de título">
    <p:spTree>
      <p:nvGrpSpPr>
        <p:cNvPr id="1" name=""/>
        <p:cNvGrpSpPr/>
        <p:nvPr/>
      </p:nvGrpSpPr>
      <p:grpSpPr>
        <a:xfrm>
          <a:off x="0" y="0"/>
          <a:ext cx="0" cy="0"/>
          <a:chOff x="0" y="0"/>
          <a:chExt cx="0" cy="0"/>
        </a:xfrm>
      </p:grpSpPr>
      <p:pic>
        <p:nvPicPr>
          <p:cNvPr id="2" name="Picture 2" descr="\\BOGSVR01\datos2\LEDFISH\Clientes\Alta Consejeria\artes\Piezas\fondo-0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28945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7_Diapositiva de título">
    <p:spTree>
      <p:nvGrpSpPr>
        <p:cNvPr id="1" name=""/>
        <p:cNvGrpSpPr/>
        <p:nvPr/>
      </p:nvGrpSpPr>
      <p:grpSpPr>
        <a:xfrm>
          <a:off x="0" y="0"/>
          <a:ext cx="0" cy="0"/>
          <a:chOff x="0" y="0"/>
          <a:chExt cx="0" cy="0"/>
        </a:xfrm>
      </p:grpSpPr>
      <p:pic>
        <p:nvPicPr>
          <p:cNvPr id="1026" name="Picture 2" descr="\\BOGSVR01\datos2\LEDFISH\Clientes\Alta Consejeria\artes\Piezas\fondo-0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074" cy="6857434"/>
          </a:xfrm>
          <a:prstGeom prst="rect">
            <a:avLst/>
          </a:prstGeom>
          <a:noFill/>
        </p:spPr>
      </p:pic>
    </p:spTree>
    <p:extLst>
      <p:ext uri="{BB962C8B-B14F-4D97-AF65-F5344CB8AC3E}">
        <p14:creationId xmlns:p14="http://schemas.microsoft.com/office/powerpoint/2010/main" val="269448845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5_Diapositiva de título">
    <p:spTree>
      <p:nvGrpSpPr>
        <p:cNvPr id="1" name=""/>
        <p:cNvGrpSpPr/>
        <p:nvPr/>
      </p:nvGrpSpPr>
      <p:grpSpPr>
        <a:xfrm>
          <a:off x="0" y="0"/>
          <a:ext cx="0" cy="0"/>
          <a:chOff x="0" y="0"/>
          <a:chExt cx="0" cy="0"/>
        </a:xfrm>
      </p:grpSpPr>
      <p:pic>
        <p:nvPicPr>
          <p:cNvPr id="1026" name="Picture 2" descr="\\BOGSVR01\datos2\LEDFISH\Clientes\Alta Consejeria\artes\Piezas\fondo-01.png"/>
          <p:cNvPicPr>
            <a:picLocks noChangeAspect="1" noChangeArrowheads="1"/>
          </p:cNvPicPr>
          <p:nvPr userDrawn="1"/>
        </p:nvPicPr>
        <p:blipFill>
          <a:blip r:embed="rId2" cstate="print"/>
          <a:srcRect/>
          <a:stretch>
            <a:fillRect/>
          </a:stretch>
        </p:blipFill>
        <p:spPr bwMode="auto">
          <a:xfrm>
            <a:off x="0" y="0"/>
            <a:ext cx="9145074" cy="6857434"/>
          </a:xfrm>
          <a:prstGeom prst="rect">
            <a:avLst/>
          </a:prstGeom>
          <a:noFill/>
        </p:spPr>
      </p:pic>
    </p:spTree>
    <p:extLst>
      <p:ext uri="{BB962C8B-B14F-4D97-AF65-F5344CB8AC3E}">
        <p14:creationId xmlns:p14="http://schemas.microsoft.com/office/powerpoint/2010/main" val="27474954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4273142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5544074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194808210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39826670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33065702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255772428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106618355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20570229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284437855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178083916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412993285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dirty="0">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dirty="0">
              <a:solidFill>
                <a:prstClr val="black"/>
              </a:solidFill>
              <a:ea typeface="ＭＳ Ｐゴシック" pitchFamily="34" charset="-128"/>
            </a:endParaRPr>
          </a:p>
        </p:txBody>
      </p:sp>
    </p:spTree>
    <p:extLst>
      <p:ext uri="{BB962C8B-B14F-4D97-AF65-F5344CB8AC3E}">
        <p14:creationId xmlns:p14="http://schemas.microsoft.com/office/powerpoint/2010/main" val="2257771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95518280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a:solidFill>
                <a:prstClr val="black"/>
              </a:solidFill>
              <a:ea typeface="ＭＳ Ｐゴシック" pitchFamily="34" charset="-128"/>
            </a:endParaRPr>
          </a:p>
        </p:txBody>
      </p:sp>
    </p:spTree>
    <p:extLst>
      <p:ext uri="{BB962C8B-B14F-4D97-AF65-F5344CB8AC3E}">
        <p14:creationId xmlns:p14="http://schemas.microsoft.com/office/powerpoint/2010/main" val="23609181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a:solidFill>
                <a:prstClr val="black"/>
              </a:solidFill>
              <a:ea typeface="ＭＳ Ｐゴシック" pitchFamily="34" charset="-128"/>
            </a:endParaRPr>
          </a:p>
        </p:txBody>
      </p:sp>
    </p:spTree>
    <p:extLst>
      <p:ext uri="{BB962C8B-B14F-4D97-AF65-F5344CB8AC3E}">
        <p14:creationId xmlns:p14="http://schemas.microsoft.com/office/powerpoint/2010/main" val="3736376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a:solidFill>
                <a:prstClr val="black"/>
              </a:solidFill>
              <a:ea typeface="ＭＳ Ｐゴシック" pitchFamily="34" charset="-128"/>
            </a:endParaRPr>
          </a:p>
        </p:txBody>
      </p:sp>
    </p:spTree>
    <p:extLst>
      <p:ext uri="{BB962C8B-B14F-4D97-AF65-F5344CB8AC3E}">
        <p14:creationId xmlns:p14="http://schemas.microsoft.com/office/powerpoint/2010/main" val="30911154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a:solidFill>
                <a:prstClr val="black"/>
              </a:solidFill>
              <a:ea typeface="ＭＳ Ｐゴシック" pitchFamily="34" charset="-128"/>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a typeface="ＭＳ Ｐゴシック" pitchFamily="34" charset="-128"/>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a:solidFill>
                <a:prstClr val="black"/>
              </a:solidFill>
              <a:ea typeface="ＭＳ Ｐゴシック" pitchFamily="34" charset="-128"/>
            </a:endParaRPr>
          </a:p>
        </p:txBody>
      </p:sp>
    </p:spTree>
    <p:extLst>
      <p:ext uri="{BB962C8B-B14F-4D97-AF65-F5344CB8AC3E}">
        <p14:creationId xmlns:p14="http://schemas.microsoft.com/office/powerpoint/2010/main" val="34370404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a:solidFill>
                <a:prstClr val="black"/>
              </a:solidFill>
              <a:ea typeface="ＭＳ Ｐゴシック" pitchFamily="34" charset="-128"/>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a typeface="ＭＳ Ｐゴシック" pitchFamily="34" charset="-128"/>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a:solidFill>
                <a:prstClr val="black"/>
              </a:solidFill>
              <a:ea typeface="ＭＳ Ｐゴシック" pitchFamily="34" charset="-128"/>
            </a:endParaRPr>
          </a:p>
        </p:txBody>
      </p:sp>
    </p:spTree>
    <p:extLst>
      <p:ext uri="{BB962C8B-B14F-4D97-AF65-F5344CB8AC3E}">
        <p14:creationId xmlns:p14="http://schemas.microsoft.com/office/powerpoint/2010/main" val="53358266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a:solidFill>
                <a:prstClr val="black"/>
              </a:solidFill>
              <a:ea typeface="ＭＳ Ｐゴシック" pitchFamily="34" charset="-128"/>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a typeface="ＭＳ Ｐゴシック" pitchFamily="34" charset="-128"/>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a:solidFill>
                <a:prstClr val="black"/>
              </a:solidFill>
              <a:ea typeface="ＭＳ Ｐゴシック" pitchFamily="34" charset="-128"/>
            </a:endParaRPr>
          </a:p>
        </p:txBody>
      </p:sp>
    </p:spTree>
    <p:extLst>
      <p:ext uri="{BB962C8B-B14F-4D97-AF65-F5344CB8AC3E}">
        <p14:creationId xmlns:p14="http://schemas.microsoft.com/office/powerpoint/2010/main" val="361092068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a:solidFill>
                <a:prstClr val="black"/>
              </a:solidFill>
              <a:ea typeface="ＭＳ Ｐゴシック" pitchFamily="34" charset="-128"/>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a typeface="ＭＳ Ｐゴシック" pitchFamily="34" charset="-128"/>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a:solidFill>
                <a:prstClr val="black"/>
              </a:solidFill>
              <a:ea typeface="ＭＳ Ｐゴシック" pitchFamily="34" charset="-128"/>
            </a:endParaRPr>
          </a:p>
        </p:txBody>
      </p:sp>
    </p:spTree>
    <p:extLst>
      <p:ext uri="{BB962C8B-B14F-4D97-AF65-F5344CB8AC3E}">
        <p14:creationId xmlns:p14="http://schemas.microsoft.com/office/powerpoint/2010/main" val="64522742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a:solidFill>
                <a:prstClr val="black"/>
              </a:solidFill>
              <a:ea typeface="ＭＳ Ｐゴシック" pitchFamily="34" charset="-128"/>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a typeface="ＭＳ Ｐゴシック" pitchFamily="34" charset="-128"/>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a:solidFill>
                <a:prstClr val="black"/>
              </a:solidFill>
              <a:ea typeface="ＭＳ Ｐゴシック" pitchFamily="34" charset="-128"/>
            </a:endParaRPr>
          </a:p>
        </p:txBody>
      </p:sp>
    </p:spTree>
    <p:extLst>
      <p:ext uri="{BB962C8B-B14F-4D97-AF65-F5344CB8AC3E}">
        <p14:creationId xmlns:p14="http://schemas.microsoft.com/office/powerpoint/2010/main" val="129685708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a:solidFill>
                <a:prstClr val="black"/>
              </a:solidFill>
              <a:ea typeface="ＭＳ Ｐゴシック" pitchFamily="34" charset="-128"/>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a typeface="ＭＳ Ｐゴシック" pitchFamily="34" charset="-128"/>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a:solidFill>
                <a:prstClr val="black"/>
              </a:solidFill>
              <a:ea typeface="ＭＳ Ｐゴシック" pitchFamily="34" charset="-128"/>
            </a:endParaRPr>
          </a:p>
        </p:txBody>
      </p:sp>
    </p:spTree>
    <p:extLst>
      <p:ext uri="{BB962C8B-B14F-4D97-AF65-F5344CB8AC3E}">
        <p14:creationId xmlns:p14="http://schemas.microsoft.com/office/powerpoint/2010/main" val="8485028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a:solidFill>
                <a:prstClr val="black"/>
              </a:solidFill>
              <a:ea typeface="ＭＳ Ｐゴシック" pitchFamily="34" charset="-128"/>
            </a:endParaRPr>
          </a:p>
        </p:txBody>
      </p:sp>
    </p:spTree>
    <p:extLst>
      <p:ext uri="{BB962C8B-B14F-4D97-AF65-F5344CB8AC3E}">
        <p14:creationId xmlns:p14="http://schemas.microsoft.com/office/powerpoint/2010/main" val="3685740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9963801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ea typeface="ＭＳ Ｐゴシック" pitchFamily="34" charset="-128"/>
              </a:rPr>
              <a:pPr/>
              <a:t>29/08/2017</a:t>
            </a:fld>
            <a:endParaRPr lang="es-CO">
              <a:solidFill>
                <a:prstClr val="black"/>
              </a:solidFill>
              <a:ea typeface="ＭＳ Ｐゴシック"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a typeface="ＭＳ Ｐゴシック"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ea typeface="ＭＳ Ｐゴシック" pitchFamily="34" charset="-128"/>
              </a:rPr>
              <a:pPr/>
              <a:t>‹Nº›</a:t>
            </a:fld>
            <a:endParaRPr lang="es-CO">
              <a:solidFill>
                <a:prstClr val="black"/>
              </a:solidFill>
              <a:ea typeface="ＭＳ Ｐゴシック" pitchFamily="34" charset="-128"/>
            </a:endParaRPr>
          </a:p>
        </p:txBody>
      </p:sp>
    </p:spTree>
    <p:extLst>
      <p:ext uri="{BB962C8B-B14F-4D97-AF65-F5344CB8AC3E}">
        <p14:creationId xmlns:p14="http://schemas.microsoft.com/office/powerpoint/2010/main" val="89127401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78060430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97887128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79777392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35631758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30973765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65430762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92498106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20978556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631569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39277220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0929650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solidFill>
                  <a:prstClr val="black"/>
                </a:solidFill>
              </a:rPr>
              <a:pPr/>
              <a:t>29/08/2017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00046997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9456F003-71D3-4CF8-890E-B2B5BEAF5CB9}" type="datetimeFigureOut">
              <a:rPr lang="es-ES">
                <a:solidFill>
                  <a:prstClr val="black"/>
                </a:solidFill>
              </a:rPr>
              <a:pPr>
                <a:defRPr/>
              </a:pPr>
              <a:t>29/08/2017</a:t>
            </a:fld>
            <a:endParaRPr lang="es-ES">
              <a:solidFill>
                <a:prstClr val="black"/>
              </a:solidFill>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7D6729C4-2B6F-4761-855B-ED0473A9FA7E}" type="slidenum">
              <a:rPr lang="es-ES" altLang="es-CO">
                <a:solidFill>
                  <a:prstClr val="black"/>
                </a:solidFill>
              </a:rPr>
              <a:pPr>
                <a:defRPr/>
              </a:pPr>
              <a:t>‹Nº›</a:t>
            </a:fld>
            <a:endParaRPr lang="es-ES" altLang="es-CO">
              <a:solidFill>
                <a:prstClr val="black"/>
              </a:solidFill>
            </a:endParaRPr>
          </a:p>
        </p:txBody>
      </p:sp>
    </p:spTree>
    <p:extLst>
      <p:ext uri="{BB962C8B-B14F-4D97-AF65-F5344CB8AC3E}">
        <p14:creationId xmlns:p14="http://schemas.microsoft.com/office/powerpoint/2010/main" val="8270040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D4180F2A-37E7-49E1-94EF-2EEF1BA72885}" type="datetimeFigureOut">
              <a:rPr lang="es-ES">
                <a:solidFill>
                  <a:prstClr val="black"/>
                </a:solidFill>
              </a:rPr>
              <a:pPr>
                <a:defRPr/>
              </a:pPr>
              <a:t>29/08/2017</a:t>
            </a:fld>
            <a:endParaRPr lang="es-ES">
              <a:solidFill>
                <a:prstClr val="black"/>
              </a:solidFill>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EA3ED214-1B9C-4D0F-B5BE-2A9A4B18DE82}" type="slidenum">
              <a:rPr lang="es-ES" altLang="es-CO">
                <a:solidFill>
                  <a:prstClr val="black"/>
                </a:solidFill>
              </a:rPr>
              <a:pPr>
                <a:defRPr/>
              </a:pPr>
              <a:t>‹Nº›</a:t>
            </a:fld>
            <a:endParaRPr lang="es-ES" altLang="es-CO">
              <a:solidFill>
                <a:prstClr val="black"/>
              </a:solidFill>
            </a:endParaRPr>
          </a:p>
        </p:txBody>
      </p:sp>
    </p:spTree>
    <p:extLst>
      <p:ext uri="{BB962C8B-B14F-4D97-AF65-F5344CB8AC3E}">
        <p14:creationId xmlns:p14="http://schemas.microsoft.com/office/powerpoint/2010/main" val="110910814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4857A462-65FB-401B-BB66-8E10C7F75E4D}" type="datetimeFigureOut">
              <a:rPr lang="es-ES">
                <a:solidFill>
                  <a:prstClr val="black"/>
                </a:solidFill>
              </a:rPr>
              <a:pPr>
                <a:defRPr/>
              </a:pPr>
              <a:t>29/08/2017</a:t>
            </a:fld>
            <a:endParaRPr lang="es-ES">
              <a:solidFill>
                <a:prstClr val="black"/>
              </a:solidFill>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249A7816-566A-45C0-B0EA-219BCBD3CABF}" type="slidenum">
              <a:rPr lang="es-ES" altLang="es-CO">
                <a:solidFill>
                  <a:prstClr val="black"/>
                </a:solidFill>
              </a:rPr>
              <a:pPr>
                <a:defRPr/>
              </a:pPr>
              <a:t>‹Nº›</a:t>
            </a:fld>
            <a:endParaRPr lang="es-ES" altLang="es-CO">
              <a:solidFill>
                <a:prstClr val="black"/>
              </a:solidFill>
            </a:endParaRPr>
          </a:p>
        </p:txBody>
      </p:sp>
    </p:spTree>
    <p:extLst>
      <p:ext uri="{BB962C8B-B14F-4D97-AF65-F5344CB8AC3E}">
        <p14:creationId xmlns:p14="http://schemas.microsoft.com/office/powerpoint/2010/main" val="242896340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conteni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23E34889-BF68-4767-B404-69F684756261}" type="datetimeFigureOut">
              <a:rPr lang="es-ES">
                <a:solidFill>
                  <a:prstClr val="black"/>
                </a:solidFill>
              </a:rPr>
              <a:pPr>
                <a:defRPr/>
              </a:pPr>
              <a:t>29/08/2017</a:t>
            </a:fld>
            <a:endParaRPr lang="es-ES">
              <a:solidFill>
                <a:prstClr val="black"/>
              </a:solidFill>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C16AD4C6-ED2E-4656-9C1C-CCB848378BEC}" type="slidenum">
              <a:rPr lang="es-ES" altLang="es-CO">
                <a:solidFill>
                  <a:prstClr val="black"/>
                </a:solidFill>
              </a:rPr>
              <a:pPr>
                <a:defRPr/>
              </a:pPr>
              <a:t>‹Nº›</a:t>
            </a:fld>
            <a:endParaRPr lang="es-ES" altLang="es-CO">
              <a:solidFill>
                <a:prstClr val="black"/>
              </a:solidFill>
            </a:endParaRPr>
          </a:p>
        </p:txBody>
      </p:sp>
    </p:spTree>
    <p:extLst>
      <p:ext uri="{BB962C8B-B14F-4D97-AF65-F5344CB8AC3E}">
        <p14:creationId xmlns:p14="http://schemas.microsoft.com/office/powerpoint/2010/main" val="209574234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78AFFA7F-C812-4916-9BBE-A97F7B5A5701}" type="datetimeFigureOut">
              <a:rPr lang="es-ES">
                <a:solidFill>
                  <a:prstClr val="black"/>
                </a:solidFill>
              </a:rPr>
              <a:pPr>
                <a:defRPr/>
              </a:pPr>
              <a:t>29/08/2017</a:t>
            </a:fld>
            <a:endParaRPr lang="es-ES">
              <a:solidFill>
                <a:prstClr val="black"/>
              </a:solidFill>
            </a:endParaRPr>
          </a:p>
        </p:txBody>
      </p:sp>
      <p:sp>
        <p:nvSpPr>
          <p:cNvPr id="8" name="Marcador de pie de página 7"/>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9" name="Marcador de número de diapositiva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08A4BC1E-204A-4E3C-8A24-F4E05ECCD324}" type="slidenum">
              <a:rPr lang="es-ES" altLang="es-CO">
                <a:solidFill>
                  <a:prstClr val="black"/>
                </a:solidFill>
              </a:rPr>
              <a:pPr>
                <a:defRPr/>
              </a:pPr>
              <a:t>‹Nº›</a:t>
            </a:fld>
            <a:endParaRPr lang="es-ES" altLang="es-CO">
              <a:solidFill>
                <a:prstClr val="black"/>
              </a:solidFill>
            </a:endParaRPr>
          </a:p>
        </p:txBody>
      </p:sp>
    </p:spTree>
    <p:extLst>
      <p:ext uri="{BB962C8B-B14F-4D97-AF65-F5344CB8AC3E}">
        <p14:creationId xmlns:p14="http://schemas.microsoft.com/office/powerpoint/2010/main" val="230146518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fecha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CE4FBEAF-D291-4895-BEA7-5354C31A5011}" type="datetimeFigureOut">
              <a:rPr lang="es-ES">
                <a:solidFill>
                  <a:prstClr val="black"/>
                </a:solidFill>
              </a:rPr>
              <a:pPr>
                <a:defRPr/>
              </a:pPr>
              <a:t>29/08/2017</a:t>
            </a:fld>
            <a:endParaRPr lang="es-ES">
              <a:solidFill>
                <a:prstClr val="black"/>
              </a:solidFill>
            </a:endParaRPr>
          </a:p>
        </p:txBody>
      </p:sp>
      <p:sp>
        <p:nvSpPr>
          <p:cNvPr id="4" name="Marcador de pie de página 3"/>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5" name="Marcador de número de diapositiva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6B0364E1-CD88-4786-B7D6-FC247348D2E5}" type="slidenum">
              <a:rPr lang="es-ES" altLang="es-CO">
                <a:solidFill>
                  <a:prstClr val="black"/>
                </a:solidFill>
              </a:rPr>
              <a:pPr>
                <a:defRPr/>
              </a:pPr>
              <a:t>‹Nº›</a:t>
            </a:fld>
            <a:endParaRPr lang="es-ES" altLang="es-CO">
              <a:solidFill>
                <a:prstClr val="black"/>
              </a:solidFill>
            </a:endParaRPr>
          </a:p>
        </p:txBody>
      </p:sp>
    </p:spTree>
    <p:extLst>
      <p:ext uri="{BB962C8B-B14F-4D97-AF65-F5344CB8AC3E}">
        <p14:creationId xmlns:p14="http://schemas.microsoft.com/office/powerpoint/2010/main" val="260272237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EF1A50C4-9E8D-480B-A583-431A6605F4BF}" type="datetimeFigureOut">
              <a:rPr lang="es-ES">
                <a:solidFill>
                  <a:prstClr val="black"/>
                </a:solidFill>
              </a:rPr>
              <a:pPr>
                <a:defRPr/>
              </a:pPr>
              <a:t>29/08/2017</a:t>
            </a:fld>
            <a:endParaRPr lang="es-ES">
              <a:solidFill>
                <a:prstClr val="black"/>
              </a:solidFill>
            </a:endParaRPr>
          </a:p>
        </p:txBody>
      </p:sp>
      <p:sp>
        <p:nvSpPr>
          <p:cNvPr id="3" name="Marcador de pie de página 2"/>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9FCB294E-7D88-4620-BB59-268F85EB1B88}" type="slidenum">
              <a:rPr lang="es-ES" altLang="es-CO">
                <a:solidFill>
                  <a:prstClr val="black"/>
                </a:solidFill>
              </a:rPr>
              <a:pPr>
                <a:defRPr/>
              </a:pPr>
              <a:t>‹Nº›</a:t>
            </a:fld>
            <a:endParaRPr lang="es-ES" altLang="es-CO">
              <a:solidFill>
                <a:prstClr val="black"/>
              </a:solidFill>
            </a:endParaRPr>
          </a:p>
        </p:txBody>
      </p:sp>
    </p:spTree>
    <p:extLst>
      <p:ext uri="{BB962C8B-B14F-4D97-AF65-F5344CB8AC3E}">
        <p14:creationId xmlns:p14="http://schemas.microsoft.com/office/powerpoint/2010/main" val="295155003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CA8C34AF-8D23-4DCF-9766-FF8AA7E376FE}" type="datetimeFigureOut">
              <a:rPr lang="es-ES">
                <a:solidFill>
                  <a:prstClr val="black"/>
                </a:solidFill>
              </a:rPr>
              <a:pPr>
                <a:defRPr/>
              </a:pPr>
              <a:t>29/08/2017</a:t>
            </a:fld>
            <a:endParaRPr lang="es-ES">
              <a:solidFill>
                <a:prstClr val="black"/>
              </a:solidFill>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solidFill>
                <a:prstClr val="black"/>
              </a:solidFill>
            </a:endParaRPr>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023EDC8E-C744-4D04-9DA7-75118CCEBAD7}" type="slidenum">
              <a:rPr lang="es-ES" altLang="es-CO">
                <a:solidFill>
                  <a:prstClr val="black"/>
                </a:solidFill>
              </a:rPr>
              <a:pPr>
                <a:defRPr/>
              </a:pPr>
              <a:t>‹Nº›</a:t>
            </a:fld>
            <a:endParaRPr lang="es-ES" altLang="es-CO">
              <a:solidFill>
                <a:prstClr val="black"/>
              </a:solidFill>
            </a:endParaRPr>
          </a:p>
        </p:txBody>
      </p:sp>
    </p:spTree>
    <p:extLst>
      <p:ext uri="{BB962C8B-B14F-4D97-AF65-F5344CB8AC3E}">
        <p14:creationId xmlns:p14="http://schemas.microsoft.com/office/powerpoint/2010/main" val="1123993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3.jpe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0.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image" Target="../media/image2.jpeg"/><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1.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2.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2.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image" Target="../media/image6.png"/><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3.xml"/><Relationship Id="rId2" Type="http://schemas.openxmlformats.org/officeDocument/2006/relationships/slideLayout" Target="../slideLayouts/slideLayout137.xml"/><Relationship Id="rId16" Type="http://schemas.openxmlformats.org/officeDocument/2006/relationships/image" Target="../media/image9.png"/><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5" Type="http://schemas.openxmlformats.org/officeDocument/2006/relationships/image" Target="../media/image8.png"/><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 Id="rId14" Type="http://schemas.openxmlformats.org/officeDocument/2006/relationships/image" Target="../media/image7.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image" Target="../media/image6.png"/><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theme" Target="../theme/theme14.xml"/><Relationship Id="rId2" Type="http://schemas.openxmlformats.org/officeDocument/2006/relationships/slideLayout" Target="../slideLayouts/slideLayout148.xml"/><Relationship Id="rId16" Type="http://schemas.openxmlformats.org/officeDocument/2006/relationships/image" Target="../media/image9.png"/><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5" Type="http://schemas.openxmlformats.org/officeDocument/2006/relationships/image" Target="../media/image8.png"/><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 Id="rId14" Type="http://schemas.openxmlformats.org/officeDocument/2006/relationships/image" Target="../media/image7.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6" Type="http://schemas.openxmlformats.org/officeDocument/2006/relationships/image" Target="../media/image3.jpe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5.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3.jpe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1.jp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1.jp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8.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5.jpe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9.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9538771"/>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5802825"/>
      </p:ext>
    </p:extLst>
  </p:cSld>
  <p:clrMap bg1="lt1" tx1="dk1" bg2="lt2" tx2="dk2" accent1="accent1" accent2="accent2" accent3="accent3" accent4="accent4" accent5="accent5" accent6="accent6" hlink="hlink" folHlink="folHlink"/>
  <p:sldLayoutIdLst>
    <p:sldLayoutId id="2147484250" r:id="rId1"/>
    <p:sldLayoutId id="2147484251" r:id="rId2"/>
    <p:sldLayoutId id="2147484252" r:id="rId3"/>
    <p:sldLayoutId id="2147484253" r:id="rId4"/>
    <p:sldLayoutId id="2147484254" r:id="rId5"/>
    <p:sldLayoutId id="2147484255" r:id="rId6"/>
    <p:sldLayoutId id="2147484256" r:id="rId7"/>
    <p:sldLayoutId id="2147484257" r:id="rId8"/>
    <p:sldLayoutId id="2147484258" r:id="rId9"/>
    <p:sldLayoutId id="2147484259" r:id="rId10"/>
    <p:sldLayoutId id="21474842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5450300"/>
      </p:ext>
    </p:extLst>
  </p:cSld>
  <p:clrMap bg1="lt1" tx1="dk1" bg2="lt2" tx2="dk2" accent1="accent1" accent2="accent2" accent3="accent3" accent4="accent4" accent5="accent5" accent6="accent6" hlink="hlink" folHlink="folHlink"/>
  <p:sldLayoutIdLst>
    <p:sldLayoutId id="2147484262" r:id="rId1"/>
    <p:sldLayoutId id="2147484263" r:id="rId2"/>
    <p:sldLayoutId id="2147484264" r:id="rId3"/>
    <p:sldLayoutId id="2147484265" r:id="rId4"/>
    <p:sldLayoutId id="2147484266" r:id="rId5"/>
    <p:sldLayoutId id="2147484267" r:id="rId6"/>
    <p:sldLayoutId id="2147484268" r:id="rId7"/>
    <p:sldLayoutId id="2147484269" r:id="rId8"/>
    <p:sldLayoutId id="2147484270" r:id="rId9"/>
    <p:sldLayoutId id="2147484271" r:id="rId10"/>
    <p:sldLayoutId id="21474842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29/08/2017</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909374227"/>
      </p:ext>
    </p:extLst>
  </p:cSld>
  <p:clrMap bg1="lt1" tx1="dk1" bg2="lt2" tx2="dk2" accent1="accent1" accent2="accent2" accent3="accent3" accent4="accent4" accent5="accent5" accent6="accent6" hlink="hlink" folHlink="folHlink"/>
  <p:sldLayoutIdLst>
    <p:sldLayoutId id="2147484274" r:id="rId1"/>
    <p:sldLayoutId id="2147484275" r:id="rId2"/>
    <p:sldLayoutId id="2147484276" r:id="rId3"/>
    <p:sldLayoutId id="2147484277" r:id="rId4"/>
    <p:sldLayoutId id="2147484278" r:id="rId5"/>
    <p:sldLayoutId id="2147484279" r:id="rId6"/>
    <p:sldLayoutId id="2147484280" r:id="rId7"/>
    <p:sldLayoutId id="2147484281" r:id="rId8"/>
    <p:sldLayoutId id="2147484282" r:id="rId9"/>
    <p:sldLayoutId id="2147484283" r:id="rId10"/>
    <p:sldLayoutId id="21474842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Marcador de títu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_tradnl"/>
              <a:t>Clic para editar título</a:t>
            </a:r>
            <a:endParaRPr lang="es-ES"/>
          </a:p>
        </p:txBody>
      </p:sp>
      <p:sp>
        <p:nvSpPr>
          <p:cNvPr id="1027" name="Marcador de tex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Arial" pitchFamily="34" charset="0"/>
              </a:defRPr>
            </a:lvl1pPr>
          </a:lstStyle>
          <a:p>
            <a:pPr>
              <a:defRPr/>
            </a:pPr>
            <a:fld id="{6F9519FD-FB21-45E8-9B7D-3DE3F7A13DFF}" type="datetime1">
              <a:rPr lang="es-ES"/>
              <a:pPr>
                <a:defRPr/>
              </a:pPr>
              <a:t>29/08/2017</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ＭＳ Ｐゴシック" charset="0"/>
                <a:cs typeface="ＭＳ Ｐゴシック" charset="0"/>
              </a:defRPr>
            </a:lvl1pPr>
          </a:lstStyle>
          <a:p>
            <a:pPr>
              <a:defRPr/>
            </a:pPr>
            <a:r>
              <a:rPr lang="es-ES">
                <a:solidFill>
                  <a:prstClr val="black">
                    <a:tint val="75000"/>
                  </a:prstClr>
                </a:solidFill>
              </a:rPr>
              <a:t>1 17</a:t>
            </a:r>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Arial" pitchFamily="34" charset="0"/>
              </a:defRPr>
            </a:lvl1pPr>
          </a:lstStyle>
          <a:p>
            <a:pPr>
              <a:defRPr/>
            </a:pPr>
            <a:fld id="{9A069BAE-1BED-437D-B9E1-315094FBC94C}" type="slidenum">
              <a:rPr lang="es-ES"/>
              <a:pPr>
                <a:defRPr/>
              </a:pPr>
              <a:t>‹Nº›</a:t>
            </a:fld>
            <a:endParaRPr lang="es-ES"/>
          </a:p>
        </p:txBody>
      </p:sp>
      <p:grpSp>
        <p:nvGrpSpPr>
          <p:cNvPr id="9" name="Agrupar 8"/>
          <p:cNvGrpSpPr/>
          <p:nvPr userDrawn="1"/>
        </p:nvGrpSpPr>
        <p:grpSpPr>
          <a:xfrm>
            <a:off x="0" y="0"/>
            <a:ext cx="9144000" cy="6858000"/>
            <a:chOff x="0" y="0"/>
            <a:chExt cx="9144000" cy="6858000"/>
          </a:xfrm>
        </p:grpSpPr>
        <p:grpSp>
          <p:nvGrpSpPr>
            <p:cNvPr id="10" name="Agrupar 9"/>
            <p:cNvGrpSpPr/>
            <p:nvPr userDrawn="1"/>
          </p:nvGrpSpPr>
          <p:grpSpPr>
            <a:xfrm>
              <a:off x="0" y="6013450"/>
              <a:ext cx="9144000" cy="844550"/>
              <a:chOff x="0" y="6013450"/>
              <a:chExt cx="9144000" cy="844550"/>
            </a:xfrm>
          </p:grpSpPr>
          <p:pic>
            <p:nvPicPr>
              <p:cNvPr id="14" name="Imagen 13" descr="Captura de pantalla 2012-10-27 a la(s) 10.12.28.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6107949"/>
                <a:ext cx="9144000" cy="750051"/>
              </a:xfrm>
              <a:prstGeom prst="rect">
                <a:avLst/>
              </a:prstGeom>
            </p:spPr>
          </p:pic>
          <p:sp>
            <p:nvSpPr>
              <p:cNvPr id="15" name="Rectángulo 14"/>
              <p:cNvSpPr/>
              <p:nvPr userDrawn="1"/>
            </p:nvSpPr>
            <p:spPr>
              <a:xfrm>
                <a:off x="6330950" y="6013450"/>
                <a:ext cx="2571750" cy="6159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solidFill>
                    <a:prstClr val="white"/>
                  </a:solidFill>
                </a:endParaRPr>
              </a:p>
            </p:txBody>
          </p:sp>
          <p:pic>
            <p:nvPicPr>
              <p:cNvPr id="16" name="Imagen 15" descr="Captura de pantalla 2012-10-27 a la(s) 10.39.30.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388424" y="6021288"/>
                <a:ext cx="487806" cy="584160"/>
              </a:xfrm>
              <a:prstGeom prst="rect">
                <a:avLst/>
              </a:prstGeom>
            </p:spPr>
          </p:pic>
          <p:pic>
            <p:nvPicPr>
              <p:cNvPr id="17" name="Imagen 16" descr="Captura de pantalla 2012-10-27 a la(s) 10.39.46.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372200" y="6309320"/>
                <a:ext cx="1763881" cy="288092"/>
              </a:xfrm>
              <a:prstGeom prst="rect">
                <a:avLst/>
              </a:prstGeom>
            </p:spPr>
          </p:pic>
        </p:grpSp>
        <p:grpSp>
          <p:nvGrpSpPr>
            <p:cNvPr id="11" name="Agrupar 10"/>
            <p:cNvGrpSpPr/>
            <p:nvPr userDrawn="1"/>
          </p:nvGrpSpPr>
          <p:grpSpPr>
            <a:xfrm>
              <a:off x="0" y="0"/>
              <a:ext cx="9144000" cy="1963368"/>
              <a:chOff x="0" y="0"/>
              <a:chExt cx="9144000" cy="1963368"/>
            </a:xfrm>
          </p:grpSpPr>
          <p:pic>
            <p:nvPicPr>
              <p:cNvPr id="12" name="Imagen 11" descr="Captura de pantalla 2012-10-27 a la(s) 10.12.03.png"/>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0" y="0"/>
                <a:ext cx="9144000" cy="1963368"/>
              </a:xfrm>
              <a:prstGeom prst="rect">
                <a:avLst/>
              </a:prstGeom>
            </p:spPr>
          </p:pic>
          <p:sp>
            <p:nvSpPr>
              <p:cNvPr id="13" name="Rectángulo 12"/>
              <p:cNvSpPr/>
              <p:nvPr userDrawn="1"/>
            </p:nvSpPr>
            <p:spPr>
              <a:xfrm>
                <a:off x="6956425" y="1171575"/>
                <a:ext cx="654050" cy="7048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solidFill>
                    <a:prstClr val="white"/>
                  </a:solidFill>
                </a:endParaRPr>
              </a:p>
            </p:txBody>
          </p:sp>
        </p:grpSp>
      </p:grpSp>
    </p:spTree>
    <p:extLst>
      <p:ext uri="{BB962C8B-B14F-4D97-AF65-F5344CB8AC3E}">
        <p14:creationId xmlns:p14="http://schemas.microsoft.com/office/powerpoint/2010/main" val="672534284"/>
      </p:ext>
    </p:extLst>
  </p:cSld>
  <p:clrMap bg1="lt1" tx1="dk1" bg2="lt2" tx2="dk2" accent1="accent1" accent2="accent2" accent3="accent3" accent4="accent4" accent5="accent5" accent6="accent6" hlink="hlink" folHlink="folHlink"/>
  <p:sldLayoutIdLst>
    <p:sldLayoutId id="2147484286" r:id="rId1"/>
    <p:sldLayoutId id="2147484287" r:id="rId2"/>
    <p:sldLayoutId id="2147484288" r:id="rId3"/>
    <p:sldLayoutId id="2147484289" r:id="rId4"/>
    <p:sldLayoutId id="2147484290" r:id="rId5"/>
    <p:sldLayoutId id="2147484291" r:id="rId6"/>
    <p:sldLayoutId id="2147484292" r:id="rId7"/>
    <p:sldLayoutId id="2147484293" r:id="rId8"/>
    <p:sldLayoutId id="2147484294" r:id="rId9"/>
    <p:sldLayoutId id="2147484295" r:id="rId10"/>
    <p:sldLayoutId id="2147484296" r:id="rId11"/>
  </p:sldLayoutIdLst>
  <p:hf sldNum="0" hd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Marcador de títu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_tradnl"/>
              <a:t>Clic para editar título</a:t>
            </a:r>
            <a:endParaRPr lang="es-ES"/>
          </a:p>
        </p:txBody>
      </p:sp>
      <p:sp>
        <p:nvSpPr>
          <p:cNvPr id="1027" name="Marcador de tex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Arial" pitchFamily="34" charset="0"/>
              </a:defRPr>
            </a:lvl1pPr>
          </a:lstStyle>
          <a:p>
            <a:pPr>
              <a:defRPr/>
            </a:pPr>
            <a:fld id="{6F9519FD-FB21-45E8-9B7D-3DE3F7A13DFF}" type="datetime1">
              <a:rPr lang="es-ES"/>
              <a:pPr>
                <a:defRPr/>
              </a:pPr>
              <a:t>29/08/2017</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ＭＳ Ｐゴシック" charset="0"/>
                <a:cs typeface="ＭＳ Ｐゴシック" charset="0"/>
              </a:defRPr>
            </a:lvl1pPr>
          </a:lstStyle>
          <a:p>
            <a:pPr>
              <a:defRPr/>
            </a:pPr>
            <a:r>
              <a:rPr lang="es-ES"/>
              <a:t>1 17</a:t>
            </a:r>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Arial" pitchFamily="34" charset="0"/>
              </a:defRPr>
            </a:lvl1pPr>
          </a:lstStyle>
          <a:p>
            <a:pPr>
              <a:defRPr/>
            </a:pPr>
            <a:fld id="{9A069BAE-1BED-437D-B9E1-315094FBC94C}" type="slidenum">
              <a:rPr lang="es-ES"/>
              <a:pPr>
                <a:defRPr/>
              </a:pPr>
              <a:t>‹Nº›</a:t>
            </a:fld>
            <a:endParaRPr lang="es-ES"/>
          </a:p>
        </p:txBody>
      </p:sp>
      <p:grpSp>
        <p:nvGrpSpPr>
          <p:cNvPr id="9" name="Agrupar 8"/>
          <p:cNvGrpSpPr/>
          <p:nvPr/>
        </p:nvGrpSpPr>
        <p:grpSpPr>
          <a:xfrm>
            <a:off x="0" y="0"/>
            <a:ext cx="9144000" cy="6858000"/>
            <a:chOff x="0" y="0"/>
            <a:chExt cx="9144000" cy="6858000"/>
          </a:xfrm>
        </p:grpSpPr>
        <p:grpSp>
          <p:nvGrpSpPr>
            <p:cNvPr id="10" name="Agrupar 9"/>
            <p:cNvGrpSpPr/>
            <p:nvPr userDrawn="1"/>
          </p:nvGrpSpPr>
          <p:grpSpPr>
            <a:xfrm>
              <a:off x="0" y="6013450"/>
              <a:ext cx="9144000" cy="844550"/>
              <a:chOff x="0" y="6013450"/>
              <a:chExt cx="9144000" cy="844550"/>
            </a:xfrm>
          </p:grpSpPr>
          <p:pic>
            <p:nvPicPr>
              <p:cNvPr id="14" name="Imagen 13" descr="Captura de pantalla 2012-10-27 a la(s) 10.12.28.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6107949"/>
                <a:ext cx="9144000" cy="750051"/>
              </a:xfrm>
              <a:prstGeom prst="rect">
                <a:avLst/>
              </a:prstGeom>
            </p:spPr>
          </p:pic>
          <p:sp>
            <p:nvSpPr>
              <p:cNvPr id="15" name="Rectángulo 14"/>
              <p:cNvSpPr/>
              <p:nvPr userDrawn="1"/>
            </p:nvSpPr>
            <p:spPr>
              <a:xfrm>
                <a:off x="6330950" y="6013450"/>
                <a:ext cx="2571750" cy="6159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pic>
            <p:nvPicPr>
              <p:cNvPr id="16" name="Imagen 15" descr="Captura de pantalla 2012-10-27 a la(s) 10.39.30.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388424" y="6021288"/>
                <a:ext cx="487806" cy="584160"/>
              </a:xfrm>
              <a:prstGeom prst="rect">
                <a:avLst/>
              </a:prstGeom>
            </p:spPr>
          </p:pic>
          <p:pic>
            <p:nvPicPr>
              <p:cNvPr id="17" name="Imagen 16" descr="Captura de pantalla 2012-10-27 a la(s) 10.39.46.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372200" y="6309320"/>
                <a:ext cx="1763881" cy="288092"/>
              </a:xfrm>
              <a:prstGeom prst="rect">
                <a:avLst/>
              </a:prstGeom>
            </p:spPr>
          </p:pic>
        </p:grpSp>
        <p:grpSp>
          <p:nvGrpSpPr>
            <p:cNvPr id="11" name="Agrupar 10"/>
            <p:cNvGrpSpPr/>
            <p:nvPr userDrawn="1"/>
          </p:nvGrpSpPr>
          <p:grpSpPr>
            <a:xfrm>
              <a:off x="0" y="0"/>
              <a:ext cx="9144000" cy="1963368"/>
              <a:chOff x="0" y="0"/>
              <a:chExt cx="9144000" cy="1963368"/>
            </a:xfrm>
          </p:grpSpPr>
          <p:pic>
            <p:nvPicPr>
              <p:cNvPr id="12" name="Imagen 11" descr="Captura de pantalla 2012-10-27 a la(s) 10.12.03.png"/>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0" y="0"/>
                <a:ext cx="9144000" cy="1963368"/>
              </a:xfrm>
              <a:prstGeom prst="rect">
                <a:avLst/>
              </a:prstGeom>
            </p:spPr>
          </p:pic>
          <p:sp>
            <p:nvSpPr>
              <p:cNvPr id="13" name="Rectángulo 12"/>
              <p:cNvSpPr/>
              <p:nvPr userDrawn="1"/>
            </p:nvSpPr>
            <p:spPr>
              <a:xfrm>
                <a:off x="6956425" y="1171575"/>
                <a:ext cx="654050" cy="7048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grpSp>
      </p:grpSp>
    </p:spTree>
    <p:extLst>
      <p:ext uri="{BB962C8B-B14F-4D97-AF65-F5344CB8AC3E}">
        <p14:creationId xmlns:p14="http://schemas.microsoft.com/office/powerpoint/2010/main" val="440841767"/>
      </p:ext>
    </p:extLst>
  </p:cSld>
  <p:clrMap bg1="lt1" tx1="dk1" bg2="lt2" tx2="dk2" accent1="accent1" accent2="accent2" accent3="accent3" accent4="accent4" accent5="accent5" accent6="accent6" hlink="hlink" folHlink="folHlink"/>
  <p:sldLayoutIdLst>
    <p:sldLayoutId id="2147484298" r:id="rId1"/>
    <p:sldLayoutId id="2147484299" r:id="rId2"/>
    <p:sldLayoutId id="2147484300" r:id="rId3"/>
    <p:sldLayoutId id="2147484301" r:id="rId4"/>
    <p:sldLayoutId id="2147484302" r:id="rId5"/>
    <p:sldLayoutId id="2147484303" r:id="rId6"/>
    <p:sldLayoutId id="2147484304" r:id="rId7"/>
    <p:sldLayoutId id="2147484305" r:id="rId8"/>
    <p:sldLayoutId id="2147484306" r:id="rId9"/>
    <p:sldLayoutId id="2147484307" r:id="rId10"/>
    <p:sldLayoutId id="2147484308" r:id="rId11"/>
  </p:sldLayoutIdLst>
  <p:hf sldNum="0" hd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2519351"/>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579129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0169709"/>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5979537"/>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317259"/>
      </p:ext>
    </p:extLst>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9651936"/>
      </p:ext>
    </p:extLst>
  </p:cSld>
  <p:clrMap bg1="lt1" tx1="dk1" bg2="lt2" tx2="dk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629880"/>
      </p:ext>
    </p:extLst>
  </p:cSld>
  <p:clrMap bg1="lt1" tx1="dk1" bg2="lt2" tx2="dk2" accent1="accent1" accent2="accent2" accent3="accent3" accent4="accent4" accent5="accent5" accent6="accent6" hlink="hlink" folHlink="folHlink"/>
  <p:sldLayoutIdLst>
    <p:sldLayoutId id="2147484140" r:id="rId1"/>
    <p:sldLayoutId id="2147484141" r:id="rId2"/>
    <p:sldLayoutId id="2147484142" r:id="rId3"/>
    <p:sldLayoutId id="2147484143" r:id="rId4"/>
    <p:sldLayoutId id="2147484144" r:id="rId5"/>
    <p:sldLayoutId id="2147484145" r:id="rId6"/>
    <p:sldLayoutId id="2147484146" r:id="rId7"/>
    <p:sldLayoutId id="2147484147" r:id="rId8"/>
    <p:sldLayoutId id="2147484148" r:id="rId9"/>
    <p:sldLayoutId id="2147484149" r:id="rId10"/>
    <p:sldLayoutId id="214748415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5555481"/>
      </p:ext>
    </p:extLst>
  </p:cSld>
  <p:clrMap bg1="lt1" tx1="dk1" bg2="lt2" tx2="dk2" accent1="accent1" accent2="accent2" accent3="accent3" accent4="accent4" accent5="accent5" accent6="accent6" hlink="hlink" folHlink="folHlink"/>
  <p:sldLayoutIdLst>
    <p:sldLayoutId id="2147484238" r:id="rId1"/>
    <p:sldLayoutId id="2147484239" r:id="rId2"/>
    <p:sldLayoutId id="2147484240" r:id="rId3"/>
    <p:sldLayoutId id="2147484241" r:id="rId4"/>
    <p:sldLayoutId id="2147484242" r:id="rId5"/>
    <p:sldLayoutId id="2147484243" r:id="rId6"/>
    <p:sldLayoutId id="2147484244" r:id="rId7"/>
    <p:sldLayoutId id="2147484245" r:id="rId8"/>
    <p:sldLayoutId id="2147484246" r:id="rId9"/>
    <p:sldLayoutId id="2147484247" r:id="rId10"/>
    <p:sldLayoutId id="2147484248"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4.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4.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4.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10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2.png"/><Relationship Id="rId1" Type="http://schemas.openxmlformats.org/officeDocument/2006/relationships/slideLayout" Target="../slideLayouts/slideLayout1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04.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148.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9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9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60.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6.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6.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6.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26.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4.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4.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04.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a:spLocks noChangeArrowheads="1"/>
          </p:cNvSpPr>
          <p:nvPr/>
        </p:nvSpPr>
        <p:spPr bwMode="auto">
          <a:xfrm>
            <a:off x="988540" y="1018541"/>
            <a:ext cx="6565199" cy="2708434"/>
          </a:xfrm>
          <a:prstGeom prst="rect">
            <a:avLst/>
          </a:prstGeom>
          <a:noFill/>
          <a:ln>
            <a:noFill/>
          </a:ln>
          <a:effectLst/>
        </p:spPr>
        <p:txBody>
          <a:bodyPr vert="horz" wrap="square" lIns="19044" tIns="0" rIns="19044" bIns="0" numCol="1" anchor="ctr" anchorCtr="0" compatLnSpc="1">
            <a:prstTxWarp prst="textNoShape">
              <a:avLst/>
            </a:prstTxWarp>
            <a:spAutoFit/>
          </a:bodyPr>
          <a:lstStyle/>
          <a:p>
            <a:pPr marL="0" marR="0" lvl="0" indent="0" algn="ctr" defTabSz="914400" eaLnBrk="0" fontAlgn="ctr" latinLnBrk="0" hangingPunct="0">
              <a:lnSpc>
                <a:spcPct val="100000"/>
              </a:lnSpc>
              <a:spcBef>
                <a:spcPct val="0"/>
              </a:spcBef>
              <a:spcAft>
                <a:spcPct val="0"/>
              </a:spcAft>
              <a:buClrTx/>
              <a:buSzTx/>
              <a:buFontTx/>
              <a:buNone/>
              <a:tabLst/>
              <a:defRPr/>
            </a:pPr>
            <a:endParaRPr kumimoji="0" lang="es-CO" sz="2800" b="0" i="0" u="sng" strike="noStrike" kern="0" cap="none" spc="0" normalizeH="0" baseline="0" noProof="0" dirty="0">
              <a:ln>
                <a:noFill/>
              </a:ln>
              <a:solidFill>
                <a:prstClr val="white"/>
              </a:solidFill>
              <a:effectLst/>
              <a:uLnTx/>
              <a:uFillTx/>
              <a:latin typeface="Asap"/>
            </a:endParaRPr>
          </a:p>
          <a:p>
            <a:pPr marL="0" marR="0" lvl="0" indent="0" algn="ctr" defTabSz="914400" eaLnBrk="0" fontAlgn="ctr" latinLnBrk="0" hangingPunct="0">
              <a:lnSpc>
                <a:spcPct val="100000"/>
              </a:lnSpc>
              <a:spcBef>
                <a:spcPct val="0"/>
              </a:spcBef>
              <a:spcAft>
                <a:spcPct val="0"/>
              </a:spcAft>
              <a:buClrTx/>
              <a:buSzTx/>
              <a:buFontTx/>
              <a:buNone/>
              <a:tabLst/>
              <a:defRPr/>
            </a:pPr>
            <a:r>
              <a:rPr lang="es-CO" sz="2400" kern="0" noProof="0" dirty="0">
                <a:solidFill>
                  <a:prstClr val="white"/>
                </a:solidFill>
                <a:latin typeface="Asap"/>
              </a:rPr>
              <a:t>BIENVENIDOS A LA </a:t>
            </a:r>
            <a:r>
              <a:rPr kumimoji="0" lang="es-CO" sz="2400" b="0" i="0" strike="noStrike" kern="0" cap="none" spc="0" normalizeH="0" baseline="0" noProof="0" dirty="0">
                <a:ln>
                  <a:noFill/>
                </a:ln>
                <a:solidFill>
                  <a:prstClr val="white"/>
                </a:solidFill>
                <a:effectLst/>
                <a:uLnTx/>
                <a:uFillTx/>
                <a:latin typeface="Asap"/>
              </a:rPr>
              <a:t>MESA PUBLICA</a:t>
            </a:r>
          </a:p>
          <a:p>
            <a:pPr lvl="0" algn="ctr" eaLnBrk="0" fontAlgn="ctr" hangingPunct="0">
              <a:spcBef>
                <a:spcPct val="0"/>
              </a:spcBef>
              <a:spcAft>
                <a:spcPct val="0"/>
              </a:spcAft>
              <a:defRPr/>
            </a:pPr>
            <a:r>
              <a:rPr lang="es-CO" sz="2400" kern="0" dirty="0">
                <a:solidFill>
                  <a:prstClr val="white"/>
                </a:solidFill>
                <a:latin typeface="Asap"/>
              </a:rPr>
              <a:t>DEL CENTRO ZONAL ABURRA SUR </a:t>
            </a:r>
          </a:p>
          <a:p>
            <a:pPr marL="0" marR="0" lvl="0" indent="0" algn="ctr" defTabSz="914400" eaLnBrk="0" fontAlgn="ctr" latinLnBrk="0" hangingPunct="0">
              <a:lnSpc>
                <a:spcPct val="100000"/>
              </a:lnSpc>
              <a:spcBef>
                <a:spcPct val="0"/>
              </a:spcBef>
              <a:spcAft>
                <a:spcPct val="0"/>
              </a:spcAft>
              <a:buClrTx/>
              <a:buSzTx/>
              <a:buFontTx/>
              <a:buNone/>
              <a:tabLst/>
              <a:defRPr/>
            </a:pPr>
            <a:endParaRPr kumimoji="0" lang="es-CO" sz="2400" b="0" i="0" strike="noStrike" kern="0" cap="none" spc="0" normalizeH="0" baseline="0" noProof="0" dirty="0">
              <a:ln>
                <a:noFill/>
              </a:ln>
              <a:solidFill>
                <a:prstClr val="white"/>
              </a:solidFill>
              <a:effectLst/>
              <a:uLnTx/>
              <a:uFillTx/>
              <a:latin typeface="Asap"/>
            </a:endParaRPr>
          </a:p>
          <a:p>
            <a:pPr marL="0" marR="0" lvl="0" indent="0" algn="ctr" defTabSz="914400" eaLnBrk="0" fontAlgn="ctr" latinLnBrk="0" hangingPunct="0">
              <a:lnSpc>
                <a:spcPct val="100000"/>
              </a:lnSpc>
              <a:spcBef>
                <a:spcPct val="0"/>
              </a:spcBef>
              <a:spcAft>
                <a:spcPct val="0"/>
              </a:spcAft>
              <a:buClrTx/>
              <a:buSzTx/>
              <a:buFontTx/>
              <a:buNone/>
              <a:tabLst/>
              <a:defRPr/>
            </a:pPr>
            <a:r>
              <a:rPr lang="es-CO" sz="2400" kern="0" dirty="0">
                <a:solidFill>
                  <a:prstClr val="white"/>
                </a:solidFill>
                <a:latin typeface="Asap"/>
              </a:rPr>
              <a:t>AUDITORIO I.E. DIEGO ECHAVARRIA MISAS</a:t>
            </a:r>
          </a:p>
          <a:p>
            <a:pPr marL="0" marR="0" lvl="0" indent="0" algn="r" defTabSz="914400" eaLnBrk="0" fontAlgn="ctr" latinLnBrk="0" hangingPunct="0">
              <a:lnSpc>
                <a:spcPct val="100000"/>
              </a:lnSpc>
              <a:spcBef>
                <a:spcPct val="0"/>
              </a:spcBef>
              <a:spcAft>
                <a:spcPct val="0"/>
              </a:spcAft>
              <a:buClrTx/>
              <a:buSzTx/>
              <a:buFontTx/>
              <a:buNone/>
              <a:tabLst/>
              <a:defRPr/>
            </a:pPr>
            <a:r>
              <a:rPr kumimoji="0" lang="es-CO" sz="2400" b="0" i="0" strike="noStrike" kern="0" cap="none" spc="0" normalizeH="0" baseline="0" noProof="0" dirty="0">
                <a:ln>
                  <a:noFill/>
                </a:ln>
                <a:solidFill>
                  <a:prstClr val="white"/>
                </a:solidFill>
                <a:effectLst/>
                <a:uLnTx/>
                <a:uFillTx/>
                <a:latin typeface="Asap"/>
              </a:rPr>
              <a:t>31 AGOSTOS 2017</a:t>
            </a:r>
          </a:p>
          <a:p>
            <a:pPr marL="0" marR="0" lvl="0" indent="0" algn="ctr" defTabSz="914400" eaLnBrk="0" fontAlgn="ctr" latinLnBrk="0" hangingPunct="0">
              <a:lnSpc>
                <a:spcPct val="100000"/>
              </a:lnSpc>
              <a:spcBef>
                <a:spcPct val="0"/>
              </a:spcBef>
              <a:spcAft>
                <a:spcPct val="0"/>
              </a:spcAft>
              <a:buClrTx/>
              <a:buSzTx/>
              <a:buFontTx/>
              <a:buNone/>
              <a:tabLst/>
              <a:defRPr/>
            </a:pPr>
            <a:endParaRPr kumimoji="0" lang="es-CO" sz="2800" b="0" i="0" u="none" strike="noStrike" kern="0" cap="none" spc="0" normalizeH="0" baseline="0" noProof="0" dirty="0">
              <a:ln>
                <a:noFill/>
              </a:ln>
              <a:solidFill>
                <a:prstClr val="white"/>
              </a:solidFill>
              <a:effectLst/>
              <a:uLnTx/>
              <a:uFillTx/>
              <a:latin typeface="Arial" panose="020B0604020202020204" pitchFamily="34" charset="0"/>
            </a:endParaRPr>
          </a:p>
        </p:txBody>
      </p:sp>
    </p:spTree>
    <p:extLst>
      <p:ext uri="{BB962C8B-B14F-4D97-AF65-F5344CB8AC3E}">
        <p14:creationId xmlns:p14="http://schemas.microsoft.com/office/powerpoint/2010/main" val="1766721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Rectángulo"/>
          <p:cNvSpPr>
            <a:spLocks noChangeArrowheads="1"/>
          </p:cNvSpPr>
          <p:nvPr/>
        </p:nvSpPr>
        <p:spPr bwMode="auto">
          <a:xfrm>
            <a:off x="323528" y="1412775"/>
            <a:ext cx="7737107" cy="4381737"/>
          </a:xfrm>
          <a:prstGeom prst="rect">
            <a:avLst/>
          </a:prstGeom>
          <a:ln/>
          <a:extLst/>
        </p:spPr>
        <p:style>
          <a:lnRef idx="2">
            <a:schemeClr val="accent6"/>
          </a:lnRef>
          <a:fillRef idx="1">
            <a:schemeClr val="lt1"/>
          </a:fillRef>
          <a:effectRef idx="0">
            <a:schemeClr val="accent6"/>
          </a:effectRef>
          <a:fontRef idx="minor">
            <a:schemeClr val="dk1"/>
          </a:fontRef>
        </p:style>
        <p:txBody>
          <a:bodyPr wrap="square">
            <a:spAutoFit/>
          </a:bodyPr>
          <a:lstStyle>
            <a:lvl1pPr eaLnBrk="0" hangingPunct="0">
              <a:defRPr>
                <a:solidFill>
                  <a:schemeClr val="tx1"/>
                </a:solidFill>
                <a:latin typeface="Calibri" panose="020F0502020204030204" pitchFamily="34" charset="0"/>
                <a:ea typeface="MS PGothic" panose="020B0600070205080204" pitchFamily="34" charset="-128"/>
              </a:defRPr>
            </a:lvl1pPr>
            <a:lvl2pPr marL="742950" indent="-285750" eaLnBrk="0" hangingPunct="0">
              <a:defRPr>
                <a:solidFill>
                  <a:schemeClr val="tx1"/>
                </a:solidFill>
                <a:latin typeface="Calibri" panose="020F0502020204030204" pitchFamily="34" charset="0"/>
                <a:ea typeface="MS PGothic" panose="020B0600070205080204" pitchFamily="34" charset="-128"/>
              </a:defRPr>
            </a:lvl2pPr>
            <a:lvl3pPr marL="1143000" indent="-228600" eaLnBrk="0" hangingPunct="0">
              <a:defRPr>
                <a:solidFill>
                  <a:schemeClr val="tx1"/>
                </a:solidFill>
                <a:latin typeface="Calibri" panose="020F0502020204030204" pitchFamily="34" charset="0"/>
                <a:ea typeface="MS PGothic" panose="020B0600070205080204" pitchFamily="34" charset="-128"/>
              </a:defRPr>
            </a:lvl3pPr>
            <a:lvl4pPr marL="1600200" indent="-228600" eaLnBrk="0" hangingPunct="0">
              <a:defRPr>
                <a:solidFill>
                  <a:schemeClr val="tx1"/>
                </a:solidFill>
                <a:latin typeface="Calibri" panose="020F0502020204030204" pitchFamily="34" charset="0"/>
                <a:ea typeface="MS PGothic" panose="020B0600070205080204" pitchFamily="34" charset="-128"/>
              </a:defRPr>
            </a:lvl4pPr>
            <a:lvl5pPr marL="2057400" indent="-228600" eaLnBrk="0" hangingPunc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s-CO" sz="2000" b="1" i="0" u="none" strike="noStrike" kern="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rPr>
              <a:t>La Oferta de Servicios del ICBF se establecen a través de programas, proyectos y modalidades de atención.</a:t>
            </a: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s-CO" sz="2000" b="1" i="0" u="none" strike="noStrike" kern="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rPr>
              <a:t>De igual manera el componente técnico y de operación de cada uno de los servicios, se encuentra definido en las normas, los Lineamientos Técnico Administrativos y Manuales Operativos. </a:t>
            </a: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s-CO" sz="2000" b="1" i="0" u="none" strike="noStrike" kern="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rPr>
              <a:t>Los  servicios del ICBF  se han diseñado de acuerdo con las características de  diferentes grupos etáreos, necesidades de las poblaciones, problemáticas de protección y desde el enfoque de garantía de derechos de los niños, niñas y adolescentes.</a:t>
            </a:r>
            <a:endParaRPr kumimoji="0" lang="es-CO" sz="2000" b="1" i="0" u="none" strike="noStrike" kern="0" cap="none" spc="0" normalizeH="0" baseline="0" noProof="0" dirty="0">
              <a:ln>
                <a:noFill/>
              </a:ln>
              <a:solidFill>
                <a:schemeClr val="tx1"/>
              </a:solidFill>
              <a:effectLst/>
              <a:uLnTx/>
              <a:uFillTx/>
              <a:latin typeface="Calibri" panose="020F0502020204030204" pitchFamily="34" charset="0"/>
              <a:ea typeface="MS PGothic" panose="020B0600070205080204" pitchFamily="34" charset="-128"/>
            </a:endParaRPr>
          </a:p>
        </p:txBody>
      </p:sp>
      <p:sp>
        <p:nvSpPr>
          <p:cNvPr id="2" name="CuadroTexto 1"/>
          <p:cNvSpPr txBox="1"/>
          <p:nvPr/>
        </p:nvSpPr>
        <p:spPr>
          <a:xfrm>
            <a:off x="323528" y="327788"/>
            <a:ext cx="2698175" cy="92333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3600" b="1" i="0" u="none" strike="noStrike" kern="0" cap="none" spc="0" normalizeH="0" baseline="0" noProof="0" dirty="0">
                <a:ln>
                  <a:noFill/>
                </a:ln>
                <a:solidFill>
                  <a:schemeClr val="bg1"/>
                </a:solidFill>
                <a:effectLst/>
                <a:uLnTx/>
                <a:uFillTx/>
                <a:latin typeface="Arial" panose="020B0604020202020204" pitchFamily="34" charset="0"/>
                <a:ea typeface="MS PGothic" panose="020B0600070205080204" pitchFamily="34" charset="-128"/>
              </a:rPr>
              <a:t>SERVICIOS</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5655845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redondeado 5"/>
          <p:cNvSpPr/>
          <p:nvPr/>
        </p:nvSpPr>
        <p:spPr>
          <a:xfrm>
            <a:off x="457198" y="1484784"/>
            <a:ext cx="7847013" cy="1324025"/>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dirty="0">
                <a:ln>
                  <a:noFill/>
                </a:ln>
                <a:solidFill>
                  <a:prstClr val="black"/>
                </a:solidFill>
                <a:effectLst/>
                <a:uLnTx/>
                <a:uFillTx/>
              </a:rPr>
              <a:t>Aunar esfuerzos y recursos técnicos, físicos, administrativos y económicos entre las partes para atender integralmente a los niños y niñas en primera infancia en los municipios de la Zona de Aburra Sur  que pertenezcan en condición de Vulnerabilidad, en el marco de la Estrategia Nacional para la atención a la Primera Infancia de Cero a Siempre, y de los Lineamientos y estándares del ICBF. </a:t>
            </a:r>
          </a:p>
        </p:txBody>
      </p:sp>
      <p:sp>
        <p:nvSpPr>
          <p:cNvPr id="17441" name="Título 1"/>
          <p:cNvSpPr>
            <a:spLocks noGrp="1"/>
          </p:cNvSpPr>
          <p:nvPr>
            <p:ph type="title"/>
          </p:nvPr>
        </p:nvSpPr>
        <p:spPr bwMode="auto">
          <a:xfrm>
            <a:off x="407538" y="116632"/>
            <a:ext cx="6678613" cy="692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s-CO" sz="3600" dirty="0">
                <a:solidFill>
                  <a:schemeClr val="bg1"/>
                </a:solidFill>
              </a:rPr>
              <a:t>Servicios Especiales para la Primera Infancia </a:t>
            </a:r>
          </a:p>
        </p:txBody>
      </p:sp>
      <p:pic>
        <p:nvPicPr>
          <p:cNvPr id="174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32474" y="3484811"/>
            <a:ext cx="2471737" cy="2043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1539156510"/>
              </p:ext>
            </p:extLst>
          </p:nvPr>
        </p:nvGraphicFramePr>
        <p:xfrm>
          <a:off x="457198" y="3178064"/>
          <a:ext cx="4933044" cy="2705571"/>
        </p:xfrm>
        <a:graphic>
          <a:graphicData uri="http://schemas.openxmlformats.org/drawingml/2006/table">
            <a:tbl>
              <a:tblPr firstRow="1" bandRow="1"/>
              <a:tblGrid>
                <a:gridCol w="1384858"/>
                <a:gridCol w="1466802"/>
                <a:gridCol w="2081384"/>
              </a:tblGrid>
              <a:tr h="174782">
                <a:tc>
                  <a:txBody>
                    <a:bodyPr/>
                    <a:lstStyle/>
                    <a:p>
                      <a:pPr algn="ctr" rtl="0" fontAlgn="ctr"/>
                      <a:r>
                        <a:rPr lang="es-CO" sz="1400" b="1" i="0" u="none" strike="noStrike" dirty="0">
                          <a:solidFill>
                            <a:srgbClr val="FFFFFF"/>
                          </a:solidFill>
                          <a:effectLst/>
                          <a:latin typeface="Calibri" panose="020F0502020204030204" pitchFamily="34" charset="0"/>
                        </a:rPr>
                        <a:t>Modalidad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BBB59"/>
                    </a:solidFill>
                  </a:tcPr>
                </a:tc>
                <a:tc>
                  <a:txBody>
                    <a:bodyPr/>
                    <a:lstStyle/>
                    <a:p>
                      <a:pPr algn="ctr" rtl="0" fontAlgn="ctr"/>
                      <a:r>
                        <a:rPr lang="es-CO" sz="1400" b="1" i="0" u="none" strike="noStrike">
                          <a:solidFill>
                            <a:srgbClr val="FFFFFF"/>
                          </a:solidFill>
                          <a:effectLst/>
                          <a:latin typeface="Calibri" panose="020F0502020204030204" pitchFamily="34" charset="0"/>
                        </a:rPr>
                        <a:t>Unidades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BBB59"/>
                    </a:solidFill>
                  </a:tcPr>
                </a:tc>
                <a:tc>
                  <a:txBody>
                    <a:bodyPr/>
                    <a:lstStyle/>
                    <a:p>
                      <a:pPr algn="ctr" rtl="0" fontAlgn="ctr"/>
                      <a:r>
                        <a:rPr lang="es-CO" sz="1400" b="1" i="0" u="none" strike="noStrike">
                          <a:solidFill>
                            <a:srgbClr val="FFFFFF"/>
                          </a:solidFill>
                          <a:effectLst/>
                          <a:latin typeface="Calibri" panose="020F0502020204030204" pitchFamily="34" charset="0"/>
                        </a:rPr>
                        <a:t>Cupos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BBB59"/>
                    </a:solidFill>
                  </a:tcPr>
                </a:tc>
              </a:tr>
              <a:tr h="396621">
                <a:tc>
                  <a:txBody>
                    <a:bodyPr/>
                    <a:lstStyle/>
                    <a:p>
                      <a:pPr algn="ctr" rtl="0" fontAlgn="ctr"/>
                      <a:r>
                        <a:rPr lang="es-CO" sz="1400" b="0" i="0" u="none" strike="noStrike">
                          <a:solidFill>
                            <a:srgbClr val="000000"/>
                          </a:solidFill>
                          <a:effectLst/>
                          <a:latin typeface="Calibri" panose="020F0502020204030204" pitchFamily="34" charset="0"/>
                        </a:rPr>
                        <a:t>CDI Institucional</a:t>
                      </a:r>
                      <a:br>
                        <a:rPr lang="es-CO" sz="1400" b="0" i="0" u="none" strike="noStrike">
                          <a:solidFill>
                            <a:srgbClr val="000000"/>
                          </a:solidFill>
                          <a:effectLst/>
                          <a:latin typeface="Calibri" panose="020F0502020204030204" pitchFamily="34" charset="0"/>
                        </a:rPr>
                      </a:br>
                      <a:r>
                        <a:rPr lang="es-CO" sz="1400" b="0" i="0" u="none" strike="noStrike">
                          <a:solidFill>
                            <a:srgbClr val="000000"/>
                          </a:solidFill>
                          <a:effectLst/>
                          <a:latin typeface="Calibri" panose="020F0502020204030204" pitchFamily="34" charset="0"/>
                        </a:rPr>
                        <a:t> (en arriendo)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7D1"/>
                    </a:solidFill>
                  </a:tcPr>
                </a:tc>
                <a:tc>
                  <a:txBody>
                    <a:bodyPr/>
                    <a:lstStyle/>
                    <a:p>
                      <a:pPr algn="ctr" rtl="0" fontAlgn="ctr"/>
                      <a:r>
                        <a:rPr lang="es-CO" sz="1400" b="0" i="0" u="none" strike="noStrike">
                          <a:solidFill>
                            <a:srgbClr val="000000"/>
                          </a:solidFill>
                          <a:effectLst/>
                          <a:latin typeface="Calibri" panose="020F0502020204030204" pitchFamily="34" charset="0"/>
                        </a:rPr>
                        <a:t>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7D1"/>
                    </a:solidFill>
                  </a:tcPr>
                </a:tc>
                <a:tc>
                  <a:txBody>
                    <a:bodyPr/>
                    <a:lstStyle/>
                    <a:p>
                      <a:pPr algn="ctr" rtl="0" fontAlgn="ctr"/>
                      <a:r>
                        <a:rPr lang="es-CO" sz="1400" b="0" i="0" u="none" strike="noStrike">
                          <a:solidFill>
                            <a:srgbClr val="000000"/>
                          </a:solidFill>
                          <a:effectLst/>
                          <a:latin typeface="Calibri" panose="020F0502020204030204" pitchFamily="34" charset="0"/>
                        </a:rPr>
                        <a:t>353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7D1"/>
                    </a:solidFill>
                  </a:tcPr>
                </a:tc>
              </a:tr>
              <a:tr h="524346">
                <a:tc>
                  <a:txBody>
                    <a:bodyPr/>
                    <a:lstStyle/>
                    <a:p>
                      <a:pPr algn="ctr" rtl="0" fontAlgn="ctr"/>
                      <a:r>
                        <a:rPr lang="es-CO" sz="1400" b="0" i="0" u="none" strike="noStrike">
                          <a:solidFill>
                            <a:srgbClr val="000000"/>
                          </a:solidFill>
                          <a:effectLst/>
                          <a:latin typeface="Calibri" panose="020F0502020204030204" pitchFamily="34" charset="0"/>
                        </a:rPr>
                        <a:t>Hogar Infantil – Institucional Integral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3EA"/>
                    </a:solidFill>
                  </a:tcPr>
                </a:tc>
                <a:tc>
                  <a:txBody>
                    <a:bodyPr/>
                    <a:lstStyle/>
                    <a:p>
                      <a:pPr algn="ctr" rtl="0" fontAlgn="ctr"/>
                      <a:r>
                        <a:rPr lang="es-CO" sz="1400" b="0" i="0" u="none" strike="noStrike">
                          <a:solidFill>
                            <a:srgbClr val="000000"/>
                          </a:solidFill>
                          <a:effectLst/>
                          <a:latin typeface="Calibri" panose="020F0502020204030204" pitchFamily="34" charset="0"/>
                        </a:rPr>
                        <a:t>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3EA"/>
                    </a:solidFill>
                  </a:tcPr>
                </a:tc>
                <a:tc>
                  <a:txBody>
                    <a:bodyPr/>
                    <a:lstStyle/>
                    <a:p>
                      <a:pPr algn="ctr" rtl="0" fontAlgn="ctr"/>
                      <a:r>
                        <a:rPr lang="es-CO" sz="1400" b="0" i="0" u="none" strike="noStrike">
                          <a:solidFill>
                            <a:srgbClr val="000000"/>
                          </a:solidFill>
                          <a:effectLst/>
                          <a:latin typeface="Calibri" panose="020F0502020204030204" pitchFamily="34" charset="0"/>
                        </a:rPr>
                        <a:t>272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3EA"/>
                    </a:solidFill>
                  </a:tcPr>
                </a:tc>
              </a:tr>
              <a:tr h="524346">
                <a:tc>
                  <a:txBody>
                    <a:bodyPr/>
                    <a:lstStyle/>
                    <a:p>
                      <a:pPr algn="ctr" rtl="0" fontAlgn="ctr"/>
                      <a:r>
                        <a:rPr lang="es-CO" sz="1400" b="0" i="0" u="none" strike="noStrike">
                          <a:solidFill>
                            <a:srgbClr val="000000"/>
                          </a:solidFill>
                          <a:effectLst/>
                          <a:latin typeface="Calibri" panose="020F0502020204030204" pitchFamily="34" charset="0"/>
                        </a:rPr>
                        <a:t>HCB Tradicional – Comunitario (T)</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7D1"/>
                    </a:solidFill>
                  </a:tcPr>
                </a:tc>
                <a:tc>
                  <a:txBody>
                    <a:bodyPr/>
                    <a:lstStyle/>
                    <a:p>
                      <a:pPr algn="ctr" rtl="0" fontAlgn="ctr"/>
                      <a:r>
                        <a:rPr lang="es-CO" sz="1400" b="0" i="0" u="none" strike="noStrike">
                          <a:solidFill>
                            <a:srgbClr val="000000"/>
                          </a:solidFill>
                          <a:effectLst/>
                          <a:latin typeface="Calibri" panose="020F0502020204030204" pitchFamily="34" charset="0"/>
                        </a:rPr>
                        <a:t>163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7D1"/>
                    </a:solidFill>
                  </a:tcPr>
                </a:tc>
                <a:tc>
                  <a:txBody>
                    <a:bodyPr/>
                    <a:lstStyle/>
                    <a:p>
                      <a:pPr algn="ctr" rtl="0" fontAlgn="ctr"/>
                      <a:r>
                        <a:rPr lang="es-CO" sz="1400" b="0" i="0" u="none" strike="noStrike">
                          <a:solidFill>
                            <a:srgbClr val="000000"/>
                          </a:solidFill>
                          <a:effectLst/>
                          <a:latin typeface="Calibri" panose="020F0502020204030204" pitchFamily="34" charset="0"/>
                        </a:rPr>
                        <a:t>2119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7D1"/>
                    </a:solidFill>
                  </a:tcPr>
                </a:tc>
              </a:tr>
              <a:tr h="524346">
                <a:tc>
                  <a:txBody>
                    <a:bodyPr/>
                    <a:lstStyle/>
                    <a:p>
                      <a:pPr algn="ctr" rtl="0" fontAlgn="ctr"/>
                      <a:r>
                        <a:rPr lang="es-CO" sz="1400" b="0" i="0" u="none" strike="noStrike">
                          <a:solidFill>
                            <a:srgbClr val="000000"/>
                          </a:solidFill>
                          <a:effectLst/>
                          <a:latin typeface="Calibri" panose="020F0502020204030204" pitchFamily="34" charset="0"/>
                        </a:rPr>
                        <a:t>HCB FAMI - Familiar Tradicional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7D1"/>
                    </a:solidFill>
                  </a:tcPr>
                </a:tc>
                <a:tc>
                  <a:txBody>
                    <a:bodyPr/>
                    <a:lstStyle/>
                    <a:p>
                      <a:pPr algn="ctr" rtl="0" fontAlgn="ctr"/>
                      <a:r>
                        <a:rPr lang="es-CO" sz="1400" b="0" i="0" u="none" strike="noStrike">
                          <a:solidFill>
                            <a:srgbClr val="000000"/>
                          </a:solidFill>
                          <a:effectLst/>
                          <a:latin typeface="Calibri" panose="020F0502020204030204" pitchFamily="34" charset="0"/>
                        </a:rPr>
                        <a:t>23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7D1"/>
                    </a:solidFill>
                  </a:tcPr>
                </a:tc>
                <a:tc>
                  <a:txBody>
                    <a:bodyPr/>
                    <a:lstStyle/>
                    <a:p>
                      <a:pPr algn="ctr" rtl="0" fontAlgn="ctr"/>
                      <a:r>
                        <a:rPr lang="es-CO" sz="1400" b="0" i="0" u="none" strike="noStrike">
                          <a:solidFill>
                            <a:srgbClr val="000000"/>
                          </a:solidFill>
                          <a:effectLst/>
                          <a:latin typeface="Calibri" panose="020F0502020204030204" pitchFamily="34" charset="0"/>
                        </a:rPr>
                        <a:t>644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7D1"/>
                    </a:solidFill>
                  </a:tcPr>
                </a:tc>
              </a:tr>
              <a:tr h="174782">
                <a:tc>
                  <a:txBody>
                    <a:bodyPr/>
                    <a:lstStyle/>
                    <a:p>
                      <a:pPr algn="ctr" rtl="0" fontAlgn="ctr"/>
                      <a:r>
                        <a:rPr lang="es-CO" sz="1400" b="0" i="0" u="none" strike="noStrike">
                          <a:solidFill>
                            <a:srgbClr val="000000"/>
                          </a:solidFill>
                          <a:effectLst/>
                          <a:latin typeface="Calibri" panose="020F0502020204030204" pitchFamily="34" charset="0"/>
                        </a:rPr>
                        <a:t>Total de cupos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3EA"/>
                    </a:solidFill>
                  </a:tcPr>
                </a:tc>
                <a:tc>
                  <a:txBody>
                    <a:bodyPr/>
                    <a:lstStyle/>
                    <a:p>
                      <a:pPr algn="ctr" rtl="0" fontAlgn="ctr"/>
                      <a:r>
                        <a:rPr lang="es-CO" sz="1400" b="1" i="0" u="none" strike="noStrike">
                          <a:solidFill>
                            <a:srgbClr val="000000"/>
                          </a:solidFill>
                          <a:effectLst/>
                          <a:latin typeface="Calibri" panose="020F0502020204030204" pitchFamily="34" charset="0"/>
                        </a:rPr>
                        <a:t>192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3EA"/>
                    </a:solidFill>
                  </a:tcPr>
                </a:tc>
                <a:tc>
                  <a:txBody>
                    <a:bodyPr/>
                    <a:lstStyle/>
                    <a:p>
                      <a:pPr algn="ctr" rtl="0" fontAlgn="ctr"/>
                      <a:r>
                        <a:rPr lang="es-CO" sz="1400" b="1" i="0" u="none" strike="noStrike" dirty="0" smtClean="0">
                          <a:solidFill>
                            <a:srgbClr val="000000"/>
                          </a:solidFill>
                          <a:effectLst/>
                          <a:latin typeface="Calibri" panose="020F0502020204030204" pitchFamily="34" charset="0"/>
                        </a:rPr>
                        <a:t>3.388</a:t>
                      </a:r>
                      <a:endParaRPr lang="es-CO" sz="14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3EA"/>
                    </a:solidFill>
                  </a:tcPr>
                </a:tc>
              </a:tr>
            </a:tbl>
          </a:graphicData>
        </a:graphic>
      </p:graphicFrame>
    </p:spTree>
    <p:extLst>
      <p:ext uri="{BB962C8B-B14F-4D97-AF65-F5344CB8AC3E}">
        <p14:creationId xmlns:p14="http://schemas.microsoft.com/office/powerpoint/2010/main" val="577612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12 Tabla"/>
          <p:cNvGraphicFramePr>
            <a:graphicFrameLocks noGrp="1"/>
          </p:cNvGraphicFramePr>
          <p:nvPr>
            <p:extLst>
              <p:ext uri="{D42A27DB-BD31-4B8C-83A1-F6EECF244321}">
                <p14:modId xmlns:p14="http://schemas.microsoft.com/office/powerpoint/2010/main" val="1935024431"/>
              </p:ext>
            </p:extLst>
          </p:nvPr>
        </p:nvGraphicFramePr>
        <p:xfrm>
          <a:off x="487017" y="1543481"/>
          <a:ext cx="8090453" cy="1682496"/>
        </p:xfrm>
        <a:graphic>
          <a:graphicData uri="http://schemas.openxmlformats.org/drawingml/2006/table">
            <a:tbl>
              <a:tblPr firstRow="1" firstCol="1" bandRow="1"/>
              <a:tblGrid>
                <a:gridCol w="8090453">
                  <a:extLst>
                    <a:ext uri="{9D8B030D-6E8A-4147-A177-3AD203B41FA5}">
                      <a16:colId xmlns:a16="http://schemas.microsoft.com/office/drawing/2014/main" xmlns="" val="20000"/>
                    </a:ext>
                  </a:extLst>
                </a:gridCol>
              </a:tblGrid>
              <a:tr h="1529004">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gn="just">
                        <a:lnSpc>
                          <a:spcPct val="115000"/>
                        </a:lnSpc>
                        <a:spcAft>
                          <a:spcPts val="1000"/>
                        </a:spcAft>
                      </a:pPr>
                      <a:r>
                        <a:rPr lang="es-ES" sz="1600" dirty="0">
                          <a:solidFill>
                            <a:schemeClr val="tx1"/>
                          </a:solidFill>
                          <a:effectLst/>
                        </a:rPr>
                        <a:t>Brindar una atención integral a los niños y niñas en primera infancia, desde la gestación hasta los 4 años 11 meses de edad, con criterios de calidad, y de manera articulada con las otras entidades que en lo local sean responsables de la garantía de derechos de los niños y niñas, potenciando todas las dimensiones del desarrollo infantil. Prioritariamente los niños de familias con alta vulnerabilidad socioeconómica, a través de acciones que propicien el ejercicio de sus derechos.</a:t>
                      </a:r>
                      <a:endParaRPr lang="es-CO" sz="1600" dirty="0">
                        <a:solidFill>
                          <a:schemeClr val="tx1"/>
                        </a:solidFill>
                        <a:effectLst/>
                        <a:latin typeface="Verdana"/>
                        <a:ea typeface="Calibri"/>
                        <a:cs typeface="Times New Roman"/>
                      </a:endParaRPr>
                    </a:p>
                  </a:txBody>
                  <a:tcPr marL="67223" marR="67223"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bl>
          </a:graphicData>
        </a:graphic>
      </p:graphicFrame>
      <p:sp>
        <p:nvSpPr>
          <p:cNvPr id="5" name="5 Redondear rectángulo de esquina diagonal"/>
          <p:cNvSpPr/>
          <p:nvPr/>
        </p:nvSpPr>
        <p:spPr>
          <a:xfrm>
            <a:off x="487017" y="3269027"/>
            <a:ext cx="7882678" cy="1347145"/>
          </a:xfrm>
          <a:custGeom>
            <a:avLst/>
            <a:gdLst>
              <a:gd name="f0" fmla="val 10800000"/>
              <a:gd name="f1" fmla="val 5400000"/>
              <a:gd name="f2" fmla="val 16200000"/>
              <a:gd name="f3" fmla="val w"/>
              <a:gd name="f4" fmla="val h"/>
              <a:gd name="f5" fmla="val ss"/>
              <a:gd name="f6" fmla="val 0"/>
              <a:gd name="f7" fmla="val 16667"/>
              <a:gd name="f8" fmla="abs f3"/>
              <a:gd name="f9" fmla="abs f4"/>
              <a:gd name="f10" fmla="abs f5"/>
              <a:gd name="f11" fmla="?: f8 f3 1"/>
              <a:gd name="f12" fmla="?: f9 f4 1"/>
              <a:gd name="f13" fmla="?: f10 f5 1"/>
              <a:gd name="f14" fmla="*/ f11 1 21600"/>
              <a:gd name="f15" fmla="*/ f12 1 21600"/>
              <a:gd name="f16" fmla="*/ 21600 f11 1"/>
              <a:gd name="f17" fmla="*/ 21600 f12 1"/>
              <a:gd name="f18" fmla="min f15 f14"/>
              <a:gd name="f19" fmla="*/ f16 1 f13"/>
              <a:gd name="f20" fmla="*/ f17 1 f13"/>
              <a:gd name="f21" fmla="val f19"/>
              <a:gd name="f22" fmla="val f20"/>
              <a:gd name="f23" fmla="*/ f6 f18 1"/>
              <a:gd name="f24" fmla="+- f22 0 f6"/>
              <a:gd name="f25" fmla="+- f21 0 f6"/>
              <a:gd name="f26" fmla="*/ f21 f18 1"/>
              <a:gd name="f27" fmla="*/ f22 f18 1"/>
              <a:gd name="f28" fmla="min f25 f24"/>
              <a:gd name="f29" fmla="*/ f28 f7 1"/>
              <a:gd name="f30" fmla="*/ f28 f6 1"/>
              <a:gd name="f31" fmla="*/ f29 1 100000"/>
              <a:gd name="f32" fmla="*/ f30 1 100000"/>
              <a:gd name="f33" fmla="+- f22 0 f31"/>
              <a:gd name="f34" fmla="+- f21 0 f32"/>
              <a:gd name="f35" fmla="*/ f31 29289 1"/>
              <a:gd name="f36" fmla="*/ f32 29289 1"/>
              <a:gd name="f37" fmla="*/ f31 f18 1"/>
              <a:gd name="f38" fmla="*/ f32 f18 1"/>
              <a:gd name="f39" fmla="*/ f35 1 100000"/>
              <a:gd name="f40" fmla="*/ f36 1 100000"/>
              <a:gd name="f41" fmla="*/ f34 f18 1"/>
              <a:gd name="f42" fmla="*/ f33 f18 1"/>
              <a:gd name="f43" fmla="+- f39 0 f40"/>
              <a:gd name="f44" fmla="?: f43 f39 f40"/>
              <a:gd name="f45" fmla="+- f21 0 f44"/>
              <a:gd name="f46" fmla="+- f22 0 f44"/>
              <a:gd name="f47" fmla="*/ f44 f18 1"/>
              <a:gd name="f48" fmla="*/ f45 f18 1"/>
              <a:gd name="f49" fmla="*/ f46 f18 1"/>
            </a:gdLst>
            <a:ahLst/>
            <a:cxnLst>
              <a:cxn ang="3cd4">
                <a:pos x="hc" y="t"/>
              </a:cxn>
              <a:cxn ang="0">
                <a:pos x="r" y="vc"/>
              </a:cxn>
              <a:cxn ang="cd4">
                <a:pos x="hc" y="b"/>
              </a:cxn>
              <a:cxn ang="cd2">
                <a:pos x="l" y="vc"/>
              </a:cxn>
            </a:cxnLst>
            <a:rect l="f47" t="f47" r="f48" b="f49"/>
            <a:pathLst>
              <a:path>
                <a:moveTo>
                  <a:pt x="f37" y="f23"/>
                </a:moveTo>
                <a:lnTo>
                  <a:pt x="f41" y="f23"/>
                </a:lnTo>
                <a:arcTo wR="f38" hR="f38" stAng="f2" swAng="f1"/>
                <a:lnTo>
                  <a:pt x="f26" y="f42"/>
                </a:lnTo>
                <a:arcTo wR="f37" hR="f37" stAng="f6" swAng="f1"/>
                <a:lnTo>
                  <a:pt x="f38" y="f27"/>
                </a:lnTo>
                <a:arcTo wR="f38" hR="f38" stAng="f1" swAng="f1"/>
                <a:lnTo>
                  <a:pt x="f23" y="f37"/>
                </a:lnTo>
                <a:arcTo wR="f37" hR="f37" stAng="f0" swAng="f1"/>
                <a:close/>
              </a:path>
            </a:pathLst>
          </a:custGeom>
          <a:solidFill>
            <a:srgbClr val="9BBB59"/>
          </a:solidFill>
          <a:ln w="38103">
            <a:solidFill>
              <a:srgbClr val="FFFFFF"/>
            </a:solidFill>
            <a:prstDash val="solid"/>
          </a:ln>
          <a:effectLst>
            <a:outerShdw dist="19997" dir="5400000" algn="tl">
              <a:srgbClr val="000000">
                <a:alpha val="38000"/>
              </a:srgbClr>
            </a:outerShdw>
          </a:effectLst>
        </p:spPr>
        <p:txBody>
          <a:bodyPr anchor="ctr" anchorCtr="1"/>
          <a:lstStyle/>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400" b="1" i="0" u="none" strike="noStrike" kern="0" cap="none" spc="0" normalizeH="0" baseline="0" noProof="0" dirty="0">
                <a:ln>
                  <a:noFill/>
                </a:ln>
                <a:solidFill>
                  <a:schemeClr val="bg1"/>
                </a:solidFill>
                <a:effectLst/>
                <a:uLnTx/>
                <a:uFillTx/>
                <a:latin typeface="Arial" pitchFamily="34"/>
                <a:ea typeface="+mn-ea"/>
                <a:cs typeface="Arial" pitchFamily="34"/>
              </a:rPr>
              <a:t>HOGARES INFANTILES  MODALIDAD INSTITUCIONAL</a:t>
            </a: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400" b="1" i="1" u="none" strike="noStrike" kern="0" cap="none" spc="0" normalizeH="0" baseline="0" noProof="0" dirty="0">
                <a:ln>
                  <a:noFill/>
                </a:ln>
                <a:solidFill>
                  <a:srgbClr val="000000"/>
                </a:solidFill>
                <a:effectLst/>
                <a:uLnTx/>
                <a:uFillTx/>
                <a:latin typeface="Arial" pitchFamily="34"/>
                <a:ea typeface="+mn-ea"/>
                <a:cs typeface="Arial" pitchFamily="34"/>
              </a:rPr>
              <a:t>Unidades</a:t>
            </a:r>
            <a:r>
              <a:rPr kumimoji="0" lang="es-ES" sz="1400" b="1" i="1" u="none" strike="noStrike" kern="0" cap="none" spc="0" normalizeH="0" baseline="0" noProof="0" dirty="0" smtClean="0">
                <a:ln>
                  <a:noFill/>
                </a:ln>
                <a:solidFill>
                  <a:srgbClr val="000000"/>
                </a:solidFill>
                <a:effectLst/>
                <a:uLnTx/>
                <a:uFillTx/>
                <a:latin typeface="Arial" pitchFamily="34"/>
                <a:ea typeface="+mn-ea"/>
                <a:cs typeface="Arial" pitchFamily="34"/>
              </a:rPr>
              <a:t>: 3</a:t>
            </a:r>
            <a:endParaRPr kumimoji="0" lang="es-ES" sz="14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400" b="1" i="0" u="none" strike="noStrike" kern="0" cap="none" spc="0" normalizeH="0" baseline="0" noProof="0" dirty="0" smtClean="0">
                <a:ln>
                  <a:noFill/>
                </a:ln>
                <a:solidFill>
                  <a:srgbClr val="000000"/>
                </a:solidFill>
                <a:effectLst/>
                <a:uLnTx/>
                <a:uFillTx/>
                <a:latin typeface="Arial" pitchFamily="34"/>
                <a:ea typeface="+mn-ea"/>
                <a:cs typeface="Arial" pitchFamily="34"/>
              </a:rPr>
              <a:t>Cupos:353</a:t>
            </a:r>
            <a:endParaRPr kumimoji="0" lang="es-ES" sz="14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400" b="1" i="0" u="none" strike="noStrike" kern="0" cap="none" spc="0" normalizeH="0" baseline="0" noProof="0" dirty="0" smtClean="0">
                <a:ln>
                  <a:noFill/>
                </a:ln>
                <a:solidFill>
                  <a:srgbClr val="000000"/>
                </a:solidFill>
                <a:effectLst/>
                <a:uLnTx/>
                <a:uFillTx/>
                <a:latin typeface="Arial" pitchFamily="34"/>
                <a:ea typeface="+mn-ea"/>
                <a:cs typeface="Arial" pitchFamily="34"/>
              </a:rPr>
              <a:t>Usuarios:353</a:t>
            </a:r>
            <a:endParaRPr kumimoji="0" lang="es-ES" sz="14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400" b="1" i="0" u="none" strike="noStrike" kern="0" cap="none" spc="0" normalizeH="0" baseline="0" noProof="0" dirty="0">
                <a:ln>
                  <a:noFill/>
                </a:ln>
                <a:solidFill>
                  <a:srgbClr val="000000"/>
                </a:solidFill>
                <a:effectLst/>
                <a:uLnTx/>
                <a:uFillTx/>
                <a:latin typeface="Arial" pitchFamily="34"/>
                <a:ea typeface="+mn-ea"/>
                <a:cs typeface="Arial" pitchFamily="34"/>
              </a:rPr>
              <a:t>Financiación: </a:t>
            </a:r>
            <a:r>
              <a:rPr kumimoji="0" lang="es-ES" sz="1400" b="1" i="0" u="none" strike="noStrike" kern="0" cap="none" spc="0" normalizeH="0" baseline="0" noProof="0" dirty="0" smtClean="0">
                <a:ln>
                  <a:noFill/>
                </a:ln>
                <a:solidFill>
                  <a:srgbClr val="000000"/>
                </a:solidFill>
                <a:effectLst/>
                <a:uLnTx/>
                <a:uFillTx/>
                <a:latin typeface="Arial" pitchFamily="34"/>
                <a:ea typeface="+mn-ea"/>
                <a:cs typeface="Arial" pitchFamily="34"/>
              </a:rPr>
              <a:t>$ 721.958.308</a:t>
            </a:r>
            <a:endParaRPr kumimoji="0" lang="es-ES" sz="1400" b="1" i="0" u="none" strike="noStrike" kern="0" cap="none" spc="0" normalizeH="0" baseline="0" noProof="0" dirty="0">
              <a:ln>
                <a:noFill/>
              </a:ln>
              <a:solidFill>
                <a:srgbClr val="000000"/>
              </a:solidFill>
              <a:effectLst/>
              <a:uLnTx/>
              <a:uFillTx/>
              <a:latin typeface="Arial" pitchFamily="34"/>
              <a:ea typeface="+mn-ea"/>
              <a:cs typeface="Arial" pitchFamily="34"/>
            </a:endParaRPr>
          </a:p>
        </p:txBody>
      </p:sp>
      <p:pic>
        <p:nvPicPr>
          <p:cNvPr id="7" name="Imagen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022822"/>
            <a:ext cx="1063174" cy="77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7"/>
          <p:cNvSpPr txBox="1">
            <a:spLocks noChangeArrowheads="1"/>
          </p:cNvSpPr>
          <p:nvPr/>
        </p:nvSpPr>
        <p:spPr bwMode="auto">
          <a:xfrm>
            <a:off x="487017" y="303933"/>
            <a:ext cx="3103562" cy="523875"/>
          </a:xfrm>
          <a:prstGeom prst="rect">
            <a:avLst/>
          </a:prstGeom>
          <a:noFill/>
          <a:ln>
            <a:noFill/>
          </a:ln>
          <a:extLst/>
        </p:spPr>
        <p:txBody>
          <a:bodyPr wrap="none" anchorCtr="1">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800" b="1" i="0" u="none" strike="noStrike" kern="0" cap="none" spc="0" normalizeH="0" baseline="0" noProof="0" dirty="0">
                <a:ln>
                  <a:noFill/>
                </a:ln>
                <a:solidFill>
                  <a:prstClr val="white"/>
                </a:solidFill>
                <a:effectLst/>
                <a:uLnTx/>
                <a:uFillTx/>
                <a:latin typeface="Calibri" pitchFamily="34" charset="0"/>
                <a:ea typeface="+mn-ea"/>
                <a:cs typeface="Arial" pitchFamily="34" charset="0"/>
              </a:rPr>
              <a:t>PRIMERA INFANCIA</a:t>
            </a:r>
          </a:p>
        </p:txBody>
      </p:sp>
      <p:sp>
        <p:nvSpPr>
          <p:cNvPr id="10" name="5 Redondear rectángulo de esquina diagonal"/>
          <p:cNvSpPr/>
          <p:nvPr/>
        </p:nvSpPr>
        <p:spPr>
          <a:xfrm>
            <a:off x="487017" y="4733325"/>
            <a:ext cx="7882678" cy="1172344"/>
          </a:xfrm>
          <a:custGeom>
            <a:avLst/>
            <a:gdLst>
              <a:gd name="f0" fmla="val 10800000"/>
              <a:gd name="f1" fmla="val 5400000"/>
              <a:gd name="f2" fmla="val 16200000"/>
              <a:gd name="f3" fmla="val w"/>
              <a:gd name="f4" fmla="val h"/>
              <a:gd name="f5" fmla="val ss"/>
              <a:gd name="f6" fmla="val 0"/>
              <a:gd name="f7" fmla="val 16667"/>
              <a:gd name="f8" fmla="abs f3"/>
              <a:gd name="f9" fmla="abs f4"/>
              <a:gd name="f10" fmla="abs f5"/>
              <a:gd name="f11" fmla="?: f8 f3 1"/>
              <a:gd name="f12" fmla="?: f9 f4 1"/>
              <a:gd name="f13" fmla="?: f10 f5 1"/>
              <a:gd name="f14" fmla="*/ f11 1 21600"/>
              <a:gd name="f15" fmla="*/ f12 1 21600"/>
              <a:gd name="f16" fmla="*/ 21600 f11 1"/>
              <a:gd name="f17" fmla="*/ 21600 f12 1"/>
              <a:gd name="f18" fmla="min f15 f14"/>
              <a:gd name="f19" fmla="*/ f16 1 f13"/>
              <a:gd name="f20" fmla="*/ f17 1 f13"/>
              <a:gd name="f21" fmla="val f19"/>
              <a:gd name="f22" fmla="val f20"/>
              <a:gd name="f23" fmla="*/ f6 f18 1"/>
              <a:gd name="f24" fmla="+- f22 0 f6"/>
              <a:gd name="f25" fmla="+- f21 0 f6"/>
              <a:gd name="f26" fmla="*/ f21 f18 1"/>
              <a:gd name="f27" fmla="*/ f22 f18 1"/>
              <a:gd name="f28" fmla="min f25 f24"/>
              <a:gd name="f29" fmla="*/ f28 f7 1"/>
              <a:gd name="f30" fmla="*/ f28 f6 1"/>
              <a:gd name="f31" fmla="*/ f29 1 100000"/>
              <a:gd name="f32" fmla="*/ f30 1 100000"/>
              <a:gd name="f33" fmla="+- f22 0 f31"/>
              <a:gd name="f34" fmla="+- f21 0 f32"/>
              <a:gd name="f35" fmla="*/ f31 29289 1"/>
              <a:gd name="f36" fmla="*/ f32 29289 1"/>
              <a:gd name="f37" fmla="*/ f31 f18 1"/>
              <a:gd name="f38" fmla="*/ f32 f18 1"/>
              <a:gd name="f39" fmla="*/ f35 1 100000"/>
              <a:gd name="f40" fmla="*/ f36 1 100000"/>
              <a:gd name="f41" fmla="*/ f34 f18 1"/>
              <a:gd name="f42" fmla="*/ f33 f18 1"/>
              <a:gd name="f43" fmla="+- f39 0 f40"/>
              <a:gd name="f44" fmla="?: f43 f39 f40"/>
              <a:gd name="f45" fmla="+- f21 0 f44"/>
              <a:gd name="f46" fmla="+- f22 0 f44"/>
              <a:gd name="f47" fmla="*/ f44 f18 1"/>
              <a:gd name="f48" fmla="*/ f45 f18 1"/>
              <a:gd name="f49" fmla="*/ f46 f18 1"/>
            </a:gdLst>
            <a:ahLst/>
            <a:cxnLst>
              <a:cxn ang="3cd4">
                <a:pos x="hc" y="t"/>
              </a:cxn>
              <a:cxn ang="0">
                <a:pos x="r" y="vc"/>
              </a:cxn>
              <a:cxn ang="cd4">
                <a:pos x="hc" y="b"/>
              </a:cxn>
              <a:cxn ang="cd2">
                <a:pos x="l" y="vc"/>
              </a:cxn>
            </a:cxnLst>
            <a:rect l="f47" t="f47" r="f48" b="f49"/>
            <a:pathLst>
              <a:path>
                <a:moveTo>
                  <a:pt x="f37" y="f23"/>
                </a:moveTo>
                <a:lnTo>
                  <a:pt x="f41" y="f23"/>
                </a:lnTo>
                <a:arcTo wR="f38" hR="f38" stAng="f2" swAng="f1"/>
                <a:lnTo>
                  <a:pt x="f26" y="f42"/>
                </a:lnTo>
                <a:arcTo wR="f37" hR="f37" stAng="f6" swAng="f1"/>
                <a:lnTo>
                  <a:pt x="f38" y="f27"/>
                </a:lnTo>
                <a:arcTo wR="f38" hR="f38" stAng="f1" swAng="f1"/>
                <a:lnTo>
                  <a:pt x="f23" y="f37"/>
                </a:lnTo>
                <a:arcTo wR="f37" hR="f37" stAng="f0" swAng="f1"/>
                <a:close/>
              </a:path>
            </a:pathLst>
          </a:custGeom>
          <a:solidFill>
            <a:srgbClr val="9BBB59"/>
          </a:solidFill>
          <a:ln w="38103">
            <a:solidFill>
              <a:srgbClr val="FFFFFF"/>
            </a:solidFill>
            <a:prstDash val="solid"/>
          </a:ln>
          <a:effectLst>
            <a:outerShdw dist="19997" dir="5400000" algn="tl">
              <a:srgbClr val="000000">
                <a:alpha val="38000"/>
              </a:srgbClr>
            </a:outerShdw>
          </a:effectLst>
        </p:spPr>
        <p:txBody>
          <a:bodyPr anchor="ctr" anchorCtr="1"/>
          <a:lstStyle/>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400" b="1" i="0" u="none" strike="noStrike" kern="0" cap="none" spc="0" normalizeH="0" baseline="0" noProof="0" dirty="0" smtClean="0">
                <a:ln>
                  <a:noFill/>
                </a:ln>
                <a:solidFill>
                  <a:schemeClr val="bg1"/>
                </a:solidFill>
                <a:effectLst/>
                <a:uLnTx/>
                <a:uFillTx/>
                <a:latin typeface="Arial" pitchFamily="34"/>
                <a:ea typeface="+mn-ea"/>
                <a:cs typeface="Arial" pitchFamily="34"/>
              </a:rPr>
              <a:t>Centro de Desarrollo Integral (con arriendo)</a:t>
            </a:r>
            <a:endParaRPr kumimoji="0" lang="es-ES" sz="1400" b="1" i="0" u="none" strike="noStrike" kern="0" cap="none" spc="0" normalizeH="0" baseline="0" noProof="0" dirty="0">
              <a:ln>
                <a:noFill/>
              </a:ln>
              <a:solidFill>
                <a:schemeClr val="bg1"/>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400" b="1" i="1" u="none" strike="noStrike" kern="0" cap="none" spc="0" normalizeH="0" baseline="0" noProof="0" dirty="0">
                <a:ln>
                  <a:noFill/>
                </a:ln>
                <a:solidFill>
                  <a:srgbClr val="000000"/>
                </a:solidFill>
                <a:effectLst/>
                <a:uLnTx/>
                <a:uFillTx/>
                <a:latin typeface="Arial" pitchFamily="34"/>
                <a:ea typeface="+mn-ea"/>
                <a:cs typeface="Arial" pitchFamily="34"/>
              </a:rPr>
              <a:t>Unidades</a:t>
            </a:r>
            <a:r>
              <a:rPr kumimoji="0" lang="es-ES" sz="1400" b="1" i="1" u="none" strike="noStrike" kern="0" cap="none" spc="0" normalizeH="0" baseline="0" noProof="0" dirty="0" smtClean="0">
                <a:ln>
                  <a:noFill/>
                </a:ln>
                <a:solidFill>
                  <a:srgbClr val="000000"/>
                </a:solidFill>
                <a:effectLst/>
                <a:uLnTx/>
                <a:uFillTx/>
                <a:latin typeface="Arial" pitchFamily="34"/>
                <a:ea typeface="+mn-ea"/>
                <a:cs typeface="Arial" pitchFamily="34"/>
              </a:rPr>
              <a:t>: 3</a:t>
            </a:r>
            <a:endParaRPr kumimoji="0" lang="es-ES" sz="14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400" b="1" i="0" u="none" strike="noStrike" kern="0" cap="none" spc="0" normalizeH="0" baseline="0" noProof="0" dirty="0" smtClean="0">
                <a:ln>
                  <a:noFill/>
                </a:ln>
                <a:solidFill>
                  <a:srgbClr val="000000"/>
                </a:solidFill>
                <a:effectLst/>
                <a:uLnTx/>
                <a:uFillTx/>
                <a:latin typeface="Arial" pitchFamily="34"/>
                <a:ea typeface="+mn-ea"/>
                <a:cs typeface="Arial" pitchFamily="34"/>
              </a:rPr>
              <a:t>Cupos:</a:t>
            </a:r>
            <a:r>
              <a:rPr kumimoji="0" lang="es-ES" sz="1400" b="1" i="0" u="none" strike="noStrike" kern="0" cap="none" spc="0" normalizeH="0" noProof="0" dirty="0" smtClean="0">
                <a:ln>
                  <a:noFill/>
                </a:ln>
                <a:solidFill>
                  <a:srgbClr val="000000"/>
                </a:solidFill>
                <a:effectLst/>
                <a:uLnTx/>
                <a:uFillTx/>
                <a:latin typeface="Arial" pitchFamily="34"/>
                <a:ea typeface="+mn-ea"/>
                <a:cs typeface="Arial" pitchFamily="34"/>
              </a:rPr>
              <a:t> 272</a:t>
            </a:r>
            <a:endParaRPr kumimoji="0" lang="es-ES" sz="14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400" b="1" i="0" u="none" strike="noStrike" kern="0" cap="none" spc="0" normalizeH="0" baseline="0" noProof="0" dirty="0" smtClean="0">
                <a:ln>
                  <a:noFill/>
                </a:ln>
                <a:solidFill>
                  <a:srgbClr val="000000"/>
                </a:solidFill>
                <a:effectLst/>
                <a:uLnTx/>
                <a:uFillTx/>
                <a:latin typeface="Arial" pitchFamily="34"/>
                <a:ea typeface="+mn-ea"/>
                <a:cs typeface="Arial" pitchFamily="34"/>
              </a:rPr>
              <a:t>Usuarios:272</a:t>
            </a:r>
            <a:endParaRPr kumimoji="0" lang="es-ES" sz="14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400" b="1" i="0" u="none" strike="noStrike" kern="0" cap="none" spc="0" normalizeH="0" baseline="0" noProof="0" dirty="0">
                <a:ln>
                  <a:noFill/>
                </a:ln>
                <a:solidFill>
                  <a:srgbClr val="000000"/>
                </a:solidFill>
                <a:effectLst/>
                <a:uLnTx/>
                <a:uFillTx/>
                <a:latin typeface="Arial" pitchFamily="34"/>
                <a:ea typeface="+mn-ea"/>
                <a:cs typeface="Arial" pitchFamily="34"/>
              </a:rPr>
              <a:t>Financiación: </a:t>
            </a:r>
            <a:r>
              <a:rPr kumimoji="0" lang="es-ES" sz="1400" b="1" i="0" u="none" strike="noStrike" kern="0" cap="none" spc="0" normalizeH="0" baseline="0" noProof="0" dirty="0" smtClean="0">
                <a:ln>
                  <a:noFill/>
                </a:ln>
                <a:solidFill>
                  <a:srgbClr val="000000"/>
                </a:solidFill>
                <a:effectLst/>
                <a:uLnTx/>
                <a:uFillTx/>
                <a:latin typeface="Arial" pitchFamily="34"/>
                <a:ea typeface="+mn-ea"/>
                <a:cs typeface="Arial" pitchFamily="34"/>
              </a:rPr>
              <a:t>$ 860.823.968</a:t>
            </a:r>
            <a:endParaRPr kumimoji="0" lang="es-ES" sz="1400" b="1" i="0" u="none" strike="noStrike" kern="0" cap="none" spc="0" normalizeH="0" baseline="0" noProof="0" dirty="0">
              <a:ln>
                <a:noFill/>
              </a:ln>
              <a:solidFill>
                <a:srgbClr val="000000"/>
              </a:solidFill>
              <a:effectLst/>
              <a:uLnTx/>
              <a:uFillTx/>
              <a:latin typeface="Arial" pitchFamily="34"/>
              <a:ea typeface="+mn-ea"/>
              <a:cs typeface="Arial" pitchFamily="34"/>
            </a:endParaRPr>
          </a:p>
        </p:txBody>
      </p:sp>
    </p:spTree>
    <p:extLst>
      <p:ext uri="{BB962C8B-B14F-4D97-AF65-F5344CB8AC3E}">
        <p14:creationId xmlns:p14="http://schemas.microsoft.com/office/powerpoint/2010/main" val="3868566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1 Tabla"/>
          <p:cNvGraphicFramePr>
            <a:graphicFrameLocks noGrp="1"/>
          </p:cNvGraphicFramePr>
          <p:nvPr>
            <p:extLst>
              <p:ext uri="{D42A27DB-BD31-4B8C-83A1-F6EECF244321}">
                <p14:modId xmlns:p14="http://schemas.microsoft.com/office/powerpoint/2010/main" val="275446110"/>
              </p:ext>
            </p:extLst>
          </p:nvPr>
        </p:nvGraphicFramePr>
        <p:xfrm>
          <a:off x="611560" y="1268760"/>
          <a:ext cx="7647830" cy="2254158"/>
        </p:xfrm>
        <a:graphic>
          <a:graphicData uri="http://schemas.openxmlformats.org/drawingml/2006/table">
            <a:tbl>
              <a:tblPr firstRow="1" firstCol="1" bandRow="1"/>
              <a:tblGrid>
                <a:gridCol w="7647830">
                  <a:extLst>
                    <a:ext uri="{9D8B030D-6E8A-4147-A177-3AD203B41FA5}">
                      <a16:colId xmlns:a16="http://schemas.microsoft.com/office/drawing/2014/main" xmlns="" val="20000"/>
                    </a:ext>
                  </a:extLst>
                </a:gridCol>
              </a:tblGrid>
              <a:tr h="2254158">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gn="just">
                        <a:lnSpc>
                          <a:spcPct val="115000"/>
                        </a:lnSpc>
                        <a:spcAft>
                          <a:spcPts val="0"/>
                        </a:spcAft>
                      </a:pPr>
                      <a:r>
                        <a:rPr lang="es-ES" sz="1600" dirty="0">
                          <a:solidFill>
                            <a:schemeClr val="tx1"/>
                          </a:solidFill>
                          <a:effectLst/>
                        </a:rPr>
                        <a:t>Brindar atención a los niños y niñas menores de cinco años en escenarios comunitarios, de propiedad de los entes territoriales o en las viviendas de los agentes educativos, en los que se implementan acciones orientadas a fortalecer el desarrollo de los niños y niñas,  y a fomentar la salud y nutrición, mediante el compromiso solidario y voluntario de personas de la comunidad. Así como apoyar a las familias en desarrollo de la cualificación de las relaciones intrafamiliares y el fortalecimiento de vínculos afectivos, para que apoyen el desarrollo de los niños y niñas desde su gestación, vinculando además a otros adultos para que participen de la crianza de los niños.</a:t>
                      </a:r>
                      <a:endParaRPr lang="es-CO" sz="1600" dirty="0">
                        <a:solidFill>
                          <a:schemeClr val="tx1"/>
                        </a:solidFill>
                        <a:effectLst/>
                        <a:latin typeface="Verdana"/>
                        <a:ea typeface="Calibri"/>
                        <a:cs typeface="Times New Roman"/>
                      </a:endParaRPr>
                    </a:p>
                  </a:txBody>
                  <a:tcPr marL="67916" marR="67916"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bl>
          </a:graphicData>
        </a:graphic>
      </p:graphicFrame>
      <p:sp>
        <p:nvSpPr>
          <p:cNvPr id="5" name="5 Redondear rectángulo de esquina diagonal"/>
          <p:cNvSpPr/>
          <p:nvPr/>
        </p:nvSpPr>
        <p:spPr>
          <a:xfrm>
            <a:off x="611560" y="4034426"/>
            <a:ext cx="6984776" cy="1909173"/>
          </a:xfrm>
          <a:custGeom>
            <a:avLst/>
            <a:gdLst>
              <a:gd name="f0" fmla="val 10800000"/>
              <a:gd name="f1" fmla="val 5400000"/>
              <a:gd name="f2" fmla="val 16200000"/>
              <a:gd name="f3" fmla="val w"/>
              <a:gd name="f4" fmla="val h"/>
              <a:gd name="f5" fmla="val ss"/>
              <a:gd name="f6" fmla="val 0"/>
              <a:gd name="f7" fmla="val 16667"/>
              <a:gd name="f8" fmla="abs f3"/>
              <a:gd name="f9" fmla="abs f4"/>
              <a:gd name="f10" fmla="abs f5"/>
              <a:gd name="f11" fmla="?: f8 f3 1"/>
              <a:gd name="f12" fmla="?: f9 f4 1"/>
              <a:gd name="f13" fmla="?: f10 f5 1"/>
              <a:gd name="f14" fmla="*/ f11 1 21600"/>
              <a:gd name="f15" fmla="*/ f12 1 21600"/>
              <a:gd name="f16" fmla="*/ 21600 f11 1"/>
              <a:gd name="f17" fmla="*/ 21600 f12 1"/>
              <a:gd name="f18" fmla="min f15 f14"/>
              <a:gd name="f19" fmla="*/ f16 1 f13"/>
              <a:gd name="f20" fmla="*/ f17 1 f13"/>
              <a:gd name="f21" fmla="val f19"/>
              <a:gd name="f22" fmla="val f20"/>
              <a:gd name="f23" fmla="*/ f6 f18 1"/>
              <a:gd name="f24" fmla="+- f22 0 f6"/>
              <a:gd name="f25" fmla="+- f21 0 f6"/>
              <a:gd name="f26" fmla="*/ f21 f18 1"/>
              <a:gd name="f27" fmla="*/ f22 f18 1"/>
              <a:gd name="f28" fmla="min f25 f24"/>
              <a:gd name="f29" fmla="*/ f28 f7 1"/>
              <a:gd name="f30" fmla="*/ f28 f6 1"/>
              <a:gd name="f31" fmla="*/ f29 1 100000"/>
              <a:gd name="f32" fmla="*/ f30 1 100000"/>
              <a:gd name="f33" fmla="+- f22 0 f31"/>
              <a:gd name="f34" fmla="+- f21 0 f32"/>
              <a:gd name="f35" fmla="*/ f31 29289 1"/>
              <a:gd name="f36" fmla="*/ f32 29289 1"/>
              <a:gd name="f37" fmla="*/ f31 f18 1"/>
              <a:gd name="f38" fmla="*/ f32 f18 1"/>
              <a:gd name="f39" fmla="*/ f35 1 100000"/>
              <a:gd name="f40" fmla="*/ f36 1 100000"/>
              <a:gd name="f41" fmla="*/ f34 f18 1"/>
              <a:gd name="f42" fmla="*/ f33 f18 1"/>
              <a:gd name="f43" fmla="+- f39 0 f40"/>
              <a:gd name="f44" fmla="?: f43 f39 f40"/>
              <a:gd name="f45" fmla="+- f21 0 f44"/>
              <a:gd name="f46" fmla="+- f22 0 f44"/>
              <a:gd name="f47" fmla="*/ f44 f18 1"/>
              <a:gd name="f48" fmla="*/ f45 f18 1"/>
              <a:gd name="f49" fmla="*/ f46 f18 1"/>
            </a:gdLst>
            <a:ahLst/>
            <a:cxnLst>
              <a:cxn ang="3cd4">
                <a:pos x="hc" y="t"/>
              </a:cxn>
              <a:cxn ang="0">
                <a:pos x="r" y="vc"/>
              </a:cxn>
              <a:cxn ang="cd4">
                <a:pos x="hc" y="b"/>
              </a:cxn>
              <a:cxn ang="cd2">
                <a:pos x="l" y="vc"/>
              </a:cxn>
            </a:cxnLst>
            <a:rect l="f47" t="f47" r="f48" b="f49"/>
            <a:pathLst>
              <a:path>
                <a:moveTo>
                  <a:pt x="f37" y="f23"/>
                </a:moveTo>
                <a:lnTo>
                  <a:pt x="f41" y="f23"/>
                </a:lnTo>
                <a:arcTo wR="f38" hR="f38" stAng="f2" swAng="f1"/>
                <a:lnTo>
                  <a:pt x="f26" y="f42"/>
                </a:lnTo>
                <a:arcTo wR="f37" hR="f37" stAng="f6" swAng="f1"/>
                <a:lnTo>
                  <a:pt x="f38" y="f27"/>
                </a:lnTo>
                <a:arcTo wR="f38" hR="f38" stAng="f1" swAng="f1"/>
                <a:lnTo>
                  <a:pt x="f23" y="f37"/>
                </a:lnTo>
                <a:arcTo wR="f37" hR="f37" stAng="f0" swAng="f1"/>
                <a:close/>
              </a:path>
            </a:pathLst>
          </a:custGeom>
          <a:solidFill>
            <a:srgbClr val="9BBB59"/>
          </a:solidFill>
          <a:ln w="38103">
            <a:solidFill>
              <a:srgbClr val="FFFFFF"/>
            </a:solidFill>
            <a:prstDash val="solid"/>
          </a:ln>
          <a:effectLst>
            <a:outerShdw dist="19997" dir="5400000" algn="tl">
              <a:srgbClr val="000000">
                <a:alpha val="38000"/>
              </a:srgbClr>
            </a:outerShdw>
          </a:effectLst>
        </p:spPr>
        <p:txBody>
          <a:bodyPr anchor="ctr" anchorCtr="1"/>
          <a:lstStyle/>
          <a:p>
            <a:pPr marL="0" marR="0" lvl="0" indent="0" algn="just"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chemeClr val="bg1"/>
                </a:solidFill>
                <a:effectLst/>
                <a:uLnTx/>
                <a:uFillTx/>
                <a:latin typeface="Arial" pitchFamily="34"/>
                <a:ea typeface="+mn-ea"/>
                <a:cs typeface="Arial" pitchFamily="34"/>
              </a:rPr>
              <a:t>HOGARES COMUNITARIOS DE BIENESTAR  FAMI</a:t>
            </a:r>
          </a:p>
          <a:p>
            <a:pPr marL="0" marR="0" lvl="0" indent="0" algn="just"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600" b="1" i="0" u="none" strike="noStrike" kern="0" cap="none" spc="0" normalizeH="0" baseline="0" noProof="0" dirty="0">
              <a:ln>
                <a:noFill/>
              </a:ln>
              <a:solidFill>
                <a:schemeClr val="bg1"/>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rPr>
              <a:t>Unidades: </a:t>
            </a: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23</a:t>
            </a: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rPr>
              <a:t>Cupos: </a:t>
            </a: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322</a:t>
            </a: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rPr>
              <a:t>Usuarios: </a:t>
            </a: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644</a:t>
            </a: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rPr>
              <a:t>Financiación: </a:t>
            </a: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$ 326.601.541</a:t>
            </a: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p:txBody>
      </p:sp>
      <p:sp>
        <p:nvSpPr>
          <p:cNvPr id="9" name="Text Box 7"/>
          <p:cNvSpPr txBox="1">
            <a:spLocks noChangeArrowheads="1"/>
          </p:cNvSpPr>
          <p:nvPr/>
        </p:nvSpPr>
        <p:spPr bwMode="auto">
          <a:xfrm>
            <a:off x="515821" y="301088"/>
            <a:ext cx="3103562" cy="523875"/>
          </a:xfrm>
          <a:prstGeom prst="rect">
            <a:avLst/>
          </a:prstGeom>
          <a:noFill/>
          <a:ln>
            <a:noFill/>
          </a:ln>
          <a:extLst/>
        </p:spPr>
        <p:txBody>
          <a:bodyPr wrap="none" anchorCtr="1">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800" b="1" i="0" u="none" strike="noStrike" kern="0" cap="none" spc="0" normalizeH="0" baseline="0" noProof="0" dirty="0">
                <a:ln>
                  <a:noFill/>
                </a:ln>
                <a:solidFill>
                  <a:prstClr val="white"/>
                </a:solidFill>
                <a:effectLst/>
                <a:uLnTx/>
                <a:uFillTx/>
                <a:latin typeface="Calibri" pitchFamily="34" charset="0"/>
                <a:ea typeface="+mn-ea"/>
                <a:cs typeface="Arial" pitchFamily="34" charset="0"/>
              </a:rPr>
              <a:t>PRIMERA INFANCIA</a:t>
            </a:r>
          </a:p>
        </p:txBody>
      </p:sp>
      <p:pic>
        <p:nvPicPr>
          <p:cNvPr id="10" name="Imagen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7153" y="6307318"/>
            <a:ext cx="602439" cy="40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1780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1 Tabla"/>
          <p:cNvGraphicFramePr>
            <a:graphicFrameLocks noGrp="1"/>
          </p:cNvGraphicFramePr>
          <p:nvPr>
            <p:extLst>
              <p:ext uri="{D42A27DB-BD31-4B8C-83A1-F6EECF244321}">
                <p14:modId xmlns:p14="http://schemas.microsoft.com/office/powerpoint/2010/main" val="1753211718"/>
              </p:ext>
            </p:extLst>
          </p:nvPr>
        </p:nvGraphicFramePr>
        <p:xfrm>
          <a:off x="611560" y="1268760"/>
          <a:ext cx="7647830" cy="2254158"/>
        </p:xfrm>
        <a:graphic>
          <a:graphicData uri="http://schemas.openxmlformats.org/drawingml/2006/table">
            <a:tbl>
              <a:tblPr firstRow="1" firstCol="1" bandRow="1"/>
              <a:tblGrid>
                <a:gridCol w="7647830">
                  <a:extLst>
                    <a:ext uri="{9D8B030D-6E8A-4147-A177-3AD203B41FA5}">
                      <a16:colId xmlns:a16="http://schemas.microsoft.com/office/drawing/2014/main" xmlns="" val="20000"/>
                    </a:ext>
                  </a:extLst>
                </a:gridCol>
              </a:tblGrid>
              <a:tr h="2254158">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gn="just">
                        <a:lnSpc>
                          <a:spcPct val="115000"/>
                        </a:lnSpc>
                        <a:spcAft>
                          <a:spcPts val="0"/>
                        </a:spcAft>
                      </a:pPr>
                      <a:r>
                        <a:rPr lang="es-ES" sz="1600" dirty="0">
                          <a:solidFill>
                            <a:schemeClr val="tx1"/>
                          </a:solidFill>
                          <a:effectLst/>
                        </a:rPr>
                        <a:t>Brindar atención a los niños y niñas menores de cinco años en escenarios comunitarios, de propiedad de los entes territoriales o en las viviendas de los agentes educativos, en los que se implementan acciones orientadas a fortalecer el desarrollo de los niños y niñas,  y a fomentar la salud y nutrición, mediante el compromiso solidario y voluntario de personas de la comunidad. Así como apoyar a las familias en desarrollo de la cualificación de las relaciones intrafamiliares y el fortalecimiento de vínculos afectivos, para que apoyen el desarrollo de los niños y niñas desde su gestación, vinculando además a otros adultos para que participen de la crianza de los niños.</a:t>
                      </a:r>
                      <a:endParaRPr lang="es-CO" sz="1600" dirty="0">
                        <a:solidFill>
                          <a:schemeClr val="tx1"/>
                        </a:solidFill>
                        <a:effectLst/>
                        <a:latin typeface="Verdana"/>
                        <a:ea typeface="Calibri"/>
                        <a:cs typeface="Times New Roman"/>
                      </a:endParaRPr>
                    </a:p>
                  </a:txBody>
                  <a:tcPr marL="67916" marR="67916"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bl>
          </a:graphicData>
        </a:graphic>
      </p:graphicFrame>
      <p:sp>
        <p:nvSpPr>
          <p:cNvPr id="5" name="5 Redondear rectángulo de esquina diagonal"/>
          <p:cNvSpPr/>
          <p:nvPr/>
        </p:nvSpPr>
        <p:spPr>
          <a:xfrm>
            <a:off x="611560" y="3902490"/>
            <a:ext cx="6984776" cy="1761382"/>
          </a:xfrm>
          <a:custGeom>
            <a:avLst/>
            <a:gdLst>
              <a:gd name="f0" fmla="val 10800000"/>
              <a:gd name="f1" fmla="val 5400000"/>
              <a:gd name="f2" fmla="val 16200000"/>
              <a:gd name="f3" fmla="val w"/>
              <a:gd name="f4" fmla="val h"/>
              <a:gd name="f5" fmla="val ss"/>
              <a:gd name="f6" fmla="val 0"/>
              <a:gd name="f7" fmla="val 16667"/>
              <a:gd name="f8" fmla="abs f3"/>
              <a:gd name="f9" fmla="abs f4"/>
              <a:gd name="f10" fmla="abs f5"/>
              <a:gd name="f11" fmla="?: f8 f3 1"/>
              <a:gd name="f12" fmla="?: f9 f4 1"/>
              <a:gd name="f13" fmla="?: f10 f5 1"/>
              <a:gd name="f14" fmla="*/ f11 1 21600"/>
              <a:gd name="f15" fmla="*/ f12 1 21600"/>
              <a:gd name="f16" fmla="*/ 21600 f11 1"/>
              <a:gd name="f17" fmla="*/ 21600 f12 1"/>
              <a:gd name="f18" fmla="min f15 f14"/>
              <a:gd name="f19" fmla="*/ f16 1 f13"/>
              <a:gd name="f20" fmla="*/ f17 1 f13"/>
              <a:gd name="f21" fmla="val f19"/>
              <a:gd name="f22" fmla="val f20"/>
              <a:gd name="f23" fmla="*/ f6 f18 1"/>
              <a:gd name="f24" fmla="+- f22 0 f6"/>
              <a:gd name="f25" fmla="+- f21 0 f6"/>
              <a:gd name="f26" fmla="*/ f21 f18 1"/>
              <a:gd name="f27" fmla="*/ f22 f18 1"/>
              <a:gd name="f28" fmla="min f25 f24"/>
              <a:gd name="f29" fmla="*/ f28 f7 1"/>
              <a:gd name="f30" fmla="*/ f28 f6 1"/>
              <a:gd name="f31" fmla="*/ f29 1 100000"/>
              <a:gd name="f32" fmla="*/ f30 1 100000"/>
              <a:gd name="f33" fmla="+- f22 0 f31"/>
              <a:gd name="f34" fmla="+- f21 0 f32"/>
              <a:gd name="f35" fmla="*/ f31 29289 1"/>
              <a:gd name="f36" fmla="*/ f32 29289 1"/>
              <a:gd name="f37" fmla="*/ f31 f18 1"/>
              <a:gd name="f38" fmla="*/ f32 f18 1"/>
              <a:gd name="f39" fmla="*/ f35 1 100000"/>
              <a:gd name="f40" fmla="*/ f36 1 100000"/>
              <a:gd name="f41" fmla="*/ f34 f18 1"/>
              <a:gd name="f42" fmla="*/ f33 f18 1"/>
              <a:gd name="f43" fmla="+- f39 0 f40"/>
              <a:gd name="f44" fmla="?: f43 f39 f40"/>
              <a:gd name="f45" fmla="+- f21 0 f44"/>
              <a:gd name="f46" fmla="+- f22 0 f44"/>
              <a:gd name="f47" fmla="*/ f44 f18 1"/>
              <a:gd name="f48" fmla="*/ f45 f18 1"/>
              <a:gd name="f49" fmla="*/ f46 f18 1"/>
            </a:gdLst>
            <a:ahLst/>
            <a:cxnLst>
              <a:cxn ang="3cd4">
                <a:pos x="hc" y="t"/>
              </a:cxn>
              <a:cxn ang="0">
                <a:pos x="r" y="vc"/>
              </a:cxn>
              <a:cxn ang="cd4">
                <a:pos x="hc" y="b"/>
              </a:cxn>
              <a:cxn ang="cd2">
                <a:pos x="l" y="vc"/>
              </a:cxn>
            </a:cxnLst>
            <a:rect l="f47" t="f47" r="f48" b="f49"/>
            <a:pathLst>
              <a:path>
                <a:moveTo>
                  <a:pt x="f37" y="f23"/>
                </a:moveTo>
                <a:lnTo>
                  <a:pt x="f41" y="f23"/>
                </a:lnTo>
                <a:arcTo wR="f38" hR="f38" stAng="f2" swAng="f1"/>
                <a:lnTo>
                  <a:pt x="f26" y="f42"/>
                </a:lnTo>
                <a:arcTo wR="f37" hR="f37" stAng="f6" swAng="f1"/>
                <a:lnTo>
                  <a:pt x="f38" y="f27"/>
                </a:lnTo>
                <a:arcTo wR="f38" hR="f38" stAng="f1" swAng="f1"/>
                <a:lnTo>
                  <a:pt x="f23" y="f37"/>
                </a:lnTo>
                <a:arcTo wR="f37" hR="f37" stAng="f0" swAng="f1"/>
                <a:close/>
              </a:path>
            </a:pathLst>
          </a:custGeom>
          <a:solidFill>
            <a:srgbClr val="9BBB59"/>
          </a:solidFill>
          <a:ln w="38103">
            <a:solidFill>
              <a:srgbClr val="FFFFFF"/>
            </a:solidFill>
            <a:prstDash val="solid"/>
          </a:ln>
          <a:effectLst>
            <a:outerShdw dist="19997" dir="5400000" algn="tl">
              <a:srgbClr val="000000">
                <a:alpha val="38000"/>
              </a:srgbClr>
            </a:outerShdw>
          </a:effectLst>
        </p:spPr>
        <p:txBody>
          <a:bodyPr anchor="ctr" anchorCtr="1"/>
          <a:lstStyle/>
          <a:p>
            <a:pPr marL="0" marR="0" lvl="0" indent="0" algn="just"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chemeClr val="bg1"/>
                </a:solidFill>
                <a:effectLst/>
                <a:uLnTx/>
                <a:uFillTx/>
                <a:latin typeface="Arial" pitchFamily="34"/>
                <a:ea typeface="+mn-ea"/>
                <a:cs typeface="Arial" pitchFamily="34"/>
              </a:rPr>
              <a:t>HOGARES COMUNITARIOS DE BIENESTAR  TRADICIONAL</a:t>
            </a:r>
          </a:p>
          <a:p>
            <a:pPr marL="0" marR="0" lvl="0" indent="0" algn="just"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600" b="1" i="0" u="none" strike="noStrike" kern="0" cap="none" spc="0" normalizeH="0" baseline="0" noProof="0" dirty="0">
              <a:ln>
                <a:noFill/>
              </a:ln>
              <a:solidFill>
                <a:schemeClr val="bg1"/>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rPr>
              <a:t>Unidades: </a:t>
            </a: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163</a:t>
            </a: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rPr>
              <a:t>Cupos: </a:t>
            </a: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2119</a:t>
            </a: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rPr>
              <a:t>Usuarios: </a:t>
            </a: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2119</a:t>
            </a: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rPr>
              <a:t>Financiación: </a:t>
            </a: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$ 3.612.259.952 </a:t>
            </a: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p:txBody>
      </p:sp>
      <p:sp>
        <p:nvSpPr>
          <p:cNvPr id="9" name="Text Box 7"/>
          <p:cNvSpPr txBox="1">
            <a:spLocks noChangeArrowheads="1"/>
          </p:cNvSpPr>
          <p:nvPr/>
        </p:nvSpPr>
        <p:spPr bwMode="auto">
          <a:xfrm>
            <a:off x="611560" y="161225"/>
            <a:ext cx="3103562" cy="523875"/>
          </a:xfrm>
          <a:prstGeom prst="rect">
            <a:avLst/>
          </a:prstGeom>
          <a:noFill/>
          <a:ln>
            <a:noFill/>
          </a:ln>
          <a:extLst/>
        </p:spPr>
        <p:txBody>
          <a:bodyPr wrap="none" anchorCtr="1">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800" b="1" i="0" u="none" strike="noStrike" kern="0" cap="none" spc="0" normalizeH="0" baseline="0" noProof="0" dirty="0">
                <a:ln>
                  <a:noFill/>
                </a:ln>
                <a:solidFill>
                  <a:prstClr val="white"/>
                </a:solidFill>
                <a:effectLst/>
                <a:uLnTx/>
                <a:uFillTx/>
                <a:latin typeface="Calibri" pitchFamily="34" charset="0"/>
                <a:ea typeface="+mn-ea"/>
                <a:cs typeface="Arial" pitchFamily="34" charset="0"/>
              </a:rPr>
              <a:t>PRIMERA INFANCIA</a:t>
            </a:r>
          </a:p>
        </p:txBody>
      </p:sp>
      <p:pic>
        <p:nvPicPr>
          <p:cNvPr id="10" name="Imagen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7153" y="6307318"/>
            <a:ext cx="602439" cy="40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0288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323529" y="199904"/>
            <a:ext cx="3736472" cy="523220"/>
          </a:xfrm>
          <a:prstGeom prst="rect">
            <a:avLst/>
          </a:prstGeom>
          <a:noFill/>
          <a:ln>
            <a:noFill/>
          </a:ln>
          <a:extLst/>
        </p:spPr>
        <p:txBody>
          <a:bodyPr wrap="none" anchorCtr="1">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800" b="1" i="0" u="none" strike="noStrike" kern="0" cap="none" spc="0" normalizeH="0" baseline="0" noProof="0" dirty="0">
                <a:ln>
                  <a:noFill/>
                </a:ln>
                <a:solidFill>
                  <a:prstClr val="white"/>
                </a:solidFill>
                <a:effectLst/>
                <a:uLnTx/>
                <a:uFillTx/>
                <a:latin typeface="Calibri" pitchFamily="34" charset="0"/>
                <a:ea typeface="+mn-ea"/>
                <a:cs typeface="Arial" pitchFamily="34" charset="0"/>
              </a:rPr>
              <a:t>NIÑEZ Y ADOLESCENCIA</a:t>
            </a:r>
          </a:p>
        </p:txBody>
      </p:sp>
      <p:graphicFrame>
        <p:nvGraphicFramePr>
          <p:cNvPr id="5" name="1 Tabla"/>
          <p:cNvGraphicFramePr>
            <a:graphicFrameLocks noGrp="1"/>
          </p:cNvGraphicFramePr>
          <p:nvPr>
            <p:extLst>
              <p:ext uri="{D42A27DB-BD31-4B8C-83A1-F6EECF244321}">
                <p14:modId xmlns:p14="http://schemas.microsoft.com/office/powerpoint/2010/main" val="1473161926"/>
              </p:ext>
            </p:extLst>
          </p:nvPr>
        </p:nvGraphicFramePr>
        <p:xfrm>
          <a:off x="323529" y="1810680"/>
          <a:ext cx="8007870" cy="1656185"/>
        </p:xfrm>
        <a:graphic>
          <a:graphicData uri="http://schemas.openxmlformats.org/drawingml/2006/table">
            <a:tbl>
              <a:tblPr firstRow="1" firstCol="1" bandRow="1"/>
              <a:tblGrid>
                <a:gridCol w="8007870">
                  <a:extLst>
                    <a:ext uri="{9D8B030D-6E8A-4147-A177-3AD203B41FA5}">
                      <a16:colId xmlns:a16="http://schemas.microsoft.com/office/drawing/2014/main" xmlns="" val="20000"/>
                    </a:ext>
                  </a:extLst>
                </a:gridCol>
              </a:tblGrid>
              <a:tr h="1656185">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gn="just">
                        <a:lnSpc>
                          <a:spcPct val="115000"/>
                        </a:lnSpc>
                        <a:spcAft>
                          <a:spcPts val="0"/>
                        </a:spcAft>
                      </a:pPr>
                      <a:r>
                        <a:rPr lang="es-CO" sz="2000" b="0" i="0" u="none" strike="noStrike" kern="1200" baseline="0" dirty="0">
                          <a:solidFill>
                            <a:schemeClr val="tx1"/>
                          </a:solidFill>
                          <a:latin typeface="+mn-lt"/>
                          <a:ea typeface="+mn-ea"/>
                          <a:cs typeface="+mn-cs"/>
                        </a:rPr>
                        <a:t>Promover la garantía de los derechos y prevenir su vulneración a partir del empoderamiento de los niños, niñas y adolescentes como sujetos de derechos y del fortalecimiento de la corresponsabilidad de la familia, la sociedad y el Estado como entornos protectores para su protección integral. </a:t>
                      </a:r>
                      <a:endParaRPr lang="es-CO" sz="2000" dirty="0">
                        <a:solidFill>
                          <a:schemeClr val="tx1"/>
                        </a:solidFill>
                        <a:effectLst/>
                        <a:latin typeface="Verdana"/>
                        <a:ea typeface="Calibri"/>
                        <a:cs typeface="Times New Roman"/>
                      </a:endParaRPr>
                    </a:p>
                  </a:txBody>
                  <a:tcPr marL="67916" marR="67916"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bl>
          </a:graphicData>
        </a:graphic>
      </p:graphicFrame>
      <p:sp>
        <p:nvSpPr>
          <p:cNvPr id="6" name="5 Redondear rectángulo de esquina diagonal"/>
          <p:cNvSpPr/>
          <p:nvPr/>
        </p:nvSpPr>
        <p:spPr>
          <a:xfrm>
            <a:off x="432860" y="3450772"/>
            <a:ext cx="5888427" cy="2656114"/>
          </a:xfrm>
          <a:custGeom>
            <a:avLst/>
            <a:gdLst>
              <a:gd name="f0" fmla="val 10800000"/>
              <a:gd name="f1" fmla="val 5400000"/>
              <a:gd name="f2" fmla="val 16200000"/>
              <a:gd name="f3" fmla="val w"/>
              <a:gd name="f4" fmla="val h"/>
              <a:gd name="f5" fmla="val ss"/>
              <a:gd name="f6" fmla="val 0"/>
              <a:gd name="f7" fmla="val 16667"/>
              <a:gd name="f8" fmla="abs f3"/>
              <a:gd name="f9" fmla="abs f4"/>
              <a:gd name="f10" fmla="abs f5"/>
              <a:gd name="f11" fmla="?: f8 f3 1"/>
              <a:gd name="f12" fmla="?: f9 f4 1"/>
              <a:gd name="f13" fmla="?: f10 f5 1"/>
              <a:gd name="f14" fmla="*/ f11 1 21600"/>
              <a:gd name="f15" fmla="*/ f12 1 21600"/>
              <a:gd name="f16" fmla="*/ 21600 f11 1"/>
              <a:gd name="f17" fmla="*/ 21600 f12 1"/>
              <a:gd name="f18" fmla="min f15 f14"/>
              <a:gd name="f19" fmla="*/ f16 1 f13"/>
              <a:gd name="f20" fmla="*/ f17 1 f13"/>
              <a:gd name="f21" fmla="val f19"/>
              <a:gd name="f22" fmla="val f20"/>
              <a:gd name="f23" fmla="*/ f6 f18 1"/>
              <a:gd name="f24" fmla="+- f22 0 f6"/>
              <a:gd name="f25" fmla="+- f21 0 f6"/>
              <a:gd name="f26" fmla="*/ f21 f18 1"/>
              <a:gd name="f27" fmla="*/ f22 f18 1"/>
              <a:gd name="f28" fmla="min f25 f24"/>
              <a:gd name="f29" fmla="*/ f28 f7 1"/>
              <a:gd name="f30" fmla="*/ f28 f6 1"/>
              <a:gd name="f31" fmla="*/ f29 1 100000"/>
              <a:gd name="f32" fmla="*/ f30 1 100000"/>
              <a:gd name="f33" fmla="+- f22 0 f31"/>
              <a:gd name="f34" fmla="+- f21 0 f32"/>
              <a:gd name="f35" fmla="*/ f31 29289 1"/>
              <a:gd name="f36" fmla="*/ f32 29289 1"/>
              <a:gd name="f37" fmla="*/ f31 f18 1"/>
              <a:gd name="f38" fmla="*/ f32 f18 1"/>
              <a:gd name="f39" fmla="*/ f35 1 100000"/>
              <a:gd name="f40" fmla="*/ f36 1 100000"/>
              <a:gd name="f41" fmla="*/ f34 f18 1"/>
              <a:gd name="f42" fmla="*/ f33 f18 1"/>
              <a:gd name="f43" fmla="+- f39 0 f40"/>
              <a:gd name="f44" fmla="?: f43 f39 f40"/>
              <a:gd name="f45" fmla="+- f21 0 f44"/>
              <a:gd name="f46" fmla="+- f22 0 f44"/>
              <a:gd name="f47" fmla="*/ f44 f18 1"/>
              <a:gd name="f48" fmla="*/ f45 f18 1"/>
              <a:gd name="f49" fmla="*/ f46 f18 1"/>
            </a:gdLst>
            <a:ahLst/>
            <a:cxnLst>
              <a:cxn ang="3cd4">
                <a:pos x="hc" y="t"/>
              </a:cxn>
              <a:cxn ang="0">
                <a:pos x="r" y="vc"/>
              </a:cxn>
              <a:cxn ang="cd4">
                <a:pos x="hc" y="b"/>
              </a:cxn>
              <a:cxn ang="cd2">
                <a:pos x="l" y="vc"/>
              </a:cxn>
            </a:cxnLst>
            <a:rect l="f47" t="f47" r="f48" b="f49"/>
            <a:pathLst>
              <a:path>
                <a:moveTo>
                  <a:pt x="f37" y="f23"/>
                </a:moveTo>
                <a:lnTo>
                  <a:pt x="f41" y="f23"/>
                </a:lnTo>
                <a:arcTo wR="f38" hR="f38" stAng="f2" swAng="f1"/>
                <a:lnTo>
                  <a:pt x="f26" y="f42"/>
                </a:lnTo>
                <a:arcTo wR="f37" hR="f37" stAng="f6" swAng="f1"/>
                <a:lnTo>
                  <a:pt x="f38" y="f27"/>
                </a:lnTo>
                <a:arcTo wR="f38" hR="f38" stAng="f1" swAng="f1"/>
                <a:lnTo>
                  <a:pt x="f23" y="f37"/>
                </a:lnTo>
                <a:arcTo wR="f37" hR="f37" stAng="f0" swAng="f1"/>
                <a:close/>
              </a:path>
            </a:pathLst>
          </a:custGeom>
          <a:solidFill>
            <a:srgbClr val="9BBB59"/>
          </a:solidFill>
          <a:ln w="38103">
            <a:solidFill>
              <a:srgbClr val="FFFFFF"/>
            </a:solidFill>
            <a:prstDash val="solid"/>
          </a:ln>
          <a:effectLst>
            <a:outerShdw dist="19997" dir="5400000" algn="tl">
              <a:srgbClr val="000000">
                <a:alpha val="38000"/>
              </a:srgbClr>
            </a:outerShdw>
          </a:effectLst>
        </p:spPr>
        <p:txBody>
          <a:bodyPr anchor="ctr" anchorCtr="1"/>
          <a:lstStyle/>
          <a:p>
            <a:pPr marL="0" marR="0" lvl="0" indent="0" algn="ctr"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8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algn="ctr"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8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800" b="1" i="0" u="none" strike="noStrike" kern="0" cap="none" spc="0" normalizeH="0" baseline="0" noProof="0" dirty="0" smtClean="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es-ES" b="1" kern="0" dirty="0">
              <a:solidFill>
                <a:srgbClr val="000000"/>
              </a:solidFill>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800" b="1" i="0" u="sng" strike="noStrike" kern="0" cap="none" spc="0" normalizeH="0" baseline="0" noProof="0" dirty="0" smtClean="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800" b="1" i="0" strike="noStrike" kern="0" cap="none" spc="0" normalizeH="0" baseline="0" noProof="0" dirty="0" smtClean="0">
                <a:ln>
                  <a:noFill/>
                </a:ln>
                <a:solidFill>
                  <a:schemeClr val="bg1"/>
                </a:solidFill>
                <a:effectLst/>
                <a:uLnTx/>
                <a:uFillTx/>
                <a:latin typeface="Arial" pitchFamily="34"/>
                <a:ea typeface="+mn-ea"/>
                <a:cs typeface="Arial" pitchFamily="34"/>
              </a:rPr>
              <a:t>URBANO</a:t>
            </a: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800" b="1" i="0" u="none" strike="noStrike" kern="0" cap="none" spc="0" normalizeH="0" baseline="0" noProof="0" dirty="0" smtClean="0">
                <a:ln>
                  <a:noFill/>
                </a:ln>
                <a:solidFill>
                  <a:srgbClr val="000000"/>
                </a:solidFill>
                <a:effectLst/>
                <a:uLnTx/>
                <a:uFillTx/>
                <a:latin typeface="Arial" pitchFamily="34"/>
                <a:ea typeface="+mn-ea"/>
                <a:cs typeface="Arial" pitchFamily="34"/>
              </a:rPr>
              <a:t>Cupos</a:t>
            </a:r>
            <a:r>
              <a:rPr kumimoji="0" lang="es-ES" sz="1800" b="1" i="0" u="none" strike="noStrike" kern="0" cap="none" spc="0" normalizeH="0" baseline="0" noProof="0" dirty="0">
                <a:ln>
                  <a:noFill/>
                </a:ln>
                <a:solidFill>
                  <a:srgbClr val="000000"/>
                </a:solidFill>
                <a:effectLst/>
                <a:uLnTx/>
                <a:uFillTx/>
                <a:latin typeface="Arial" pitchFamily="34"/>
                <a:ea typeface="+mn-ea"/>
                <a:cs typeface="Arial" pitchFamily="34"/>
              </a:rPr>
              <a:t>: </a:t>
            </a:r>
            <a:r>
              <a:rPr kumimoji="0" lang="es-ES" sz="1800" b="1" i="0" u="none" strike="noStrike" kern="0" cap="none" spc="0" normalizeH="0" baseline="0" noProof="0" dirty="0" smtClean="0">
                <a:ln>
                  <a:noFill/>
                </a:ln>
                <a:solidFill>
                  <a:srgbClr val="000000"/>
                </a:solidFill>
                <a:effectLst/>
                <a:uLnTx/>
                <a:uFillTx/>
                <a:latin typeface="Arial" pitchFamily="34"/>
                <a:ea typeface="+mn-ea"/>
                <a:cs typeface="Arial" pitchFamily="34"/>
              </a:rPr>
              <a:t>108</a:t>
            </a:r>
            <a:endParaRPr kumimoji="0" lang="es-ES" sz="18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800" b="1" i="0" u="none" strike="noStrike" kern="0" cap="none" spc="0" normalizeH="0" baseline="0" noProof="0" dirty="0">
                <a:ln>
                  <a:noFill/>
                </a:ln>
                <a:solidFill>
                  <a:srgbClr val="000000"/>
                </a:solidFill>
                <a:effectLst/>
                <a:uLnTx/>
                <a:uFillTx/>
                <a:latin typeface="Arial" pitchFamily="34"/>
                <a:ea typeface="+mn-ea"/>
                <a:cs typeface="Arial" pitchFamily="34"/>
              </a:rPr>
              <a:t>Total: </a:t>
            </a:r>
            <a:r>
              <a:rPr kumimoji="0" lang="es-ES" sz="1800" b="1" i="0" u="none" strike="noStrike" kern="0" cap="none" spc="0" normalizeH="0" baseline="0" noProof="0" dirty="0" smtClean="0">
                <a:ln>
                  <a:noFill/>
                </a:ln>
                <a:solidFill>
                  <a:srgbClr val="000000"/>
                </a:solidFill>
                <a:effectLst/>
                <a:uLnTx/>
                <a:uFillTx/>
                <a:latin typeface="Arial" pitchFamily="34"/>
                <a:ea typeface="+mn-ea"/>
                <a:cs typeface="Arial" pitchFamily="34"/>
              </a:rPr>
              <a:t>$ 32.484.600</a:t>
            </a: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800" b="1" i="0" u="none" strike="noStrike" kern="0" cap="none" spc="0" normalizeH="0" baseline="0" noProof="0" dirty="0" smtClean="0">
              <a:ln>
                <a:noFill/>
              </a:ln>
              <a:solidFill>
                <a:srgbClr val="000000"/>
              </a:solidFill>
              <a:effectLst/>
              <a:uLnTx/>
              <a:uFillTx/>
              <a:latin typeface="Arial" pitchFamily="34"/>
              <a:ea typeface="+mn-ea"/>
              <a:cs typeface="Arial" pitchFamily="34"/>
            </a:endParaRPr>
          </a:p>
          <a:p>
            <a:pPr lvl="0">
              <a:defRPr sz="1800" b="0" i="0" u="none" strike="noStrike" kern="0" cap="none" spc="0" baseline="0">
                <a:solidFill>
                  <a:srgbClr val="000000"/>
                </a:solidFill>
                <a:uFillTx/>
              </a:defRPr>
            </a:pPr>
            <a:r>
              <a:rPr lang="es-ES" b="1" kern="0" dirty="0" smtClean="0">
                <a:solidFill>
                  <a:schemeClr val="bg1"/>
                </a:solidFill>
                <a:latin typeface="Arial" pitchFamily="34"/>
                <a:cs typeface="Arial" pitchFamily="34"/>
              </a:rPr>
              <a:t>COMUNITARIO </a:t>
            </a:r>
          </a:p>
          <a:p>
            <a:pPr lvl="0">
              <a:defRPr sz="1800" b="0" i="0" u="none" strike="noStrike" kern="0" cap="none" spc="0" baseline="0">
                <a:solidFill>
                  <a:srgbClr val="000000"/>
                </a:solidFill>
                <a:uFillTx/>
              </a:defRPr>
            </a:pPr>
            <a:r>
              <a:rPr lang="es-ES" b="1" kern="0" dirty="0" smtClean="0">
                <a:solidFill>
                  <a:srgbClr val="000000"/>
                </a:solidFill>
                <a:latin typeface="Arial" pitchFamily="34"/>
                <a:cs typeface="Arial" pitchFamily="34"/>
              </a:rPr>
              <a:t>Cupos</a:t>
            </a:r>
            <a:r>
              <a:rPr lang="es-ES" b="1" kern="0" dirty="0">
                <a:solidFill>
                  <a:srgbClr val="000000"/>
                </a:solidFill>
                <a:latin typeface="Arial" pitchFamily="34"/>
                <a:cs typeface="Arial" pitchFamily="34"/>
              </a:rPr>
              <a:t>: 108</a:t>
            </a:r>
          </a:p>
          <a:p>
            <a:pPr lvl="0">
              <a:defRPr sz="1800" b="0" i="0" u="none" strike="noStrike" kern="0" cap="none" spc="0" baseline="0">
                <a:solidFill>
                  <a:srgbClr val="000000"/>
                </a:solidFill>
                <a:uFillTx/>
              </a:defRPr>
            </a:pPr>
            <a:r>
              <a:rPr lang="es-ES" b="1" kern="0" dirty="0">
                <a:solidFill>
                  <a:srgbClr val="000000"/>
                </a:solidFill>
                <a:latin typeface="Arial" pitchFamily="34"/>
                <a:cs typeface="Arial" pitchFamily="34"/>
              </a:rPr>
              <a:t>Total: $ </a:t>
            </a:r>
            <a:r>
              <a:rPr lang="es-ES" b="1" kern="0" dirty="0" smtClean="0">
                <a:solidFill>
                  <a:srgbClr val="000000"/>
                </a:solidFill>
                <a:latin typeface="Arial" pitchFamily="34"/>
                <a:cs typeface="Arial" pitchFamily="34"/>
              </a:rPr>
              <a:t>46.593.600</a:t>
            </a:r>
            <a:endParaRPr lang="es-ES" b="1" kern="0" dirty="0">
              <a:solidFill>
                <a:srgbClr val="000000"/>
              </a:solidFill>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800" b="1" i="0" u="none" strike="noStrike" kern="0" cap="none" spc="0" normalizeH="0" baseline="0" noProof="0" dirty="0" smtClean="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es-ES" b="1" kern="0" dirty="0">
              <a:solidFill>
                <a:srgbClr val="000000"/>
              </a:solidFill>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800" b="1" i="0" u="none" strike="noStrike" kern="0" cap="none" spc="0" normalizeH="0" baseline="0" noProof="0" dirty="0" smtClean="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es-ES" b="1" kern="0" dirty="0">
              <a:solidFill>
                <a:srgbClr val="000000"/>
              </a:solidFill>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8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400" b="0" i="0" u="none" strike="noStrike" kern="0" cap="none" spc="0" normalizeH="0" baseline="0" noProof="0" dirty="0">
              <a:ln>
                <a:noFill/>
              </a:ln>
              <a:solidFill>
                <a:srgbClr val="FFFFFF"/>
              </a:solidFill>
              <a:effectLst/>
              <a:uLnTx/>
              <a:uFillTx/>
              <a:latin typeface="Arial" pitchFamily="34"/>
              <a:ea typeface="+mn-ea"/>
              <a:cs typeface="Arial" pitchFamily="34"/>
            </a:endParaRPr>
          </a:p>
        </p:txBody>
      </p:sp>
      <p:pic>
        <p:nvPicPr>
          <p:cNvPr id="8" name="Imagen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6903" y="3981878"/>
            <a:ext cx="1746476" cy="1924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323529" y="1306677"/>
            <a:ext cx="3197735" cy="369332"/>
          </a:xfrm>
          <a:prstGeom prst="rect">
            <a:avLst/>
          </a:prstGeom>
        </p:spPr>
        <p:txBody>
          <a:bodyPr wrap="none">
            <a:spAutoFit/>
          </a:bodyPr>
          <a:lstStyle/>
          <a:p>
            <a:r>
              <a:rPr lang="es-CO" dirty="0"/>
              <a:t>GENERACIONES CON BIENESTAR</a:t>
            </a:r>
          </a:p>
        </p:txBody>
      </p:sp>
    </p:spTree>
    <p:extLst>
      <p:ext uri="{BB962C8B-B14F-4D97-AF65-F5344CB8AC3E}">
        <p14:creationId xmlns:p14="http://schemas.microsoft.com/office/powerpoint/2010/main" val="3054145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1 Tabla"/>
          <p:cNvGraphicFramePr>
            <a:graphicFrameLocks noGrp="1"/>
          </p:cNvGraphicFramePr>
          <p:nvPr>
            <p:extLst>
              <p:ext uri="{D42A27DB-BD31-4B8C-83A1-F6EECF244321}">
                <p14:modId xmlns:p14="http://schemas.microsoft.com/office/powerpoint/2010/main" val="3163002911"/>
              </p:ext>
            </p:extLst>
          </p:nvPr>
        </p:nvGraphicFramePr>
        <p:xfrm>
          <a:off x="251520" y="1493708"/>
          <a:ext cx="8007870" cy="2488692"/>
        </p:xfrm>
        <a:graphic>
          <a:graphicData uri="http://schemas.openxmlformats.org/drawingml/2006/table">
            <a:tbl>
              <a:tblPr firstRow="1" firstCol="1" bandRow="1"/>
              <a:tblGrid>
                <a:gridCol w="8007870">
                  <a:extLst>
                    <a:ext uri="{9D8B030D-6E8A-4147-A177-3AD203B41FA5}">
                      <a16:colId xmlns:a16="http://schemas.microsoft.com/office/drawing/2014/main" xmlns="" val="20000"/>
                    </a:ext>
                  </a:extLst>
                </a:gridCol>
              </a:tblGrid>
              <a:tr h="1656185">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marL="0" marR="0" indent="0" algn="just" defTabSz="914400" rtl="0" eaLnBrk="1" fontAlgn="auto" latinLnBrk="0" hangingPunct="1">
                        <a:lnSpc>
                          <a:spcPct val="115000"/>
                        </a:lnSpc>
                        <a:spcBef>
                          <a:spcPts val="0"/>
                        </a:spcBef>
                        <a:spcAft>
                          <a:spcPts val="0"/>
                        </a:spcAft>
                        <a:buClrTx/>
                        <a:buSzTx/>
                        <a:buFontTx/>
                        <a:buNone/>
                        <a:tabLst/>
                        <a:defRPr/>
                      </a:pPr>
                      <a:r>
                        <a:rPr lang="es-CO" sz="1600" b="0" i="0" u="none" strike="noStrike" kern="1200" baseline="0" dirty="0">
                          <a:solidFill>
                            <a:schemeClr val="tx1"/>
                          </a:solidFill>
                          <a:latin typeface="+mn-lt"/>
                          <a:ea typeface=""/>
                          <a:cs typeface=""/>
                        </a:rPr>
                        <a:t>Es una modalidad de atención dirigida a familias consideradas  víctimas conforme lo establece la Ley 1448 del 2011, o familias con niños, niñas y adolescentes que estén o hayan estado en alguna modalidad de Restablecimiento de Derechos o del Sistema de Responsabilidad Penal para Adolescentes, o  a Familias en estado de vulnerabilidad económica y social.</a:t>
                      </a:r>
                    </a:p>
                    <a:p>
                      <a:pPr marL="0" marR="0" indent="0" algn="just" defTabSz="914400" rtl="0" eaLnBrk="1" fontAlgn="auto" latinLnBrk="0" hangingPunct="1">
                        <a:lnSpc>
                          <a:spcPct val="115000"/>
                        </a:lnSpc>
                        <a:spcBef>
                          <a:spcPts val="0"/>
                        </a:spcBef>
                        <a:spcAft>
                          <a:spcPts val="0"/>
                        </a:spcAft>
                        <a:buClrTx/>
                        <a:buSzTx/>
                        <a:buFontTx/>
                        <a:buNone/>
                        <a:tabLst/>
                        <a:defRPr/>
                      </a:pPr>
                      <a:endParaRPr lang="es-CO" sz="1600" b="0" i="0" u="none" strike="noStrike" kern="1200" baseline="0" dirty="0">
                        <a:solidFill>
                          <a:schemeClr val="tx1"/>
                        </a:solidFill>
                        <a:latin typeface="+mn-lt"/>
                        <a:ea typeface=""/>
                        <a:cs typeface=""/>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s-CO" sz="1600" b="0" i="0" u="none" strike="noStrike" kern="1200" baseline="0" dirty="0">
                          <a:solidFill>
                            <a:schemeClr val="tx1"/>
                          </a:solidFill>
                          <a:latin typeface="+mn-lt"/>
                          <a:ea typeface=""/>
                          <a:cs typeface=""/>
                        </a:rPr>
                        <a:t>Busca potenciar las capacidades individuales y colectivas de las familias, a través de una intervención psicosocial mediante acciones de aprendizaje – educación, de facilitación y de gestión de redes  que fomentan  el  desarrollo familiar y la convivencia armónica.. </a:t>
                      </a:r>
                      <a:endParaRPr lang="es-CO" sz="1600" dirty="0">
                        <a:solidFill>
                          <a:schemeClr val="tx1"/>
                        </a:solidFill>
                        <a:effectLst/>
                        <a:latin typeface="+mn-lt"/>
                        <a:ea typeface="Calibri"/>
                        <a:cs typeface="Times New Roman"/>
                      </a:endParaRPr>
                    </a:p>
                    <a:p>
                      <a:pPr algn="just">
                        <a:lnSpc>
                          <a:spcPct val="115000"/>
                        </a:lnSpc>
                        <a:spcAft>
                          <a:spcPts val="0"/>
                        </a:spcAft>
                      </a:pPr>
                      <a:endParaRPr lang="es-CO" sz="1400" b="0" dirty="0">
                        <a:solidFill>
                          <a:schemeClr val="tx1"/>
                        </a:solidFill>
                        <a:effectLst/>
                        <a:latin typeface="Verdana"/>
                        <a:ea typeface="Calibri"/>
                        <a:cs typeface="Times New Roman"/>
                      </a:endParaRPr>
                    </a:p>
                  </a:txBody>
                  <a:tcPr marL="67916" marR="67916"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bl>
          </a:graphicData>
        </a:graphic>
      </p:graphicFrame>
      <p:sp>
        <p:nvSpPr>
          <p:cNvPr id="6" name="5 Redondear rectángulo de esquina diagonal"/>
          <p:cNvSpPr/>
          <p:nvPr/>
        </p:nvSpPr>
        <p:spPr>
          <a:xfrm>
            <a:off x="390668" y="4211758"/>
            <a:ext cx="6552729" cy="1542999"/>
          </a:xfrm>
          <a:custGeom>
            <a:avLst/>
            <a:gdLst>
              <a:gd name="f0" fmla="val 10800000"/>
              <a:gd name="f1" fmla="val 5400000"/>
              <a:gd name="f2" fmla="val 16200000"/>
              <a:gd name="f3" fmla="val w"/>
              <a:gd name="f4" fmla="val h"/>
              <a:gd name="f5" fmla="val ss"/>
              <a:gd name="f6" fmla="val 0"/>
              <a:gd name="f7" fmla="val 16667"/>
              <a:gd name="f8" fmla="abs f3"/>
              <a:gd name="f9" fmla="abs f4"/>
              <a:gd name="f10" fmla="abs f5"/>
              <a:gd name="f11" fmla="?: f8 f3 1"/>
              <a:gd name="f12" fmla="?: f9 f4 1"/>
              <a:gd name="f13" fmla="?: f10 f5 1"/>
              <a:gd name="f14" fmla="*/ f11 1 21600"/>
              <a:gd name="f15" fmla="*/ f12 1 21600"/>
              <a:gd name="f16" fmla="*/ 21600 f11 1"/>
              <a:gd name="f17" fmla="*/ 21600 f12 1"/>
              <a:gd name="f18" fmla="min f15 f14"/>
              <a:gd name="f19" fmla="*/ f16 1 f13"/>
              <a:gd name="f20" fmla="*/ f17 1 f13"/>
              <a:gd name="f21" fmla="val f19"/>
              <a:gd name="f22" fmla="val f20"/>
              <a:gd name="f23" fmla="*/ f6 f18 1"/>
              <a:gd name="f24" fmla="+- f22 0 f6"/>
              <a:gd name="f25" fmla="+- f21 0 f6"/>
              <a:gd name="f26" fmla="*/ f21 f18 1"/>
              <a:gd name="f27" fmla="*/ f22 f18 1"/>
              <a:gd name="f28" fmla="min f25 f24"/>
              <a:gd name="f29" fmla="*/ f28 f7 1"/>
              <a:gd name="f30" fmla="*/ f28 f6 1"/>
              <a:gd name="f31" fmla="*/ f29 1 100000"/>
              <a:gd name="f32" fmla="*/ f30 1 100000"/>
              <a:gd name="f33" fmla="+- f22 0 f31"/>
              <a:gd name="f34" fmla="+- f21 0 f32"/>
              <a:gd name="f35" fmla="*/ f31 29289 1"/>
              <a:gd name="f36" fmla="*/ f32 29289 1"/>
              <a:gd name="f37" fmla="*/ f31 f18 1"/>
              <a:gd name="f38" fmla="*/ f32 f18 1"/>
              <a:gd name="f39" fmla="*/ f35 1 100000"/>
              <a:gd name="f40" fmla="*/ f36 1 100000"/>
              <a:gd name="f41" fmla="*/ f34 f18 1"/>
              <a:gd name="f42" fmla="*/ f33 f18 1"/>
              <a:gd name="f43" fmla="+- f39 0 f40"/>
              <a:gd name="f44" fmla="?: f43 f39 f40"/>
              <a:gd name="f45" fmla="+- f21 0 f44"/>
              <a:gd name="f46" fmla="+- f22 0 f44"/>
              <a:gd name="f47" fmla="*/ f44 f18 1"/>
              <a:gd name="f48" fmla="*/ f45 f18 1"/>
              <a:gd name="f49" fmla="*/ f46 f18 1"/>
            </a:gdLst>
            <a:ahLst/>
            <a:cxnLst>
              <a:cxn ang="3cd4">
                <a:pos x="hc" y="t"/>
              </a:cxn>
              <a:cxn ang="0">
                <a:pos x="r" y="vc"/>
              </a:cxn>
              <a:cxn ang="cd4">
                <a:pos x="hc" y="b"/>
              </a:cxn>
              <a:cxn ang="cd2">
                <a:pos x="l" y="vc"/>
              </a:cxn>
            </a:cxnLst>
            <a:rect l="f47" t="f47" r="f48" b="f49"/>
            <a:pathLst>
              <a:path>
                <a:moveTo>
                  <a:pt x="f37" y="f23"/>
                </a:moveTo>
                <a:lnTo>
                  <a:pt x="f41" y="f23"/>
                </a:lnTo>
                <a:arcTo wR="f38" hR="f38" stAng="f2" swAng="f1"/>
                <a:lnTo>
                  <a:pt x="f26" y="f42"/>
                </a:lnTo>
                <a:arcTo wR="f37" hR="f37" stAng="f6" swAng="f1"/>
                <a:lnTo>
                  <a:pt x="f38" y="f27"/>
                </a:lnTo>
                <a:arcTo wR="f38" hR="f38" stAng="f1" swAng="f1"/>
                <a:lnTo>
                  <a:pt x="f23" y="f37"/>
                </a:lnTo>
                <a:arcTo wR="f37" hR="f37" stAng="f0" swAng="f1"/>
                <a:close/>
              </a:path>
            </a:pathLst>
          </a:custGeom>
          <a:solidFill>
            <a:srgbClr val="9BBB59"/>
          </a:solidFill>
          <a:ln w="38103">
            <a:solidFill>
              <a:srgbClr val="FFFFFF"/>
            </a:solidFill>
            <a:prstDash val="solid"/>
          </a:ln>
          <a:effectLst>
            <a:outerShdw dist="19997" dir="5400000" algn="tl">
              <a:srgbClr val="000000">
                <a:alpha val="38000"/>
              </a:srgbClr>
            </a:outerShdw>
          </a:effectLst>
        </p:spPr>
        <p:txBody>
          <a:bodyPr anchor="ctr" anchorCtr="1"/>
          <a:lstStyle/>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8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800" b="1" i="0" u="none" strike="noStrike" kern="0" cap="none" spc="0" normalizeH="0" baseline="0" noProof="0" dirty="0">
                <a:ln>
                  <a:noFill/>
                </a:ln>
                <a:solidFill>
                  <a:srgbClr val="000000"/>
                </a:solidFill>
                <a:effectLst/>
                <a:uLnTx/>
                <a:uFillTx/>
                <a:latin typeface="Arial" pitchFamily="34"/>
                <a:ea typeface="+mn-ea"/>
                <a:cs typeface="Arial" pitchFamily="34"/>
              </a:rPr>
              <a:t>Cupos:  </a:t>
            </a:r>
            <a:r>
              <a:rPr kumimoji="0" lang="es-ES" sz="1800" b="1" i="0" u="none" strike="noStrike" kern="0" cap="none" spc="0" normalizeH="0" baseline="0" noProof="0" dirty="0" smtClean="0">
                <a:ln>
                  <a:noFill/>
                </a:ln>
                <a:solidFill>
                  <a:srgbClr val="000000"/>
                </a:solidFill>
                <a:effectLst/>
                <a:uLnTx/>
                <a:uFillTx/>
                <a:latin typeface="Arial" pitchFamily="34"/>
                <a:ea typeface="+mn-ea"/>
                <a:cs typeface="Arial" pitchFamily="34"/>
              </a:rPr>
              <a:t>360</a:t>
            </a:r>
            <a:endParaRPr kumimoji="0" lang="es-ES" sz="18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800" b="1" i="0" u="none" strike="noStrike" kern="0" cap="none" spc="0" normalizeH="0" baseline="0" noProof="0" dirty="0">
                <a:ln>
                  <a:noFill/>
                </a:ln>
                <a:solidFill>
                  <a:srgbClr val="000000"/>
                </a:solidFill>
                <a:effectLst/>
                <a:uLnTx/>
                <a:uFillTx/>
                <a:latin typeface="Arial" pitchFamily="34"/>
                <a:ea typeface="+mn-ea"/>
                <a:cs typeface="Arial" pitchFamily="34"/>
              </a:rPr>
              <a:t>Inversión</a:t>
            </a:r>
            <a:r>
              <a:rPr kumimoji="0" lang="es-ES" sz="1800" b="1" i="0" u="none" strike="noStrike" kern="0" cap="none" spc="0" normalizeH="0" baseline="0" noProof="0" dirty="0" smtClean="0">
                <a:ln>
                  <a:noFill/>
                </a:ln>
                <a:solidFill>
                  <a:srgbClr val="000000"/>
                </a:solidFill>
                <a:effectLst/>
                <a:uLnTx/>
                <a:uFillTx/>
                <a:latin typeface="Arial" pitchFamily="34"/>
                <a:ea typeface="+mn-ea"/>
                <a:cs typeface="Arial" pitchFamily="34"/>
              </a:rPr>
              <a:t>: $101.381.760</a:t>
            </a:r>
            <a:endParaRPr kumimoji="0" lang="es-ES" sz="18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0" marR="0" lvl="0" indent="0" algn="ctr"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800" b="1" i="0" u="none" strike="noStrike" kern="0" cap="none" spc="0" normalizeH="0" baseline="0" noProof="0" dirty="0">
              <a:ln>
                <a:noFill/>
              </a:ln>
              <a:solidFill>
                <a:srgbClr val="000000"/>
              </a:solidFill>
              <a:effectLst/>
              <a:uLnTx/>
              <a:uFillTx/>
              <a:latin typeface="Arial" pitchFamily="34"/>
              <a:ea typeface="+mn-ea"/>
              <a:cs typeface="Arial" pitchFamily="34"/>
            </a:endParaRPr>
          </a:p>
        </p:txBody>
      </p:sp>
      <p:sp>
        <p:nvSpPr>
          <p:cNvPr id="7" name="Text Box 7"/>
          <p:cNvSpPr txBox="1">
            <a:spLocks noChangeArrowheads="1"/>
          </p:cNvSpPr>
          <p:nvPr/>
        </p:nvSpPr>
        <p:spPr bwMode="auto">
          <a:xfrm>
            <a:off x="251520" y="322716"/>
            <a:ext cx="5261377" cy="461665"/>
          </a:xfrm>
          <a:prstGeom prst="rect">
            <a:avLst/>
          </a:prstGeom>
          <a:noFill/>
          <a:ln>
            <a:noFill/>
          </a:ln>
          <a:extLst/>
        </p:spPr>
        <p:txBody>
          <a:bodyPr wrap="none" anchorCtr="1">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400" b="1" i="0" u="none" strike="noStrike" kern="0" cap="none" spc="0" normalizeH="0" baseline="0" noProof="0" dirty="0">
                <a:ln>
                  <a:noFill/>
                </a:ln>
                <a:solidFill>
                  <a:prstClr val="white"/>
                </a:solidFill>
                <a:effectLst/>
                <a:uLnTx/>
                <a:uFillTx/>
                <a:latin typeface="Calibri" pitchFamily="34" charset="0"/>
                <a:ea typeface="+mn-ea"/>
                <a:cs typeface="Arial" pitchFamily="34" charset="0"/>
              </a:rPr>
              <a:t>FAMILIAS CON BIENESTAR</a:t>
            </a:r>
            <a:r>
              <a:rPr kumimoji="0" lang="es-ES" sz="2400" b="1" i="0" u="none" strike="noStrike" kern="0" cap="none" spc="0" normalizeH="0" noProof="0" dirty="0">
                <a:ln>
                  <a:noFill/>
                </a:ln>
                <a:solidFill>
                  <a:prstClr val="white"/>
                </a:solidFill>
                <a:effectLst/>
                <a:uLnTx/>
                <a:uFillTx/>
                <a:latin typeface="Calibri" pitchFamily="34" charset="0"/>
                <a:ea typeface="+mn-ea"/>
                <a:cs typeface="Arial" pitchFamily="34" charset="0"/>
              </a:rPr>
              <a:t> </a:t>
            </a:r>
            <a:r>
              <a:rPr kumimoji="0" lang="es-ES" sz="2400" b="1" i="0" u="none" strike="noStrike" kern="0" cap="none" spc="0" normalizeH="0" baseline="0" noProof="0" dirty="0">
                <a:ln>
                  <a:noFill/>
                </a:ln>
                <a:solidFill>
                  <a:prstClr val="white"/>
                </a:solidFill>
                <a:effectLst/>
                <a:uLnTx/>
                <a:uFillTx/>
                <a:latin typeface="Calibri" pitchFamily="34" charset="0"/>
                <a:ea typeface="+mn-ea"/>
                <a:cs typeface="Arial" pitchFamily="34" charset="0"/>
              </a:rPr>
              <a:t>PARA LA PAZ</a:t>
            </a:r>
          </a:p>
        </p:txBody>
      </p:sp>
    </p:spTree>
    <p:extLst>
      <p:ext uri="{BB962C8B-B14F-4D97-AF65-F5344CB8AC3E}">
        <p14:creationId xmlns:p14="http://schemas.microsoft.com/office/powerpoint/2010/main" val="656914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454765" y="270576"/>
            <a:ext cx="5300555" cy="523220"/>
          </a:xfrm>
          <a:prstGeom prst="rect">
            <a:avLst/>
          </a:prstGeom>
          <a:noFill/>
          <a:ln>
            <a:noFill/>
          </a:ln>
          <a:extLst/>
        </p:spPr>
        <p:txBody>
          <a:bodyPr wrap="none" anchorCtr="1">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800" b="1" i="0" u="none" strike="noStrike" kern="0" cap="none" spc="0" normalizeH="0" baseline="0" noProof="0" dirty="0">
                <a:ln>
                  <a:noFill/>
                </a:ln>
                <a:solidFill>
                  <a:prstClr val="white"/>
                </a:solidFill>
                <a:effectLst/>
                <a:uLnTx/>
                <a:uFillTx/>
                <a:latin typeface="Calibri" pitchFamily="34" charset="0"/>
                <a:ea typeface="+mn-ea"/>
                <a:cs typeface="Arial" pitchFamily="34" charset="0"/>
              </a:rPr>
              <a:t>RESTABLECIMIENTO DE DERECHOS</a:t>
            </a:r>
          </a:p>
        </p:txBody>
      </p:sp>
      <p:graphicFrame>
        <p:nvGraphicFramePr>
          <p:cNvPr id="5" name="1 Tabla"/>
          <p:cNvGraphicFramePr>
            <a:graphicFrameLocks noGrp="1"/>
          </p:cNvGraphicFramePr>
          <p:nvPr>
            <p:extLst>
              <p:ext uri="{D42A27DB-BD31-4B8C-83A1-F6EECF244321}">
                <p14:modId xmlns:p14="http://schemas.microsoft.com/office/powerpoint/2010/main" val="2122162069"/>
              </p:ext>
            </p:extLst>
          </p:nvPr>
        </p:nvGraphicFramePr>
        <p:xfrm>
          <a:off x="454765" y="2073829"/>
          <a:ext cx="8007870" cy="1656185"/>
        </p:xfrm>
        <a:graphic>
          <a:graphicData uri="http://schemas.openxmlformats.org/drawingml/2006/table">
            <a:tbl>
              <a:tblPr firstRow="1" firstCol="1" bandRow="1"/>
              <a:tblGrid>
                <a:gridCol w="8007870">
                  <a:extLst>
                    <a:ext uri="{9D8B030D-6E8A-4147-A177-3AD203B41FA5}">
                      <a16:colId xmlns:a16="http://schemas.microsoft.com/office/drawing/2014/main" xmlns="" val="20000"/>
                    </a:ext>
                  </a:extLst>
                </a:gridCol>
              </a:tblGrid>
              <a:tr h="1656185">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gn="just">
                        <a:lnSpc>
                          <a:spcPct val="115000"/>
                        </a:lnSpc>
                        <a:spcAft>
                          <a:spcPts val="0"/>
                        </a:spcAft>
                      </a:pPr>
                      <a:r>
                        <a:rPr lang="es-CO" sz="1800" b="0" dirty="0">
                          <a:solidFill>
                            <a:schemeClr val="tx1"/>
                          </a:solidFill>
                          <a:effectLst/>
                          <a:latin typeface="Verdana"/>
                          <a:ea typeface="Calibri"/>
                          <a:cs typeface="Times New Roman"/>
                        </a:rPr>
                        <a:t>Potenciar capacidades individuales y colectivas con familias en situación de vulnerabilidad para fortalecer sus vínculos de cuidado mutuo y su integración social , a través de una intervención psicosocial que involucre acciones de aprendizaje</a:t>
                      </a:r>
                      <a:r>
                        <a:rPr lang="es-CO" sz="1800" b="0" baseline="0" dirty="0">
                          <a:solidFill>
                            <a:schemeClr val="tx1"/>
                          </a:solidFill>
                          <a:effectLst/>
                          <a:latin typeface="Verdana"/>
                          <a:ea typeface="Calibri"/>
                          <a:cs typeface="Times New Roman"/>
                        </a:rPr>
                        <a:t> – educación, facilitación, apoyo terapéutico y consolidación de redes.</a:t>
                      </a:r>
                      <a:endParaRPr lang="es-CO" sz="1800" b="0" dirty="0">
                        <a:solidFill>
                          <a:schemeClr val="tx1"/>
                        </a:solidFill>
                        <a:effectLst/>
                        <a:latin typeface="Verdana"/>
                        <a:ea typeface="Calibri"/>
                        <a:cs typeface="Times New Roman"/>
                      </a:endParaRPr>
                    </a:p>
                  </a:txBody>
                  <a:tcPr marL="67916" marR="67916"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bl>
          </a:graphicData>
        </a:graphic>
      </p:graphicFrame>
      <p:sp>
        <p:nvSpPr>
          <p:cNvPr id="6" name="5 Redondear rectángulo de esquina diagonal"/>
          <p:cNvSpPr/>
          <p:nvPr/>
        </p:nvSpPr>
        <p:spPr>
          <a:xfrm>
            <a:off x="454765" y="4124197"/>
            <a:ext cx="5618044" cy="1741784"/>
          </a:xfrm>
          <a:custGeom>
            <a:avLst/>
            <a:gdLst>
              <a:gd name="f0" fmla="val 10800000"/>
              <a:gd name="f1" fmla="val 5400000"/>
              <a:gd name="f2" fmla="val 16200000"/>
              <a:gd name="f3" fmla="val w"/>
              <a:gd name="f4" fmla="val h"/>
              <a:gd name="f5" fmla="val ss"/>
              <a:gd name="f6" fmla="val 0"/>
              <a:gd name="f7" fmla="val 16667"/>
              <a:gd name="f8" fmla="abs f3"/>
              <a:gd name="f9" fmla="abs f4"/>
              <a:gd name="f10" fmla="abs f5"/>
              <a:gd name="f11" fmla="?: f8 f3 1"/>
              <a:gd name="f12" fmla="?: f9 f4 1"/>
              <a:gd name="f13" fmla="?: f10 f5 1"/>
              <a:gd name="f14" fmla="*/ f11 1 21600"/>
              <a:gd name="f15" fmla="*/ f12 1 21600"/>
              <a:gd name="f16" fmla="*/ 21600 f11 1"/>
              <a:gd name="f17" fmla="*/ 21600 f12 1"/>
              <a:gd name="f18" fmla="min f15 f14"/>
              <a:gd name="f19" fmla="*/ f16 1 f13"/>
              <a:gd name="f20" fmla="*/ f17 1 f13"/>
              <a:gd name="f21" fmla="val f19"/>
              <a:gd name="f22" fmla="val f20"/>
              <a:gd name="f23" fmla="*/ f6 f18 1"/>
              <a:gd name="f24" fmla="+- f22 0 f6"/>
              <a:gd name="f25" fmla="+- f21 0 f6"/>
              <a:gd name="f26" fmla="*/ f21 f18 1"/>
              <a:gd name="f27" fmla="*/ f22 f18 1"/>
              <a:gd name="f28" fmla="min f25 f24"/>
              <a:gd name="f29" fmla="*/ f28 f7 1"/>
              <a:gd name="f30" fmla="*/ f28 f6 1"/>
              <a:gd name="f31" fmla="*/ f29 1 100000"/>
              <a:gd name="f32" fmla="*/ f30 1 100000"/>
              <a:gd name="f33" fmla="+- f22 0 f31"/>
              <a:gd name="f34" fmla="+- f21 0 f32"/>
              <a:gd name="f35" fmla="*/ f31 29289 1"/>
              <a:gd name="f36" fmla="*/ f32 29289 1"/>
              <a:gd name="f37" fmla="*/ f31 f18 1"/>
              <a:gd name="f38" fmla="*/ f32 f18 1"/>
              <a:gd name="f39" fmla="*/ f35 1 100000"/>
              <a:gd name="f40" fmla="*/ f36 1 100000"/>
              <a:gd name="f41" fmla="*/ f34 f18 1"/>
              <a:gd name="f42" fmla="*/ f33 f18 1"/>
              <a:gd name="f43" fmla="+- f39 0 f40"/>
              <a:gd name="f44" fmla="?: f43 f39 f40"/>
              <a:gd name="f45" fmla="+- f21 0 f44"/>
              <a:gd name="f46" fmla="+- f22 0 f44"/>
              <a:gd name="f47" fmla="*/ f44 f18 1"/>
              <a:gd name="f48" fmla="*/ f45 f18 1"/>
              <a:gd name="f49" fmla="*/ f46 f18 1"/>
            </a:gdLst>
            <a:ahLst/>
            <a:cxnLst>
              <a:cxn ang="3cd4">
                <a:pos x="hc" y="t"/>
              </a:cxn>
              <a:cxn ang="0">
                <a:pos x="r" y="vc"/>
              </a:cxn>
              <a:cxn ang="cd4">
                <a:pos x="hc" y="b"/>
              </a:cxn>
              <a:cxn ang="cd2">
                <a:pos x="l" y="vc"/>
              </a:cxn>
            </a:cxnLst>
            <a:rect l="f47" t="f47" r="f48" b="f49"/>
            <a:pathLst>
              <a:path>
                <a:moveTo>
                  <a:pt x="f37" y="f23"/>
                </a:moveTo>
                <a:lnTo>
                  <a:pt x="f41" y="f23"/>
                </a:lnTo>
                <a:arcTo wR="f38" hR="f38" stAng="f2" swAng="f1"/>
                <a:lnTo>
                  <a:pt x="f26" y="f42"/>
                </a:lnTo>
                <a:arcTo wR="f37" hR="f37" stAng="f6" swAng="f1"/>
                <a:lnTo>
                  <a:pt x="f38" y="f27"/>
                </a:lnTo>
                <a:arcTo wR="f38" hR="f38" stAng="f1" swAng="f1"/>
                <a:lnTo>
                  <a:pt x="f23" y="f37"/>
                </a:lnTo>
                <a:arcTo wR="f37" hR="f37" stAng="f0" swAng="f1"/>
                <a:close/>
              </a:path>
            </a:pathLst>
          </a:custGeom>
          <a:solidFill>
            <a:srgbClr val="9BBB59"/>
          </a:solidFill>
          <a:ln w="38103">
            <a:solidFill>
              <a:srgbClr val="FFFFFF"/>
            </a:solidFill>
            <a:prstDash val="solid"/>
          </a:ln>
          <a:effectLst>
            <a:outerShdw dist="19997" dir="5400000" algn="tl">
              <a:srgbClr val="000000">
                <a:alpha val="38000"/>
              </a:srgbClr>
            </a:outerShdw>
          </a:effectLst>
        </p:spPr>
        <p:txBody>
          <a:bodyPr anchor="ctr" anchorCtr="1"/>
          <a:lstStyle/>
          <a:p>
            <a:pPr marL="0" marR="0" lvl="0" indent="0" algn="ctr"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800" b="1" i="0" u="none" strike="noStrike" kern="0" cap="none" spc="0" normalizeH="0" baseline="0" noProof="0" dirty="0">
                <a:ln>
                  <a:noFill/>
                </a:ln>
                <a:solidFill>
                  <a:schemeClr val="bg1"/>
                </a:solidFill>
                <a:effectLst/>
                <a:uLnTx/>
                <a:uFillTx/>
                <a:latin typeface="Arial" pitchFamily="34"/>
                <a:cs typeface="Arial" pitchFamily="34"/>
              </a:rPr>
              <a:t>HOGARES GESTORES  </a:t>
            </a:r>
          </a:p>
          <a:p>
            <a:pPr marL="0" marR="0" lvl="0" indent="0" algn="ctr"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800" b="1" i="0" u="none" strike="noStrike" kern="0" cap="none" spc="0" normalizeH="0" baseline="0" noProof="0" dirty="0">
                <a:ln>
                  <a:noFill/>
                </a:ln>
                <a:solidFill>
                  <a:srgbClr val="000000"/>
                </a:solidFill>
                <a:effectLst/>
                <a:uLnTx/>
                <a:uFillTx/>
                <a:latin typeface="Arial" pitchFamily="34"/>
                <a:cs typeface="Arial" pitchFamily="34"/>
              </a:rPr>
              <a:t>Unidades: </a:t>
            </a:r>
            <a:r>
              <a:rPr kumimoji="0" lang="es-ES" sz="1800" b="1" i="0" u="none" strike="noStrike" kern="0" cap="none" spc="0" normalizeH="0" baseline="0" noProof="0" dirty="0" smtClean="0">
                <a:ln>
                  <a:noFill/>
                </a:ln>
                <a:solidFill>
                  <a:srgbClr val="000000"/>
                </a:solidFill>
                <a:effectLst/>
                <a:uLnTx/>
                <a:uFillTx/>
                <a:latin typeface="Arial" pitchFamily="34"/>
                <a:cs typeface="Arial" pitchFamily="34"/>
              </a:rPr>
              <a:t>8</a:t>
            </a:r>
            <a:endParaRPr kumimoji="0" lang="es-ES" sz="1800" b="1" i="0" u="none" strike="noStrike" kern="0" cap="none" spc="0" normalizeH="0" baseline="0" noProof="0" dirty="0">
              <a:ln>
                <a:noFill/>
              </a:ln>
              <a:solidFill>
                <a:srgbClr val="000000"/>
              </a:solidFill>
              <a:effectLst/>
              <a:uLnTx/>
              <a:uFillTx/>
              <a:latin typeface="Arial" pitchFamily="34"/>
              <a:cs typeface="Arial" pitchFamily="34"/>
            </a:endParaRPr>
          </a:p>
          <a:p>
            <a:pPr marL="0" marR="0" lvl="0" indent="0" algn="ctr"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800" b="1" i="0" u="none" strike="noStrike" kern="0" cap="none" spc="0" normalizeH="0" baseline="0" noProof="0" dirty="0">
                <a:ln>
                  <a:noFill/>
                </a:ln>
                <a:solidFill>
                  <a:srgbClr val="000000"/>
                </a:solidFill>
                <a:effectLst/>
                <a:uLnTx/>
                <a:uFillTx/>
                <a:latin typeface="Arial" pitchFamily="34"/>
                <a:cs typeface="Arial" pitchFamily="34"/>
              </a:rPr>
              <a:t>Cupos: </a:t>
            </a:r>
            <a:r>
              <a:rPr kumimoji="0" lang="es-ES" sz="1800" b="1" i="0" u="none" strike="noStrike" kern="0" cap="none" spc="0" normalizeH="0" baseline="0" noProof="0" dirty="0" smtClean="0">
                <a:ln>
                  <a:noFill/>
                </a:ln>
                <a:solidFill>
                  <a:srgbClr val="000000"/>
                </a:solidFill>
                <a:effectLst/>
                <a:uLnTx/>
                <a:uFillTx/>
                <a:latin typeface="Arial" pitchFamily="34"/>
                <a:cs typeface="Arial" pitchFamily="34"/>
              </a:rPr>
              <a:t>8</a:t>
            </a:r>
            <a:endParaRPr kumimoji="0" lang="es-ES" sz="1800" b="1" i="0" u="none" strike="noStrike" kern="0" cap="none" spc="0" normalizeH="0" baseline="0" noProof="0" dirty="0">
              <a:ln>
                <a:noFill/>
              </a:ln>
              <a:solidFill>
                <a:srgbClr val="000000"/>
              </a:solidFill>
              <a:effectLst/>
              <a:uLnTx/>
              <a:uFillTx/>
              <a:latin typeface="Arial" pitchFamily="34"/>
              <a:cs typeface="Arial" pitchFamily="34"/>
            </a:endParaRPr>
          </a:p>
          <a:p>
            <a:pPr marL="0" marR="0" lvl="0" indent="0" algn="ctr"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800" b="1" i="0" u="none" strike="noStrike" kern="0" cap="none" spc="0" normalizeH="0" baseline="0" noProof="0" dirty="0" smtClean="0">
                <a:ln>
                  <a:noFill/>
                </a:ln>
                <a:solidFill>
                  <a:srgbClr val="000000"/>
                </a:solidFill>
                <a:effectLst/>
                <a:uLnTx/>
                <a:uFillTx/>
                <a:latin typeface="Arial" pitchFamily="34"/>
                <a:cs typeface="Arial" pitchFamily="34"/>
              </a:rPr>
              <a:t>Usuarios:8 </a:t>
            </a:r>
            <a:endParaRPr kumimoji="0" lang="es-ES" sz="1800" b="1" i="0" u="none" strike="noStrike" kern="0" cap="none" spc="0" normalizeH="0" baseline="0" noProof="0" dirty="0">
              <a:ln>
                <a:noFill/>
              </a:ln>
              <a:solidFill>
                <a:srgbClr val="000000"/>
              </a:solidFill>
              <a:effectLst/>
              <a:uLnTx/>
              <a:uFillTx/>
              <a:latin typeface="Arial" pitchFamily="34"/>
              <a:cs typeface="Arial" pitchFamily="34"/>
            </a:endParaRPr>
          </a:p>
          <a:p>
            <a:pPr marL="0" marR="0" lvl="0" indent="0" algn="ctr"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800" b="1" i="0" u="none" strike="noStrike" kern="0" cap="none" spc="0" normalizeH="0" baseline="0" noProof="0" dirty="0">
                <a:ln>
                  <a:noFill/>
                </a:ln>
                <a:solidFill>
                  <a:srgbClr val="000000"/>
                </a:solidFill>
                <a:effectLst/>
                <a:uLnTx/>
                <a:uFillTx/>
                <a:latin typeface="Arial" pitchFamily="34"/>
                <a:cs typeface="Arial" pitchFamily="34"/>
              </a:rPr>
              <a:t>Total: $ </a:t>
            </a:r>
            <a:r>
              <a:rPr kumimoji="0" lang="es-ES" sz="1800" b="1" i="0" u="none" strike="noStrike" kern="0" cap="none" spc="0" normalizeH="0" baseline="0" noProof="0" dirty="0" smtClean="0">
                <a:ln>
                  <a:noFill/>
                </a:ln>
                <a:solidFill>
                  <a:srgbClr val="000000"/>
                </a:solidFill>
                <a:effectLst/>
                <a:uLnTx/>
                <a:uFillTx/>
                <a:latin typeface="Arial" pitchFamily="34"/>
                <a:cs typeface="Arial" pitchFamily="34"/>
              </a:rPr>
              <a:t>31.327.120</a:t>
            </a:r>
            <a:endParaRPr kumimoji="0" lang="es-ES" sz="1800" b="1" i="0" u="none" strike="noStrike" kern="0" cap="none" spc="0" normalizeH="0" baseline="0" noProof="0" dirty="0">
              <a:ln>
                <a:noFill/>
              </a:ln>
              <a:solidFill>
                <a:srgbClr val="000000"/>
              </a:solidFill>
              <a:effectLst/>
              <a:uLnTx/>
              <a:uFillTx/>
              <a:latin typeface="Arial" pitchFamily="34"/>
              <a:cs typeface="Arial" pitchFamily="34"/>
            </a:endParaRPr>
          </a:p>
        </p:txBody>
      </p:sp>
      <p:sp>
        <p:nvSpPr>
          <p:cNvPr id="2" name="Rectángulo 1"/>
          <p:cNvSpPr/>
          <p:nvPr/>
        </p:nvSpPr>
        <p:spPr>
          <a:xfrm>
            <a:off x="454765" y="1486541"/>
            <a:ext cx="4737194" cy="369332"/>
          </a:xfrm>
          <a:prstGeom prst="rect">
            <a:avLst/>
          </a:prstGeom>
        </p:spPr>
        <p:txBody>
          <a:bodyPr wrap="none">
            <a:spAutoFit/>
          </a:bodyPr>
          <a:lstStyle/>
          <a:p>
            <a:pPr lvl="0" algn="ctr">
              <a:defRPr sz="1800" b="0" i="0" u="none" strike="noStrike" kern="0" cap="none" spc="0" baseline="0">
                <a:solidFill>
                  <a:srgbClr val="000000"/>
                </a:solidFill>
                <a:uFillTx/>
              </a:defRPr>
            </a:pPr>
            <a:r>
              <a:rPr lang="es-ES" b="1" kern="0" dirty="0">
                <a:latin typeface="Arial" pitchFamily="34"/>
                <a:cs typeface="Arial" pitchFamily="34"/>
              </a:rPr>
              <a:t>HOGARES GESTORES  </a:t>
            </a:r>
            <a:r>
              <a:rPr lang="es-ES" b="1" kern="0" dirty="0" smtClean="0">
                <a:latin typeface="Arial" pitchFamily="34"/>
                <a:cs typeface="Arial" pitchFamily="34"/>
              </a:rPr>
              <a:t>- DISCAPACIDAD</a:t>
            </a:r>
            <a:endParaRPr lang="es-ES" b="1" kern="0" dirty="0">
              <a:latin typeface="Arial" pitchFamily="34"/>
              <a:cs typeface="Arial" pitchFamily="34"/>
            </a:endParaRPr>
          </a:p>
        </p:txBody>
      </p:sp>
    </p:spTree>
    <p:extLst>
      <p:ext uri="{BB962C8B-B14F-4D97-AF65-F5344CB8AC3E}">
        <p14:creationId xmlns:p14="http://schemas.microsoft.com/office/powerpoint/2010/main" val="2282843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291277" y="312778"/>
            <a:ext cx="5300555" cy="523220"/>
          </a:xfrm>
          <a:prstGeom prst="rect">
            <a:avLst/>
          </a:prstGeom>
          <a:noFill/>
          <a:ln>
            <a:noFill/>
          </a:ln>
          <a:extLst/>
        </p:spPr>
        <p:txBody>
          <a:bodyPr wrap="none" anchorCtr="1">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800" b="1" i="0" u="none" strike="noStrike" kern="0" cap="none" spc="0" normalizeH="0" baseline="0" noProof="0" dirty="0">
                <a:ln>
                  <a:noFill/>
                </a:ln>
                <a:solidFill>
                  <a:prstClr val="white"/>
                </a:solidFill>
                <a:effectLst/>
                <a:uLnTx/>
                <a:uFillTx/>
                <a:latin typeface="Calibri" pitchFamily="34" charset="0"/>
                <a:ea typeface="+mn-ea"/>
                <a:cs typeface="Arial" pitchFamily="34" charset="0"/>
              </a:rPr>
              <a:t>RESTABLECIMIENTO DE DERECHOS</a:t>
            </a:r>
          </a:p>
        </p:txBody>
      </p:sp>
      <p:graphicFrame>
        <p:nvGraphicFramePr>
          <p:cNvPr id="5" name="1 Tabla"/>
          <p:cNvGraphicFramePr>
            <a:graphicFrameLocks noGrp="1"/>
          </p:cNvGraphicFramePr>
          <p:nvPr>
            <p:extLst>
              <p:ext uri="{D42A27DB-BD31-4B8C-83A1-F6EECF244321}">
                <p14:modId xmlns:p14="http://schemas.microsoft.com/office/powerpoint/2010/main" val="2311982810"/>
              </p:ext>
            </p:extLst>
          </p:nvPr>
        </p:nvGraphicFramePr>
        <p:xfrm>
          <a:off x="291277" y="1488311"/>
          <a:ext cx="8007870" cy="1656185"/>
        </p:xfrm>
        <a:graphic>
          <a:graphicData uri="http://schemas.openxmlformats.org/drawingml/2006/table">
            <a:tbl>
              <a:tblPr firstRow="1" firstCol="1" bandRow="1"/>
              <a:tblGrid>
                <a:gridCol w="8007870">
                  <a:extLst>
                    <a:ext uri="{9D8B030D-6E8A-4147-A177-3AD203B41FA5}">
                      <a16:colId xmlns:a16="http://schemas.microsoft.com/office/drawing/2014/main" xmlns="" val="20000"/>
                    </a:ext>
                  </a:extLst>
                </a:gridCol>
              </a:tblGrid>
              <a:tr h="1656185">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gn="just" eaLnBrk="1" hangingPunct="1">
                        <a:spcBef>
                          <a:spcPct val="0"/>
                        </a:spcBef>
                        <a:buFontTx/>
                        <a:buNone/>
                      </a:pPr>
                      <a:r>
                        <a:rPr lang="es-CO" altLang="es-CO" sz="1800" b="1" dirty="0">
                          <a:solidFill>
                            <a:schemeClr val="tx1"/>
                          </a:solidFill>
                        </a:rPr>
                        <a:t>B</a:t>
                      </a:r>
                      <a:r>
                        <a:rPr lang="es-CO" sz="1800" dirty="0">
                          <a:solidFill>
                            <a:schemeClr val="tx1"/>
                          </a:solidFill>
                        </a:rPr>
                        <a:t>usca garantizar a los niños, niñas y adolecentes el cumplimiento y la restitución de sus derechos, proporcionándoles protección integral en condiciones favorables, con modelos de relaciones funcionales en un ambiente familiar sustituto que les facilite su proceso de desarrollo personal, familiar y social y les permita superar la situación de vulnerabilidad en que se encuentran</a:t>
                      </a:r>
                      <a:r>
                        <a:rPr lang="es-CO" sz="1800" dirty="0"/>
                        <a:t>. </a:t>
                      </a:r>
                      <a:endParaRPr lang="es-CO" altLang="es-CO" sz="1800" dirty="0"/>
                    </a:p>
                  </a:txBody>
                  <a:tcPr marL="67916" marR="67916"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bl>
          </a:graphicData>
        </a:graphic>
      </p:graphicFrame>
      <p:sp>
        <p:nvSpPr>
          <p:cNvPr id="6" name="5 Redondear rectángulo de esquina diagonal"/>
          <p:cNvSpPr/>
          <p:nvPr/>
        </p:nvSpPr>
        <p:spPr>
          <a:xfrm>
            <a:off x="291277" y="3331028"/>
            <a:ext cx="6336705" cy="2797628"/>
          </a:xfrm>
          <a:custGeom>
            <a:avLst/>
            <a:gdLst>
              <a:gd name="f0" fmla="val 10800000"/>
              <a:gd name="f1" fmla="val 5400000"/>
              <a:gd name="f2" fmla="val 16200000"/>
              <a:gd name="f3" fmla="val w"/>
              <a:gd name="f4" fmla="val h"/>
              <a:gd name="f5" fmla="val ss"/>
              <a:gd name="f6" fmla="val 0"/>
              <a:gd name="f7" fmla="val 16667"/>
              <a:gd name="f8" fmla="abs f3"/>
              <a:gd name="f9" fmla="abs f4"/>
              <a:gd name="f10" fmla="abs f5"/>
              <a:gd name="f11" fmla="?: f8 f3 1"/>
              <a:gd name="f12" fmla="?: f9 f4 1"/>
              <a:gd name="f13" fmla="?: f10 f5 1"/>
              <a:gd name="f14" fmla="*/ f11 1 21600"/>
              <a:gd name="f15" fmla="*/ f12 1 21600"/>
              <a:gd name="f16" fmla="*/ 21600 f11 1"/>
              <a:gd name="f17" fmla="*/ 21600 f12 1"/>
              <a:gd name="f18" fmla="min f15 f14"/>
              <a:gd name="f19" fmla="*/ f16 1 f13"/>
              <a:gd name="f20" fmla="*/ f17 1 f13"/>
              <a:gd name="f21" fmla="val f19"/>
              <a:gd name="f22" fmla="val f20"/>
              <a:gd name="f23" fmla="*/ f6 f18 1"/>
              <a:gd name="f24" fmla="+- f22 0 f6"/>
              <a:gd name="f25" fmla="+- f21 0 f6"/>
              <a:gd name="f26" fmla="*/ f21 f18 1"/>
              <a:gd name="f27" fmla="*/ f22 f18 1"/>
              <a:gd name="f28" fmla="min f25 f24"/>
              <a:gd name="f29" fmla="*/ f28 f7 1"/>
              <a:gd name="f30" fmla="*/ f28 f6 1"/>
              <a:gd name="f31" fmla="*/ f29 1 100000"/>
              <a:gd name="f32" fmla="*/ f30 1 100000"/>
              <a:gd name="f33" fmla="+- f22 0 f31"/>
              <a:gd name="f34" fmla="+- f21 0 f32"/>
              <a:gd name="f35" fmla="*/ f31 29289 1"/>
              <a:gd name="f36" fmla="*/ f32 29289 1"/>
              <a:gd name="f37" fmla="*/ f31 f18 1"/>
              <a:gd name="f38" fmla="*/ f32 f18 1"/>
              <a:gd name="f39" fmla="*/ f35 1 100000"/>
              <a:gd name="f40" fmla="*/ f36 1 100000"/>
              <a:gd name="f41" fmla="*/ f34 f18 1"/>
              <a:gd name="f42" fmla="*/ f33 f18 1"/>
              <a:gd name="f43" fmla="+- f39 0 f40"/>
              <a:gd name="f44" fmla="?: f43 f39 f40"/>
              <a:gd name="f45" fmla="+- f21 0 f44"/>
              <a:gd name="f46" fmla="+- f22 0 f44"/>
              <a:gd name="f47" fmla="*/ f44 f18 1"/>
              <a:gd name="f48" fmla="*/ f45 f18 1"/>
              <a:gd name="f49" fmla="*/ f46 f18 1"/>
            </a:gdLst>
            <a:ahLst/>
            <a:cxnLst>
              <a:cxn ang="3cd4">
                <a:pos x="hc" y="t"/>
              </a:cxn>
              <a:cxn ang="0">
                <a:pos x="r" y="vc"/>
              </a:cxn>
              <a:cxn ang="cd4">
                <a:pos x="hc" y="b"/>
              </a:cxn>
              <a:cxn ang="cd2">
                <a:pos x="l" y="vc"/>
              </a:cxn>
            </a:cxnLst>
            <a:rect l="f47" t="f47" r="f48" b="f49"/>
            <a:pathLst>
              <a:path>
                <a:moveTo>
                  <a:pt x="f37" y="f23"/>
                </a:moveTo>
                <a:lnTo>
                  <a:pt x="f41" y="f23"/>
                </a:lnTo>
                <a:arcTo wR="f38" hR="f38" stAng="f2" swAng="f1"/>
                <a:lnTo>
                  <a:pt x="f26" y="f42"/>
                </a:lnTo>
                <a:arcTo wR="f37" hR="f37" stAng="f6" swAng="f1"/>
                <a:lnTo>
                  <a:pt x="f38" y="f27"/>
                </a:lnTo>
                <a:arcTo wR="f38" hR="f38" stAng="f1" swAng="f1"/>
                <a:lnTo>
                  <a:pt x="f23" y="f37"/>
                </a:lnTo>
                <a:arcTo wR="f37" hR="f37" stAng="f0" swAng="f1"/>
                <a:close/>
              </a:path>
            </a:pathLst>
          </a:custGeom>
          <a:solidFill>
            <a:srgbClr val="9BBB59"/>
          </a:solidFill>
          <a:ln w="38103">
            <a:solidFill>
              <a:srgbClr val="FFFFFF"/>
            </a:solidFill>
            <a:prstDash val="solid"/>
          </a:ln>
          <a:effectLst>
            <a:outerShdw dist="19997" dir="5400000" algn="tl">
              <a:srgbClr val="000000">
                <a:alpha val="38000"/>
              </a:srgbClr>
            </a:outerShdw>
          </a:effectLst>
        </p:spPr>
        <p:txBody>
          <a:bodyPr anchor="ctr" anchorCtr="1"/>
          <a:lstStyle/>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600" b="1" i="0" u="none" strike="noStrike" kern="0" cap="none" spc="0" normalizeH="0" baseline="0" noProof="0" dirty="0" smtClean="0">
              <a:ln>
                <a:noFill/>
              </a:ln>
              <a:solidFill>
                <a:schemeClr val="bg1"/>
              </a:solidFill>
              <a:effectLst/>
              <a:uLnTx/>
              <a:uFillTx/>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600" b="1" i="0" u="none" strike="noStrike" kern="0" cap="none" spc="0" normalizeH="0" baseline="0" noProof="0" dirty="0" smtClean="0">
              <a:ln>
                <a:noFill/>
              </a:ln>
              <a:solidFill>
                <a:schemeClr val="bg1"/>
              </a:solidFill>
              <a:effectLst/>
              <a:uLnTx/>
              <a:uFillTx/>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smtClean="0">
                <a:ln>
                  <a:noFill/>
                </a:ln>
                <a:solidFill>
                  <a:schemeClr val="bg1"/>
                </a:solidFill>
                <a:effectLst/>
                <a:uLnTx/>
                <a:uFillTx/>
                <a:latin typeface="Arial" pitchFamily="34"/>
                <a:cs typeface="Arial" pitchFamily="34"/>
              </a:rPr>
              <a:t>VULNERACION -</a:t>
            </a:r>
            <a:endParaRPr kumimoji="0" lang="es-ES" sz="1600" b="1" i="0" u="none" strike="noStrike" kern="0" cap="none" spc="0" normalizeH="0" baseline="0" noProof="0" dirty="0">
              <a:ln>
                <a:noFill/>
              </a:ln>
              <a:solidFill>
                <a:schemeClr val="bg1"/>
              </a:solidFill>
              <a:effectLst/>
              <a:uLnTx/>
              <a:uFillTx/>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cs typeface="Arial" pitchFamily="34"/>
              </a:rPr>
              <a:t>Unidades: </a:t>
            </a:r>
            <a:r>
              <a:rPr kumimoji="0" lang="es-ES" sz="1600" b="1" i="0" u="none" strike="noStrike" kern="0" cap="none" spc="0" normalizeH="0" baseline="0" noProof="0" dirty="0" smtClean="0">
                <a:ln>
                  <a:noFill/>
                </a:ln>
                <a:solidFill>
                  <a:srgbClr val="000000"/>
                </a:solidFill>
                <a:effectLst/>
                <a:uLnTx/>
                <a:uFillTx/>
                <a:latin typeface="Arial" pitchFamily="34"/>
                <a:cs typeface="Arial" pitchFamily="34"/>
              </a:rPr>
              <a:t>29</a:t>
            </a:r>
            <a:endParaRPr kumimoji="0" lang="es-ES" sz="1600" b="1" i="0" u="none" strike="noStrike" kern="0" cap="none" spc="0" normalizeH="0" baseline="0" noProof="0" dirty="0">
              <a:ln>
                <a:noFill/>
              </a:ln>
              <a:solidFill>
                <a:srgbClr val="000000"/>
              </a:solidFill>
              <a:effectLst/>
              <a:uLnTx/>
              <a:uFillTx/>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cs typeface="Arial" pitchFamily="34"/>
              </a:rPr>
              <a:t>Cupos: </a:t>
            </a:r>
            <a:r>
              <a:rPr kumimoji="0" lang="es-ES" sz="1600" b="1" i="0" u="none" strike="noStrike" kern="0" cap="none" spc="0" normalizeH="0" baseline="0" noProof="0" dirty="0" smtClean="0">
                <a:ln>
                  <a:noFill/>
                </a:ln>
                <a:solidFill>
                  <a:srgbClr val="000000"/>
                </a:solidFill>
                <a:effectLst/>
                <a:uLnTx/>
                <a:uFillTx/>
                <a:latin typeface="Arial" pitchFamily="34"/>
                <a:cs typeface="Arial" pitchFamily="34"/>
              </a:rPr>
              <a:t>82</a:t>
            </a:r>
            <a:endParaRPr kumimoji="0" lang="es-ES" sz="1600" b="1" i="0" u="none" strike="noStrike" kern="0" cap="none" spc="0" normalizeH="0" baseline="0" noProof="0" dirty="0">
              <a:ln>
                <a:noFill/>
              </a:ln>
              <a:solidFill>
                <a:srgbClr val="000000"/>
              </a:solidFill>
              <a:effectLst/>
              <a:uLnTx/>
              <a:uFillTx/>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cs typeface="Arial" pitchFamily="34"/>
              </a:rPr>
              <a:t>Usuarios: </a:t>
            </a:r>
            <a:r>
              <a:rPr kumimoji="0" lang="es-ES" sz="1600" b="1" i="0" u="none" strike="noStrike" kern="0" cap="none" spc="0" normalizeH="0" baseline="0" noProof="0" dirty="0" smtClean="0">
                <a:ln>
                  <a:noFill/>
                </a:ln>
                <a:solidFill>
                  <a:srgbClr val="000000"/>
                </a:solidFill>
                <a:effectLst/>
                <a:uLnTx/>
                <a:uFillTx/>
                <a:latin typeface="Arial" pitchFamily="34"/>
                <a:cs typeface="Arial" pitchFamily="34"/>
              </a:rPr>
              <a:t>164</a:t>
            </a:r>
            <a:endParaRPr kumimoji="0" lang="es-ES" sz="1600" b="1" i="0" u="none" strike="noStrike" kern="0" cap="none" spc="0" normalizeH="0" baseline="0" noProof="0" dirty="0">
              <a:ln>
                <a:noFill/>
              </a:ln>
              <a:solidFill>
                <a:srgbClr val="000000"/>
              </a:solidFill>
              <a:effectLst/>
              <a:uLnTx/>
              <a:uFillTx/>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cs typeface="Arial" pitchFamily="34"/>
              </a:rPr>
              <a:t>Total: $ </a:t>
            </a:r>
            <a:r>
              <a:rPr kumimoji="0" lang="es-ES" sz="1600" b="1" i="0" u="none" strike="noStrike" kern="0" cap="none" spc="0" normalizeH="0" baseline="0" noProof="0" dirty="0" smtClean="0">
                <a:ln>
                  <a:noFill/>
                </a:ln>
                <a:solidFill>
                  <a:srgbClr val="000000"/>
                </a:solidFill>
                <a:effectLst/>
                <a:uLnTx/>
                <a:uFillTx/>
                <a:latin typeface="Arial" pitchFamily="34"/>
                <a:cs typeface="Arial" pitchFamily="34"/>
              </a:rPr>
              <a:t>965.461.716</a:t>
            </a: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600" b="1" i="0" u="none" strike="noStrike" kern="0" cap="none" spc="0" normalizeH="0" baseline="0" noProof="0" dirty="0" smtClean="0">
              <a:ln>
                <a:noFill/>
              </a:ln>
              <a:solidFill>
                <a:srgbClr val="000000"/>
              </a:solidFill>
              <a:effectLst/>
              <a:uLnTx/>
              <a:uFillTx/>
              <a:latin typeface="Arial" pitchFamily="34"/>
              <a:cs typeface="Arial" pitchFamily="34"/>
            </a:endParaRPr>
          </a:p>
          <a:p>
            <a:pPr lvl="0">
              <a:defRPr sz="1800" b="0" i="0" u="none" strike="noStrike" kern="0" cap="none" spc="0" baseline="0">
                <a:solidFill>
                  <a:srgbClr val="000000"/>
                </a:solidFill>
                <a:uFillTx/>
              </a:defRPr>
            </a:pPr>
            <a:r>
              <a:rPr lang="es-ES" sz="1600" b="1" kern="0" dirty="0">
                <a:solidFill>
                  <a:prstClr val="white"/>
                </a:solidFill>
                <a:latin typeface="Arial" pitchFamily="34"/>
                <a:cs typeface="Arial" pitchFamily="34"/>
              </a:rPr>
              <a:t>DISCAPACIDAD </a:t>
            </a:r>
            <a:endParaRPr lang="es-ES" sz="1600" b="1" kern="0" dirty="0" smtClean="0">
              <a:solidFill>
                <a:prstClr val="white"/>
              </a:solidFill>
              <a:latin typeface="Arial" pitchFamily="34"/>
              <a:cs typeface="Arial" pitchFamily="34"/>
            </a:endParaRPr>
          </a:p>
          <a:p>
            <a:pPr lvl="0">
              <a:defRPr sz="1800" b="0" i="0" u="none" strike="noStrike" kern="0" cap="none" spc="0" baseline="0">
                <a:solidFill>
                  <a:srgbClr val="000000"/>
                </a:solidFill>
                <a:uFillTx/>
              </a:defRPr>
            </a:pPr>
            <a:r>
              <a:rPr lang="es-ES" sz="1600" b="1" kern="0" dirty="0">
                <a:solidFill>
                  <a:srgbClr val="000000"/>
                </a:solidFill>
                <a:latin typeface="Arial" pitchFamily="34"/>
                <a:cs typeface="Arial" pitchFamily="34"/>
              </a:rPr>
              <a:t>Unidades: </a:t>
            </a:r>
            <a:r>
              <a:rPr lang="es-ES" sz="1600" b="1" kern="0" dirty="0" smtClean="0">
                <a:solidFill>
                  <a:srgbClr val="000000"/>
                </a:solidFill>
                <a:latin typeface="Arial" pitchFamily="34"/>
                <a:cs typeface="Arial" pitchFamily="34"/>
              </a:rPr>
              <a:t>16</a:t>
            </a:r>
            <a:endParaRPr lang="es-ES" sz="1600" b="1" kern="0" dirty="0">
              <a:solidFill>
                <a:srgbClr val="000000"/>
              </a:solidFill>
              <a:latin typeface="Arial" pitchFamily="34"/>
              <a:cs typeface="Arial" pitchFamily="34"/>
            </a:endParaRPr>
          </a:p>
          <a:p>
            <a:pPr lvl="0">
              <a:defRPr sz="1800" b="0" i="0" u="none" strike="noStrike" kern="0" cap="none" spc="0" baseline="0">
                <a:solidFill>
                  <a:srgbClr val="000000"/>
                </a:solidFill>
                <a:uFillTx/>
              </a:defRPr>
            </a:pPr>
            <a:r>
              <a:rPr lang="es-ES" sz="1600" b="1" kern="0" dirty="0">
                <a:solidFill>
                  <a:srgbClr val="000000"/>
                </a:solidFill>
                <a:latin typeface="Arial" pitchFamily="34"/>
                <a:cs typeface="Arial" pitchFamily="34"/>
              </a:rPr>
              <a:t>Cupos: </a:t>
            </a:r>
            <a:r>
              <a:rPr lang="es-ES" sz="1600" b="1" kern="0" dirty="0" smtClean="0">
                <a:solidFill>
                  <a:srgbClr val="000000"/>
                </a:solidFill>
                <a:latin typeface="Arial" pitchFamily="34"/>
                <a:cs typeface="Arial" pitchFamily="34"/>
              </a:rPr>
              <a:t>37</a:t>
            </a:r>
            <a:endParaRPr lang="es-ES" sz="1600" b="1" kern="0" dirty="0">
              <a:solidFill>
                <a:srgbClr val="000000"/>
              </a:solidFill>
              <a:latin typeface="Arial" pitchFamily="34"/>
              <a:cs typeface="Arial" pitchFamily="34"/>
            </a:endParaRPr>
          </a:p>
          <a:p>
            <a:pPr lvl="0">
              <a:defRPr sz="1800" b="0" i="0" u="none" strike="noStrike" kern="0" cap="none" spc="0" baseline="0">
                <a:solidFill>
                  <a:srgbClr val="000000"/>
                </a:solidFill>
                <a:uFillTx/>
              </a:defRPr>
            </a:pPr>
            <a:r>
              <a:rPr lang="es-ES" sz="1600" b="1" kern="0" dirty="0">
                <a:solidFill>
                  <a:srgbClr val="000000"/>
                </a:solidFill>
                <a:latin typeface="Arial" pitchFamily="34"/>
                <a:cs typeface="Arial" pitchFamily="34"/>
              </a:rPr>
              <a:t>Usuarios: </a:t>
            </a:r>
            <a:r>
              <a:rPr lang="es-ES" sz="1600" b="1" kern="0" dirty="0" smtClean="0">
                <a:solidFill>
                  <a:srgbClr val="000000"/>
                </a:solidFill>
                <a:latin typeface="Arial" pitchFamily="34"/>
                <a:cs typeface="Arial" pitchFamily="34"/>
              </a:rPr>
              <a:t>37</a:t>
            </a:r>
            <a:endParaRPr lang="es-ES" sz="1600" b="1" kern="0" dirty="0">
              <a:solidFill>
                <a:srgbClr val="000000"/>
              </a:solidFill>
              <a:latin typeface="Arial" pitchFamily="34"/>
              <a:cs typeface="Arial" pitchFamily="34"/>
            </a:endParaRPr>
          </a:p>
          <a:p>
            <a:pPr lvl="0">
              <a:defRPr sz="1800" b="0" i="0" u="none" strike="noStrike" kern="0" cap="none" spc="0" baseline="0">
                <a:solidFill>
                  <a:srgbClr val="000000"/>
                </a:solidFill>
                <a:uFillTx/>
              </a:defRPr>
            </a:pPr>
            <a:r>
              <a:rPr lang="es-ES" sz="1600" b="1" kern="0" dirty="0">
                <a:solidFill>
                  <a:srgbClr val="000000"/>
                </a:solidFill>
                <a:latin typeface="Arial" pitchFamily="34"/>
                <a:cs typeface="Arial" pitchFamily="34"/>
              </a:rPr>
              <a:t>Total: $ </a:t>
            </a:r>
            <a:r>
              <a:rPr lang="es-ES" sz="1600" b="1" kern="0" dirty="0" smtClean="0">
                <a:solidFill>
                  <a:srgbClr val="000000"/>
                </a:solidFill>
                <a:latin typeface="Arial" pitchFamily="34"/>
                <a:cs typeface="Arial" pitchFamily="34"/>
              </a:rPr>
              <a:t>577.555.181</a:t>
            </a:r>
            <a:endParaRPr lang="es-ES" sz="1600" b="1" kern="0" dirty="0">
              <a:solidFill>
                <a:srgbClr val="000000"/>
              </a:solidFill>
              <a:latin typeface="Arial" pitchFamily="34"/>
              <a:cs typeface="Arial" pitchFamily="34"/>
            </a:endParaRPr>
          </a:p>
          <a:p>
            <a:pPr lvl="0" algn="ctr">
              <a:defRPr sz="1800" b="0" i="0" u="none" strike="noStrike" kern="0" cap="none" spc="0" baseline="0">
                <a:solidFill>
                  <a:srgbClr val="000000"/>
                </a:solidFill>
                <a:uFillTx/>
              </a:defRPr>
            </a:pPr>
            <a:endParaRPr lang="es-ES" sz="1600" b="1" kern="0" dirty="0">
              <a:solidFill>
                <a:prstClr val="white"/>
              </a:solidFill>
              <a:latin typeface="Arial" pitchFamily="34"/>
              <a:cs typeface="Arial" pitchFamily="34"/>
            </a:endParaRPr>
          </a:p>
          <a:p>
            <a:pPr marL="0" marR="0" lvl="0" indent="0" algn="ctr"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800" b="1" i="0" u="none" strike="noStrike" kern="0" cap="none" spc="0" normalizeH="0" baseline="0" noProof="0" dirty="0">
              <a:ln>
                <a:noFill/>
              </a:ln>
              <a:solidFill>
                <a:srgbClr val="000000"/>
              </a:solidFill>
              <a:effectLst/>
              <a:uLnTx/>
              <a:uFillTx/>
              <a:latin typeface="Arial" pitchFamily="34"/>
              <a:cs typeface="Arial" pitchFamily="34"/>
            </a:endParaRPr>
          </a:p>
        </p:txBody>
      </p:sp>
      <p:sp>
        <p:nvSpPr>
          <p:cNvPr id="2" name="Rectángulo 1"/>
          <p:cNvSpPr/>
          <p:nvPr/>
        </p:nvSpPr>
        <p:spPr>
          <a:xfrm>
            <a:off x="291277" y="1142934"/>
            <a:ext cx="2222392" cy="369332"/>
          </a:xfrm>
          <a:prstGeom prst="rect">
            <a:avLst/>
          </a:prstGeom>
        </p:spPr>
        <p:txBody>
          <a:bodyPr wrap="square">
            <a:spAutoFit/>
          </a:bodyPr>
          <a:lstStyle/>
          <a:p>
            <a:r>
              <a:rPr lang="es-CO" altLang="es-CO" b="1" dirty="0">
                <a:solidFill>
                  <a:prstClr val="black"/>
                </a:solidFill>
              </a:rPr>
              <a:t>HOGAR SUSTITUTO </a:t>
            </a:r>
            <a:endParaRPr lang="es-CO" dirty="0"/>
          </a:p>
        </p:txBody>
      </p:sp>
    </p:spTree>
    <p:extLst>
      <p:ext uri="{BB962C8B-B14F-4D97-AF65-F5344CB8AC3E}">
        <p14:creationId xmlns:p14="http://schemas.microsoft.com/office/powerpoint/2010/main" val="2463510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7128246" y="5762625"/>
            <a:ext cx="2019300" cy="1095375"/>
          </a:xfrm>
          <a:prstGeom prst="rect">
            <a:avLst/>
          </a:prstGeom>
        </p:spPr>
      </p:pic>
      <p:sp>
        <p:nvSpPr>
          <p:cNvPr id="3" name="CuadroTexto 2"/>
          <p:cNvSpPr txBox="1"/>
          <p:nvPr/>
        </p:nvSpPr>
        <p:spPr>
          <a:xfrm>
            <a:off x="45350" y="194482"/>
            <a:ext cx="5668924" cy="5847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3200" b="0" i="0" u="none" strike="noStrike" kern="0" cap="none" spc="0" normalizeH="0" baseline="0" noProof="0" dirty="0">
                <a:ln>
                  <a:noFill/>
                </a:ln>
                <a:solidFill>
                  <a:schemeClr val="bg1"/>
                </a:solidFill>
                <a:effectLst/>
                <a:uLnTx/>
                <a:uFillTx/>
              </a:rPr>
              <a:t>EXTERNADO CON DISCAPACIDAD</a:t>
            </a:r>
          </a:p>
        </p:txBody>
      </p:sp>
      <p:sp>
        <p:nvSpPr>
          <p:cNvPr id="4" name="CuadroTexto 3"/>
          <p:cNvSpPr txBox="1"/>
          <p:nvPr/>
        </p:nvSpPr>
        <p:spPr>
          <a:xfrm>
            <a:off x="288370" y="1515752"/>
            <a:ext cx="8496402"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i="0" u="none" strike="noStrike" kern="0" cap="none" spc="0" normalizeH="0" baseline="0" noProof="0" dirty="0">
                <a:ln>
                  <a:noFill/>
                </a:ln>
                <a:solidFill>
                  <a:sysClr val="windowText" lastClr="000000"/>
                </a:solidFill>
                <a:effectLst/>
                <a:uLnTx/>
                <a:uFillTx/>
              </a:rPr>
              <a:t>Se brinda atención a niños</a:t>
            </a:r>
            <a:r>
              <a:rPr kumimoji="0" lang="es-CO" i="0" u="none" strike="noStrike" kern="0" cap="none" spc="0" normalizeH="0" baseline="0" noProof="0" dirty="0" smtClean="0">
                <a:ln>
                  <a:noFill/>
                </a:ln>
                <a:solidFill>
                  <a:sysClr val="windowText" lastClr="000000"/>
                </a:solidFill>
                <a:effectLst/>
                <a:uLnTx/>
                <a:uFillTx/>
              </a:rPr>
              <a:t>,  </a:t>
            </a:r>
            <a:r>
              <a:rPr kumimoji="0" lang="es-CO" i="0" u="none" strike="noStrike" kern="0" cap="none" spc="0" normalizeH="0" baseline="0" noProof="0" dirty="0">
                <a:ln>
                  <a:noFill/>
                </a:ln>
                <a:solidFill>
                  <a:sysClr val="windowText" lastClr="000000"/>
                </a:solidFill>
                <a:effectLst/>
                <a:uLnTx/>
                <a:uFillTx/>
              </a:rPr>
              <a:t>niñas y adolescentes </a:t>
            </a:r>
            <a:r>
              <a:rPr kumimoji="0" lang="es-CO" i="0" u="none" strike="noStrike" kern="0" cap="none" spc="0" normalizeH="0" baseline="0" noProof="0" dirty="0" smtClean="0">
                <a:ln>
                  <a:noFill/>
                </a:ln>
                <a:solidFill>
                  <a:sysClr val="windowText" lastClr="000000"/>
                </a:solidFill>
                <a:effectLst/>
                <a:uLnTx/>
                <a:uFillTx/>
              </a:rPr>
              <a:t>que presentan </a:t>
            </a:r>
            <a:r>
              <a:rPr kumimoji="0" lang="es-CO" i="0" u="none" strike="noStrike" kern="0" cap="none" spc="0" normalizeH="0" baseline="0" noProof="0" dirty="0">
                <a:ln>
                  <a:noFill/>
                </a:ln>
                <a:solidFill>
                  <a:sysClr val="windowText" lastClr="000000"/>
                </a:solidFill>
                <a:effectLst/>
                <a:uLnTx/>
                <a:uFillTx/>
              </a:rPr>
              <a:t>alguna discapacidad y tiene derechos vulnerados.</a:t>
            </a:r>
          </a:p>
          <a:p>
            <a:pPr marL="0" marR="0" lvl="0" indent="0" defTabSz="914400" eaLnBrk="1" fontAlgn="auto" latinLnBrk="0" hangingPunct="1">
              <a:lnSpc>
                <a:spcPct val="100000"/>
              </a:lnSpc>
              <a:spcBef>
                <a:spcPts val="0"/>
              </a:spcBef>
              <a:spcAft>
                <a:spcPts val="0"/>
              </a:spcAft>
              <a:buClrTx/>
              <a:buSzTx/>
              <a:buFontTx/>
              <a:buNone/>
              <a:tabLst/>
              <a:defRPr/>
            </a:pPr>
            <a:r>
              <a:rPr kumimoji="0" lang="es-CO" i="0" u="none" strike="noStrike" kern="0" cap="none" spc="0" normalizeH="0" baseline="0" noProof="0" dirty="0" smtClean="0">
                <a:ln>
                  <a:noFill/>
                </a:ln>
                <a:solidFill>
                  <a:sysClr val="windowText" lastClr="000000"/>
                </a:solidFill>
                <a:effectLst/>
                <a:uLnTx/>
                <a:uFillTx/>
              </a:rPr>
              <a:t>La </a:t>
            </a:r>
            <a:r>
              <a:rPr kumimoji="0" lang="es-CO" i="0" u="none" strike="noStrike" kern="0" cap="none" spc="0" normalizeH="0" baseline="0" noProof="0" dirty="0">
                <a:ln>
                  <a:noFill/>
                </a:ln>
                <a:solidFill>
                  <a:sysClr val="windowText" lastClr="000000"/>
                </a:solidFill>
                <a:effectLst/>
                <a:uLnTx/>
                <a:uFillTx/>
              </a:rPr>
              <a:t>atención es 4 horas </a:t>
            </a:r>
            <a:r>
              <a:rPr kumimoji="0" lang="es-CO" i="0" u="none" strike="noStrike" kern="0" cap="none" spc="0" normalizeH="0" baseline="0" noProof="0" dirty="0" smtClean="0">
                <a:ln>
                  <a:noFill/>
                </a:ln>
                <a:solidFill>
                  <a:sysClr val="windowText" lastClr="000000"/>
                </a:solidFill>
                <a:effectLst/>
                <a:uLnTx/>
                <a:uFillTx/>
              </a:rPr>
              <a:t>diarias ( les brindan almuerzo y un refrigerio).</a:t>
            </a:r>
            <a:endParaRPr kumimoji="0" lang="es-CO" i="0" u="none" strike="noStrike" kern="0" cap="none" spc="0" normalizeH="0" baseline="0" noProof="0" dirty="0">
              <a:ln>
                <a:noFill/>
              </a:ln>
              <a:solidFill>
                <a:sysClr val="windowText" lastClr="000000"/>
              </a:solidFill>
              <a:effectLst/>
              <a:uLnTx/>
              <a:uFillTx/>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3137" y="3801752"/>
            <a:ext cx="921635" cy="1228847"/>
          </a:xfrm>
          <a:prstGeom prst="rect">
            <a:avLst/>
          </a:prstGeom>
        </p:spPr>
      </p:pic>
      <p:sp>
        <p:nvSpPr>
          <p:cNvPr id="6" name="5 Redondear rectángulo de esquina diagonal"/>
          <p:cNvSpPr/>
          <p:nvPr/>
        </p:nvSpPr>
        <p:spPr>
          <a:xfrm>
            <a:off x="476334" y="2786742"/>
            <a:ext cx="6336705" cy="2797628"/>
          </a:xfrm>
          <a:custGeom>
            <a:avLst/>
            <a:gdLst>
              <a:gd name="f0" fmla="val 10800000"/>
              <a:gd name="f1" fmla="val 5400000"/>
              <a:gd name="f2" fmla="val 16200000"/>
              <a:gd name="f3" fmla="val w"/>
              <a:gd name="f4" fmla="val h"/>
              <a:gd name="f5" fmla="val ss"/>
              <a:gd name="f6" fmla="val 0"/>
              <a:gd name="f7" fmla="val 16667"/>
              <a:gd name="f8" fmla="abs f3"/>
              <a:gd name="f9" fmla="abs f4"/>
              <a:gd name="f10" fmla="abs f5"/>
              <a:gd name="f11" fmla="?: f8 f3 1"/>
              <a:gd name="f12" fmla="?: f9 f4 1"/>
              <a:gd name="f13" fmla="?: f10 f5 1"/>
              <a:gd name="f14" fmla="*/ f11 1 21600"/>
              <a:gd name="f15" fmla="*/ f12 1 21600"/>
              <a:gd name="f16" fmla="*/ 21600 f11 1"/>
              <a:gd name="f17" fmla="*/ 21600 f12 1"/>
              <a:gd name="f18" fmla="min f15 f14"/>
              <a:gd name="f19" fmla="*/ f16 1 f13"/>
              <a:gd name="f20" fmla="*/ f17 1 f13"/>
              <a:gd name="f21" fmla="val f19"/>
              <a:gd name="f22" fmla="val f20"/>
              <a:gd name="f23" fmla="*/ f6 f18 1"/>
              <a:gd name="f24" fmla="+- f22 0 f6"/>
              <a:gd name="f25" fmla="+- f21 0 f6"/>
              <a:gd name="f26" fmla="*/ f21 f18 1"/>
              <a:gd name="f27" fmla="*/ f22 f18 1"/>
              <a:gd name="f28" fmla="min f25 f24"/>
              <a:gd name="f29" fmla="*/ f28 f7 1"/>
              <a:gd name="f30" fmla="*/ f28 f6 1"/>
              <a:gd name="f31" fmla="*/ f29 1 100000"/>
              <a:gd name="f32" fmla="*/ f30 1 100000"/>
              <a:gd name="f33" fmla="+- f22 0 f31"/>
              <a:gd name="f34" fmla="+- f21 0 f32"/>
              <a:gd name="f35" fmla="*/ f31 29289 1"/>
              <a:gd name="f36" fmla="*/ f32 29289 1"/>
              <a:gd name="f37" fmla="*/ f31 f18 1"/>
              <a:gd name="f38" fmla="*/ f32 f18 1"/>
              <a:gd name="f39" fmla="*/ f35 1 100000"/>
              <a:gd name="f40" fmla="*/ f36 1 100000"/>
              <a:gd name="f41" fmla="*/ f34 f18 1"/>
              <a:gd name="f42" fmla="*/ f33 f18 1"/>
              <a:gd name="f43" fmla="+- f39 0 f40"/>
              <a:gd name="f44" fmla="?: f43 f39 f40"/>
              <a:gd name="f45" fmla="+- f21 0 f44"/>
              <a:gd name="f46" fmla="+- f22 0 f44"/>
              <a:gd name="f47" fmla="*/ f44 f18 1"/>
              <a:gd name="f48" fmla="*/ f45 f18 1"/>
              <a:gd name="f49" fmla="*/ f46 f18 1"/>
            </a:gdLst>
            <a:ahLst/>
            <a:cxnLst>
              <a:cxn ang="3cd4">
                <a:pos x="hc" y="t"/>
              </a:cxn>
              <a:cxn ang="0">
                <a:pos x="r" y="vc"/>
              </a:cxn>
              <a:cxn ang="cd4">
                <a:pos x="hc" y="b"/>
              </a:cxn>
              <a:cxn ang="cd2">
                <a:pos x="l" y="vc"/>
              </a:cxn>
            </a:cxnLst>
            <a:rect l="f47" t="f47" r="f48" b="f49"/>
            <a:pathLst>
              <a:path>
                <a:moveTo>
                  <a:pt x="f37" y="f23"/>
                </a:moveTo>
                <a:lnTo>
                  <a:pt x="f41" y="f23"/>
                </a:lnTo>
                <a:arcTo wR="f38" hR="f38" stAng="f2" swAng="f1"/>
                <a:lnTo>
                  <a:pt x="f26" y="f42"/>
                </a:lnTo>
                <a:arcTo wR="f37" hR="f37" stAng="f6" swAng="f1"/>
                <a:lnTo>
                  <a:pt x="f38" y="f27"/>
                </a:lnTo>
                <a:arcTo wR="f38" hR="f38" stAng="f1" swAng="f1"/>
                <a:lnTo>
                  <a:pt x="f23" y="f37"/>
                </a:lnTo>
                <a:arcTo wR="f37" hR="f37" stAng="f0" swAng="f1"/>
                <a:close/>
              </a:path>
            </a:pathLst>
          </a:custGeom>
          <a:solidFill>
            <a:srgbClr val="9BBB59"/>
          </a:solidFill>
          <a:ln w="38103">
            <a:solidFill>
              <a:srgbClr val="FFFFFF"/>
            </a:solidFill>
            <a:prstDash val="solid"/>
          </a:ln>
          <a:effectLst>
            <a:outerShdw dist="19997" dir="5400000" algn="tl">
              <a:srgbClr val="000000">
                <a:alpha val="38000"/>
              </a:srgbClr>
            </a:outerShdw>
          </a:effectLst>
        </p:spPr>
        <p:txBody>
          <a:bodyPr anchor="ctr" anchorCtr="1"/>
          <a:lstStyle/>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600" b="1" i="0" u="none" strike="noStrike" kern="0" cap="none" spc="0" normalizeH="0" baseline="0" noProof="0" dirty="0" smtClean="0">
              <a:ln>
                <a:noFill/>
              </a:ln>
              <a:solidFill>
                <a:schemeClr val="bg1"/>
              </a:solidFill>
              <a:effectLst/>
              <a:uLnTx/>
              <a:uFillTx/>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600" b="1" i="0" u="none" strike="noStrike" kern="0" cap="none" spc="0" normalizeH="0" baseline="0" noProof="0" dirty="0" smtClean="0">
              <a:ln>
                <a:noFill/>
              </a:ln>
              <a:solidFill>
                <a:schemeClr val="bg1"/>
              </a:solidFill>
              <a:effectLst/>
              <a:uLnTx/>
              <a:uFillTx/>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smtClean="0">
                <a:ln>
                  <a:noFill/>
                </a:ln>
                <a:solidFill>
                  <a:schemeClr val="bg1"/>
                </a:solidFill>
                <a:effectLst/>
                <a:uLnTx/>
                <a:uFillTx/>
                <a:latin typeface="Arial" pitchFamily="34"/>
                <a:cs typeface="Arial" pitchFamily="34"/>
              </a:rPr>
              <a:t>JORNADA COMPLETA </a:t>
            </a:r>
            <a:endParaRPr kumimoji="0" lang="es-ES" sz="1600" b="1" i="0" u="none" strike="noStrike" kern="0" cap="none" spc="0" normalizeH="0" baseline="0" noProof="0" dirty="0">
              <a:ln>
                <a:noFill/>
              </a:ln>
              <a:solidFill>
                <a:schemeClr val="bg1"/>
              </a:solidFill>
              <a:effectLst/>
              <a:uLnTx/>
              <a:uFillTx/>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cs typeface="Arial" pitchFamily="34"/>
              </a:rPr>
              <a:t>Unidades: </a:t>
            </a:r>
            <a:r>
              <a:rPr lang="es-ES" sz="1600" b="1" kern="0" dirty="0">
                <a:solidFill>
                  <a:srgbClr val="000000"/>
                </a:solidFill>
                <a:latin typeface="Arial" pitchFamily="34"/>
                <a:cs typeface="Arial" pitchFamily="34"/>
              </a:rPr>
              <a:t>1</a:t>
            </a:r>
            <a:endParaRPr kumimoji="0" lang="es-ES" sz="1600" b="1" i="0" u="none" strike="noStrike" kern="0" cap="none" spc="0" normalizeH="0" baseline="0" noProof="0" dirty="0">
              <a:ln>
                <a:noFill/>
              </a:ln>
              <a:solidFill>
                <a:srgbClr val="000000"/>
              </a:solidFill>
              <a:effectLst/>
              <a:uLnTx/>
              <a:uFillTx/>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cs typeface="Arial" pitchFamily="34"/>
              </a:rPr>
              <a:t>Cupos: </a:t>
            </a:r>
            <a:r>
              <a:rPr lang="es-ES" sz="1600" b="1" kern="0" dirty="0" smtClean="0">
                <a:solidFill>
                  <a:srgbClr val="000000"/>
                </a:solidFill>
                <a:latin typeface="Arial" pitchFamily="34"/>
                <a:cs typeface="Arial" pitchFamily="34"/>
              </a:rPr>
              <a:t>100</a:t>
            </a:r>
            <a:endParaRPr kumimoji="0" lang="es-ES" sz="1600" b="1" i="0" u="none" strike="noStrike" kern="0" cap="none" spc="0" normalizeH="0" baseline="0" noProof="0" dirty="0">
              <a:ln>
                <a:noFill/>
              </a:ln>
              <a:solidFill>
                <a:srgbClr val="000000"/>
              </a:solidFill>
              <a:effectLst/>
              <a:uLnTx/>
              <a:uFillTx/>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cs typeface="Arial" pitchFamily="34"/>
              </a:rPr>
              <a:t>Usuarios: </a:t>
            </a:r>
            <a:r>
              <a:rPr kumimoji="0" lang="es-ES" sz="1600" b="1" i="0" u="none" strike="noStrike" kern="0" cap="none" spc="0" normalizeH="0" baseline="0" noProof="0" dirty="0" smtClean="0">
                <a:ln>
                  <a:noFill/>
                </a:ln>
                <a:solidFill>
                  <a:srgbClr val="000000"/>
                </a:solidFill>
                <a:effectLst/>
                <a:uLnTx/>
                <a:uFillTx/>
                <a:latin typeface="Arial" pitchFamily="34"/>
                <a:cs typeface="Arial" pitchFamily="34"/>
              </a:rPr>
              <a:t>100</a:t>
            </a:r>
            <a:endParaRPr kumimoji="0" lang="es-ES" sz="1600" b="1" i="0" u="none" strike="noStrike" kern="0" cap="none" spc="0" normalizeH="0" baseline="0" noProof="0" dirty="0">
              <a:ln>
                <a:noFill/>
              </a:ln>
              <a:solidFill>
                <a:srgbClr val="000000"/>
              </a:solidFill>
              <a:effectLst/>
              <a:uLnTx/>
              <a:uFillTx/>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cs typeface="Arial" pitchFamily="34"/>
              </a:rPr>
              <a:t>Total: $ </a:t>
            </a:r>
            <a:r>
              <a:rPr lang="es-ES" sz="1600" b="1" kern="0" dirty="0" smtClean="0">
                <a:solidFill>
                  <a:srgbClr val="000000"/>
                </a:solidFill>
                <a:latin typeface="Arial" pitchFamily="34"/>
                <a:cs typeface="Arial" pitchFamily="34"/>
              </a:rPr>
              <a:t>1.098.153.100</a:t>
            </a:r>
            <a:endParaRPr kumimoji="0" lang="es-ES" sz="1600" b="1" i="0" u="none" strike="noStrike" kern="0" cap="none" spc="0" normalizeH="0" baseline="0" noProof="0" dirty="0" smtClean="0">
              <a:ln>
                <a:noFill/>
              </a:ln>
              <a:solidFill>
                <a:srgbClr val="000000"/>
              </a:solidFill>
              <a:effectLst/>
              <a:uLnTx/>
              <a:uFillTx/>
              <a:latin typeface="Arial" pitchFamily="34"/>
              <a:cs typeface="Arial" pitchFamily="34"/>
            </a:endParaRPr>
          </a:p>
          <a:p>
            <a:pPr marL="0" marR="0" lvl="0" indent="0"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600" b="1" i="0" u="none" strike="noStrike" kern="0" cap="none" spc="0" normalizeH="0" baseline="0" noProof="0" dirty="0" smtClean="0">
              <a:ln>
                <a:noFill/>
              </a:ln>
              <a:solidFill>
                <a:srgbClr val="000000"/>
              </a:solidFill>
              <a:effectLst/>
              <a:uLnTx/>
              <a:uFillTx/>
              <a:latin typeface="Arial" pitchFamily="34"/>
              <a:cs typeface="Arial" pitchFamily="34"/>
            </a:endParaRPr>
          </a:p>
          <a:p>
            <a:pPr lvl="0">
              <a:defRPr sz="1800" b="0" i="0" u="none" strike="noStrike" kern="0" cap="none" spc="0" baseline="0">
                <a:solidFill>
                  <a:srgbClr val="000000"/>
                </a:solidFill>
                <a:uFillTx/>
              </a:defRPr>
            </a:pPr>
            <a:r>
              <a:rPr lang="es-ES" sz="1600" b="1" kern="0" dirty="0" smtClean="0">
                <a:solidFill>
                  <a:prstClr val="white"/>
                </a:solidFill>
                <a:latin typeface="Arial" pitchFamily="34"/>
                <a:cs typeface="Arial" pitchFamily="34"/>
              </a:rPr>
              <a:t>MEDIA JORNADA </a:t>
            </a:r>
          </a:p>
          <a:p>
            <a:pPr lvl="0">
              <a:defRPr sz="1800" b="0" i="0" u="none" strike="noStrike" kern="0" cap="none" spc="0" baseline="0">
                <a:solidFill>
                  <a:srgbClr val="000000"/>
                </a:solidFill>
                <a:uFillTx/>
              </a:defRPr>
            </a:pPr>
            <a:r>
              <a:rPr lang="es-ES" sz="1600" b="1" kern="0" dirty="0">
                <a:solidFill>
                  <a:srgbClr val="000000"/>
                </a:solidFill>
                <a:latin typeface="Arial" pitchFamily="34"/>
                <a:cs typeface="Arial" pitchFamily="34"/>
              </a:rPr>
              <a:t>Unidades: </a:t>
            </a:r>
            <a:r>
              <a:rPr lang="es-ES" sz="1600" b="1" kern="0" dirty="0" smtClean="0">
                <a:solidFill>
                  <a:srgbClr val="000000"/>
                </a:solidFill>
                <a:latin typeface="Arial" pitchFamily="34"/>
                <a:cs typeface="Arial" pitchFamily="34"/>
              </a:rPr>
              <a:t>1</a:t>
            </a:r>
            <a:endParaRPr lang="es-ES" sz="1600" b="1" kern="0" dirty="0">
              <a:solidFill>
                <a:srgbClr val="000000"/>
              </a:solidFill>
              <a:latin typeface="Arial" pitchFamily="34"/>
              <a:cs typeface="Arial" pitchFamily="34"/>
            </a:endParaRPr>
          </a:p>
          <a:p>
            <a:pPr lvl="0">
              <a:defRPr sz="1800" b="0" i="0" u="none" strike="noStrike" kern="0" cap="none" spc="0" baseline="0">
                <a:solidFill>
                  <a:srgbClr val="000000"/>
                </a:solidFill>
                <a:uFillTx/>
              </a:defRPr>
            </a:pPr>
            <a:r>
              <a:rPr lang="es-ES" sz="1600" b="1" kern="0" dirty="0">
                <a:solidFill>
                  <a:srgbClr val="000000"/>
                </a:solidFill>
                <a:latin typeface="Arial" pitchFamily="34"/>
                <a:cs typeface="Arial" pitchFamily="34"/>
              </a:rPr>
              <a:t>Cupos: </a:t>
            </a:r>
            <a:r>
              <a:rPr lang="es-ES" sz="1600" b="1" kern="0" dirty="0" smtClean="0">
                <a:solidFill>
                  <a:srgbClr val="000000"/>
                </a:solidFill>
                <a:latin typeface="Arial" pitchFamily="34"/>
                <a:cs typeface="Arial" pitchFamily="34"/>
              </a:rPr>
              <a:t>247</a:t>
            </a:r>
            <a:endParaRPr lang="es-ES" sz="1600" b="1" kern="0" dirty="0">
              <a:solidFill>
                <a:srgbClr val="000000"/>
              </a:solidFill>
              <a:latin typeface="Arial" pitchFamily="34"/>
              <a:cs typeface="Arial" pitchFamily="34"/>
            </a:endParaRPr>
          </a:p>
          <a:p>
            <a:pPr lvl="0">
              <a:defRPr sz="1800" b="0" i="0" u="none" strike="noStrike" kern="0" cap="none" spc="0" baseline="0">
                <a:solidFill>
                  <a:srgbClr val="000000"/>
                </a:solidFill>
                <a:uFillTx/>
              </a:defRPr>
            </a:pPr>
            <a:r>
              <a:rPr lang="es-ES" sz="1600" b="1" kern="0" dirty="0">
                <a:solidFill>
                  <a:srgbClr val="000000"/>
                </a:solidFill>
                <a:latin typeface="Arial" pitchFamily="34"/>
                <a:cs typeface="Arial" pitchFamily="34"/>
              </a:rPr>
              <a:t>Usuarios: </a:t>
            </a:r>
            <a:r>
              <a:rPr lang="es-ES" sz="1600" b="1" kern="0" dirty="0" smtClean="0">
                <a:solidFill>
                  <a:srgbClr val="000000"/>
                </a:solidFill>
                <a:latin typeface="Arial" pitchFamily="34"/>
                <a:cs typeface="Arial" pitchFamily="34"/>
              </a:rPr>
              <a:t>247</a:t>
            </a:r>
            <a:endParaRPr lang="es-ES" sz="1600" b="1" kern="0" dirty="0">
              <a:solidFill>
                <a:srgbClr val="000000"/>
              </a:solidFill>
              <a:latin typeface="Arial" pitchFamily="34"/>
              <a:cs typeface="Arial" pitchFamily="34"/>
            </a:endParaRPr>
          </a:p>
          <a:p>
            <a:pPr lvl="0">
              <a:defRPr sz="1800" b="0" i="0" u="none" strike="noStrike" kern="0" cap="none" spc="0" baseline="0">
                <a:solidFill>
                  <a:srgbClr val="000000"/>
                </a:solidFill>
                <a:uFillTx/>
              </a:defRPr>
            </a:pPr>
            <a:r>
              <a:rPr lang="es-ES" sz="1600" b="1" kern="0" dirty="0">
                <a:solidFill>
                  <a:srgbClr val="000000"/>
                </a:solidFill>
                <a:latin typeface="Arial" pitchFamily="34"/>
                <a:cs typeface="Arial" pitchFamily="34"/>
              </a:rPr>
              <a:t>Total: $ </a:t>
            </a:r>
            <a:r>
              <a:rPr lang="es-ES" sz="1600" b="1" kern="0" dirty="0" smtClean="0">
                <a:solidFill>
                  <a:srgbClr val="000000"/>
                </a:solidFill>
                <a:latin typeface="Arial" pitchFamily="34"/>
                <a:cs typeface="Arial" pitchFamily="34"/>
              </a:rPr>
              <a:t>1. 998.551.841</a:t>
            </a:r>
            <a:endParaRPr lang="es-ES" sz="1600" b="1" kern="0" dirty="0">
              <a:solidFill>
                <a:srgbClr val="000000"/>
              </a:solidFill>
              <a:latin typeface="Arial" pitchFamily="34"/>
              <a:cs typeface="Arial" pitchFamily="34"/>
            </a:endParaRPr>
          </a:p>
          <a:p>
            <a:pPr lvl="0" algn="ctr">
              <a:defRPr sz="1800" b="0" i="0" u="none" strike="noStrike" kern="0" cap="none" spc="0" baseline="0">
                <a:solidFill>
                  <a:srgbClr val="000000"/>
                </a:solidFill>
                <a:uFillTx/>
              </a:defRPr>
            </a:pPr>
            <a:endParaRPr lang="es-ES" sz="1600" b="1" kern="0" dirty="0">
              <a:solidFill>
                <a:prstClr val="white"/>
              </a:solidFill>
              <a:latin typeface="Arial" pitchFamily="34"/>
              <a:cs typeface="Arial" pitchFamily="34"/>
            </a:endParaRPr>
          </a:p>
          <a:p>
            <a:pPr marL="0" marR="0" lvl="0" indent="0" algn="ctr" defTabSz="91440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s-ES" sz="1800" b="1" i="0" u="none" strike="noStrike" kern="0" cap="none" spc="0" normalizeH="0" baseline="0" noProof="0" dirty="0">
              <a:ln>
                <a:noFill/>
              </a:ln>
              <a:solidFill>
                <a:srgbClr val="000000"/>
              </a:solidFill>
              <a:effectLst/>
              <a:uLnTx/>
              <a:uFillTx/>
              <a:latin typeface="Arial" pitchFamily="34"/>
              <a:cs typeface="Arial" pitchFamily="34"/>
            </a:endParaRPr>
          </a:p>
        </p:txBody>
      </p:sp>
    </p:spTree>
    <p:extLst>
      <p:ext uri="{BB962C8B-B14F-4D97-AF65-F5344CB8AC3E}">
        <p14:creationId xmlns:p14="http://schemas.microsoft.com/office/powerpoint/2010/main" val="145190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755650" y="412170"/>
            <a:ext cx="2494446"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3600" b="0" i="0" u="none" strike="noStrike" kern="0" cap="none" spc="0" normalizeH="0" baseline="0" noProof="0" dirty="0">
                <a:ln>
                  <a:noFill/>
                </a:ln>
                <a:solidFill>
                  <a:schemeClr val="bg1"/>
                </a:solidFill>
                <a:effectLst/>
                <a:uLnTx/>
                <a:uFillTx/>
              </a:rPr>
              <a:t>AGENDA</a:t>
            </a:r>
          </a:p>
        </p:txBody>
      </p:sp>
      <p:sp>
        <p:nvSpPr>
          <p:cNvPr id="8" name="Rectangle 8"/>
          <p:cNvSpPr>
            <a:spLocks noChangeArrowheads="1"/>
          </p:cNvSpPr>
          <p:nvPr/>
        </p:nvSpPr>
        <p:spPr bwMode="auto">
          <a:xfrm>
            <a:off x="586686" y="1277160"/>
            <a:ext cx="8064500" cy="4896544"/>
          </a:xfrm>
          <a:prstGeom prst="rect">
            <a:avLst/>
          </a:prstGeom>
          <a:noFill/>
          <a:ln w="9525">
            <a:noFill/>
            <a:miter lim="800000"/>
            <a:headEnd/>
            <a:tailEnd/>
          </a:ln>
        </p:spPr>
        <p:txBody>
          <a:bodyPr anchor="ctr"/>
          <a:lstStyle/>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s-CO" altLang="ko-KR" b="0" i="0" u="none" strike="noStrike" kern="0" cap="none" spc="0" normalizeH="0" baseline="0" noProof="0" dirty="0">
                <a:ln>
                  <a:noFill/>
                </a:ln>
                <a:solidFill>
                  <a:prstClr val="black"/>
                </a:solidFill>
                <a:effectLst/>
                <a:uLnTx/>
                <a:uFillTx/>
                <a:ea typeface="굴림" pitchFamily="34" charset="-127"/>
              </a:rPr>
              <a:t>Himno Nacional</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lang="es-CO" altLang="ko-KR" kern="0" dirty="0">
                <a:solidFill>
                  <a:prstClr val="black"/>
                </a:solidFill>
                <a:ea typeface="굴림" pitchFamily="34" charset="-127"/>
              </a:rPr>
              <a:t>Himno Antioqueño</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s-CO" altLang="ko-KR" b="0" i="0" u="none" strike="noStrike" kern="0" cap="none" spc="0" normalizeH="0" baseline="0" noProof="0" dirty="0">
                <a:ln>
                  <a:noFill/>
                </a:ln>
                <a:solidFill>
                  <a:prstClr val="black"/>
                </a:solidFill>
                <a:effectLst/>
                <a:uLnTx/>
                <a:uFillTx/>
                <a:ea typeface="굴림" pitchFamily="34" charset="-127"/>
              </a:rPr>
              <a:t>Palabras de</a:t>
            </a:r>
            <a:r>
              <a:rPr kumimoji="0" lang="es-CO" altLang="ko-KR" b="0" i="0" u="none" strike="noStrike" kern="0" cap="none" spc="0" normalizeH="0" noProof="0" dirty="0">
                <a:ln>
                  <a:noFill/>
                </a:ln>
                <a:solidFill>
                  <a:prstClr val="black"/>
                </a:solidFill>
                <a:effectLst/>
                <a:uLnTx/>
                <a:uFillTx/>
                <a:ea typeface="굴림" pitchFamily="34" charset="-127"/>
              </a:rPr>
              <a:t> Bienvenida por la </a:t>
            </a:r>
            <a:r>
              <a:rPr kumimoji="0" lang="es-CO" altLang="ko-KR" b="0" i="0" u="none" strike="noStrike" kern="0" cap="none" spc="0" normalizeH="0" baseline="0" noProof="0" dirty="0">
                <a:ln>
                  <a:noFill/>
                </a:ln>
                <a:solidFill>
                  <a:prstClr val="black"/>
                </a:solidFill>
                <a:effectLst/>
                <a:uLnTx/>
                <a:uFillTx/>
                <a:ea typeface="굴림" pitchFamily="34" charset="-127"/>
              </a:rPr>
              <a:t>Coordinadora del Centro Zonal Aburra Sur </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s-CO" altLang="ko-KR" b="0" i="0" u="none" strike="noStrike" kern="0" cap="none" spc="0" normalizeH="0" baseline="0" noProof="0" dirty="0">
                <a:ln>
                  <a:noFill/>
                </a:ln>
                <a:solidFill>
                  <a:prstClr val="black"/>
                </a:solidFill>
                <a:effectLst/>
                <a:uLnTx/>
                <a:uFillTx/>
                <a:ea typeface="굴림" pitchFamily="34" charset="-127"/>
              </a:rPr>
              <a:t>Instalación de la Mesa Publica por parte del Señor Acalde León Mario Bedoya López</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lang="es-CO" altLang="ko-KR" kern="0" dirty="0">
                <a:solidFill>
                  <a:prstClr val="black"/>
                </a:solidFill>
                <a:ea typeface="굴림" pitchFamily="34" charset="-127"/>
              </a:rPr>
              <a:t>Propuesta - Mesa de Participación de los Niños y las Niñas I.E Diego Echavarria Misas </a:t>
            </a:r>
            <a:endParaRPr kumimoji="0" lang="es-CO" altLang="ko-KR" b="0" i="0" u="none" strike="noStrike" kern="0" cap="none" spc="0" normalizeH="0" baseline="0" noProof="0" dirty="0">
              <a:ln>
                <a:noFill/>
              </a:ln>
              <a:solidFill>
                <a:prstClr val="black"/>
              </a:solidFill>
              <a:effectLst/>
              <a:uLnTx/>
              <a:uFillTx/>
              <a:ea typeface="굴림" pitchFamily="34" charset="-127"/>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s-CO" altLang="ko-KR" b="0" i="0" u="none" strike="noStrike" kern="0" cap="none" spc="0" normalizeH="0" baseline="0" noProof="0" dirty="0">
                <a:ln>
                  <a:noFill/>
                </a:ln>
                <a:solidFill>
                  <a:prstClr val="black"/>
                </a:solidFill>
                <a:effectLst/>
                <a:uLnTx/>
                <a:uFillTx/>
                <a:ea typeface="굴림" pitchFamily="34" charset="-127"/>
              </a:rPr>
              <a:t>Presentación y objetivos de la Mesa Pública </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s-CO" altLang="ko-KR" b="0" i="0" u="none" strike="noStrike" kern="0" cap="none" spc="0" normalizeH="0" baseline="0" noProof="0" dirty="0">
                <a:ln>
                  <a:noFill/>
                </a:ln>
                <a:solidFill>
                  <a:prstClr val="black"/>
                </a:solidFill>
                <a:effectLst/>
                <a:uLnTx/>
                <a:uFillTx/>
                <a:ea typeface="굴림" pitchFamily="34" charset="-127"/>
              </a:rPr>
              <a:t>Presentación de </a:t>
            </a:r>
            <a:r>
              <a:rPr kumimoji="0" lang="es-MX" altLang="ko-KR" b="0" i="0" u="none" strike="noStrike" kern="0" cap="none" spc="0" normalizeH="0" baseline="0" noProof="0" dirty="0">
                <a:ln>
                  <a:noFill/>
                </a:ln>
                <a:solidFill>
                  <a:prstClr val="black"/>
                </a:solidFill>
                <a:effectLst/>
                <a:uLnTx/>
                <a:uFillTx/>
                <a:ea typeface="굴림" pitchFamily="34" charset="-127"/>
              </a:rPr>
              <a:t>Programas, proyectos y modalidades del ICBF en el Centro Zonal Aburra Sur de  vigencia 2017</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lang="es-MX" altLang="ko-KR" kern="0" dirty="0">
                <a:solidFill>
                  <a:prstClr val="black"/>
                </a:solidFill>
                <a:ea typeface="굴림" pitchFamily="34" charset="-127"/>
              </a:rPr>
              <a:t>Refrigerio</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s-MX" altLang="ko-KR" b="0" i="0" u="none" strike="noStrike" kern="0" cap="none" spc="0" normalizeH="0" baseline="0" noProof="0" dirty="0">
                <a:ln>
                  <a:noFill/>
                </a:ln>
                <a:solidFill>
                  <a:prstClr val="black"/>
                </a:solidFill>
                <a:effectLst/>
                <a:uLnTx/>
                <a:uFillTx/>
                <a:ea typeface="굴림" pitchFamily="34" charset="-127"/>
              </a:rPr>
              <a:t>Participación de propuesta  Juvenil</a:t>
            </a:r>
            <a:r>
              <a:rPr kumimoji="0" lang="es-MX" altLang="ko-KR" b="0" i="0" u="none" strike="noStrike" kern="0" cap="none" spc="0" normalizeH="0" noProof="0" dirty="0">
                <a:ln>
                  <a:noFill/>
                </a:ln>
                <a:solidFill>
                  <a:prstClr val="black"/>
                </a:solidFill>
                <a:effectLst/>
                <a:uLnTx/>
                <a:uFillTx/>
                <a:ea typeface="굴림" pitchFamily="34" charset="-127"/>
              </a:rPr>
              <a:t> Itagüí (Generaciones con Bienestar)</a:t>
            </a:r>
            <a:endParaRPr kumimoji="0" lang="es-MX" altLang="ko-KR" b="0" i="0" u="none" strike="noStrike" kern="0" cap="none" spc="0" normalizeH="0" baseline="0" noProof="0" dirty="0">
              <a:ln>
                <a:noFill/>
              </a:ln>
              <a:solidFill>
                <a:prstClr val="black"/>
              </a:solidFill>
              <a:effectLst/>
              <a:uLnTx/>
              <a:uFillTx/>
              <a:ea typeface="굴림" pitchFamily="34" charset="-127"/>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s-CO" altLang="ko-KR" b="0" i="0" u="none" strike="noStrike" kern="0" cap="none" spc="0" normalizeH="0" baseline="0" noProof="0" dirty="0">
                <a:ln>
                  <a:noFill/>
                </a:ln>
                <a:solidFill>
                  <a:prstClr val="black"/>
                </a:solidFill>
                <a:effectLst/>
                <a:uLnTx/>
                <a:uFillTx/>
                <a:ea typeface="굴림" pitchFamily="34" charset="-127"/>
              </a:rPr>
              <a:t>Participación de los asistentes a través de preguntas u observaciones por medio escrito o verbal</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s-CO" altLang="ko-KR" b="0" i="0" u="none" strike="noStrike" kern="0" cap="none" spc="0" normalizeH="0" baseline="0" noProof="0" dirty="0">
                <a:ln>
                  <a:noFill/>
                </a:ln>
                <a:solidFill>
                  <a:prstClr val="black"/>
                </a:solidFill>
                <a:effectLst/>
                <a:uLnTx/>
                <a:uFillTx/>
                <a:ea typeface="굴림" pitchFamily="34" charset="-127"/>
              </a:rPr>
              <a:t>Respuesta y direccionamiento a las inquietudes por parte de los responsables de los Procesos del ICBF</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s-CO" altLang="ko-KR" b="0" i="0" u="none" strike="noStrike" kern="0" cap="none" spc="0" normalizeH="0" baseline="0" noProof="0" dirty="0">
                <a:ln>
                  <a:noFill/>
                </a:ln>
                <a:solidFill>
                  <a:prstClr val="black"/>
                </a:solidFill>
                <a:effectLst/>
                <a:uLnTx/>
                <a:uFillTx/>
                <a:ea typeface="굴림" pitchFamily="34" charset="-127"/>
              </a:rPr>
              <a:t>Compromisos adquiridos en la Mesa Pública Comunitaria</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s-CO" altLang="ko-KR" b="0" i="0" u="none" strike="noStrike" kern="0" cap="none" spc="0" normalizeH="0" baseline="0" noProof="0" dirty="0">
                <a:ln>
                  <a:noFill/>
                </a:ln>
                <a:solidFill>
                  <a:prstClr val="black"/>
                </a:solidFill>
                <a:effectLst/>
                <a:uLnTx/>
                <a:uFillTx/>
                <a:ea typeface="굴림" pitchFamily="34" charset="-127"/>
              </a:rPr>
              <a:t>Encuesta de evaluación de la mesa pública</a:t>
            </a:r>
          </a:p>
        </p:txBody>
      </p:sp>
    </p:spTree>
    <p:extLst>
      <p:ext uri="{BB962C8B-B14F-4D97-AF65-F5344CB8AC3E}">
        <p14:creationId xmlns:p14="http://schemas.microsoft.com/office/powerpoint/2010/main" val="3249861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7128246" y="5762625"/>
            <a:ext cx="2019300" cy="1095375"/>
          </a:xfrm>
          <a:prstGeom prst="rect">
            <a:avLst/>
          </a:prstGeom>
        </p:spPr>
      </p:pic>
      <p:sp>
        <p:nvSpPr>
          <p:cNvPr id="3" name="CuadroTexto 2"/>
          <p:cNvSpPr txBox="1"/>
          <p:nvPr/>
        </p:nvSpPr>
        <p:spPr>
          <a:xfrm>
            <a:off x="380983" y="44624"/>
            <a:ext cx="5801155" cy="7078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2000" b="0" i="0" u="none" strike="noStrike" kern="0" cap="none" spc="0" normalizeH="0" baseline="0" noProof="0" dirty="0">
                <a:ln>
                  <a:noFill/>
                </a:ln>
                <a:solidFill>
                  <a:schemeClr val="bg1"/>
                </a:solidFill>
                <a:effectLst/>
                <a:uLnTx/>
                <a:uFillTx/>
              </a:rPr>
              <a:t>INTERVENCION DE APOYO </a:t>
            </a:r>
            <a:r>
              <a:rPr kumimoji="0" lang="es-CO" sz="2000" b="0" i="0" u="none" strike="noStrike" kern="0" cap="none" spc="0" normalizeH="0" baseline="0" noProof="0" dirty="0" smtClean="0">
                <a:ln>
                  <a:noFill/>
                </a:ln>
                <a:solidFill>
                  <a:schemeClr val="bg1"/>
                </a:solidFill>
                <a:effectLst/>
                <a:uLnTx/>
                <a:uFillTx/>
              </a:rPr>
              <a:t>– APOYO PSICOSOCIAL</a:t>
            </a:r>
            <a:endParaRPr kumimoji="0" lang="es-CO" sz="2000" b="0" i="0" u="none" strike="noStrike" kern="0" cap="none" spc="0" normalizeH="0" baseline="0" noProof="0" dirty="0">
              <a:ln>
                <a:noFill/>
              </a:ln>
              <a:solidFill>
                <a:schemeClr val="bg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2000" b="0" i="0" u="none" strike="noStrike" kern="0" cap="none" spc="0" normalizeH="0" baseline="0" noProof="0" dirty="0">
                <a:ln>
                  <a:noFill/>
                </a:ln>
                <a:solidFill>
                  <a:schemeClr val="bg1"/>
                </a:solidFill>
                <a:effectLst/>
                <a:uLnTx/>
                <a:uFillTx/>
              </a:rPr>
              <a:t>VULNERACION</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1726" y="3267737"/>
            <a:ext cx="2412161" cy="2077148"/>
          </a:xfrm>
          <a:prstGeom prst="rect">
            <a:avLst/>
          </a:prstGeom>
        </p:spPr>
      </p:pic>
      <p:sp>
        <p:nvSpPr>
          <p:cNvPr id="5" name="CuadroTexto 4"/>
          <p:cNvSpPr txBox="1"/>
          <p:nvPr/>
        </p:nvSpPr>
        <p:spPr>
          <a:xfrm>
            <a:off x="363958" y="1484784"/>
            <a:ext cx="8224871" cy="132343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2000" b="0" i="0" u="none" strike="noStrike" kern="0" cap="none" spc="0" normalizeH="0" baseline="0" noProof="0" dirty="0">
                <a:ln>
                  <a:noFill/>
                </a:ln>
                <a:solidFill>
                  <a:sysClr val="windowText" lastClr="000000"/>
                </a:solidFill>
                <a:effectLst/>
                <a:uLnTx/>
                <a:uFillTx/>
              </a:rPr>
              <a:t>Atención a niños, niñas adolescentes con </a:t>
            </a:r>
            <a:r>
              <a:rPr kumimoji="0" lang="es-CO" sz="2000" b="0" i="0" u="none" strike="noStrike" kern="0" cap="none" spc="0" normalizeH="0" baseline="0" noProof="0" dirty="0" smtClean="0">
                <a:ln>
                  <a:noFill/>
                </a:ln>
                <a:solidFill>
                  <a:sysClr val="windowText" lastClr="000000"/>
                </a:solidFill>
                <a:effectLst/>
                <a:uLnTx/>
                <a:uFillTx/>
              </a:rPr>
              <a:t>problemáticas de comportamiento, </a:t>
            </a:r>
            <a:endParaRPr kumimoji="0" lang="es-CO" sz="20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2000" b="0" i="0" u="none" strike="noStrike" kern="0" cap="none" spc="0" normalizeH="0" baseline="0" noProof="0" dirty="0">
                <a:ln>
                  <a:noFill/>
                </a:ln>
                <a:solidFill>
                  <a:sysClr val="windowText" lastClr="000000"/>
                </a:solidFill>
                <a:effectLst/>
                <a:uLnTx/>
                <a:uFillTx/>
              </a:rPr>
              <a:t>consumo de SPA</a:t>
            </a:r>
            <a:r>
              <a:rPr kumimoji="0" lang="es-CO" sz="2000" b="0" i="0" u="none" strike="noStrike" kern="0" cap="none" spc="0" normalizeH="0" baseline="0" noProof="0" dirty="0" smtClean="0">
                <a:ln>
                  <a:noFill/>
                </a:ln>
                <a:solidFill>
                  <a:sysClr val="windowText" lastClr="000000"/>
                </a:solidFill>
                <a:effectLst/>
                <a:uLnTx/>
                <a:uFillTx/>
              </a:rPr>
              <a:t>. </a:t>
            </a:r>
            <a:endParaRPr kumimoji="0" lang="es-CO" sz="20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2000" b="0" i="0" u="none" strike="noStrike" kern="0" cap="none" spc="0" normalizeH="0" baseline="0" noProof="0" dirty="0">
                <a:ln>
                  <a:noFill/>
                </a:ln>
                <a:solidFill>
                  <a:sysClr val="windowText" lastClr="000000"/>
                </a:solidFill>
                <a:effectLst/>
                <a:uLnTx/>
                <a:uFillTx/>
              </a:rPr>
              <a:t>Asisten a 10 sesiones y les brindan atención </a:t>
            </a:r>
          </a:p>
          <a:p>
            <a:pPr marL="0" marR="0" lvl="0" indent="0" defTabSz="914400" eaLnBrk="1" fontAlgn="auto" latinLnBrk="0" hangingPunct="1">
              <a:lnSpc>
                <a:spcPct val="100000"/>
              </a:lnSpc>
              <a:spcBef>
                <a:spcPts val="0"/>
              </a:spcBef>
              <a:spcAft>
                <a:spcPts val="0"/>
              </a:spcAft>
              <a:buClrTx/>
              <a:buSzTx/>
              <a:buFontTx/>
              <a:buNone/>
              <a:tabLst/>
              <a:defRPr/>
            </a:pPr>
            <a:r>
              <a:rPr kumimoji="0" lang="es-CO" sz="2000" b="0" i="0" u="none" strike="noStrike" kern="0" cap="none" spc="0" normalizeH="0" baseline="0" noProof="0" dirty="0">
                <a:ln>
                  <a:noFill/>
                </a:ln>
                <a:solidFill>
                  <a:sysClr val="windowText" lastClr="000000"/>
                </a:solidFill>
                <a:effectLst/>
                <a:uLnTx/>
                <a:uFillTx/>
              </a:rPr>
              <a:t>Interdisciplinaria y un refrigerio</a:t>
            </a:r>
          </a:p>
        </p:txBody>
      </p:sp>
      <p:sp>
        <p:nvSpPr>
          <p:cNvPr id="6" name="5 Redondear rectángulo de esquina diagonal"/>
          <p:cNvSpPr/>
          <p:nvPr/>
        </p:nvSpPr>
        <p:spPr>
          <a:xfrm>
            <a:off x="380983" y="3603101"/>
            <a:ext cx="5205335" cy="1741784"/>
          </a:xfrm>
          <a:custGeom>
            <a:avLst/>
            <a:gdLst>
              <a:gd name="f0" fmla="val 10800000"/>
              <a:gd name="f1" fmla="val 5400000"/>
              <a:gd name="f2" fmla="val 16200000"/>
              <a:gd name="f3" fmla="val w"/>
              <a:gd name="f4" fmla="val h"/>
              <a:gd name="f5" fmla="val ss"/>
              <a:gd name="f6" fmla="val 0"/>
              <a:gd name="f7" fmla="val 16667"/>
              <a:gd name="f8" fmla="abs f3"/>
              <a:gd name="f9" fmla="abs f4"/>
              <a:gd name="f10" fmla="abs f5"/>
              <a:gd name="f11" fmla="?: f8 f3 1"/>
              <a:gd name="f12" fmla="?: f9 f4 1"/>
              <a:gd name="f13" fmla="?: f10 f5 1"/>
              <a:gd name="f14" fmla="*/ f11 1 21600"/>
              <a:gd name="f15" fmla="*/ f12 1 21600"/>
              <a:gd name="f16" fmla="*/ 21600 f11 1"/>
              <a:gd name="f17" fmla="*/ 21600 f12 1"/>
              <a:gd name="f18" fmla="min f15 f14"/>
              <a:gd name="f19" fmla="*/ f16 1 f13"/>
              <a:gd name="f20" fmla="*/ f17 1 f13"/>
              <a:gd name="f21" fmla="val f19"/>
              <a:gd name="f22" fmla="val f20"/>
              <a:gd name="f23" fmla="*/ f6 f18 1"/>
              <a:gd name="f24" fmla="+- f22 0 f6"/>
              <a:gd name="f25" fmla="+- f21 0 f6"/>
              <a:gd name="f26" fmla="*/ f21 f18 1"/>
              <a:gd name="f27" fmla="*/ f22 f18 1"/>
              <a:gd name="f28" fmla="min f25 f24"/>
              <a:gd name="f29" fmla="*/ f28 f7 1"/>
              <a:gd name="f30" fmla="*/ f28 f6 1"/>
              <a:gd name="f31" fmla="*/ f29 1 100000"/>
              <a:gd name="f32" fmla="*/ f30 1 100000"/>
              <a:gd name="f33" fmla="+- f22 0 f31"/>
              <a:gd name="f34" fmla="+- f21 0 f32"/>
              <a:gd name="f35" fmla="*/ f31 29289 1"/>
              <a:gd name="f36" fmla="*/ f32 29289 1"/>
              <a:gd name="f37" fmla="*/ f31 f18 1"/>
              <a:gd name="f38" fmla="*/ f32 f18 1"/>
              <a:gd name="f39" fmla="*/ f35 1 100000"/>
              <a:gd name="f40" fmla="*/ f36 1 100000"/>
              <a:gd name="f41" fmla="*/ f34 f18 1"/>
              <a:gd name="f42" fmla="*/ f33 f18 1"/>
              <a:gd name="f43" fmla="+- f39 0 f40"/>
              <a:gd name="f44" fmla="?: f43 f39 f40"/>
              <a:gd name="f45" fmla="+- f21 0 f44"/>
              <a:gd name="f46" fmla="+- f22 0 f44"/>
              <a:gd name="f47" fmla="*/ f44 f18 1"/>
              <a:gd name="f48" fmla="*/ f45 f18 1"/>
              <a:gd name="f49" fmla="*/ f46 f18 1"/>
            </a:gdLst>
            <a:ahLst/>
            <a:cxnLst>
              <a:cxn ang="3cd4">
                <a:pos x="hc" y="t"/>
              </a:cxn>
              <a:cxn ang="0">
                <a:pos x="r" y="vc"/>
              </a:cxn>
              <a:cxn ang="cd4">
                <a:pos x="hc" y="b"/>
              </a:cxn>
              <a:cxn ang="cd2">
                <a:pos x="l" y="vc"/>
              </a:cxn>
            </a:cxnLst>
            <a:rect l="f47" t="f47" r="f48" b="f49"/>
            <a:pathLst>
              <a:path>
                <a:moveTo>
                  <a:pt x="f37" y="f23"/>
                </a:moveTo>
                <a:lnTo>
                  <a:pt x="f41" y="f23"/>
                </a:lnTo>
                <a:arcTo wR="f38" hR="f38" stAng="f2" swAng="f1"/>
                <a:lnTo>
                  <a:pt x="f26" y="f42"/>
                </a:lnTo>
                <a:arcTo wR="f37" hR="f37" stAng="f6" swAng="f1"/>
                <a:lnTo>
                  <a:pt x="f38" y="f27"/>
                </a:lnTo>
                <a:arcTo wR="f38" hR="f38" stAng="f1" swAng="f1"/>
                <a:lnTo>
                  <a:pt x="f23" y="f37"/>
                </a:lnTo>
                <a:arcTo wR="f37" hR="f37" stAng="f0" swAng="f1"/>
                <a:close/>
              </a:path>
            </a:pathLst>
          </a:custGeom>
          <a:solidFill>
            <a:srgbClr val="9BBB59"/>
          </a:solidFill>
          <a:ln w="38103">
            <a:solidFill>
              <a:srgbClr val="FFFFFF"/>
            </a:solidFill>
            <a:prstDash val="solid"/>
          </a:ln>
          <a:effectLst>
            <a:outerShdw dist="19997" dir="5400000" algn="tl">
              <a:srgbClr val="000000">
                <a:alpha val="38000"/>
              </a:srgbClr>
            </a:outerShdw>
          </a:effectLst>
        </p:spPr>
        <p:txBody>
          <a:bodyPr anchor="ctr" anchorCtr="1"/>
          <a:lstStyle/>
          <a:p>
            <a:pPr>
              <a:defRPr sz="1800" b="0" i="0" u="none" strike="noStrike" kern="0" cap="none" spc="0" baseline="0">
                <a:solidFill>
                  <a:srgbClr val="000000"/>
                </a:solidFill>
                <a:uFillTx/>
              </a:defRPr>
            </a:pPr>
            <a:r>
              <a:rPr kumimoji="0" lang="es-ES" b="1" i="0" u="none" strike="noStrike" kern="0" cap="none" spc="0" normalizeH="0" baseline="0" noProof="0" dirty="0" smtClean="0">
                <a:ln>
                  <a:noFill/>
                </a:ln>
                <a:solidFill>
                  <a:srgbClr val="000000"/>
                </a:solidFill>
                <a:effectLst/>
                <a:uLnTx/>
                <a:uFillTx/>
                <a:latin typeface="Arial" pitchFamily="34"/>
                <a:cs typeface="Arial" pitchFamily="34"/>
              </a:rPr>
              <a:t>Unidades</a:t>
            </a:r>
            <a:r>
              <a:rPr kumimoji="0" lang="es-ES" b="1" i="0" u="none" strike="noStrike" kern="0" cap="none" spc="0" normalizeH="0" baseline="0" noProof="0" dirty="0">
                <a:ln>
                  <a:noFill/>
                </a:ln>
                <a:solidFill>
                  <a:srgbClr val="000000"/>
                </a:solidFill>
                <a:effectLst/>
                <a:uLnTx/>
                <a:uFillTx/>
                <a:latin typeface="Arial" pitchFamily="34"/>
                <a:cs typeface="Arial" pitchFamily="34"/>
              </a:rPr>
              <a:t>: </a:t>
            </a:r>
            <a:r>
              <a:rPr lang="es-ES" b="1" kern="0" dirty="0">
                <a:solidFill>
                  <a:srgbClr val="000000"/>
                </a:solidFill>
                <a:latin typeface="Arial" pitchFamily="34"/>
                <a:cs typeface="Arial" pitchFamily="34"/>
              </a:rPr>
              <a:t>1</a:t>
            </a:r>
            <a:endParaRPr kumimoji="0" lang="es-ES" b="1" i="0" u="none" strike="noStrike" kern="0" cap="none" spc="0" normalizeH="0" baseline="0" noProof="0" dirty="0">
              <a:ln>
                <a:noFill/>
              </a:ln>
              <a:solidFill>
                <a:srgbClr val="000000"/>
              </a:solidFill>
              <a:effectLst/>
              <a:uLnTx/>
              <a:uFillTx/>
              <a:latin typeface="Arial" pitchFamily="34"/>
              <a:cs typeface="Arial" pitchFamily="34"/>
            </a:endParaRPr>
          </a:p>
          <a:p>
            <a:pPr>
              <a:defRPr sz="1800" b="0" i="0" u="none" strike="noStrike" kern="0" cap="none" spc="0" baseline="0">
                <a:solidFill>
                  <a:srgbClr val="000000"/>
                </a:solidFill>
                <a:uFillTx/>
              </a:defRPr>
            </a:pPr>
            <a:r>
              <a:rPr kumimoji="0" lang="es-ES" b="1" i="0" u="none" strike="noStrike" kern="0" cap="none" spc="0" normalizeH="0" baseline="0" noProof="0" dirty="0">
                <a:ln>
                  <a:noFill/>
                </a:ln>
                <a:solidFill>
                  <a:srgbClr val="000000"/>
                </a:solidFill>
                <a:effectLst/>
                <a:uLnTx/>
                <a:uFillTx/>
                <a:latin typeface="Arial" pitchFamily="34"/>
                <a:cs typeface="Arial" pitchFamily="34"/>
              </a:rPr>
              <a:t>Cupos: </a:t>
            </a:r>
            <a:r>
              <a:rPr lang="es-ES" b="1" kern="0" dirty="0" smtClean="0">
                <a:solidFill>
                  <a:srgbClr val="000000"/>
                </a:solidFill>
                <a:latin typeface="Arial" pitchFamily="34"/>
                <a:cs typeface="Arial" pitchFamily="34"/>
              </a:rPr>
              <a:t>182</a:t>
            </a:r>
            <a:endParaRPr kumimoji="0" lang="es-ES" b="1" i="0" u="none" strike="noStrike" kern="0" cap="none" spc="0" normalizeH="0" baseline="0" noProof="0" dirty="0">
              <a:ln>
                <a:noFill/>
              </a:ln>
              <a:solidFill>
                <a:srgbClr val="000000"/>
              </a:solidFill>
              <a:effectLst/>
              <a:uLnTx/>
              <a:uFillTx/>
              <a:latin typeface="Arial" pitchFamily="34"/>
              <a:cs typeface="Arial" pitchFamily="34"/>
            </a:endParaRPr>
          </a:p>
          <a:p>
            <a:pPr>
              <a:defRPr sz="1800" b="0" i="0" u="none" strike="noStrike" kern="0" cap="none" spc="0" baseline="0">
                <a:solidFill>
                  <a:srgbClr val="000000"/>
                </a:solidFill>
                <a:uFillTx/>
              </a:defRPr>
            </a:pPr>
            <a:r>
              <a:rPr kumimoji="0" lang="es-ES" b="1" i="0" u="none" strike="noStrike" kern="0" cap="none" spc="0" normalizeH="0" baseline="0" noProof="0" dirty="0" smtClean="0">
                <a:ln>
                  <a:noFill/>
                </a:ln>
                <a:solidFill>
                  <a:srgbClr val="000000"/>
                </a:solidFill>
                <a:effectLst/>
                <a:uLnTx/>
                <a:uFillTx/>
                <a:latin typeface="Arial" pitchFamily="34"/>
                <a:cs typeface="Arial" pitchFamily="34"/>
              </a:rPr>
              <a:t>Usuarios:364</a:t>
            </a:r>
            <a:endParaRPr kumimoji="0" lang="es-ES" b="1" i="0" u="none" strike="noStrike" kern="0" cap="none" spc="0" normalizeH="0" baseline="0" noProof="0" dirty="0">
              <a:ln>
                <a:noFill/>
              </a:ln>
              <a:solidFill>
                <a:srgbClr val="000000"/>
              </a:solidFill>
              <a:effectLst/>
              <a:uLnTx/>
              <a:uFillTx/>
              <a:latin typeface="Arial" pitchFamily="34"/>
              <a:cs typeface="Arial" pitchFamily="34"/>
            </a:endParaRPr>
          </a:p>
          <a:p>
            <a:pPr>
              <a:defRPr sz="1800" b="0" i="0" u="none" strike="noStrike" kern="0" cap="none" spc="0" baseline="0">
                <a:solidFill>
                  <a:srgbClr val="000000"/>
                </a:solidFill>
                <a:uFillTx/>
              </a:defRPr>
            </a:pPr>
            <a:r>
              <a:rPr kumimoji="0" lang="es-ES" b="1" i="0" u="none" strike="noStrike" kern="0" cap="none" spc="0" normalizeH="0" baseline="0" noProof="0" dirty="0">
                <a:ln>
                  <a:noFill/>
                </a:ln>
                <a:solidFill>
                  <a:srgbClr val="000000"/>
                </a:solidFill>
                <a:effectLst/>
                <a:uLnTx/>
                <a:uFillTx/>
                <a:latin typeface="Arial" pitchFamily="34"/>
                <a:cs typeface="Arial" pitchFamily="34"/>
              </a:rPr>
              <a:t>Total: $ </a:t>
            </a:r>
            <a:r>
              <a:rPr lang="es-ES" b="1" kern="0" dirty="0" smtClean="0">
                <a:solidFill>
                  <a:srgbClr val="000000"/>
                </a:solidFill>
                <a:latin typeface="Arial" pitchFamily="34"/>
                <a:cs typeface="Arial" pitchFamily="34"/>
              </a:rPr>
              <a:t>604.153.550</a:t>
            </a:r>
            <a:endParaRPr kumimoji="0" lang="es-ES" b="1" i="0" u="none" strike="noStrike" kern="0" cap="none" spc="0" normalizeH="0" baseline="0" noProof="0" dirty="0">
              <a:ln>
                <a:noFill/>
              </a:ln>
              <a:solidFill>
                <a:srgbClr val="000000"/>
              </a:solidFill>
              <a:effectLst/>
              <a:uLnTx/>
              <a:uFillTx/>
              <a:latin typeface="Arial" pitchFamily="34"/>
              <a:cs typeface="Arial" pitchFamily="34"/>
            </a:endParaRPr>
          </a:p>
        </p:txBody>
      </p:sp>
    </p:spTree>
    <p:extLst>
      <p:ext uri="{BB962C8B-B14F-4D97-AF65-F5344CB8AC3E}">
        <p14:creationId xmlns:p14="http://schemas.microsoft.com/office/powerpoint/2010/main" val="1820707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Redondear rectángulo de esquina diagonal"/>
          <p:cNvSpPr txBox="1">
            <a:spLocks/>
          </p:cNvSpPr>
          <p:nvPr/>
        </p:nvSpPr>
        <p:spPr>
          <a:xfrm>
            <a:off x="385441" y="1377430"/>
            <a:ext cx="6048333" cy="1145722"/>
          </a:xfrm>
          <a:custGeom>
            <a:avLst/>
            <a:gdLst>
              <a:gd name="f0" fmla="val 10800000"/>
              <a:gd name="f1" fmla="val 5400000"/>
              <a:gd name="f2" fmla="val 16200000"/>
              <a:gd name="f3" fmla="val w"/>
              <a:gd name="f4" fmla="val h"/>
              <a:gd name="f5" fmla="val ss"/>
              <a:gd name="f6" fmla="val 0"/>
              <a:gd name="f7" fmla="val 16667"/>
              <a:gd name="f8" fmla="abs f3"/>
              <a:gd name="f9" fmla="abs f4"/>
              <a:gd name="f10" fmla="abs f5"/>
              <a:gd name="f11" fmla="?: f8 f3 1"/>
              <a:gd name="f12" fmla="?: f9 f4 1"/>
              <a:gd name="f13" fmla="?: f10 f5 1"/>
              <a:gd name="f14" fmla="*/ f11 1 21600"/>
              <a:gd name="f15" fmla="*/ f12 1 21600"/>
              <a:gd name="f16" fmla="*/ 21600 f11 1"/>
              <a:gd name="f17" fmla="*/ 21600 f12 1"/>
              <a:gd name="f18" fmla="min f15 f14"/>
              <a:gd name="f19" fmla="*/ f16 1 f13"/>
              <a:gd name="f20" fmla="*/ f17 1 f13"/>
              <a:gd name="f21" fmla="val f19"/>
              <a:gd name="f22" fmla="val f20"/>
              <a:gd name="f23" fmla="*/ f6 f18 1"/>
              <a:gd name="f24" fmla="+- f22 0 f6"/>
              <a:gd name="f25" fmla="+- f21 0 f6"/>
              <a:gd name="f26" fmla="*/ f21 f18 1"/>
              <a:gd name="f27" fmla="*/ f22 f18 1"/>
              <a:gd name="f28" fmla="min f25 f24"/>
              <a:gd name="f29" fmla="*/ f28 f7 1"/>
              <a:gd name="f30" fmla="*/ f28 f6 1"/>
              <a:gd name="f31" fmla="*/ f29 1 100000"/>
              <a:gd name="f32" fmla="*/ f30 1 100000"/>
              <a:gd name="f33" fmla="+- f22 0 f31"/>
              <a:gd name="f34" fmla="+- f21 0 f32"/>
              <a:gd name="f35" fmla="*/ f31 29289 1"/>
              <a:gd name="f36" fmla="*/ f32 29289 1"/>
              <a:gd name="f37" fmla="*/ f31 f18 1"/>
              <a:gd name="f38" fmla="*/ f32 f18 1"/>
              <a:gd name="f39" fmla="*/ f35 1 100000"/>
              <a:gd name="f40" fmla="*/ f36 1 100000"/>
              <a:gd name="f41" fmla="*/ f34 f18 1"/>
              <a:gd name="f42" fmla="*/ f33 f18 1"/>
              <a:gd name="f43" fmla="+- f39 0 f40"/>
              <a:gd name="f44" fmla="?: f43 f39 f40"/>
              <a:gd name="f45" fmla="+- f21 0 f44"/>
              <a:gd name="f46" fmla="+- f22 0 f44"/>
              <a:gd name="f47" fmla="*/ f44 f18 1"/>
              <a:gd name="f48" fmla="*/ f45 f18 1"/>
              <a:gd name="f49" fmla="*/ f46 f18 1"/>
            </a:gdLst>
            <a:ahLst/>
            <a:cxnLst>
              <a:cxn ang="3cd4">
                <a:pos x="hc" y="t"/>
              </a:cxn>
              <a:cxn ang="0">
                <a:pos x="r" y="vc"/>
              </a:cxn>
              <a:cxn ang="cd4">
                <a:pos x="hc" y="b"/>
              </a:cxn>
              <a:cxn ang="cd2">
                <a:pos x="l" y="vc"/>
              </a:cxn>
            </a:cxnLst>
            <a:rect l="f47" t="f47" r="f48" b="f49"/>
            <a:pathLst>
              <a:path>
                <a:moveTo>
                  <a:pt x="f37" y="f23"/>
                </a:moveTo>
                <a:lnTo>
                  <a:pt x="f41" y="f23"/>
                </a:lnTo>
                <a:arcTo wR="f38" hR="f38" stAng="f2" swAng="f1"/>
                <a:lnTo>
                  <a:pt x="f26" y="f42"/>
                </a:lnTo>
                <a:arcTo wR="f37" hR="f37" stAng="f6" swAng="f1"/>
                <a:lnTo>
                  <a:pt x="f38" y="f27"/>
                </a:lnTo>
                <a:arcTo wR="f38" hR="f38" stAng="f1" swAng="f1"/>
                <a:lnTo>
                  <a:pt x="f23" y="f37"/>
                </a:lnTo>
                <a:arcTo wR="f37" hR="f37" stAng="f0" swAng="f1"/>
                <a:close/>
              </a:path>
            </a:pathLst>
          </a:custGeom>
          <a:solidFill>
            <a:srgbClr val="9BBB59"/>
          </a:solidFill>
          <a:ln w="38103">
            <a:solidFill>
              <a:srgbClr val="FFFFFF"/>
            </a:solidFill>
            <a:prstDash val="solid"/>
          </a:ln>
          <a:effectLst>
            <a:outerShdw dist="19997" dir="5400000" algn="tl">
              <a:srgbClr val="000000">
                <a:alpha val="38000"/>
              </a:srgbClr>
            </a:outerShdw>
          </a:effectLst>
        </p:spPr>
        <p:txBody>
          <a:bodyPr anchor="ctr" anchorCtr="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None/>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rPr>
              <a:t>INTERNADO </a:t>
            </a: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 DISCAPACIDAD MENTAL COGNITIVA </a:t>
            </a: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rPr>
              <a:t>Unidades de Servicio: </a:t>
            </a: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1</a:t>
            </a: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rPr>
              <a:t>Cupos: </a:t>
            </a: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228</a:t>
            </a: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rPr>
              <a:t>Total  </a:t>
            </a: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$ 3.654.128.412</a:t>
            </a: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p:txBody>
      </p:sp>
      <p:sp>
        <p:nvSpPr>
          <p:cNvPr id="6" name="5 Redondear rectángulo de esquina diagonal"/>
          <p:cNvSpPr txBox="1">
            <a:spLocks/>
          </p:cNvSpPr>
          <p:nvPr/>
        </p:nvSpPr>
        <p:spPr>
          <a:xfrm>
            <a:off x="385442" y="2824637"/>
            <a:ext cx="6135418" cy="1442564"/>
          </a:xfrm>
          <a:custGeom>
            <a:avLst/>
            <a:gdLst>
              <a:gd name="f0" fmla="val 10800000"/>
              <a:gd name="f1" fmla="val 5400000"/>
              <a:gd name="f2" fmla="val 16200000"/>
              <a:gd name="f3" fmla="val w"/>
              <a:gd name="f4" fmla="val h"/>
              <a:gd name="f5" fmla="val ss"/>
              <a:gd name="f6" fmla="val 0"/>
              <a:gd name="f7" fmla="val 16667"/>
              <a:gd name="f8" fmla="abs f3"/>
              <a:gd name="f9" fmla="abs f4"/>
              <a:gd name="f10" fmla="abs f5"/>
              <a:gd name="f11" fmla="?: f8 f3 1"/>
              <a:gd name="f12" fmla="?: f9 f4 1"/>
              <a:gd name="f13" fmla="?: f10 f5 1"/>
              <a:gd name="f14" fmla="*/ f11 1 21600"/>
              <a:gd name="f15" fmla="*/ f12 1 21600"/>
              <a:gd name="f16" fmla="*/ 21600 f11 1"/>
              <a:gd name="f17" fmla="*/ 21600 f12 1"/>
              <a:gd name="f18" fmla="min f15 f14"/>
              <a:gd name="f19" fmla="*/ f16 1 f13"/>
              <a:gd name="f20" fmla="*/ f17 1 f13"/>
              <a:gd name="f21" fmla="val f19"/>
              <a:gd name="f22" fmla="val f20"/>
              <a:gd name="f23" fmla="*/ f6 f18 1"/>
              <a:gd name="f24" fmla="+- f22 0 f6"/>
              <a:gd name="f25" fmla="+- f21 0 f6"/>
              <a:gd name="f26" fmla="*/ f21 f18 1"/>
              <a:gd name="f27" fmla="*/ f22 f18 1"/>
              <a:gd name="f28" fmla="min f25 f24"/>
              <a:gd name="f29" fmla="*/ f28 f7 1"/>
              <a:gd name="f30" fmla="*/ f28 f6 1"/>
              <a:gd name="f31" fmla="*/ f29 1 100000"/>
              <a:gd name="f32" fmla="*/ f30 1 100000"/>
              <a:gd name="f33" fmla="+- f22 0 f31"/>
              <a:gd name="f34" fmla="+- f21 0 f32"/>
              <a:gd name="f35" fmla="*/ f31 29289 1"/>
              <a:gd name="f36" fmla="*/ f32 29289 1"/>
              <a:gd name="f37" fmla="*/ f31 f18 1"/>
              <a:gd name="f38" fmla="*/ f32 f18 1"/>
              <a:gd name="f39" fmla="*/ f35 1 100000"/>
              <a:gd name="f40" fmla="*/ f36 1 100000"/>
              <a:gd name="f41" fmla="*/ f34 f18 1"/>
              <a:gd name="f42" fmla="*/ f33 f18 1"/>
              <a:gd name="f43" fmla="+- f39 0 f40"/>
              <a:gd name="f44" fmla="?: f43 f39 f40"/>
              <a:gd name="f45" fmla="+- f21 0 f44"/>
              <a:gd name="f46" fmla="+- f22 0 f44"/>
              <a:gd name="f47" fmla="*/ f44 f18 1"/>
              <a:gd name="f48" fmla="*/ f45 f18 1"/>
              <a:gd name="f49" fmla="*/ f46 f18 1"/>
            </a:gdLst>
            <a:ahLst/>
            <a:cxnLst>
              <a:cxn ang="3cd4">
                <a:pos x="hc" y="t"/>
              </a:cxn>
              <a:cxn ang="0">
                <a:pos x="r" y="vc"/>
              </a:cxn>
              <a:cxn ang="cd4">
                <a:pos x="hc" y="b"/>
              </a:cxn>
              <a:cxn ang="cd2">
                <a:pos x="l" y="vc"/>
              </a:cxn>
            </a:cxnLst>
            <a:rect l="f47" t="f47" r="f48" b="f49"/>
            <a:pathLst>
              <a:path>
                <a:moveTo>
                  <a:pt x="f37" y="f23"/>
                </a:moveTo>
                <a:lnTo>
                  <a:pt x="f41" y="f23"/>
                </a:lnTo>
                <a:arcTo wR="f38" hR="f38" stAng="f2" swAng="f1"/>
                <a:lnTo>
                  <a:pt x="f26" y="f42"/>
                </a:lnTo>
                <a:arcTo wR="f37" hR="f37" stAng="f6" swAng="f1"/>
                <a:lnTo>
                  <a:pt x="f38" y="f27"/>
                </a:lnTo>
                <a:arcTo wR="f38" hR="f38" stAng="f1" swAng="f1"/>
                <a:lnTo>
                  <a:pt x="f23" y="f37"/>
                </a:lnTo>
                <a:arcTo wR="f37" hR="f37" stAng="f0" swAng="f1"/>
                <a:close/>
              </a:path>
            </a:pathLst>
          </a:custGeom>
          <a:solidFill>
            <a:srgbClr val="9BBB59"/>
          </a:solidFill>
          <a:ln w="38103">
            <a:solidFill>
              <a:srgbClr val="FFFFFF"/>
            </a:solidFill>
            <a:prstDash val="solid"/>
          </a:ln>
          <a:effectLst>
            <a:outerShdw dist="19997" dir="5400000" algn="tl">
              <a:srgbClr val="000000">
                <a:alpha val="38000"/>
              </a:srgbClr>
            </a:outerShdw>
          </a:effectLst>
        </p:spPr>
        <p:txBody>
          <a:bodyPr anchor="ctr" anchorCtr="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None/>
              <a:tabLst/>
              <a:defRPr sz="1800" b="0" i="0" u="none" strike="noStrike" kern="0" cap="none" spc="0" baseline="0">
                <a:solidFill>
                  <a:srgbClr val="000000"/>
                </a:solidFill>
                <a:uFillTx/>
              </a:defRPr>
            </a:pP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INTERVENCIÓN</a:t>
            </a:r>
            <a:r>
              <a:rPr kumimoji="0" lang="es-ES" sz="1600" b="1" i="0" u="none" strike="noStrike" kern="0" cap="none" spc="0" normalizeH="0" noProof="0" dirty="0" smtClean="0">
                <a:ln>
                  <a:noFill/>
                </a:ln>
                <a:solidFill>
                  <a:srgbClr val="000000"/>
                </a:solidFill>
                <a:effectLst/>
                <a:uLnTx/>
                <a:uFillTx/>
                <a:latin typeface="Arial" pitchFamily="34"/>
                <a:ea typeface="+mn-ea"/>
                <a:cs typeface="Arial" pitchFamily="34"/>
              </a:rPr>
              <a:t> DE APOYO RESTABLECIMIENTO EN ADMINISTRACIÓN DE JUSTICIA</a:t>
            </a:r>
          </a:p>
          <a:p>
            <a:pPr marL="0" marR="0" lvl="0" indent="0" algn="l" defTabSz="914400" rtl="0" eaLnBrk="1" fontAlgn="auto" latinLnBrk="0" hangingPunct="1">
              <a:lnSpc>
                <a:spcPct val="90000"/>
              </a:lnSpc>
              <a:spcBef>
                <a:spcPts val="0"/>
              </a:spcBef>
              <a:spcAft>
                <a:spcPts val="0"/>
              </a:spcAft>
              <a:buClrTx/>
              <a:buSzTx/>
              <a:buNone/>
              <a:tabLst/>
              <a:defRPr sz="1800" b="0" i="0" u="none" strike="noStrike" kern="0" cap="none" spc="0" baseline="0">
                <a:solidFill>
                  <a:srgbClr val="000000"/>
                </a:solidFill>
                <a:uFillTx/>
              </a:defRPr>
            </a:pP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rPr>
              <a:t>Unidades de Servicio:  </a:t>
            </a: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2</a:t>
            </a: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Cupos:170</a:t>
            </a: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rPr>
              <a:t>Total  </a:t>
            </a: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$ 575.855.280</a:t>
            </a: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p:txBody>
      </p:sp>
      <p:sp>
        <p:nvSpPr>
          <p:cNvPr id="7" name="5 Redondear rectángulo de esquina diagonal"/>
          <p:cNvSpPr txBox="1">
            <a:spLocks/>
          </p:cNvSpPr>
          <p:nvPr/>
        </p:nvSpPr>
        <p:spPr>
          <a:xfrm>
            <a:off x="385441" y="4568686"/>
            <a:ext cx="6135417" cy="1613495"/>
          </a:xfrm>
          <a:custGeom>
            <a:avLst/>
            <a:gdLst>
              <a:gd name="f0" fmla="val 10800000"/>
              <a:gd name="f1" fmla="val 5400000"/>
              <a:gd name="f2" fmla="val 16200000"/>
              <a:gd name="f3" fmla="val w"/>
              <a:gd name="f4" fmla="val h"/>
              <a:gd name="f5" fmla="val ss"/>
              <a:gd name="f6" fmla="val 0"/>
              <a:gd name="f7" fmla="val 16667"/>
              <a:gd name="f8" fmla="abs f3"/>
              <a:gd name="f9" fmla="abs f4"/>
              <a:gd name="f10" fmla="abs f5"/>
              <a:gd name="f11" fmla="?: f8 f3 1"/>
              <a:gd name="f12" fmla="?: f9 f4 1"/>
              <a:gd name="f13" fmla="?: f10 f5 1"/>
              <a:gd name="f14" fmla="*/ f11 1 21600"/>
              <a:gd name="f15" fmla="*/ f12 1 21600"/>
              <a:gd name="f16" fmla="*/ 21600 f11 1"/>
              <a:gd name="f17" fmla="*/ 21600 f12 1"/>
              <a:gd name="f18" fmla="min f15 f14"/>
              <a:gd name="f19" fmla="*/ f16 1 f13"/>
              <a:gd name="f20" fmla="*/ f17 1 f13"/>
              <a:gd name="f21" fmla="val f19"/>
              <a:gd name="f22" fmla="val f20"/>
              <a:gd name="f23" fmla="*/ f6 f18 1"/>
              <a:gd name="f24" fmla="+- f22 0 f6"/>
              <a:gd name="f25" fmla="+- f21 0 f6"/>
              <a:gd name="f26" fmla="*/ f21 f18 1"/>
              <a:gd name="f27" fmla="*/ f22 f18 1"/>
              <a:gd name="f28" fmla="min f25 f24"/>
              <a:gd name="f29" fmla="*/ f28 f7 1"/>
              <a:gd name="f30" fmla="*/ f28 f6 1"/>
              <a:gd name="f31" fmla="*/ f29 1 100000"/>
              <a:gd name="f32" fmla="*/ f30 1 100000"/>
              <a:gd name="f33" fmla="+- f22 0 f31"/>
              <a:gd name="f34" fmla="+- f21 0 f32"/>
              <a:gd name="f35" fmla="*/ f31 29289 1"/>
              <a:gd name="f36" fmla="*/ f32 29289 1"/>
              <a:gd name="f37" fmla="*/ f31 f18 1"/>
              <a:gd name="f38" fmla="*/ f32 f18 1"/>
              <a:gd name="f39" fmla="*/ f35 1 100000"/>
              <a:gd name="f40" fmla="*/ f36 1 100000"/>
              <a:gd name="f41" fmla="*/ f34 f18 1"/>
              <a:gd name="f42" fmla="*/ f33 f18 1"/>
              <a:gd name="f43" fmla="+- f39 0 f40"/>
              <a:gd name="f44" fmla="?: f43 f39 f40"/>
              <a:gd name="f45" fmla="+- f21 0 f44"/>
              <a:gd name="f46" fmla="+- f22 0 f44"/>
              <a:gd name="f47" fmla="*/ f44 f18 1"/>
              <a:gd name="f48" fmla="*/ f45 f18 1"/>
              <a:gd name="f49" fmla="*/ f46 f18 1"/>
            </a:gdLst>
            <a:ahLst/>
            <a:cxnLst>
              <a:cxn ang="3cd4">
                <a:pos x="hc" y="t"/>
              </a:cxn>
              <a:cxn ang="0">
                <a:pos x="r" y="vc"/>
              </a:cxn>
              <a:cxn ang="cd4">
                <a:pos x="hc" y="b"/>
              </a:cxn>
              <a:cxn ang="cd2">
                <a:pos x="l" y="vc"/>
              </a:cxn>
            </a:cxnLst>
            <a:rect l="f47" t="f47" r="f48" b="f49"/>
            <a:pathLst>
              <a:path>
                <a:moveTo>
                  <a:pt x="f37" y="f23"/>
                </a:moveTo>
                <a:lnTo>
                  <a:pt x="f41" y="f23"/>
                </a:lnTo>
                <a:arcTo wR="f38" hR="f38" stAng="f2" swAng="f1"/>
                <a:lnTo>
                  <a:pt x="f26" y="f42"/>
                </a:lnTo>
                <a:arcTo wR="f37" hR="f37" stAng="f6" swAng="f1"/>
                <a:lnTo>
                  <a:pt x="f38" y="f27"/>
                </a:lnTo>
                <a:arcTo wR="f38" hR="f38" stAng="f1" swAng="f1"/>
                <a:lnTo>
                  <a:pt x="f23" y="f37"/>
                </a:lnTo>
                <a:arcTo wR="f37" hR="f37" stAng="f0" swAng="f1"/>
                <a:close/>
              </a:path>
            </a:pathLst>
          </a:custGeom>
          <a:solidFill>
            <a:srgbClr val="9BBB59"/>
          </a:solidFill>
          <a:ln w="38103">
            <a:solidFill>
              <a:srgbClr val="FFFFFF"/>
            </a:solidFill>
            <a:prstDash val="solid"/>
          </a:ln>
          <a:effectLst>
            <a:outerShdw dist="19997" dir="5400000" algn="tl">
              <a:srgbClr val="000000">
                <a:alpha val="38000"/>
              </a:srgbClr>
            </a:outerShdw>
          </a:effectLst>
        </p:spPr>
        <p:txBody>
          <a:bodyPr anchor="ctr" anchorCtr="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None/>
              <a:tabLst/>
              <a:defRPr sz="1800" b="0" i="0" u="none" strike="noStrike" kern="0" cap="none" spc="0" baseline="0">
                <a:solidFill>
                  <a:srgbClr val="000000"/>
                </a:solidFill>
                <a:uFillTx/>
              </a:defRPr>
            </a:pP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LIBERTAD ASISTIDA / VIGILADA</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Unidades de Servicio:1</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Cupos:70</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1800" b="0" i="0" u="none" strike="noStrike" kern="0" cap="none" spc="0" baseline="0">
                <a:solidFill>
                  <a:srgbClr val="000000"/>
                </a:solidFill>
                <a:uFillTx/>
              </a:defRPr>
            </a:pPr>
            <a:r>
              <a:rPr kumimoji="0" lang="es-ES" sz="1600" b="1" i="0" u="none" strike="noStrike" kern="0" cap="none" spc="0" normalizeH="0" baseline="0" noProof="0" dirty="0" smtClean="0">
                <a:ln>
                  <a:noFill/>
                </a:ln>
                <a:solidFill>
                  <a:srgbClr val="000000"/>
                </a:solidFill>
                <a:effectLst/>
                <a:uLnTx/>
                <a:uFillTx/>
                <a:latin typeface="Arial" pitchFamily="34"/>
                <a:ea typeface="+mn-ea"/>
                <a:cs typeface="Arial" pitchFamily="34"/>
              </a:rPr>
              <a:t>Total:</a:t>
            </a:r>
            <a:r>
              <a:rPr kumimoji="0" lang="es-ES" sz="1600" b="1" i="0" u="none" strike="noStrike" kern="0" cap="none" spc="0" normalizeH="0" noProof="0" dirty="0" smtClean="0">
                <a:ln>
                  <a:noFill/>
                </a:ln>
                <a:solidFill>
                  <a:srgbClr val="000000"/>
                </a:solidFill>
                <a:effectLst/>
                <a:uLnTx/>
                <a:uFillTx/>
                <a:latin typeface="Arial" pitchFamily="34"/>
                <a:ea typeface="+mn-ea"/>
                <a:cs typeface="Arial" pitchFamily="34"/>
              </a:rPr>
              <a:t> $ 310.246.090</a:t>
            </a:r>
            <a:endParaRPr kumimoji="0" lang="es-ES" sz="1600" b="1" i="0" u="none" strike="noStrike" kern="0" cap="none" spc="0" normalizeH="0" baseline="0" noProof="0" dirty="0">
              <a:ln>
                <a:noFill/>
              </a:ln>
              <a:solidFill>
                <a:srgbClr val="000000"/>
              </a:solidFill>
              <a:effectLst/>
              <a:uLnTx/>
              <a:uFillTx/>
              <a:latin typeface="Arial" pitchFamily="34"/>
              <a:ea typeface="+mn-ea"/>
              <a:cs typeface="Arial" pitchFamily="34"/>
            </a:endParaRPr>
          </a:p>
        </p:txBody>
      </p:sp>
      <p:sp>
        <p:nvSpPr>
          <p:cNvPr id="9" name="Text Box 7"/>
          <p:cNvSpPr txBox="1">
            <a:spLocks noChangeArrowheads="1"/>
          </p:cNvSpPr>
          <p:nvPr/>
        </p:nvSpPr>
        <p:spPr bwMode="auto">
          <a:xfrm>
            <a:off x="291277" y="312778"/>
            <a:ext cx="5300555" cy="523220"/>
          </a:xfrm>
          <a:prstGeom prst="rect">
            <a:avLst/>
          </a:prstGeom>
          <a:noFill/>
          <a:ln>
            <a:noFill/>
          </a:ln>
          <a:extLst/>
        </p:spPr>
        <p:txBody>
          <a:bodyPr wrap="none" anchorCtr="1">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800" b="1" i="0" u="none" strike="noStrike" kern="0" cap="none" spc="0" normalizeH="0" baseline="0" noProof="0" dirty="0">
                <a:ln>
                  <a:noFill/>
                </a:ln>
                <a:solidFill>
                  <a:prstClr val="white"/>
                </a:solidFill>
                <a:effectLst/>
                <a:uLnTx/>
                <a:uFillTx/>
                <a:latin typeface="Calibri" pitchFamily="34" charset="0"/>
                <a:ea typeface="+mn-ea"/>
                <a:cs typeface="Arial" pitchFamily="34" charset="0"/>
              </a:rPr>
              <a:t>RESTABLECIMIENTO DE DERECHOS</a:t>
            </a:r>
          </a:p>
        </p:txBody>
      </p:sp>
    </p:spTree>
    <p:extLst>
      <p:ext uri="{BB962C8B-B14F-4D97-AF65-F5344CB8AC3E}">
        <p14:creationId xmlns:p14="http://schemas.microsoft.com/office/powerpoint/2010/main" val="2621681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90719" y="275673"/>
            <a:ext cx="5066472" cy="549275"/>
          </a:xfrm>
        </p:spPr>
        <p:txBody>
          <a:bodyPr/>
          <a:lstStyle/>
          <a:p>
            <a:r>
              <a:rPr lang="es-CO" sz="3200" b="1" dirty="0">
                <a:solidFill>
                  <a:schemeClr val="bg1"/>
                </a:solidFill>
              </a:rPr>
              <a:t>PROCESO DE ADOPCIONES</a:t>
            </a:r>
          </a:p>
        </p:txBody>
      </p:sp>
      <p:sp>
        <p:nvSpPr>
          <p:cNvPr id="4" name="CuadroTexto 3"/>
          <p:cNvSpPr txBox="1"/>
          <p:nvPr/>
        </p:nvSpPr>
        <p:spPr>
          <a:xfrm>
            <a:off x="899592" y="1412776"/>
            <a:ext cx="8136904" cy="203132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CO" sz="1800" b="0" i="1" u="none" strike="noStrike" kern="0" cap="none" spc="0" normalizeH="0" baseline="0" noProof="0" dirty="0">
                <a:ln>
                  <a:noFill/>
                </a:ln>
                <a:solidFill>
                  <a:sysClr val="windowText" lastClr="000000"/>
                </a:solidFill>
                <a:effectLst/>
                <a:uLnTx/>
                <a:uFillTx/>
              </a:rPr>
              <a:t>NÚMERO DE NIÑOS Y NIÑAS DECLARADOS EN ADOPTABILIDAD</a:t>
            </a:r>
            <a:r>
              <a:rPr kumimoji="0" lang="es-CO" sz="1800" b="0" i="0" u="none" strike="noStrike" kern="0" cap="none" spc="0" normalizeH="0" baseline="0" noProof="0" dirty="0" smtClean="0">
                <a:ln>
                  <a:noFill/>
                </a:ln>
                <a:solidFill>
                  <a:sysClr val="windowText" lastClr="000000"/>
                </a:solidFill>
                <a:effectLst/>
                <a:uLnTx/>
                <a:uFillTx/>
              </a:rPr>
              <a:t>: 18</a:t>
            </a:r>
            <a:endParaRPr kumimoji="0" lang="es-CO" sz="18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CO" sz="1800" b="0" i="1" u="none" strike="noStrike" kern="0" cap="none" spc="0" normalizeH="0" baseline="0" noProof="0" dirty="0">
                <a:ln>
                  <a:noFill/>
                </a:ln>
                <a:solidFill>
                  <a:sysClr val="windowText" lastClr="000000"/>
                </a:solidFill>
                <a:effectLst/>
                <a:uLnTx/>
                <a:uFillTx/>
              </a:rPr>
              <a:t>FAMILIAS QUE ESTAN EN PROCESO DE ADOPCION</a:t>
            </a:r>
            <a:r>
              <a:rPr kumimoji="0" lang="es-CO" sz="1800" b="0" i="0" u="none" strike="noStrike" kern="0" cap="none" spc="0" normalizeH="0" baseline="0" noProof="0" dirty="0">
                <a:ln>
                  <a:noFill/>
                </a:ln>
                <a:solidFill>
                  <a:sysClr val="windowText" lastClr="000000"/>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CO" sz="1800" b="0" i="1" u="none" strike="noStrike" kern="0" cap="none" spc="0" normalizeH="0" baseline="0" noProof="0" dirty="0">
                <a:ln>
                  <a:noFill/>
                </a:ln>
                <a:solidFill>
                  <a:sysClr val="windowText" lastClr="000000"/>
                </a:solidFill>
                <a:effectLst/>
                <a:uLnTx/>
                <a:uFillTx/>
              </a:rPr>
              <a:t>NÚMERO DE NIÑOS Y NIÑAS ADOPTADOS</a:t>
            </a:r>
            <a:r>
              <a:rPr kumimoji="0" lang="es-CO" sz="1800" b="0" i="0" u="none" strike="noStrike" kern="0" cap="none" spc="0" normalizeH="0" baseline="0" noProof="0" dirty="0">
                <a:ln>
                  <a:noFill/>
                </a:ln>
                <a:solidFill>
                  <a:sysClr val="windowText" lastClr="000000"/>
                </a:solidFill>
                <a:effectLst/>
                <a:uLnTx/>
                <a:uFillTx/>
              </a:rPr>
              <a:t>: </a:t>
            </a:r>
            <a:r>
              <a:rPr kumimoji="0" lang="es-CO" sz="1800" b="0" i="0" u="none" strike="noStrike" kern="0" cap="none" spc="0" normalizeH="0" baseline="0" noProof="0" dirty="0" smtClean="0">
                <a:ln>
                  <a:noFill/>
                </a:ln>
                <a:solidFill>
                  <a:sysClr val="windowText" lastClr="000000"/>
                </a:solidFill>
                <a:effectLst/>
                <a:uLnTx/>
                <a:uFillTx/>
              </a:rPr>
              <a:t>10</a:t>
            </a:r>
            <a:endParaRPr kumimoji="0" lang="es-CO" sz="18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416" y="3284984"/>
            <a:ext cx="7560840" cy="2777452"/>
          </a:xfrm>
          <a:prstGeom prst="rect">
            <a:avLst/>
          </a:prstGeom>
        </p:spPr>
      </p:pic>
    </p:spTree>
    <p:extLst>
      <p:ext uri="{BB962C8B-B14F-4D97-AF65-F5344CB8AC3E}">
        <p14:creationId xmlns:p14="http://schemas.microsoft.com/office/powerpoint/2010/main" val="13036397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28598" y="1688564"/>
            <a:ext cx="3114215" cy="880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200" b="1" dirty="0">
                <a:solidFill>
                  <a:srgbClr val="595959"/>
                </a:solidFill>
                <a:latin typeface="Arial" panose="020B0604020202020204" pitchFamily="34" charset="0"/>
                <a:cs typeface="Arial" panose="020B0604020202020204" pitchFamily="34" charset="0"/>
              </a:rPr>
              <a:t>Tú y yo</a:t>
            </a:r>
          </a:p>
          <a:p>
            <a:pPr algn="ctr">
              <a:lnSpc>
                <a:spcPct val="80000"/>
              </a:lnSpc>
            </a:pPr>
            <a:r>
              <a:rPr lang="es-CO" sz="3200" b="1" dirty="0">
                <a:solidFill>
                  <a:srgbClr val="595959"/>
                </a:solidFill>
                <a:latin typeface="Arial" panose="020B0604020202020204" pitchFamily="34" charset="0"/>
                <a:cs typeface="Arial" panose="020B0604020202020204" pitchFamily="34" charset="0"/>
              </a:rPr>
              <a:t>Somos SNBF </a:t>
            </a:r>
          </a:p>
        </p:txBody>
      </p:sp>
      <p:pic>
        <p:nvPicPr>
          <p:cNvPr id="3" name="Picture 8" descr="Resultado de imagen para LOGO SNBF">
            <a:extLst>
              <a:ext uri="{FF2B5EF4-FFF2-40B4-BE49-F238E27FC236}">
                <a16:creationId xmlns:a16="http://schemas.microsoft.com/office/drawing/2014/main" xmlns="" id="{67D9FAAE-65FE-4A9C-9E49-2D15A150D6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650" y="2415821"/>
            <a:ext cx="1582898" cy="2046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3563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15 Rectángulo"/>
          <p:cNvSpPr/>
          <p:nvPr/>
        </p:nvSpPr>
        <p:spPr>
          <a:xfrm>
            <a:off x="3607046" y="3831910"/>
            <a:ext cx="966385" cy="363509"/>
          </a:xfrm>
          <a:prstGeom prst="rect">
            <a:avLst/>
          </a:prstGeom>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lIns="30480" tIns="30480" rIns="30480" bIns="30480" spcCol="1270" anchor="ctr"/>
          <a:lstStyle/>
          <a:p>
            <a:pPr marL="0" marR="0" lvl="0" indent="0" algn="ctr" defTabSz="1066800" eaLnBrk="1" fontAlgn="auto" latinLnBrk="0" hangingPunct="1">
              <a:lnSpc>
                <a:spcPct val="90000"/>
              </a:lnSpc>
              <a:spcBef>
                <a:spcPts val="0"/>
              </a:spcBef>
              <a:spcAft>
                <a:spcPct val="35000"/>
              </a:spcAft>
              <a:buClrTx/>
              <a:buSzTx/>
              <a:buFontTx/>
              <a:buNone/>
              <a:tabLst/>
              <a:defRPr/>
            </a:pPr>
            <a:r>
              <a:rPr kumimoji="0" lang="es-CO" sz="2800" b="1" i="0" u="none" strike="noStrike" kern="0" cap="none" spc="0" normalizeH="0" baseline="0" noProof="0" dirty="0">
                <a:ln>
                  <a:noFill/>
                </a:ln>
                <a:solidFill>
                  <a:prstClr val="white"/>
                </a:solidFill>
                <a:effectLst/>
                <a:uLnTx/>
                <a:uFillTx/>
                <a:cs typeface="Calibri"/>
              </a:rPr>
              <a:t>SNBF</a:t>
            </a:r>
          </a:p>
        </p:txBody>
      </p:sp>
      <p:sp>
        <p:nvSpPr>
          <p:cNvPr id="7" name="Rectángulo 6"/>
          <p:cNvSpPr/>
          <p:nvPr/>
        </p:nvSpPr>
        <p:spPr>
          <a:xfrm>
            <a:off x="336272" y="4615461"/>
            <a:ext cx="8305303" cy="1631216"/>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srgbClr val="00B050"/>
                </a:solidFill>
                <a:effectLst/>
                <a:uLnTx/>
                <a:uFillTx/>
              </a:rPr>
              <a:t>Conjunto de agentes, instancias de coordinación,  articulación y de relaciones existentes entre estos para dar cumplimiento a la protección integral de los niños, niñas y adolescentes y promover el fortalecimiento familiar en los ámbitos nacional, departamental, distrital y municipal.</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srgbClr val="00B050"/>
                </a:solidFill>
                <a:effectLst/>
                <a:uLnTx/>
                <a:uFillTx/>
              </a:rPr>
              <a:t>(Ley 1098 – 2006)</a:t>
            </a:r>
          </a:p>
        </p:txBody>
      </p:sp>
      <p:pic>
        <p:nvPicPr>
          <p:cNvPr id="6" name="Imagen 5"/>
          <p:cNvPicPr>
            <a:picLocks noChangeAspect="1"/>
          </p:cNvPicPr>
          <p:nvPr/>
        </p:nvPicPr>
        <p:blipFill>
          <a:blip r:embed="rId3"/>
          <a:stretch>
            <a:fillRect/>
          </a:stretch>
        </p:blipFill>
        <p:spPr>
          <a:xfrm>
            <a:off x="1199305" y="1584076"/>
            <a:ext cx="2047875" cy="2857500"/>
          </a:xfrm>
          <a:prstGeom prst="rect">
            <a:avLst/>
          </a:prstGeom>
        </p:spPr>
      </p:pic>
      <p:pic>
        <p:nvPicPr>
          <p:cNvPr id="25621" name="Picture 21" descr="Resultado de imagen para engranaj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2506" y="1722382"/>
            <a:ext cx="3874313" cy="2580889"/>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p:cNvSpPr/>
          <p:nvPr/>
        </p:nvSpPr>
        <p:spPr>
          <a:xfrm>
            <a:off x="336272" y="287652"/>
            <a:ext cx="6035928" cy="58477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3200" b="1" i="0" u="none" strike="noStrike" kern="0" cap="none" spc="0" normalizeH="0" baseline="0" noProof="0" dirty="0">
                <a:ln>
                  <a:noFill/>
                </a:ln>
                <a:solidFill>
                  <a:schemeClr val="bg1"/>
                </a:solidFill>
                <a:effectLst/>
                <a:uLnTx/>
                <a:uFillTx/>
              </a:rPr>
              <a:t>ICBF  Ente Rector del SNBF</a:t>
            </a:r>
            <a:r>
              <a:rPr kumimoji="0" lang="es-CO" sz="3200" b="1" i="0" u="none" strike="noStrike" kern="0" cap="none" spc="0" normalizeH="0" baseline="0" noProof="0" dirty="0">
                <a:ln>
                  <a:noFill/>
                </a:ln>
                <a:solidFill>
                  <a:schemeClr val="bg1"/>
                </a:solidFill>
                <a:effectLst/>
                <a:uLnTx/>
                <a:uFillTx/>
              </a:rPr>
              <a:t> </a:t>
            </a:r>
            <a:endParaRPr kumimoji="0" lang="es-ES_tradnl" sz="32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995703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45049" y="1158846"/>
            <a:ext cx="5472608" cy="5078313"/>
          </a:xfrm>
          <a:prstGeom prst="rect">
            <a:avLst/>
          </a:prstGeom>
        </p:spPr>
        <p:txBody>
          <a:bodyPr wrap="square">
            <a:spAutoFit/>
          </a:bodyPr>
          <a:lstStyle/>
          <a:p>
            <a:pPr marL="342900" marR="0" lvl="0" indent="-342900" algn="l" defTabSz="914400" rtl="0" eaLnBrk="1" fontAlgn="base" latinLnBrk="0" hangingPunct="1">
              <a:lnSpc>
                <a:spcPct val="100000"/>
              </a:lnSpc>
              <a:spcBef>
                <a:spcPct val="50000"/>
              </a:spcBef>
              <a:spcAft>
                <a:spcPct val="0"/>
              </a:spcAft>
              <a:buClrTx/>
              <a:buSzTx/>
              <a:buFont typeface="Wingdings" panose="05000000000000000000" pitchFamily="2" charset="2"/>
              <a:buChar char="ü"/>
              <a:tabLst/>
              <a:defRPr/>
            </a:pPr>
            <a:r>
              <a:rPr kumimoji="0" lang="es-MX" altLang="es-CO"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mn-cs"/>
              </a:rPr>
              <a:t>Consejo Municipal de Política Social </a:t>
            </a:r>
          </a:p>
          <a:p>
            <a:pPr marL="342900" marR="0" lvl="0" indent="-342900" algn="l" defTabSz="914400" rtl="0" eaLnBrk="1" fontAlgn="base" latinLnBrk="0" hangingPunct="1">
              <a:lnSpc>
                <a:spcPct val="100000"/>
              </a:lnSpc>
              <a:spcBef>
                <a:spcPct val="50000"/>
              </a:spcBef>
              <a:spcAft>
                <a:spcPct val="0"/>
              </a:spcAft>
              <a:buClrTx/>
              <a:buSzTx/>
              <a:buFont typeface="Wingdings" panose="05000000000000000000" pitchFamily="2" charset="2"/>
              <a:buChar char="ü"/>
              <a:tabLst/>
              <a:defRPr/>
            </a:pPr>
            <a:r>
              <a:rPr kumimoji="0" lang="es-MX" altLang="es-CO"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mn-cs"/>
              </a:rPr>
              <a:t>Mesa Temática de Infancia y Adolescencia</a:t>
            </a:r>
          </a:p>
          <a:p>
            <a:pPr marL="342900" marR="0" lvl="0" indent="-342900" algn="l" defTabSz="914400" rtl="0" eaLnBrk="1" fontAlgn="base" latinLnBrk="0" hangingPunct="1">
              <a:lnSpc>
                <a:spcPct val="100000"/>
              </a:lnSpc>
              <a:spcBef>
                <a:spcPct val="50000"/>
              </a:spcBef>
              <a:spcAft>
                <a:spcPct val="0"/>
              </a:spcAft>
              <a:buClrTx/>
              <a:buSzTx/>
              <a:buFont typeface="Wingdings" panose="05000000000000000000" pitchFamily="2" charset="2"/>
              <a:buChar char="ü"/>
              <a:tabLst/>
              <a:defRPr/>
            </a:pPr>
            <a:r>
              <a:rPr kumimoji="0" lang="es-MX" altLang="es-CO"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mn-cs"/>
              </a:rPr>
              <a:t>Políticas Públicas sociales. </a:t>
            </a:r>
            <a:r>
              <a:rPr kumimoji="0" lang="es-MX" altLang="es-CO" sz="180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itchFamily="34" charset="-128"/>
                <a:cs typeface="+mn-cs"/>
              </a:rPr>
              <a:t>Politica</a:t>
            </a:r>
            <a:r>
              <a:rPr kumimoji="0" lang="es-MX" altLang="es-CO"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mn-cs"/>
              </a:rPr>
              <a:t> de primera infancia con convenio 1299 de 2017.</a:t>
            </a:r>
          </a:p>
          <a:p>
            <a:pPr marL="342900" marR="0" lvl="0" indent="-342900" algn="l" defTabSz="914400" rtl="0" eaLnBrk="1" fontAlgn="base" latinLnBrk="0" hangingPunct="1">
              <a:lnSpc>
                <a:spcPct val="100000"/>
              </a:lnSpc>
              <a:spcBef>
                <a:spcPct val="50000"/>
              </a:spcBef>
              <a:spcAft>
                <a:spcPct val="0"/>
              </a:spcAft>
              <a:buClrTx/>
              <a:buSzTx/>
              <a:buFont typeface="Wingdings" panose="05000000000000000000" pitchFamily="2" charset="2"/>
              <a:buChar char="ü"/>
              <a:tabLst/>
              <a:defRPr/>
            </a:pPr>
            <a:r>
              <a:rPr kumimoji="0" lang="es-MX" altLang="es-CO"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mn-cs"/>
              </a:rPr>
              <a:t>Rendición Pública de Cuentas de las entidades territoriales</a:t>
            </a:r>
          </a:p>
          <a:p>
            <a:pPr marL="342900" marR="0" lvl="0" indent="-342900" algn="l" defTabSz="914400" rtl="0" eaLnBrk="1" fontAlgn="base" latinLnBrk="0" hangingPunct="1">
              <a:lnSpc>
                <a:spcPct val="100000"/>
              </a:lnSpc>
              <a:spcBef>
                <a:spcPct val="50000"/>
              </a:spcBef>
              <a:spcAft>
                <a:spcPct val="0"/>
              </a:spcAft>
              <a:buClrTx/>
              <a:buSzTx/>
              <a:buFont typeface="Wingdings" panose="05000000000000000000" pitchFamily="2" charset="2"/>
              <a:buChar char="ü"/>
              <a:tabLst/>
              <a:defRPr/>
            </a:pPr>
            <a:r>
              <a:rPr kumimoji="0" lang="es-MX" altLang="es-CO"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mn-cs"/>
              </a:rPr>
              <a:t>Seguimiento a inversiones CONPES 115,123, 152, 162, 181, 3861</a:t>
            </a:r>
          </a:p>
          <a:p>
            <a:pPr marL="342900" marR="0" lvl="0" indent="-342900" algn="l" defTabSz="914400" rtl="0" eaLnBrk="1" fontAlgn="base" latinLnBrk="0" hangingPunct="1">
              <a:lnSpc>
                <a:spcPct val="100000"/>
              </a:lnSpc>
              <a:spcBef>
                <a:spcPct val="50000"/>
              </a:spcBef>
              <a:spcAft>
                <a:spcPct val="0"/>
              </a:spcAft>
              <a:buClrTx/>
              <a:buSzTx/>
              <a:buFont typeface="Wingdings" panose="05000000000000000000" pitchFamily="2" charset="2"/>
              <a:buChar char="ü"/>
              <a:tabLst/>
              <a:defRPr/>
            </a:pPr>
            <a:r>
              <a:rPr kumimoji="0" lang="es-MX" altLang="es-CO"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mn-cs"/>
              </a:rPr>
              <a:t>Comité de Convivencia Escolar</a:t>
            </a:r>
          </a:p>
          <a:p>
            <a:pPr marL="342900" marR="0" lvl="0" indent="-342900" algn="l" defTabSz="914400" rtl="0" eaLnBrk="1" fontAlgn="base" latinLnBrk="0" hangingPunct="1">
              <a:lnSpc>
                <a:spcPct val="100000"/>
              </a:lnSpc>
              <a:spcBef>
                <a:spcPct val="50000"/>
              </a:spcBef>
              <a:spcAft>
                <a:spcPct val="0"/>
              </a:spcAft>
              <a:buClrTx/>
              <a:buSzTx/>
              <a:buFont typeface="Wingdings" panose="05000000000000000000" pitchFamily="2" charset="2"/>
              <a:buChar char="ü"/>
              <a:tabLst/>
              <a:defRPr/>
            </a:pPr>
            <a:r>
              <a:rPr kumimoji="0" lang="es-MX" altLang="es-CO"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mn-cs"/>
              </a:rPr>
              <a:t>Mesas de Infancia</a:t>
            </a:r>
            <a:r>
              <a:rPr kumimoji="0" lang="es-MX" altLang="es-CO" sz="1800" b="0" i="0" u="none" strike="noStrike" kern="1200" cap="none" spc="0" normalizeH="0" noProof="0" dirty="0">
                <a:ln>
                  <a:noFill/>
                </a:ln>
                <a:solidFill>
                  <a:prstClr val="black"/>
                </a:solidFill>
                <a:effectLst/>
                <a:uLnTx/>
                <a:uFillTx/>
                <a:latin typeface="Arial" panose="020B0604020202020204" pitchFamily="34" charset="0"/>
                <a:ea typeface="ＭＳ Ｐゴシック" pitchFamily="34" charset="-128"/>
                <a:cs typeface="+mn-cs"/>
              </a:rPr>
              <a:t> y Adolescencia </a:t>
            </a:r>
            <a:endParaRPr kumimoji="0" lang="es-MX" altLang="es-CO"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mn-cs"/>
            </a:endParaRPr>
          </a:p>
          <a:p>
            <a:pPr marL="342900" marR="0" lvl="0" indent="-342900" algn="l" defTabSz="914400" rtl="0" eaLnBrk="1" fontAlgn="base" latinLnBrk="0" hangingPunct="1">
              <a:lnSpc>
                <a:spcPct val="100000"/>
              </a:lnSpc>
              <a:spcBef>
                <a:spcPct val="50000"/>
              </a:spcBef>
              <a:spcAft>
                <a:spcPct val="0"/>
              </a:spcAft>
              <a:buClrTx/>
              <a:buSzTx/>
              <a:buFont typeface="Wingdings" panose="05000000000000000000" pitchFamily="2" charset="2"/>
              <a:buChar char="ü"/>
              <a:tabLst/>
              <a:defRPr/>
            </a:pPr>
            <a:r>
              <a:rPr kumimoji="0" lang="es-MX" altLang="es-CO"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mn-cs"/>
              </a:rPr>
              <a:t>Planes y programas de Infancia, Adolescencia y Familia</a:t>
            </a:r>
          </a:p>
          <a:p>
            <a:pPr marL="342900" marR="0" lvl="0" indent="-342900" algn="l" defTabSz="914400" rtl="0" eaLnBrk="1" fontAlgn="base" latinLnBrk="0" hangingPunct="1">
              <a:lnSpc>
                <a:spcPct val="100000"/>
              </a:lnSpc>
              <a:spcBef>
                <a:spcPct val="50000"/>
              </a:spcBef>
              <a:spcAft>
                <a:spcPct val="0"/>
              </a:spcAft>
              <a:buClrTx/>
              <a:buSzTx/>
              <a:buFont typeface="Wingdings" panose="05000000000000000000" pitchFamily="2" charset="2"/>
              <a:buChar char="ü"/>
              <a:tabLst/>
              <a:defRPr/>
            </a:pPr>
            <a:r>
              <a:rPr kumimoji="0" lang="es-MX" altLang="es-CO"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mn-cs"/>
              </a:rPr>
              <a:t>Garantía y Restablecimiento de Derechos de los Niños, niñas y Adolescentes.</a:t>
            </a:r>
          </a:p>
        </p:txBody>
      </p:sp>
      <p:sp>
        <p:nvSpPr>
          <p:cNvPr id="5" name="CuadroTexto 4"/>
          <p:cNvSpPr txBox="1"/>
          <p:nvPr/>
        </p:nvSpPr>
        <p:spPr>
          <a:xfrm>
            <a:off x="195249" y="165513"/>
            <a:ext cx="6841878" cy="830997"/>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2400" b="1" i="0" u="none" strike="noStrike" kern="1200" cap="none" spc="0" normalizeH="0" baseline="0" noProof="0" dirty="0">
                <a:ln>
                  <a:noFill/>
                </a:ln>
                <a:solidFill>
                  <a:prstClr val="white"/>
                </a:solidFill>
                <a:effectLst/>
                <a:uLnTx/>
                <a:uFillTx/>
                <a:latin typeface="Arial" charset="0"/>
                <a:ea typeface="ＭＳ Ｐゴシック" pitchFamily="34" charset="-128"/>
                <a:cs typeface="+mn-cs"/>
              </a:rPr>
              <a:t>Asistencia Técnica realizada en los municipios del CZ</a:t>
            </a:r>
          </a:p>
        </p:txBody>
      </p:sp>
      <p:pic>
        <p:nvPicPr>
          <p:cNvPr id="1026" name="Picture 2" descr="Resultado de imag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1712017"/>
            <a:ext cx="2778969" cy="3877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576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719636" y="111134"/>
            <a:ext cx="5639287" cy="899409"/>
          </a:xfrm>
          <a:prstGeom prst="rect">
            <a:avLst/>
          </a:prstGeom>
        </p:spPr>
        <p:txBody>
          <a:bodyPr vert="horz" lIns="91440" tIns="45720" rIns="91440" bIns="45720" rtlCol="0" anchor="ctr">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s-CO" sz="3600" i="0" u="none" strike="noStrike" kern="0" cap="none" spc="0" normalizeH="0" baseline="0" noProof="0" dirty="0">
                <a:ln>
                  <a:noFill/>
                </a:ln>
                <a:solidFill>
                  <a:schemeClr val="bg1"/>
                </a:solidFill>
                <a:effectLst/>
                <a:uLnTx/>
                <a:uFillTx/>
                <a:latin typeface="+mn-lt"/>
              </a:rPr>
              <a:t>Retos 2017 del SNBF</a:t>
            </a:r>
            <a:endParaRPr kumimoji="0" lang="es-ES" sz="3600" i="0" u="none" strike="noStrike" kern="0" cap="none" spc="0" normalizeH="0" baseline="0" noProof="0" dirty="0">
              <a:ln>
                <a:noFill/>
              </a:ln>
              <a:solidFill>
                <a:schemeClr val="bg1"/>
              </a:solidFill>
              <a:effectLst/>
              <a:uLnTx/>
              <a:uFillTx/>
              <a:latin typeface="+mn-lt"/>
            </a:endParaRPr>
          </a:p>
        </p:txBody>
      </p:sp>
      <p:graphicFrame>
        <p:nvGraphicFramePr>
          <p:cNvPr id="4" name="Diagrama 3"/>
          <p:cNvGraphicFramePr/>
          <p:nvPr>
            <p:extLst/>
          </p:nvPr>
        </p:nvGraphicFramePr>
        <p:xfrm>
          <a:off x="-144854" y="1511559"/>
          <a:ext cx="9288854" cy="46839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8052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710816" y="0"/>
            <a:ext cx="5639287" cy="899409"/>
          </a:xfrm>
          <a:prstGeom prst="rect">
            <a:avLst/>
          </a:prstGeom>
        </p:spPr>
        <p:txBody>
          <a:bodyPr vert="horz" lIns="91440" tIns="45720" rIns="91440" bIns="45720" rtlCol="0" anchor="ctr">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s-CO" sz="3600" b="1" i="0" u="none" strike="noStrike" kern="0" cap="none" spc="0" normalizeH="0" baseline="0" noProof="0" dirty="0">
                <a:ln>
                  <a:noFill/>
                </a:ln>
                <a:solidFill>
                  <a:schemeClr val="bg1"/>
                </a:solidFill>
                <a:effectLst/>
                <a:uLnTx/>
                <a:uFillTx/>
                <a:latin typeface="+mn-lt"/>
              </a:rPr>
              <a:t>Retos 2017 del SNBF</a:t>
            </a:r>
            <a:endParaRPr kumimoji="0" lang="es-ES" sz="3600" b="1" i="0" u="none" strike="noStrike" kern="0" cap="none" spc="0" normalizeH="0" baseline="0" noProof="0" dirty="0">
              <a:ln>
                <a:noFill/>
              </a:ln>
              <a:solidFill>
                <a:schemeClr val="bg1"/>
              </a:solidFill>
              <a:effectLst/>
              <a:uLnTx/>
              <a:uFillTx/>
              <a:latin typeface="+mn-lt"/>
            </a:endParaRPr>
          </a:p>
        </p:txBody>
      </p:sp>
      <p:graphicFrame>
        <p:nvGraphicFramePr>
          <p:cNvPr id="4" name="Diagrama 3"/>
          <p:cNvGraphicFramePr/>
          <p:nvPr>
            <p:extLst/>
          </p:nvPr>
        </p:nvGraphicFramePr>
        <p:xfrm>
          <a:off x="163984" y="914400"/>
          <a:ext cx="8572610" cy="5830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002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0274"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99138" y="0"/>
            <a:ext cx="2200275"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275" name="Picture 4" descr="http://www.losmonovocalicos.com/images/gracia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63" y="-82550"/>
            <a:ext cx="8666163" cy="360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276" name="Imagen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06638" y="3482975"/>
            <a:ext cx="1620837" cy="270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277" name="Imagen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28713" y="3611563"/>
            <a:ext cx="1614487"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278" name="Imagen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87725" y="3616325"/>
            <a:ext cx="187801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279" name="Imagen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486275" y="3516313"/>
            <a:ext cx="1719263" cy="270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280" name="Imagen 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597525" y="3611563"/>
            <a:ext cx="16764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281" name="Imagen 10"/>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3338" y="3587750"/>
            <a:ext cx="1736725"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282" name="Imagen 1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818313" y="3543300"/>
            <a:ext cx="1616075"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1208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936211" y="5421843"/>
            <a:ext cx="3566215" cy="5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80000"/>
              </a:lnSpc>
              <a:spcBef>
                <a:spcPts val="0"/>
              </a:spcBef>
              <a:spcAft>
                <a:spcPts val="0"/>
              </a:spcAft>
              <a:buClrTx/>
              <a:buSzTx/>
              <a:buFontTx/>
              <a:buNone/>
              <a:tabLst/>
              <a:defRPr/>
            </a:pPr>
            <a:r>
              <a:rPr lang="es-ES" sz="3600" kern="0" dirty="0">
                <a:solidFill>
                  <a:srgbClr val="595959"/>
                </a:solidFill>
              </a:rPr>
              <a:t>MESA PUBLICA</a:t>
            </a:r>
            <a:endParaRPr kumimoji="0" lang="es-ES" sz="3600" b="0" i="0" u="none" strike="noStrike" kern="0" cap="none" spc="0" normalizeH="0" baseline="0" noProof="0" dirty="0">
              <a:ln>
                <a:noFill/>
              </a:ln>
              <a:solidFill>
                <a:srgbClr val="595959"/>
              </a:solidFill>
              <a:effectLst/>
              <a:uLnTx/>
              <a:uFillTx/>
              <a:latin typeface="Calibri" panose="020F0502020204030204" pitchFamily="34" charset="0"/>
              <a:ea typeface="MS PGothic" panose="020B0600070205080204" pitchFamily="34" charset="-128"/>
            </a:endParaRP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5083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10 CuadroTexto"/>
          <p:cNvSpPr txBox="1"/>
          <p:nvPr/>
        </p:nvSpPr>
        <p:spPr bwMode="auto">
          <a:xfrm>
            <a:off x="516836" y="1888435"/>
            <a:ext cx="8239538" cy="409492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p>
            <a:pPr marL="0" marR="0" lvl="0" indent="0" algn="just" defTabSz="914400" eaLnBrk="1" fontAlgn="auto" latinLnBrk="0" hangingPunct="1">
              <a:lnSpc>
                <a:spcPct val="90000"/>
              </a:lnSpc>
              <a:spcBef>
                <a:spcPct val="20000"/>
              </a:spcBef>
              <a:spcAft>
                <a:spcPts val="0"/>
              </a:spcAft>
              <a:buClrTx/>
              <a:buSzTx/>
              <a:buFontTx/>
              <a:buNone/>
              <a:tabLst/>
              <a:defRPr/>
            </a:pPr>
            <a:r>
              <a:rPr kumimoji="0" lang="es-CO" sz="3200" b="0" i="0" u="none" strike="noStrike" kern="0" cap="none" spc="0" normalizeH="0" baseline="0" noProof="0" dirty="0">
                <a:ln>
                  <a:noFill/>
                </a:ln>
                <a:solidFill>
                  <a:schemeClr val="tx1"/>
                </a:solidFill>
                <a:effectLst/>
                <a:uLnTx/>
                <a:uFillTx/>
              </a:rPr>
              <a:t>Encuentros presenciales de interlocución, dialogo abierto y comunicación de doble vía  en la  Región con los ciudadanos, para tratar temas puntuales que tienen que ver con el cabal  funcionamiento del servicio publico de bienestar familiar (SPBF), detectando anomalías, proponiendo correctivos y propiciando escenarios de prevención , cualificación y mejoramiento del mismo.   </a:t>
            </a:r>
          </a:p>
        </p:txBody>
      </p:sp>
      <p:sp>
        <p:nvSpPr>
          <p:cNvPr id="22" name="Rectangle 2"/>
          <p:cNvSpPr>
            <a:spLocks noGrp="1" noChangeArrowheads="1"/>
          </p:cNvSpPr>
          <p:nvPr>
            <p:ph type="title"/>
          </p:nvPr>
        </p:nvSpPr>
        <p:spPr bwMode="auto">
          <a:xfrm>
            <a:off x="435044" y="96423"/>
            <a:ext cx="5461793" cy="68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s-CO" altLang="es-CO" sz="2000" b="1" dirty="0">
                <a:solidFill>
                  <a:schemeClr val="bg1"/>
                </a:solidFill>
                <a:latin typeface="+mn-lt"/>
              </a:rPr>
              <a:t/>
            </a:r>
            <a:br>
              <a:rPr lang="es-CO" altLang="es-CO" sz="2000" b="1" dirty="0">
                <a:solidFill>
                  <a:schemeClr val="bg1"/>
                </a:solidFill>
                <a:latin typeface="+mn-lt"/>
              </a:rPr>
            </a:br>
            <a:r>
              <a:rPr lang="es-CO" sz="3600" kern="0" dirty="0">
                <a:solidFill>
                  <a:schemeClr val="bg1"/>
                </a:solidFill>
              </a:rPr>
              <a:t>Mesas Públicas</a:t>
            </a:r>
            <a:r>
              <a:rPr lang="es-ES" sz="2000" kern="0" dirty="0">
                <a:solidFill>
                  <a:schemeClr val="bg1"/>
                </a:solidFill>
              </a:rPr>
              <a:t/>
            </a:r>
            <a:br>
              <a:rPr lang="es-ES" sz="2000" kern="0" dirty="0">
                <a:solidFill>
                  <a:schemeClr val="bg1"/>
                </a:solidFill>
              </a:rPr>
            </a:br>
            <a:r>
              <a:rPr lang="es-CO" altLang="es-CO" sz="2000" b="1" dirty="0">
                <a:solidFill>
                  <a:schemeClr val="bg1"/>
                </a:solidFill>
                <a:latin typeface="+mn-lt"/>
              </a:rPr>
              <a:t/>
            </a:r>
            <a:br>
              <a:rPr lang="es-CO" altLang="es-CO" sz="2000" b="1" dirty="0">
                <a:solidFill>
                  <a:schemeClr val="bg1"/>
                </a:solidFill>
                <a:latin typeface="+mn-lt"/>
              </a:rPr>
            </a:br>
            <a:endParaRPr lang="es-ES" altLang="es-CO" sz="2000" b="1" dirty="0">
              <a:solidFill>
                <a:schemeClr val="bg1"/>
              </a:solidFill>
              <a:latin typeface="+mn-lt"/>
            </a:endParaRPr>
          </a:p>
        </p:txBody>
      </p:sp>
      <p:sp>
        <p:nvSpPr>
          <p:cNvPr id="2" name="Rectángulo 1"/>
          <p:cNvSpPr/>
          <p:nvPr/>
        </p:nvSpPr>
        <p:spPr>
          <a:xfrm>
            <a:off x="516836" y="1286085"/>
            <a:ext cx="1952714" cy="369332"/>
          </a:xfrm>
          <a:prstGeom prst="rect">
            <a:avLst/>
          </a:prstGeom>
        </p:spPr>
        <p:txBody>
          <a:bodyPr wrap="none">
            <a:spAutoFit/>
          </a:bodyPr>
          <a:lstStyle/>
          <a:p>
            <a:r>
              <a:rPr lang="es-CO" altLang="es-CO" b="1" dirty="0"/>
              <a:t>Marco conceptual </a:t>
            </a:r>
            <a:endParaRPr lang="es-CO" dirty="0"/>
          </a:p>
        </p:txBody>
      </p:sp>
    </p:spTree>
    <p:extLst>
      <p:ext uri="{BB962C8B-B14F-4D97-AF65-F5344CB8AC3E}">
        <p14:creationId xmlns:p14="http://schemas.microsoft.com/office/powerpoint/2010/main" val="2342380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457200" y="1351722"/>
            <a:ext cx="8362950" cy="4711148"/>
          </a:xfrm>
          <a:prstGeom prst="rect">
            <a:avLst/>
          </a:prstGeom>
          <a:noFill/>
          <a:ln/>
        </p:spPr>
        <p:style>
          <a:lnRef idx="1">
            <a:schemeClr val="accent4"/>
          </a:lnRef>
          <a:fillRef idx="2">
            <a:schemeClr val="accent4"/>
          </a:fillRef>
          <a:effectRef idx="1">
            <a:schemeClr val="accent4"/>
          </a:effectRef>
          <a:fontRef idx="minor">
            <a:schemeClr val="dk1"/>
          </a:fontRef>
        </p:style>
        <p:txBody>
          <a:bodyPr/>
          <a:lstStyle>
            <a:lvl1pPr marL="361950" indent="-361950"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361950" marR="0" lvl="0" indent="-361950" algn="just" defTabSz="914400" eaLnBrk="1" fontAlgn="auto" latinLnBrk="0" hangingPunct="1">
              <a:lnSpc>
                <a:spcPct val="90000"/>
              </a:lnSpc>
              <a:spcBef>
                <a:spcPct val="20000"/>
              </a:spcBef>
              <a:spcAft>
                <a:spcPts val="0"/>
              </a:spcAft>
              <a:buClr>
                <a:schemeClr val="tx1"/>
              </a:buClr>
              <a:buSzTx/>
              <a:buFont typeface="Wingdings" panose="05000000000000000000" pitchFamily="2" charset="2"/>
              <a:buChar char="Ø"/>
              <a:tabLst/>
              <a:defRPr/>
            </a:pPr>
            <a:r>
              <a:rPr kumimoji="0" lang="es-CO" altLang="es-CO" sz="2000" b="0" i="0" u="none" strike="noStrike" kern="0" cap="none" spc="0" normalizeH="0" baseline="0" noProof="0" dirty="0">
                <a:ln>
                  <a:noFill/>
                </a:ln>
                <a:solidFill>
                  <a:schemeClr val="tx1"/>
                </a:solidFill>
                <a:effectLst/>
                <a:uLnTx/>
                <a:uFillTx/>
                <a:latin typeface="Calibri" pitchFamily="34" charset="0"/>
                <a:ea typeface="MS PGothic" pitchFamily="34" charset="-128"/>
              </a:rPr>
              <a:t>Permitir dialogo y reflexiones permanentes  sobre  lo que hacemos, cómo lo hacemos, para qué lo hacemos y determinar  si lo que hacemos está garantizando los derechos integrales de los niños, niñas y adolescentes en Colombia.</a:t>
            </a:r>
          </a:p>
          <a:p>
            <a:pPr marL="361950" marR="0" lvl="0" indent="-361950" algn="just" defTabSz="914400" eaLnBrk="1" fontAlgn="auto" latinLnBrk="0" hangingPunct="1">
              <a:lnSpc>
                <a:spcPct val="90000"/>
              </a:lnSpc>
              <a:spcBef>
                <a:spcPct val="20000"/>
              </a:spcBef>
              <a:spcAft>
                <a:spcPts val="0"/>
              </a:spcAft>
              <a:buClr>
                <a:schemeClr val="tx1"/>
              </a:buClr>
              <a:buSzTx/>
              <a:buFont typeface="Wingdings" panose="05000000000000000000" pitchFamily="2" charset="2"/>
              <a:buChar char="Ø"/>
              <a:tabLst/>
              <a:defRPr/>
            </a:pPr>
            <a:endParaRPr kumimoji="0" lang="es-CO" altLang="es-CO" sz="2000" b="0" i="0" u="none" strike="noStrike" kern="0" cap="none" spc="0" normalizeH="0" baseline="0" noProof="0" dirty="0">
              <a:ln>
                <a:noFill/>
              </a:ln>
              <a:solidFill>
                <a:schemeClr val="tx1"/>
              </a:solidFill>
              <a:effectLst/>
              <a:uLnTx/>
              <a:uFillTx/>
              <a:latin typeface="Calibri" pitchFamily="34" charset="0"/>
              <a:ea typeface="MS PGothic" pitchFamily="34" charset="-128"/>
            </a:endParaRPr>
          </a:p>
          <a:p>
            <a:pPr marL="361950" marR="0" lvl="0" indent="-361950" algn="just" defTabSz="914400" eaLnBrk="1" fontAlgn="auto" latinLnBrk="0" hangingPunct="1">
              <a:lnSpc>
                <a:spcPct val="90000"/>
              </a:lnSpc>
              <a:spcBef>
                <a:spcPct val="20000"/>
              </a:spcBef>
              <a:spcAft>
                <a:spcPts val="0"/>
              </a:spcAft>
              <a:buClr>
                <a:schemeClr val="tx1"/>
              </a:buClr>
              <a:buSzTx/>
              <a:buFont typeface="Wingdings" panose="05000000000000000000" pitchFamily="2" charset="2"/>
              <a:buChar char="Ø"/>
              <a:tabLst/>
              <a:defRPr/>
            </a:pPr>
            <a:r>
              <a:rPr kumimoji="0" lang="es-CO" altLang="es-CO" sz="2000" b="0" i="0" u="none" strike="noStrike" kern="0" cap="none" spc="0" normalizeH="0" baseline="0" noProof="0" dirty="0">
                <a:ln>
                  <a:noFill/>
                </a:ln>
                <a:solidFill>
                  <a:schemeClr val="tx1"/>
                </a:solidFill>
                <a:effectLst/>
                <a:uLnTx/>
                <a:uFillTx/>
                <a:latin typeface="Calibri" pitchFamily="34" charset="0"/>
                <a:ea typeface="MS PGothic" pitchFamily="34" charset="-128"/>
              </a:rPr>
              <a:t>Informar y Visibilizar el mejoramiento de las condiciones de vida de los niños, niñas, adolescentes y jóvenes  en Colombia, y  los alcances de la gestión territorial en un periodo de tiempo determinado.  </a:t>
            </a:r>
          </a:p>
          <a:p>
            <a:pPr marL="361950" marR="0" lvl="0" indent="-361950" algn="just" defTabSz="914400" eaLnBrk="1" fontAlgn="auto" latinLnBrk="0" hangingPunct="1">
              <a:lnSpc>
                <a:spcPct val="90000"/>
              </a:lnSpc>
              <a:spcBef>
                <a:spcPct val="20000"/>
              </a:spcBef>
              <a:spcAft>
                <a:spcPts val="0"/>
              </a:spcAft>
              <a:buClr>
                <a:schemeClr val="tx1"/>
              </a:buClr>
              <a:buSzTx/>
              <a:buFont typeface="Wingdings" panose="05000000000000000000" pitchFamily="2" charset="2"/>
              <a:buChar char="Ø"/>
              <a:tabLst/>
              <a:defRPr/>
            </a:pPr>
            <a:endParaRPr kumimoji="0" lang="es-CO" altLang="es-CO" sz="2000" b="0" i="0" u="none" strike="noStrike" kern="0" cap="none" spc="0" normalizeH="0" baseline="0" noProof="0" dirty="0">
              <a:ln>
                <a:noFill/>
              </a:ln>
              <a:solidFill>
                <a:schemeClr val="tx1"/>
              </a:solidFill>
              <a:effectLst/>
              <a:uLnTx/>
              <a:uFillTx/>
              <a:latin typeface="Calibri" pitchFamily="34" charset="0"/>
              <a:ea typeface="MS PGothic" pitchFamily="34" charset="-128"/>
            </a:endParaRPr>
          </a:p>
          <a:p>
            <a:pPr marL="361950" marR="0" lvl="0" indent="-361950" algn="just" defTabSz="914400" eaLnBrk="1" fontAlgn="auto" latinLnBrk="0" hangingPunct="1">
              <a:lnSpc>
                <a:spcPct val="90000"/>
              </a:lnSpc>
              <a:spcBef>
                <a:spcPct val="20000"/>
              </a:spcBef>
              <a:spcAft>
                <a:spcPts val="0"/>
              </a:spcAft>
              <a:buClr>
                <a:schemeClr val="tx1"/>
              </a:buClr>
              <a:buSzTx/>
              <a:buFont typeface="Wingdings" panose="05000000000000000000" pitchFamily="2" charset="2"/>
              <a:buChar char="Ø"/>
              <a:tabLst/>
              <a:defRPr/>
            </a:pPr>
            <a:r>
              <a:rPr kumimoji="0" lang="es-CO" altLang="es-CO" sz="2000" b="0" i="0" u="none" strike="noStrike" kern="0" cap="none" spc="0" normalizeH="0" baseline="0" noProof="0" dirty="0">
                <a:ln>
                  <a:noFill/>
                </a:ln>
                <a:solidFill>
                  <a:schemeClr val="tx1"/>
                </a:solidFill>
                <a:effectLst/>
                <a:uLnTx/>
                <a:uFillTx/>
                <a:latin typeface="Calibri" pitchFamily="34" charset="0"/>
                <a:ea typeface="MS PGothic" pitchFamily="34" charset="-128"/>
              </a:rPr>
              <a:t>Contribuir a mejorar la operacionalidad, la relevancia y la permanencia  de los servicios vigentes.</a:t>
            </a:r>
          </a:p>
          <a:p>
            <a:pPr marL="361950" marR="0" lvl="0" indent="-361950" algn="just" defTabSz="914400" eaLnBrk="1" fontAlgn="auto" latinLnBrk="0" hangingPunct="1">
              <a:lnSpc>
                <a:spcPct val="90000"/>
              </a:lnSpc>
              <a:spcBef>
                <a:spcPct val="20000"/>
              </a:spcBef>
              <a:spcAft>
                <a:spcPts val="0"/>
              </a:spcAft>
              <a:buClr>
                <a:schemeClr val="tx1"/>
              </a:buClr>
              <a:buSzTx/>
              <a:buFont typeface="Wingdings" panose="05000000000000000000" pitchFamily="2" charset="2"/>
              <a:buChar char="Ø"/>
              <a:tabLst/>
              <a:defRPr/>
            </a:pPr>
            <a:endParaRPr kumimoji="0" lang="es-CO" altLang="es-CO" sz="2000" b="0" i="0" u="none" strike="noStrike" kern="0" cap="none" spc="0" normalizeH="0" baseline="0" noProof="0" dirty="0">
              <a:ln>
                <a:noFill/>
              </a:ln>
              <a:solidFill>
                <a:schemeClr val="tx1"/>
              </a:solidFill>
              <a:effectLst/>
              <a:uLnTx/>
              <a:uFillTx/>
              <a:latin typeface="Calibri" pitchFamily="34" charset="0"/>
              <a:ea typeface="MS PGothic" pitchFamily="34" charset="-128"/>
            </a:endParaRPr>
          </a:p>
          <a:p>
            <a:pPr marL="361950" marR="0" lvl="0" indent="-361950" algn="just" defTabSz="914400" eaLnBrk="1" fontAlgn="auto" latinLnBrk="0" hangingPunct="1">
              <a:lnSpc>
                <a:spcPct val="90000"/>
              </a:lnSpc>
              <a:spcBef>
                <a:spcPct val="20000"/>
              </a:spcBef>
              <a:spcAft>
                <a:spcPts val="0"/>
              </a:spcAft>
              <a:buClr>
                <a:schemeClr val="tx1"/>
              </a:buClr>
              <a:buSzTx/>
              <a:buFont typeface="Wingdings" panose="05000000000000000000" pitchFamily="2" charset="2"/>
              <a:buChar char="Ø"/>
              <a:tabLst/>
              <a:defRPr/>
            </a:pPr>
            <a:r>
              <a:rPr kumimoji="0" lang="es-CO" altLang="es-CO" sz="2000" b="0" i="0" u="none" strike="noStrike" kern="0" cap="none" spc="0" normalizeH="0" baseline="0" noProof="0" dirty="0">
                <a:ln>
                  <a:noFill/>
                </a:ln>
                <a:solidFill>
                  <a:schemeClr val="tx1"/>
                </a:solidFill>
                <a:effectLst/>
                <a:uLnTx/>
                <a:uFillTx/>
                <a:latin typeface="Calibri" pitchFamily="34" charset="0"/>
                <a:ea typeface="MS PGothic" pitchFamily="34" charset="-128"/>
              </a:rPr>
              <a:t>Proponer y fundamentar las modificaciones, recomendaciones,   ajustes,   decisiones frente a políticas, planes y programas   que  se consideren convenientes, para garantizar derechos. </a:t>
            </a:r>
            <a:endParaRPr kumimoji="0" lang="es-ES" altLang="es-CO" sz="2000" b="0" i="0" u="none" strike="noStrike" kern="0" cap="none" spc="0" normalizeH="0" baseline="0" noProof="0" dirty="0">
              <a:ln>
                <a:noFill/>
              </a:ln>
              <a:solidFill>
                <a:schemeClr val="tx1"/>
              </a:solidFill>
              <a:effectLst/>
              <a:uLnTx/>
              <a:uFillTx/>
              <a:latin typeface="Calibri" pitchFamily="34" charset="0"/>
              <a:ea typeface="MS PGothic" pitchFamily="34" charset="-128"/>
            </a:endParaRPr>
          </a:p>
        </p:txBody>
      </p:sp>
      <p:sp>
        <p:nvSpPr>
          <p:cNvPr id="2" name="Rectángulo 1"/>
          <p:cNvSpPr/>
          <p:nvPr/>
        </p:nvSpPr>
        <p:spPr>
          <a:xfrm>
            <a:off x="246241" y="292412"/>
            <a:ext cx="4667240" cy="523220"/>
          </a:xfrm>
          <a:prstGeom prst="rect">
            <a:avLst/>
          </a:prstGeom>
        </p:spPr>
        <p:txBody>
          <a:bodyPr wrap="none">
            <a:spAutoFit/>
          </a:bodyPr>
          <a:lstStyle/>
          <a:p>
            <a:r>
              <a:rPr lang="es-CO" sz="2800" dirty="0">
                <a:solidFill>
                  <a:schemeClr val="bg1"/>
                </a:solidFill>
              </a:rPr>
              <a:t>Propósitos de la mesa publica  </a:t>
            </a:r>
          </a:p>
        </p:txBody>
      </p:sp>
    </p:spTree>
    <p:extLst>
      <p:ext uri="{BB962C8B-B14F-4D97-AF65-F5344CB8AC3E}">
        <p14:creationId xmlns:p14="http://schemas.microsoft.com/office/powerpoint/2010/main" val="3962590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25475" y="5337934"/>
            <a:ext cx="4780721"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eaLnBrk="1" fontAlgn="auto" latinLnBrk="0" hangingPunct="1">
              <a:lnSpc>
                <a:spcPct val="80000"/>
              </a:lnSpc>
              <a:spcBef>
                <a:spcPts val="0"/>
              </a:spcBef>
              <a:spcAft>
                <a:spcPts val="0"/>
              </a:spcAft>
              <a:buClrTx/>
              <a:buSzTx/>
              <a:buFontTx/>
              <a:buNone/>
              <a:tabLst/>
              <a:defRPr/>
            </a:pPr>
            <a:r>
              <a:rPr kumimoji="0" lang="es-ES" sz="3600" b="0" i="0" u="none" strike="noStrike" kern="0" cap="none" spc="0" normalizeH="0" baseline="0" noProof="0" dirty="0">
                <a:ln>
                  <a:noFill/>
                </a:ln>
                <a:solidFill>
                  <a:srgbClr val="595959"/>
                </a:solidFill>
                <a:effectLst/>
                <a:uLnTx/>
                <a:uFillTx/>
                <a:latin typeface="Calibri" panose="020F0502020204030204" pitchFamily="34" charset="0"/>
                <a:ea typeface="MS PGothic" panose="020B0600070205080204" pitchFamily="34" charset="-128"/>
              </a:rPr>
              <a:t>Centro Zonal Aburra Sur</a:t>
            </a:r>
            <a:r>
              <a:rPr kumimoji="0" lang="es-ES" sz="3600" b="0" i="0" u="none" strike="noStrike" kern="0" cap="none" spc="0" normalizeH="0" noProof="0" dirty="0">
                <a:ln>
                  <a:noFill/>
                </a:ln>
                <a:solidFill>
                  <a:srgbClr val="595959"/>
                </a:solidFill>
                <a:effectLst/>
                <a:uLnTx/>
                <a:uFillTx/>
                <a:latin typeface="Calibri" panose="020F0502020204030204" pitchFamily="34" charset="0"/>
                <a:ea typeface="MS PGothic" panose="020B0600070205080204" pitchFamily="34" charset="-128"/>
              </a:rPr>
              <a:t> </a:t>
            </a:r>
          </a:p>
          <a:p>
            <a:pPr marL="0" marR="0" lvl="0" indent="0" algn="ctr" defTabSz="914400" eaLnBrk="1" fontAlgn="auto" latinLnBrk="0" hangingPunct="1">
              <a:lnSpc>
                <a:spcPct val="80000"/>
              </a:lnSpc>
              <a:spcBef>
                <a:spcPts val="0"/>
              </a:spcBef>
              <a:spcAft>
                <a:spcPts val="0"/>
              </a:spcAft>
              <a:buClrTx/>
              <a:buSzTx/>
              <a:buFontTx/>
              <a:buNone/>
              <a:tabLst/>
              <a:defRPr/>
            </a:pPr>
            <a:r>
              <a:rPr lang="es-ES" sz="3600" kern="0" baseline="0" dirty="0">
                <a:solidFill>
                  <a:srgbClr val="595959"/>
                </a:solidFill>
              </a:rPr>
              <a:t>ICBF</a:t>
            </a:r>
            <a:r>
              <a:rPr lang="es-ES" sz="3600" kern="0" dirty="0">
                <a:solidFill>
                  <a:srgbClr val="595959"/>
                </a:solidFill>
              </a:rPr>
              <a:t> </a:t>
            </a:r>
            <a:endParaRPr kumimoji="0" lang="es-ES" sz="3600" b="0" i="0" u="none" strike="noStrike" kern="0" cap="none" spc="0" normalizeH="0" baseline="0" noProof="0" dirty="0">
              <a:ln>
                <a:noFill/>
              </a:ln>
              <a:solidFill>
                <a:srgbClr val="595959"/>
              </a:solidFill>
              <a:effectLst/>
              <a:uLnTx/>
              <a:uFillTx/>
              <a:latin typeface="Calibri" panose="020F0502020204030204" pitchFamily="34" charset="0"/>
              <a:ea typeface="MS PGothic" panose="020B0600070205080204" pitchFamily="34" charset="-128"/>
            </a:endParaRP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9425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Rectángulo"/>
          <p:cNvSpPr/>
          <p:nvPr/>
        </p:nvSpPr>
        <p:spPr>
          <a:xfrm>
            <a:off x="397610" y="1598423"/>
            <a:ext cx="4608512" cy="4154984"/>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400" b="0" i="0" u="none" strike="noStrike" kern="0" cap="none" spc="0" normalizeH="0" baseline="0" noProof="0" dirty="0">
                <a:ln>
                  <a:noFill/>
                </a:ln>
                <a:solidFill>
                  <a:sysClr val="windowText" lastClr="000000"/>
                </a:solidFill>
                <a:effectLst/>
                <a:uLnTx/>
                <a:uFillTx/>
                <a:latin typeface="Comic Sans MS" pitchFamily="66" charset="0"/>
              </a:rPr>
              <a:t>El ICBF cuenta con una estructura  conformada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400" b="0" i="0" u="none" strike="noStrike" kern="0" cap="none" spc="0" normalizeH="0" baseline="0" noProof="0" dirty="0">
                <a:ln>
                  <a:noFill/>
                </a:ln>
                <a:solidFill>
                  <a:sysClr val="windowText" lastClr="000000"/>
                </a:solidFill>
                <a:effectLst/>
                <a:uLnTx/>
                <a:uFillTx/>
                <a:latin typeface="Comic Sans MS" pitchFamily="66" charset="0"/>
              </a:rPr>
              <a:t> por una Sede Nacional en el nivel central, 33</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400" b="0" i="0" u="none" strike="noStrike" kern="0" cap="none" spc="0" normalizeH="0" baseline="0" noProof="0" dirty="0">
                <a:ln>
                  <a:noFill/>
                </a:ln>
                <a:solidFill>
                  <a:sysClr val="windowText" lastClr="000000"/>
                </a:solidFill>
                <a:effectLst/>
                <a:uLnTx/>
                <a:uFillTx/>
                <a:latin typeface="Comic Sans MS" pitchFamily="66" charset="0"/>
              </a:rPr>
              <a:t>Regionales el nivel departamental, y 208</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400" b="0" i="0" u="none" strike="noStrike" kern="0" cap="none" spc="0" normalizeH="0" baseline="0" noProof="0" dirty="0">
                <a:ln>
                  <a:noFill/>
                </a:ln>
                <a:solidFill>
                  <a:sysClr val="windowText" lastClr="000000"/>
                </a:solidFill>
                <a:effectLst/>
                <a:uLnTx/>
                <a:uFillTx/>
                <a:latin typeface="Comic Sans MS" pitchFamily="66" charset="0"/>
              </a:rPr>
              <a:t>Centros Zonales en el nivel Municipal, brindando cobertura  Nacional en la ejecución de los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400" b="0" i="0" u="none" strike="noStrike" kern="0" cap="none" spc="0" normalizeH="0" baseline="0" noProof="0" dirty="0">
                <a:ln>
                  <a:noFill/>
                </a:ln>
                <a:solidFill>
                  <a:sysClr val="windowText" lastClr="000000"/>
                </a:solidFill>
                <a:effectLst/>
                <a:uLnTx/>
                <a:uFillTx/>
                <a:latin typeface="Comic Sans MS" pitchFamily="66" charset="0"/>
              </a:rPr>
              <a:t>programas y servicios misionales de la entidad.</a:t>
            </a:r>
            <a:endParaRPr kumimoji="0" lang="es-ES" sz="2400" b="0" i="1" u="none" strike="noStrike" kern="0" cap="none" spc="0" normalizeH="0" baseline="0" noProof="0" dirty="0">
              <a:ln>
                <a:noFill/>
              </a:ln>
              <a:solidFill>
                <a:sysClr val="windowText" lastClr="000000"/>
              </a:solidFill>
              <a:effectLst/>
              <a:uLnTx/>
              <a:uFillTx/>
              <a:latin typeface="Comic Sans MS" pitchFamily="66" charset="0"/>
            </a:endParaRPr>
          </a:p>
        </p:txBody>
      </p:sp>
      <p:sp>
        <p:nvSpPr>
          <p:cNvPr id="5" name="4 Rectángulo"/>
          <p:cNvSpPr>
            <a:spLocks noChangeArrowheads="1"/>
          </p:cNvSpPr>
          <p:nvPr/>
        </p:nvSpPr>
        <p:spPr bwMode="auto">
          <a:xfrm>
            <a:off x="107504" y="144016"/>
            <a:ext cx="442473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400" b="1" i="0" u="none" strike="noStrike" kern="0" cap="none" spc="0" normalizeH="0" baseline="0" noProof="0" dirty="0">
                <a:ln>
                  <a:noFill/>
                </a:ln>
                <a:solidFill>
                  <a:schemeClr val="bg1"/>
                </a:solidFill>
                <a:effectLst/>
                <a:uLnTx/>
                <a:uFillTx/>
              </a:rPr>
              <a:t>INSTITUTO COLOMBIANO DE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400" b="1" i="0" u="none" strike="noStrike" kern="0" cap="none" spc="0" normalizeH="0" baseline="0" noProof="0" dirty="0">
                <a:ln>
                  <a:noFill/>
                </a:ln>
                <a:solidFill>
                  <a:schemeClr val="bg1"/>
                </a:solidFill>
                <a:effectLst/>
                <a:uLnTx/>
                <a:uFillTx/>
              </a:rPr>
              <a:t>BIENESTAR FAMILIAR  -</a:t>
            </a:r>
            <a:r>
              <a:rPr kumimoji="0" lang="es-ES" sz="2400" b="1" i="0" u="none" strike="noStrike" kern="0" cap="none" spc="0" normalizeH="0" noProof="0" dirty="0">
                <a:ln>
                  <a:noFill/>
                </a:ln>
                <a:solidFill>
                  <a:schemeClr val="bg1"/>
                </a:solidFill>
                <a:effectLst/>
                <a:uLnTx/>
                <a:uFillTx/>
              </a:rPr>
              <a:t> ICBF</a:t>
            </a:r>
            <a:endParaRPr kumimoji="0" lang="es-ES" sz="2400" b="0" i="0" u="none" strike="noStrike" kern="0" cap="none" spc="0" normalizeH="0" baseline="0" noProof="0" dirty="0">
              <a:ln>
                <a:noFill/>
              </a:ln>
              <a:solidFill>
                <a:schemeClr val="bg1"/>
              </a:solidFill>
              <a:effectLst/>
              <a:uLnTx/>
              <a:uFillTx/>
            </a:endParaRPr>
          </a:p>
        </p:txBody>
      </p:sp>
      <p:pic>
        <p:nvPicPr>
          <p:cNvPr id="6" name="3 Imagen" descr="DSC03542.JPG"/>
          <p:cNvPicPr>
            <a:picLocks noChangeAspect="1"/>
          </p:cNvPicPr>
          <p:nvPr/>
        </p:nvPicPr>
        <p:blipFill>
          <a:blip r:embed="rId2" cstate="print"/>
          <a:stretch>
            <a:fillRect/>
          </a:stretch>
        </p:blipFill>
        <p:spPr>
          <a:xfrm>
            <a:off x="5724128" y="1587683"/>
            <a:ext cx="2880320" cy="4176464"/>
          </a:xfrm>
          <a:prstGeom prst="rect">
            <a:avLst/>
          </a:prstGeom>
          <a:ln>
            <a:noFill/>
          </a:ln>
          <a:effectLst>
            <a:softEdge rad="112500"/>
          </a:effectLst>
        </p:spPr>
      </p:pic>
    </p:spTree>
    <p:extLst>
      <p:ext uri="{BB962C8B-B14F-4D97-AF65-F5344CB8AC3E}">
        <p14:creationId xmlns:p14="http://schemas.microsoft.com/office/powerpoint/2010/main" val="330768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rotWithShape="1">
          <a:blip r:embed="rId2"/>
          <a:srcRect l="18209" t="22576" r="16332" b="3870"/>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108068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noChangeArrowheads="1"/>
          </p:cNvPicPr>
          <p:nvPr/>
        </p:nvPicPr>
        <p:blipFill rotWithShape="1">
          <a:blip r:embed="rId2">
            <a:extLst>
              <a:ext uri="{28A0092B-C50C-407E-A947-70E740481C1C}">
                <a14:useLocalDpi xmlns:a14="http://schemas.microsoft.com/office/drawing/2010/main" val="0"/>
              </a:ext>
            </a:extLst>
          </a:blip>
          <a:srcRect l="48196" t="27953" r="25646" b="30428"/>
          <a:stretch/>
        </p:blipFill>
        <p:spPr bwMode="auto">
          <a:xfrm>
            <a:off x="556592" y="1326707"/>
            <a:ext cx="2983563" cy="335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4"/>
          <p:cNvSpPr/>
          <p:nvPr/>
        </p:nvSpPr>
        <p:spPr>
          <a:xfrm>
            <a:off x="347869" y="226253"/>
            <a:ext cx="5724939" cy="546625"/>
          </a:xfrm>
          <a:prstGeom prst="rect">
            <a:avLst/>
          </a:prstGeom>
        </p:spPr>
        <p:txBody>
          <a:bodyPr wrap="square">
            <a:spAutoFit/>
          </a:bodyPr>
          <a:lstStyle/>
          <a:p>
            <a:pPr lvl="0">
              <a:lnSpc>
                <a:spcPct val="80000"/>
              </a:lnSpc>
              <a:defRPr/>
            </a:pPr>
            <a:r>
              <a:rPr lang="es-ES" sz="3600" kern="0" dirty="0">
                <a:solidFill>
                  <a:schemeClr val="bg1"/>
                </a:solidFill>
                <a:latin typeface="Calibri" panose="020F0502020204030204" pitchFamily="34" charset="0"/>
                <a:ea typeface="MS PGothic" panose="020B0600070205080204" pitchFamily="34" charset="-128"/>
              </a:rPr>
              <a:t>Centro Zonal Aburra Sur </a:t>
            </a:r>
          </a:p>
        </p:txBody>
      </p:sp>
      <p:pic>
        <p:nvPicPr>
          <p:cNvPr id="6" name="Imagen 5"/>
          <p:cNvPicPr/>
          <p:nvPr/>
        </p:nvPicPr>
        <p:blipFill rotWithShape="1">
          <a:blip r:embed="rId3"/>
          <a:srcRect l="5091" t="64574" r="68884" b="26373"/>
          <a:stretch/>
        </p:blipFill>
        <p:spPr bwMode="auto">
          <a:xfrm>
            <a:off x="347869" y="5234194"/>
            <a:ext cx="6828183" cy="1106971"/>
          </a:xfrm>
          <a:prstGeom prst="rect">
            <a:avLst/>
          </a:prstGeom>
          <a:ln>
            <a:noFill/>
          </a:ln>
          <a:extLst>
            <a:ext uri="{53640926-AAD7-44D8-BBD7-CCE9431645EC}">
              <a14:shadowObscured xmlns:a14="http://schemas.microsoft.com/office/drawing/2010/main"/>
            </a:ext>
          </a:extLst>
        </p:spPr>
      </p:pic>
      <p:pic>
        <p:nvPicPr>
          <p:cNvPr id="1026" name="Picture 2" descr="Resultado de imagen para mapa area metropolitana del valle de aburra y suroes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799" y="1326707"/>
            <a:ext cx="3842657" cy="2462533"/>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p:cNvSpPr/>
          <p:nvPr/>
        </p:nvSpPr>
        <p:spPr>
          <a:xfrm>
            <a:off x="347869" y="4772613"/>
            <a:ext cx="4068743" cy="369332"/>
          </a:xfrm>
          <a:prstGeom prst="rect">
            <a:avLst/>
          </a:prstGeom>
        </p:spPr>
        <p:txBody>
          <a:bodyPr wrap="none">
            <a:spAutoFit/>
          </a:bodyPr>
          <a:lstStyle/>
          <a:p>
            <a:r>
              <a:rPr lang="es-CO" kern="0" dirty="0">
                <a:solidFill>
                  <a:sysClr val="windowText" lastClr="000000"/>
                </a:solidFill>
                <a:latin typeface="Comic Sans MS" pitchFamily="66" charset="0"/>
              </a:rPr>
              <a:t>Municipios adscritos al Centro Zonal</a:t>
            </a:r>
            <a:endParaRPr lang="es-CO" dirty="0"/>
          </a:p>
        </p:txBody>
      </p:sp>
      <p:sp>
        <p:nvSpPr>
          <p:cNvPr id="8" name="Rectángulo: esquinas redondeadas 7"/>
          <p:cNvSpPr/>
          <p:nvPr/>
        </p:nvSpPr>
        <p:spPr>
          <a:xfrm>
            <a:off x="347869" y="4214191"/>
            <a:ext cx="576470" cy="46617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p:cNvSpPr/>
          <p:nvPr/>
        </p:nvSpPr>
        <p:spPr>
          <a:xfrm>
            <a:off x="3050247" y="1165798"/>
            <a:ext cx="895588" cy="103074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10"/>
          <p:cNvSpPr/>
          <p:nvPr/>
        </p:nvSpPr>
        <p:spPr>
          <a:xfrm>
            <a:off x="5507967" y="3849199"/>
            <a:ext cx="3203121" cy="1384995"/>
          </a:xfrm>
          <a:prstGeom prst="rect">
            <a:avLst/>
          </a:prstGeom>
        </p:spPr>
        <p:txBody>
          <a:bodyPr wrap="none">
            <a:spAutoFit/>
          </a:bodyPr>
          <a:lstStyle/>
          <a:p>
            <a:r>
              <a:rPr lang="es-CO" sz="1400" kern="0" dirty="0">
                <a:solidFill>
                  <a:sysClr val="windowText" lastClr="000000"/>
                </a:solidFill>
                <a:latin typeface="Comic Sans MS" pitchFamily="66" charset="0"/>
              </a:rPr>
              <a:t>71 barrios oficiales </a:t>
            </a:r>
            <a:r>
              <a:rPr lang="es-CO" sz="1400" kern="0" dirty="0" smtClean="0">
                <a:solidFill>
                  <a:sysClr val="windowText" lastClr="000000"/>
                </a:solidFill>
                <a:latin typeface="Comic Sans MS" pitchFamily="66" charset="0"/>
              </a:rPr>
              <a:t>y </a:t>
            </a:r>
            <a:r>
              <a:rPr lang="es-CO" sz="1400" kern="0" dirty="0">
                <a:solidFill>
                  <a:sysClr val="windowText" lastClr="000000"/>
                </a:solidFill>
                <a:latin typeface="Comic Sans MS" pitchFamily="66" charset="0"/>
              </a:rPr>
              <a:t>corregimiento </a:t>
            </a:r>
          </a:p>
          <a:p>
            <a:r>
              <a:rPr lang="es-CO" sz="1400" kern="0" dirty="0">
                <a:solidFill>
                  <a:sysClr val="windowText" lastClr="000000"/>
                </a:solidFill>
                <a:latin typeface="Comic Sans MS" pitchFamily="66" charset="0"/>
              </a:rPr>
              <a:t>Manzanillo (8 veredas) </a:t>
            </a:r>
            <a:endParaRPr lang="es-CO" sz="1400" kern="0" dirty="0">
              <a:solidFill>
                <a:sysClr val="windowText" lastClr="000000"/>
              </a:solidFill>
              <a:latin typeface="Comic Sans MS" pitchFamily="66" charset="0"/>
            </a:endParaRPr>
          </a:p>
          <a:p>
            <a:r>
              <a:rPr lang="es-CO" sz="1400" kern="0" dirty="0" smtClean="0">
                <a:solidFill>
                  <a:sysClr val="windowText" lastClr="000000"/>
                </a:solidFill>
                <a:latin typeface="Comic Sans MS" pitchFamily="66" charset="0"/>
              </a:rPr>
              <a:t>Inversión ICBF </a:t>
            </a:r>
          </a:p>
          <a:p>
            <a:r>
              <a:rPr lang="es-CO" sz="1400" kern="0" dirty="0" smtClean="0">
                <a:solidFill>
                  <a:sysClr val="windowText" lastClr="000000"/>
                </a:solidFill>
                <a:latin typeface="Comic Sans MS" pitchFamily="66" charset="0"/>
              </a:rPr>
              <a:t>Cupos 4.510</a:t>
            </a:r>
          </a:p>
          <a:p>
            <a:r>
              <a:rPr lang="es-CO" sz="1400" kern="0" dirty="0" smtClean="0">
                <a:solidFill>
                  <a:sysClr val="windowText" lastClr="000000"/>
                </a:solidFill>
                <a:latin typeface="Comic Sans MS" pitchFamily="66" charset="0"/>
              </a:rPr>
              <a:t>Usuarios: 5.336</a:t>
            </a:r>
          </a:p>
          <a:p>
            <a:r>
              <a:rPr lang="es-CO" sz="1400" kern="0" dirty="0" smtClean="0">
                <a:solidFill>
                  <a:sysClr val="windowText" lastClr="000000"/>
                </a:solidFill>
                <a:latin typeface="Comic Sans MS" pitchFamily="66" charset="0"/>
              </a:rPr>
              <a:t>Recurso: $ 15.517´536.019</a:t>
            </a:r>
            <a:endParaRPr lang="es-CO" sz="1400" dirty="0"/>
          </a:p>
        </p:txBody>
      </p:sp>
    </p:spTree>
    <p:extLst>
      <p:ext uri="{BB962C8B-B14F-4D97-AF65-F5344CB8AC3E}">
        <p14:creationId xmlns:p14="http://schemas.microsoft.com/office/powerpoint/2010/main" val="3334178752"/>
      </p:ext>
    </p:extLst>
  </p:cSld>
  <p:clrMapOvr>
    <a:masterClrMapping/>
  </p:clrMapOvr>
  <p:timing>
    <p:tnLst>
      <p:par>
        <p:cTn id="1" dur="indefinite" restart="never" nodeType="tmRoot"/>
      </p:par>
    </p:tnLst>
  </p:timing>
</p:sld>
</file>

<file path=ppt/theme/theme1.xml><?xml version="1.0" encoding="utf-8"?>
<a:theme xmlns:a="http://schemas.openxmlformats.org/drawingml/2006/main" name="19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3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4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6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9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4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7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5606</TotalTime>
  <Words>2269</Words>
  <Application>Microsoft Office PowerPoint</Application>
  <PresentationFormat>Presentación en pantalla (4:3)</PresentationFormat>
  <Paragraphs>239</Paragraphs>
  <Slides>28</Slides>
  <Notes>3</Notes>
  <HiddenSlides>0</HiddenSlides>
  <MMClips>0</MMClips>
  <ScaleCrop>false</ScaleCrop>
  <HeadingPairs>
    <vt:vector size="6" baseType="variant">
      <vt:variant>
        <vt:lpstr>Fuentes usadas</vt:lpstr>
      </vt:variant>
      <vt:variant>
        <vt:i4>12</vt:i4>
      </vt:variant>
      <vt:variant>
        <vt:lpstr>Tema</vt:lpstr>
      </vt:variant>
      <vt:variant>
        <vt:i4>14</vt:i4>
      </vt:variant>
      <vt:variant>
        <vt:lpstr>Títulos de diapositiva</vt:lpstr>
      </vt:variant>
      <vt:variant>
        <vt:i4>28</vt:i4>
      </vt:variant>
    </vt:vector>
  </HeadingPairs>
  <TitlesOfParts>
    <vt:vector size="54" baseType="lpstr">
      <vt:lpstr>굴림</vt:lpstr>
      <vt:lpstr>MS PGothic</vt:lpstr>
      <vt:lpstr>MS PGothic</vt:lpstr>
      <vt:lpstr>Arial</vt:lpstr>
      <vt:lpstr>Asap</vt:lpstr>
      <vt:lpstr>Calibri</vt:lpstr>
      <vt:lpstr>Calibri Light</vt:lpstr>
      <vt:lpstr>Century Gothic</vt:lpstr>
      <vt:lpstr>Comic Sans MS</vt:lpstr>
      <vt:lpstr>Times New Roman</vt:lpstr>
      <vt:lpstr>Verdana</vt:lpstr>
      <vt:lpstr>Wingdings</vt:lpstr>
      <vt:lpstr>19_Diseño personalizado</vt:lpstr>
      <vt:lpstr>24_Diseño personalizado</vt:lpstr>
      <vt:lpstr>26_Diseño personalizado</vt:lpstr>
      <vt:lpstr>1_Diseño personalizado</vt:lpstr>
      <vt:lpstr>Diseño personalizado</vt:lpstr>
      <vt:lpstr>9_Diseño personalizado</vt:lpstr>
      <vt:lpstr>14_Diseño personalizado</vt:lpstr>
      <vt:lpstr>17_Diseño personalizado</vt:lpstr>
      <vt:lpstr>7_Tema de Office</vt:lpstr>
      <vt:lpstr>2_Diseño personalizado</vt:lpstr>
      <vt:lpstr>3_Diseño personalizado</vt:lpstr>
      <vt:lpstr>Tema de Office</vt:lpstr>
      <vt:lpstr>1_Tema de Office</vt:lpstr>
      <vt:lpstr>2_Tema de Office</vt:lpstr>
      <vt:lpstr>Presentación de PowerPoint</vt:lpstr>
      <vt:lpstr>Presentación de PowerPoint</vt:lpstr>
      <vt:lpstr>Presentación de PowerPoint</vt:lpstr>
      <vt:lpstr> Mesas Públicas  </vt:lpstr>
      <vt:lpstr>Presentación de PowerPoint</vt:lpstr>
      <vt:lpstr>Presentación de PowerPoint</vt:lpstr>
      <vt:lpstr>Presentación de PowerPoint</vt:lpstr>
      <vt:lpstr>Presentación de PowerPoint</vt:lpstr>
      <vt:lpstr>Presentación de PowerPoint</vt:lpstr>
      <vt:lpstr>Presentación de PowerPoint</vt:lpstr>
      <vt:lpstr>Servicios Especiales para la Primera Infancia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PROCESO DE ADOPCIONES</vt:lpstr>
      <vt:lpstr>Presentación de PowerPoint</vt:lpstr>
      <vt:lpstr>Presentación de PowerPoint</vt:lpstr>
      <vt:lpstr>Presentación de PowerPoint</vt:lpstr>
      <vt:lpstr>Retos 2017 del SNBF</vt:lpstr>
      <vt:lpstr>Retos 2017 del SNBF</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Argumentos conceptuales para priorizarlas políticas de infancia y la adolescencia</dc:title>
  <dc:creator>Mario Alexander Reina Carrillo</dc:creator>
  <cp:lastModifiedBy>Janeth Victoria Nivia Castillo</cp:lastModifiedBy>
  <cp:revision>449</cp:revision>
  <cp:lastPrinted>2016-02-10T00:10:45Z</cp:lastPrinted>
  <dcterms:created xsi:type="dcterms:W3CDTF">2016-01-26T21:48:21Z</dcterms:created>
  <dcterms:modified xsi:type="dcterms:W3CDTF">2017-08-29T20:33:00Z</dcterms:modified>
</cp:coreProperties>
</file>