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6" r:id="rId3"/>
    <p:sldMasterId id="2147483708" r:id="rId4"/>
  </p:sldMasterIdLst>
  <p:notesMasterIdLst>
    <p:notesMasterId r:id="rId50"/>
  </p:notesMasterIdLst>
  <p:sldIdLst>
    <p:sldId id="358" r:id="rId5"/>
    <p:sldId id="359" r:id="rId6"/>
    <p:sldId id="363" r:id="rId7"/>
    <p:sldId id="398" r:id="rId8"/>
    <p:sldId id="364" r:id="rId9"/>
    <p:sldId id="362" r:id="rId10"/>
    <p:sldId id="340" r:id="rId11"/>
    <p:sldId id="397" r:id="rId12"/>
    <p:sldId id="370" r:id="rId13"/>
    <p:sldId id="371" r:id="rId14"/>
    <p:sldId id="367" r:id="rId15"/>
    <p:sldId id="345" r:id="rId16"/>
    <p:sldId id="399" r:id="rId17"/>
    <p:sldId id="400" r:id="rId18"/>
    <p:sldId id="401" r:id="rId19"/>
    <p:sldId id="365" r:id="rId20"/>
    <p:sldId id="373" r:id="rId21"/>
    <p:sldId id="374" r:id="rId22"/>
    <p:sldId id="372" r:id="rId23"/>
    <p:sldId id="375" r:id="rId24"/>
    <p:sldId id="376" r:id="rId25"/>
    <p:sldId id="377" r:id="rId26"/>
    <p:sldId id="378" r:id="rId27"/>
    <p:sldId id="379" r:id="rId28"/>
    <p:sldId id="380" r:id="rId29"/>
    <p:sldId id="381" r:id="rId30"/>
    <p:sldId id="382" r:id="rId31"/>
    <p:sldId id="369" r:id="rId32"/>
    <p:sldId id="356" r:id="rId33"/>
    <p:sldId id="385" r:id="rId34"/>
    <p:sldId id="386" r:id="rId35"/>
    <p:sldId id="387" r:id="rId36"/>
    <p:sldId id="388" r:id="rId37"/>
    <p:sldId id="389" r:id="rId38"/>
    <p:sldId id="384" r:id="rId39"/>
    <p:sldId id="392" r:id="rId40"/>
    <p:sldId id="393" r:id="rId41"/>
    <p:sldId id="391" r:id="rId42"/>
    <p:sldId id="394" r:id="rId43"/>
    <p:sldId id="346" r:id="rId44"/>
    <p:sldId id="395" r:id="rId45"/>
    <p:sldId id="396" r:id="rId46"/>
    <p:sldId id="390" r:id="rId47"/>
    <p:sldId id="347" r:id="rId48"/>
    <p:sldId id="383" r:id="rId49"/>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Alejandra Benavides Zapata" initials="MABZ" lastIdx="14" clrIdx="0">
    <p:extLst>
      <p:ext uri="{19B8F6BF-5375-455C-9EA6-DF929625EA0E}">
        <p15:presenceInfo xmlns:p15="http://schemas.microsoft.com/office/powerpoint/2012/main" xmlns="" userId="S-1-5-21-982434693-219372449-2593624604-2013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3430"/>
    <a:srgbClr val="45A541"/>
    <a:srgbClr val="1B9C6A"/>
    <a:srgbClr val="1E8AA8"/>
    <a:srgbClr val="4BB3AB"/>
    <a:srgbClr val="F68121"/>
    <a:srgbClr val="F20C75"/>
    <a:srgbClr val="E6821D"/>
    <a:srgbClr val="1E8F81"/>
    <a:srgbClr val="1973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4" autoAdjust="0"/>
    <p:restoredTop sz="94660"/>
  </p:normalViewPr>
  <p:slideViewPr>
    <p:cSldViewPr snapToGrid="0">
      <p:cViewPr>
        <p:scale>
          <a:sx n="81" d="100"/>
          <a:sy n="81" d="100"/>
        </p:scale>
        <p:origin x="-138" y="-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704C1E-FF09-5443-A5D4-6FE2D1750FCB}"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es-ES"/>
        </a:p>
      </dgm:t>
    </dgm:pt>
    <dgm:pt modelId="{B8B107A8-CEC5-C448-A191-05243F8F6E1C}">
      <dgm:prSet custT="1"/>
      <dgm:spPr>
        <a:xfrm>
          <a:off x="3234639" y="1421"/>
          <a:ext cx="1555604" cy="1555604"/>
        </a:xfrm>
        <a:prstGeom prst="ellipse">
          <a:avLst/>
        </a:prstGeom>
        <a:solidFill>
          <a:srgbClr val="D9B59D">
            <a:alpha val="54000"/>
          </a:srgbClr>
        </a:solidFill>
        <a:ln>
          <a:solidFill>
            <a:sysClr val="windowText" lastClr="000000"/>
          </a:solidFill>
        </a:ln>
        <a:effectLst/>
      </dgm:spPr>
      <dgm:t>
        <a:bodyPr/>
        <a:lstStyle/>
        <a:p>
          <a:pPr rtl="0"/>
          <a:r>
            <a:rPr lang="es-CO" sz="1200" b="1" dirty="0">
              <a:solidFill>
                <a:sysClr val="windowText" lastClr="000000"/>
              </a:solidFill>
              <a:effectLst>
                <a:outerShdw blurRad="38100" dist="38100" dir="2700000" algn="tl">
                  <a:srgbClr val="000000">
                    <a:alpha val="43137"/>
                  </a:srgbClr>
                </a:outerShdw>
              </a:effectLst>
              <a:latin typeface="Calibri"/>
              <a:ea typeface="+mn-ea"/>
              <a:cs typeface="+mn-cs"/>
            </a:rPr>
            <a:t>Encuentro diarios con las prácticas tradicionales y con el entorno </a:t>
          </a:r>
        </a:p>
      </dgm:t>
    </dgm:pt>
    <dgm:pt modelId="{2AC7DD62-5A0A-764B-95DC-2AB37064F522}" type="parTrans" cxnId="{818137B2-FA46-4D40-A640-B7FEE45A5526}">
      <dgm:prSet/>
      <dgm:spPr/>
      <dgm:t>
        <a:bodyPr/>
        <a:lstStyle/>
        <a:p>
          <a:endParaRPr lang="es-ES">
            <a:solidFill>
              <a:schemeClr val="tx1"/>
            </a:solidFill>
          </a:endParaRPr>
        </a:p>
      </dgm:t>
    </dgm:pt>
    <dgm:pt modelId="{2F7B96C5-8ECF-724E-BA42-21AFFD440954}" type="sibTrans" cxnId="{818137B2-FA46-4D40-A640-B7FEE45A5526}">
      <dgm:prSet custT="1"/>
      <dgm:spPr>
        <a:xfrm rot="2700000">
          <a:off x="4623070" y="1333502"/>
          <a:ext cx="412317" cy="525016"/>
        </a:xfrm>
        <a:prstGeom prst="rightArrow">
          <a:avLst>
            <a:gd name="adj1" fmla="val 60000"/>
            <a:gd name="adj2" fmla="val 50000"/>
          </a:avLst>
        </a:prstGeom>
        <a:solidFill>
          <a:srgbClr val="4BACC6">
            <a:lumMod val="75000"/>
          </a:srgbClr>
        </a:solidFill>
        <a:ln>
          <a:noFill/>
        </a:ln>
        <a:effectLst/>
      </dgm:spPr>
      <dgm:t>
        <a:bodyPr spcFirstLastPara="0" vert="horz" wrap="square" lIns="0" tIns="0" rIns="0" bIns="0" numCol="1" spcCol="1270" anchor="ctr" anchorCtr="0"/>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gm:t>
    </dgm:pt>
    <dgm:pt modelId="{64DDBEB3-EE90-7440-B9A0-261CDE8B2C8A}">
      <dgm:prSet custT="1"/>
      <dgm:spPr>
        <a:xfrm>
          <a:off x="4884717" y="1651499"/>
          <a:ext cx="1555604" cy="1555604"/>
        </a:xfrm>
        <a:prstGeom prst="ellipse">
          <a:avLst/>
        </a:prstGeom>
        <a:solidFill>
          <a:srgbClr val="D9B59D">
            <a:alpha val="54000"/>
          </a:srgbClr>
        </a:solidFill>
        <a:ln>
          <a:solidFill>
            <a:sysClr val="windowText" lastClr="000000"/>
          </a:solidFill>
        </a:ln>
        <a:effectLst/>
      </dgm:spPr>
      <dgm:t>
        <a:bodyPr/>
        <a:lstStyle/>
        <a:p>
          <a:pPr rtl="0"/>
          <a:r>
            <a:rPr lang="es-CO" sz="1400" b="1" dirty="0">
              <a:solidFill>
                <a:sysClr val="windowText" lastClr="000000"/>
              </a:solidFill>
              <a:effectLst>
                <a:outerShdw blurRad="38100" dist="38100" dir="2700000" algn="tl">
                  <a:srgbClr val="000000">
                    <a:alpha val="43137"/>
                  </a:srgbClr>
                </a:outerShdw>
              </a:effectLst>
              <a:latin typeface="Calibri"/>
              <a:ea typeface="+mn-ea"/>
              <a:cs typeface="+mn-cs"/>
            </a:rPr>
            <a:t>Encuentros comunitarios</a:t>
          </a:r>
        </a:p>
      </dgm:t>
    </dgm:pt>
    <dgm:pt modelId="{A098C976-6EDB-6D4C-B98F-00BD970EB30E}" type="parTrans" cxnId="{1955E3C2-8306-254E-A990-4F135779733F}">
      <dgm:prSet/>
      <dgm:spPr/>
      <dgm:t>
        <a:bodyPr/>
        <a:lstStyle/>
        <a:p>
          <a:endParaRPr lang="es-ES">
            <a:solidFill>
              <a:schemeClr val="tx1"/>
            </a:solidFill>
          </a:endParaRPr>
        </a:p>
      </dgm:t>
    </dgm:pt>
    <dgm:pt modelId="{762E44C7-1DEB-0A41-AC14-C95B2F4BD81A}" type="sibTrans" cxnId="{1955E3C2-8306-254E-A990-4F135779733F}">
      <dgm:prSet/>
      <dgm:spPr>
        <a:xfrm rot="8100000">
          <a:off x="4639573" y="2983580"/>
          <a:ext cx="412317" cy="525016"/>
        </a:xfrm>
        <a:prstGeom prst="rightArrow">
          <a:avLst>
            <a:gd name="adj1" fmla="val 60000"/>
            <a:gd name="adj2" fmla="val 50000"/>
          </a:avLst>
        </a:prstGeom>
        <a:solidFill>
          <a:srgbClr val="4BACC6">
            <a:lumMod val="75000"/>
          </a:srgbClr>
        </a:solidFill>
        <a:ln>
          <a:noFill/>
        </a:ln>
        <a:effectLst/>
      </dgm:spPr>
      <dgm:t>
        <a:bodyPr/>
        <a:lstStyle/>
        <a:p>
          <a:endParaRPr lang="es-ES">
            <a:solidFill>
              <a:sysClr val="windowText" lastClr="000000"/>
            </a:solidFill>
            <a:latin typeface="Calibri"/>
            <a:ea typeface="+mn-ea"/>
            <a:cs typeface="+mn-cs"/>
          </a:endParaRPr>
        </a:p>
      </dgm:t>
    </dgm:pt>
    <dgm:pt modelId="{EE63DD0A-0778-9F40-B57E-1E2993D6CF8C}">
      <dgm:prSet custT="1"/>
      <dgm:spPr>
        <a:xfrm>
          <a:off x="3234639" y="3301576"/>
          <a:ext cx="1555604" cy="1555604"/>
        </a:xfrm>
        <a:prstGeom prst="ellipse">
          <a:avLst/>
        </a:prstGeom>
        <a:solidFill>
          <a:srgbClr val="6A462E">
            <a:alpha val="54000"/>
          </a:srgbClr>
        </a:solidFill>
        <a:ln>
          <a:solidFill>
            <a:sysClr val="windowText" lastClr="000000"/>
          </a:solidFill>
        </a:ln>
        <a:effectLst/>
      </dgm:spPr>
      <dgm:t>
        <a:bodyPr/>
        <a:lstStyle/>
        <a:p>
          <a:pPr rtl="0"/>
          <a:r>
            <a:rPr lang="es-CO" sz="1400" b="1" dirty="0">
              <a:solidFill>
                <a:sysClr val="windowText" lastClr="000000"/>
              </a:solidFill>
              <a:effectLst>
                <a:outerShdw blurRad="38100" dist="38100" dir="2700000" algn="tl">
                  <a:srgbClr val="000000">
                    <a:alpha val="43137"/>
                  </a:srgbClr>
                </a:outerShdw>
              </a:effectLst>
              <a:latin typeface="Calibri"/>
              <a:ea typeface="+mn-ea"/>
              <a:cs typeface="+mn-cs"/>
            </a:rPr>
            <a:t>Encuentros en el hogar</a:t>
          </a:r>
        </a:p>
      </dgm:t>
    </dgm:pt>
    <dgm:pt modelId="{075EAE2A-6B4A-B445-868C-3A66074F4577}" type="parTrans" cxnId="{5414E1E3-3E8F-9E43-A15A-6381955AF560}">
      <dgm:prSet/>
      <dgm:spPr/>
      <dgm:t>
        <a:bodyPr/>
        <a:lstStyle/>
        <a:p>
          <a:endParaRPr lang="es-ES">
            <a:solidFill>
              <a:schemeClr val="tx1"/>
            </a:solidFill>
          </a:endParaRPr>
        </a:p>
      </dgm:t>
    </dgm:pt>
    <dgm:pt modelId="{C4EE46E5-BB82-3843-8823-DE4643F71A31}" type="sibTrans" cxnId="{5414E1E3-3E8F-9E43-A15A-6381955AF560}">
      <dgm:prSet custT="1"/>
      <dgm:spPr>
        <a:xfrm rot="13500000">
          <a:off x="2989495" y="3000083"/>
          <a:ext cx="412317" cy="525016"/>
        </a:xfrm>
        <a:prstGeom prst="rightArrow">
          <a:avLst>
            <a:gd name="adj1" fmla="val 60000"/>
            <a:gd name="adj2" fmla="val 50000"/>
          </a:avLst>
        </a:prstGeom>
        <a:solidFill>
          <a:srgbClr val="4BACC6">
            <a:lumMod val="75000"/>
          </a:srgbClr>
        </a:solidFill>
        <a:ln>
          <a:noFill/>
        </a:ln>
        <a:effectLst/>
      </dgm:spPr>
      <dgm:t>
        <a:bodyPr spcFirstLastPara="0" vert="horz" wrap="square" lIns="0" tIns="0" rIns="0" bIns="0" numCol="1" spcCol="1270" anchor="ctr" anchorCtr="0"/>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gm:t>
    </dgm:pt>
    <dgm:pt modelId="{B488B021-2FEE-9C4A-879E-E8549E401B76}">
      <dgm:prSet custT="1"/>
      <dgm:spPr>
        <a:xfrm>
          <a:off x="1584561" y="1651499"/>
          <a:ext cx="1555604" cy="1555604"/>
        </a:xfrm>
        <a:prstGeom prst="ellipse">
          <a:avLst/>
        </a:prstGeom>
        <a:solidFill>
          <a:srgbClr val="D9B59D">
            <a:alpha val="54000"/>
          </a:srgbClr>
        </a:solidFill>
        <a:ln>
          <a:solidFill>
            <a:sysClr val="windowText" lastClr="000000"/>
          </a:solidFill>
        </a:ln>
        <a:effectLst/>
      </dgm:spPr>
      <dgm:t>
        <a:bodyPr/>
        <a:lstStyle/>
        <a:p>
          <a:pPr rtl="0"/>
          <a:r>
            <a:rPr lang="es-CO" sz="1200" b="1" dirty="0">
              <a:solidFill>
                <a:sysClr val="windowText" lastClr="000000"/>
              </a:solidFill>
              <a:effectLst>
                <a:outerShdw blurRad="38100" dist="38100" dir="2700000" algn="tl">
                  <a:srgbClr val="000000">
                    <a:alpha val="43137"/>
                  </a:srgbClr>
                </a:outerShdw>
              </a:effectLst>
              <a:latin typeface="Calibri"/>
              <a:ea typeface="+mn-ea"/>
              <a:cs typeface="+mn-cs"/>
            </a:rPr>
            <a:t>Encuentros grupales con madres gestantes y mujeres en período de lactancia</a:t>
          </a:r>
        </a:p>
      </dgm:t>
    </dgm:pt>
    <dgm:pt modelId="{D57B5469-088F-8C4C-A4BB-34882B86E6B6}" type="parTrans" cxnId="{1FB011B5-9BAE-394A-8576-98B3E7C07BB9}">
      <dgm:prSet/>
      <dgm:spPr/>
      <dgm:t>
        <a:bodyPr/>
        <a:lstStyle/>
        <a:p>
          <a:endParaRPr lang="es-ES">
            <a:solidFill>
              <a:schemeClr val="tx1"/>
            </a:solidFill>
          </a:endParaRPr>
        </a:p>
      </dgm:t>
    </dgm:pt>
    <dgm:pt modelId="{461A5EF4-8EA0-DA4F-9558-265702BF9E1F}" type="sibTrans" cxnId="{1FB011B5-9BAE-394A-8576-98B3E7C07BB9}">
      <dgm:prSet custT="1"/>
      <dgm:spPr>
        <a:xfrm rot="18900000">
          <a:off x="2972992" y="1350005"/>
          <a:ext cx="412317" cy="525016"/>
        </a:xfrm>
        <a:prstGeom prst="rightArrow">
          <a:avLst>
            <a:gd name="adj1" fmla="val 60000"/>
            <a:gd name="adj2" fmla="val 50000"/>
          </a:avLst>
        </a:prstGeom>
        <a:solidFill>
          <a:srgbClr val="4BACC6">
            <a:lumMod val="75000"/>
          </a:srgbClr>
        </a:solidFill>
        <a:ln>
          <a:noFill/>
        </a:ln>
        <a:effectLst/>
      </dgm:spPr>
      <dgm:t>
        <a:bodyPr spcFirstLastPara="0" vert="horz" wrap="square" lIns="0" tIns="0" rIns="0" bIns="0" numCol="1" spcCol="1270" anchor="ctr" anchorCtr="0"/>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gm:t>
    </dgm:pt>
    <dgm:pt modelId="{F9BC46F0-DE45-7B4C-9BCB-7FD82CABE350}" type="pres">
      <dgm:prSet presAssocID="{02704C1E-FF09-5443-A5D4-6FE2D1750FCB}" presName="cycle" presStyleCnt="0">
        <dgm:presLayoutVars>
          <dgm:dir/>
          <dgm:resizeHandles val="exact"/>
        </dgm:presLayoutVars>
      </dgm:prSet>
      <dgm:spPr/>
      <dgm:t>
        <a:bodyPr/>
        <a:lstStyle/>
        <a:p>
          <a:endParaRPr lang="es-CO"/>
        </a:p>
      </dgm:t>
    </dgm:pt>
    <dgm:pt modelId="{B760EE1E-8447-2E4F-816C-D46524A19502}" type="pres">
      <dgm:prSet presAssocID="{B8B107A8-CEC5-C448-A191-05243F8F6E1C}" presName="node" presStyleLbl="node1" presStyleIdx="0" presStyleCnt="4">
        <dgm:presLayoutVars>
          <dgm:bulletEnabled val="1"/>
        </dgm:presLayoutVars>
      </dgm:prSet>
      <dgm:spPr>
        <a:prstGeom prst="ellipse">
          <a:avLst/>
        </a:prstGeom>
      </dgm:spPr>
      <dgm:t>
        <a:bodyPr/>
        <a:lstStyle/>
        <a:p>
          <a:endParaRPr lang="es-CO"/>
        </a:p>
      </dgm:t>
    </dgm:pt>
    <dgm:pt modelId="{D7D43620-8D15-1E4F-884E-D5C2562E22C9}" type="pres">
      <dgm:prSet presAssocID="{2F7B96C5-8ECF-724E-BA42-21AFFD440954}" presName="sibTrans" presStyleLbl="sibTrans2D1" presStyleIdx="0" presStyleCnt="4"/>
      <dgm:spPr>
        <a:xfrm rot="2700000">
          <a:off x="4623070" y="1333502"/>
          <a:ext cx="412317" cy="525016"/>
        </a:xfrm>
        <a:prstGeom prst="rightArrow">
          <a:avLst>
            <a:gd name="adj1" fmla="val 60000"/>
            <a:gd name="adj2" fmla="val 50000"/>
          </a:avLst>
        </a:prstGeom>
      </dgm:spPr>
      <dgm:t>
        <a:bodyPr/>
        <a:lstStyle/>
        <a:p>
          <a:endParaRPr lang="es-CO"/>
        </a:p>
      </dgm:t>
    </dgm:pt>
    <dgm:pt modelId="{0D21D26F-7B1A-4A41-9FA4-E88F9D504DEA}" type="pres">
      <dgm:prSet presAssocID="{2F7B96C5-8ECF-724E-BA42-21AFFD440954}" presName="connectorText" presStyleLbl="sibTrans2D1" presStyleIdx="0" presStyleCnt="4"/>
      <dgm:spPr/>
      <dgm:t>
        <a:bodyPr/>
        <a:lstStyle/>
        <a:p>
          <a:endParaRPr lang="es-CO"/>
        </a:p>
      </dgm:t>
    </dgm:pt>
    <dgm:pt modelId="{B36DAECF-F3AF-2848-9077-FD6EA812165A}" type="pres">
      <dgm:prSet presAssocID="{64DDBEB3-EE90-7440-B9A0-261CDE8B2C8A}" presName="node" presStyleLbl="node1" presStyleIdx="1" presStyleCnt="4">
        <dgm:presLayoutVars>
          <dgm:bulletEnabled val="1"/>
        </dgm:presLayoutVars>
      </dgm:prSet>
      <dgm:spPr>
        <a:prstGeom prst="ellipse">
          <a:avLst/>
        </a:prstGeom>
      </dgm:spPr>
      <dgm:t>
        <a:bodyPr/>
        <a:lstStyle/>
        <a:p>
          <a:endParaRPr lang="es-CO"/>
        </a:p>
      </dgm:t>
    </dgm:pt>
    <dgm:pt modelId="{2EFB0862-0AF4-F248-8B2B-677D98A391ED}" type="pres">
      <dgm:prSet presAssocID="{762E44C7-1DEB-0A41-AC14-C95B2F4BD81A}" presName="sibTrans" presStyleLbl="sibTrans2D1" presStyleIdx="1" presStyleCnt="4"/>
      <dgm:spPr>
        <a:prstGeom prst="rightArrow">
          <a:avLst>
            <a:gd name="adj1" fmla="val 60000"/>
            <a:gd name="adj2" fmla="val 50000"/>
          </a:avLst>
        </a:prstGeom>
      </dgm:spPr>
      <dgm:t>
        <a:bodyPr/>
        <a:lstStyle/>
        <a:p>
          <a:endParaRPr lang="es-CO"/>
        </a:p>
      </dgm:t>
    </dgm:pt>
    <dgm:pt modelId="{E0338139-43FA-0E4C-BFF0-B6ED2CCC2BB4}" type="pres">
      <dgm:prSet presAssocID="{762E44C7-1DEB-0A41-AC14-C95B2F4BD81A}" presName="connectorText" presStyleLbl="sibTrans2D1" presStyleIdx="1" presStyleCnt="4"/>
      <dgm:spPr/>
      <dgm:t>
        <a:bodyPr/>
        <a:lstStyle/>
        <a:p>
          <a:endParaRPr lang="es-CO"/>
        </a:p>
      </dgm:t>
    </dgm:pt>
    <dgm:pt modelId="{F08B418F-5A29-B347-B75B-64AEF1B31BAD}" type="pres">
      <dgm:prSet presAssocID="{EE63DD0A-0778-9F40-B57E-1E2993D6CF8C}" presName="node" presStyleLbl="node1" presStyleIdx="2" presStyleCnt="4">
        <dgm:presLayoutVars>
          <dgm:bulletEnabled val="1"/>
        </dgm:presLayoutVars>
      </dgm:prSet>
      <dgm:spPr>
        <a:prstGeom prst="ellipse">
          <a:avLst/>
        </a:prstGeom>
      </dgm:spPr>
      <dgm:t>
        <a:bodyPr/>
        <a:lstStyle/>
        <a:p>
          <a:endParaRPr lang="es-CO"/>
        </a:p>
      </dgm:t>
    </dgm:pt>
    <dgm:pt modelId="{E346D9F1-053D-5244-BACC-F976B3630D14}" type="pres">
      <dgm:prSet presAssocID="{C4EE46E5-BB82-3843-8823-DE4643F71A31}" presName="sibTrans" presStyleLbl="sibTrans2D1" presStyleIdx="2" presStyleCnt="4"/>
      <dgm:spPr>
        <a:xfrm rot="13500000">
          <a:off x="2989495" y="3000083"/>
          <a:ext cx="412317" cy="525016"/>
        </a:xfrm>
        <a:prstGeom prst="rightArrow">
          <a:avLst>
            <a:gd name="adj1" fmla="val 60000"/>
            <a:gd name="adj2" fmla="val 50000"/>
          </a:avLst>
        </a:prstGeom>
      </dgm:spPr>
      <dgm:t>
        <a:bodyPr/>
        <a:lstStyle/>
        <a:p>
          <a:endParaRPr lang="es-CO"/>
        </a:p>
      </dgm:t>
    </dgm:pt>
    <dgm:pt modelId="{21C92CD9-5ADE-CA4B-9BF3-9ABE01C246F6}" type="pres">
      <dgm:prSet presAssocID="{C4EE46E5-BB82-3843-8823-DE4643F71A31}" presName="connectorText" presStyleLbl="sibTrans2D1" presStyleIdx="2" presStyleCnt="4"/>
      <dgm:spPr/>
      <dgm:t>
        <a:bodyPr/>
        <a:lstStyle/>
        <a:p>
          <a:endParaRPr lang="es-CO"/>
        </a:p>
      </dgm:t>
    </dgm:pt>
    <dgm:pt modelId="{E28FF0DD-B117-3940-AFDF-E11096B6F5AE}" type="pres">
      <dgm:prSet presAssocID="{B488B021-2FEE-9C4A-879E-E8549E401B76}" presName="node" presStyleLbl="node1" presStyleIdx="3" presStyleCnt="4">
        <dgm:presLayoutVars>
          <dgm:bulletEnabled val="1"/>
        </dgm:presLayoutVars>
      </dgm:prSet>
      <dgm:spPr>
        <a:prstGeom prst="ellipse">
          <a:avLst/>
        </a:prstGeom>
      </dgm:spPr>
      <dgm:t>
        <a:bodyPr/>
        <a:lstStyle/>
        <a:p>
          <a:endParaRPr lang="es-CO"/>
        </a:p>
      </dgm:t>
    </dgm:pt>
    <dgm:pt modelId="{EDFE7E34-87F8-0D4C-BC37-487F38C429B3}" type="pres">
      <dgm:prSet presAssocID="{461A5EF4-8EA0-DA4F-9558-265702BF9E1F}" presName="sibTrans" presStyleLbl="sibTrans2D1" presStyleIdx="3" presStyleCnt="4"/>
      <dgm:spPr>
        <a:xfrm rot="18900000">
          <a:off x="2972992" y="1350005"/>
          <a:ext cx="412317" cy="525016"/>
        </a:xfrm>
        <a:prstGeom prst="rightArrow">
          <a:avLst>
            <a:gd name="adj1" fmla="val 60000"/>
            <a:gd name="adj2" fmla="val 50000"/>
          </a:avLst>
        </a:prstGeom>
      </dgm:spPr>
      <dgm:t>
        <a:bodyPr/>
        <a:lstStyle/>
        <a:p>
          <a:endParaRPr lang="es-CO"/>
        </a:p>
      </dgm:t>
    </dgm:pt>
    <dgm:pt modelId="{A095F33C-3E40-914B-B0EB-6E07AD505CAA}" type="pres">
      <dgm:prSet presAssocID="{461A5EF4-8EA0-DA4F-9558-265702BF9E1F}" presName="connectorText" presStyleLbl="sibTrans2D1" presStyleIdx="3" presStyleCnt="4"/>
      <dgm:spPr/>
      <dgm:t>
        <a:bodyPr/>
        <a:lstStyle/>
        <a:p>
          <a:endParaRPr lang="es-CO"/>
        </a:p>
      </dgm:t>
    </dgm:pt>
  </dgm:ptLst>
  <dgm:cxnLst>
    <dgm:cxn modelId="{0D42EC61-69A3-4C55-BF85-14C36B7991D7}" type="presOf" srcId="{461A5EF4-8EA0-DA4F-9558-265702BF9E1F}" destId="{EDFE7E34-87F8-0D4C-BC37-487F38C429B3}" srcOrd="0" destOrd="0" presId="urn:microsoft.com/office/officeart/2005/8/layout/cycle2"/>
    <dgm:cxn modelId="{1FB011B5-9BAE-394A-8576-98B3E7C07BB9}" srcId="{02704C1E-FF09-5443-A5D4-6FE2D1750FCB}" destId="{B488B021-2FEE-9C4A-879E-E8549E401B76}" srcOrd="3" destOrd="0" parTransId="{D57B5469-088F-8C4C-A4BB-34882B86E6B6}" sibTransId="{461A5EF4-8EA0-DA4F-9558-265702BF9E1F}"/>
    <dgm:cxn modelId="{5414E1E3-3E8F-9E43-A15A-6381955AF560}" srcId="{02704C1E-FF09-5443-A5D4-6FE2D1750FCB}" destId="{EE63DD0A-0778-9F40-B57E-1E2993D6CF8C}" srcOrd="2" destOrd="0" parTransId="{075EAE2A-6B4A-B445-868C-3A66074F4577}" sibTransId="{C4EE46E5-BB82-3843-8823-DE4643F71A31}"/>
    <dgm:cxn modelId="{D08FCD83-A1F8-4568-977A-507E26A8E595}" type="presOf" srcId="{02704C1E-FF09-5443-A5D4-6FE2D1750FCB}" destId="{F9BC46F0-DE45-7B4C-9BCB-7FD82CABE350}" srcOrd="0" destOrd="0" presId="urn:microsoft.com/office/officeart/2005/8/layout/cycle2"/>
    <dgm:cxn modelId="{25737D32-F289-4CF9-AA50-E6B5B4C6E569}" type="presOf" srcId="{C4EE46E5-BB82-3843-8823-DE4643F71A31}" destId="{E346D9F1-053D-5244-BACC-F976B3630D14}" srcOrd="0" destOrd="0" presId="urn:microsoft.com/office/officeart/2005/8/layout/cycle2"/>
    <dgm:cxn modelId="{1955E3C2-8306-254E-A990-4F135779733F}" srcId="{02704C1E-FF09-5443-A5D4-6FE2D1750FCB}" destId="{64DDBEB3-EE90-7440-B9A0-261CDE8B2C8A}" srcOrd="1" destOrd="0" parTransId="{A098C976-6EDB-6D4C-B98F-00BD970EB30E}" sibTransId="{762E44C7-1DEB-0A41-AC14-C95B2F4BD81A}"/>
    <dgm:cxn modelId="{9C01B69B-BB16-49D7-9EE0-63FB63CD1190}" type="presOf" srcId="{2F7B96C5-8ECF-724E-BA42-21AFFD440954}" destId="{D7D43620-8D15-1E4F-884E-D5C2562E22C9}" srcOrd="0" destOrd="0" presId="urn:microsoft.com/office/officeart/2005/8/layout/cycle2"/>
    <dgm:cxn modelId="{E9285959-E82A-4DF0-B723-CB9AC1C2A9A2}" type="presOf" srcId="{461A5EF4-8EA0-DA4F-9558-265702BF9E1F}" destId="{A095F33C-3E40-914B-B0EB-6E07AD505CAA}" srcOrd="1" destOrd="0" presId="urn:microsoft.com/office/officeart/2005/8/layout/cycle2"/>
    <dgm:cxn modelId="{EA2A34E9-D6B7-47A8-BDE9-1360C15B0737}" type="presOf" srcId="{2F7B96C5-8ECF-724E-BA42-21AFFD440954}" destId="{0D21D26F-7B1A-4A41-9FA4-E88F9D504DEA}" srcOrd="1" destOrd="0" presId="urn:microsoft.com/office/officeart/2005/8/layout/cycle2"/>
    <dgm:cxn modelId="{696DB489-7C10-483D-8964-67C47D1A5298}" type="presOf" srcId="{64DDBEB3-EE90-7440-B9A0-261CDE8B2C8A}" destId="{B36DAECF-F3AF-2848-9077-FD6EA812165A}" srcOrd="0" destOrd="0" presId="urn:microsoft.com/office/officeart/2005/8/layout/cycle2"/>
    <dgm:cxn modelId="{5F0E4454-C38F-4BB9-B76A-14F74028D63D}" type="presOf" srcId="{762E44C7-1DEB-0A41-AC14-C95B2F4BD81A}" destId="{2EFB0862-0AF4-F248-8B2B-677D98A391ED}" srcOrd="0" destOrd="0" presId="urn:microsoft.com/office/officeart/2005/8/layout/cycle2"/>
    <dgm:cxn modelId="{818137B2-FA46-4D40-A640-B7FEE45A5526}" srcId="{02704C1E-FF09-5443-A5D4-6FE2D1750FCB}" destId="{B8B107A8-CEC5-C448-A191-05243F8F6E1C}" srcOrd="0" destOrd="0" parTransId="{2AC7DD62-5A0A-764B-95DC-2AB37064F522}" sibTransId="{2F7B96C5-8ECF-724E-BA42-21AFFD440954}"/>
    <dgm:cxn modelId="{7A541395-7D9C-4A3B-AE61-8B763D197D6E}" type="presOf" srcId="{EE63DD0A-0778-9F40-B57E-1E2993D6CF8C}" destId="{F08B418F-5A29-B347-B75B-64AEF1B31BAD}" srcOrd="0" destOrd="0" presId="urn:microsoft.com/office/officeart/2005/8/layout/cycle2"/>
    <dgm:cxn modelId="{14D56541-7C40-4423-B28F-F54C212D4C47}" type="presOf" srcId="{B488B021-2FEE-9C4A-879E-E8549E401B76}" destId="{E28FF0DD-B117-3940-AFDF-E11096B6F5AE}" srcOrd="0" destOrd="0" presId="urn:microsoft.com/office/officeart/2005/8/layout/cycle2"/>
    <dgm:cxn modelId="{9865D9FF-FCB7-49F7-BE36-CBEA10233724}" type="presOf" srcId="{B8B107A8-CEC5-C448-A191-05243F8F6E1C}" destId="{B760EE1E-8447-2E4F-816C-D46524A19502}" srcOrd="0" destOrd="0" presId="urn:microsoft.com/office/officeart/2005/8/layout/cycle2"/>
    <dgm:cxn modelId="{836D31EB-A547-4223-BA9D-F5C29384122B}" type="presOf" srcId="{C4EE46E5-BB82-3843-8823-DE4643F71A31}" destId="{21C92CD9-5ADE-CA4B-9BF3-9ABE01C246F6}" srcOrd="1" destOrd="0" presId="urn:microsoft.com/office/officeart/2005/8/layout/cycle2"/>
    <dgm:cxn modelId="{64363D11-CE32-492B-AD6F-B8AA561C1DCA}" type="presOf" srcId="{762E44C7-1DEB-0A41-AC14-C95B2F4BD81A}" destId="{E0338139-43FA-0E4C-BFF0-B6ED2CCC2BB4}" srcOrd="1" destOrd="0" presId="urn:microsoft.com/office/officeart/2005/8/layout/cycle2"/>
    <dgm:cxn modelId="{5599A1F2-E1C6-48AD-9639-6A0412CE4C6B}" type="presParOf" srcId="{F9BC46F0-DE45-7B4C-9BCB-7FD82CABE350}" destId="{B760EE1E-8447-2E4F-816C-D46524A19502}" srcOrd="0" destOrd="0" presId="urn:microsoft.com/office/officeart/2005/8/layout/cycle2"/>
    <dgm:cxn modelId="{A9810C08-AA1F-4500-AE61-9F8155105682}" type="presParOf" srcId="{F9BC46F0-DE45-7B4C-9BCB-7FD82CABE350}" destId="{D7D43620-8D15-1E4F-884E-D5C2562E22C9}" srcOrd="1" destOrd="0" presId="urn:microsoft.com/office/officeart/2005/8/layout/cycle2"/>
    <dgm:cxn modelId="{297F4D95-97B0-4877-ABEA-5D1DE499045F}" type="presParOf" srcId="{D7D43620-8D15-1E4F-884E-D5C2562E22C9}" destId="{0D21D26F-7B1A-4A41-9FA4-E88F9D504DEA}" srcOrd="0" destOrd="0" presId="urn:microsoft.com/office/officeart/2005/8/layout/cycle2"/>
    <dgm:cxn modelId="{3E434DFA-9ACB-4CA1-96A2-0F233B3CC86F}" type="presParOf" srcId="{F9BC46F0-DE45-7B4C-9BCB-7FD82CABE350}" destId="{B36DAECF-F3AF-2848-9077-FD6EA812165A}" srcOrd="2" destOrd="0" presId="urn:microsoft.com/office/officeart/2005/8/layout/cycle2"/>
    <dgm:cxn modelId="{A88639EB-2A95-4DF3-BF5B-EE16A63A2905}" type="presParOf" srcId="{F9BC46F0-DE45-7B4C-9BCB-7FD82CABE350}" destId="{2EFB0862-0AF4-F248-8B2B-677D98A391ED}" srcOrd="3" destOrd="0" presId="urn:microsoft.com/office/officeart/2005/8/layout/cycle2"/>
    <dgm:cxn modelId="{1683C6E6-9DFC-4F4C-B057-F25D237BBD97}" type="presParOf" srcId="{2EFB0862-0AF4-F248-8B2B-677D98A391ED}" destId="{E0338139-43FA-0E4C-BFF0-B6ED2CCC2BB4}" srcOrd="0" destOrd="0" presId="urn:microsoft.com/office/officeart/2005/8/layout/cycle2"/>
    <dgm:cxn modelId="{61D82AC8-38E5-4F2E-BF60-AC863EB8C5A9}" type="presParOf" srcId="{F9BC46F0-DE45-7B4C-9BCB-7FD82CABE350}" destId="{F08B418F-5A29-B347-B75B-64AEF1B31BAD}" srcOrd="4" destOrd="0" presId="urn:microsoft.com/office/officeart/2005/8/layout/cycle2"/>
    <dgm:cxn modelId="{3CB35FEF-AEFB-4DF6-B833-5777CC27CBE9}" type="presParOf" srcId="{F9BC46F0-DE45-7B4C-9BCB-7FD82CABE350}" destId="{E346D9F1-053D-5244-BACC-F976B3630D14}" srcOrd="5" destOrd="0" presId="urn:microsoft.com/office/officeart/2005/8/layout/cycle2"/>
    <dgm:cxn modelId="{37F53CC0-3E89-4160-848F-8CD29B1C0592}" type="presParOf" srcId="{E346D9F1-053D-5244-BACC-F976B3630D14}" destId="{21C92CD9-5ADE-CA4B-9BF3-9ABE01C246F6}" srcOrd="0" destOrd="0" presId="urn:microsoft.com/office/officeart/2005/8/layout/cycle2"/>
    <dgm:cxn modelId="{DD013592-E317-4FC8-A3E1-EF07C15FCF1B}" type="presParOf" srcId="{F9BC46F0-DE45-7B4C-9BCB-7FD82CABE350}" destId="{E28FF0DD-B117-3940-AFDF-E11096B6F5AE}" srcOrd="6" destOrd="0" presId="urn:microsoft.com/office/officeart/2005/8/layout/cycle2"/>
    <dgm:cxn modelId="{4251DDCA-AA06-4990-BD94-7C8BF8423A22}" type="presParOf" srcId="{F9BC46F0-DE45-7B4C-9BCB-7FD82CABE350}" destId="{EDFE7E34-87F8-0D4C-BC37-487F38C429B3}" srcOrd="7" destOrd="0" presId="urn:microsoft.com/office/officeart/2005/8/layout/cycle2"/>
    <dgm:cxn modelId="{65F6F108-27EC-4B2E-A3AA-A6F6466421B0}" type="presParOf" srcId="{EDFE7E34-87F8-0D4C-BC37-487F38C429B3}" destId="{A095F33C-3E40-914B-B0EB-6E07AD505CAA}" srcOrd="0" destOrd="0" presId="urn:microsoft.com/office/officeart/2005/8/layout/cycle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60EE1E-8447-2E4F-816C-D46524A19502}">
      <dsp:nvSpPr>
        <dsp:cNvPr id="0" name=""/>
        <dsp:cNvSpPr/>
      </dsp:nvSpPr>
      <dsp:spPr>
        <a:xfrm>
          <a:off x="3234639" y="1421"/>
          <a:ext cx="1555604" cy="1555604"/>
        </a:xfrm>
        <a:prstGeom prst="ellipse">
          <a:avLst/>
        </a:prstGeom>
        <a:solidFill>
          <a:srgbClr val="D9B59D">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s-CO" sz="12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 diarios con las prácticas tradicionales y con el entorno </a:t>
          </a:r>
        </a:p>
      </dsp:txBody>
      <dsp:txXfrm>
        <a:off x="3462452" y="229234"/>
        <a:ext cx="1099978" cy="1099978"/>
      </dsp:txXfrm>
    </dsp:sp>
    <dsp:sp modelId="{D7D43620-8D15-1E4F-884E-D5C2562E22C9}">
      <dsp:nvSpPr>
        <dsp:cNvPr id="0" name=""/>
        <dsp:cNvSpPr/>
      </dsp:nvSpPr>
      <dsp:spPr>
        <a:xfrm rot="2700000">
          <a:off x="4623070" y="1333502"/>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sp:txBody>
      <dsp:txXfrm>
        <a:off x="4641185" y="1394772"/>
        <a:ext cx="288622" cy="315010"/>
      </dsp:txXfrm>
    </dsp:sp>
    <dsp:sp modelId="{B36DAECF-F3AF-2848-9077-FD6EA812165A}">
      <dsp:nvSpPr>
        <dsp:cNvPr id="0" name=""/>
        <dsp:cNvSpPr/>
      </dsp:nvSpPr>
      <dsp:spPr>
        <a:xfrm>
          <a:off x="4884717" y="1651499"/>
          <a:ext cx="1555604" cy="1555604"/>
        </a:xfrm>
        <a:prstGeom prst="ellipse">
          <a:avLst/>
        </a:prstGeom>
        <a:solidFill>
          <a:srgbClr val="D9B59D">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s-CO" sz="14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Encuentros comunitarios</a:t>
          </a:r>
        </a:p>
      </dsp:txBody>
      <dsp:txXfrm>
        <a:off x="5112530" y="1879312"/>
        <a:ext cx="1099978" cy="1099978"/>
      </dsp:txXfrm>
    </dsp:sp>
    <dsp:sp modelId="{2EFB0862-0AF4-F248-8B2B-677D98A391ED}">
      <dsp:nvSpPr>
        <dsp:cNvPr id="0" name=""/>
        <dsp:cNvSpPr/>
      </dsp:nvSpPr>
      <dsp:spPr>
        <a:xfrm rot="8100000">
          <a:off x="4639573" y="2983580"/>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kern="1200">
            <a:solidFill>
              <a:sysClr val="windowText" lastClr="000000"/>
            </a:solidFill>
            <a:latin typeface="Calibri"/>
            <a:ea typeface="+mn-ea"/>
            <a:cs typeface="+mn-cs"/>
          </a:endParaRPr>
        </a:p>
      </dsp:txBody>
      <dsp:txXfrm rot="10800000">
        <a:off x="4745153" y="3044850"/>
        <a:ext cx="288622" cy="315010"/>
      </dsp:txXfrm>
    </dsp:sp>
    <dsp:sp modelId="{F08B418F-5A29-B347-B75B-64AEF1B31BAD}">
      <dsp:nvSpPr>
        <dsp:cNvPr id="0" name=""/>
        <dsp:cNvSpPr/>
      </dsp:nvSpPr>
      <dsp:spPr>
        <a:xfrm>
          <a:off x="3234639" y="3301576"/>
          <a:ext cx="1555604" cy="1555604"/>
        </a:xfrm>
        <a:prstGeom prst="ellipse">
          <a:avLst/>
        </a:prstGeom>
        <a:solidFill>
          <a:srgbClr val="6A462E">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rtl="0">
            <a:lnSpc>
              <a:spcPct val="90000"/>
            </a:lnSpc>
            <a:spcBef>
              <a:spcPct val="0"/>
            </a:spcBef>
            <a:spcAft>
              <a:spcPct val="35000"/>
            </a:spcAft>
          </a:pPr>
          <a:r>
            <a:rPr lang="es-CO" sz="14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Encuentros en el hogar</a:t>
          </a:r>
        </a:p>
      </dsp:txBody>
      <dsp:txXfrm>
        <a:off x="3462452" y="3529389"/>
        <a:ext cx="1099978" cy="1099978"/>
      </dsp:txXfrm>
    </dsp:sp>
    <dsp:sp modelId="{E346D9F1-053D-5244-BACC-F976B3630D14}">
      <dsp:nvSpPr>
        <dsp:cNvPr id="0" name=""/>
        <dsp:cNvSpPr/>
      </dsp:nvSpPr>
      <dsp:spPr>
        <a:xfrm rot="13500000">
          <a:off x="2989495" y="3000083"/>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sp:txBody>
      <dsp:txXfrm rot="10800000">
        <a:off x="3095075" y="3148819"/>
        <a:ext cx="288622" cy="315010"/>
      </dsp:txXfrm>
    </dsp:sp>
    <dsp:sp modelId="{E28FF0DD-B117-3940-AFDF-E11096B6F5AE}">
      <dsp:nvSpPr>
        <dsp:cNvPr id="0" name=""/>
        <dsp:cNvSpPr/>
      </dsp:nvSpPr>
      <dsp:spPr>
        <a:xfrm>
          <a:off x="1584561" y="1651499"/>
          <a:ext cx="1555604" cy="1555604"/>
        </a:xfrm>
        <a:prstGeom prst="ellipse">
          <a:avLst/>
        </a:prstGeom>
        <a:solidFill>
          <a:srgbClr val="D9B59D">
            <a:alpha val="54000"/>
          </a:srgbClr>
        </a:solidFill>
        <a:ln>
          <a:solidFill>
            <a:sysClr val="windowText" lastClr="000000"/>
          </a:solid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rtl="0">
            <a:lnSpc>
              <a:spcPct val="90000"/>
            </a:lnSpc>
            <a:spcBef>
              <a:spcPct val="0"/>
            </a:spcBef>
            <a:spcAft>
              <a:spcPct val="35000"/>
            </a:spcAft>
          </a:pPr>
          <a:r>
            <a:rPr lang="es-CO" sz="1200" b="1" kern="1200" dirty="0">
              <a:solidFill>
                <a:sysClr val="windowText" lastClr="000000"/>
              </a:solidFill>
              <a:effectLst>
                <a:outerShdw blurRad="38100" dist="38100" dir="2700000" algn="tl">
                  <a:srgbClr val="000000">
                    <a:alpha val="43137"/>
                  </a:srgbClr>
                </a:outerShdw>
              </a:effectLst>
              <a:latin typeface="Calibri"/>
              <a:ea typeface="+mn-ea"/>
              <a:cs typeface="+mn-cs"/>
            </a:rPr>
            <a:t>Encuentros grupales con madres gestantes y mujeres en período de lactancia</a:t>
          </a:r>
        </a:p>
      </dsp:txBody>
      <dsp:txXfrm>
        <a:off x="1812374" y="1879312"/>
        <a:ext cx="1099978" cy="1099978"/>
      </dsp:txXfrm>
    </dsp:sp>
    <dsp:sp modelId="{EDFE7E34-87F8-0D4C-BC37-487F38C429B3}">
      <dsp:nvSpPr>
        <dsp:cNvPr id="0" name=""/>
        <dsp:cNvSpPr/>
      </dsp:nvSpPr>
      <dsp:spPr>
        <a:xfrm rot="18900000">
          <a:off x="2972992" y="1350005"/>
          <a:ext cx="412317" cy="525016"/>
        </a:xfrm>
        <a:prstGeom prst="rightArrow">
          <a:avLst>
            <a:gd name="adj1" fmla="val 60000"/>
            <a:gd name="adj2" fmla="val 50000"/>
          </a:avLst>
        </a:prstGeom>
        <a:solidFill>
          <a:srgbClr val="4BACC6">
            <a:lumMod val="75000"/>
          </a:srgb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s-ES" sz="2200" kern="1200">
            <a:solidFill>
              <a:prstClr val="black"/>
            </a:solidFill>
            <a:latin typeface="Calibri"/>
            <a:ea typeface="+mn-ea"/>
            <a:cs typeface="+mn-cs"/>
          </a:endParaRPr>
        </a:p>
      </dsp:txBody>
      <dsp:txXfrm>
        <a:off x="2991107" y="1498741"/>
        <a:ext cx="288622" cy="31501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E5FEAA-91B1-4774-8ED1-C6D8AE01834C}" type="datetimeFigureOut">
              <a:rPr lang="es-CO" smtClean="0"/>
              <a:t>16/08/2017</a:t>
            </a:fld>
            <a:endParaRPr lang="es-CO"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5585EC-500B-44AE-9C25-4A4CEDD5002E}" type="slidenum">
              <a:rPr lang="es-CO" smtClean="0"/>
              <a:t>‹Nº›</a:t>
            </a:fld>
            <a:endParaRPr lang="es-CO" dirty="0"/>
          </a:p>
        </p:txBody>
      </p:sp>
    </p:spTree>
    <p:extLst>
      <p:ext uri="{BB962C8B-B14F-4D97-AF65-F5344CB8AC3E}">
        <p14:creationId xmlns:p14="http://schemas.microsoft.com/office/powerpoint/2010/main" val="22857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915524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8740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3575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7103844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2392397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07699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2730824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87161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6983200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425576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643374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38198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1878738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868206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a:solidFill>
                  <a:prstClr val="black"/>
                </a:solidFill>
              </a:rPr>
              <a:pPr/>
              <a:t>16/08/2017</a:t>
            </a:fld>
            <a:endParaRPr lang="es-CO" dirty="0">
              <a:solidFill>
                <a:prstClr val="black"/>
              </a:solidFill>
            </a:endParaRPr>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solidFill>
                <a:prstClr val="black"/>
              </a:solidFill>
            </a:endParaRPr>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a:solidFill>
                  <a:prstClr val="black"/>
                </a:solidFill>
              </a:rPr>
              <a:pPr/>
              <a:t>‹Nº›</a:t>
            </a:fld>
            <a:endParaRPr lang="es-CO" dirty="0">
              <a:solidFill>
                <a:prstClr val="black"/>
              </a:solidFill>
            </a:endParaRPr>
          </a:p>
        </p:txBody>
      </p:sp>
    </p:spTree>
    <p:extLst>
      <p:ext uri="{BB962C8B-B14F-4D97-AF65-F5344CB8AC3E}">
        <p14:creationId xmlns:p14="http://schemas.microsoft.com/office/powerpoint/2010/main" val="3477415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122364"/>
            <a:ext cx="7772400" cy="2387600"/>
          </a:xfrm>
        </p:spPr>
        <p:txBody>
          <a:bodyPr anchor="b"/>
          <a:lstStyle>
            <a:lvl1pPr algn="ctr">
              <a:defRPr sz="5333"/>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1" y="3602039"/>
            <a:ext cx="6858000" cy="1655762"/>
          </a:xfrm>
        </p:spPr>
        <p:txBody>
          <a:bodyPr/>
          <a:lstStyle>
            <a:lvl1pPr marL="0" indent="0" algn="ctr">
              <a:buNone/>
              <a:defRPr sz="2133"/>
            </a:lvl1pPr>
            <a:lvl2pPr marL="406395" indent="0" algn="ctr">
              <a:buNone/>
              <a:defRPr sz="1778"/>
            </a:lvl2pPr>
            <a:lvl3pPr marL="812790" indent="0" algn="ctr">
              <a:buNone/>
              <a:defRPr sz="1600"/>
            </a:lvl3pPr>
            <a:lvl4pPr marL="1219184" indent="0" algn="ctr">
              <a:buNone/>
              <a:defRPr sz="1422"/>
            </a:lvl4pPr>
            <a:lvl5pPr marL="1625579" indent="0" algn="ctr">
              <a:buNone/>
              <a:defRPr sz="1422"/>
            </a:lvl5pPr>
            <a:lvl6pPr marL="2031974" indent="0" algn="ctr">
              <a:buNone/>
              <a:defRPr sz="1422"/>
            </a:lvl6pPr>
            <a:lvl7pPr marL="2438369" indent="0" algn="ctr">
              <a:buNone/>
              <a:defRPr sz="1422"/>
            </a:lvl7pPr>
            <a:lvl8pPr marL="2844764" indent="0" algn="ctr">
              <a:buNone/>
              <a:defRPr sz="1422"/>
            </a:lvl8pPr>
            <a:lvl9pPr marL="3251158" indent="0" algn="ctr">
              <a:buNone/>
              <a:defRPr sz="1422"/>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128716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59441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5333"/>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133">
                <a:solidFill>
                  <a:schemeClr val="tx1"/>
                </a:solidFill>
              </a:defRPr>
            </a:lvl1pPr>
            <a:lvl2pPr marL="406395" indent="0">
              <a:buNone/>
              <a:defRPr sz="1778">
                <a:solidFill>
                  <a:schemeClr val="tx1">
                    <a:tint val="75000"/>
                  </a:schemeClr>
                </a:solidFill>
              </a:defRPr>
            </a:lvl2pPr>
            <a:lvl3pPr marL="812790" indent="0">
              <a:buNone/>
              <a:defRPr sz="1600">
                <a:solidFill>
                  <a:schemeClr val="tx1">
                    <a:tint val="75000"/>
                  </a:schemeClr>
                </a:solidFill>
              </a:defRPr>
            </a:lvl3pPr>
            <a:lvl4pPr marL="1219184" indent="0">
              <a:buNone/>
              <a:defRPr sz="1422">
                <a:solidFill>
                  <a:schemeClr val="tx1">
                    <a:tint val="75000"/>
                  </a:schemeClr>
                </a:solidFill>
              </a:defRPr>
            </a:lvl4pPr>
            <a:lvl5pPr marL="1625579" indent="0">
              <a:buNone/>
              <a:defRPr sz="1422">
                <a:solidFill>
                  <a:schemeClr val="tx1">
                    <a:tint val="75000"/>
                  </a:schemeClr>
                </a:solidFill>
              </a:defRPr>
            </a:lvl5pPr>
            <a:lvl6pPr marL="2031974" indent="0">
              <a:buNone/>
              <a:defRPr sz="1422">
                <a:solidFill>
                  <a:schemeClr val="tx1">
                    <a:tint val="75000"/>
                  </a:schemeClr>
                </a:solidFill>
              </a:defRPr>
            </a:lvl6pPr>
            <a:lvl7pPr marL="2438369" indent="0">
              <a:buNone/>
              <a:defRPr sz="1422">
                <a:solidFill>
                  <a:schemeClr val="tx1">
                    <a:tint val="75000"/>
                  </a:schemeClr>
                </a:solidFill>
              </a:defRPr>
            </a:lvl7pPr>
            <a:lvl8pPr marL="2844764" indent="0">
              <a:buNone/>
              <a:defRPr sz="1422">
                <a:solidFill>
                  <a:schemeClr val="tx1">
                    <a:tint val="75000"/>
                  </a:schemeClr>
                </a:solidFill>
              </a:defRPr>
            </a:lvl8pPr>
            <a:lvl9pPr marL="3251158" indent="0">
              <a:buNone/>
              <a:defRPr sz="1422">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6849422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1" y="1825625"/>
            <a:ext cx="3886200" cy="4351337"/>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99371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4"/>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3" y="1681162"/>
            <a:ext cx="3868339"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3" y="2505075"/>
            <a:ext cx="3868339" cy="368458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1" y="1681162"/>
            <a:ext cx="3887390" cy="823912"/>
          </a:xfrm>
        </p:spPr>
        <p:txBody>
          <a:bodyPr anchor="b"/>
          <a:lstStyle>
            <a:lvl1pPr marL="0" indent="0">
              <a:buNone/>
              <a:defRPr sz="2133" b="1"/>
            </a:lvl1pPr>
            <a:lvl2pPr marL="406395" indent="0">
              <a:buNone/>
              <a:defRPr sz="1778" b="1"/>
            </a:lvl2pPr>
            <a:lvl3pPr marL="812790" indent="0">
              <a:buNone/>
              <a:defRPr sz="1600" b="1"/>
            </a:lvl3pPr>
            <a:lvl4pPr marL="1219184" indent="0">
              <a:buNone/>
              <a:defRPr sz="1422" b="1"/>
            </a:lvl4pPr>
            <a:lvl5pPr marL="1625579" indent="0">
              <a:buNone/>
              <a:defRPr sz="1422" b="1"/>
            </a:lvl5pPr>
            <a:lvl6pPr marL="2031974" indent="0">
              <a:buNone/>
              <a:defRPr sz="1422" b="1"/>
            </a:lvl6pPr>
            <a:lvl7pPr marL="2438369" indent="0">
              <a:buNone/>
              <a:defRPr sz="1422" b="1"/>
            </a:lvl7pPr>
            <a:lvl8pPr marL="2844764" indent="0">
              <a:buNone/>
              <a:defRPr sz="1422" b="1"/>
            </a:lvl8pPr>
            <a:lvl9pPr marL="3251158" indent="0">
              <a:buNone/>
              <a:defRPr sz="1422"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1" y="2505075"/>
            <a:ext cx="3887390" cy="3684589"/>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528408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113687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179418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913877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8"/>
            <a:ext cx="4629150" cy="4873625"/>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365300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2844"/>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844"/>
            </a:lvl1pPr>
            <a:lvl2pPr marL="406395" indent="0">
              <a:buNone/>
              <a:defRPr sz="2489"/>
            </a:lvl2pPr>
            <a:lvl3pPr marL="812790" indent="0">
              <a:buNone/>
              <a:defRPr sz="2133"/>
            </a:lvl3pPr>
            <a:lvl4pPr marL="1219184" indent="0">
              <a:buNone/>
              <a:defRPr sz="1778"/>
            </a:lvl4pPr>
            <a:lvl5pPr marL="1625579" indent="0">
              <a:buNone/>
              <a:defRPr sz="1778"/>
            </a:lvl5pPr>
            <a:lvl6pPr marL="2031974" indent="0">
              <a:buNone/>
              <a:defRPr sz="1778"/>
            </a:lvl6pPr>
            <a:lvl7pPr marL="2438369" indent="0">
              <a:buNone/>
              <a:defRPr sz="1778"/>
            </a:lvl7pPr>
            <a:lvl8pPr marL="2844764" indent="0">
              <a:buNone/>
              <a:defRPr sz="1778"/>
            </a:lvl8pPr>
            <a:lvl9pPr marL="3251158" indent="0">
              <a:buNone/>
              <a:defRPr sz="1778"/>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9"/>
          </a:xfrm>
        </p:spPr>
        <p:txBody>
          <a:bodyPr/>
          <a:lstStyle>
            <a:lvl1pPr marL="0" indent="0">
              <a:buNone/>
              <a:defRPr sz="1422"/>
            </a:lvl1pPr>
            <a:lvl2pPr marL="406395" indent="0">
              <a:buNone/>
              <a:defRPr sz="1244"/>
            </a:lvl2pPr>
            <a:lvl3pPr marL="812790" indent="0">
              <a:buNone/>
              <a:defRPr sz="1067"/>
            </a:lvl3pPr>
            <a:lvl4pPr marL="1219184" indent="0">
              <a:buNone/>
              <a:defRPr sz="889"/>
            </a:lvl4pPr>
            <a:lvl5pPr marL="1625579" indent="0">
              <a:buNone/>
              <a:defRPr sz="889"/>
            </a:lvl5pPr>
            <a:lvl6pPr marL="2031974" indent="0">
              <a:buNone/>
              <a:defRPr sz="889"/>
            </a:lvl6pPr>
            <a:lvl7pPr marL="2438369" indent="0">
              <a:buNone/>
              <a:defRPr sz="889"/>
            </a:lvl7pPr>
            <a:lvl8pPr marL="2844764" indent="0">
              <a:buNone/>
              <a:defRPr sz="889"/>
            </a:lvl8pPr>
            <a:lvl9pPr marL="3251158" indent="0">
              <a:buNone/>
              <a:defRPr sz="889"/>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275269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815916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7"/>
            <a:ext cx="1971676"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2" y="365127"/>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9FDE871-B0F0-4569-87DC-0C3EB42A7706}"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18953BF-9F07-46EF-AA07-41A37D9474AC}"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785255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4571428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1300792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6888032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42721622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s-CO"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1934028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s-CO"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939694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022604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s-CO"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03410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566893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s-CO"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32258230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22259816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s-CO"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81517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453600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2761556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8433821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1721074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16/08/2017</a:t>
            </a:fld>
            <a:endParaRPr lang="es-CO" dirty="0"/>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dirty="0"/>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dirty="0"/>
          </a:p>
        </p:txBody>
      </p:sp>
    </p:spTree>
    <p:extLst>
      <p:ext uri="{BB962C8B-B14F-4D97-AF65-F5344CB8AC3E}">
        <p14:creationId xmlns:p14="http://schemas.microsoft.com/office/powerpoint/2010/main" val="3421555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2539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7"/>
            <a:ext cx="7886700" cy="1325564"/>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1" y="1825625"/>
            <a:ext cx="7886700" cy="435133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49" y="6356351"/>
            <a:ext cx="2057400" cy="365126"/>
          </a:xfrm>
          <a:prstGeom prst="rect">
            <a:avLst/>
          </a:prstGeom>
        </p:spPr>
        <p:txBody>
          <a:bodyPr vert="horz" lIns="91440" tIns="45720" rIns="91440" bIns="45720" rtlCol="0" anchor="ctr"/>
          <a:lstStyle>
            <a:lvl1pPr algn="l">
              <a:defRPr sz="1067">
                <a:solidFill>
                  <a:schemeClr val="tx1">
                    <a:tint val="75000"/>
                  </a:schemeClr>
                </a:solidFill>
              </a:defRPr>
            </a:lvl1pPr>
          </a:lstStyle>
          <a:p>
            <a:pPr defTabSz="731511"/>
            <a:fld id="{A9FDE871-B0F0-4569-87DC-0C3EB42A7706}" type="datetimeFigureOut">
              <a:rPr lang="es-CO" smtClean="0">
                <a:solidFill>
                  <a:prstClr val="black">
                    <a:tint val="75000"/>
                  </a:prstClr>
                </a:solidFill>
              </a:rPr>
              <a:pPr defTabSz="731511"/>
              <a:t>16/08/2017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1" y="6356351"/>
            <a:ext cx="3086100" cy="365126"/>
          </a:xfrm>
          <a:prstGeom prst="rect">
            <a:avLst/>
          </a:prstGeom>
        </p:spPr>
        <p:txBody>
          <a:bodyPr vert="horz" lIns="91440" tIns="45720" rIns="91440" bIns="45720" rtlCol="0" anchor="ctr"/>
          <a:lstStyle>
            <a:lvl1pPr algn="ctr">
              <a:defRPr sz="1067">
                <a:solidFill>
                  <a:schemeClr val="tx1">
                    <a:tint val="75000"/>
                  </a:schemeClr>
                </a:solidFill>
              </a:defRPr>
            </a:lvl1pPr>
          </a:lstStyle>
          <a:p>
            <a:pPr defTabSz="731511"/>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1" y="6356351"/>
            <a:ext cx="2057400" cy="365126"/>
          </a:xfrm>
          <a:prstGeom prst="rect">
            <a:avLst/>
          </a:prstGeom>
        </p:spPr>
        <p:txBody>
          <a:bodyPr vert="horz" lIns="91440" tIns="45720" rIns="91440" bIns="45720" rtlCol="0" anchor="ctr"/>
          <a:lstStyle>
            <a:lvl1pPr algn="r">
              <a:defRPr sz="1067">
                <a:solidFill>
                  <a:schemeClr val="tx1">
                    <a:tint val="75000"/>
                  </a:schemeClr>
                </a:solidFill>
              </a:defRPr>
            </a:lvl1pPr>
          </a:lstStyle>
          <a:p>
            <a:pPr defTabSz="731511"/>
            <a:fld id="{518953BF-9F07-46EF-AA07-41A37D9474AC}" type="slidenum">
              <a:rPr lang="es-CO" smtClean="0">
                <a:solidFill>
                  <a:prstClr val="black">
                    <a:tint val="75000"/>
                  </a:prstClr>
                </a:solidFill>
              </a:rPr>
              <a:pPr defTabSz="731511"/>
              <a:t>‹Nº›</a:t>
            </a:fld>
            <a:endParaRPr lang="es-CO" dirty="0">
              <a:solidFill>
                <a:prstClr val="black">
                  <a:tint val="75000"/>
                </a:prstClr>
              </a:solidFill>
            </a:endParaRPr>
          </a:p>
        </p:txBody>
      </p:sp>
    </p:spTree>
    <p:extLst>
      <p:ext uri="{BB962C8B-B14F-4D97-AF65-F5344CB8AC3E}">
        <p14:creationId xmlns:p14="http://schemas.microsoft.com/office/powerpoint/2010/main" val="374885307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812790" rtl="0" eaLnBrk="1" latinLnBrk="0" hangingPunct="1">
        <a:lnSpc>
          <a:spcPct val="90000"/>
        </a:lnSpc>
        <a:spcBef>
          <a:spcPct val="0"/>
        </a:spcBef>
        <a:buNone/>
        <a:defRPr sz="3911" kern="1200">
          <a:solidFill>
            <a:schemeClr val="tx1"/>
          </a:solidFill>
          <a:latin typeface="+mj-lt"/>
          <a:ea typeface="+mj-ea"/>
          <a:cs typeface="+mj-cs"/>
        </a:defRPr>
      </a:lvl1pPr>
    </p:titleStyle>
    <p:bodyStyle>
      <a:lvl1pPr marL="203197" indent="-203197" algn="l" defTabSz="812790" rtl="0" eaLnBrk="1" latinLnBrk="0" hangingPunct="1">
        <a:lnSpc>
          <a:spcPct val="90000"/>
        </a:lnSpc>
        <a:spcBef>
          <a:spcPts val="889"/>
        </a:spcBef>
        <a:buFont typeface="Arial" panose="020B0604020202020204" pitchFamily="34" charset="0"/>
        <a:buChar char="•"/>
        <a:defRPr sz="2489" kern="1200">
          <a:solidFill>
            <a:schemeClr val="tx1"/>
          </a:solidFill>
          <a:latin typeface="+mn-lt"/>
          <a:ea typeface="+mn-ea"/>
          <a:cs typeface="+mn-cs"/>
        </a:defRPr>
      </a:lvl1pPr>
      <a:lvl2pPr marL="609592" indent="-203197" algn="l" defTabSz="812790" rtl="0" eaLnBrk="1" latinLnBrk="0" hangingPunct="1">
        <a:lnSpc>
          <a:spcPct val="90000"/>
        </a:lnSpc>
        <a:spcBef>
          <a:spcPts val="445"/>
        </a:spcBef>
        <a:buFont typeface="Arial" panose="020B0604020202020204" pitchFamily="34" charset="0"/>
        <a:buChar char="•"/>
        <a:defRPr sz="2133" kern="1200">
          <a:solidFill>
            <a:schemeClr val="tx1"/>
          </a:solidFill>
          <a:latin typeface="+mn-lt"/>
          <a:ea typeface="+mn-ea"/>
          <a:cs typeface="+mn-cs"/>
        </a:defRPr>
      </a:lvl2pPr>
      <a:lvl3pPr marL="1015987" indent="-203197" algn="l" defTabSz="812790" rtl="0" eaLnBrk="1" latinLnBrk="0" hangingPunct="1">
        <a:lnSpc>
          <a:spcPct val="90000"/>
        </a:lnSpc>
        <a:spcBef>
          <a:spcPts val="445"/>
        </a:spcBef>
        <a:buFont typeface="Arial" panose="020B0604020202020204" pitchFamily="34" charset="0"/>
        <a:buChar char="•"/>
        <a:defRPr sz="1778" kern="1200">
          <a:solidFill>
            <a:schemeClr val="tx1"/>
          </a:solidFill>
          <a:latin typeface="+mn-lt"/>
          <a:ea typeface="+mn-ea"/>
          <a:cs typeface="+mn-cs"/>
        </a:defRPr>
      </a:lvl3pPr>
      <a:lvl4pPr marL="1422382"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4pPr>
      <a:lvl5pPr marL="1828777"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5pPr>
      <a:lvl6pPr marL="223517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6pPr>
      <a:lvl7pPr marL="264156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7pPr>
      <a:lvl8pPr marL="3047961"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8pPr>
      <a:lvl9pPr marL="3454356" indent="-203197" algn="l" defTabSz="812790" rtl="0" eaLnBrk="1" latinLnBrk="0" hangingPunct="1">
        <a:lnSpc>
          <a:spcPct val="90000"/>
        </a:lnSpc>
        <a:spcBef>
          <a:spcPts val="445"/>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812790" rtl="0" eaLnBrk="1" latinLnBrk="0" hangingPunct="1">
        <a:defRPr sz="1600" kern="1200">
          <a:solidFill>
            <a:schemeClr val="tx1"/>
          </a:solidFill>
          <a:latin typeface="+mn-lt"/>
          <a:ea typeface="+mn-ea"/>
          <a:cs typeface="+mn-cs"/>
        </a:defRPr>
      </a:lvl1pPr>
      <a:lvl2pPr marL="406395" algn="l" defTabSz="812790" rtl="0" eaLnBrk="1" latinLnBrk="0" hangingPunct="1">
        <a:defRPr sz="1600" kern="1200">
          <a:solidFill>
            <a:schemeClr val="tx1"/>
          </a:solidFill>
          <a:latin typeface="+mn-lt"/>
          <a:ea typeface="+mn-ea"/>
          <a:cs typeface="+mn-cs"/>
        </a:defRPr>
      </a:lvl2pPr>
      <a:lvl3pPr marL="812790" algn="l" defTabSz="812790" rtl="0" eaLnBrk="1" latinLnBrk="0" hangingPunct="1">
        <a:defRPr sz="1600" kern="1200">
          <a:solidFill>
            <a:schemeClr val="tx1"/>
          </a:solidFill>
          <a:latin typeface="+mn-lt"/>
          <a:ea typeface="+mn-ea"/>
          <a:cs typeface="+mn-cs"/>
        </a:defRPr>
      </a:lvl3pPr>
      <a:lvl4pPr marL="1219184" algn="l" defTabSz="812790" rtl="0" eaLnBrk="1" latinLnBrk="0" hangingPunct="1">
        <a:defRPr sz="1600" kern="1200">
          <a:solidFill>
            <a:schemeClr val="tx1"/>
          </a:solidFill>
          <a:latin typeface="+mn-lt"/>
          <a:ea typeface="+mn-ea"/>
          <a:cs typeface="+mn-cs"/>
        </a:defRPr>
      </a:lvl4pPr>
      <a:lvl5pPr marL="1625579" algn="l" defTabSz="812790" rtl="0" eaLnBrk="1" latinLnBrk="0" hangingPunct="1">
        <a:defRPr sz="1600" kern="1200">
          <a:solidFill>
            <a:schemeClr val="tx1"/>
          </a:solidFill>
          <a:latin typeface="+mn-lt"/>
          <a:ea typeface="+mn-ea"/>
          <a:cs typeface="+mn-cs"/>
        </a:defRPr>
      </a:lvl5pPr>
      <a:lvl6pPr marL="2031974" algn="l" defTabSz="812790" rtl="0" eaLnBrk="1" latinLnBrk="0" hangingPunct="1">
        <a:defRPr sz="1600" kern="1200">
          <a:solidFill>
            <a:schemeClr val="tx1"/>
          </a:solidFill>
          <a:latin typeface="+mn-lt"/>
          <a:ea typeface="+mn-ea"/>
          <a:cs typeface="+mn-cs"/>
        </a:defRPr>
      </a:lvl6pPr>
      <a:lvl7pPr marL="2438369" algn="l" defTabSz="812790" rtl="0" eaLnBrk="1" latinLnBrk="0" hangingPunct="1">
        <a:defRPr sz="1600" kern="1200">
          <a:solidFill>
            <a:schemeClr val="tx1"/>
          </a:solidFill>
          <a:latin typeface="+mn-lt"/>
          <a:ea typeface="+mn-ea"/>
          <a:cs typeface="+mn-cs"/>
        </a:defRPr>
      </a:lvl7pPr>
      <a:lvl8pPr marL="2844764" algn="l" defTabSz="812790" rtl="0" eaLnBrk="1" latinLnBrk="0" hangingPunct="1">
        <a:defRPr sz="1600" kern="1200">
          <a:solidFill>
            <a:schemeClr val="tx1"/>
          </a:solidFill>
          <a:latin typeface="+mn-lt"/>
          <a:ea typeface="+mn-ea"/>
          <a:cs typeface="+mn-cs"/>
        </a:defRPr>
      </a:lvl8pPr>
      <a:lvl9pPr marL="3251158" algn="l" defTabSz="812790" rtl="0" eaLnBrk="1" latinLnBrk="0" hangingPunct="1">
        <a:defRPr sz="1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solidFill>
                  <a:prstClr val="black">
                    <a:tint val="75000"/>
                  </a:prstClr>
                </a:solidFill>
              </a:rPr>
              <a:pPr/>
              <a:t>16/08/2017</a:t>
            </a:fld>
            <a:endParaRPr lang="es-CO" dirty="0">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solidFill>
                  <a:prstClr val="black">
                    <a:tint val="75000"/>
                  </a:prstClr>
                </a:solidFill>
              </a:rPr>
              <a:pPr/>
              <a:t>‹Nº›</a:t>
            </a:fld>
            <a:endParaRPr lang="es-CO" dirty="0">
              <a:solidFill>
                <a:prstClr val="black">
                  <a:tint val="75000"/>
                </a:prstClr>
              </a:solidFill>
            </a:endParaRPr>
          </a:p>
        </p:txBody>
      </p:sp>
    </p:spTree>
    <p:extLst>
      <p:ext uri="{BB962C8B-B14F-4D97-AF65-F5344CB8AC3E}">
        <p14:creationId xmlns:p14="http://schemas.microsoft.com/office/powerpoint/2010/main" val="185867451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336176" y="771915"/>
            <a:ext cx="8202705"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4400" b="1" dirty="0">
                <a:solidFill>
                  <a:prstClr val="white"/>
                </a:solidFill>
              </a:rPr>
              <a:t>Informe</a:t>
            </a:r>
          </a:p>
          <a:p>
            <a:pPr algn="ctr"/>
            <a:r>
              <a:rPr lang="es-CO" sz="4400" b="1" dirty="0">
                <a:solidFill>
                  <a:prstClr val="white"/>
                </a:solidFill>
              </a:rPr>
              <a:t>de Gestión Mesa Pública</a:t>
            </a:r>
          </a:p>
          <a:p>
            <a:pPr algn="ctr"/>
            <a:endParaRPr lang="es-CO" sz="4400" b="1" dirty="0">
              <a:solidFill>
                <a:prstClr val="whit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04221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788" y="257634"/>
            <a:ext cx="6833814" cy="4550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CO" sz="32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sp>
        <p:nvSpPr>
          <p:cNvPr id="5" name="4 Marcador de texto"/>
          <p:cNvSpPr>
            <a:spLocks noGrp="1"/>
          </p:cNvSpPr>
          <p:nvPr>
            <p:ph type="body" idx="1"/>
          </p:nvPr>
        </p:nvSpPr>
        <p:spPr>
          <a:xfrm>
            <a:off x="271705" y="1669486"/>
            <a:ext cx="8588960" cy="4229037"/>
          </a:xfrm>
        </p:spPr>
        <p:txBody>
          <a:bodyPr/>
          <a:lstStyle/>
          <a:p>
            <a:pPr marL="285750" indent="-285750">
              <a:buFont typeface="Wingdings" pitchFamily="2" charset="2"/>
              <a:buChar char="q"/>
            </a:pPr>
            <a:r>
              <a:rPr lang="es-CO" sz="1800" dirty="0">
                <a:solidFill>
                  <a:schemeClr val="tx1"/>
                </a:solidFill>
              </a:rPr>
              <a:t>Permitir dialogo y reflexiones permanentes sobre la gestión de la entidad, garantizando los derechos integrales de los niños, niñas y adolescentes en Colombia.</a:t>
            </a:r>
          </a:p>
          <a:p>
            <a:pPr marL="285750" indent="-285750">
              <a:buFont typeface="Wingdings" pitchFamily="2" charset="2"/>
              <a:buChar char="q"/>
            </a:pPr>
            <a:r>
              <a:rPr lang="es-CO" sz="1800" dirty="0">
                <a:solidFill>
                  <a:schemeClr val="tx1"/>
                </a:solidFill>
              </a:rPr>
              <a:t>Informar y visibilizar los logros y alcances de la gestión territorial en un periodo de tiempo determinado. </a:t>
            </a:r>
            <a:br>
              <a:rPr lang="es-CO" sz="1800" dirty="0">
                <a:solidFill>
                  <a:schemeClr val="tx1"/>
                </a:solidFill>
              </a:rPr>
            </a:br>
            <a:endParaRPr lang="es-CO" sz="1800" dirty="0">
              <a:solidFill>
                <a:schemeClr val="tx1"/>
              </a:solidFill>
            </a:endParaRPr>
          </a:p>
          <a:p>
            <a:pPr marL="285750" indent="-285750">
              <a:buFont typeface="Wingdings" pitchFamily="2" charset="2"/>
              <a:buChar char="q"/>
            </a:pPr>
            <a:r>
              <a:rPr lang="es-CO" sz="1800" dirty="0" smtClean="0">
                <a:solidFill>
                  <a:schemeClr val="tx1"/>
                </a:solidFill>
              </a:rPr>
              <a:t>Contribuir </a:t>
            </a:r>
            <a:r>
              <a:rPr lang="es-CO" sz="1800" dirty="0">
                <a:solidFill>
                  <a:schemeClr val="tx1"/>
                </a:solidFill>
              </a:rPr>
              <a:t>a mejorar la operacionalidad, la relevancia y la permanencia de los servicios vigentes.</a:t>
            </a:r>
          </a:p>
          <a:p>
            <a:pPr marL="285750" indent="-285750">
              <a:buFont typeface="Wingdings" pitchFamily="2" charset="2"/>
              <a:buChar char="q"/>
            </a:pPr>
            <a:r>
              <a:rPr lang="es-CO" sz="1800" dirty="0" smtClean="0">
                <a:solidFill>
                  <a:schemeClr val="tx1"/>
                </a:solidFill>
              </a:rPr>
              <a:t>Proponer </a:t>
            </a:r>
            <a:r>
              <a:rPr lang="es-CO" sz="1800" dirty="0">
                <a:solidFill>
                  <a:schemeClr val="tx1"/>
                </a:solidFill>
              </a:rPr>
              <a:t>y fundamentar mejoras frente a políticas, planes y programas para la garantía de derechos</a:t>
            </a:r>
          </a:p>
          <a:p>
            <a:pPr algn="just"/>
            <a:endParaRPr lang="es-CO" sz="1800" dirty="0"/>
          </a:p>
        </p:txBody>
      </p:sp>
      <p:sp>
        <p:nvSpPr>
          <p:cNvPr id="7" name="6 Flecha derecha"/>
          <p:cNvSpPr/>
          <p:nvPr/>
        </p:nvSpPr>
        <p:spPr>
          <a:xfrm>
            <a:off x="271705" y="0"/>
            <a:ext cx="3754816" cy="141191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i="1" dirty="0"/>
              <a:t>Propósitos y Alcances</a:t>
            </a:r>
          </a:p>
          <a:p>
            <a:pPr algn="ctr"/>
            <a:endParaRPr lang="es-CO" sz="2800" i="1" dirty="0"/>
          </a:p>
        </p:txBody>
      </p:sp>
    </p:spTree>
    <p:extLst>
      <p:ext uri="{BB962C8B-B14F-4D97-AF65-F5344CB8AC3E}">
        <p14:creationId xmlns:p14="http://schemas.microsoft.com/office/powerpoint/2010/main" val="4231407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 Box 5"/>
          <p:cNvSpPr txBox="1">
            <a:spLocks noChangeArrowheads="1"/>
          </p:cNvSpPr>
          <p:nvPr/>
        </p:nvSpPr>
        <p:spPr bwMode="auto">
          <a:xfrm>
            <a:off x="53788" y="94130"/>
            <a:ext cx="79504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sz="2800"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Presupuesto </a:t>
            </a:r>
            <a:r>
              <a:rPr lang="es-CO" altLang="es-CO" sz="2800" b="1" i="1" dirty="0" smtClean="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e </a:t>
            </a:r>
            <a:r>
              <a:rPr lang="es-CO" altLang="es-CO" sz="2800" b="1" i="1" dirty="0" smtClean="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Inversión</a:t>
            </a:r>
            <a:endParaRPr lang="es-CO" altLang="es-CO" sz="2800"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graphicFrame>
        <p:nvGraphicFramePr>
          <p:cNvPr id="5" name="Group 58"/>
          <p:cNvGraphicFramePr>
            <a:graphicFrameLocks noGrp="1"/>
          </p:cNvGraphicFramePr>
          <p:nvPr>
            <p:extLst>
              <p:ext uri="{D42A27DB-BD31-4B8C-83A1-F6EECF244321}">
                <p14:modId xmlns:p14="http://schemas.microsoft.com/office/powerpoint/2010/main" val="3081017732"/>
              </p:ext>
            </p:extLst>
          </p:nvPr>
        </p:nvGraphicFramePr>
        <p:xfrm>
          <a:off x="1109221" y="1243703"/>
          <a:ext cx="6710476" cy="1561977"/>
        </p:xfrm>
        <a:graphic>
          <a:graphicData uri="http://schemas.openxmlformats.org/drawingml/2006/table">
            <a:tbl>
              <a:tblPr>
                <a:effectLst>
                  <a:outerShdw blurRad="50800" dist="38100" dir="2700000" algn="tl" rotWithShape="0">
                    <a:prstClr val="black">
                      <a:alpha val="40000"/>
                    </a:prstClr>
                  </a:outerShdw>
                </a:effectLst>
              </a:tblPr>
              <a:tblGrid>
                <a:gridCol w="2347410"/>
                <a:gridCol w="4363066"/>
              </a:tblGrid>
              <a:tr h="1150814">
                <a:tc rowSpan="2">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s-ES" sz="20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charset="0"/>
                        </a:rPr>
                        <a:t>Vigencia </a:t>
                      </a:r>
                      <a:endParaRPr kumimoji="0" lang="es-ES" sz="20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endParaRPr>
                    </a:p>
                  </a:txBody>
                  <a:tcPr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charset="0"/>
                        </a:rPr>
                        <a:t>Presupuesto Total del Centro Zonal 5 Maicao</a:t>
                      </a:r>
                      <a:endParaRPr kumimoji="0" lang="es-ES" sz="24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endParaRPr>
                    </a:p>
                  </a:txBody>
                  <a:tcPr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r>
              <a:tr h="411163">
                <a:tc vMerge="1">
                  <a:txBody>
                    <a:bodyPr/>
                    <a:lstStyle/>
                    <a:p>
                      <a:endParaRPr lang="es-CO"/>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0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charset="0"/>
                        </a:rPr>
                        <a:t>Inversión en Primera Infancia</a:t>
                      </a:r>
                      <a:endParaRPr kumimoji="0" lang="es-ES" sz="20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endParaRPr>
                    </a:p>
                  </a:txBody>
                  <a:tcPr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9525" cap="flat" cmpd="sng" algn="ctr">
                      <a:solidFill>
                        <a:schemeClr val="bg1"/>
                      </a:solidFill>
                      <a:prstDash val="sysDot"/>
                      <a:round/>
                      <a:headEnd type="none" w="med" len="med"/>
                      <a:tailEnd type="none" w="med" len="med"/>
                    </a:lnT>
                    <a:lnB w="9525" cap="flat" cmpd="sng" algn="ctr">
                      <a:solidFill>
                        <a:schemeClr val="bg1"/>
                      </a:solidFill>
                      <a:prstDash val="sysDot"/>
                      <a:round/>
                      <a:headEnd type="none" w="med" len="med"/>
                      <a:tailEnd type="none" w="med" len="med"/>
                    </a:lnB>
                    <a:lnTlToBr>
                      <a:noFill/>
                    </a:lnTlToBr>
                    <a:lnBlToTr>
                      <a:noFill/>
                    </a:lnBlToTr>
                    <a:solidFill>
                      <a:srgbClr val="62B543"/>
                    </a:solidFill>
                  </a:tcPr>
                </a:tc>
              </a:tr>
            </a:tbl>
          </a:graphicData>
        </a:graphic>
      </p:graphicFrame>
      <p:graphicFrame>
        <p:nvGraphicFramePr>
          <p:cNvPr id="6" name="Group 59"/>
          <p:cNvGraphicFramePr>
            <a:graphicFrameLocks noGrp="1"/>
          </p:cNvGraphicFramePr>
          <p:nvPr>
            <p:extLst>
              <p:ext uri="{D42A27DB-BD31-4B8C-83A1-F6EECF244321}">
                <p14:modId xmlns:p14="http://schemas.microsoft.com/office/powerpoint/2010/main" val="1464038405"/>
              </p:ext>
            </p:extLst>
          </p:nvPr>
        </p:nvGraphicFramePr>
        <p:xfrm>
          <a:off x="1109041" y="2955703"/>
          <a:ext cx="6695556" cy="2273121"/>
        </p:xfrm>
        <a:graphic>
          <a:graphicData uri="http://schemas.openxmlformats.org/drawingml/2006/table">
            <a:tbl>
              <a:tblPr>
                <a:effectLst>
                  <a:outerShdw blurRad="50800" dist="38100" dir="2700000" algn="tl" rotWithShape="0">
                    <a:prstClr val="black">
                      <a:alpha val="40000"/>
                    </a:prstClr>
                  </a:outerShdw>
                </a:effectLst>
              </a:tblPr>
              <a:tblGrid>
                <a:gridCol w="2343607"/>
                <a:gridCol w="4351949"/>
              </a:tblGrid>
              <a:tr h="75770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mj-lt"/>
                        </a:rPr>
                        <a:t>2016</a:t>
                      </a:r>
                      <a:endParaRPr kumimoji="0" lang="es-CO" sz="2400" b="0" i="0" u="none" strike="noStrike" cap="none" normalizeH="0" baseline="0" dirty="0" smtClean="0">
                        <a:ln>
                          <a:noFill/>
                        </a:ln>
                        <a:solidFill>
                          <a:schemeClr val="tx1"/>
                        </a:solidFill>
                        <a:effectLst/>
                        <a:latin typeface="+mj-lt"/>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l" fontAlgn="b"/>
                      <a:r>
                        <a:rPr lang="es-VE" sz="1800" b="1" i="0" u="none" strike="noStrike" dirty="0">
                          <a:solidFill>
                            <a:srgbClr val="000000"/>
                          </a:solidFill>
                          <a:effectLst/>
                          <a:latin typeface="Calibri"/>
                        </a:rPr>
                        <a:t>    </a:t>
                      </a:r>
                      <a:r>
                        <a:rPr lang="es-VE" sz="1800" b="1" i="0" u="none" strike="noStrike" dirty="0" smtClean="0">
                          <a:solidFill>
                            <a:srgbClr val="000000"/>
                          </a:solidFill>
                          <a:effectLst/>
                          <a:latin typeface="Calibri"/>
                        </a:rPr>
                        <a:t>   </a:t>
                      </a:r>
                      <a:r>
                        <a:rPr lang="es-VE" sz="1800" b="1" i="0" u="none" strike="noStrike" dirty="0">
                          <a:solidFill>
                            <a:srgbClr val="000000"/>
                          </a:solidFill>
                          <a:effectLst/>
                          <a:latin typeface="Calibri"/>
                        </a:rPr>
                        <a:t>824.158.104 </a:t>
                      </a:r>
                    </a:p>
                  </a:txBody>
                  <a:tcPr marL="9525" marR="9525" marT="9525" marB="0" anchor="b">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r>
              <a:tr h="75770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mj-lt"/>
                        </a:rPr>
                        <a:t>2017</a:t>
                      </a:r>
                      <a:endParaRPr kumimoji="0" lang="es-CO" sz="2400" b="0" i="0" u="none" strike="noStrike" cap="none" normalizeH="0" baseline="0" dirty="0" smtClean="0">
                        <a:ln>
                          <a:noFill/>
                        </a:ln>
                        <a:solidFill>
                          <a:schemeClr val="tx1"/>
                        </a:solidFill>
                        <a:effectLst/>
                        <a:latin typeface="+mj-lt"/>
                      </a:endParaRPr>
                    </a:p>
                  </a:txBody>
                  <a:tcPr anchor="b"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l" fontAlgn="b"/>
                      <a:r>
                        <a:rPr lang="es-VE" sz="1100" b="1" i="0" u="none" strike="noStrike" dirty="0">
                          <a:solidFill>
                            <a:srgbClr val="000000"/>
                          </a:solidFill>
                          <a:effectLst/>
                          <a:latin typeface="Calibri"/>
                        </a:rPr>
                        <a:t>  </a:t>
                      </a:r>
                      <a:r>
                        <a:rPr lang="es-VE" sz="1800" b="1" i="0" u="none" strike="noStrike" dirty="0">
                          <a:solidFill>
                            <a:srgbClr val="000000"/>
                          </a:solidFill>
                          <a:effectLst/>
                          <a:latin typeface="Calibri"/>
                        </a:rPr>
                        <a:t> 35.374.966.539 </a:t>
                      </a:r>
                    </a:p>
                  </a:txBody>
                  <a:tcPr marL="9525" marR="9525" marT="9525" marB="0" anchor="b">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r>
              <a:tr h="757707">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600" b="1" i="0" u="none" strike="noStrike" cap="none" normalizeH="0" baseline="0" dirty="0" smtClean="0">
                          <a:ln>
                            <a:noFill/>
                          </a:ln>
                          <a:solidFill>
                            <a:schemeClr val="tx1"/>
                          </a:solidFill>
                          <a:effectLst/>
                          <a:latin typeface="+mj-lt"/>
                          <a:cs typeface="Times New Roman" pitchFamily="18" charset="0"/>
                        </a:rPr>
                        <a:t>VARIACIÓN</a:t>
                      </a:r>
                      <a:endParaRPr kumimoji="0" lang="es-ES" sz="1600" b="0" i="0" u="none" strike="noStrike" cap="none" normalizeH="0" baseline="0" dirty="0" smtClean="0">
                        <a:ln>
                          <a:noFill/>
                        </a:ln>
                        <a:solidFill>
                          <a:schemeClr val="tx1"/>
                        </a:solidFill>
                        <a:effectLst/>
                        <a:latin typeface="+mj-lt"/>
                      </a:endParaRPr>
                    </a:p>
                  </a:txBody>
                  <a:tcPr anchor="ctr" horzOverflow="overflow">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l" fontAlgn="b"/>
                      <a:r>
                        <a:rPr lang="es-VE" sz="1800" b="1" i="0" u="none" strike="noStrike" dirty="0">
                          <a:solidFill>
                            <a:srgbClr val="000000"/>
                          </a:solidFill>
                          <a:effectLst/>
                          <a:latin typeface="Calibri"/>
                        </a:rPr>
                        <a:t>   34.550.808.435 </a:t>
                      </a:r>
                    </a:p>
                  </a:txBody>
                  <a:tcPr marL="9525" marR="9525" marT="9525" marB="0" anchor="ctr">
                    <a:lnL w="6350" cap="flat" cmpd="sng" algn="ctr">
                      <a:solidFill>
                        <a:srgbClr val="62B543"/>
                      </a:solidFill>
                      <a:prstDash val="sysDot"/>
                      <a:round/>
                      <a:headEnd type="none" w="med" len="med"/>
                      <a:tailEnd type="none" w="med" len="med"/>
                    </a:lnL>
                    <a:lnR w="6350" cap="flat" cmpd="sng" algn="ctr">
                      <a:solidFill>
                        <a:srgbClr val="62B543"/>
                      </a:solidFill>
                      <a:prstDash val="sysDot"/>
                      <a:round/>
                      <a:headEnd type="none" w="med" len="med"/>
                      <a:tailEnd type="none" w="med" len="med"/>
                    </a:lnR>
                    <a:lnT w="6350" cap="flat" cmpd="sng" algn="ctr">
                      <a:solidFill>
                        <a:srgbClr val="62B543"/>
                      </a:solidFill>
                      <a:prstDash val="sysDot"/>
                      <a:round/>
                      <a:headEnd type="none" w="med" len="med"/>
                      <a:tailEnd type="none" w="med" len="med"/>
                    </a:lnT>
                    <a:lnB w="6350" cap="flat" cmpd="sng" algn="ctr">
                      <a:solidFill>
                        <a:srgbClr val="62B543"/>
                      </a:solidFill>
                      <a:prstDash val="sysDot"/>
                      <a:round/>
                      <a:headEnd type="none" w="med" len="med"/>
                      <a:tailEnd type="none" w="med" len="med"/>
                    </a:lnB>
                    <a:lnTlToBr>
                      <a:noFill/>
                    </a:lnTlToBr>
                    <a:lnBlToTr>
                      <a:noFill/>
                    </a:lnBlToTr>
                    <a:solidFill>
                      <a:srgbClr val="F6F8FC"/>
                    </a:solidFill>
                  </a:tcPr>
                </a:tc>
              </a:tr>
            </a:tbl>
          </a:graphicData>
        </a:graphic>
      </p:graphicFrame>
    </p:spTree>
    <p:extLst>
      <p:ext uri="{BB962C8B-B14F-4D97-AF65-F5344CB8AC3E}">
        <p14:creationId xmlns:p14="http://schemas.microsoft.com/office/powerpoint/2010/main" val="36425720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Apoyo a la Primera Infancia</a:t>
            </a:r>
            <a:endParaRPr lang="es-MX"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sp>
        <p:nvSpPr>
          <p:cNvPr id="3" name="2 Rectángulo"/>
          <p:cNvSpPr/>
          <p:nvPr/>
        </p:nvSpPr>
        <p:spPr>
          <a:xfrm>
            <a:off x="515815" y="2136339"/>
            <a:ext cx="7795847" cy="2031325"/>
          </a:xfrm>
          <a:prstGeom prst="rect">
            <a:avLst/>
          </a:prstGeom>
        </p:spPr>
        <p:txBody>
          <a:bodyPr wrap="square">
            <a:spAutoFit/>
          </a:bodyPr>
          <a:lstStyle/>
          <a:p>
            <a:r>
              <a:rPr lang="es-VE" dirty="0"/>
              <a:t>Las modalidades que se manejan en el Centro Zonal 5 Maicao  en el Programa de Primera Infancia:</a:t>
            </a:r>
          </a:p>
          <a:p>
            <a:pPr marL="285750" indent="-285750">
              <a:buFont typeface="Wingdings" panose="05000000000000000000" pitchFamily="2" charset="2"/>
              <a:buChar char="ü"/>
            </a:pPr>
            <a:r>
              <a:rPr lang="es-VE" dirty="0"/>
              <a:t>CDI – Centro de Desarrollo Infantil.</a:t>
            </a:r>
          </a:p>
          <a:p>
            <a:pPr marL="285750" indent="-285750">
              <a:buFont typeface="Wingdings" panose="05000000000000000000" pitchFamily="2" charset="2"/>
              <a:buChar char="ü"/>
            </a:pPr>
            <a:r>
              <a:rPr lang="es-VE" dirty="0"/>
              <a:t>Propia Intercultural.</a:t>
            </a:r>
          </a:p>
          <a:p>
            <a:pPr marL="285750" indent="-285750">
              <a:buFont typeface="Wingdings" panose="05000000000000000000" pitchFamily="2" charset="2"/>
              <a:buChar char="ü"/>
            </a:pPr>
            <a:r>
              <a:rPr lang="es-VE" dirty="0"/>
              <a:t>HCB integral comunitario -  HCB Fami – Familiar.</a:t>
            </a:r>
          </a:p>
          <a:p>
            <a:pPr marL="285750" indent="-285750">
              <a:buFont typeface="Wingdings" panose="05000000000000000000" pitchFamily="2" charset="2"/>
              <a:buChar char="ü"/>
            </a:pPr>
            <a:r>
              <a:rPr lang="es-VE" dirty="0"/>
              <a:t>HI – Hogares Infantiles.</a:t>
            </a:r>
          </a:p>
          <a:p>
            <a:endParaRPr lang="es-VE" dirty="0"/>
          </a:p>
        </p:txBody>
      </p:sp>
    </p:spTree>
    <p:extLst>
      <p:ext uri="{BB962C8B-B14F-4D97-AF65-F5344CB8AC3E}">
        <p14:creationId xmlns:p14="http://schemas.microsoft.com/office/powerpoint/2010/main" val="39749488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Apoyo a la Primera Infancia</a:t>
            </a:r>
            <a:endParaRPr lang="es-MX"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graphicFrame>
        <p:nvGraphicFramePr>
          <p:cNvPr id="5" name="4 Tabla"/>
          <p:cNvGraphicFramePr>
            <a:graphicFrameLocks noGrp="1"/>
          </p:cNvGraphicFramePr>
          <p:nvPr>
            <p:extLst>
              <p:ext uri="{D42A27DB-BD31-4B8C-83A1-F6EECF244321}">
                <p14:modId xmlns:p14="http://schemas.microsoft.com/office/powerpoint/2010/main" val="1852855148"/>
              </p:ext>
            </p:extLst>
          </p:nvPr>
        </p:nvGraphicFramePr>
        <p:xfrm>
          <a:off x="246184" y="1383324"/>
          <a:ext cx="8487510" cy="4384432"/>
        </p:xfrm>
        <a:graphic>
          <a:graphicData uri="http://schemas.openxmlformats.org/drawingml/2006/table">
            <a:tbl>
              <a:tblPr>
                <a:tableStyleId>{E8B1032C-EA38-4F05-BA0D-38AFFFC7BED3}</a:tableStyleId>
              </a:tblPr>
              <a:tblGrid>
                <a:gridCol w="1129554"/>
                <a:gridCol w="637184"/>
                <a:gridCol w="591671"/>
                <a:gridCol w="1195558"/>
                <a:gridCol w="559949"/>
                <a:gridCol w="651370"/>
                <a:gridCol w="731362"/>
                <a:gridCol w="684863"/>
                <a:gridCol w="879921"/>
                <a:gridCol w="743382"/>
                <a:gridCol w="682696"/>
              </a:tblGrid>
              <a:tr h="433019">
                <a:tc gridSpan="11">
                  <a:txBody>
                    <a:bodyPr/>
                    <a:lstStyle/>
                    <a:p>
                      <a:pPr algn="ctr" fontAlgn="b"/>
                      <a:r>
                        <a:rPr lang="es-VE" sz="800" b="1" u="none" strike="noStrike" dirty="0">
                          <a:effectLst/>
                          <a:latin typeface="Arial" panose="020B0604020202020204" pitchFamily="34" charset="0"/>
                          <a:cs typeface="Arial" panose="020B0604020202020204" pitchFamily="34" charset="0"/>
                        </a:rPr>
                        <a:t>RELACIÓN DE CONTRATO CDI-INSTITUCIONAL DE PRIMERA INFANCIA -CENTRO ZONAL Nro. 5 - MAICAO</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691229">
                <a:tc>
                  <a:txBody>
                    <a:bodyPr/>
                    <a:lstStyle/>
                    <a:p>
                      <a:pPr algn="ctr" fontAlgn="b"/>
                      <a:r>
                        <a:rPr lang="es-VE" sz="800" u="none" strike="noStrike" dirty="0">
                          <a:effectLst/>
                          <a:latin typeface="Arial" panose="020B0604020202020204" pitchFamily="34" charset="0"/>
                          <a:cs typeface="Arial" panose="020B0604020202020204" pitchFamily="34" charset="0"/>
                        </a:rPr>
                        <a:t>OPERADOR</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NIT</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 CONTRATO</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dirty="0">
                          <a:effectLst/>
                          <a:latin typeface="Arial" panose="020B0604020202020204" pitchFamily="34" charset="0"/>
                          <a:cs typeface="Arial" panose="020B0604020202020204" pitchFamily="34" charset="0"/>
                        </a:rPr>
                        <a:t>MODALIDAD</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 CUPOS </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MUNICIPIOS</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VALOR CONTRATO 2016</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VALOR CONTRATO 2017</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VALOR TOTAL DEL CONTRATO</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VALOR EJECUTADO</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800" u="none" strike="noStrike">
                          <a:effectLst/>
                          <a:latin typeface="Arial" panose="020B0604020202020204" pitchFamily="34" charset="0"/>
                          <a:cs typeface="Arial" panose="020B0604020202020204" pitchFamily="34" charset="0"/>
                        </a:rPr>
                        <a:t>VALOR POR EJECUTAR</a:t>
                      </a:r>
                      <a:endParaRPr lang="es-VE" sz="800" b="1"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r>
              <a:tr h="804310">
                <a:tc>
                  <a:txBody>
                    <a:bodyPr/>
                    <a:lstStyle/>
                    <a:p>
                      <a:pPr algn="ctr" fontAlgn="b"/>
                      <a:r>
                        <a:rPr lang="es-VE" sz="700" u="none" strike="noStrike" dirty="0" smtClean="0">
                          <a:effectLst/>
                          <a:latin typeface="Arial" panose="020B0604020202020204" pitchFamily="34" charset="0"/>
                          <a:cs typeface="Arial" panose="020B0604020202020204" pitchFamily="34" charset="0"/>
                        </a:rPr>
                        <a:t>FUNDACIÓN</a:t>
                      </a:r>
                      <a:r>
                        <a:rPr lang="es-VE" sz="700" u="none" strike="noStrike" baseline="0" dirty="0" smtClean="0">
                          <a:effectLst/>
                          <a:latin typeface="Arial" panose="020B0604020202020204" pitchFamily="34" charset="0"/>
                          <a:cs typeface="Arial" panose="020B0604020202020204" pitchFamily="34" charset="0"/>
                        </a:rPr>
                        <a:t> PARA EL DESARROLLO SOCIAL Y  COMUNITARIO DE LA GUAJIRA (</a:t>
                      </a:r>
                      <a:r>
                        <a:rPr lang="es-VE" sz="700" u="none" strike="noStrike" dirty="0" smtClean="0">
                          <a:effectLst/>
                          <a:latin typeface="Arial" panose="020B0604020202020204" pitchFamily="34" charset="0"/>
                          <a:cs typeface="Arial" panose="020B0604020202020204" pitchFamily="34" charset="0"/>
                        </a:rPr>
                        <a:t>FUNDESOL)</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825001872-3</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559</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CDI-INSTITUCIONAL CON ARRIENDO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1.080</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482.760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2.834.865.000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2.835.347.760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1.138.571.640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1.644.603.480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r>
              <a:tr h="776888">
                <a:tc>
                  <a:txBody>
                    <a:bodyPr/>
                    <a:lstStyle/>
                    <a:p>
                      <a:pPr algn="ctr" fontAlgn="b"/>
                      <a:r>
                        <a:rPr lang="es-VE" sz="700" u="none" strike="noStrike" dirty="0">
                          <a:effectLst/>
                          <a:latin typeface="Arial" panose="020B0604020202020204" pitchFamily="34" charset="0"/>
                          <a:cs typeface="Arial" panose="020B0604020202020204" pitchFamily="34" charset="0"/>
                        </a:rPr>
                        <a:t>FUNDACION AMIGOS POR LA INFANCIA</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825001140-0</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574</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CDI-INSTITUCIONAL CON ARRIENDO Y SIN ARRIENDO</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1.312</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 Y ALBANIA</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9.010.640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4.087.751.464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4.096.762.104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1.641.623.940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2.371.234.580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r>
              <a:tr h="1072569">
                <a:tc>
                  <a:txBody>
                    <a:bodyPr/>
                    <a:lstStyle/>
                    <a:p>
                      <a:pPr algn="ctr" fontAlgn="b"/>
                      <a:r>
                        <a:rPr lang="es-VE" sz="700" u="none" strike="noStrike" dirty="0">
                          <a:effectLst/>
                          <a:latin typeface="Arial" panose="020B0604020202020204" pitchFamily="34" charset="0"/>
                          <a:cs typeface="Arial" panose="020B0604020202020204" pitchFamily="34" charset="0"/>
                        </a:rPr>
                        <a:t>ASOCIACION DE PADRES Y VECINOS DEL HOGAR INFANTIL DE MAICAO</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892115242-7</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556</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CDI-INSTITUCIONAL-SIN ARRIENDO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900</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423.000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2.662.377.300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2.662.800.300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1.070.658.000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ctr" fontAlgn="b"/>
                      <a:r>
                        <a:rPr lang="es-VE" sz="700" u="none" strike="noStrike">
                          <a:effectLst/>
                          <a:latin typeface="Arial" panose="020B0604020202020204" pitchFamily="34" charset="0"/>
                          <a:cs typeface="Arial" panose="020B0604020202020204" pitchFamily="34" charset="0"/>
                        </a:rPr>
                        <a:t>      1.546.506.000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66" marR="6866" marT="6866" marB="0" anchor="b"/>
                </a:tc>
              </a:tr>
              <a:tr h="606417">
                <a:tc>
                  <a:txBody>
                    <a:bodyPr/>
                    <a:lstStyle/>
                    <a:p>
                      <a:pPr algn="l" fontAlgn="b"/>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l" fontAlgn="b"/>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l" fontAlgn="b"/>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l" fontAlgn="b"/>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gridSpan="2">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VE" sz="700" u="none" strike="noStrike" dirty="0" smtClean="0">
                          <a:effectLst/>
                          <a:latin typeface="Arial" panose="020B0604020202020204" pitchFamily="34" charset="0"/>
                          <a:cs typeface="Arial" panose="020B0604020202020204" pitchFamily="34" charset="0"/>
                        </a:rPr>
                        <a:t>VALOR TOTAL DE LOS CONTRATOS</a:t>
                      </a:r>
                    </a:p>
                    <a:p>
                      <a:pPr algn="l" fontAlgn="b"/>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hMerge="1">
                  <a:txBody>
                    <a:bodyPr/>
                    <a:lstStyle/>
                    <a:p>
                      <a:pPr algn="l" fontAlgn="b"/>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l" fontAlgn="b"/>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l" fontAlgn="b"/>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r" fontAlgn="b"/>
                      <a:r>
                        <a:rPr lang="es-VE" sz="800" b="1" u="none" strike="noStrike" dirty="0" smtClean="0">
                          <a:effectLst/>
                          <a:latin typeface="Arial" panose="020B0604020202020204" pitchFamily="34" charset="0"/>
                          <a:cs typeface="Arial" panose="020B0604020202020204" pitchFamily="34" charset="0"/>
                        </a:rPr>
                        <a:t>9.594.910.164</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6866" marR="6866" marT="6866" marB="0" anchor="b"/>
                </a:tc>
                <a:tc>
                  <a:txBody>
                    <a:bodyPr/>
                    <a:lstStyle/>
                    <a:p>
                      <a:pPr algn="r" fontAlgn="b"/>
                      <a:r>
                        <a:rPr lang="es-VE" sz="800" b="1" i="0" u="none" strike="noStrike" dirty="0" smtClean="0">
                          <a:solidFill>
                            <a:srgbClr val="000000"/>
                          </a:solidFill>
                          <a:effectLst/>
                          <a:latin typeface="Arial" panose="020B0604020202020204" pitchFamily="34" charset="0"/>
                          <a:cs typeface="Arial" panose="020B0604020202020204" pitchFamily="34" charset="0"/>
                        </a:rPr>
                        <a:t>3.850.853.580</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r>
                        <a:rPr lang="es-VE" sz="800" b="1" i="0" u="none" strike="noStrike" dirty="0">
                          <a:solidFill>
                            <a:srgbClr val="000000"/>
                          </a:solidFill>
                          <a:effectLst/>
                          <a:latin typeface="Arial" panose="020B0604020202020204" pitchFamily="34" charset="0"/>
                          <a:cs typeface="Arial" panose="020B0604020202020204" pitchFamily="34" charset="0"/>
                        </a:rPr>
                        <a:t>5.562.344.060</a:t>
                      </a:r>
                    </a:p>
                  </a:txBody>
                  <a:tcPr marL="9525" marR="9525" marT="9525" marB="0" anchor="b"/>
                </a:tc>
              </a:tr>
            </a:tbl>
          </a:graphicData>
        </a:graphic>
      </p:graphicFrame>
    </p:spTree>
    <p:extLst>
      <p:ext uri="{BB962C8B-B14F-4D97-AF65-F5344CB8AC3E}">
        <p14:creationId xmlns:p14="http://schemas.microsoft.com/office/powerpoint/2010/main" val="4157627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Apoyo a la Primera Infancia</a:t>
            </a:r>
            <a:endParaRPr lang="es-MX"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graphicFrame>
        <p:nvGraphicFramePr>
          <p:cNvPr id="4" name="3 Tabla"/>
          <p:cNvGraphicFramePr>
            <a:graphicFrameLocks noGrp="1"/>
          </p:cNvGraphicFramePr>
          <p:nvPr>
            <p:extLst>
              <p:ext uri="{D42A27DB-BD31-4B8C-83A1-F6EECF244321}">
                <p14:modId xmlns:p14="http://schemas.microsoft.com/office/powerpoint/2010/main" val="2468678156"/>
              </p:ext>
            </p:extLst>
          </p:nvPr>
        </p:nvGraphicFramePr>
        <p:xfrm>
          <a:off x="213756" y="1374837"/>
          <a:ext cx="8646461" cy="3757264"/>
        </p:xfrm>
        <a:graphic>
          <a:graphicData uri="http://schemas.openxmlformats.org/drawingml/2006/table">
            <a:tbl>
              <a:tblPr>
                <a:tableStyleId>{E8B1032C-EA38-4F05-BA0D-38AFFFC7BED3}</a:tableStyleId>
              </a:tblPr>
              <a:tblGrid>
                <a:gridCol w="1389413"/>
                <a:gridCol w="795647"/>
                <a:gridCol w="546265"/>
                <a:gridCol w="807109"/>
                <a:gridCol w="599089"/>
                <a:gridCol w="740980"/>
                <a:gridCol w="693682"/>
                <a:gridCol w="788276"/>
                <a:gridCol w="788276"/>
                <a:gridCol w="740979"/>
                <a:gridCol w="756745"/>
              </a:tblGrid>
              <a:tr h="143660">
                <a:tc gridSpan="11">
                  <a:txBody>
                    <a:bodyPr/>
                    <a:lstStyle/>
                    <a:p>
                      <a:pPr algn="ctr" fontAlgn="b"/>
                      <a:r>
                        <a:rPr lang="es-VE" sz="800" b="1" u="none" strike="noStrike" dirty="0">
                          <a:effectLst/>
                          <a:latin typeface="Arial" panose="020B0604020202020204" pitchFamily="34" charset="0"/>
                          <a:cs typeface="Arial" panose="020B0604020202020204" pitchFamily="34" charset="0"/>
                        </a:rPr>
                        <a:t>RELACIÓN DE CONTRATO PROPIA INTERCULTURAL DE PRIMERA INFANCIA -CENTRO ZONAL Nro. 5 </a:t>
                      </a:r>
                      <a:r>
                        <a:rPr lang="es-VE" sz="800" b="1" u="none" strike="noStrike" dirty="0" smtClean="0">
                          <a:effectLst/>
                          <a:latin typeface="Arial" panose="020B0604020202020204" pitchFamily="34" charset="0"/>
                          <a:cs typeface="Arial" panose="020B0604020202020204" pitchFamily="34" charset="0"/>
                        </a:rPr>
                        <a:t>– </a:t>
                      </a:r>
                      <a:r>
                        <a:rPr lang="es-VE" sz="800" b="1" u="none" strike="noStrike" dirty="0">
                          <a:effectLst/>
                          <a:latin typeface="Arial" panose="020B0604020202020204" pitchFamily="34" charset="0"/>
                          <a:cs typeface="Arial" panose="020B0604020202020204" pitchFamily="34" charset="0"/>
                        </a:rPr>
                        <a:t>MAICAO</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355729">
                <a:tc>
                  <a:txBody>
                    <a:bodyPr/>
                    <a:lstStyle/>
                    <a:p>
                      <a:pPr algn="ctr" fontAlgn="b"/>
                      <a:r>
                        <a:rPr lang="es-VE" sz="700" u="none" strike="noStrike" dirty="0">
                          <a:effectLst/>
                          <a:latin typeface="Arial" panose="020B0604020202020204" pitchFamily="34" charset="0"/>
                          <a:cs typeface="Arial" panose="020B0604020202020204" pitchFamily="34" charset="0"/>
                        </a:rPr>
                        <a:t>OPERADOR</a:t>
                      </a:r>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NIT</a:t>
                      </a:r>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CONTRATO</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MODALIDAD</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CUPOS </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MUNICIPIOS</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VALOR CONTRATO 2016</a:t>
                      </a:r>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CONTRATO 2017</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TOTAL DEL CONTRATO</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EJECUTADO</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POR EJECUTAR</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r>
              <a:tr h="328365">
                <a:tc>
                  <a:txBody>
                    <a:bodyPr/>
                    <a:lstStyle/>
                    <a:p>
                      <a:pPr algn="ctr" fontAlgn="b"/>
                      <a:r>
                        <a:rPr lang="es-VE" sz="700" u="none" strike="noStrike" dirty="0" smtClean="0">
                          <a:effectLst/>
                          <a:latin typeface="Arial" panose="020B0604020202020204" pitchFamily="34" charset="0"/>
                          <a:cs typeface="Arial" panose="020B0604020202020204" pitchFamily="34" charset="0"/>
                        </a:rPr>
                        <a:t>FUNDACIÓN</a:t>
                      </a:r>
                      <a:r>
                        <a:rPr lang="es-VE" sz="700" u="none" strike="noStrike" baseline="0" dirty="0" smtClean="0">
                          <a:effectLst/>
                          <a:latin typeface="Arial" panose="020B0604020202020204" pitchFamily="34" charset="0"/>
                          <a:cs typeface="Arial" panose="020B0604020202020204" pitchFamily="34" charset="0"/>
                        </a:rPr>
                        <a:t> PARA EL DESARROLLO SOCIAL Y  COMUNITARIO DE LA GUAJIRA (</a:t>
                      </a:r>
                      <a:r>
                        <a:rPr lang="es-VE" sz="700" u="none" strike="noStrike" dirty="0" smtClean="0">
                          <a:effectLst/>
                          <a:latin typeface="Arial" panose="020B0604020202020204" pitchFamily="34" charset="0"/>
                          <a:cs typeface="Arial" panose="020B0604020202020204" pitchFamily="34" charset="0"/>
                        </a:rPr>
                        <a:t>FUNDESOL)</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825001872-3</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557</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PROPIA INTERCULTURAL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1192</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10.565.888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3.772.434.448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3.783.000.336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1.514.391.300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2.187.454.100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r>
              <a:tr h="437820">
                <a:tc>
                  <a:txBody>
                    <a:bodyPr/>
                    <a:lstStyle/>
                    <a:p>
                      <a:pPr algn="ctr" fontAlgn="b"/>
                      <a:r>
                        <a:rPr lang="es-VE" sz="700" u="none" strike="noStrike" dirty="0">
                          <a:effectLst/>
                          <a:latin typeface="Arial" panose="020B0604020202020204" pitchFamily="34" charset="0"/>
                          <a:cs typeface="Arial" panose="020B0604020202020204" pitchFamily="34" charset="0"/>
                        </a:rPr>
                        <a:t>FUNDACION AMIGOS POR LA INFANCIA</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825001140-0</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560</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PROPIA INTERCULTURAL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1.491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666.477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3.913.688.625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3.914.355.102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1.571.861.403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2.270.466.471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r>
              <a:tr h="499388">
                <a:tc>
                  <a:txBody>
                    <a:bodyPr/>
                    <a:lstStyle/>
                    <a:p>
                      <a:pPr algn="ctr" fontAlgn="b"/>
                      <a:r>
                        <a:rPr lang="es-VE" sz="700" u="none" strike="noStrike" dirty="0">
                          <a:effectLst/>
                          <a:latin typeface="Arial" panose="020B0604020202020204" pitchFamily="34" charset="0"/>
                          <a:cs typeface="Arial" panose="020B0604020202020204" pitchFamily="34" charset="0"/>
                        </a:rPr>
                        <a:t>FUNDACION SOÑANDO POR UNA ESPERANZA</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825001808-1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561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PROPIA INTERCULTURAL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1.025</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ALBANIA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458.175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2.690.496.875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2.690.955.050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1.080.588.825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1.560.850.525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r>
              <a:tr h="410456">
                <a:tc>
                  <a:txBody>
                    <a:bodyPr/>
                    <a:lstStyle/>
                    <a:p>
                      <a:pPr algn="ctr" fontAlgn="b"/>
                      <a:r>
                        <a:rPr lang="es-VE" sz="700" u="none" strike="noStrike" dirty="0">
                          <a:effectLst/>
                          <a:latin typeface="Arial" panose="020B0604020202020204" pitchFamily="34" charset="0"/>
                          <a:cs typeface="Arial" panose="020B0604020202020204" pitchFamily="34" charset="0"/>
                        </a:rPr>
                        <a:t>FUNDACION REVIVIR POR LA VIDA</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839000692-0</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558</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PROPIA INTERCULTURAL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1.863</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832.761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4.890.142.125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4.890.974.886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1.964.036.079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2.836.941.003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r>
              <a:tr h="629518">
                <a:tc>
                  <a:txBody>
                    <a:bodyPr/>
                    <a:lstStyle/>
                    <a:p>
                      <a:pPr algn="ctr" fontAlgn="b"/>
                      <a:r>
                        <a:rPr lang="es-VE" sz="700" u="none" strike="noStrike" dirty="0">
                          <a:effectLst/>
                          <a:latin typeface="Arial" panose="020B0604020202020204" pitchFamily="34" charset="0"/>
                          <a:cs typeface="Arial" panose="020B0604020202020204" pitchFamily="34" charset="0"/>
                        </a:rPr>
                        <a:t>ASOCIACION DE AUTORIDADES TRADICIONALES INDIGENAS WAYUU KATCHINJIRRAWA SUNAIN WAKUAIPA DE LA GUAJIRA</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900617471-1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562</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PROPIA INTERCULTURAL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1.159</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518.073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3.042.230.125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3.042.748.198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1.168.558.712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1.711.605.844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r>
              <a:tr h="593767">
                <a:tc>
                  <a:txBody>
                    <a:bodyPr/>
                    <a:lstStyle/>
                    <a:p>
                      <a:pPr algn="ctr" fontAlgn="b"/>
                      <a:r>
                        <a:rPr lang="es-VE" sz="700" u="none" strike="noStrike" dirty="0">
                          <a:effectLst/>
                          <a:latin typeface="Arial" panose="020B0604020202020204" pitchFamily="34" charset="0"/>
                          <a:cs typeface="Arial" panose="020B0604020202020204" pitchFamily="34" charset="0"/>
                        </a:rPr>
                        <a:t>FUNDACION COMUNITARIA DE LA GUAJIRA CENTRO DE DESARROLLO CIENCIA TECNOLOGIA INVESTIGACION E INNOVACION SOCIAL</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825001517-3</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555</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PROPIA INTERCULTURAL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983</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439.401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l" fontAlgn="b"/>
                      <a:r>
                        <a:rPr lang="es-VE" sz="700" u="none" strike="noStrike">
                          <a:effectLst/>
                          <a:latin typeface="Arial" panose="020B0604020202020204" pitchFamily="34" charset="0"/>
                          <a:cs typeface="Arial" panose="020B0604020202020204" pitchFamily="34" charset="0"/>
                        </a:rPr>
                        <a:t>      2.580.252.125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2.580.691.526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1.472.377.723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ctr" fontAlgn="b"/>
                      <a:r>
                        <a:rPr lang="es-VE" sz="700" u="none" strike="noStrike">
                          <a:effectLst/>
                          <a:latin typeface="Arial" panose="020B0604020202020204" pitchFamily="34" charset="0"/>
                          <a:cs typeface="Arial" panose="020B0604020202020204" pitchFamily="34" charset="0"/>
                        </a:rPr>
                        <a:t>    1.932.960.407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6841" marR="6841" marT="6841" marB="0" anchor="b"/>
                </a:tc>
              </a:tr>
              <a:tr h="136819">
                <a:tc>
                  <a:txBody>
                    <a:bodyPr/>
                    <a:lstStyle/>
                    <a:p>
                      <a:pPr algn="l" fontAlgn="b"/>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endParaRPr lang="es-VE" sz="700" dirty="0">
                        <a:latin typeface="Arial" panose="020B0604020202020204" pitchFamily="34" charset="0"/>
                        <a:cs typeface="Arial" panose="020B0604020202020204" pitchFamily="34" charset="0"/>
                      </a:endParaRPr>
                    </a:p>
                  </a:txBody>
                  <a:tcPr marL="6841" marR="6841" marT="6841" marB="0" anchor="b"/>
                </a:tc>
                <a:tc>
                  <a:txBody>
                    <a:bodyPr/>
                    <a:lstStyle/>
                    <a:p>
                      <a:endParaRPr lang="es-VE" sz="700" dirty="0">
                        <a:latin typeface="Arial" panose="020B0604020202020204" pitchFamily="34" charset="0"/>
                        <a:cs typeface="Arial" panose="020B0604020202020204" pitchFamily="34" charset="0"/>
                      </a:endParaRPr>
                    </a:p>
                  </a:txBody>
                  <a:tcPr marL="6841" marR="6841" marT="6841" marB="0" anchor="b"/>
                </a:tc>
                <a:tc>
                  <a:txBody>
                    <a:bodyPr/>
                    <a:lstStyle/>
                    <a:p>
                      <a:endParaRPr lang="es-VE" sz="700" dirty="0">
                        <a:latin typeface="Arial" panose="020B0604020202020204" pitchFamily="34" charset="0"/>
                        <a:cs typeface="Arial" panose="020B0604020202020204" pitchFamily="34" charset="0"/>
                      </a:endParaRPr>
                    </a:p>
                  </a:txBody>
                  <a:tcPr marL="6841" marR="6841" marT="6841" marB="0" anchor="b"/>
                </a:tc>
                <a:tc gridSpan="2">
                  <a:txBody>
                    <a:bodyPr/>
                    <a:lstStyle/>
                    <a:p>
                      <a:pPr algn="just"/>
                      <a:r>
                        <a:rPr lang="es-VE" sz="700" b="1" u="none" strike="noStrike" dirty="0" smtClean="0">
                          <a:effectLst/>
                          <a:latin typeface="Arial" panose="020B0604020202020204" pitchFamily="34" charset="0"/>
                          <a:cs typeface="Arial" panose="020B0604020202020204" pitchFamily="34" charset="0"/>
                        </a:rPr>
                        <a:t>VALOR TOTAL DE LOS CONTRATOS</a:t>
                      </a:r>
                      <a:endParaRPr lang="es-VE" sz="700" b="1" dirty="0">
                        <a:latin typeface="Arial" panose="020B0604020202020204" pitchFamily="34" charset="0"/>
                        <a:cs typeface="Arial" panose="020B0604020202020204" pitchFamily="34" charset="0"/>
                      </a:endParaRPr>
                    </a:p>
                  </a:txBody>
                  <a:tcPr marL="6841" marR="6841" marT="6841" marB="0" anchor="b"/>
                </a:tc>
                <a:tc hMerge="1">
                  <a:txBody>
                    <a:bodyPr/>
                    <a:lstStyle/>
                    <a:p>
                      <a:endParaRPr lang="es-VE" sz="700" dirty="0">
                        <a:latin typeface="Arial" panose="020B0604020202020204" pitchFamily="34" charset="0"/>
                        <a:cs typeface="Arial" panose="020B0604020202020204" pitchFamily="34" charset="0"/>
                      </a:endParaRPr>
                    </a:p>
                  </a:txBody>
                  <a:tcPr marL="6841" marR="6841" marT="6841" marB="0" anchor="b"/>
                </a:tc>
                <a:tc>
                  <a:txBody>
                    <a:bodyPr/>
                    <a:lstStyle/>
                    <a:p>
                      <a:pPr algn="l" fontAlgn="b"/>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endParaRPr lang="es-VE" sz="700" dirty="0">
                        <a:latin typeface="Arial" panose="020B0604020202020204" pitchFamily="34" charset="0"/>
                        <a:cs typeface="Arial" panose="020B0604020202020204" pitchFamily="34" charset="0"/>
                      </a:endParaRPr>
                    </a:p>
                  </a:txBody>
                  <a:tcPr marL="6841" marR="6841" marT="6841" marB="0" anchor="b"/>
                </a:tc>
                <a:tc>
                  <a:txBody>
                    <a:bodyPr/>
                    <a:lstStyle/>
                    <a:p>
                      <a:pPr algn="l" fontAlgn="b"/>
                      <a:r>
                        <a:rPr lang="es-VE" sz="700" u="none" strike="noStrike" dirty="0">
                          <a:effectLst/>
                          <a:latin typeface="Arial" panose="020B0604020202020204" pitchFamily="34" charset="0"/>
                          <a:cs typeface="Arial" panose="020B0604020202020204" pitchFamily="34" charset="0"/>
                        </a:rPr>
                        <a:t>     </a:t>
                      </a:r>
                      <a:r>
                        <a:rPr lang="es-VE" sz="800" b="1" u="none" strike="noStrike" dirty="0">
                          <a:effectLst/>
                          <a:latin typeface="Arial" panose="020B0604020202020204" pitchFamily="34" charset="0"/>
                          <a:cs typeface="Arial" panose="020B0604020202020204" pitchFamily="34" charset="0"/>
                        </a:rPr>
                        <a:t>20.902.725.098</a:t>
                      </a:r>
                      <a:r>
                        <a:rPr lang="es-VE" sz="700" u="none" strike="noStrike" dirty="0">
                          <a:effectLst/>
                          <a:latin typeface="Arial" panose="020B0604020202020204" pitchFamily="34" charset="0"/>
                          <a:cs typeface="Arial" panose="020B0604020202020204" pitchFamily="34" charset="0"/>
                        </a:rPr>
                        <a:t> </a:t>
                      </a:r>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6841" marR="6841" marT="6841" marB="0" anchor="b"/>
                </a:tc>
                <a:tc>
                  <a:txBody>
                    <a:bodyPr/>
                    <a:lstStyle/>
                    <a:p>
                      <a:pPr algn="l" fontAlgn="b"/>
                      <a:r>
                        <a:rPr lang="es-VE" sz="800" b="1" i="0" u="none" strike="noStrike" dirty="0" smtClean="0">
                          <a:solidFill>
                            <a:srgbClr val="000000"/>
                          </a:solidFill>
                          <a:effectLst/>
                          <a:latin typeface="Arial" panose="020B0604020202020204" pitchFamily="34" charset="0"/>
                          <a:cs typeface="Arial" panose="020B0604020202020204" pitchFamily="34" charset="0"/>
                        </a:rPr>
                        <a:t>  8.771.814.042 </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r>
                        <a:rPr lang="es-VE" sz="800" b="1" i="0" u="none" strike="noStrike" dirty="0">
                          <a:solidFill>
                            <a:srgbClr val="000000"/>
                          </a:solidFill>
                          <a:effectLst/>
                          <a:latin typeface="Arial" panose="020B0604020202020204" pitchFamily="34" charset="0"/>
                          <a:cs typeface="Arial" panose="020B0604020202020204" pitchFamily="34" charset="0"/>
                        </a:rPr>
                        <a:t>     12.500.278.350 </a:t>
                      </a:r>
                    </a:p>
                  </a:txBody>
                  <a:tcPr marL="9525" marR="9525" marT="9525" marB="0" anchor="b"/>
                </a:tc>
              </a:tr>
            </a:tbl>
          </a:graphicData>
        </a:graphic>
      </p:graphicFrame>
    </p:spTree>
    <p:extLst>
      <p:ext uri="{BB962C8B-B14F-4D97-AF65-F5344CB8AC3E}">
        <p14:creationId xmlns:p14="http://schemas.microsoft.com/office/powerpoint/2010/main" val="21806362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6"/>
          <p:cNvSpPr txBox="1">
            <a:spLocks noChangeArrowheads="1"/>
          </p:cNvSpPr>
          <p:nvPr/>
        </p:nvSpPr>
        <p:spPr bwMode="auto">
          <a:xfrm>
            <a:off x="40341" y="198628"/>
            <a:ext cx="608690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CO"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Apoyo a la Primera Infancia</a:t>
            </a:r>
            <a:endParaRPr lang="es-MX"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graphicFrame>
        <p:nvGraphicFramePr>
          <p:cNvPr id="5" name="4 Tabla"/>
          <p:cNvGraphicFramePr>
            <a:graphicFrameLocks noGrp="1"/>
          </p:cNvGraphicFramePr>
          <p:nvPr>
            <p:extLst>
              <p:ext uri="{D42A27DB-BD31-4B8C-83A1-F6EECF244321}">
                <p14:modId xmlns:p14="http://schemas.microsoft.com/office/powerpoint/2010/main" val="76075805"/>
              </p:ext>
            </p:extLst>
          </p:nvPr>
        </p:nvGraphicFramePr>
        <p:xfrm>
          <a:off x="144379" y="1335254"/>
          <a:ext cx="8535597" cy="4535140"/>
        </p:xfrm>
        <a:graphic>
          <a:graphicData uri="http://schemas.openxmlformats.org/drawingml/2006/table">
            <a:tbl>
              <a:tblPr>
                <a:tableStyleId>{E8B1032C-EA38-4F05-BA0D-38AFFFC7BED3}</a:tableStyleId>
              </a:tblPr>
              <a:tblGrid>
                <a:gridCol w="1307192"/>
                <a:gridCol w="695541"/>
                <a:gridCol w="663439"/>
                <a:gridCol w="840357"/>
                <a:gridCol w="560237"/>
                <a:gridCol w="674754"/>
                <a:gridCol w="614149"/>
                <a:gridCol w="716158"/>
                <a:gridCol w="744152"/>
                <a:gridCol w="791570"/>
                <a:gridCol w="928048"/>
              </a:tblGrid>
              <a:tr h="117747">
                <a:tc gridSpan="11">
                  <a:txBody>
                    <a:bodyPr/>
                    <a:lstStyle/>
                    <a:p>
                      <a:pPr algn="ctr" fontAlgn="b"/>
                      <a:r>
                        <a:rPr lang="es-VE" sz="800" b="1" u="none" strike="noStrike" dirty="0">
                          <a:effectLst/>
                          <a:latin typeface="Arial" panose="020B0604020202020204" pitchFamily="34" charset="0"/>
                          <a:cs typeface="Arial" panose="020B0604020202020204" pitchFamily="34" charset="0"/>
                        </a:rPr>
                        <a:t>RELACIÓN DE CONTRATO </a:t>
                      </a:r>
                      <a:r>
                        <a:rPr lang="es-VE" sz="800" b="1" u="none" strike="noStrike" dirty="0" smtClean="0">
                          <a:effectLst/>
                          <a:latin typeface="Arial" panose="020B0604020202020204" pitchFamily="34" charset="0"/>
                          <a:cs typeface="Arial" panose="020B0604020202020204" pitchFamily="34" charset="0"/>
                        </a:rPr>
                        <a:t>HCB</a:t>
                      </a:r>
                      <a:r>
                        <a:rPr lang="es-VE" sz="800" b="1" u="none" strike="noStrike" baseline="0" dirty="0" smtClean="0">
                          <a:effectLst/>
                          <a:latin typeface="Arial" panose="020B0604020202020204" pitchFamily="34" charset="0"/>
                          <a:cs typeface="Arial" panose="020B0604020202020204" pitchFamily="34" charset="0"/>
                        </a:rPr>
                        <a:t> </a:t>
                      </a:r>
                      <a:r>
                        <a:rPr lang="es-VE" sz="800" b="1" u="none" strike="noStrike" dirty="0" smtClean="0">
                          <a:effectLst/>
                          <a:latin typeface="Arial" panose="020B0604020202020204" pitchFamily="34" charset="0"/>
                          <a:cs typeface="Arial" panose="020B0604020202020204" pitchFamily="34" charset="0"/>
                        </a:rPr>
                        <a:t>DE </a:t>
                      </a:r>
                      <a:r>
                        <a:rPr lang="es-VE" sz="800" b="1" u="none" strike="noStrike" dirty="0">
                          <a:effectLst/>
                          <a:latin typeface="Arial" panose="020B0604020202020204" pitchFamily="34" charset="0"/>
                          <a:cs typeface="Arial" panose="020B0604020202020204" pitchFamily="34" charset="0"/>
                        </a:rPr>
                        <a:t>PRIMERA INFANCIA -CENTRO ZONAL Nro. 5 - MAICAO</a:t>
                      </a:r>
                      <a:endParaRPr lang="es-VE" sz="800" b="1" i="0" u="none" strike="noStrike" dirty="0">
                        <a:solidFill>
                          <a:srgbClr val="000000"/>
                        </a:solidFill>
                        <a:effectLst/>
                        <a:latin typeface="Arial" panose="020B0604020202020204" pitchFamily="34" charset="0"/>
                        <a:cs typeface="Arial" panose="020B0604020202020204" pitchFamily="34" charset="0"/>
                      </a:endParaRPr>
                    </a:p>
                  </a:txBody>
                  <a:tcPr marL="5607" marR="5607" marT="5607" marB="0" anchor="b"/>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c hMerge="1">
                  <a:txBody>
                    <a:bodyPr/>
                    <a:lstStyle/>
                    <a:p>
                      <a:endParaRPr lang="es-VE"/>
                    </a:p>
                  </a:txBody>
                  <a:tcPr/>
                </a:tc>
              </a:tr>
              <a:tr h="196245">
                <a:tc>
                  <a:txBody>
                    <a:bodyPr/>
                    <a:lstStyle/>
                    <a:p>
                      <a:pPr algn="ctr" fontAlgn="b"/>
                      <a:r>
                        <a:rPr lang="es-VE" sz="700" u="none" strike="noStrike">
                          <a:effectLst/>
                          <a:latin typeface="Arial" panose="020B0604020202020204" pitchFamily="34" charset="0"/>
                          <a:cs typeface="Arial" panose="020B0604020202020204" pitchFamily="34" charset="0"/>
                        </a:rPr>
                        <a:t>OPERADOR</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NIT</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CONTRATO</a:t>
                      </a:r>
                      <a:endParaRPr lang="es-VE" sz="700" b="1" i="0" u="none" strike="noStrike" dirty="0">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MODALIDAD</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CUPOS </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MUNICIPIOS</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CONTRATO 2016</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CONTRATO 2017</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TOTAL DEL CONTRATO</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EJECUTADO</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VALOR POR EJECUTAR</a:t>
                      </a:r>
                      <a:endParaRPr lang="es-VE" sz="700" b="1"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r>
              <a:tr h="583127">
                <a:tc>
                  <a:txBody>
                    <a:bodyPr/>
                    <a:lstStyle/>
                    <a:p>
                      <a:pPr algn="ctr" fontAlgn="b"/>
                      <a:r>
                        <a:rPr lang="es-VE" sz="700" u="none" strike="noStrike">
                          <a:effectLst/>
                          <a:latin typeface="Arial" panose="020B0604020202020204" pitchFamily="34" charset="0"/>
                          <a:cs typeface="Arial" panose="020B0604020202020204" pitchFamily="34" charset="0"/>
                        </a:rPr>
                        <a:t>CENTRO DE ATENCION PARA EL DESARROLLO COMUNITARIO "CEADESCOM"</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839000540-1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498</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HCB-INTEGRAL-COMUNITARIO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960</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366.182.720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2.432.830.480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2.799.013.200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1.569.596.320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1.229.416.880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r>
              <a:tr h="594341">
                <a:tc>
                  <a:txBody>
                    <a:bodyPr/>
                    <a:lstStyle/>
                    <a:p>
                      <a:pPr algn="ctr" fontAlgn="b"/>
                      <a:r>
                        <a:rPr lang="es-VE" sz="700" u="none" strike="noStrike">
                          <a:effectLst/>
                          <a:latin typeface="Arial" panose="020B0604020202020204" pitchFamily="34" charset="0"/>
                          <a:cs typeface="Arial" panose="020B0604020202020204" pitchFamily="34" charset="0"/>
                        </a:rPr>
                        <a:t>CENTRO DE ATENCION PARA EL DESARROLLO COMUNITARIO "CEADESCOM"</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839000540-1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501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HCB-INTEGRAL-COMUNITARIO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804</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 Y ALBANIA</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122.322.992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593.008.290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715.331.282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415.279.203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300.052.079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r>
              <a:tr h="555092">
                <a:tc>
                  <a:txBody>
                    <a:bodyPr/>
                    <a:lstStyle/>
                    <a:p>
                      <a:pPr algn="ctr" fontAlgn="b"/>
                      <a:r>
                        <a:rPr lang="es-VE" sz="700" u="none" strike="noStrike">
                          <a:effectLst/>
                          <a:latin typeface="Arial" panose="020B0604020202020204" pitchFamily="34" charset="0"/>
                          <a:cs typeface="Arial" panose="020B0604020202020204" pitchFamily="34" charset="0"/>
                        </a:rPr>
                        <a:t>FUNDACION PARA EL DESARROLLO SOCIAL INTEGRAL "FUNPRODESI"</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900774178-8</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511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HCB-FAMI-FAMILIAR TRADICIONAL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264</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46.659.756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l" fontAlgn="b"/>
                      <a:r>
                        <a:rPr lang="es-VE" sz="700" u="none" strike="noStrike">
                          <a:effectLst/>
                          <a:latin typeface="Arial" panose="020B0604020202020204" pitchFamily="34" charset="0"/>
                          <a:cs typeface="Arial" panose="020B0604020202020204" pitchFamily="34" charset="0"/>
                        </a:rPr>
                        <a:t>      297.013.090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343.672.846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193.013.260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150.659.586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r>
              <a:tr h="695267">
                <a:tc>
                  <a:txBody>
                    <a:bodyPr/>
                    <a:lstStyle/>
                    <a:p>
                      <a:pPr algn="ctr" fontAlgn="b"/>
                      <a:r>
                        <a:rPr lang="es-VE" sz="700" u="none" strike="noStrike">
                          <a:effectLst/>
                          <a:latin typeface="Arial" panose="020B0604020202020204" pitchFamily="34" charset="0"/>
                          <a:cs typeface="Arial" panose="020B0604020202020204" pitchFamily="34" charset="0"/>
                        </a:rPr>
                        <a:t>ASOCIACION DE MADRES COMUNITARIAS Y PADRES USUARIOS DE HCB DE ALBANIA "ASOFAMIS"</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901018591-9</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512</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HCB FAMI-FAMILIAR TRADICIONAL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216</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ALBANIA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63.158.827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380.012.282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443.171.109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248.113.293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195.057.816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r>
              <a:tr h="656018">
                <a:tc>
                  <a:txBody>
                    <a:bodyPr/>
                    <a:lstStyle/>
                    <a:p>
                      <a:pPr algn="ctr" fontAlgn="b"/>
                      <a:r>
                        <a:rPr lang="es-VE" sz="700" u="none" strike="noStrike">
                          <a:effectLst/>
                          <a:latin typeface="Arial" panose="020B0604020202020204" pitchFamily="34" charset="0"/>
                          <a:cs typeface="Arial" panose="020B0604020202020204" pitchFamily="34" charset="0"/>
                        </a:rPr>
                        <a:t>ASOCIACION DE MADRES COMUNITARIAS Y PADRES USUARIOS DE HCB DE 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901017426-7</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493</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HCB-INTEGRAL-COMUNITARIO INTEGRAL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300</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89.762.217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538.987.775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628.749.992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445.025.737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183.724.255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r>
              <a:tr h="744756">
                <a:tc>
                  <a:txBody>
                    <a:bodyPr/>
                    <a:lstStyle/>
                    <a:p>
                      <a:pPr algn="ctr" fontAlgn="b"/>
                      <a:r>
                        <a:rPr lang="es-VE" sz="700" u="none" strike="noStrike">
                          <a:effectLst/>
                          <a:latin typeface="Arial" panose="020B0604020202020204" pitchFamily="34" charset="0"/>
                          <a:cs typeface="Arial" panose="020B0604020202020204" pitchFamily="34" charset="0"/>
                        </a:rPr>
                        <a:t>ASOCIACION DE PADRES USUARIOS Y MADRES COMUNITARIAS WAYUU DE LOS HCB DEL MUNICIPIO DE MAICAO SECTOR RURAL "OULIWOU"</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901017199-1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491</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HCB-INTEGRAL-COMUNITARIO INTEGRAL</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300</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MAICAO</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89.762.217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538.987.775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628.749.992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dirty="0">
                          <a:effectLst/>
                          <a:latin typeface="Arial" panose="020B0604020202020204" pitchFamily="34" charset="0"/>
                          <a:cs typeface="Arial" panose="020B0604020202020204" pitchFamily="34" charset="0"/>
                        </a:rPr>
                        <a:t>       352.030.487 </a:t>
                      </a:r>
                      <a:endParaRPr lang="es-VE" sz="700" b="0" i="0" u="none" strike="noStrike" dirty="0">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ctr" fontAlgn="b"/>
                      <a:r>
                        <a:rPr lang="es-VE" sz="700" u="none" strike="noStrike">
                          <a:effectLst/>
                          <a:latin typeface="Arial" panose="020B0604020202020204" pitchFamily="34" charset="0"/>
                          <a:cs typeface="Arial" panose="020B0604020202020204" pitchFamily="34" charset="0"/>
                        </a:rPr>
                        <a:t>        276.719.505 </a:t>
                      </a:r>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r>
              <a:tr h="202973">
                <a:tc>
                  <a:txBody>
                    <a:bodyPr/>
                    <a:lstStyle/>
                    <a:p>
                      <a:pPr algn="l" fontAlgn="b"/>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l" fontAlgn="b"/>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l" fontAlgn="b"/>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a:txBody>
                    <a:bodyPr/>
                    <a:lstStyle/>
                    <a:p>
                      <a:pPr algn="l" fontAlgn="b"/>
                      <a:endParaRPr lang="es-VE" sz="700" b="0" i="0" u="none" strike="noStrike">
                        <a:solidFill>
                          <a:srgbClr val="000000"/>
                        </a:solidFill>
                        <a:effectLst/>
                        <a:latin typeface="Arial" panose="020B0604020202020204" pitchFamily="34" charset="0"/>
                        <a:cs typeface="Arial" panose="020B0604020202020204" pitchFamily="34" charset="0"/>
                      </a:endParaRPr>
                    </a:p>
                  </a:txBody>
                  <a:tcPr marL="5607" marR="5607" marT="5607" marB="0" anchor="b"/>
                </a:tc>
                <a:tc gridSpan="2">
                  <a:txBody>
                    <a:bodyPr/>
                    <a:lstStyle/>
                    <a:p>
                      <a:pPr algn="l" fontAlgn="b"/>
                      <a:r>
                        <a:rPr lang="es-VE" sz="800" b="1" i="0" u="none" strike="noStrike" dirty="0">
                          <a:solidFill>
                            <a:srgbClr val="000000"/>
                          </a:solidFill>
                          <a:effectLst/>
                          <a:latin typeface="Arial" panose="020B0604020202020204" pitchFamily="34" charset="0"/>
                          <a:cs typeface="Arial" panose="020B0604020202020204" pitchFamily="34" charset="0"/>
                        </a:rPr>
                        <a:t>VALOR TOTAL DE LOS CONTRATOS</a:t>
                      </a:r>
                    </a:p>
                  </a:txBody>
                  <a:tcPr marL="9525" marR="9525" marT="9525" marB="0" anchor="b"/>
                </a:tc>
                <a:tc hMerge="1">
                  <a:txBody>
                    <a:bodyPr/>
                    <a:lstStyle/>
                    <a:p>
                      <a:endParaRPr lang="es-VE"/>
                    </a:p>
                  </a:txBody>
                  <a:tcPr/>
                </a:tc>
                <a:tc>
                  <a:txBody>
                    <a:bodyPr/>
                    <a:lstStyle/>
                    <a:p>
                      <a:pPr algn="l" fontAlgn="b"/>
                      <a:endParaRPr lang="es-VE" sz="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endParaRPr lang="es-VE" sz="800" b="0" i="0" u="none" strike="noStrike">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l" fontAlgn="b"/>
                      <a:r>
                        <a:rPr lang="es-VE" sz="800" b="1" i="0" u="none" strike="noStrike" dirty="0">
                          <a:solidFill>
                            <a:srgbClr val="000000"/>
                          </a:solidFill>
                          <a:effectLst/>
                          <a:latin typeface="Arial" panose="020B0604020202020204" pitchFamily="34" charset="0"/>
                          <a:cs typeface="Arial" panose="020B0604020202020204" pitchFamily="34" charset="0"/>
                        </a:rPr>
                        <a:t>     20.902.725.098 </a:t>
                      </a:r>
                    </a:p>
                  </a:txBody>
                  <a:tcPr marL="9525" marR="9525" marT="9525" marB="0" anchor="b"/>
                </a:tc>
                <a:tc>
                  <a:txBody>
                    <a:bodyPr/>
                    <a:lstStyle/>
                    <a:p>
                      <a:pPr algn="l" fontAlgn="b"/>
                      <a:r>
                        <a:rPr lang="es-VE" sz="800" b="1" i="0" u="none" strike="noStrike" dirty="0">
                          <a:solidFill>
                            <a:srgbClr val="000000"/>
                          </a:solidFill>
                          <a:effectLst/>
                          <a:latin typeface="Arial" panose="020B0604020202020204" pitchFamily="34" charset="0"/>
                          <a:cs typeface="Arial" panose="020B0604020202020204" pitchFamily="34" charset="0"/>
                        </a:rPr>
                        <a:t>  8.771.814.042 </a:t>
                      </a:r>
                    </a:p>
                  </a:txBody>
                  <a:tcPr marL="9525" marR="9525" marT="9525" marB="0" anchor="b"/>
                </a:tc>
                <a:tc>
                  <a:txBody>
                    <a:bodyPr/>
                    <a:lstStyle/>
                    <a:p>
                      <a:pPr algn="l" fontAlgn="b"/>
                      <a:r>
                        <a:rPr lang="es-VE" sz="800" b="1" i="0" u="none" strike="noStrike" dirty="0">
                          <a:solidFill>
                            <a:srgbClr val="000000"/>
                          </a:solidFill>
                          <a:effectLst/>
                          <a:latin typeface="Arial" panose="020B0604020202020204" pitchFamily="34" charset="0"/>
                          <a:cs typeface="Arial" panose="020B0604020202020204" pitchFamily="34" charset="0"/>
                        </a:rPr>
                        <a:t>     12.500.278.350 </a:t>
                      </a:r>
                    </a:p>
                  </a:txBody>
                  <a:tcPr marL="9525" marR="9525" marT="9525" marB="0" anchor="b"/>
                </a:tc>
              </a:tr>
            </a:tbl>
          </a:graphicData>
        </a:graphic>
      </p:graphicFrame>
    </p:spTree>
    <p:extLst>
      <p:ext uri="{BB962C8B-B14F-4D97-AF65-F5344CB8AC3E}">
        <p14:creationId xmlns:p14="http://schemas.microsoft.com/office/powerpoint/2010/main" val="41200754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4904170"/>
            <a:ext cx="4913194"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4000" b="1" dirty="0" smtClean="0">
                <a:solidFill>
                  <a:schemeClr val="accent4"/>
                </a:solidFill>
                <a:effectLst>
                  <a:outerShdw blurRad="38100" dist="38100" dir="2700000" algn="tl">
                    <a:srgbClr val="000000">
                      <a:alpha val="43137"/>
                    </a:srgbClr>
                  </a:outerShdw>
                </a:effectLst>
                <a:latin typeface="Segoe Print" pitchFamily="2" charset="0"/>
              </a:rPr>
              <a:t>Información Por Servicios de Primera Infancia</a:t>
            </a:r>
            <a:endParaRPr lang="es-ES" altLang="es-CO" sz="4000" b="1" dirty="0">
              <a:solidFill>
                <a:schemeClr val="accent4"/>
              </a:solidFill>
              <a:effectLst>
                <a:outerShdw blurRad="38100" dist="38100" dir="2700000" algn="tl">
                  <a:srgbClr val="000000">
                    <a:alpha val="43137"/>
                  </a:srgbClr>
                </a:outerShdw>
              </a:effectLst>
              <a:latin typeface="Segoe Print" pitchFamily="2" charset="0"/>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917152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
        <p:nvSpPr>
          <p:cNvPr id="2" name="1 Rectángulo"/>
          <p:cNvSpPr/>
          <p:nvPr/>
        </p:nvSpPr>
        <p:spPr>
          <a:xfrm>
            <a:off x="386366" y="4760140"/>
            <a:ext cx="5164428" cy="2554545"/>
          </a:xfrm>
          <a:prstGeom prst="rect">
            <a:avLst/>
          </a:prstGeom>
        </p:spPr>
        <p:txBody>
          <a:bodyPr wrap="square">
            <a:spAutoFit/>
          </a:bodyPr>
          <a:lstStyle/>
          <a:p>
            <a:pPr algn="ctr"/>
            <a:r>
              <a:rPr lang="es-CO" sz="3200" b="1" dirty="0">
                <a:solidFill>
                  <a:srgbClr val="F13430"/>
                </a:solidFill>
                <a:latin typeface="Segoe Print" pitchFamily="2" charset="0"/>
                <a:ea typeface="MS PGothic" panose="020B0600070205080204" pitchFamily="34" charset="-128"/>
                <a:cs typeface="Arial" panose="020B0604020202020204" pitchFamily="34" charset="0"/>
              </a:rPr>
              <a:t>Generalidades de las Modalidades de Atención</a:t>
            </a:r>
            <a:br>
              <a:rPr lang="es-CO" sz="3200" b="1" dirty="0">
                <a:solidFill>
                  <a:srgbClr val="F13430"/>
                </a:solidFill>
                <a:latin typeface="Segoe Print" pitchFamily="2" charset="0"/>
                <a:ea typeface="MS PGothic" panose="020B0600070205080204" pitchFamily="34" charset="-128"/>
                <a:cs typeface="Arial" panose="020B0604020202020204" pitchFamily="34" charset="0"/>
              </a:rPr>
            </a:br>
            <a:r>
              <a:rPr lang="es-ES" sz="3200" b="1" dirty="0">
                <a:solidFill>
                  <a:srgbClr val="F13430"/>
                </a:solidFill>
                <a:latin typeface="Segoe Print" pitchFamily="2" charset="0"/>
                <a:ea typeface="MS PGothic" panose="020B0600070205080204" pitchFamily="34" charset="-128"/>
                <a:cs typeface="Arial" panose="020B0604020202020204" pitchFamily="34" charset="0"/>
              </a:rPr>
              <a:t>2017</a:t>
            </a:r>
            <a:br>
              <a:rPr lang="es-ES" sz="3200" b="1" dirty="0">
                <a:solidFill>
                  <a:srgbClr val="F13430"/>
                </a:solidFill>
                <a:latin typeface="Segoe Print" pitchFamily="2" charset="0"/>
                <a:ea typeface="MS PGothic" panose="020B0600070205080204" pitchFamily="34" charset="-128"/>
                <a:cs typeface="Arial" panose="020B0604020202020204" pitchFamily="34" charset="0"/>
              </a:rPr>
            </a:br>
            <a:endParaRPr lang="es-CO" sz="3200" dirty="0">
              <a:solidFill>
                <a:srgbClr val="F13430"/>
              </a:solidFill>
              <a:latin typeface="Segoe Print" pitchFamily="2" charset="0"/>
            </a:endParaRPr>
          </a:p>
        </p:txBody>
      </p:sp>
      <p:pic>
        <p:nvPicPr>
          <p:cNvPr id="5"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068"/>
            <a:ext cx="9144000" cy="4670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89806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4904170"/>
            <a:ext cx="4913194" cy="1581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CO" sz="4000" b="1" kern="0" dirty="0">
                <a:solidFill>
                  <a:schemeClr val="accent4"/>
                </a:solidFill>
                <a:effectLst>
                  <a:outerShdw blurRad="38100" dist="38100" dir="2700000" algn="tl">
                    <a:srgbClr val="000000">
                      <a:alpha val="43137"/>
                    </a:srgbClr>
                  </a:outerShdw>
                </a:effectLst>
                <a:latin typeface="Segoe Print" panose="02000600000000000000" pitchFamily="2" charset="0"/>
              </a:rPr>
              <a:t>Modalidad Comunitaria</a:t>
            </a:r>
          </a:p>
          <a:p>
            <a:pPr defTabSz="457200" fontAlgn="base">
              <a:lnSpc>
                <a:spcPct val="80000"/>
              </a:lnSpc>
              <a:spcBef>
                <a:spcPct val="0"/>
              </a:spcBef>
              <a:spcAft>
                <a:spcPct val="0"/>
              </a:spcAft>
            </a:pPr>
            <a:endParaRPr lang="es-ES" altLang="es-CO" sz="4000" b="1" dirty="0">
              <a:solidFill>
                <a:srgbClr val="45A541"/>
              </a:solidFill>
              <a:effectLst>
                <a:outerShdw blurRad="38100" dist="38100" dir="2700000" algn="tl">
                  <a:srgbClr val="000000">
                    <a:alpha val="43137"/>
                  </a:srgbClr>
                </a:outerShdw>
              </a:effectLst>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2564022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defTabSz="457200" fontAlgn="base">
              <a:lnSpc>
                <a:spcPct val="100000"/>
              </a:lnSpc>
              <a:spcAft>
                <a:spcPct val="0"/>
              </a:spcAft>
            </a:pPr>
            <a: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dirty="0"/>
          </a:p>
        </p:txBody>
      </p:sp>
      <p:sp>
        <p:nvSpPr>
          <p:cNvPr id="4" name="3 Rectángulo"/>
          <p:cNvSpPr/>
          <p:nvPr/>
        </p:nvSpPr>
        <p:spPr>
          <a:xfrm>
            <a:off x="103030" y="111394"/>
            <a:ext cx="6272011" cy="830997"/>
          </a:xfrm>
          <a:prstGeom prst="rect">
            <a:avLst/>
          </a:prstGeom>
        </p:spPr>
        <p:txBody>
          <a:bodyPr wrap="square">
            <a:spAutoFit/>
          </a:bodyPr>
          <a:lstStyle/>
          <a:p>
            <a:pPr algn="ctr"/>
            <a: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sz="2400" dirty="0"/>
          </a:p>
        </p:txBody>
      </p:sp>
      <p:sp>
        <p:nvSpPr>
          <p:cNvPr id="5" name="4 Rectángulo"/>
          <p:cNvSpPr/>
          <p:nvPr/>
        </p:nvSpPr>
        <p:spPr>
          <a:xfrm>
            <a:off x="386138" y="342226"/>
            <a:ext cx="4713896" cy="461665"/>
          </a:xfrm>
          <a:prstGeom prst="rect">
            <a:avLst/>
          </a:prstGeom>
        </p:spPr>
        <p:txBody>
          <a:bodyPr wrap="square">
            <a:spAutoFit/>
          </a:bodyPr>
          <a:lstStyle/>
          <a:p>
            <a:r>
              <a:rPr lang="es-ES" sz="2400" b="1" spc="-5" dirty="0">
                <a:solidFill>
                  <a:schemeClr val="bg1"/>
                </a:solidFill>
                <a:effectLst>
                  <a:outerShdw blurRad="38100" dist="38100" dir="2700000" algn="tl">
                    <a:srgbClr val="000000">
                      <a:alpha val="43137"/>
                    </a:srgbClr>
                  </a:outerShdw>
                </a:effectLst>
              </a:rPr>
              <a:t>MODALIDAD COMUNITARIA</a:t>
            </a:r>
            <a:endParaRPr lang="es-CO" sz="2400" b="1" dirty="0"/>
          </a:p>
        </p:txBody>
      </p:sp>
      <p:sp>
        <p:nvSpPr>
          <p:cNvPr id="6" name="5 Rectángulo"/>
          <p:cNvSpPr/>
          <p:nvPr/>
        </p:nvSpPr>
        <p:spPr>
          <a:xfrm>
            <a:off x="515155" y="1166843"/>
            <a:ext cx="8319752" cy="3970318"/>
          </a:xfrm>
          <a:prstGeom prst="rect">
            <a:avLst/>
          </a:prstGeom>
        </p:spPr>
        <p:txBody>
          <a:bodyPr wrap="square">
            <a:spAutoFit/>
          </a:bodyPr>
          <a:lstStyle/>
          <a:p>
            <a:pPr algn="just">
              <a:defRPr/>
            </a:pPr>
            <a:r>
              <a:rPr lang="es-CO" b="1" i="1" dirty="0" smtClean="0">
                <a:ea typeface="Times New Roman" panose="02020603050405020304" pitchFamily="18" charset="0"/>
                <a:cs typeface="Times New Roman" panose="02020603050405020304" pitchFamily="18" charset="0"/>
              </a:rPr>
              <a:t>Objetivo</a:t>
            </a:r>
          </a:p>
          <a:p>
            <a:pPr algn="just">
              <a:defRPr/>
            </a:pPr>
            <a:endParaRPr lang="es-CO" dirty="0">
              <a:ea typeface="Times New Roman" panose="02020603050405020304" pitchFamily="18" charset="0"/>
              <a:cs typeface="Times New Roman" panose="02020603050405020304" pitchFamily="18" charset="0"/>
            </a:endParaRPr>
          </a:p>
          <a:p>
            <a:pPr algn="just">
              <a:defRPr/>
            </a:pPr>
            <a:r>
              <a:rPr lang="es-CO" dirty="0" smtClean="0">
                <a:ea typeface="Times New Roman" panose="02020603050405020304" pitchFamily="18" charset="0"/>
                <a:cs typeface="Times New Roman" panose="02020603050405020304" pitchFamily="18" charset="0"/>
              </a:rPr>
              <a:t>Busca </a:t>
            </a:r>
            <a:r>
              <a:rPr lang="es-CO" dirty="0">
                <a:ea typeface="Times New Roman" panose="02020603050405020304" pitchFamily="18" charset="0"/>
                <a:cs typeface="Times New Roman" panose="02020603050405020304" pitchFamily="18" charset="0"/>
              </a:rPr>
              <a:t>propiciar el desarrollo integral, el cuidado y la protección de los niños y niñas en condiciones de vulnerabilidad, a través de acciones que promuevan el ejercicio de sus derechos, con la participación activa y organizada de la familia, la comunidad y las entidades territoriales.</a:t>
            </a:r>
            <a:endParaRPr lang="es-CO" dirty="0">
              <a:ea typeface="Calibri" panose="020F0502020204030204" pitchFamily="34" charset="0"/>
              <a:cs typeface="Times New Roman" panose="02020603050405020304" pitchFamily="18" charset="0"/>
            </a:endParaRPr>
          </a:p>
          <a:p>
            <a:pPr algn="just">
              <a:defRPr/>
            </a:pPr>
            <a:endParaRPr lang="es-CO" b="1" dirty="0">
              <a:cs typeface="Arial" panose="020B0604020202020204" pitchFamily="34" charset="0"/>
            </a:endParaRPr>
          </a:p>
          <a:p>
            <a:pPr algn="just">
              <a:defRPr/>
            </a:pPr>
            <a:r>
              <a:rPr lang="es-CO" b="1" i="1" dirty="0">
                <a:effectLst>
                  <a:outerShdw blurRad="38100" dist="38100" dir="2700000" algn="tl">
                    <a:srgbClr val="000000">
                      <a:alpha val="43137"/>
                    </a:srgbClr>
                  </a:outerShdw>
                </a:effectLst>
                <a:cs typeface="Arial" panose="020B0604020202020204" pitchFamily="34" charset="0"/>
              </a:rPr>
              <a:t>Vincula los siguientes servicios:</a:t>
            </a:r>
          </a:p>
          <a:p>
            <a:pPr algn="just">
              <a:defRPr/>
            </a:pPr>
            <a:endParaRPr lang="es-CO" dirty="0">
              <a:cs typeface="Arial" panose="020B0604020202020204" pitchFamily="34" charset="0"/>
            </a:endParaRPr>
          </a:p>
          <a:p>
            <a:pPr marL="342900" indent="-342900" algn="just">
              <a:buFontTx/>
              <a:buAutoNum type="arabicPeriod"/>
              <a:defRPr/>
            </a:pPr>
            <a:r>
              <a:rPr lang="es-CO" dirty="0">
                <a:cs typeface="Arial" panose="020B0604020202020204" pitchFamily="34" charset="0"/>
              </a:rPr>
              <a:t>HCB TRADICIONAL</a:t>
            </a:r>
          </a:p>
          <a:p>
            <a:pPr marL="342900" indent="-342900" algn="just">
              <a:buFontTx/>
              <a:buAutoNum type="arabicPeriod"/>
              <a:defRPr/>
            </a:pPr>
            <a:r>
              <a:rPr lang="es-CO" dirty="0">
                <a:cs typeface="Arial" panose="020B0604020202020204" pitchFamily="34" charset="0"/>
              </a:rPr>
              <a:t>HCB AGRUPADO</a:t>
            </a:r>
          </a:p>
          <a:p>
            <a:pPr marL="342900" indent="-342900" algn="just">
              <a:buFontTx/>
              <a:buAutoNum type="arabicPeriod"/>
              <a:defRPr/>
            </a:pPr>
            <a:r>
              <a:rPr lang="es-CO" dirty="0">
                <a:cs typeface="Arial" panose="020B0604020202020204" pitchFamily="34" charset="0"/>
              </a:rPr>
              <a:t>UNIDAD COMUNITARIA DE ATENCION FIJA</a:t>
            </a:r>
          </a:p>
          <a:p>
            <a:pPr marL="342900" indent="-342900" algn="just">
              <a:buFontTx/>
              <a:buAutoNum type="arabicPeriod"/>
              <a:defRPr/>
            </a:pPr>
            <a:r>
              <a:rPr lang="es-CO" dirty="0">
                <a:cs typeface="Arial" panose="020B0604020202020204" pitchFamily="34" charset="0"/>
              </a:rPr>
              <a:t>UNIDAD COMUNITARIA DE ATENCION ITINERANTE</a:t>
            </a:r>
          </a:p>
          <a:p>
            <a:pPr marL="342900" indent="-342900" algn="just">
              <a:buFontTx/>
              <a:buAutoNum type="arabicPeriod"/>
              <a:defRPr/>
            </a:pPr>
            <a:r>
              <a:rPr lang="es-CO" dirty="0">
                <a:cs typeface="Arial" panose="020B0604020202020204" pitchFamily="34" charset="0"/>
              </a:rPr>
              <a:t>HCB INTEGRAL</a:t>
            </a:r>
          </a:p>
        </p:txBody>
      </p:sp>
    </p:spTree>
    <p:extLst>
      <p:ext uri="{BB962C8B-B14F-4D97-AF65-F5344CB8AC3E}">
        <p14:creationId xmlns:p14="http://schemas.microsoft.com/office/powerpoint/2010/main" val="2158492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513186" y="1573446"/>
            <a:ext cx="4533072" cy="926151"/>
          </a:xfrm>
          <a:prstGeom prst="rect">
            <a:avLst/>
          </a:prstGeom>
          <a:noFill/>
        </p:spPr>
        <p:txBody>
          <a:bodyPr wrap="square" rtlCol="0">
            <a:spAutoFit/>
          </a:bodyPr>
          <a:lstStyle/>
          <a:p>
            <a:pPr defTabSz="731511"/>
            <a:r>
              <a:rPr lang="es-CO" sz="2709" b="1" dirty="0">
                <a:solidFill>
                  <a:prstClr val="white"/>
                </a:solidFill>
                <a:effectLst>
                  <a:outerShdw blurRad="38100" dist="38100" dir="2700000" algn="tl">
                    <a:srgbClr val="000000">
                      <a:alpha val="43137"/>
                    </a:srgbClr>
                  </a:outerShdw>
                </a:effectLst>
              </a:rPr>
              <a:t>ICBF </a:t>
            </a:r>
            <a:r>
              <a:rPr lang="es-CO" sz="2709" b="1" dirty="0" smtClean="0">
                <a:solidFill>
                  <a:prstClr val="white"/>
                </a:solidFill>
                <a:effectLst>
                  <a:outerShdw blurRad="38100" dist="38100" dir="2700000" algn="tl">
                    <a:srgbClr val="000000">
                      <a:alpha val="43137"/>
                    </a:srgbClr>
                  </a:outerShdw>
                </a:effectLst>
              </a:rPr>
              <a:t>Regional Guajira/ Centro Zonal 5 Maicao</a:t>
            </a:r>
            <a:endParaRPr lang="es-CO" sz="2709" b="1" dirty="0">
              <a:solidFill>
                <a:prstClr val="white"/>
              </a:solidFill>
              <a:effectLst>
                <a:outerShdw blurRad="38100" dist="38100" dir="2700000" algn="tl">
                  <a:srgbClr val="000000">
                    <a:alpha val="43137"/>
                  </a:srgbClr>
                </a:outerShdw>
              </a:effectLst>
            </a:endParaRPr>
          </a:p>
        </p:txBody>
      </p:sp>
      <p:sp>
        <p:nvSpPr>
          <p:cNvPr id="8" name="CuadroTexto 7"/>
          <p:cNvSpPr txBox="1"/>
          <p:nvPr/>
        </p:nvSpPr>
        <p:spPr>
          <a:xfrm>
            <a:off x="957801" y="2774974"/>
            <a:ext cx="7168768" cy="1323439"/>
          </a:xfrm>
          <a:prstGeom prst="rect">
            <a:avLst/>
          </a:prstGeom>
          <a:noFill/>
        </p:spPr>
        <p:txBody>
          <a:bodyPr wrap="square" rtlCol="0">
            <a:spAutoFit/>
          </a:bodyPr>
          <a:lstStyle/>
          <a:p>
            <a:pPr defTabSz="731511"/>
            <a:r>
              <a:rPr lang="es-CO" sz="2000" b="1" dirty="0" smtClean="0">
                <a:solidFill>
                  <a:prstClr val="black"/>
                </a:solidFill>
              </a:rPr>
              <a:t>Fecha del Informe: 29 de Agosto de 2017</a:t>
            </a:r>
          </a:p>
          <a:p>
            <a:pPr defTabSz="731511"/>
            <a:r>
              <a:rPr lang="es-CO" sz="2000" b="1" dirty="0" smtClean="0">
                <a:solidFill>
                  <a:prstClr val="black"/>
                </a:solidFill>
              </a:rPr>
              <a:t>Directora (e) Regional Guajira: Gloria Brito Choles</a:t>
            </a:r>
            <a:endParaRPr lang="es-CO" sz="2000" b="1" dirty="0">
              <a:solidFill>
                <a:prstClr val="black"/>
              </a:solidFill>
            </a:endParaRPr>
          </a:p>
          <a:p>
            <a:pPr defTabSz="731511"/>
            <a:r>
              <a:rPr lang="es-CO" sz="2000" b="1" dirty="0" smtClean="0">
                <a:solidFill>
                  <a:prstClr val="black"/>
                </a:solidFill>
              </a:rPr>
              <a:t>Coordinadora centro Zonal 5 Maicao: Julia Elena Bracho Ramirez</a:t>
            </a:r>
            <a:endParaRPr lang="es-CO" sz="2000" b="1" dirty="0">
              <a:solidFill>
                <a:prstClr val="black"/>
              </a:solidFill>
            </a:endParaRPr>
          </a:p>
          <a:p>
            <a:pPr marL="285750" indent="-285750" defTabSz="731511">
              <a:buFont typeface="Arial" panose="020B0604020202020204" pitchFamily="34" charset="0"/>
              <a:buChar char="•"/>
            </a:pPr>
            <a:endParaRPr lang="es-CO" sz="2000" b="1" dirty="0">
              <a:solidFill>
                <a:prstClr val="black"/>
              </a:solidFill>
            </a:endParaRPr>
          </a:p>
        </p:txBody>
      </p:sp>
      <p:sp>
        <p:nvSpPr>
          <p:cNvPr id="2" name="Rectángulo 1"/>
          <p:cNvSpPr/>
          <p:nvPr/>
        </p:nvSpPr>
        <p:spPr>
          <a:xfrm>
            <a:off x="1627094" y="4061012"/>
            <a:ext cx="6040890" cy="3496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Tree>
    <p:extLst>
      <p:ext uri="{BB962C8B-B14F-4D97-AF65-F5344CB8AC3E}">
        <p14:creationId xmlns:p14="http://schemas.microsoft.com/office/powerpoint/2010/main" val="1577123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defTabSz="457200" fontAlgn="base">
              <a:lnSpc>
                <a:spcPct val="100000"/>
              </a:lnSpc>
              <a:spcAft>
                <a:spcPct val="0"/>
              </a:spcAft>
            </a:pPr>
            <a: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dirty="0"/>
          </a:p>
        </p:txBody>
      </p:sp>
      <p:sp>
        <p:nvSpPr>
          <p:cNvPr id="4" name="3 Rectángulo"/>
          <p:cNvSpPr/>
          <p:nvPr/>
        </p:nvSpPr>
        <p:spPr>
          <a:xfrm>
            <a:off x="103030" y="111394"/>
            <a:ext cx="6272011" cy="830997"/>
          </a:xfrm>
          <a:prstGeom prst="rect">
            <a:avLst/>
          </a:prstGeom>
        </p:spPr>
        <p:txBody>
          <a:bodyPr wrap="square">
            <a:spAutoFit/>
          </a:bodyPr>
          <a:lstStyle/>
          <a:p>
            <a:pPr algn="ctr"/>
            <a: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sz="2400" dirty="0"/>
          </a:p>
        </p:txBody>
      </p:sp>
      <p:sp>
        <p:nvSpPr>
          <p:cNvPr id="5" name="4 Rectángulo"/>
          <p:cNvSpPr/>
          <p:nvPr/>
        </p:nvSpPr>
        <p:spPr>
          <a:xfrm>
            <a:off x="103030" y="111394"/>
            <a:ext cx="4713896" cy="830997"/>
          </a:xfrm>
          <a:prstGeom prst="rect">
            <a:avLst/>
          </a:prstGeom>
        </p:spPr>
        <p:txBody>
          <a:bodyPr wrap="square">
            <a:spAutoFit/>
          </a:bodyPr>
          <a:lstStyle/>
          <a:p>
            <a:r>
              <a:rPr lang="es-ES" sz="2400" b="1" spc="-5" dirty="0">
                <a:solidFill>
                  <a:schemeClr val="bg1"/>
                </a:solidFill>
                <a:effectLst>
                  <a:outerShdw blurRad="38100" dist="38100" dir="2700000" algn="tl">
                    <a:srgbClr val="000000">
                      <a:alpha val="43137"/>
                    </a:srgbClr>
                  </a:outerShdw>
                </a:effectLst>
              </a:rPr>
              <a:t>HOGARES COMUNITARIOS DE BIENESTAR – HCB TRADICIONAL</a:t>
            </a:r>
            <a:endParaRPr lang="es-CO" sz="2400" b="1" dirty="0"/>
          </a:p>
        </p:txBody>
      </p:sp>
      <p:sp>
        <p:nvSpPr>
          <p:cNvPr id="3" name="2 Rectángulo"/>
          <p:cNvSpPr/>
          <p:nvPr/>
        </p:nvSpPr>
        <p:spPr>
          <a:xfrm>
            <a:off x="0" y="1138742"/>
            <a:ext cx="6709893" cy="5347105"/>
          </a:xfrm>
          <a:prstGeom prst="rect">
            <a:avLst/>
          </a:prstGeom>
        </p:spPr>
        <p:txBody>
          <a:bodyPr wrap="square">
            <a:spAutoFit/>
          </a:bodyPr>
          <a:lstStyle/>
          <a:p>
            <a:pPr algn="just">
              <a:lnSpc>
                <a:spcPct val="107000"/>
              </a:lnSpc>
              <a:spcAft>
                <a:spcPts val="800"/>
              </a:spcAft>
            </a:pPr>
            <a:r>
              <a:rPr lang="es-CO" altLang="es-CO" b="1" i="1" dirty="0">
                <a:effectLst>
                  <a:outerShdw blurRad="38100" dist="38100" dir="2700000" algn="tl">
                    <a:srgbClr val="000000">
                      <a:alpha val="43137"/>
                    </a:srgbClr>
                  </a:outerShdw>
                </a:effectLst>
              </a:rPr>
              <a:t>Unidad de atención</a:t>
            </a:r>
            <a:r>
              <a:rPr lang="es-CO" altLang="es-CO" i="1" dirty="0">
                <a:effectLst>
                  <a:outerShdw blurRad="38100" dist="38100" dir="2700000" algn="tl">
                    <a:srgbClr val="000000">
                      <a:alpha val="43137"/>
                    </a:srgbClr>
                  </a:outerShdw>
                </a:effectLst>
              </a:rPr>
              <a:t>: </a:t>
            </a:r>
            <a:r>
              <a:rPr lang="es-CO" altLang="es-CO" dirty="0"/>
              <a:t>Los HCB, funcionan en las </a:t>
            </a:r>
            <a:r>
              <a:rPr lang="es-CO" altLang="es-CO" u="sng" dirty="0"/>
              <a:t>viviendas de las madres comunitarias</a:t>
            </a:r>
            <a:r>
              <a:rPr lang="es-CO" altLang="es-CO" dirty="0"/>
              <a:t>, en espacios aportados por la comunidad, o en infraestructuras construidas o adecuadas para tal fin. </a:t>
            </a:r>
          </a:p>
          <a:p>
            <a:pPr algn="just">
              <a:lnSpc>
                <a:spcPct val="107000"/>
              </a:lnSpc>
              <a:spcAft>
                <a:spcPts val="800"/>
              </a:spcAft>
            </a:pPr>
            <a:r>
              <a:rPr lang="es-CO" altLang="es-CO" b="1" i="1" dirty="0">
                <a:effectLst>
                  <a:outerShdw blurRad="38100" dist="38100" dir="2700000" algn="tl">
                    <a:srgbClr val="000000">
                      <a:alpha val="43137"/>
                    </a:srgbClr>
                  </a:outerShdw>
                </a:effectLst>
              </a:rPr>
              <a:t>Estructura Operativa</a:t>
            </a:r>
            <a:r>
              <a:rPr lang="es-CO" altLang="es-CO" i="1" dirty="0">
                <a:effectLst>
                  <a:outerShdw blurRad="38100" dist="38100" dir="2700000" algn="tl">
                    <a:srgbClr val="000000">
                      <a:alpha val="43137"/>
                    </a:srgbClr>
                  </a:outerShdw>
                </a:effectLst>
              </a:rPr>
              <a:t>: </a:t>
            </a:r>
            <a:r>
              <a:rPr lang="es-CO" altLang="es-CO" dirty="0"/>
              <a:t>1 Madre comunitaria o padre comunitario por </a:t>
            </a:r>
            <a:r>
              <a:rPr lang="es-CO" altLang="es-CO" u="sng" dirty="0"/>
              <a:t>10,12,13 y 14 niños y niñas </a:t>
            </a:r>
            <a:r>
              <a:rPr lang="es-CO" altLang="es-CO" dirty="0"/>
              <a:t>según la demanda y necesidad del territorio.</a:t>
            </a:r>
          </a:p>
          <a:p>
            <a:pPr algn="just">
              <a:lnSpc>
                <a:spcPct val="107000"/>
              </a:lnSpc>
              <a:spcAft>
                <a:spcPts val="800"/>
              </a:spcAft>
            </a:pPr>
            <a:r>
              <a:rPr lang="es-CO" altLang="es-CO" b="1" i="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Población objetivo</a:t>
            </a:r>
            <a:r>
              <a:rPr lang="es-CO" altLang="es-CO" i="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ea typeface="Calibri" panose="020F0502020204030204" pitchFamily="34" charset="0"/>
                <a:cs typeface="Times New Roman" panose="02020603050405020304" pitchFamily="18" charset="0"/>
              </a:rPr>
              <a:t>Niños, niñas menores de 5 años, pertenecientes a familias focalizadas con los criterios definidos por el ICBF. Podrá atender máximo 1 niño con discapacidad o 1 niño menor de 18 meses.</a:t>
            </a:r>
          </a:p>
          <a:p>
            <a:pPr algn="just">
              <a:lnSpc>
                <a:spcPct val="107000"/>
              </a:lnSpc>
              <a:spcAft>
                <a:spcPts val="800"/>
              </a:spcAft>
            </a:pPr>
            <a:r>
              <a:rPr lang="es-CO" altLang="es-CO" b="1" i="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Días de atención</a:t>
            </a:r>
            <a:r>
              <a:rPr lang="es-CO" altLang="es-CO" dirty="0">
                <a:ea typeface="Calibri" panose="020F0502020204030204" pitchFamily="34" charset="0"/>
                <a:cs typeface="Times New Roman" panose="02020603050405020304" pitchFamily="18" charset="0"/>
              </a:rPr>
              <a:t>: Funcionan 200 días  al año</a:t>
            </a:r>
          </a:p>
          <a:p>
            <a:pPr algn="just">
              <a:lnSpc>
                <a:spcPct val="107000"/>
              </a:lnSpc>
              <a:spcAft>
                <a:spcPts val="800"/>
              </a:spcAft>
            </a:pPr>
            <a:r>
              <a:rPr lang="es-CO" altLang="es-CO" b="1" i="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Tipo de ración suministrada y aporte Nutricional</a:t>
            </a:r>
            <a:r>
              <a:rPr lang="es-CO" altLang="es-CO" i="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ea typeface="Calibri" panose="020F0502020204030204" pitchFamily="34" charset="0"/>
                <a:cs typeface="Times New Roman" panose="02020603050405020304" pitchFamily="18" charset="0"/>
              </a:rPr>
              <a:t>Ración preparada entregada en la unidad cuyo aporte nutricional es del 70%.</a:t>
            </a:r>
          </a:p>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Jornadas de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Funcionan en jornadas de cuatro (4) o de ocho (8) horas, de acuerdo con los criterios establecidos por la Dirección Regional a partir de las necesidades del servicio. </a:t>
            </a:r>
          </a:p>
        </p:txBody>
      </p:sp>
      <p:grpSp>
        <p:nvGrpSpPr>
          <p:cNvPr id="7" name="6 Grupo"/>
          <p:cNvGrpSpPr/>
          <p:nvPr/>
        </p:nvGrpSpPr>
        <p:grpSpPr>
          <a:xfrm>
            <a:off x="6871313" y="2769100"/>
            <a:ext cx="2021113" cy="907676"/>
            <a:chOff x="26302" y="90016"/>
            <a:chExt cx="2021113" cy="907676"/>
          </a:xfrm>
        </p:grpSpPr>
        <p:sp>
          <p:nvSpPr>
            <p:cNvPr id="8" name="7 Rectángulo"/>
            <p:cNvSpPr/>
            <p:nvPr/>
          </p:nvSpPr>
          <p:spPr>
            <a:xfrm>
              <a:off x="26302" y="90016"/>
              <a:ext cx="2021113" cy="907676"/>
            </a:xfrm>
            <a:prstGeom prst="rect">
              <a:avLst/>
            </a:prstGeom>
            <a:solidFill>
              <a:sysClr val="window" lastClr="FFFFFF">
                <a:hueOff val="0"/>
                <a:satOff val="0"/>
                <a:lumOff val="0"/>
                <a:alphaOff val="0"/>
              </a:sysClr>
            </a:solidFill>
            <a:ln w="25400" cap="flat" cmpd="sng" algn="ctr">
              <a:solidFill>
                <a:srgbClr val="9BBB59">
                  <a:shade val="8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9" name="8 Rectángulo"/>
            <p:cNvSpPr/>
            <p:nvPr/>
          </p:nvSpPr>
          <p:spPr>
            <a:xfrm>
              <a:off x="26302" y="90016"/>
              <a:ext cx="2021113" cy="90767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715" tIns="5715" rIns="5715" bIns="135390" numCol="1" spcCol="1270" anchor="ctr" anchorCtr="0">
              <a:noAutofit/>
            </a:bodyPr>
            <a:lstStyle/>
            <a:p>
              <a:pPr lvl="0" algn="ctr" defTabSz="400050">
                <a:lnSpc>
                  <a:spcPct val="100000"/>
                </a:lnSpc>
                <a:spcBef>
                  <a:spcPct val="0"/>
                </a:spcBef>
                <a:spcAft>
                  <a:spcPts val="0"/>
                </a:spcAft>
              </a:pPr>
              <a:r>
                <a:rPr lang="es-CO" sz="9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Madre Comunitaria /Agente Educativo </a:t>
              </a:r>
            </a:p>
          </p:txBody>
        </p:sp>
      </p:grpSp>
      <p:grpSp>
        <p:nvGrpSpPr>
          <p:cNvPr id="10" name="9 Grupo"/>
          <p:cNvGrpSpPr/>
          <p:nvPr/>
        </p:nvGrpSpPr>
        <p:grpSpPr>
          <a:xfrm>
            <a:off x="6921758" y="3441377"/>
            <a:ext cx="1920221" cy="574114"/>
            <a:chOff x="354715" y="683223"/>
            <a:chExt cx="1920221" cy="574114"/>
          </a:xfrm>
        </p:grpSpPr>
        <p:sp>
          <p:nvSpPr>
            <p:cNvPr id="11" name="10 Rectángulo"/>
            <p:cNvSpPr/>
            <p:nvPr/>
          </p:nvSpPr>
          <p:spPr>
            <a:xfrm>
              <a:off x="354715" y="683223"/>
              <a:ext cx="1920221" cy="574114"/>
            </a:xfrm>
            <a:prstGeom prst="rect">
              <a:avLst/>
            </a:prstGeom>
            <a:solidFill>
              <a:srgbClr val="9BBB59">
                <a:alpha val="90000"/>
                <a:tint val="40000"/>
                <a:hueOff val="0"/>
                <a:satOff val="0"/>
                <a:lumOff val="0"/>
                <a:alphaOff val="0"/>
              </a:srgbClr>
            </a:solidFill>
            <a:ln w="25400" cap="flat" cmpd="sng" algn="ctr">
              <a:solidFill>
                <a:srgbClr val="9BBB59">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2" name="11 Rectángulo"/>
            <p:cNvSpPr/>
            <p:nvPr/>
          </p:nvSpPr>
          <p:spPr>
            <a:xfrm>
              <a:off x="354715" y="683223"/>
              <a:ext cx="1920221" cy="57411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2860" tIns="5715" rIns="22860" bIns="5715" numCol="1" spcCol="1270" anchor="ctr" anchorCtr="0">
              <a:noAutofit/>
            </a:bodyPr>
            <a:lstStyle/>
            <a:p>
              <a:pPr lvl="0" algn="ctr" defTabSz="400050">
                <a:lnSpc>
                  <a:spcPct val="100000"/>
                </a:lnSpc>
                <a:spcBef>
                  <a:spcPct val="0"/>
                </a:spcBef>
                <a:spcAft>
                  <a:spcPts val="0"/>
                </a:spcAft>
              </a:pPr>
              <a:r>
                <a:rPr lang="es-CO" sz="9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1 HCB</a:t>
              </a:r>
            </a:p>
            <a:p>
              <a:pPr lvl="0" algn="ctr" defTabSz="400050">
                <a:lnSpc>
                  <a:spcPct val="100000"/>
                </a:lnSpc>
                <a:spcBef>
                  <a:spcPct val="0"/>
                </a:spcBef>
                <a:spcAft>
                  <a:spcPts val="0"/>
                </a:spcAft>
              </a:pPr>
              <a:r>
                <a:rPr lang="es-CO" sz="900" b="1"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10  a 14 niños y niñas</a:t>
              </a:r>
              <a:endParaRPr lang="es-CO" sz="9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811412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defTabSz="457200" fontAlgn="base">
              <a:lnSpc>
                <a:spcPct val="100000"/>
              </a:lnSpc>
              <a:spcAft>
                <a:spcPct val="0"/>
              </a:spcAft>
            </a:pPr>
            <a: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dirty="0"/>
          </a:p>
        </p:txBody>
      </p:sp>
      <p:sp>
        <p:nvSpPr>
          <p:cNvPr id="4" name="3 Rectángulo"/>
          <p:cNvSpPr/>
          <p:nvPr/>
        </p:nvSpPr>
        <p:spPr>
          <a:xfrm>
            <a:off x="103030" y="170340"/>
            <a:ext cx="6272011" cy="830997"/>
          </a:xfrm>
          <a:prstGeom prst="rect">
            <a:avLst/>
          </a:prstGeom>
        </p:spPr>
        <p:txBody>
          <a:bodyPr wrap="square">
            <a:spAutoFit/>
          </a:bodyPr>
          <a:lstStyle/>
          <a:p>
            <a:pPr algn="ctr"/>
            <a: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sz="2400" dirty="0"/>
          </a:p>
        </p:txBody>
      </p:sp>
      <p:sp>
        <p:nvSpPr>
          <p:cNvPr id="6" name="5 Rectángulo"/>
          <p:cNvSpPr/>
          <p:nvPr/>
        </p:nvSpPr>
        <p:spPr>
          <a:xfrm>
            <a:off x="435245" y="111394"/>
            <a:ext cx="4278423" cy="677108"/>
          </a:xfrm>
          <a:prstGeom prst="rect">
            <a:avLst/>
          </a:prstGeom>
        </p:spPr>
        <p:txBody>
          <a:bodyPr wrap="square">
            <a:spAutoFit/>
          </a:bodyPr>
          <a:lstStyle/>
          <a:p>
            <a:pPr marL="12700"/>
            <a:r>
              <a:rPr lang="es-ES" sz="2000" b="1" spc="-5" dirty="0">
                <a:solidFill>
                  <a:schemeClr val="bg1"/>
                </a:solidFill>
                <a:effectLst>
                  <a:outerShdw blurRad="38100" dist="38100" dir="2700000" algn="tl">
                    <a:srgbClr val="000000">
                      <a:alpha val="43137"/>
                    </a:srgbClr>
                  </a:outerShdw>
                </a:effectLst>
              </a:rPr>
              <a:t>HCB </a:t>
            </a:r>
            <a:r>
              <a:rPr lang="es-ES" sz="2000" b="1" spc="-5" dirty="0" smtClean="0">
                <a:solidFill>
                  <a:schemeClr val="bg1"/>
                </a:solidFill>
                <a:effectLst>
                  <a:outerShdw blurRad="38100" dist="38100" dir="2700000" algn="tl">
                    <a:srgbClr val="000000">
                      <a:alpha val="43137"/>
                    </a:srgbClr>
                  </a:outerShdw>
                </a:effectLst>
              </a:rPr>
              <a:t>INTEGRALES</a:t>
            </a:r>
            <a:r>
              <a:rPr lang="es-ES" sz="2000" b="1" spc="-5" dirty="0">
                <a:solidFill>
                  <a:schemeClr val="bg1"/>
                </a:solidFill>
                <a:effectLst>
                  <a:outerShdw blurRad="38100" dist="38100" dir="2700000" algn="tl">
                    <a:srgbClr val="000000">
                      <a:alpha val="43137"/>
                    </a:srgbClr>
                  </a:outerShdw>
                </a:effectLst>
              </a:rPr>
              <a:t>HCB INTEGRALES</a:t>
            </a:r>
          </a:p>
          <a:p>
            <a:pPr marL="12700"/>
            <a:endParaRPr lang="es-ES" b="1" spc="-5" dirty="0">
              <a:solidFill>
                <a:schemeClr val="bg1"/>
              </a:solidFill>
              <a:effectLst>
                <a:outerShdw blurRad="38100" dist="38100" dir="2700000" algn="tl">
                  <a:srgbClr val="000000">
                    <a:alpha val="43137"/>
                  </a:srgbClr>
                </a:outerShdw>
              </a:effectLst>
            </a:endParaRPr>
          </a:p>
        </p:txBody>
      </p:sp>
      <p:sp>
        <p:nvSpPr>
          <p:cNvPr id="13" name="12 Rectángulo"/>
          <p:cNvSpPr/>
          <p:nvPr/>
        </p:nvSpPr>
        <p:spPr>
          <a:xfrm>
            <a:off x="435245" y="1123377"/>
            <a:ext cx="8361025" cy="4293483"/>
          </a:xfrm>
          <a:prstGeom prst="rect">
            <a:avLst/>
          </a:prstGeom>
        </p:spPr>
        <p:txBody>
          <a:bodyPr wrap="square">
            <a:spAutoFit/>
          </a:bodyPr>
          <a:lstStyle/>
          <a:p>
            <a:pPr algn="just">
              <a:lnSpc>
                <a:spcPct val="107000"/>
              </a:lnSpc>
            </a:pPr>
            <a:r>
              <a:rPr lang="es-CO" altLang="es-CO" sz="1400" dirty="0" smtClean="0">
                <a:solidFill>
                  <a:srgbClr val="000000"/>
                </a:solidFill>
                <a:ea typeface="Calibri" panose="020F0502020204030204" pitchFamily="34" charset="0"/>
                <a:cs typeface="Times New Roman" panose="02020603050405020304" pitchFamily="18" charset="0"/>
              </a:rPr>
              <a:t>Es un servicio de atención a la primera infancia, cuyo propósito es promover el desarrollo integral de niños y niñas, a través del fortalecimiento de su esquema operativo para lograr el cumplimiento progresivo de las condiciones de calidad definidos en los seis componentes. Son el resultado del trabajo en equipo entre madres comunitarios y un equipo interdisciplinario de apoyo.</a:t>
            </a:r>
          </a:p>
          <a:p>
            <a:pPr algn="just">
              <a:lnSpc>
                <a:spcPct val="107000"/>
              </a:lnSpc>
            </a:pPr>
            <a:endParaRPr lang="es-CO" altLang="es-CO" sz="1400" dirty="0" smtClean="0">
              <a:solidFill>
                <a:srgbClr val="000000"/>
              </a:solidFill>
              <a:ea typeface="Calibri" panose="020F0502020204030204" pitchFamily="34" charset="0"/>
              <a:cs typeface="Times New Roman" panose="02020603050405020304" pitchFamily="18" charset="0"/>
            </a:endParaRPr>
          </a:p>
          <a:p>
            <a:pPr algn="just">
              <a:lnSpc>
                <a:spcPct val="107000"/>
              </a:lnSpc>
              <a:spcAft>
                <a:spcPts val="800"/>
              </a:spcAft>
            </a:pPr>
            <a:r>
              <a:rPr lang="es-CO" altLang="es-CO" sz="1400" b="1"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Unidad de atención</a:t>
            </a:r>
            <a:r>
              <a:rPr lang="es-CO" altLang="es-CO" sz="1400"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sz="1400" dirty="0" smtClean="0">
                <a:solidFill>
                  <a:srgbClr val="000000"/>
                </a:solidFill>
                <a:ea typeface="Calibri" panose="020F0502020204030204" pitchFamily="34" charset="0"/>
                <a:cs typeface="Times New Roman" panose="02020603050405020304" pitchFamily="18" charset="0"/>
              </a:rPr>
              <a:t>Se implementa en las viviendas de las madres o padres comunitarios o en las infraestructuras del HCB Agrupado. Cuentan con Centros de apoyo que son gestionados por las EAS. En los centros se realizara jornadas de estudio y trabajo 1 vez al mes</a:t>
            </a:r>
          </a:p>
          <a:p>
            <a:pPr algn="just">
              <a:lnSpc>
                <a:spcPct val="107000"/>
              </a:lnSpc>
              <a:spcAft>
                <a:spcPts val="800"/>
              </a:spcAft>
            </a:pPr>
            <a:r>
              <a:rPr lang="es-CO" altLang="es-CO" sz="1400" b="1"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Estructura Operativa</a:t>
            </a:r>
            <a:r>
              <a:rPr lang="es-CO" altLang="es-CO" sz="1400"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sz="1400" dirty="0" smtClean="0">
                <a:solidFill>
                  <a:srgbClr val="000000"/>
                </a:solidFill>
                <a:ea typeface="Calibri" panose="020F0502020204030204" pitchFamily="34" charset="0"/>
                <a:cs typeface="Times New Roman" panose="02020603050405020304" pitchFamily="18" charset="0"/>
              </a:rPr>
              <a:t>1 Coordinador General por cada 400 HCB, 1 coordinador profesional y 1 profesional en administración por cada 60 HCB, 1 pedagogo por cada 5 HCB, 1 tallerista por cada 10 HCB, 1 nutricionista y 1 psicólogo por cada 20 HCB. </a:t>
            </a:r>
          </a:p>
          <a:p>
            <a:pPr algn="just">
              <a:lnSpc>
                <a:spcPct val="107000"/>
              </a:lnSpc>
              <a:spcAft>
                <a:spcPts val="800"/>
              </a:spcAft>
            </a:pPr>
            <a:r>
              <a:rPr lang="es-CO" altLang="es-CO" sz="1400" b="1"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Población objetivo</a:t>
            </a:r>
            <a:r>
              <a:rPr lang="es-CO" altLang="es-CO" sz="1400"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sz="1400" dirty="0" smtClean="0">
                <a:solidFill>
                  <a:srgbClr val="000000"/>
                </a:solidFill>
                <a:ea typeface="Calibri" panose="020F0502020204030204" pitchFamily="34" charset="0"/>
                <a:cs typeface="Times New Roman" panose="02020603050405020304" pitchFamily="18" charset="0"/>
              </a:rPr>
              <a:t>Esta diseñada para mujeres gestantes, niños lactantes y menores de 2 años, sus familias y cuidadores</a:t>
            </a:r>
          </a:p>
          <a:p>
            <a:pPr algn="just">
              <a:lnSpc>
                <a:spcPct val="107000"/>
              </a:lnSpc>
              <a:spcAft>
                <a:spcPts val="800"/>
              </a:spcAft>
            </a:pPr>
            <a:r>
              <a:rPr lang="es-CO" altLang="es-CO" sz="1400" b="1"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Días de atención</a:t>
            </a:r>
            <a:r>
              <a:rPr lang="es-CO" altLang="es-CO" sz="1400"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sz="1400" dirty="0" smtClean="0">
                <a:solidFill>
                  <a:srgbClr val="000000"/>
                </a:solidFill>
                <a:ea typeface="Calibri" panose="020F0502020204030204" pitchFamily="34" charset="0"/>
                <a:cs typeface="Times New Roman" panose="02020603050405020304" pitchFamily="18" charset="0"/>
              </a:rPr>
              <a:t>Funcionan 200 días del año</a:t>
            </a:r>
          </a:p>
          <a:p>
            <a:pPr algn="just">
              <a:lnSpc>
                <a:spcPct val="107000"/>
              </a:lnSpc>
              <a:spcAft>
                <a:spcPts val="800"/>
              </a:spcAft>
            </a:pPr>
            <a:r>
              <a:rPr lang="es-CO" altLang="es-CO" sz="1400" b="1"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Tipo de ración suministrada y aporte Nutricional</a:t>
            </a:r>
            <a:r>
              <a:rPr lang="es-CO" altLang="es-CO" sz="1400" i="1" dirty="0" smtClean="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sz="1400" dirty="0" smtClean="0">
                <a:solidFill>
                  <a:srgbClr val="000000"/>
                </a:solidFill>
                <a:ea typeface="Calibri" panose="020F0502020204030204" pitchFamily="34" charset="0"/>
                <a:cs typeface="Times New Roman" panose="02020603050405020304" pitchFamily="18" charset="0"/>
              </a:rPr>
              <a:t>Ración servida que aporta el 70%</a:t>
            </a:r>
          </a:p>
          <a:p>
            <a:pPr algn="just">
              <a:lnSpc>
                <a:spcPct val="107000"/>
              </a:lnSpc>
              <a:spcAft>
                <a:spcPts val="800"/>
              </a:spcAft>
            </a:pPr>
            <a:r>
              <a:rPr lang="es-CO" altLang="es-CO" sz="1400" b="1" i="1" dirty="0" smtClean="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Características de la atención: </a:t>
            </a:r>
            <a:r>
              <a:rPr lang="es-CO" altLang="es-CO" sz="1400" dirty="0" smtClean="0">
                <a:solidFill>
                  <a:srgbClr val="000000"/>
                </a:solidFill>
                <a:ea typeface="Calibri" panose="020F0502020204030204" pitchFamily="34" charset="0"/>
                <a:cs typeface="Arial" panose="020B0604020202020204" pitchFamily="34" charset="0"/>
              </a:rPr>
              <a:t>8 Horas diarias 5 días de la semana</a:t>
            </a:r>
            <a:endParaRPr lang="es-CO" altLang="es-CO" sz="1400" dirty="0">
              <a:solidFill>
                <a:srgbClr val="000000"/>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20583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lvl="0" defTabSz="457200" fontAlgn="base">
              <a:lnSpc>
                <a:spcPct val="100000"/>
              </a:lnSpc>
              <a:spcAft>
                <a:spcPct val="0"/>
              </a:spcAft>
            </a:pPr>
            <a: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CO" sz="36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dirty="0"/>
          </a:p>
        </p:txBody>
      </p:sp>
      <p:sp>
        <p:nvSpPr>
          <p:cNvPr id="4" name="3 Rectángulo"/>
          <p:cNvSpPr/>
          <p:nvPr/>
        </p:nvSpPr>
        <p:spPr>
          <a:xfrm>
            <a:off x="103030" y="170340"/>
            <a:ext cx="6272011" cy="830997"/>
          </a:xfrm>
          <a:prstGeom prst="rect">
            <a:avLst/>
          </a:prstGeom>
        </p:spPr>
        <p:txBody>
          <a:bodyPr wrap="square">
            <a:spAutoFit/>
          </a:bodyPr>
          <a:lstStyle/>
          <a:p>
            <a:pPr algn="ctr"/>
            <a: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t/>
            </a:r>
            <a:br>
              <a:rPr lang="es-ES" sz="2400" b="1" dirty="0">
                <a:solidFill>
                  <a:prstClr val="white"/>
                </a:solidFill>
                <a:effectLst>
                  <a:outerShdw blurRad="38100" dist="38100" dir="2700000" algn="tl">
                    <a:srgbClr val="000000">
                      <a:alpha val="43137"/>
                    </a:srgbClr>
                  </a:outerShdw>
                </a:effectLst>
                <a:latin typeface="Arial" panose="020B0604020202020204" pitchFamily="34" charset="0"/>
                <a:ea typeface="MS PGothic" panose="020B0600070205080204" pitchFamily="34" charset="-128"/>
                <a:cs typeface="Arial" panose="020B0604020202020204" pitchFamily="34" charset="0"/>
              </a:rPr>
            </a:br>
            <a:endParaRPr lang="es-CO" sz="2400" dirty="0"/>
          </a:p>
        </p:txBody>
      </p:sp>
      <p:sp>
        <p:nvSpPr>
          <p:cNvPr id="6" name="5 Rectángulo"/>
          <p:cNvSpPr/>
          <p:nvPr/>
        </p:nvSpPr>
        <p:spPr>
          <a:xfrm>
            <a:off x="435245" y="111394"/>
            <a:ext cx="4278423" cy="861774"/>
          </a:xfrm>
          <a:prstGeom prst="rect">
            <a:avLst/>
          </a:prstGeom>
        </p:spPr>
        <p:txBody>
          <a:bodyPr wrap="square">
            <a:spAutoFit/>
          </a:bodyPr>
          <a:lstStyle/>
          <a:p>
            <a:pPr marL="12700"/>
            <a:r>
              <a:rPr lang="es-ES" sz="3200" b="1" spc="-5" dirty="0" smtClean="0">
                <a:solidFill>
                  <a:schemeClr val="bg1"/>
                </a:solidFill>
                <a:effectLst>
                  <a:outerShdw blurRad="38100" dist="38100" dir="2700000" algn="tl">
                    <a:srgbClr val="000000">
                      <a:alpha val="43137"/>
                    </a:srgbClr>
                  </a:outerShdw>
                </a:effectLst>
              </a:rPr>
              <a:t>HCB FAMI</a:t>
            </a:r>
            <a:endParaRPr lang="es-ES" sz="3200" b="1" spc="-5" dirty="0">
              <a:solidFill>
                <a:schemeClr val="bg1"/>
              </a:solidFill>
              <a:effectLst>
                <a:outerShdw blurRad="38100" dist="38100" dir="2700000" algn="tl">
                  <a:srgbClr val="000000">
                    <a:alpha val="43137"/>
                  </a:srgbClr>
                </a:outerShdw>
              </a:effectLst>
            </a:endParaRPr>
          </a:p>
          <a:p>
            <a:pPr marL="12700"/>
            <a:endParaRPr lang="es-ES" b="1" spc="-5" dirty="0">
              <a:solidFill>
                <a:schemeClr val="bg1"/>
              </a:solidFill>
              <a:effectLst>
                <a:outerShdw blurRad="38100" dist="38100" dir="2700000" algn="tl">
                  <a:srgbClr val="000000">
                    <a:alpha val="43137"/>
                  </a:srgbClr>
                </a:outerShdw>
              </a:effectLst>
            </a:endParaRPr>
          </a:p>
        </p:txBody>
      </p:sp>
      <p:sp>
        <p:nvSpPr>
          <p:cNvPr id="13" name="12 Rectángulo"/>
          <p:cNvSpPr/>
          <p:nvPr/>
        </p:nvSpPr>
        <p:spPr>
          <a:xfrm>
            <a:off x="435245" y="1123377"/>
            <a:ext cx="8361025" cy="4367158"/>
          </a:xfrm>
          <a:prstGeom prst="rect">
            <a:avLst/>
          </a:prstGeom>
        </p:spPr>
        <p:txBody>
          <a:bodyPr wrap="square">
            <a:spAutoFit/>
          </a:bodyPr>
          <a:lstStyle/>
          <a:p>
            <a:pPr algn="just">
              <a:lnSpc>
                <a:spcPct val="107000"/>
              </a:lnSpc>
            </a:pPr>
            <a:r>
              <a:rPr lang="es-CO" altLang="es-CO" b="1" i="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Población Objetivo</a:t>
            </a:r>
            <a:r>
              <a:rPr lang="es-CO" altLang="es-CO" i="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ea typeface="Calibri" panose="020F0502020204030204" pitchFamily="34" charset="0"/>
                <a:cs typeface="Arial" panose="020B0604020202020204" pitchFamily="34" charset="0"/>
              </a:rPr>
              <a:t>niños y niñas desde su gestación hasta los 2 años y  a mujeres en período de gestación o en periodo de lactancia exclusiva y/o al cuidador. </a:t>
            </a:r>
          </a:p>
          <a:p>
            <a:r>
              <a:rPr lang="es-CO" altLang="es-CO" b="1" dirty="0">
                <a:solidFill>
                  <a:srgbClr val="000000"/>
                </a:solidFill>
                <a:ea typeface="Calibri" panose="020F0502020204030204" pitchFamily="34" charset="0"/>
                <a:cs typeface="Arial" panose="020B0604020202020204" pitchFamily="34" charset="0"/>
              </a:rPr>
              <a:t> </a:t>
            </a:r>
            <a:endParaRPr lang="es-CO" altLang="es-CO" dirty="0">
              <a:solidFill>
                <a:srgbClr val="000000"/>
              </a:solidFill>
              <a:ea typeface="Calibri" panose="020F0502020204030204" pitchFamily="34" charset="0"/>
              <a:cs typeface="Arial" panose="020B0604020202020204" pitchFamily="34" charset="0"/>
            </a:endParaRPr>
          </a:p>
          <a:p>
            <a:pPr algn="just"/>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Jornadas de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El servicio a las familias se brinda durante noventa y seis (96) horas al mes, este tiempo será distribuido en: Sesiones educativas, visitas domiciliarias, coordinación con entidades del SNBF, planeación de actividades, capacitación de los agentes educativos y desplazamientos. </a:t>
            </a:r>
          </a:p>
          <a:p>
            <a:pPr algn="just"/>
            <a:endParaRPr lang="es-CO" altLang="es-CO" b="1" dirty="0">
              <a:solidFill>
                <a:srgbClr val="000000"/>
              </a:solidFill>
              <a:ea typeface="Calibri" panose="020F0502020204030204" pitchFamily="34" charset="0"/>
              <a:cs typeface="Arial" panose="020B0604020202020204" pitchFamily="34" charset="0"/>
            </a:endParaRPr>
          </a:p>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Estructura Operativa</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1 Madre comunitaria por cada 10 a 15 familias según aplique la Regional.</a:t>
            </a:r>
          </a:p>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Días de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11 meses del año</a:t>
            </a:r>
          </a:p>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Tipo de ración suministrada y aporte Nutricional</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Ración para Preparar o paquete para consumo en el hogar que aporta el 45%</a:t>
            </a:r>
          </a:p>
          <a:p>
            <a:pPr algn="just">
              <a:lnSpc>
                <a:spcPct val="107000"/>
              </a:lnSpc>
            </a:pPr>
            <a:endParaRPr lang="es-CO" altLang="es-CO" sz="1400" dirty="0">
              <a:solidFill>
                <a:srgbClr val="000000"/>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7703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
        <p:nvSpPr>
          <p:cNvPr id="2" name="1 Rectángulo"/>
          <p:cNvSpPr/>
          <p:nvPr/>
        </p:nvSpPr>
        <p:spPr>
          <a:xfrm>
            <a:off x="200472" y="4747003"/>
            <a:ext cx="4572000" cy="1569660"/>
          </a:xfrm>
          <a:prstGeom prst="rect">
            <a:avLst/>
          </a:prstGeom>
        </p:spPr>
        <p:txBody>
          <a:bodyPr>
            <a:spAutoFit/>
          </a:bodyPr>
          <a:lstStyle/>
          <a:p>
            <a:pPr algn="ctr"/>
            <a:r>
              <a:rPr lang="es-CO" sz="4800" b="1" dirty="0" smtClean="0">
                <a:solidFill>
                  <a:srgbClr val="F13430"/>
                </a:solidFill>
                <a:latin typeface="Segoe Print" pitchFamily="2" charset="0"/>
              </a:rPr>
              <a:t>Modalidad Institucional</a:t>
            </a:r>
            <a:endParaRPr lang="es-CO" sz="4800" b="1" dirty="0">
              <a:solidFill>
                <a:srgbClr val="F13430"/>
              </a:solidFill>
              <a:latin typeface="Segoe Print" pitchFamily="2" charset="0"/>
            </a:endParaRPr>
          </a:p>
        </p:txBody>
      </p:sp>
      <p:pic>
        <p:nvPicPr>
          <p:cNvPr id="5" name="Imagen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068"/>
            <a:ext cx="9144000" cy="4670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58648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3495" y="210579"/>
            <a:ext cx="7886700" cy="1325563"/>
          </a:xfrm>
        </p:spPr>
        <p:txBody>
          <a:bodyPr/>
          <a:lstStyle/>
          <a:p>
            <a:r>
              <a:rPr lang="es-CO" altLang="es-CO" sz="2800" b="1" spc="-5" dirty="0">
                <a:solidFill>
                  <a:schemeClr val="bg1"/>
                </a:solidFill>
                <a:effectLst>
                  <a:outerShdw blurRad="38100" dist="38100" dir="2700000" algn="tl">
                    <a:srgbClr val="000000">
                      <a:alpha val="43137"/>
                    </a:srgbClr>
                  </a:outerShdw>
                </a:effectLst>
              </a:rPr>
              <a:t>CENTRO DE DESARROLLO INFANTIL - CDI</a:t>
            </a:r>
            <a:endParaRPr lang="es-CO" sz="2800" dirty="0"/>
          </a:p>
        </p:txBody>
      </p:sp>
      <p:sp>
        <p:nvSpPr>
          <p:cNvPr id="3" name="2 Marcador de contenido"/>
          <p:cNvSpPr>
            <a:spLocks noGrp="1"/>
          </p:cNvSpPr>
          <p:nvPr>
            <p:ph idx="1"/>
          </p:nvPr>
        </p:nvSpPr>
        <p:spPr>
          <a:xfrm>
            <a:off x="177890" y="1168803"/>
            <a:ext cx="8669896" cy="4351338"/>
          </a:xfrm>
        </p:spPr>
        <p:txBody>
          <a:bodyPr/>
          <a:lstStyle/>
          <a:p>
            <a:pPr marL="0" indent="0" algn="just">
              <a:buNone/>
            </a:pPr>
            <a:r>
              <a:rPr lang="es-CO" sz="1600" dirty="0">
                <a:ea typeface="Times New Roman" panose="02020603050405020304" pitchFamily="18" charset="0"/>
              </a:rPr>
              <a:t>Est</a:t>
            </a:r>
            <a:r>
              <a:rPr lang="es-CO" sz="1700" dirty="0">
                <a:ea typeface="Times New Roman" panose="02020603050405020304" pitchFamily="18" charset="0"/>
              </a:rPr>
              <a:t>a modalidad garantiza una atención de calidad, a través de la prestación de un servicio de educación inicial, nutrición y cuidado y está concebida como un servicio complementario a las acciones de las familias y la comunidad.</a:t>
            </a:r>
            <a:r>
              <a:rPr lang="es-CO" sz="1700" dirty="0">
                <a:solidFill>
                  <a:srgbClr val="000000"/>
                </a:solidFill>
                <a:ea typeface="Calibri" panose="020F0502020204030204" pitchFamily="34" charset="0"/>
              </a:rPr>
              <a:t> La atención se desarrolla en infraestructuras adecuadas y pertinentes para la atención a la primera infancia, las cuales deben contar con todas las condiciones de seguridad y salubridad para los niños, niñas y sus familias y/o cuidadores, de acuerdo con los estándares de ambientes educativos y protectores definidos para la modalidad. </a:t>
            </a:r>
          </a:p>
          <a:p>
            <a:pPr marL="0" indent="0" algn="just">
              <a:spcAft>
                <a:spcPts val="0"/>
              </a:spcAft>
              <a:buNone/>
              <a:defRPr/>
            </a:pPr>
            <a:r>
              <a:rPr lang="es-CO" sz="1600" b="1" i="1" dirty="0" smtClean="0">
                <a:effectLst>
                  <a:outerShdw blurRad="38100" dist="38100" dir="2700000" algn="tl">
                    <a:srgbClr val="000000">
                      <a:alpha val="43137"/>
                    </a:srgbClr>
                  </a:outerShdw>
                </a:effectLst>
                <a:cs typeface="Arial" panose="020B0604020202020204" pitchFamily="34" charset="0"/>
              </a:rPr>
              <a:t>Vincula </a:t>
            </a:r>
            <a:r>
              <a:rPr lang="es-CO" sz="1600" b="1" i="1" dirty="0">
                <a:effectLst>
                  <a:outerShdw blurRad="38100" dist="38100" dir="2700000" algn="tl">
                    <a:srgbClr val="000000">
                      <a:alpha val="43137"/>
                    </a:srgbClr>
                  </a:outerShdw>
                </a:effectLst>
                <a:cs typeface="Arial" panose="020B0604020202020204" pitchFamily="34" charset="0"/>
              </a:rPr>
              <a:t>los siguientes servicios</a:t>
            </a:r>
            <a:r>
              <a:rPr lang="es-CO" sz="1600" b="1" i="1" dirty="0" smtClean="0">
                <a:effectLst>
                  <a:outerShdw blurRad="38100" dist="38100" dir="2700000" algn="tl">
                    <a:srgbClr val="000000">
                      <a:alpha val="43137"/>
                    </a:srgbClr>
                  </a:outerShdw>
                </a:effectLst>
                <a:cs typeface="Arial" panose="020B0604020202020204" pitchFamily="34" charset="0"/>
              </a:rPr>
              <a:t>:</a:t>
            </a:r>
            <a:endParaRPr lang="es-CO" sz="1600" dirty="0">
              <a:cs typeface="Arial" panose="020B0604020202020204" pitchFamily="34" charset="0"/>
            </a:endParaRPr>
          </a:p>
          <a:p>
            <a:pPr marL="342900" indent="-342900" algn="just">
              <a:spcAft>
                <a:spcPts val="0"/>
              </a:spcAft>
              <a:buFont typeface="+mj-lt"/>
              <a:buAutoNum type="arabicPeriod"/>
              <a:defRPr/>
            </a:pPr>
            <a:r>
              <a:rPr lang="es-CO" sz="1600" dirty="0"/>
              <a:t>CENTROS DE DESARROLLO INFANTIL – CDI</a:t>
            </a:r>
          </a:p>
          <a:p>
            <a:pPr marL="342900" indent="-342900" algn="just">
              <a:spcAft>
                <a:spcPts val="0"/>
              </a:spcAft>
              <a:buFont typeface="+mj-lt"/>
              <a:buAutoNum type="arabicPeriod"/>
              <a:defRPr/>
            </a:pPr>
            <a:r>
              <a:rPr lang="es-CO" sz="1600" dirty="0"/>
              <a:t>HCB MÚLTIPLE</a:t>
            </a:r>
          </a:p>
          <a:p>
            <a:pPr marL="342900" indent="-342900" algn="just">
              <a:spcAft>
                <a:spcPts val="0"/>
              </a:spcAft>
              <a:buFont typeface="+mj-lt"/>
              <a:buAutoNum type="arabicPeriod"/>
              <a:defRPr/>
            </a:pPr>
            <a:r>
              <a:rPr lang="es-CO" sz="1600" dirty="0"/>
              <a:t>HCB EMPRESARIAL</a:t>
            </a:r>
          </a:p>
          <a:p>
            <a:pPr marL="342900" indent="-342900" algn="just">
              <a:spcAft>
                <a:spcPts val="0"/>
              </a:spcAft>
              <a:buFont typeface="+mj-lt"/>
              <a:buAutoNum type="arabicPeriod"/>
              <a:defRPr/>
            </a:pPr>
            <a:r>
              <a:rPr lang="es-CO" sz="1600" dirty="0"/>
              <a:t>JARDÍN SOCIAL</a:t>
            </a:r>
          </a:p>
          <a:p>
            <a:pPr marL="342900" indent="-342900" algn="just">
              <a:spcAft>
                <a:spcPts val="0"/>
              </a:spcAft>
              <a:buFont typeface="+mj-lt"/>
              <a:buAutoNum type="arabicPeriod"/>
              <a:defRPr/>
            </a:pPr>
            <a:r>
              <a:rPr lang="es-CO" sz="1600" dirty="0"/>
              <a:t>HOGAR INFANTIL – LACTANTES Y PREESCOLARES</a:t>
            </a:r>
          </a:p>
          <a:p>
            <a:pPr marL="342900" indent="-342900" algn="just">
              <a:spcAft>
                <a:spcPts val="0"/>
              </a:spcAft>
              <a:buFont typeface="+mj-lt"/>
              <a:buAutoNum type="arabicPeriod"/>
              <a:defRPr/>
            </a:pPr>
            <a:r>
              <a:rPr lang="es-CO" sz="1600" dirty="0"/>
              <a:t>GRADO TRANSICIÓN CON ATENCIÓN INTEGRAL</a:t>
            </a:r>
          </a:p>
          <a:p>
            <a:pPr algn="just">
              <a:spcAft>
                <a:spcPts val="0"/>
              </a:spcAft>
              <a:defRPr/>
            </a:pPr>
            <a:endParaRPr lang="es-CO" dirty="0"/>
          </a:p>
          <a:p>
            <a:pPr marL="0" indent="0" algn="just">
              <a:lnSpc>
                <a:spcPct val="107000"/>
              </a:lnSpc>
              <a:spcAft>
                <a:spcPts val="0"/>
              </a:spcAft>
              <a:buNone/>
              <a:defRPr/>
            </a:pPr>
            <a:r>
              <a:rPr lang="es-CO" dirty="0">
                <a:latin typeface="Arial" panose="020B0604020202020204" pitchFamily="34" charset="0"/>
                <a:ea typeface="Times New Roman" panose="02020603050405020304" pitchFamily="18" charset="0"/>
                <a:cs typeface="Times New Roman" panose="02020603050405020304" pitchFamily="18" charset="0"/>
              </a:rPr>
              <a:t> </a:t>
            </a:r>
            <a:endParaRPr lang="es-CO" dirty="0">
              <a:ea typeface="Calibri" panose="020F0502020204030204" pitchFamily="34" charset="0"/>
              <a:cs typeface="Times New Roman" panose="02020603050405020304" pitchFamily="18" charset="0"/>
            </a:endParaRPr>
          </a:p>
          <a:p>
            <a:pPr marL="0" indent="0">
              <a:buNone/>
            </a:pPr>
            <a:endParaRPr lang="es-CO" dirty="0"/>
          </a:p>
        </p:txBody>
      </p:sp>
    </p:spTree>
    <p:extLst>
      <p:ext uri="{BB962C8B-B14F-4D97-AF65-F5344CB8AC3E}">
        <p14:creationId xmlns:p14="http://schemas.microsoft.com/office/powerpoint/2010/main" val="787008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3495" y="210579"/>
            <a:ext cx="7886700" cy="1325563"/>
          </a:xfrm>
        </p:spPr>
        <p:txBody>
          <a:bodyPr/>
          <a:lstStyle/>
          <a:p>
            <a:r>
              <a:rPr lang="es-CO" altLang="es-CO" sz="2800" b="1" spc="-5" dirty="0">
                <a:solidFill>
                  <a:schemeClr val="bg1"/>
                </a:solidFill>
                <a:effectLst>
                  <a:outerShdw blurRad="38100" dist="38100" dir="2700000" algn="tl">
                    <a:srgbClr val="000000">
                      <a:alpha val="43137"/>
                    </a:srgbClr>
                  </a:outerShdw>
                </a:effectLst>
              </a:rPr>
              <a:t>ESTRUCTURA OPERATIVA - CDI</a:t>
            </a:r>
            <a:endParaRPr lang="es-CO" sz="2800" dirty="0"/>
          </a:p>
        </p:txBody>
      </p:sp>
      <p:pic>
        <p:nvPicPr>
          <p:cNvPr id="4" name="Imagen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4891" y="1308951"/>
            <a:ext cx="7882134" cy="4769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47250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3495" y="210579"/>
            <a:ext cx="7886700" cy="1325563"/>
          </a:xfrm>
        </p:spPr>
        <p:txBody>
          <a:bodyPr/>
          <a:lstStyle/>
          <a:p>
            <a:r>
              <a:rPr lang="es-ES" sz="2800" b="1" spc="-5" dirty="0">
                <a:solidFill>
                  <a:schemeClr val="bg1"/>
                </a:solidFill>
                <a:effectLst>
                  <a:outerShdw blurRad="38100" dist="38100" dir="2700000" algn="tl">
                    <a:srgbClr val="000000">
                      <a:alpha val="43137"/>
                    </a:srgbClr>
                  </a:outerShdw>
                </a:effectLst>
              </a:rPr>
              <a:t>HOGAR INFANTIL – LACTANTE Y PREESCOLAR</a:t>
            </a:r>
            <a:endParaRPr lang="es-CO" sz="2800" dirty="0"/>
          </a:p>
        </p:txBody>
      </p:sp>
      <p:sp>
        <p:nvSpPr>
          <p:cNvPr id="3" name="2 Marcador de contenido"/>
          <p:cNvSpPr>
            <a:spLocks noGrp="1"/>
          </p:cNvSpPr>
          <p:nvPr>
            <p:ph idx="1"/>
          </p:nvPr>
        </p:nvSpPr>
        <p:spPr>
          <a:xfrm>
            <a:off x="193183" y="1223493"/>
            <a:ext cx="8322167" cy="4953470"/>
          </a:xfrm>
        </p:spPr>
        <p:txBody>
          <a:bodyPr/>
          <a:lstStyle/>
          <a:p>
            <a:pPr marL="0" lvl="0" indent="0" algn="just" defTabSz="457200" eaLnBrk="0" fontAlgn="base" hangingPunct="0">
              <a:lnSpc>
                <a:spcPct val="107000"/>
              </a:lnSpc>
              <a:spcBef>
                <a:spcPct val="0"/>
              </a:spcBef>
              <a:spcAft>
                <a:spcPct val="0"/>
              </a:spcAft>
              <a:buNone/>
            </a:pPr>
            <a:r>
              <a:rPr lang="es-CO" altLang="es-CO" sz="1800" b="1" i="1" dirty="0">
                <a:solidFill>
                  <a:prstClr val="black"/>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Población Objetivo</a:t>
            </a:r>
            <a:r>
              <a:rPr lang="es-CO" altLang="es-CO" sz="1800" i="1" dirty="0">
                <a:solidFill>
                  <a:prstClr val="black"/>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800" dirty="0">
                <a:solidFill>
                  <a:prstClr val="black"/>
                </a:solidFill>
                <a:ea typeface="Calibri" panose="020F0502020204030204" pitchFamily="34" charset="0"/>
                <a:cs typeface="Arial" panose="020B0604020202020204" pitchFamily="34" charset="0"/>
              </a:rPr>
              <a:t>Las acciones de esta modalidad, están dirigidas a niños y niñas entre 6 meses y 4 años, 11 meses de edad, provenientes de familias con vulnerabilidad económica y social prioritariamente, </a:t>
            </a:r>
            <a:r>
              <a:rPr lang="es-CO" altLang="es-CO" sz="1800" u="sng" dirty="0">
                <a:solidFill>
                  <a:prstClr val="black"/>
                </a:solidFill>
                <a:ea typeface="Calibri" panose="020F0502020204030204" pitchFamily="34" charset="0"/>
                <a:cs typeface="Arial" panose="020B0604020202020204" pitchFamily="34" charset="0"/>
              </a:rPr>
              <a:t>a quienes por</a:t>
            </a:r>
            <a:r>
              <a:rPr lang="es-MX" altLang="es-CO" sz="1800" u="sng" dirty="0">
                <a:solidFill>
                  <a:prstClr val="black"/>
                </a:solidFill>
                <a:ea typeface="Calibri" panose="020F0502020204030204" pitchFamily="34" charset="0"/>
                <a:cs typeface="Arial" panose="020B0604020202020204" pitchFamily="34" charset="0"/>
              </a:rPr>
              <a:t> razones de trabajo </a:t>
            </a:r>
            <a:r>
              <a:rPr lang="es-CO" altLang="es-CO" sz="1800" dirty="0">
                <a:solidFill>
                  <a:prstClr val="black"/>
                </a:solidFill>
                <a:ea typeface="Calibri" panose="020F0502020204030204" pitchFamily="34" charset="0"/>
                <a:cs typeface="Arial" panose="020B0604020202020204" pitchFamily="34" charset="0"/>
              </a:rPr>
              <a:t>y otras circunstancias comprobadas</a:t>
            </a:r>
            <a:r>
              <a:rPr lang="es-MX" altLang="es-CO" sz="1800" dirty="0">
                <a:solidFill>
                  <a:prstClr val="black"/>
                </a:solidFill>
                <a:ea typeface="Calibri" panose="020F0502020204030204" pitchFamily="34" charset="0"/>
                <a:cs typeface="Arial" panose="020B0604020202020204" pitchFamily="34" charset="0"/>
              </a:rPr>
              <a:t> de sus padres o adultos responsables de su cuidado, permanecen solos</a:t>
            </a:r>
            <a:r>
              <a:rPr lang="es-CO" altLang="es-CO" sz="1800" dirty="0">
                <a:solidFill>
                  <a:prstClr val="black"/>
                </a:solidFill>
                <a:ea typeface="Calibri" panose="020F0502020204030204" pitchFamily="34" charset="0"/>
                <a:cs typeface="Arial" panose="020B0604020202020204" pitchFamily="34" charset="0"/>
              </a:rPr>
              <a:t> temporalmente; hijos/as</a:t>
            </a:r>
            <a:r>
              <a:rPr lang="es-MX" altLang="es-CO" sz="1800" dirty="0">
                <a:solidFill>
                  <a:prstClr val="black"/>
                </a:solidFill>
                <a:ea typeface="Calibri" panose="020F0502020204030204" pitchFamily="34" charset="0"/>
                <a:cs typeface="Arial" panose="020B0604020202020204" pitchFamily="34" charset="0"/>
              </a:rPr>
              <a:t> de familias en situación de desplazamiento forzado; niños/as con discapacidad leve.</a:t>
            </a:r>
          </a:p>
          <a:p>
            <a:pPr marL="0" lvl="0" indent="0" algn="just" defTabSz="457200" eaLnBrk="0" fontAlgn="base" hangingPunct="0">
              <a:lnSpc>
                <a:spcPct val="100000"/>
              </a:lnSpc>
              <a:spcBef>
                <a:spcPct val="0"/>
              </a:spcBef>
              <a:spcAft>
                <a:spcPct val="0"/>
              </a:spcAft>
              <a:buNone/>
            </a:pPr>
            <a:r>
              <a:rPr lang="es-CO" altLang="es-CO" sz="1800"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Jornadas de Atención</a:t>
            </a:r>
            <a:r>
              <a:rPr lang="es-CO" altLang="es-CO" sz="1800"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sz="1800" dirty="0">
                <a:solidFill>
                  <a:srgbClr val="000000"/>
                </a:solidFill>
                <a:ea typeface="Calibri" panose="020F0502020204030204" pitchFamily="34" charset="0"/>
                <a:cs typeface="Arial" panose="020B0604020202020204" pitchFamily="34" charset="0"/>
              </a:rPr>
              <a:t>Cinco (5) días de la semana en jornadas diurnas de ocho (8) horas a lo largo del año. </a:t>
            </a:r>
          </a:p>
          <a:p>
            <a:pPr marL="0" lvl="0" indent="0" algn="just" defTabSz="457200" eaLnBrk="0" fontAlgn="base" hangingPunct="0">
              <a:lnSpc>
                <a:spcPct val="100000"/>
              </a:lnSpc>
              <a:spcBef>
                <a:spcPct val="0"/>
              </a:spcBef>
              <a:spcAft>
                <a:spcPct val="0"/>
              </a:spcAft>
              <a:buNone/>
            </a:pPr>
            <a:r>
              <a:rPr lang="es-CO" altLang="es-CO" sz="1800" b="1" i="1" dirty="0">
                <a:solidFill>
                  <a:srgbClr val="000000"/>
                </a:solidFill>
                <a:effectLst>
                  <a:outerShdw blurRad="38100" dist="38100" dir="2700000" algn="tl">
                    <a:srgbClr val="000000">
                      <a:alpha val="43137"/>
                    </a:srgbClr>
                  </a:outerShdw>
                </a:effectLst>
                <a:ea typeface="MS PGothic" panose="020B0600070205080204" pitchFamily="34" charset="-128"/>
                <a:cs typeface="Arial" panose="020B0604020202020204" pitchFamily="34" charset="0"/>
              </a:rPr>
              <a:t>Estructura Operativa</a:t>
            </a:r>
            <a:r>
              <a:rPr lang="es-CO" altLang="es-CO" sz="1800" i="1" dirty="0">
                <a:solidFill>
                  <a:srgbClr val="000000"/>
                </a:solidFill>
                <a:effectLst>
                  <a:outerShdw blurRad="38100" dist="38100" dir="2700000" algn="tl">
                    <a:srgbClr val="000000">
                      <a:alpha val="43137"/>
                    </a:srgbClr>
                  </a:outerShdw>
                </a:effectLst>
                <a:ea typeface="MS PGothic" panose="020B0600070205080204" pitchFamily="34" charset="-128"/>
                <a:cs typeface="Arial" panose="020B0604020202020204" pitchFamily="34" charset="0"/>
              </a:rPr>
              <a:t>: </a:t>
            </a:r>
            <a:r>
              <a:rPr lang="es-CO" altLang="es-CO" sz="1800" dirty="0">
                <a:solidFill>
                  <a:srgbClr val="000000"/>
                </a:solidFill>
                <a:ea typeface="MS PGothic" panose="020B0600070205080204" pitchFamily="34" charset="-128"/>
                <a:cs typeface="Arial" panose="020B0604020202020204" pitchFamily="34" charset="0"/>
              </a:rPr>
              <a:t>Coordinador, Asistente Administrativo, Agente educativo, Auxiliar pedagógico, Psicosocial, profesional en salud Nutricionista.</a:t>
            </a:r>
          </a:p>
          <a:p>
            <a:pPr marL="0" lvl="0" indent="0" algn="just" defTabSz="457200" eaLnBrk="0" fontAlgn="base" hangingPunct="0">
              <a:lnSpc>
                <a:spcPct val="107000"/>
              </a:lnSpc>
              <a:spcBef>
                <a:spcPct val="0"/>
              </a:spcBef>
              <a:spcAft>
                <a:spcPts val="800"/>
              </a:spcAft>
              <a:buNone/>
            </a:pPr>
            <a:r>
              <a:rPr lang="es-CO" altLang="es-CO" sz="1800" b="1" i="1" dirty="0">
                <a:solidFill>
                  <a:srgbClr val="000000"/>
                </a:solidFill>
                <a:effectLst>
                  <a:outerShdw blurRad="38100" dist="38100" dir="2700000" algn="tl">
                    <a:srgbClr val="000000">
                      <a:alpha val="43137"/>
                    </a:srgbClr>
                  </a:outerShdw>
                </a:effectLst>
                <a:ea typeface="MS PGothic" panose="020B0600070205080204" pitchFamily="34" charset="-128"/>
              </a:rPr>
              <a:t>Días de atención</a:t>
            </a:r>
            <a:r>
              <a:rPr lang="es-CO" altLang="es-CO" sz="1800" i="1" dirty="0">
                <a:solidFill>
                  <a:srgbClr val="000000"/>
                </a:solidFill>
                <a:effectLst>
                  <a:outerShdw blurRad="38100" dist="38100" dir="2700000" algn="tl">
                    <a:srgbClr val="000000">
                      <a:alpha val="43137"/>
                    </a:srgbClr>
                  </a:outerShdw>
                </a:effectLst>
                <a:ea typeface="MS PGothic" panose="020B0600070205080204" pitchFamily="34" charset="-128"/>
              </a:rPr>
              <a:t>: </a:t>
            </a:r>
            <a:r>
              <a:rPr lang="es-CO" altLang="es-CO" sz="1800" dirty="0">
                <a:solidFill>
                  <a:srgbClr val="000000"/>
                </a:solidFill>
                <a:ea typeface="MS PGothic" panose="020B0600070205080204" pitchFamily="34" charset="-128"/>
              </a:rPr>
              <a:t>220 días del año</a:t>
            </a:r>
          </a:p>
          <a:p>
            <a:pPr marL="0" lvl="0" indent="0" algn="just" defTabSz="457200" eaLnBrk="0" fontAlgn="base" hangingPunct="0">
              <a:lnSpc>
                <a:spcPct val="107000"/>
              </a:lnSpc>
              <a:spcBef>
                <a:spcPct val="0"/>
              </a:spcBef>
              <a:spcAft>
                <a:spcPts val="800"/>
              </a:spcAft>
              <a:buNone/>
            </a:pPr>
            <a:r>
              <a:rPr lang="es-CO" altLang="es-CO" sz="1800" b="1" i="1" dirty="0">
                <a:solidFill>
                  <a:srgbClr val="000000"/>
                </a:solidFill>
                <a:effectLst>
                  <a:outerShdw blurRad="38100" dist="38100" dir="2700000" algn="tl">
                    <a:srgbClr val="000000">
                      <a:alpha val="43137"/>
                    </a:srgbClr>
                  </a:outerShdw>
                </a:effectLst>
                <a:ea typeface="MS PGothic" panose="020B0600070205080204" pitchFamily="34" charset="-128"/>
              </a:rPr>
              <a:t>Tipo de ración suministrada y aporte Nutricional</a:t>
            </a:r>
            <a:r>
              <a:rPr lang="es-CO" altLang="es-CO" sz="1800" i="1" dirty="0">
                <a:solidFill>
                  <a:srgbClr val="000000"/>
                </a:solidFill>
                <a:effectLst>
                  <a:outerShdw blurRad="38100" dist="38100" dir="2700000" algn="tl">
                    <a:srgbClr val="000000">
                      <a:alpha val="43137"/>
                    </a:srgbClr>
                  </a:outerShdw>
                </a:effectLst>
                <a:ea typeface="MS PGothic" panose="020B0600070205080204" pitchFamily="34" charset="-128"/>
              </a:rPr>
              <a:t>: </a:t>
            </a:r>
            <a:r>
              <a:rPr lang="es-CO" altLang="es-CO" sz="1800" dirty="0">
                <a:solidFill>
                  <a:srgbClr val="000000"/>
                </a:solidFill>
                <a:ea typeface="MS PGothic" panose="020B0600070205080204" pitchFamily="34" charset="-128"/>
              </a:rPr>
              <a:t>Ración preparada en sitio que aporta el 70%</a:t>
            </a:r>
          </a:p>
          <a:p>
            <a:pPr marL="0" lvl="0" indent="0" algn="just" defTabSz="457200" eaLnBrk="0" fontAlgn="base" hangingPunct="0">
              <a:lnSpc>
                <a:spcPct val="107000"/>
              </a:lnSpc>
              <a:spcBef>
                <a:spcPct val="0"/>
              </a:spcBef>
              <a:spcAft>
                <a:spcPct val="0"/>
              </a:spcAft>
              <a:buNone/>
            </a:pPr>
            <a:endParaRPr lang="es-CO" altLang="es-CO" sz="1800" dirty="0">
              <a:solidFill>
                <a:prstClr val="black"/>
              </a:solidFill>
              <a:latin typeface="Calibri" panose="020F0502020204030204" pitchFamily="34" charset="0"/>
              <a:ea typeface="MS PGothic" panose="020B0600070205080204" pitchFamily="34" charset="-128"/>
            </a:endParaRPr>
          </a:p>
          <a:p>
            <a:endParaRPr lang="es-CO" dirty="0"/>
          </a:p>
        </p:txBody>
      </p:sp>
    </p:spTree>
    <p:extLst>
      <p:ext uri="{BB962C8B-B14F-4D97-AF65-F5344CB8AC3E}">
        <p14:creationId xmlns:p14="http://schemas.microsoft.com/office/powerpoint/2010/main" val="3765077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293800" y="0"/>
            <a:ext cx="7886700" cy="1325563"/>
          </a:xfrm>
        </p:spPr>
        <p:txBody>
          <a:bodyPr/>
          <a:lstStyle/>
          <a:p>
            <a:r>
              <a:rPr lang="es-CO" altLang="es-CO" sz="3200" b="1" spc="-5" dirty="0">
                <a:solidFill>
                  <a:schemeClr val="bg1"/>
                </a:solidFill>
                <a:effectLst>
                  <a:outerShdw blurRad="38100" dist="38100" dir="2700000" algn="tl">
                    <a:srgbClr val="000000">
                      <a:alpha val="43137"/>
                    </a:srgbClr>
                  </a:outerShdw>
                </a:effectLst>
              </a:rPr>
              <a:t>ESTRUCTURA OPERATIVA  </a:t>
            </a:r>
            <a:r>
              <a:rPr lang="es-ES" sz="3200" b="1" spc="-5" dirty="0">
                <a:solidFill>
                  <a:schemeClr val="bg1"/>
                </a:solidFill>
                <a:effectLst>
                  <a:outerShdw blurRad="38100" dist="38100" dir="2700000" algn="tl">
                    <a:srgbClr val="000000">
                      <a:alpha val="43137"/>
                    </a:srgbClr>
                  </a:outerShdw>
                </a:effectLst>
              </a:rPr>
              <a:t>HOGAR INFANTIL – LACTANTE Y PREESCOLAR</a:t>
            </a:r>
            <a:br>
              <a:rPr lang="es-ES" sz="3200" b="1" spc="-5" dirty="0">
                <a:solidFill>
                  <a:schemeClr val="bg1"/>
                </a:solidFill>
                <a:effectLst>
                  <a:outerShdw blurRad="38100" dist="38100" dir="2700000" algn="tl">
                    <a:srgbClr val="000000">
                      <a:alpha val="43137"/>
                    </a:srgbClr>
                  </a:outerShdw>
                </a:effectLst>
              </a:rPr>
            </a:br>
            <a:endParaRPr lang="es-CO" sz="3200" dirty="0"/>
          </a:p>
        </p:txBody>
      </p:sp>
      <p:pic>
        <p:nvPicPr>
          <p:cNvPr id="6" name="Imagen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2980" y="1764407"/>
            <a:ext cx="7275257" cy="4378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1170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194730"/>
            <a:ext cx="4913194" cy="1463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5400" b="1" dirty="0" smtClean="0">
                <a:solidFill>
                  <a:schemeClr val="accent4"/>
                </a:solidFill>
                <a:effectLst>
                  <a:outerShdw blurRad="38100" dist="38100" dir="2700000" algn="tl">
                    <a:srgbClr val="000000">
                      <a:alpha val="43137"/>
                    </a:srgbClr>
                  </a:outerShdw>
                </a:effectLst>
                <a:latin typeface="Segoe Print" pitchFamily="2" charset="0"/>
              </a:rPr>
              <a:t>Modalidad Propia</a:t>
            </a:r>
            <a:endParaRPr lang="es-ES" altLang="es-CO" sz="5400" b="1" dirty="0">
              <a:solidFill>
                <a:schemeClr val="accent4"/>
              </a:solidFill>
              <a:effectLst>
                <a:outerShdw blurRad="38100" dist="38100" dir="2700000" algn="tl">
                  <a:srgbClr val="000000">
                    <a:alpha val="43137"/>
                  </a:srgbClr>
                </a:outerShdw>
              </a:effectLst>
              <a:latin typeface="Segoe Print" pitchFamily="2" charset="0"/>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6733492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sp>
        <p:nvSpPr>
          <p:cNvPr id="3" name="2 Rectángulo"/>
          <p:cNvSpPr/>
          <p:nvPr/>
        </p:nvSpPr>
        <p:spPr>
          <a:xfrm>
            <a:off x="455677" y="1456473"/>
            <a:ext cx="8198925" cy="2463238"/>
          </a:xfrm>
          <a:prstGeom prst="rect">
            <a:avLst/>
          </a:prstGeom>
        </p:spPr>
        <p:txBody>
          <a:bodyPr wrap="square">
            <a:spAutoFit/>
          </a:bodyPr>
          <a:lstStyle/>
          <a:p>
            <a:pPr algn="just">
              <a:lnSpc>
                <a:spcPct val="107000"/>
              </a:lnSpc>
            </a:pPr>
            <a:r>
              <a:rPr lang="es-CO" altLang="es-CO" dirty="0">
                <a:solidFill>
                  <a:srgbClr val="000000"/>
                </a:solidFill>
                <a:ea typeface="Calibri" panose="020F0502020204030204" pitchFamily="34" charset="0"/>
                <a:cs typeface="Arial" panose="020B0604020202020204" pitchFamily="34" charset="0"/>
              </a:rPr>
              <a:t>Garantizar el servicio de educación inicial a niños, niñas de primera infancia, mujeres gestantes en el ,marco de la atención integral, reconociendo y respetando la diversidad y desarrollando enfoques diferenciales para garantizar la igualdad y la equidad en la atención. Responde a características propias de los territorios y las comunidades</a:t>
            </a:r>
          </a:p>
          <a:p>
            <a:pPr algn="just">
              <a:lnSpc>
                <a:spcPct val="107000"/>
              </a:lnSpc>
            </a:pPr>
            <a:endParaRPr lang="es-CO" altLang="es-CO" dirty="0">
              <a:solidFill>
                <a:srgbClr val="000000"/>
              </a:solidFill>
              <a:ea typeface="Calibri" panose="020F0502020204030204" pitchFamily="34" charset="0"/>
              <a:cs typeface="Arial" panose="020B0604020202020204" pitchFamily="34" charset="0"/>
            </a:endParaRPr>
          </a:p>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Estructura Operativa</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Tiene tres formas de atención actualmente, pero puede ajustarse en el proceso de concertación por las condiciones culturales y del territorio.</a:t>
            </a:r>
          </a:p>
        </p:txBody>
      </p:sp>
    </p:spTree>
    <p:extLst>
      <p:ext uri="{BB962C8B-B14F-4D97-AF65-F5344CB8AC3E}">
        <p14:creationId xmlns:p14="http://schemas.microsoft.com/office/powerpoint/2010/main" val="31457840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r>
              <a:rPr lang="es-CO" sz="3200" b="1" i="1" dirty="0" smtClean="0">
                <a:solidFill>
                  <a:schemeClr val="bg1"/>
                </a:solidFill>
              </a:rPr>
              <a:t>AGENDA</a:t>
            </a:r>
            <a:endParaRPr lang="es-CO" sz="3200" b="1" i="1" dirty="0">
              <a:solidFill>
                <a:schemeClr val="bg1"/>
              </a:solidFill>
            </a:endParaRPr>
          </a:p>
        </p:txBody>
      </p:sp>
      <p:sp>
        <p:nvSpPr>
          <p:cNvPr id="9" name="8 Marcador de contenido"/>
          <p:cNvSpPr>
            <a:spLocks noGrp="1"/>
          </p:cNvSpPr>
          <p:nvPr>
            <p:ph idx="1"/>
          </p:nvPr>
        </p:nvSpPr>
        <p:spPr>
          <a:xfrm>
            <a:off x="412124" y="1313645"/>
            <a:ext cx="8103226" cy="4863318"/>
          </a:xfrm>
        </p:spPr>
        <p:txBody>
          <a:bodyPr/>
          <a:lstStyle/>
          <a:p>
            <a:pPr algn="just"/>
            <a:r>
              <a:rPr lang="es-CO" sz="1800" dirty="0" smtClean="0"/>
              <a:t>Bienvenida.</a:t>
            </a:r>
          </a:p>
          <a:p>
            <a:pPr algn="just"/>
            <a:r>
              <a:rPr lang="es-CO" sz="1800" dirty="0" smtClean="0"/>
              <a:t>Oración a Dios por Yeiner</a:t>
            </a:r>
          </a:p>
          <a:p>
            <a:pPr algn="just"/>
            <a:r>
              <a:rPr lang="es-CO" sz="1800" dirty="0" smtClean="0"/>
              <a:t>Himno Nacional.</a:t>
            </a:r>
          </a:p>
          <a:p>
            <a:pPr algn="just"/>
            <a:r>
              <a:rPr lang="es-CO" sz="1800" dirty="0" smtClean="0"/>
              <a:t>Palabras de la Directora encargada Regional Guajira . </a:t>
            </a:r>
          </a:p>
          <a:p>
            <a:pPr algn="just"/>
            <a:r>
              <a:rPr lang="es-CO" sz="1800" dirty="0" smtClean="0"/>
              <a:t>Palabras de la coordinadora del Centro Zonal 5 Maicao. </a:t>
            </a:r>
          </a:p>
          <a:p>
            <a:pPr algn="just"/>
            <a:r>
              <a:rPr lang="es-CO" sz="1800" dirty="0" smtClean="0"/>
              <a:t>Palabras por la funcionaria de Asistencia Técnica del Centro Zonal Maicao.</a:t>
            </a:r>
          </a:p>
          <a:p>
            <a:pPr algn="just"/>
            <a:r>
              <a:rPr lang="es-CO" sz="1800" dirty="0" smtClean="0"/>
              <a:t>Presentación cultural por parte de los niños del Centro de Desarrollo Infantil ()</a:t>
            </a:r>
          </a:p>
          <a:p>
            <a:pPr algn="just"/>
            <a:r>
              <a:rPr lang="es-CO" sz="1800" dirty="0" smtClean="0"/>
              <a:t>Socialización del informe de gestión Atención de niños y niñas menores de 6 años en hogares infantiles, centros de desarrollo infantil y jardines.</a:t>
            </a:r>
          </a:p>
          <a:p>
            <a:pPr algn="just"/>
            <a:r>
              <a:rPr lang="es-CO" sz="1800" dirty="0" smtClean="0"/>
              <a:t>Preguntas y respuestas.</a:t>
            </a:r>
          </a:p>
          <a:p>
            <a:pPr algn="just"/>
            <a:r>
              <a:rPr lang="es-CO" sz="1800" dirty="0" smtClean="0"/>
              <a:t>Conclusiones y evaluación.</a:t>
            </a:r>
            <a:endParaRPr lang="es-CO" sz="1800" dirty="0"/>
          </a:p>
        </p:txBody>
      </p:sp>
    </p:spTree>
    <p:extLst>
      <p:ext uri="{BB962C8B-B14F-4D97-AF65-F5344CB8AC3E}">
        <p14:creationId xmlns:p14="http://schemas.microsoft.com/office/powerpoint/2010/main" val="3059478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sp>
        <p:nvSpPr>
          <p:cNvPr id="3" name="2 Rectángulo"/>
          <p:cNvSpPr/>
          <p:nvPr/>
        </p:nvSpPr>
        <p:spPr>
          <a:xfrm>
            <a:off x="455677" y="1456473"/>
            <a:ext cx="8198925" cy="4034502"/>
          </a:xfrm>
          <a:prstGeom prst="rect">
            <a:avLst/>
          </a:prstGeom>
        </p:spPr>
        <p:txBody>
          <a:bodyPr wrap="square">
            <a:spAutoFit/>
          </a:bodyPr>
          <a:lstStyle/>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Estructura operativa No. 1 </a:t>
            </a:r>
            <a:r>
              <a:rPr lang="es-CO" altLang="es-CO" dirty="0">
                <a:solidFill>
                  <a:srgbClr val="000000"/>
                </a:solidFill>
                <a:ea typeface="Calibri" panose="020F0502020204030204" pitchFamily="34" charset="0"/>
                <a:cs typeface="Arial" panose="020B0604020202020204" pitchFamily="34" charset="0"/>
              </a:rPr>
              <a:t>(casos en que es posible reunirse de manera periódica)</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Unidad de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40 usuarios (niños, gestantes y máximo 1 niño con discapacidad o menor de 18 meses</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Días de atención: </a:t>
            </a:r>
            <a:r>
              <a:rPr lang="es-CO" altLang="es-CO" dirty="0">
                <a:solidFill>
                  <a:srgbClr val="000000"/>
                </a:solidFill>
                <a:ea typeface="Calibri" panose="020F0502020204030204" pitchFamily="34" charset="0"/>
                <a:cs typeface="Arial" panose="020B0604020202020204" pitchFamily="34" charset="0"/>
              </a:rPr>
              <a:t>11 meses del año</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Características de la Ración y aporte Nutricional</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Ración: 70 % a través de paquete o ración servida</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Talento Humano: </a:t>
            </a:r>
            <a:r>
              <a:rPr lang="es-CO" altLang="es-CO" dirty="0">
                <a:solidFill>
                  <a:srgbClr val="000000"/>
                </a:solidFill>
                <a:ea typeface="Calibri" panose="020F0502020204030204" pitchFamily="34" charset="0"/>
                <a:cs typeface="Arial" panose="020B0604020202020204" pitchFamily="34" charset="0"/>
              </a:rPr>
              <a:t>Dinamizador, profesional en pedagogía, profesional en salud y nutrición, psicosocial, auxiliar comunitario de alimentación, coordinador técnico/ administrativo.</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Características de la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es-CO" altLang="es-CO" dirty="0">
                <a:solidFill>
                  <a:srgbClr val="000000"/>
                </a:solidFill>
                <a:ea typeface="Calibri" panose="020F0502020204030204" pitchFamily="34" charset="0"/>
                <a:cs typeface="Arial" panose="020B0604020202020204" pitchFamily="34" charset="0"/>
              </a:rPr>
              <a:t>Mínimo medio tiempo (5) horas diarias durante 5 días de la semana, 2 encuentros en el Hogar al mes y 1 encuentro comunitario 1 vez al mes. Para madres gestantes un encuentro grupal cada quince días. </a:t>
            </a:r>
          </a:p>
          <a:p>
            <a:pPr algn="just">
              <a:lnSpc>
                <a:spcPct val="107000"/>
              </a:lnSpc>
            </a:pPr>
            <a:endParaRPr lang="es-CO" altLang="es-CO" dirty="0">
              <a:solidFill>
                <a:srgbClr val="000000"/>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62125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sp>
        <p:nvSpPr>
          <p:cNvPr id="3" name="2 Rectángulo"/>
          <p:cNvSpPr/>
          <p:nvPr/>
        </p:nvSpPr>
        <p:spPr>
          <a:xfrm>
            <a:off x="455677" y="1456473"/>
            <a:ext cx="8198925" cy="3738139"/>
          </a:xfrm>
          <a:prstGeom prst="rect">
            <a:avLst/>
          </a:prstGeom>
        </p:spPr>
        <p:txBody>
          <a:bodyPr wrap="square">
            <a:spAutoFit/>
          </a:bodyPr>
          <a:lstStyle/>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Estructura Operativa 2</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(casos en que es posible reunirse de manera periódica)</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Unidad de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20 usuarios (niños, gestantes y máximo 1 niño con discapacidad o menor de 18 meses</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Tiempo</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11 meses del año</a:t>
            </a:r>
          </a:p>
          <a:p>
            <a:pPr algn="just">
              <a:lnSpc>
                <a:spcPct val="107000"/>
              </a:lnSpc>
            </a:pPr>
            <a:r>
              <a:rPr lang="es-CO" altLang="es-CO" dirty="0">
                <a:solidFill>
                  <a:srgbClr val="000000"/>
                </a:solidFill>
                <a:ea typeface="Calibri" panose="020F0502020204030204" pitchFamily="34" charset="0"/>
                <a:cs typeface="Times New Roman" panose="02020603050405020304" pitchFamily="18" charset="0"/>
              </a:rPr>
              <a:t>Ración: 70 % a través de paquete o ración servida</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Talento Humano</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Dinamizador, Agente educativo comunitario, profesional en pedagogía, profesional en salud y nutrición, psicosocial, auxiliar comunitario de alimentación, coordinador técnico/ administrativo.</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Características de la Atención: </a:t>
            </a:r>
            <a:r>
              <a:rPr lang="es-CO" altLang="es-CO" dirty="0">
                <a:solidFill>
                  <a:srgbClr val="000000"/>
                </a:solidFill>
                <a:ea typeface="Calibri" panose="020F0502020204030204" pitchFamily="34" charset="0"/>
                <a:cs typeface="Times New Roman" panose="02020603050405020304" pitchFamily="18" charset="0"/>
              </a:rPr>
              <a:t>Mínimo Medio tiempo (5) horas diarias durante 5 días de la semana, 1 encuentro en el Hogar al mes y 1 encuentro comunitario 1 vez al mes. Para madres gestantes un encuentro grupal cada quince días. </a:t>
            </a:r>
          </a:p>
          <a:p>
            <a:pPr algn="just">
              <a:lnSpc>
                <a:spcPct val="107000"/>
              </a:lnSpc>
            </a:pPr>
            <a:endParaRPr lang="es-CO" altLang="es-CO" dirty="0">
              <a:solidFill>
                <a:srgbClr val="000000"/>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504939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sp>
        <p:nvSpPr>
          <p:cNvPr id="3" name="2 Rectángulo"/>
          <p:cNvSpPr/>
          <p:nvPr/>
        </p:nvSpPr>
        <p:spPr>
          <a:xfrm>
            <a:off x="455677" y="1456473"/>
            <a:ext cx="8198925" cy="4067460"/>
          </a:xfrm>
          <a:prstGeom prst="rect">
            <a:avLst/>
          </a:prstGeom>
        </p:spPr>
        <p:txBody>
          <a:bodyPr wrap="square">
            <a:spAutoFit/>
          </a:bodyPr>
          <a:lstStyle/>
          <a:p>
            <a:pPr algn="just">
              <a:lnSpc>
                <a:spcPct val="107000"/>
              </a:lnSpc>
              <a:spcAft>
                <a:spcPts val="800"/>
              </a:spcAft>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Estructura Operativa</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3 (la dispersión no permite reunirse periódicamente)</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Unidad de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15 usuarios o menos (niños, gestantes y máximo 1 niño con discapacidad o menor de 18 meses</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Tiempo</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11 meses del año</a:t>
            </a:r>
          </a:p>
          <a:p>
            <a:pPr algn="just">
              <a:lnSpc>
                <a:spcPct val="107000"/>
              </a:lnSpc>
            </a:pPr>
            <a:r>
              <a:rPr lang="es-CO" altLang="es-CO" b="1" dirty="0">
                <a:solidFill>
                  <a:srgbClr val="000000"/>
                </a:solidFill>
                <a:ea typeface="Calibri" panose="020F0502020204030204" pitchFamily="34" charset="0"/>
                <a:cs typeface="Times New Roman" panose="02020603050405020304" pitchFamily="18" charset="0"/>
              </a:rPr>
              <a:t>Ración</a:t>
            </a:r>
            <a:r>
              <a:rPr lang="es-CO" altLang="es-CO" dirty="0">
                <a:solidFill>
                  <a:srgbClr val="000000"/>
                </a:solidFill>
                <a:ea typeface="Calibri" panose="020F0502020204030204" pitchFamily="34" charset="0"/>
                <a:cs typeface="Times New Roman" panose="02020603050405020304" pitchFamily="18" charset="0"/>
              </a:rPr>
              <a:t>: 70 % a través de paquete o ración servida</a:t>
            </a:r>
          </a:p>
          <a:p>
            <a:pPr algn="just">
              <a:lnSpc>
                <a:spcPct val="107000"/>
              </a:lnSpc>
            </a:pPr>
            <a:r>
              <a:rPr lang="es-CO" altLang="es-CO" b="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Talento Humano</a:t>
            </a:r>
            <a:r>
              <a:rPr lang="es-CO" altLang="es-CO"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Dinamizador, profesional en pedagogía, profesional en salud y nutrición, psicosocial, auxiliar comunitario de alimentación, coordinador técnico/ administrativo</a:t>
            </a:r>
          </a:p>
          <a:p>
            <a:pPr algn="just">
              <a:lnSpc>
                <a:spcPct val="107000"/>
              </a:lnSpc>
            </a:pPr>
            <a:r>
              <a:rPr lang="es-CO" altLang="es-CO" b="1"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Características de la atención</a:t>
            </a:r>
            <a:r>
              <a:rPr lang="es-CO" altLang="es-CO" i="1"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s-CO" altLang="es-CO" dirty="0">
                <a:solidFill>
                  <a:srgbClr val="000000"/>
                </a:solidFill>
                <a:ea typeface="Calibri" panose="020F0502020204030204" pitchFamily="34" charset="0"/>
                <a:cs typeface="Times New Roman" panose="02020603050405020304" pitchFamily="18" charset="0"/>
              </a:rPr>
              <a:t>Desarrollo de los componentes con disponibilidad de dos semanas al mes, durante 5 horas por día y 2 encuentros en el hogar. Para madres gestantes un encuentro grupal cada quince días. </a:t>
            </a:r>
          </a:p>
          <a:p>
            <a:pPr algn="just">
              <a:lnSpc>
                <a:spcPct val="107000"/>
              </a:lnSpc>
            </a:pPr>
            <a:endParaRPr lang="es-CO" altLang="es-CO" sz="2000" dirty="0">
              <a:solidFill>
                <a:srgbClr val="00000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pPr>
            <a:endParaRPr lang="es-CO" altLang="es-CO" dirty="0">
              <a:solidFill>
                <a:srgbClr val="000000"/>
              </a:solidFill>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782348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graphicFrame>
        <p:nvGraphicFramePr>
          <p:cNvPr id="6" name="Tabla 2"/>
          <p:cNvGraphicFramePr>
            <a:graphicFrameLocks noGrp="1"/>
          </p:cNvGraphicFramePr>
          <p:nvPr>
            <p:extLst>
              <p:ext uri="{D42A27DB-BD31-4B8C-83A1-F6EECF244321}">
                <p14:modId xmlns:p14="http://schemas.microsoft.com/office/powerpoint/2010/main" val="872845953"/>
              </p:ext>
            </p:extLst>
          </p:nvPr>
        </p:nvGraphicFramePr>
        <p:xfrm>
          <a:off x="656822" y="1542197"/>
          <a:ext cx="7722904" cy="4217157"/>
        </p:xfrm>
        <a:graphic>
          <a:graphicData uri="http://schemas.openxmlformats.org/drawingml/2006/table">
            <a:tbl>
              <a:tblPr firstRow="1" firstCol="1" bandRow="1">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effectLst>
                  <a:outerShdw blurRad="40000" dist="20000" dir="5400000" rotWithShape="0">
                    <a:srgbClr val="000000">
                      <a:alpha val="38000"/>
                    </a:srgbClr>
                  </a:outerShdw>
                </a:effectLst>
              </a:tblPr>
              <a:tblGrid>
                <a:gridCol w="2381732">
                  <a:extLst>
                    <a:ext uri="{9D8B030D-6E8A-4147-A177-3AD203B41FA5}">
                      <a16:colId xmlns="" xmlns:a16="http://schemas.microsoft.com/office/drawing/2014/main" val="20000"/>
                    </a:ext>
                  </a:extLst>
                </a:gridCol>
                <a:gridCol w="2688234">
                  <a:extLst>
                    <a:ext uri="{9D8B030D-6E8A-4147-A177-3AD203B41FA5}">
                      <a16:colId xmlns="" xmlns:a16="http://schemas.microsoft.com/office/drawing/2014/main" val="20001"/>
                    </a:ext>
                  </a:extLst>
                </a:gridCol>
                <a:gridCol w="2652938">
                  <a:extLst>
                    <a:ext uri="{9D8B030D-6E8A-4147-A177-3AD203B41FA5}">
                      <a16:colId xmlns="" xmlns:a16="http://schemas.microsoft.com/office/drawing/2014/main" val="20002"/>
                    </a:ext>
                  </a:extLst>
                </a:gridCol>
              </a:tblGrid>
              <a:tr h="316861">
                <a:tc grid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lnSpc>
                          <a:spcPct val="115000"/>
                        </a:lnSpc>
                        <a:spcAft>
                          <a:spcPts val="0"/>
                        </a:spcAft>
                      </a:pPr>
                      <a:r>
                        <a:rPr lang="es-ES" sz="1800" dirty="0">
                          <a:effectLst/>
                        </a:rPr>
                        <a:t>REQUERIMIENTOS DE TALENTO HUMANO </a:t>
                      </a:r>
                      <a:endParaRPr lang="es-CO" sz="18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25400" cap="flat" cmpd="sng" algn="ctr">
                      <a:solidFill>
                        <a:sysClr val="window" lastClr="FFFFFF"/>
                      </a:solidFill>
                      <a:prstDash val="solid"/>
                    </a:lnB>
                    <a:lnTlToBr w="12700" cmpd="sng">
                      <a:noFill/>
                      <a:prstDash val="solid"/>
                    </a:lnTlToBr>
                    <a:lnBlToTr w="12700" cmpd="sng">
                      <a:noFill/>
                      <a:prstDash val="solid"/>
                    </a:lnBlToTr>
                    <a:solidFill>
                      <a:srgbClr val="9BBB59"/>
                    </a:solidFill>
                  </a:tcPr>
                </a:tc>
                <a:tc hMerge="1">
                  <a:txBody>
                    <a:bodyPr/>
                    <a:lstStyle/>
                    <a:p>
                      <a:endParaRPr lang="es-CO"/>
                    </a:p>
                  </a:txBody>
                  <a:tcPr/>
                </a:tc>
                <a:tc hMerge="1">
                  <a:txBody>
                    <a:bodyPr/>
                    <a:lstStyle/>
                    <a:p>
                      <a:endParaRPr lang="es-CO"/>
                    </a:p>
                  </a:txBody>
                  <a:tcPr/>
                </a:tc>
                <a:extLst>
                  <a:ext uri="{0D108BD9-81ED-4DB2-BD59-A6C34878D82A}">
                    <a16:rowId xmlns="" xmlns:a16="http://schemas.microsoft.com/office/drawing/2014/main" val="10000"/>
                  </a:ext>
                </a:extLst>
              </a:tr>
              <a:tr h="246440">
                <a:tc>
                  <a:txBody>
                    <a:bodyPr/>
                    <a:lstStyle>
                      <a:lvl1pPr marL="0" algn="l" defTabSz="914400" rtl="0" eaLnBrk="1" latinLnBrk="0" hangingPunct="1">
                        <a:defRPr sz="1800" b="1" kern="1200">
                          <a:solidFill>
                            <a:schemeClr val="dk1"/>
                          </a:solidFill>
                          <a:latin typeface="Calibri"/>
                        </a:defRPr>
                      </a:lvl1pPr>
                      <a:lvl2pPr marL="457200" algn="l" defTabSz="914400" rtl="0" eaLnBrk="1" latinLnBrk="0" hangingPunct="1">
                        <a:defRPr sz="1800" b="1" kern="1200">
                          <a:solidFill>
                            <a:schemeClr val="dk1"/>
                          </a:solidFill>
                          <a:latin typeface="Calibri"/>
                        </a:defRPr>
                      </a:lvl2pPr>
                      <a:lvl3pPr marL="914400" algn="l" defTabSz="914400" rtl="0" eaLnBrk="1" latinLnBrk="0" hangingPunct="1">
                        <a:defRPr sz="1800" b="1" kern="1200">
                          <a:solidFill>
                            <a:schemeClr val="dk1"/>
                          </a:solidFill>
                          <a:latin typeface="Calibri"/>
                        </a:defRPr>
                      </a:lvl3pPr>
                      <a:lvl4pPr marL="1371600" algn="l" defTabSz="914400" rtl="0" eaLnBrk="1" latinLnBrk="0" hangingPunct="1">
                        <a:defRPr sz="1800" b="1" kern="1200">
                          <a:solidFill>
                            <a:schemeClr val="dk1"/>
                          </a:solidFill>
                          <a:latin typeface="Calibri"/>
                        </a:defRPr>
                      </a:lvl4pPr>
                      <a:lvl5pPr marL="1828800" algn="l" defTabSz="914400" rtl="0" eaLnBrk="1" latinLnBrk="0" hangingPunct="1">
                        <a:defRPr sz="1800" b="1" kern="1200">
                          <a:solidFill>
                            <a:schemeClr val="dk1"/>
                          </a:solidFill>
                          <a:latin typeface="Calibri"/>
                        </a:defRPr>
                      </a:lvl5pPr>
                      <a:lvl6pPr marL="2286000" algn="l" defTabSz="914400" rtl="0" eaLnBrk="1" latinLnBrk="0" hangingPunct="1">
                        <a:defRPr sz="1800" b="1" kern="1200">
                          <a:solidFill>
                            <a:schemeClr val="dk1"/>
                          </a:solidFill>
                          <a:latin typeface="Calibri"/>
                        </a:defRPr>
                      </a:lvl6pPr>
                      <a:lvl7pPr marL="2743200" algn="l" defTabSz="914400" rtl="0" eaLnBrk="1" latinLnBrk="0" hangingPunct="1">
                        <a:defRPr sz="1800" b="1" kern="1200">
                          <a:solidFill>
                            <a:schemeClr val="dk1"/>
                          </a:solidFill>
                          <a:latin typeface="Calibri"/>
                        </a:defRPr>
                      </a:lvl7pPr>
                      <a:lvl8pPr marL="3200400" algn="l" defTabSz="914400" rtl="0" eaLnBrk="1" latinLnBrk="0" hangingPunct="1">
                        <a:defRPr sz="1800" b="1" kern="1200">
                          <a:solidFill>
                            <a:schemeClr val="dk1"/>
                          </a:solidFill>
                          <a:latin typeface="Calibri"/>
                        </a:defRPr>
                      </a:lvl8pPr>
                      <a:lvl9pPr marL="3657600" algn="l" defTabSz="914400" rtl="0" eaLnBrk="1" latinLnBrk="0" hangingPunct="1">
                        <a:defRPr sz="1800" b="1" kern="1200">
                          <a:solidFill>
                            <a:schemeClr val="dk1"/>
                          </a:solidFill>
                          <a:latin typeface="Calibri"/>
                        </a:defRPr>
                      </a:lvl9pPr>
                    </a:lstStyle>
                    <a:p>
                      <a:pPr algn="ctr">
                        <a:lnSpc>
                          <a:spcPct val="115000"/>
                        </a:lnSpc>
                        <a:spcAft>
                          <a:spcPts val="0"/>
                        </a:spcAft>
                      </a:pPr>
                      <a:r>
                        <a:rPr lang="es-ES" sz="1400" b="1" dirty="0">
                          <a:effectLst/>
                        </a:rPr>
                        <a:t>PARA 120 USUARIOS</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25400" cap="flat" cmpd="sng" algn="ctr">
                      <a:solidFill>
                        <a:srgbClr val="9BBB59"/>
                      </a:solidFill>
                      <a:prstDash val="solid"/>
                    </a:lnR>
                    <a:lnT w="25400" cap="flat" cmpd="sng" algn="ctr">
                      <a:solidFill>
                        <a:sysClr val="window" lastClr="FFFFFF"/>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PARA 140 USUARIOS</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25400" cap="flat" cmpd="sng" algn="ctr">
                      <a:solidFill>
                        <a:srgbClr val="9BBB59"/>
                      </a:solidFill>
                      <a:prstDash val="solid"/>
                    </a:lnL>
                    <a:lnR w="9525" cap="flat" cmpd="sng" algn="ctr">
                      <a:solidFill>
                        <a:srgbClr val="9BBB59">
                          <a:shade val="95000"/>
                          <a:satMod val="105000"/>
                        </a:srgbClr>
                      </a:solidFill>
                      <a:prstDash val="solid"/>
                    </a:lnR>
                    <a:lnT w="25400" cap="flat" cmpd="sng" algn="ctr">
                      <a:solidFill>
                        <a:sysClr val="window" lastClr="FFFFFF"/>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PARA 120 USUARIOS</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25400" cap="flat" cmpd="sng" algn="ctr">
                      <a:solidFill>
                        <a:sysClr val="window" lastClr="FFFFFF"/>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extLst>
                  <a:ext uri="{0D108BD9-81ED-4DB2-BD59-A6C34878D82A}">
                    <a16:rowId xmlns="" xmlns:a16="http://schemas.microsoft.com/office/drawing/2014/main" val="10001"/>
                  </a:ext>
                </a:extLst>
              </a:tr>
              <a:tr h="246440">
                <a:tc>
                  <a:txBody>
                    <a:bodyPr/>
                    <a:lstStyle>
                      <a:lvl1pPr marL="0" algn="l" defTabSz="914400" rtl="0" eaLnBrk="1" latinLnBrk="0" hangingPunct="1">
                        <a:defRPr sz="1800" b="1" kern="1200">
                          <a:solidFill>
                            <a:schemeClr val="dk1"/>
                          </a:solidFill>
                          <a:latin typeface="Calibri"/>
                        </a:defRPr>
                      </a:lvl1pPr>
                      <a:lvl2pPr marL="457200" algn="l" defTabSz="914400" rtl="0" eaLnBrk="1" latinLnBrk="0" hangingPunct="1">
                        <a:defRPr sz="1800" b="1" kern="1200">
                          <a:solidFill>
                            <a:schemeClr val="dk1"/>
                          </a:solidFill>
                          <a:latin typeface="Calibri"/>
                        </a:defRPr>
                      </a:lvl2pPr>
                      <a:lvl3pPr marL="914400" algn="l" defTabSz="914400" rtl="0" eaLnBrk="1" latinLnBrk="0" hangingPunct="1">
                        <a:defRPr sz="1800" b="1" kern="1200">
                          <a:solidFill>
                            <a:schemeClr val="dk1"/>
                          </a:solidFill>
                          <a:latin typeface="Calibri"/>
                        </a:defRPr>
                      </a:lvl3pPr>
                      <a:lvl4pPr marL="1371600" algn="l" defTabSz="914400" rtl="0" eaLnBrk="1" latinLnBrk="0" hangingPunct="1">
                        <a:defRPr sz="1800" b="1" kern="1200">
                          <a:solidFill>
                            <a:schemeClr val="dk1"/>
                          </a:solidFill>
                          <a:latin typeface="Calibri"/>
                        </a:defRPr>
                      </a:lvl4pPr>
                      <a:lvl5pPr marL="1828800" algn="l" defTabSz="914400" rtl="0" eaLnBrk="1" latinLnBrk="0" hangingPunct="1">
                        <a:defRPr sz="1800" b="1" kern="1200">
                          <a:solidFill>
                            <a:schemeClr val="dk1"/>
                          </a:solidFill>
                          <a:latin typeface="Calibri"/>
                        </a:defRPr>
                      </a:lvl5pPr>
                      <a:lvl6pPr marL="2286000" algn="l" defTabSz="914400" rtl="0" eaLnBrk="1" latinLnBrk="0" hangingPunct="1">
                        <a:defRPr sz="1800" b="1" kern="1200">
                          <a:solidFill>
                            <a:schemeClr val="dk1"/>
                          </a:solidFill>
                          <a:latin typeface="Calibri"/>
                        </a:defRPr>
                      </a:lvl6pPr>
                      <a:lvl7pPr marL="2743200" algn="l" defTabSz="914400" rtl="0" eaLnBrk="1" latinLnBrk="0" hangingPunct="1">
                        <a:defRPr sz="1800" b="1" kern="1200">
                          <a:solidFill>
                            <a:schemeClr val="dk1"/>
                          </a:solidFill>
                          <a:latin typeface="Calibri"/>
                        </a:defRPr>
                      </a:lvl7pPr>
                      <a:lvl8pPr marL="3200400" algn="l" defTabSz="914400" rtl="0" eaLnBrk="1" latinLnBrk="0" hangingPunct="1">
                        <a:defRPr sz="1800" b="1" kern="1200">
                          <a:solidFill>
                            <a:schemeClr val="dk1"/>
                          </a:solidFill>
                          <a:latin typeface="Calibri"/>
                        </a:defRPr>
                      </a:lvl8pPr>
                      <a:lvl9pPr marL="3657600" algn="l" defTabSz="914400" rtl="0" eaLnBrk="1" latinLnBrk="0" hangingPunct="1">
                        <a:defRPr sz="1800" b="1" kern="1200">
                          <a:solidFill>
                            <a:schemeClr val="dk1"/>
                          </a:solidFill>
                          <a:latin typeface="Calibri"/>
                        </a:defRPr>
                      </a:lvl9pPr>
                    </a:lstStyle>
                    <a:p>
                      <a:pPr algn="ctr">
                        <a:lnSpc>
                          <a:spcPct val="115000"/>
                        </a:lnSpc>
                        <a:spcAft>
                          <a:spcPts val="0"/>
                        </a:spcAft>
                      </a:pPr>
                      <a:r>
                        <a:rPr lang="es-ES" sz="1400" b="1" dirty="0">
                          <a:effectLst/>
                        </a:rPr>
                        <a:t>FORMA DE OPERACIÓN 1</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25400" cap="flat" cmpd="sng" algn="ctr">
                      <a:solidFill>
                        <a:srgbClr val="9BBB59"/>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FORMA DE OPERACIÓN 2</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25400" cap="flat" cmpd="sng" algn="ctr">
                      <a:solidFill>
                        <a:srgbClr val="9BBB59"/>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lnSpc>
                          <a:spcPct val="115000"/>
                        </a:lnSpc>
                        <a:spcAft>
                          <a:spcPts val="0"/>
                        </a:spcAft>
                      </a:pPr>
                      <a:r>
                        <a:rPr lang="es-ES" sz="1400" b="1" dirty="0">
                          <a:effectLst/>
                        </a:rPr>
                        <a:t>FORMA DE OPERACIÓN 3</a:t>
                      </a:r>
                      <a:endParaRPr lang="es-CO" sz="14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3407416">
                <a:tc>
                  <a:txBody>
                    <a:bodyPr/>
                    <a:lstStyle>
                      <a:lvl1pPr marL="0" algn="l" defTabSz="914400" rtl="0" eaLnBrk="1" latinLnBrk="0" hangingPunct="1">
                        <a:defRPr sz="1800" b="1" kern="1200">
                          <a:solidFill>
                            <a:schemeClr val="dk1"/>
                          </a:solidFill>
                          <a:latin typeface="Calibri"/>
                        </a:defRPr>
                      </a:lvl1pPr>
                      <a:lvl2pPr marL="457200" algn="l" defTabSz="914400" rtl="0" eaLnBrk="1" latinLnBrk="0" hangingPunct="1">
                        <a:defRPr sz="1800" b="1" kern="1200">
                          <a:solidFill>
                            <a:schemeClr val="dk1"/>
                          </a:solidFill>
                          <a:latin typeface="Calibri"/>
                        </a:defRPr>
                      </a:lvl2pPr>
                      <a:lvl3pPr marL="914400" algn="l" defTabSz="914400" rtl="0" eaLnBrk="1" latinLnBrk="0" hangingPunct="1">
                        <a:defRPr sz="1800" b="1" kern="1200">
                          <a:solidFill>
                            <a:schemeClr val="dk1"/>
                          </a:solidFill>
                          <a:latin typeface="Calibri"/>
                        </a:defRPr>
                      </a:lvl3pPr>
                      <a:lvl4pPr marL="1371600" algn="l" defTabSz="914400" rtl="0" eaLnBrk="1" latinLnBrk="0" hangingPunct="1">
                        <a:defRPr sz="1800" b="1" kern="1200">
                          <a:solidFill>
                            <a:schemeClr val="dk1"/>
                          </a:solidFill>
                          <a:latin typeface="Calibri"/>
                        </a:defRPr>
                      </a:lvl4pPr>
                      <a:lvl5pPr marL="1828800" algn="l" defTabSz="914400" rtl="0" eaLnBrk="1" latinLnBrk="0" hangingPunct="1">
                        <a:defRPr sz="1800" b="1" kern="1200">
                          <a:solidFill>
                            <a:schemeClr val="dk1"/>
                          </a:solidFill>
                          <a:latin typeface="Calibri"/>
                        </a:defRPr>
                      </a:lvl5pPr>
                      <a:lvl6pPr marL="2286000" algn="l" defTabSz="914400" rtl="0" eaLnBrk="1" latinLnBrk="0" hangingPunct="1">
                        <a:defRPr sz="1800" b="1" kern="1200">
                          <a:solidFill>
                            <a:schemeClr val="dk1"/>
                          </a:solidFill>
                          <a:latin typeface="Calibri"/>
                        </a:defRPr>
                      </a:lvl6pPr>
                      <a:lvl7pPr marL="2743200" algn="l" defTabSz="914400" rtl="0" eaLnBrk="1" latinLnBrk="0" hangingPunct="1">
                        <a:defRPr sz="1800" b="1" kern="1200">
                          <a:solidFill>
                            <a:schemeClr val="dk1"/>
                          </a:solidFill>
                          <a:latin typeface="Calibri"/>
                        </a:defRPr>
                      </a:lvl7pPr>
                      <a:lvl8pPr marL="3200400" algn="l" defTabSz="914400" rtl="0" eaLnBrk="1" latinLnBrk="0" hangingPunct="1">
                        <a:defRPr sz="1800" b="1" kern="1200">
                          <a:solidFill>
                            <a:schemeClr val="dk1"/>
                          </a:solidFill>
                          <a:latin typeface="Calibri"/>
                        </a:defRPr>
                      </a:lvl8pPr>
                      <a:lvl9pPr marL="3657600" algn="l" defTabSz="914400" rtl="0" eaLnBrk="1" latinLnBrk="0" hangingPunct="1">
                        <a:defRPr sz="1800" b="1" kern="1200">
                          <a:solidFill>
                            <a:schemeClr val="dk1"/>
                          </a:solidFill>
                          <a:latin typeface="Calibri"/>
                        </a:defRPr>
                      </a:lvl9pPr>
                    </a:lstStyle>
                    <a:p>
                      <a:pPr algn="l">
                        <a:lnSpc>
                          <a:spcPct val="115000"/>
                        </a:lnSpc>
                        <a:spcAft>
                          <a:spcPts val="0"/>
                        </a:spcAft>
                      </a:pPr>
                      <a:r>
                        <a:rPr lang="es-ES" sz="1400" dirty="0">
                          <a:effectLst/>
                          <a:highlight>
                            <a:srgbClr val="FFFF00"/>
                          </a:highlight>
                        </a:rPr>
                        <a:t>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3 dinamizadores comunitarios</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3 Profesionales en pedagogía</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1 Profesional en salud o nutrición</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1 Profesional  psicosocial</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3 Auxiliares comunitarios de alimentación (medio tiempo)</a:t>
                      </a:r>
                      <a:endParaRPr lang="es-CO" sz="1400" b="0" dirty="0">
                        <a:effectLst/>
                      </a:endParaRPr>
                    </a:p>
                    <a:p>
                      <a:pPr marL="342900" lvl="0" indent="-342900" algn="l">
                        <a:lnSpc>
                          <a:spcPct val="115000"/>
                        </a:lnSpc>
                        <a:spcAft>
                          <a:spcPts val="0"/>
                        </a:spcAft>
                        <a:buFont typeface="Calibri" panose="020F0502020204030204" pitchFamily="34" charset="0"/>
                        <a:buChar char="-"/>
                      </a:pPr>
                      <a:r>
                        <a:rPr lang="es-ES" sz="1400" b="0" dirty="0">
                          <a:effectLst/>
                        </a:rPr>
                        <a:t>1 Coordinador técnico/ administrativo </a:t>
                      </a:r>
                      <a:endParaRPr lang="es-CO" sz="1400" b="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rgbClr val="9BBB59">
                          <a:shade val="95000"/>
                          <a:satMod val="105000"/>
                        </a:srgbClr>
                      </a:solidFill>
                      <a:prstDash val="solid"/>
                    </a:lnL>
                    <a:lnR w="25400" cap="flat" cmpd="sng" algn="ctr">
                      <a:solidFill>
                        <a:srgbClr val="9BBB59"/>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lnSpc>
                          <a:spcPct val="115000"/>
                        </a:lnSpc>
                        <a:spcAft>
                          <a:spcPts val="0"/>
                        </a:spcAft>
                      </a:pPr>
                      <a:r>
                        <a:rPr lang="es-ES" sz="1400" dirty="0">
                          <a:effectLst/>
                          <a:highlight>
                            <a:srgbClr val="FFFF00"/>
                          </a:highlight>
                        </a:rPr>
                        <a:t>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7 agentes educativos  comunitarios</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dinamizador comunitario</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1Profesional en pedagogía</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Profesional en salud o nutrición</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Profesional  psicosocial</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Coordinador técnico/ administrativo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7 Auxiliares comunitarios de alimentación (medio tiempo)</a:t>
                      </a:r>
                      <a:endParaRPr lang="es-CO"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25400" cap="flat" cmpd="sng" algn="ctr">
                      <a:solidFill>
                        <a:srgbClr val="9BBB59"/>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l">
                        <a:lnSpc>
                          <a:spcPct val="115000"/>
                        </a:lnSpc>
                        <a:spcAft>
                          <a:spcPts val="0"/>
                        </a:spcAft>
                      </a:pPr>
                      <a:r>
                        <a:rPr lang="es-ES" sz="1400" dirty="0">
                          <a:effectLst/>
                          <a:highlight>
                            <a:srgbClr val="FFFF00"/>
                          </a:highlight>
                        </a:rPr>
                        <a:t>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dinamizadores  comunitarios</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Profesionales en pedagogía</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Profesionales en salud o nutrición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Profesionales psicosociales </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2 Auxiliares comunitarios de alimentación</a:t>
                      </a:r>
                      <a:endParaRPr lang="es-CO" sz="1400" dirty="0">
                        <a:effectLst/>
                      </a:endParaRPr>
                    </a:p>
                    <a:p>
                      <a:pPr marL="342900" lvl="0" indent="-342900" algn="l">
                        <a:lnSpc>
                          <a:spcPct val="115000"/>
                        </a:lnSpc>
                        <a:spcAft>
                          <a:spcPts val="0"/>
                        </a:spcAft>
                        <a:buFont typeface="Calibri" panose="020F0502020204030204" pitchFamily="34" charset="0"/>
                        <a:buChar char="-"/>
                      </a:pPr>
                      <a:r>
                        <a:rPr lang="es-ES" sz="1400" dirty="0">
                          <a:effectLst/>
                        </a:rPr>
                        <a:t>1 Auxiliar técnico administrativo</a:t>
                      </a:r>
                      <a:endParaRPr lang="es-CO" sz="14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9525" cap="flat" cmpd="sng" algn="ctr">
                      <a:solidFill>
                        <a:srgbClr val="9BBB59">
                          <a:shade val="95000"/>
                          <a:satMod val="105000"/>
                        </a:srgbClr>
                      </a:solidFill>
                      <a:prstDash val="solid"/>
                    </a:lnL>
                    <a:lnR w="9525" cap="flat" cmpd="sng" algn="ctr">
                      <a:solidFill>
                        <a:srgbClr val="9BBB59">
                          <a:shade val="95000"/>
                          <a:satMod val="105000"/>
                        </a:srgbClr>
                      </a:solidFill>
                      <a:prstDash val="solid"/>
                    </a:lnR>
                    <a:lnT w="9525" cap="flat" cmpd="sng" algn="ctr">
                      <a:solidFill>
                        <a:srgbClr val="9BBB59">
                          <a:shade val="95000"/>
                          <a:satMod val="105000"/>
                        </a:srgbClr>
                      </a:solidFill>
                      <a:prstDash val="solid"/>
                    </a:lnT>
                    <a:lnB w="9525" cap="flat" cmpd="sng" algn="ctr">
                      <a:solidFill>
                        <a:srgbClr val="9BBB59">
                          <a:shade val="95000"/>
                          <a:satMod val="105000"/>
                        </a:srgbClr>
                      </a:solidFill>
                      <a:prstDash val="solid"/>
                    </a:lnB>
                    <a:lnTlToBr w="12700" cmpd="sng">
                      <a:noFill/>
                      <a:prstDash val="solid"/>
                    </a:lnTlToBr>
                    <a:lnBlToTr w="12700" cmpd="sng">
                      <a:noFill/>
                      <a:prstDash val="solid"/>
                    </a:lnBlToTr>
                    <a:solidFill>
                      <a:srgbClr val="9BBB59">
                        <a:alpha val="40000"/>
                      </a:srgbClr>
                    </a:solidFill>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val="154003938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55678" y="220483"/>
            <a:ext cx="4528445" cy="584775"/>
          </a:xfrm>
          <a:prstGeom prst="rect">
            <a:avLst/>
          </a:prstGeom>
        </p:spPr>
        <p:txBody>
          <a:bodyPr wrap="square">
            <a:spAutoFit/>
          </a:bodyPr>
          <a:lstStyle/>
          <a:p>
            <a:r>
              <a:rPr lang="es-CO" sz="3200" b="1" spc="-5" dirty="0">
                <a:solidFill>
                  <a:schemeClr val="bg1"/>
                </a:solidFill>
                <a:effectLst>
                  <a:outerShdw blurRad="38100" dist="38100" dir="2700000" algn="tl">
                    <a:srgbClr val="000000">
                      <a:alpha val="43137"/>
                    </a:srgbClr>
                  </a:outerShdw>
                </a:effectLst>
              </a:rPr>
              <a:t>MODALIDAD PROPIA</a:t>
            </a:r>
            <a:endParaRPr lang="es-CO" sz="3200" dirty="0"/>
          </a:p>
        </p:txBody>
      </p:sp>
      <p:graphicFrame>
        <p:nvGraphicFramePr>
          <p:cNvPr id="5" name="Diagrama 5"/>
          <p:cNvGraphicFramePr/>
          <p:nvPr>
            <p:extLst>
              <p:ext uri="{D42A27DB-BD31-4B8C-83A1-F6EECF244321}">
                <p14:modId xmlns:p14="http://schemas.microsoft.com/office/powerpoint/2010/main" val="2953235172"/>
              </p:ext>
            </p:extLst>
          </p:nvPr>
        </p:nvGraphicFramePr>
        <p:xfrm>
          <a:off x="846161" y="1337481"/>
          <a:ext cx="8024884" cy="48586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060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1"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11 Imagen"/>
          <p:cNvPicPr/>
          <p:nvPr/>
        </p:nvPicPr>
        <p:blipFill rotWithShape="1">
          <a:blip r:embed="rId2"/>
          <a:srcRect l="10866" t="30784" r="14432" b="17833"/>
          <a:stretch/>
        </p:blipFill>
        <p:spPr bwMode="auto">
          <a:xfrm>
            <a:off x="180305" y="1210613"/>
            <a:ext cx="8706118" cy="5061397"/>
          </a:xfrm>
          <a:prstGeom prst="rect">
            <a:avLst/>
          </a:prstGeom>
          <a:ln>
            <a:noFill/>
          </a:ln>
          <a:extLst>
            <a:ext uri="{53640926-AAD7-44D8-BBD7-CCE9431645EC}">
              <a14:shadowObscured xmlns:a14="http://schemas.microsoft.com/office/drawing/2010/main"/>
            </a:ext>
          </a:extLst>
        </p:spPr>
      </p:pic>
      <p:sp>
        <p:nvSpPr>
          <p:cNvPr id="4" name="3 Título"/>
          <p:cNvSpPr>
            <a:spLocks noGrp="1"/>
          </p:cNvSpPr>
          <p:nvPr>
            <p:ph type="title"/>
          </p:nvPr>
        </p:nvSpPr>
        <p:spPr>
          <a:xfrm>
            <a:off x="0" y="0"/>
            <a:ext cx="7886700" cy="1325563"/>
          </a:xfrm>
        </p:spPr>
        <p:txBody>
          <a:bodyPr/>
          <a:lstStyle/>
          <a:p>
            <a:pPr algn="ctr"/>
            <a:r>
              <a:rPr lang="es-CO" sz="2800" b="1" dirty="0" smtClean="0">
                <a:solidFill>
                  <a:schemeClr val="bg1"/>
                </a:solidFill>
              </a:rPr>
              <a:t>Oferta Institucional del Instituto Colombiano de Bienestar Familiar Maicao 2017</a:t>
            </a:r>
            <a:endParaRPr lang="es-CO" sz="2800" b="1" dirty="0">
              <a:solidFill>
                <a:schemeClr val="bg1"/>
              </a:solidFill>
            </a:endParaRPr>
          </a:p>
        </p:txBody>
      </p:sp>
    </p:spTree>
    <p:extLst>
      <p:ext uri="{BB962C8B-B14F-4D97-AF65-F5344CB8AC3E}">
        <p14:creationId xmlns:p14="http://schemas.microsoft.com/office/powerpoint/2010/main" val="34139072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0"/>
            <a:ext cx="7886700" cy="1325563"/>
          </a:xfrm>
        </p:spPr>
        <p:txBody>
          <a:bodyPr/>
          <a:lstStyle/>
          <a:p>
            <a:pPr algn="ctr"/>
            <a:r>
              <a:rPr lang="es-CO" sz="2800" b="1" dirty="0" smtClean="0">
                <a:solidFill>
                  <a:schemeClr val="bg1"/>
                </a:solidFill>
              </a:rPr>
              <a:t>Oferta Institucional del Instituto Colombiano de Bienestar Familiar Maicao 2017</a:t>
            </a:r>
            <a:endParaRPr lang="es-CO" sz="2800" b="1" dirty="0">
              <a:solidFill>
                <a:schemeClr val="bg1"/>
              </a:solidFill>
            </a:endParaRPr>
          </a:p>
        </p:txBody>
      </p:sp>
      <p:pic>
        <p:nvPicPr>
          <p:cNvPr id="5" name="4 Imagen"/>
          <p:cNvPicPr/>
          <p:nvPr/>
        </p:nvPicPr>
        <p:blipFill rotWithShape="1">
          <a:blip r:embed="rId2"/>
          <a:srcRect l="10696" t="47082" r="14091" b="21229"/>
          <a:stretch/>
        </p:blipFill>
        <p:spPr bwMode="auto">
          <a:xfrm>
            <a:off x="296214" y="1429555"/>
            <a:ext cx="8667482" cy="4932608"/>
          </a:xfrm>
          <a:prstGeom prst="rect">
            <a:avLst/>
          </a:prstGeom>
          <a:ln>
            <a:noFill/>
          </a:ln>
          <a:extLst>
            <a:ext uri="{53640926-AAD7-44D8-BBD7-CCE9431645EC}">
              <a14:shadowObscured xmlns:a14="http://schemas.microsoft.com/office/drawing/2010/main"/>
            </a:ext>
          </a:extLst>
        </p:spPr>
      </p:pic>
      <p:pic>
        <p:nvPicPr>
          <p:cNvPr id="6" name="11 Imagen"/>
          <p:cNvPicPr/>
          <p:nvPr/>
        </p:nvPicPr>
        <p:blipFill rotWithShape="1">
          <a:blip r:embed="rId3"/>
          <a:srcRect l="10866" t="53443" r="14432" b="37533"/>
          <a:stretch/>
        </p:blipFill>
        <p:spPr bwMode="auto">
          <a:xfrm>
            <a:off x="296214" y="1143805"/>
            <a:ext cx="8667482" cy="5715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070042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0" y="0"/>
            <a:ext cx="7886700" cy="1325563"/>
          </a:xfrm>
        </p:spPr>
        <p:txBody>
          <a:bodyPr/>
          <a:lstStyle/>
          <a:p>
            <a:pPr algn="ctr"/>
            <a:r>
              <a:rPr lang="es-CO" sz="2800" b="1" dirty="0" smtClean="0">
                <a:solidFill>
                  <a:schemeClr val="bg1"/>
                </a:solidFill>
              </a:rPr>
              <a:t>Oferta Institucional del Instituto Colombiano de Bienestar Familiar Maicao 2017</a:t>
            </a:r>
            <a:endParaRPr lang="es-CO" sz="2800" b="1" dirty="0">
              <a:solidFill>
                <a:schemeClr val="bg1"/>
              </a:solidFill>
            </a:endParaRPr>
          </a:p>
        </p:txBody>
      </p:sp>
      <p:pic>
        <p:nvPicPr>
          <p:cNvPr id="6" name="11 Imagen"/>
          <p:cNvPicPr/>
          <p:nvPr/>
        </p:nvPicPr>
        <p:blipFill rotWithShape="1">
          <a:blip r:embed="rId2"/>
          <a:srcRect l="10866" t="53443" r="14432" b="37533"/>
          <a:stretch/>
        </p:blipFill>
        <p:spPr bwMode="auto">
          <a:xfrm>
            <a:off x="296214" y="1281637"/>
            <a:ext cx="8667482" cy="571500"/>
          </a:xfrm>
          <a:prstGeom prst="rect">
            <a:avLst/>
          </a:prstGeom>
          <a:ln>
            <a:noFill/>
          </a:ln>
          <a:extLst>
            <a:ext uri="{53640926-AAD7-44D8-BBD7-CCE9431645EC}">
              <a14:shadowObscured xmlns:a14="http://schemas.microsoft.com/office/drawing/2010/main"/>
            </a:ext>
          </a:extLst>
        </p:spPr>
      </p:pic>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029" t="42096" r="14109" b="28125"/>
          <a:stretch/>
        </p:blipFill>
        <p:spPr bwMode="auto">
          <a:xfrm>
            <a:off x="296214" y="1853137"/>
            <a:ext cx="8667482" cy="4362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95093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7886700" cy="1325563"/>
          </a:xfrm>
        </p:spPr>
        <p:txBody>
          <a:bodyPr/>
          <a:lstStyle/>
          <a:p>
            <a:r>
              <a:rPr lang="es-CO" sz="2800" b="1" dirty="0">
                <a:solidFill>
                  <a:prstClr val="white"/>
                </a:solidFill>
              </a:rPr>
              <a:t>Oferta Institucional del Instituto Colombiano de Bienestar Familiar </a:t>
            </a:r>
            <a:r>
              <a:rPr lang="es-CO" sz="2800" b="1" dirty="0" smtClean="0">
                <a:solidFill>
                  <a:prstClr val="white"/>
                </a:solidFill>
              </a:rPr>
              <a:t>Albania 2017</a:t>
            </a:r>
            <a:endParaRPr lang="es-CO" dirty="0"/>
          </a:p>
        </p:txBody>
      </p:sp>
      <p:sp>
        <p:nvSpPr>
          <p:cNvPr id="3" name="2 Marcador de contenido"/>
          <p:cNvSpPr>
            <a:spLocks noGrp="1"/>
          </p:cNvSpPr>
          <p:nvPr>
            <p:ph idx="1"/>
          </p:nvPr>
        </p:nvSpPr>
        <p:spPr/>
        <p:txBody>
          <a:bodyPr/>
          <a:lstStyle/>
          <a:p>
            <a:endParaRPr lang="es-CO"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0616" t="40809" r="13971" b="11581"/>
          <a:stretch/>
        </p:blipFill>
        <p:spPr bwMode="auto">
          <a:xfrm>
            <a:off x="363071" y="1331259"/>
            <a:ext cx="8525435" cy="4814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79201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7886700" cy="1325563"/>
          </a:xfrm>
        </p:spPr>
        <p:txBody>
          <a:bodyPr/>
          <a:lstStyle/>
          <a:p>
            <a:r>
              <a:rPr lang="es-CO" sz="2800" b="1" dirty="0">
                <a:solidFill>
                  <a:prstClr val="white"/>
                </a:solidFill>
              </a:rPr>
              <a:t>Oferta Institucional del Instituto Colombiano de Bienestar Familiar </a:t>
            </a:r>
            <a:r>
              <a:rPr lang="es-CO" sz="2800" b="1" dirty="0" smtClean="0">
                <a:solidFill>
                  <a:prstClr val="white"/>
                </a:solidFill>
              </a:rPr>
              <a:t>Albania 2017</a:t>
            </a:r>
            <a:endParaRPr lang="es-CO"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1029" t="34375" r="12592" b="18199"/>
          <a:stretch/>
        </p:blipFill>
        <p:spPr bwMode="auto">
          <a:xfrm>
            <a:off x="282389" y="1859056"/>
            <a:ext cx="8619564" cy="4679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11 Imagen"/>
          <p:cNvPicPr/>
          <p:nvPr/>
        </p:nvPicPr>
        <p:blipFill rotWithShape="1">
          <a:blip r:embed="rId3"/>
          <a:srcRect l="10866" t="53443" r="14432" b="37533"/>
          <a:stretch/>
        </p:blipFill>
        <p:spPr bwMode="auto">
          <a:xfrm>
            <a:off x="282389" y="1287556"/>
            <a:ext cx="8619564" cy="5715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214729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2813" y="0"/>
            <a:ext cx="5719047" cy="1325563"/>
          </a:xfrm>
        </p:spPr>
        <p:txBody>
          <a:bodyPr/>
          <a:lstStyle/>
          <a:p>
            <a:pPr algn="ctr"/>
            <a:r>
              <a:rPr lang="es-CO" sz="3200" b="1" dirty="0" smtClean="0">
                <a:solidFill>
                  <a:schemeClr val="bg1"/>
                </a:solidFill>
                <a:latin typeface="Segoe Print" pitchFamily="2" charset="0"/>
              </a:rPr>
              <a:t>INSTITUTO COLOMBIANO DE BIENESTAR FAMILIAR</a:t>
            </a:r>
            <a:endParaRPr lang="es-CO" sz="3200" b="1" dirty="0">
              <a:solidFill>
                <a:schemeClr val="bg1"/>
              </a:solidFill>
              <a:latin typeface="Segoe Print" pitchFamily="2" charset="0"/>
            </a:endParaRPr>
          </a:p>
        </p:txBody>
      </p:sp>
      <p:sp>
        <p:nvSpPr>
          <p:cNvPr id="3" name="2 Marcador de texto"/>
          <p:cNvSpPr>
            <a:spLocks noGrp="1"/>
          </p:cNvSpPr>
          <p:nvPr>
            <p:ph type="body" idx="1"/>
          </p:nvPr>
        </p:nvSpPr>
        <p:spPr>
          <a:xfrm rot="20846927">
            <a:off x="43295" y="1900104"/>
            <a:ext cx="3868737" cy="823912"/>
          </a:xfrm>
          <a:solidFill>
            <a:schemeClr val="accent6"/>
          </a:solidFill>
        </p:spPr>
        <p:txBody>
          <a:bodyPr/>
          <a:lstStyle/>
          <a:p>
            <a:pPr algn="ctr"/>
            <a:r>
              <a:rPr lang="es-CO" i="1" dirty="0" smtClean="0">
                <a:solidFill>
                  <a:schemeClr val="bg1"/>
                </a:solidFill>
              </a:rPr>
              <a:t>MISIÓN</a:t>
            </a:r>
            <a:endParaRPr lang="es-CO" i="1" dirty="0">
              <a:solidFill>
                <a:schemeClr val="bg1"/>
              </a:solidFill>
            </a:endParaRPr>
          </a:p>
        </p:txBody>
      </p:sp>
      <p:sp>
        <p:nvSpPr>
          <p:cNvPr id="4" name="3 Marcador de contenido"/>
          <p:cNvSpPr>
            <a:spLocks noGrp="1"/>
          </p:cNvSpPr>
          <p:nvPr>
            <p:ph sz="half" idx="2"/>
          </p:nvPr>
        </p:nvSpPr>
        <p:spPr>
          <a:xfrm rot="20824404">
            <a:off x="514327" y="2659621"/>
            <a:ext cx="3868737" cy="3684588"/>
          </a:xfrm>
        </p:spPr>
        <p:txBody>
          <a:bodyPr/>
          <a:lstStyle/>
          <a:p>
            <a:pPr algn="just"/>
            <a:r>
              <a:rPr lang="es-CO" sz="2400" dirty="0"/>
              <a:t>Trabajar con calidad y transparencia por el desarrollo y la protección integral de la primera infancia, la niñez, la adolescencia y el bienestar de las familias colombianas. </a:t>
            </a:r>
          </a:p>
        </p:txBody>
      </p:sp>
      <p:sp>
        <p:nvSpPr>
          <p:cNvPr id="5" name="4 Marcador de texto"/>
          <p:cNvSpPr>
            <a:spLocks noGrp="1"/>
          </p:cNvSpPr>
          <p:nvPr>
            <p:ph type="body" sz="quarter" idx="3"/>
          </p:nvPr>
        </p:nvSpPr>
        <p:spPr>
          <a:xfrm rot="20784257">
            <a:off x="5074101" y="1776502"/>
            <a:ext cx="3225830" cy="823912"/>
          </a:xfrm>
          <a:solidFill>
            <a:schemeClr val="accent6"/>
          </a:solidFill>
        </p:spPr>
        <p:txBody>
          <a:bodyPr/>
          <a:lstStyle/>
          <a:p>
            <a:pPr algn="ctr"/>
            <a:r>
              <a:rPr lang="es-CO" i="1" dirty="0" smtClean="0">
                <a:solidFill>
                  <a:schemeClr val="bg1"/>
                </a:solidFill>
              </a:rPr>
              <a:t>VISIÓN</a:t>
            </a:r>
            <a:endParaRPr lang="es-CO" i="1" dirty="0">
              <a:solidFill>
                <a:schemeClr val="bg1"/>
              </a:solidFill>
            </a:endParaRPr>
          </a:p>
        </p:txBody>
      </p:sp>
      <p:sp>
        <p:nvSpPr>
          <p:cNvPr id="6" name="5 Marcador de contenido"/>
          <p:cNvSpPr>
            <a:spLocks noGrp="1"/>
          </p:cNvSpPr>
          <p:nvPr>
            <p:ph sz="quarter" idx="4"/>
          </p:nvPr>
        </p:nvSpPr>
        <p:spPr>
          <a:xfrm rot="20835303">
            <a:off x="5160836" y="2641902"/>
            <a:ext cx="3683204" cy="3684588"/>
          </a:xfrm>
        </p:spPr>
        <p:txBody>
          <a:bodyPr/>
          <a:lstStyle/>
          <a:p>
            <a:pPr algn="just"/>
            <a:r>
              <a:rPr lang="es-CO" sz="2400" dirty="0"/>
              <a:t>Cambiar el mundo de las nuevas generaciones y sus familias, siendo referente en estándares de calidad y contribuyendo a la construcción de una sociedad en paz, próspera y equitativa.</a:t>
            </a:r>
          </a:p>
        </p:txBody>
      </p:sp>
    </p:spTree>
    <p:extLst>
      <p:ext uri="{BB962C8B-B14F-4D97-AF65-F5344CB8AC3E}">
        <p14:creationId xmlns:p14="http://schemas.microsoft.com/office/powerpoint/2010/main" val="4223846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l="2239" t="27240" r="32906" b="13432"/>
          <a:stretch/>
        </p:blipFill>
        <p:spPr bwMode="auto">
          <a:xfrm>
            <a:off x="218364" y="1119116"/>
            <a:ext cx="8598090" cy="5213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13797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l="2239" t="27240" r="32906" b="65926"/>
          <a:stretch/>
        </p:blipFill>
        <p:spPr bwMode="auto">
          <a:xfrm>
            <a:off x="218364" y="1119116"/>
            <a:ext cx="8598090" cy="600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38" t="57463" r="32276" b="15671"/>
          <a:stretch/>
        </p:blipFill>
        <p:spPr bwMode="auto">
          <a:xfrm>
            <a:off x="218364" y="1719618"/>
            <a:ext cx="8598090" cy="2961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07118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39" t="28357" r="13806" b="39553"/>
          <a:stretch/>
        </p:blipFill>
        <p:spPr bwMode="auto">
          <a:xfrm>
            <a:off x="218364" y="1296537"/>
            <a:ext cx="8574655" cy="4244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25236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6"/>
          <p:cNvSpPr txBox="1">
            <a:spLocks noChangeArrowheads="1"/>
          </p:cNvSpPr>
          <p:nvPr/>
        </p:nvSpPr>
        <p:spPr bwMode="auto">
          <a:xfrm>
            <a:off x="40341" y="232357"/>
            <a:ext cx="61053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Atención a la Primera Infancia </a:t>
            </a:r>
            <a:endParaRPr lang="es-CO"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4155674711"/>
              </p:ext>
            </p:extLst>
          </p:nvPr>
        </p:nvGraphicFramePr>
        <p:xfrm>
          <a:off x="282386" y="1396998"/>
          <a:ext cx="8390966" cy="4888279"/>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4168591"/>
                <a:gridCol w="4222375"/>
              </a:tblGrid>
              <a:tr h="407719">
                <a:tc>
                  <a:txBody>
                    <a:bodyPr/>
                    <a:lstStyle/>
                    <a:p>
                      <a:pPr algn="ctr"/>
                      <a:r>
                        <a:rPr lang="es-CO" dirty="0" smtClean="0">
                          <a:effectLst>
                            <a:outerShdw blurRad="38100" dist="38100" dir="2700000" algn="tl">
                              <a:srgbClr val="000000">
                                <a:alpha val="43137"/>
                              </a:srgbClr>
                            </a:outerShdw>
                          </a:effectLst>
                        </a:rPr>
                        <a:t>LOGROS</a:t>
                      </a:r>
                      <a:endParaRPr lang="es-CO" dirty="0">
                        <a:effectLst>
                          <a:outerShdw blurRad="38100" dist="38100" dir="2700000" algn="tl">
                            <a:srgbClr val="000000">
                              <a:alpha val="43137"/>
                            </a:srgbClr>
                          </a:outerShdw>
                        </a:effectLst>
                      </a:endParaRPr>
                    </a:p>
                  </a:txBody>
                  <a:tcPr>
                    <a:lnB w="3175" cap="flat" cmpd="sng" algn="ctr">
                      <a:solidFill>
                        <a:srgbClr val="62B543"/>
                      </a:solidFill>
                      <a:prstDash val="sysDot"/>
                      <a:round/>
                      <a:headEnd type="none" w="med" len="med"/>
                      <a:tailEnd type="none" w="med" len="med"/>
                    </a:lnB>
                    <a:solidFill>
                      <a:srgbClr val="62B543"/>
                    </a:solidFill>
                  </a:tcPr>
                </a:tc>
                <a:tc>
                  <a:txBody>
                    <a:bodyPr/>
                    <a:lstStyle/>
                    <a:p>
                      <a:pPr algn="ctr"/>
                      <a:r>
                        <a:rPr lang="es-CO" dirty="0" smtClean="0">
                          <a:effectLst>
                            <a:outerShdw blurRad="38100" dist="38100" dir="2700000" algn="tl">
                              <a:srgbClr val="000000">
                                <a:alpha val="43137"/>
                              </a:srgbClr>
                            </a:outerShdw>
                          </a:effectLst>
                        </a:rPr>
                        <a:t>DIFICULTADES </a:t>
                      </a:r>
                      <a:endParaRPr lang="es-CO" dirty="0">
                        <a:effectLst>
                          <a:outerShdw blurRad="38100" dist="38100" dir="2700000" algn="tl">
                            <a:srgbClr val="000000">
                              <a:alpha val="43137"/>
                            </a:srgbClr>
                          </a:outerShdw>
                        </a:effectLst>
                      </a:endParaRPr>
                    </a:p>
                  </a:txBody>
                  <a:tcPr>
                    <a:lnB w="3175" cap="flat" cmpd="sng" algn="ctr">
                      <a:solidFill>
                        <a:srgbClr val="62B543"/>
                      </a:solidFill>
                      <a:prstDash val="sysDot"/>
                      <a:round/>
                      <a:headEnd type="none" w="med" len="med"/>
                      <a:tailEnd type="none" w="med" len="med"/>
                    </a:lnB>
                    <a:solidFill>
                      <a:srgbClr val="62B543"/>
                    </a:solidFill>
                  </a:tcPr>
                </a:tc>
              </a:tr>
              <a:tr h="4380930">
                <a:tc>
                  <a:txBody>
                    <a:bodyPr/>
                    <a:lstStyle/>
                    <a:p>
                      <a:pPr marL="0" indent="0">
                        <a:buFont typeface="Wingdings" panose="05000000000000000000" pitchFamily="2" charset="2"/>
                        <a:buNone/>
                      </a:pPr>
                      <a:endParaRPr lang="es-CO" dirty="0" smtClean="0"/>
                    </a:p>
                    <a:p>
                      <a:pPr marL="285750" indent="-285750">
                        <a:buFont typeface="Wingdings" panose="05000000000000000000" pitchFamily="2" charset="2"/>
                        <a:buChar char="§"/>
                      </a:pPr>
                      <a:r>
                        <a:rPr lang="es-CO" sz="1800" dirty="0" smtClean="0"/>
                        <a:t>Atención a 6035 cupos</a:t>
                      </a:r>
                      <a:r>
                        <a:rPr lang="es-CO" sz="1800" baseline="0" dirty="0" smtClean="0"/>
                        <a:t> en 235 unidades de servicio en los diferentes programas adscritos al Cz Maicao.</a:t>
                      </a:r>
                    </a:p>
                    <a:p>
                      <a:pPr marL="285750" indent="-285750">
                        <a:buFont typeface="Wingdings" panose="05000000000000000000" pitchFamily="2" charset="2"/>
                        <a:buChar char="§"/>
                      </a:pPr>
                      <a:r>
                        <a:rPr lang="es-CO" sz="1800" dirty="0" smtClean="0"/>
                        <a:t>Aumento de cobertura</a:t>
                      </a:r>
                    </a:p>
                    <a:p>
                      <a:pPr marL="285750" indent="-285750">
                        <a:buFont typeface="Wingdings" panose="05000000000000000000" pitchFamily="2" charset="2"/>
                        <a:buChar char="§"/>
                      </a:pPr>
                      <a:r>
                        <a:rPr lang="es-CO" sz="1800" dirty="0" smtClean="0"/>
                        <a:t>Vinculación</a:t>
                      </a:r>
                      <a:r>
                        <a:rPr lang="es-CO" sz="1800" baseline="0" dirty="0" smtClean="0"/>
                        <a:t> de las familias en los procesos pedagógicos.</a:t>
                      </a:r>
                    </a:p>
                    <a:p>
                      <a:pPr marL="285750" indent="-285750">
                        <a:buFont typeface="Wingdings" panose="05000000000000000000" pitchFamily="2" charset="2"/>
                        <a:buChar char="§"/>
                      </a:pPr>
                      <a:r>
                        <a:rPr lang="es-CO" sz="1800" baseline="0" dirty="0" smtClean="0"/>
                        <a:t>Participación del Ente Territorial.</a:t>
                      </a:r>
                    </a:p>
                    <a:p>
                      <a:pPr marL="285750" indent="-285750">
                        <a:buFont typeface="Wingdings" panose="05000000000000000000" pitchFamily="2" charset="2"/>
                        <a:buChar char="§"/>
                      </a:pPr>
                      <a:r>
                        <a:rPr lang="es-CO" sz="1800" baseline="0" dirty="0" smtClean="0"/>
                        <a:t>Aplicación del enfoque diferencial en comunidades indígenas.</a:t>
                      </a:r>
                    </a:p>
                    <a:p>
                      <a:pPr marL="285750" indent="-285750">
                        <a:buFont typeface="Wingdings" panose="05000000000000000000" pitchFamily="2" charset="2"/>
                        <a:buChar char="§"/>
                      </a:pPr>
                      <a:r>
                        <a:rPr lang="es-CO" sz="1800" baseline="0" dirty="0" smtClean="0"/>
                        <a:t>Vinculación y participación de la comunidad en los espacios de formación.</a:t>
                      </a:r>
                    </a:p>
                    <a:p>
                      <a:pPr marL="285750" indent="-285750">
                        <a:buFont typeface="Wingdings" panose="05000000000000000000" pitchFamily="2" charset="2"/>
                        <a:buChar char="§"/>
                      </a:pPr>
                      <a:r>
                        <a:rPr lang="es-CO" sz="1800" baseline="0" dirty="0" smtClean="0"/>
                        <a:t>Espacios de concertación en comunidades étnicas.</a:t>
                      </a:r>
                    </a:p>
                    <a:p>
                      <a:endParaRPr lang="es-CO" dirty="0" smtClean="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c>
                  <a:txBody>
                    <a:bodyPr/>
                    <a:lstStyle/>
                    <a:p>
                      <a:pPr marL="285750" indent="-285750">
                        <a:buFont typeface="Wingdings" panose="05000000000000000000" pitchFamily="2" charset="2"/>
                        <a:buChar char="Ø"/>
                      </a:pPr>
                      <a:endParaRPr lang="es-CO" dirty="0" smtClean="0"/>
                    </a:p>
                    <a:p>
                      <a:pPr marL="285750" indent="-285750">
                        <a:buFont typeface="Arial" panose="020B0604020202020204" pitchFamily="34" charset="0"/>
                        <a:buChar char="•"/>
                      </a:pPr>
                      <a:r>
                        <a:rPr lang="es-CO" dirty="0" smtClean="0"/>
                        <a:t>En la zona rural vías de difícil acceso. </a:t>
                      </a:r>
                    </a:p>
                    <a:p>
                      <a:pPr marL="285750" indent="-285750">
                        <a:buFont typeface="Arial" panose="020B0604020202020204" pitchFamily="34" charset="0"/>
                        <a:buChar char="•"/>
                      </a:pPr>
                      <a:r>
                        <a:rPr lang="es-CO" dirty="0" smtClean="0"/>
                        <a:t>Creciente</a:t>
                      </a:r>
                      <a:r>
                        <a:rPr lang="es-CO" baseline="0" dirty="0" smtClean="0"/>
                        <a:t> de flujo venezolanos.</a:t>
                      </a:r>
                    </a:p>
                    <a:p>
                      <a:pPr marL="285750" indent="-285750">
                        <a:buFont typeface="Arial" panose="020B0604020202020204" pitchFamily="34" charset="0"/>
                        <a:buChar char="•"/>
                      </a:pPr>
                      <a:r>
                        <a:rPr lang="es-CO" baseline="0" dirty="0" smtClean="0"/>
                        <a:t>Cambios continuos de beneficiarios por la misma oferta institucional.</a:t>
                      </a:r>
                    </a:p>
                    <a:p>
                      <a:pPr marL="285750" indent="-285750">
                        <a:buFont typeface="Arial" panose="020B0604020202020204" pitchFamily="34" charset="0"/>
                        <a:buChar char="•"/>
                      </a:pPr>
                      <a:r>
                        <a:rPr lang="es-CO" baseline="0" dirty="0" smtClean="0"/>
                        <a:t>Cambios de programas constantes.</a:t>
                      </a:r>
                    </a:p>
                    <a:p>
                      <a:pPr marL="285750" indent="-285750">
                        <a:buFont typeface="Arial" panose="020B0604020202020204" pitchFamily="34" charset="0"/>
                        <a:buChar char="•"/>
                      </a:pPr>
                      <a:r>
                        <a:rPr lang="es-CO" baseline="0" dirty="0" smtClean="0"/>
                        <a:t>Padres indocumentados que atrasan el proceso de garantías de derecho.</a:t>
                      </a:r>
                    </a:p>
                    <a:p>
                      <a:pPr marL="285750" indent="-285750">
                        <a:buFont typeface="Arial" panose="020B0604020202020204" pitchFamily="34" charset="0"/>
                        <a:buChar char="•"/>
                      </a:pPr>
                      <a:r>
                        <a:rPr lang="es-CO" baseline="0" dirty="0" smtClean="0"/>
                        <a:t>Altos costos de los alimentos por ser zona de frontera.</a:t>
                      </a:r>
                    </a:p>
                    <a:p>
                      <a:pPr marL="285750" indent="-285750">
                        <a:buFont typeface="Arial" panose="020B0604020202020204" pitchFamily="34" charset="0"/>
                        <a:buChar char="•"/>
                      </a:pPr>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r>
            </a:tbl>
          </a:graphicData>
        </a:graphic>
      </p:graphicFrame>
    </p:spTree>
    <p:extLst>
      <p:ext uri="{BB962C8B-B14F-4D97-AF65-F5344CB8AC3E}">
        <p14:creationId xmlns:p14="http://schemas.microsoft.com/office/powerpoint/2010/main" val="24786949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40341" y="205463"/>
            <a:ext cx="610537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rPr>
              <a:t>Atención a la Primera Infancia </a:t>
            </a:r>
            <a:endParaRPr lang="es-CO" altLang="es-CO" b="1" i="1" dirty="0">
              <a:solidFill>
                <a:prstClr val="white"/>
              </a:solidFill>
              <a:effectLst>
                <a:outerShdw blurRad="38100" dist="38100" dir="2700000" algn="tl">
                  <a:srgbClr val="000000">
                    <a:alpha val="43137"/>
                  </a:srgbClr>
                </a:outerShdw>
              </a:effectLst>
              <a:latin typeface="+mj-lt"/>
              <a:ea typeface="MS PGothic" panose="020B0600070205080204" pitchFamily="34" charset="-128"/>
              <a:cs typeface="Arial" pitchFamily="34" charset="0"/>
            </a:endParaRPr>
          </a:p>
        </p:txBody>
      </p:sp>
      <p:graphicFrame>
        <p:nvGraphicFramePr>
          <p:cNvPr id="6" name="Tabla 5"/>
          <p:cNvGraphicFramePr>
            <a:graphicFrameLocks noGrp="1"/>
          </p:cNvGraphicFramePr>
          <p:nvPr>
            <p:extLst>
              <p:ext uri="{D42A27DB-BD31-4B8C-83A1-F6EECF244321}">
                <p14:modId xmlns:p14="http://schemas.microsoft.com/office/powerpoint/2010/main" val="4062986225"/>
              </p:ext>
            </p:extLst>
          </p:nvPr>
        </p:nvGraphicFramePr>
        <p:xfrm>
          <a:off x="334851" y="1304007"/>
          <a:ext cx="8448539" cy="457200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8448539"/>
              </a:tblGrid>
              <a:tr h="275607">
                <a:tc>
                  <a:txBody>
                    <a:bodyPr/>
                    <a:lstStyle/>
                    <a:p>
                      <a:pPr algn="ctr"/>
                      <a:r>
                        <a:rPr lang="es-CO" dirty="0" smtClean="0">
                          <a:effectLst>
                            <a:outerShdw blurRad="38100" dist="38100" dir="2700000" algn="tl">
                              <a:srgbClr val="000000">
                                <a:alpha val="43137"/>
                              </a:srgbClr>
                            </a:outerShdw>
                          </a:effectLst>
                        </a:rPr>
                        <a:t>RETOS </a:t>
                      </a:r>
                      <a:endParaRPr lang="es-CO" dirty="0">
                        <a:effectLst>
                          <a:outerShdw blurRad="38100" dist="38100" dir="2700000" algn="tl">
                            <a:srgbClr val="000000">
                              <a:alpha val="43137"/>
                            </a:srgbClr>
                          </a:outerShdw>
                        </a:effectLst>
                      </a:endParaRPr>
                    </a:p>
                  </a:txBody>
                  <a:tcPr>
                    <a:lnB w="3175" cap="flat" cmpd="sng" algn="ctr">
                      <a:solidFill>
                        <a:srgbClr val="62B543"/>
                      </a:solidFill>
                      <a:prstDash val="sysDot"/>
                      <a:round/>
                      <a:headEnd type="none" w="med" len="med"/>
                      <a:tailEnd type="none" w="med" len="med"/>
                    </a:lnB>
                    <a:solidFill>
                      <a:srgbClr val="62B543"/>
                    </a:solidFill>
                  </a:tcPr>
                </a:tc>
              </a:tr>
              <a:tr h="4203000">
                <a:tc>
                  <a:txBody>
                    <a:bodyPr/>
                    <a:lstStyle/>
                    <a:p>
                      <a:endParaRPr lang="es-CO" dirty="0" smtClean="0"/>
                    </a:p>
                    <a:p>
                      <a:endParaRPr lang="es-CO" dirty="0" smtClean="0"/>
                    </a:p>
                    <a:p>
                      <a:pPr marL="285750" indent="-285750">
                        <a:buFont typeface="Arial" panose="020B0604020202020204" pitchFamily="34" charset="0"/>
                        <a:buChar char="•"/>
                      </a:pPr>
                      <a:r>
                        <a:rPr lang="es-CO" dirty="0" smtClean="0"/>
                        <a:t>Base de datos cuéntame con calidad y sin concurrencias.</a:t>
                      </a:r>
                    </a:p>
                    <a:p>
                      <a:pPr marL="285750" indent="-285750">
                        <a:buFont typeface="Arial" panose="020B0604020202020204" pitchFamily="34" charset="0"/>
                        <a:buChar char="•"/>
                      </a:pPr>
                      <a:r>
                        <a:rPr lang="es-CO" dirty="0" smtClean="0"/>
                        <a:t>Atención</a:t>
                      </a:r>
                      <a:r>
                        <a:rPr lang="es-CO" baseline="0" dirty="0" smtClean="0"/>
                        <a:t> de usuarios dentro de los espacios geográficos.</a:t>
                      </a:r>
                    </a:p>
                    <a:p>
                      <a:pPr marL="285750" indent="-285750">
                        <a:buFont typeface="Arial" panose="020B0604020202020204" pitchFamily="34" charset="0"/>
                        <a:buChar char="•"/>
                      </a:pPr>
                      <a:r>
                        <a:rPr lang="es-CO" baseline="0" dirty="0" smtClean="0"/>
                        <a:t>RIAS activadas</a:t>
                      </a:r>
                    </a:p>
                    <a:p>
                      <a:pPr marL="285750" indent="-285750">
                        <a:buFont typeface="Arial" panose="020B0604020202020204" pitchFamily="34" charset="0"/>
                        <a:buChar char="•"/>
                      </a:pPr>
                      <a:r>
                        <a:rPr lang="es-CO" baseline="0" dirty="0" smtClean="0"/>
                        <a:t>100 % de garantías de derechos a nuestros beneficiarios.</a:t>
                      </a:r>
                    </a:p>
                    <a:p>
                      <a:pPr marL="285750" indent="-285750">
                        <a:buFont typeface="Arial" panose="020B0604020202020204" pitchFamily="34" charset="0"/>
                        <a:buChar char="•"/>
                      </a:pPr>
                      <a:r>
                        <a:rPr lang="es-CO" baseline="0" dirty="0" smtClean="0"/>
                        <a:t>Talento de humano suficiente para la realización de las actividades.</a:t>
                      </a:r>
                    </a:p>
                    <a:p>
                      <a:pPr marL="285750" indent="-285750">
                        <a:buFont typeface="Arial" panose="020B0604020202020204" pitchFamily="34" charset="0"/>
                        <a:buChar char="•"/>
                      </a:pPr>
                      <a:endParaRPr lang="es-CO" dirty="0" smtClean="0"/>
                    </a:p>
                    <a:p>
                      <a:endParaRPr lang="es-CO" dirty="0" smtClean="0"/>
                    </a:p>
                    <a:p>
                      <a:endParaRPr lang="es-CO" dirty="0" smtClean="0"/>
                    </a:p>
                    <a:p>
                      <a:endParaRPr lang="es-CO" dirty="0" smtClean="0"/>
                    </a:p>
                    <a:p>
                      <a:endParaRPr lang="es-CO" dirty="0" smtClean="0"/>
                    </a:p>
                    <a:p>
                      <a:endParaRPr lang="es-CO" dirty="0" smtClean="0"/>
                    </a:p>
                    <a:p>
                      <a:endParaRPr lang="es-CO" dirty="0" smtClean="0"/>
                    </a:p>
                    <a:p>
                      <a:endParaRPr lang="es-CO" dirty="0"/>
                    </a:p>
                  </a:txBody>
                  <a:tcPr>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solidFill>
                      <a:srgbClr val="F6F8FC"/>
                    </a:solidFill>
                  </a:tcPr>
                </a:tc>
              </a:tr>
            </a:tbl>
          </a:graphicData>
        </a:graphic>
      </p:graphicFrame>
    </p:spTree>
    <p:extLst>
      <p:ext uri="{BB962C8B-B14F-4D97-AF65-F5344CB8AC3E}">
        <p14:creationId xmlns:p14="http://schemas.microsoft.com/office/powerpoint/2010/main" val="18190048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194730"/>
            <a:ext cx="4913194" cy="1000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7200" b="1" dirty="0" smtClean="0">
                <a:solidFill>
                  <a:srgbClr val="45A541"/>
                </a:solidFill>
                <a:effectLst>
                  <a:outerShdw blurRad="38100" dist="38100" dir="2700000" algn="tl">
                    <a:srgbClr val="000000">
                      <a:alpha val="43137"/>
                    </a:srgbClr>
                  </a:outerShdw>
                </a:effectLst>
              </a:rPr>
              <a:t>GRACIAS!!!</a:t>
            </a:r>
            <a:endParaRPr lang="es-ES" altLang="es-CO" sz="7200" b="1" dirty="0">
              <a:solidFill>
                <a:srgbClr val="45A541"/>
              </a:solidFill>
              <a:effectLst>
                <a:outerShdw blurRad="38100" dist="38100" dir="2700000" algn="tl">
                  <a:srgbClr val="000000">
                    <a:alpha val="43137"/>
                  </a:srgbClr>
                </a:outerShdw>
              </a:effectLst>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7342894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7248" name="Group 96"/>
          <p:cNvGraphicFramePr>
            <a:graphicFrameLocks noGrp="1"/>
          </p:cNvGraphicFramePr>
          <p:nvPr>
            <p:extLst>
              <p:ext uri="{D42A27DB-BD31-4B8C-83A1-F6EECF244321}">
                <p14:modId xmlns:p14="http://schemas.microsoft.com/office/powerpoint/2010/main" val="2541399742"/>
              </p:ext>
            </p:extLst>
          </p:nvPr>
        </p:nvGraphicFramePr>
        <p:xfrm>
          <a:off x="2888129" y="1188011"/>
          <a:ext cx="5610153" cy="2833958"/>
        </p:xfrm>
        <a:graphic>
          <a:graphicData uri="http://schemas.openxmlformats.org/drawingml/2006/table">
            <a:tbl>
              <a:tblPr>
                <a:effectLst>
                  <a:outerShdw blurRad="50800" dist="38100" dir="2700000" algn="tl" rotWithShape="0">
                    <a:prstClr val="black">
                      <a:alpha val="40000"/>
                    </a:prstClr>
                  </a:outerShdw>
                </a:effectLst>
              </a:tblPr>
              <a:tblGrid>
                <a:gridCol w="3283525"/>
                <a:gridCol w="2326628"/>
              </a:tblGrid>
              <a:tr h="36565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panose="020B0604020202020204" pitchFamily="34" charset="0"/>
                        </a:rPr>
                        <a:t>Datos Generales Departamento  </a:t>
                      </a:r>
                      <a:endParaRPr kumimoji="0" lang="es-ES" sz="1800" b="0"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8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panose="020B0604020202020204" pitchFamily="34" charset="0"/>
                        </a:rPr>
                        <a:t>Total</a:t>
                      </a:r>
                      <a:endParaRPr kumimoji="0" lang="es-ES" sz="1800" b="0"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panose="020B0604020202020204" pitchFamily="34" charset="0"/>
                      </a:endParaRPr>
                    </a:p>
                    <a:p>
                      <a:pPr marL="0" marR="0" lvl="0" indent="0" algn="ctr" defTabSz="914400" rtl="0" eaLnBrk="0" fontAlgn="b" latinLnBrk="0" hangingPunct="0">
                        <a:lnSpc>
                          <a:spcPct val="100000"/>
                        </a:lnSpc>
                        <a:spcBef>
                          <a:spcPct val="0"/>
                        </a:spcBef>
                        <a:spcAft>
                          <a:spcPct val="0"/>
                        </a:spcAft>
                        <a:buClrTx/>
                        <a:buSzTx/>
                        <a:buFontTx/>
                        <a:buNone/>
                        <a:tabLst/>
                      </a:pPr>
                      <a:endParaRPr kumimoji="0" lang="es-ES" sz="1800" b="0"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panose="020B0604020202020204" pitchFamily="34" charset="0"/>
                      </a:endParaRPr>
                    </a:p>
                  </a:txBody>
                  <a:tcPr marT="45697" marB="45697"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6350" cap="flat" cmpd="sng" algn="ctr">
                      <a:solidFill>
                        <a:schemeClr val="bg1"/>
                      </a:solidFill>
                      <a:prstDash val="sysDot"/>
                      <a:round/>
                      <a:headEnd type="none" w="med" len="med"/>
                      <a:tailEnd type="none" w="med" len="med"/>
                    </a:lnB>
                    <a:lnTlToBr>
                      <a:noFill/>
                    </a:lnTlToBr>
                    <a:lnBlToTr>
                      <a:noFill/>
                    </a:lnBlToTr>
                    <a:solidFill>
                      <a:srgbClr val="62B543"/>
                    </a:solidFill>
                  </a:tcPr>
                </a:tc>
              </a:tr>
              <a:tr h="36565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400" b="0" i="0" u="none" strike="noStrike" cap="none" normalizeH="0" baseline="0" dirty="0">
                          <a:ln>
                            <a:noFill/>
                          </a:ln>
                          <a:solidFill>
                            <a:schemeClr val="tx1"/>
                          </a:solidFill>
                          <a:effectLst/>
                          <a:latin typeface="+mn-lt"/>
                          <a:cs typeface="Arial" panose="020B0604020202020204" pitchFamily="34" charset="0"/>
                        </a:rPr>
                        <a:t>Número de Municipios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mn-lt"/>
                          <a:cs typeface="Arial" panose="020B0604020202020204" pitchFamily="34" charset="0"/>
                        </a:rPr>
                        <a:t>15</a:t>
                      </a:r>
                      <a:endParaRPr kumimoji="0" lang="es-CO" sz="1400" b="0" i="0" u="none" strike="noStrike" cap="none" normalizeH="0" baseline="0" dirty="0">
                        <a:ln>
                          <a:noFill/>
                        </a:ln>
                        <a:solidFill>
                          <a:schemeClr val="tx1"/>
                        </a:solidFill>
                        <a:effectLst/>
                        <a:latin typeface="+mn-lt"/>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noFill/>
                      <a:prstDash val="sysDot"/>
                      <a:round/>
                      <a:headEnd type="none" w="med" len="med"/>
                      <a:tailEnd type="none" w="med" len="med"/>
                    </a:lnR>
                    <a:lnT w="6350"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36565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400" b="0" i="0" u="none" strike="noStrike" cap="none" normalizeH="0" baseline="0" dirty="0" smtClean="0">
                          <a:ln>
                            <a:noFill/>
                          </a:ln>
                          <a:solidFill>
                            <a:schemeClr val="tx1"/>
                          </a:solidFill>
                          <a:effectLst/>
                          <a:latin typeface="+mn-lt"/>
                          <a:cs typeface="Arial" panose="020B0604020202020204" pitchFamily="34" charset="0"/>
                        </a:rPr>
                        <a:t>Población Total del Departamento</a:t>
                      </a:r>
                      <a:endParaRPr kumimoji="0" lang="es-ES" sz="1400" b="0" i="0" u="none" strike="noStrike" cap="none" normalizeH="0" baseline="0" dirty="0">
                        <a:ln>
                          <a:noFill/>
                        </a:ln>
                        <a:solidFill>
                          <a:schemeClr val="tx1"/>
                        </a:solidFill>
                        <a:effectLst/>
                        <a:latin typeface="+mn-lt"/>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mn-lt"/>
                          <a:cs typeface="Arial" panose="020B0604020202020204" pitchFamily="34" charset="0"/>
                        </a:rPr>
                        <a:t>1.012.926</a:t>
                      </a:r>
                      <a:endParaRPr kumimoji="0" lang="es-CO" sz="1400" b="0" i="0" u="none" strike="noStrike" cap="none" normalizeH="0" baseline="0" dirty="0">
                        <a:ln>
                          <a:noFill/>
                        </a:ln>
                        <a:solidFill>
                          <a:schemeClr val="tx1"/>
                        </a:solidFill>
                        <a:effectLst/>
                        <a:latin typeface="+mn-lt"/>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no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36565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400" b="0" i="0" u="none" strike="noStrike" cap="none" normalizeH="0" baseline="0" dirty="0">
                          <a:ln>
                            <a:noFill/>
                          </a:ln>
                          <a:solidFill>
                            <a:schemeClr val="tx1"/>
                          </a:solidFill>
                          <a:effectLst/>
                          <a:latin typeface="+mn-lt"/>
                          <a:cs typeface="Arial" panose="020B0604020202020204" pitchFamily="34" charset="0"/>
                        </a:rPr>
                        <a:t>Niños y Niñas de 0 A </a:t>
                      </a:r>
                      <a:r>
                        <a:rPr kumimoji="0" lang="es-ES" sz="1400" b="0" i="0" u="none" strike="noStrike" cap="none" normalizeH="0" baseline="0" dirty="0" smtClean="0">
                          <a:ln>
                            <a:noFill/>
                          </a:ln>
                          <a:solidFill>
                            <a:schemeClr val="tx1"/>
                          </a:solidFill>
                          <a:effectLst/>
                          <a:latin typeface="+mn-lt"/>
                          <a:cs typeface="Arial" panose="020B0604020202020204" pitchFamily="34" charset="0"/>
                        </a:rPr>
                        <a:t>4 </a:t>
                      </a:r>
                      <a:r>
                        <a:rPr kumimoji="0" lang="es-ES" sz="1400" b="0" i="0" u="none" strike="noStrike" cap="none" normalizeH="0" baseline="0" dirty="0">
                          <a:ln>
                            <a:noFill/>
                          </a:ln>
                          <a:solidFill>
                            <a:schemeClr val="tx1"/>
                          </a:solidFill>
                          <a:effectLst/>
                          <a:latin typeface="+mn-lt"/>
                          <a:cs typeface="Arial" panose="020B0604020202020204" pitchFamily="34" charset="0"/>
                        </a:rPr>
                        <a:t>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mn-lt"/>
                          <a:cs typeface="Arial" panose="020B0604020202020204" pitchFamily="34" charset="0"/>
                        </a:rPr>
                        <a:t>131.532</a:t>
                      </a:r>
                      <a:endParaRPr kumimoji="0" lang="es-CO" sz="1400" b="0" i="0" u="none" strike="noStrike" cap="none" normalizeH="0" baseline="0" dirty="0">
                        <a:ln>
                          <a:noFill/>
                        </a:ln>
                        <a:solidFill>
                          <a:schemeClr val="tx1"/>
                        </a:solidFill>
                        <a:effectLst/>
                        <a:latin typeface="+mn-lt"/>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no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36565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400" b="0" i="0" u="none" strike="noStrike" cap="none" normalizeH="0" baseline="0" dirty="0">
                          <a:ln>
                            <a:noFill/>
                          </a:ln>
                          <a:solidFill>
                            <a:schemeClr val="tx1"/>
                          </a:solidFill>
                          <a:effectLst/>
                          <a:latin typeface="+mn-lt"/>
                          <a:cs typeface="Arial" panose="020B0604020202020204" pitchFamily="34" charset="0"/>
                        </a:rPr>
                        <a:t>Niños y Niñas de </a:t>
                      </a:r>
                      <a:r>
                        <a:rPr kumimoji="0" lang="es-ES" sz="1400" b="0" i="0" u="none" strike="noStrike" cap="none" normalizeH="0" baseline="0" dirty="0" smtClean="0">
                          <a:ln>
                            <a:noFill/>
                          </a:ln>
                          <a:solidFill>
                            <a:schemeClr val="tx1"/>
                          </a:solidFill>
                          <a:effectLst/>
                          <a:latin typeface="+mn-lt"/>
                          <a:cs typeface="Arial" panose="020B0604020202020204" pitchFamily="34" charset="0"/>
                        </a:rPr>
                        <a:t>5 </a:t>
                      </a:r>
                      <a:r>
                        <a:rPr kumimoji="0" lang="es-ES" sz="1400" b="0" i="0" u="none" strike="noStrike" cap="none" normalizeH="0" baseline="0" dirty="0">
                          <a:ln>
                            <a:noFill/>
                          </a:ln>
                          <a:solidFill>
                            <a:schemeClr val="tx1"/>
                          </a:solidFill>
                          <a:effectLst/>
                          <a:latin typeface="+mn-lt"/>
                          <a:cs typeface="Arial" panose="020B0604020202020204" pitchFamily="34" charset="0"/>
                        </a:rPr>
                        <a:t>A </a:t>
                      </a:r>
                      <a:r>
                        <a:rPr kumimoji="0" lang="es-ES" sz="1400" b="0" i="0" u="none" strike="noStrike" cap="none" normalizeH="0" baseline="0" dirty="0" smtClean="0">
                          <a:ln>
                            <a:noFill/>
                          </a:ln>
                          <a:solidFill>
                            <a:schemeClr val="tx1"/>
                          </a:solidFill>
                          <a:effectLst/>
                          <a:latin typeface="+mn-lt"/>
                          <a:cs typeface="Arial" panose="020B0604020202020204" pitchFamily="34" charset="0"/>
                        </a:rPr>
                        <a:t> 9 </a:t>
                      </a:r>
                      <a:r>
                        <a:rPr kumimoji="0" lang="es-ES" sz="1400" b="0" i="0" u="none" strike="noStrike" cap="none" normalizeH="0" baseline="0" dirty="0">
                          <a:ln>
                            <a:noFill/>
                          </a:ln>
                          <a:solidFill>
                            <a:schemeClr val="tx1"/>
                          </a:solidFill>
                          <a:effectLst/>
                          <a:latin typeface="+mn-lt"/>
                          <a:cs typeface="Arial" panose="020B0604020202020204" pitchFamily="34" charset="0"/>
                        </a:rPr>
                        <a:t>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CO" sz="1400" b="0" i="0" u="none" strike="noStrike" cap="none" normalizeH="0" baseline="0" dirty="0" smtClean="0">
                          <a:ln>
                            <a:noFill/>
                          </a:ln>
                          <a:solidFill>
                            <a:schemeClr val="tx1"/>
                          </a:solidFill>
                          <a:effectLst/>
                          <a:latin typeface="+mn-lt"/>
                          <a:cs typeface="Arial" panose="020B0604020202020204" pitchFamily="34" charset="0"/>
                        </a:rPr>
                        <a:t>121.029</a:t>
                      </a:r>
                      <a:endParaRPr kumimoji="0" lang="es-CO" sz="1400" b="0" i="0" u="none" strike="noStrike" cap="none" normalizeH="0" baseline="0" dirty="0">
                        <a:ln>
                          <a:noFill/>
                        </a:ln>
                        <a:solidFill>
                          <a:schemeClr val="tx1"/>
                        </a:solidFill>
                        <a:effectLst/>
                        <a:latin typeface="+mn-lt"/>
                        <a:cs typeface="Arial" panose="020B0604020202020204" pitchFamily="34" charset="0"/>
                      </a:endParaRPr>
                    </a:p>
                  </a:txBody>
                  <a:tcPr marT="45697" marB="45697" anchor="b" horzOverflow="overflow">
                    <a:lnL w="3175" cap="flat" cmpd="sng" algn="ctr">
                      <a:solidFill>
                        <a:srgbClr val="62B543"/>
                      </a:solidFill>
                      <a:prstDash val="sysDot"/>
                      <a:round/>
                      <a:headEnd type="none" w="med" len="med"/>
                      <a:tailEnd type="none" w="med" len="med"/>
                    </a:lnL>
                    <a:lnR w="3175" cap="flat" cmpd="sng" algn="ctr">
                      <a:no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365654">
                <a:tc>
                  <a:txBody>
                    <a:bodyPr/>
                    <a:lstStyle/>
                    <a:p>
                      <a:pPr marL="0" marR="0" lvl="0" indent="0" algn="l" defTabSz="914400" rtl="0" eaLnBrk="0" fontAlgn="b" latinLnBrk="0" hangingPunct="0">
                        <a:lnSpc>
                          <a:spcPct val="100000"/>
                        </a:lnSpc>
                        <a:spcBef>
                          <a:spcPct val="0"/>
                        </a:spcBef>
                        <a:spcAft>
                          <a:spcPct val="0"/>
                        </a:spcAft>
                        <a:buClrTx/>
                        <a:buSzTx/>
                        <a:buFontTx/>
                        <a:buNone/>
                        <a:tabLst/>
                      </a:pPr>
                      <a:r>
                        <a:rPr kumimoji="0" lang="es-ES" sz="1400" b="0" i="0" u="none" strike="noStrike" cap="none" normalizeH="0" baseline="0" dirty="0">
                          <a:ln>
                            <a:noFill/>
                          </a:ln>
                          <a:solidFill>
                            <a:schemeClr val="tx1"/>
                          </a:solidFill>
                          <a:effectLst/>
                          <a:latin typeface="+mn-lt"/>
                          <a:cs typeface="Arial" panose="020B0604020202020204" pitchFamily="34" charset="0"/>
                        </a:rPr>
                        <a:t>Adolescentes de </a:t>
                      </a:r>
                      <a:r>
                        <a:rPr kumimoji="0" lang="es-ES" sz="1400" b="0" i="0" u="none" strike="noStrike" cap="none" normalizeH="0" baseline="0" dirty="0" smtClean="0">
                          <a:ln>
                            <a:noFill/>
                          </a:ln>
                          <a:solidFill>
                            <a:schemeClr val="tx1"/>
                          </a:solidFill>
                          <a:effectLst/>
                          <a:latin typeface="+mn-lt"/>
                          <a:cs typeface="Arial" panose="020B0604020202020204" pitchFamily="34" charset="0"/>
                        </a:rPr>
                        <a:t>10 </a:t>
                      </a:r>
                      <a:r>
                        <a:rPr kumimoji="0" lang="es-ES" sz="1400" b="0" i="0" u="none" strike="noStrike" cap="none" normalizeH="0" baseline="0" dirty="0">
                          <a:ln>
                            <a:noFill/>
                          </a:ln>
                          <a:solidFill>
                            <a:schemeClr val="tx1"/>
                          </a:solidFill>
                          <a:effectLst/>
                          <a:latin typeface="+mn-lt"/>
                          <a:cs typeface="Arial" panose="020B0604020202020204" pitchFamily="34" charset="0"/>
                        </a:rPr>
                        <a:t>A </a:t>
                      </a:r>
                      <a:r>
                        <a:rPr kumimoji="0" lang="es-ES" sz="1400" b="0" i="0" u="none" strike="noStrike" cap="none" normalizeH="0" baseline="0" dirty="0" smtClean="0">
                          <a:ln>
                            <a:noFill/>
                          </a:ln>
                          <a:solidFill>
                            <a:schemeClr val="tx1"/>
                          </a:solidFill>
                          <a:effectLst/>
                          <a:latin typeface="+mn-lt"/>
                          <a:cs typeface="Arial" panose="020B0604020202020204" pitchFamily="34" charset="0"/>
                        </a:rPr>
                        <a:t>14 </a:t>
                      </a:r>
                      <a:r>
                        <a:rPr kumimoji="0" lang="es-ES" sz="1400" b="0" i="0" u="none" strike="noStrike" cap="none" normalizeH="0" baseline="0" dirty="0">
                          <a:ln>
                            <a:noFill/>
                          </a:ln>
                          <a:solidFill>
                            <a:schemeClr val="tx1"/>
                          </a:solidFill>
                          <a:effectLst/>
                          <a:latin typeface="+mn-lt"/>
                          <a:cs typeface="Arial" panose="020B0604020202020204" pitchFamily="34" charset="0"/>
                        </a:rPr>
                        <a:t>Años</a:t>
                      </a:r>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fontAlgn="b"/>
                      <a:r>
                        <a:rPr lang="es-CO" sz="1400" b="0" i="0" u="none" strike="noStrike" dirty="0" smtClean="0">
                          <a:solidFill>
                            <a:srgbClr val="000000"/>
                          </a:solidFill>
                          <a:effectLst/>
                          <a:latin typeface="+mn-lt"/>
                        </a:rPr>
                        <a:t>109.259</a:t>
                      </a:r>
                      <a:endParaRPr lang="es-CO" sz="1400" b="0" i="0" u="none" strike="noStrike" dirty="0">
                        <a:solidFill>
                          <a:srgbClr val="000000"/>
                        </a:solidFill>
                        <a:effectLst/>
                        <a:latin typeface="+mn-lt"/>
                      </a:endParaRPr>
                    </a:p>
                  </a:txBody>
                  <a:tcPr marL="9525" marR="9525" marT="9525" marB="0" anchor="b">
                    <a:lnL w="3175" cap="flat" cmpd="sng" algn="ctr">
                      <a:solidFill>
                        <a:srgbClr val="62B543"/>
                      </a:solidFill>
                      <a:prstDash val="sysDot"/>
                      <a:round/>
                      <a:headEnd type="none" w="med" len="med"/>
                      <a:tailEnd type="none" w="med" len="med"/>
                    </a:lnL>
                    <a:lnR w="3175" cap="flat" cmpd="sng" algn="ctr">
                      <a:no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365654">
                <a:tc>
                  <a:txBody>
                    <a:bodyPr/>
                    <a:lstStyle/>
                    <a:p>
                      <a:r>
                        <a:rPr lang="es-CO" sz="1400" dirty="0" smtClean="0"/>
                        <a:t>Adolescentes</a:t>
                      </a:r>
                      <a:r>
                        <a:rPr lang="es-CO" sz="1400" baseline="0" dirty="0" smtClean="0"/>
                        <a:t> de 14 A 17 años</a:t>
                      </a:r>
                      <a:endParaRPr lang="es-CO" sz="1400" dirty="0"/>
                    </a:p>
                  </a:txBody>
                  <a:tcPr marT="45697" marB="45697"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c>
                  <a:txBody>
                    <a:bodyPr/>
                    <a:lstStyle/>
                    <a:p>
                      <a:pPr algn="ctr"/>
                      <a:r>
                        <a:rPr lang="es-CO" sz="1400" dirty="0" smtClean="0"/>
                        <a:t>   99.116</a:t>
                      </a:r>
                      <a:endParaRPr lang="es-CO" sz="1400" dirty="0"/>
                    </a:p>
                  </a:txBody>
                  <a:tcPr marT="45697" marB="45697" anchor="b" horzOverflow="overflow">
                    <a:lnL w="3175" cap="flat" cmpd="sng" algn="ctr">
                      <a:solidFill>
                        <a:srgbClr val="62B543"/>
                      </a:solidFill>
                      <a:prstDash val="sysDot"/>
                      <a:round/>
                      <a:headEnd type="none" w="med" len="med"/>
                      <a:tailEnd type="none" w="med" len="med"/>
                    </a:lnL>
                    <a:lnR w="3175" cap="flat" cmpd="sng" algn="ctr">
                      <a:noFill/>
                      <a:prstDash val="sysDot"/>
                      <a:round/>
                      <a:headEnd type="none" w="med" len="med"/>
                      <a:tailEnd type="none" w="med" len="med"/>
                    </a:lnR>
                    <a:lnT w="3175" cap="flat" cmpd="sng" algn="ctr">
                      <a:solidFill>
                        <a:srgbClr val="62B543"/>
                      </a:solidFill>
                      <a:prstDash val="sysDot"/>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6F8FC"/>
                    </a:solidFill>
                  </a:tcPr>
                </a:tc>
              </a:tr>
            </a:tbl>
          </a:graphicData>
        </a:graphic>
      </p:graphicFrame>
      <p:graphicFrame>
        <p:nvGraphicFramePr>
          <p:cNvPr id="177249" name="Group 97"/>
          <p:cNvGraphicFramePr>
            <a:graphicFrameLocks noGrp="1"/>
          </p:cNvGraphicFramePr>
          <p:nvPr>
            <p:extLst>
              <p:ext uri="{D42A27DB-BD31-4B8C-83A1-F6EECF244321}">
                <p14:modId xmlns:p14="http://schemas.microsoft.com/office/powerpoint/2010/main" val="694428397"/>
              </p:ext>
            </p:extLst>
          </p:nvPr>
        </p:nvGraphicFramePr>
        <p:xfrm>
          <a:off x="2887578" y="4110288"/>
          <a:ext cx="6036154" cy="2499220"/>
        </p:xfrm>
        <a:graphic>
          <a:graphicData uri="http://schemas.openxmlformats.org/drawingml/2006/table">
            <a:tbl>
              <a:tblPr>
                <a:effectLst>
                  <a:outerShdw blurRad="50800" dist="38100" dir="2700000" algn="tl" rotWithShape="0">
                    <a:prstClr val="black">
                      <a:alpha val="40000"/>
                    </a:prstClr>
                  </a:outerShdw>
                </a:effectLst>
              </a:tblPr>
              <a:tblGrid>
                <a:gridCol w="3296654"/>
                <a:gridCol w="2739500"/>
              </a:tblGrid>
              <a:tr h="453144">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charset="0"/>
                        </a:rPr>
                        <a:t>Indicadores de Calidad y Condiciones de Vida</a:t>
                      </a:r>
                      <a:endParaRPr kumimoji="0" lang="es-ES" sz="1600" b="0" i="0" u="none" strike="noStrike" cap="none" normalizeH="0" baseline="0" dirty="0" smtClean="0">
                        <a:ln>
                          <a:noFill/>
                        </a:ln>
                        <a:solidFill>
                          <a:schemeClr val="bg1"/>
                        </a:solidFill>
                        <a:effectLst>
                          <a:outerShdw blurRad="38100" dist="38100" dir="2700000" algn="tl">
                            <a:srgbClr val="000000">
                              <a:alpha val="43137"/>
                            </a:srgbClr>
                          </a:outerShdw>
                        </a:effectLst>
                        <a:latin typeface="+mj-lt"/>
                      </a:endParaRPr>
                    </a:p>
                  </a:txBody>
                  <a:tcPr marT="45706" marB="45706" anchor="ctr" horzOverflow="overflow">
                    <a:lnL w="3175" cap="flat" cmpd="sng" algn="ctr">
                      <a:solidFill>
                        <a:srgbClr val="62B543"/>
                      </a:solidFill>
                      <a:prstDash val="sysDot"/>
                      <a:round/>
                      <a:headEnd type="none" w="med" len="med"/>
                      <a:tailEnd type="none" w="med" len="med"/>
                    </a:lnL>
                    <a:lnR w="12700" cap="flat" cmpd="sng" algn="ctr">
                      <a:solidFill>
                        <a:schemeClr val="bg1"/>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no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1" i="0" u="none" strike="noStrike" cap="none" normalizeH="0" baseline="0" dirty="0" smtClean="0">
                          <a:ln>
                            <a:noFill/>
                          </a:ln>
                          <a:solidFill>
                            <a:schemeClr val="bg1"/>
                          </a:solidFill>
                          <a:effectLst>
                            <a:outerShdw blurRad="38100" dist="38100" dir="2700000" algn="tl">
                              <a:srgbClr val="000000">
                                <a:alpha val="43137"/>
                              </a:srgbClr>
                            </a:outerShdw>
                          </a:effectLst>
                          <a:latin typeface="+mj-lt"/>
                          <a:cs typeface="Arial" charset="0"/>
                        </a:rPr>
                        <a:t>Depto.</a:t>
                      </a:r>
                      <a:endParaRPr kumimoji="0" lang="es-ES" sz="1600" b="0" i="0" u="none" strike="noStrike" cap="none" normalizeH="0" baseline="0" dirty="0" smtClean="0">
                        <a:ln>
                          <a:noFill/>
                        </a:ln>
                        <a:solidFill>
                          <a:schemeClr val="bg1"/>
                        </a:solidFill>
                        <a:effectLst>
                          <a:outerShdw blurRad="38100" dist="38100" dir="2700000" algn="tl">
                            <a:srgbClr val="000000">
                              <a:alpha val="43137"/>
                            </a:srgbClr>
                          </a:outerShdw>
                        </a:effectLst>
                        <a:latin typeface="+mj-lt"/>
                      </a:endParaRPr>
                    </a:p>
                  </a:txBody>
                  <a:tcPr marT="45706" marB="45706" anchor="ctr" horzOverflow="overflow">
                    <a:lnL w="12700" cap="flat" cmpd="sng" algn="ctr">
                      <a:solidFill>
                        <a:schemeClr val="bg1"/>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noFill/>
                      <a:prstDash val="sysDot"/>
                      <a:round/>
                      <a:headEnd type="none" w="med" len="med"/>
                      <a:tailEnd type="none" w="med" len="med"/>
                    </a:lnB>
                    <a:lnTlToBr>
                      <a:noFill/>
                    </a:lnTlToBr>
                    <a:lnBlToTr>
                      <a:noFill/>
                    </a:lnBlToTr>
                    <a:solidFill>
                      <a:srgbClr val="62B543"/>
                    </a:solidFill>
                  </a:tcPr>
                </a:tc>
              </a:tr>
              <a:tr h="453144">
                <a:tc>
                  <a:txBody>
                    <a:bodyPr/>
                    <a:lstStyle/>
                    <a:p>
                      <a:pPr marL="0" marR="0" lvl="0" indent="0" algn="l" defTabSz="914400" rtl="0" eaLnBrk="0" fontAlgn="b" latinLnBrk="0" hangingPunct="0">
                        <a:lnSpc>
                          <a:spcPct val="100000"/>
                        </a:lnSpc>
                        <a:spcBef>
                          <a:spcPct val="0"/>
                        </a:spcBef>
                        <a:spcAft>
                          <a:spcPct val="0"/>
                        </a:spcAft>
                        <a:buClrTx/>
                        <a:buSzTx/>
                        <a:buFontTx/>
                        <a:buNone/>
                        <a:tabLst/>
                        <a:defRPr/>
                      </a:pPr>
                      <a:endParaRPr kumimoji="0" lang="es-ES" sz="1600" b="0" i="0" u="none" strike="noStrike" kern="1200" cap="none" normalizeH="0" baseline="0" dirty="0" smtClean="0">
                        <a:ln>
                          <a:noFill/>
                        </a:ln>
                        <a:solidFill>
                          <a:schemeClr val="tx1"/>
                        </a:solidFill>
                        <a:effectLst/>
                        <a:latin typeface="+mn-lt"/>
                        <a:ea typeface="+mn-ea"/>
                        <a:cs typeface="Arial" charset="0"/>
                      </a:endParaRPr>
                    </a:p>
                    <a:p>
                      <a:pPr marL="0" marR="0" lvl="0" indent="0" algn="l" defTabSz="914400" rtl="0" eaLnBrk="0" fontAlgn="b" latinLnBrk="0" hangingPunct="0">
                        <a:lnSpc>
                          <a:spcPct val="100000"/>
                        </a:lnSpc>
                        <a:spcBef>
                          <a:spcPct val="0"/>
                        </a:spcBef>
                        <a:spcAft>
                          <a:spcPct val="0"/>
                        </a:spcAft>
                        <a:buClrTx/>
                        <a:buSzTx/>
                        <a:buFontTx/>
                        <a:buNone/>
                        <a:tabLst/>
                        <a:defRPr/>
                      </a:pPr>
                      <a:r>
                        <a:rPr kumimoji="0" lang="es-ES" sz="1600" b="0" i="0" u="none" strike="noStrike" kern="1200" cap="none" normalizeH="0" baseline="0" dirty="0" smtClean="0">
                          <a:ln>
                            <a:noFill/>
                          </a:ln>
                          <a:solidFill>
                            <a:schemeClr val="tx1"/>
                          </a:solidFill>
                          <a:effectLst/>
                          <a:latin typeface="+mn-lt"/>
                          <a:ea typeface="+mn-ea"/>
                          <a:cs typeface="Arial" charset="0"/>
                        </a:rPr>
                        <a:t>Índice </a:t>
                      </a:r>
                      <a:r>
                        <a:rPr kumimoji="0" lang="es-ES" sz="1600" b="0" i="0" u="none" strike="noStrike" kern="1200" cap="none" normalizeH="0" baseline="0" dirty="0">
                          <a:ln>
                            <a:noFill/>
                          </a:ln>
                          <a:solidFill>
                            <a:schemeClr val="tx1"/>
                          </a:solidFill>
                          <a:effectLst/>
                          <a:latin typeface="+mn-lt"/>
                          <a:ea typeface="+mn-ea"/>
                          <a:cs typeface="Arial" charset="0"/>
                        </a:rPr>
                        <a:t>de </a:t>
                      </a:r>
                      <a:r>
                        <a:rPr kumimoji="0" lang="es-ES" sz="1600" b="0" i="0" u="none" strike="noStrike" kern="1200" cap="none" normalizeH="0" baseline="0" dirty="0" smtClean="0">
                          <a:ln>
                            <a:noFill/>
                          </a:ln>
                          <a:solidFill>
                            <a:schemeClr val="tx1"/>
                          </a:solidFill>
                          <a:effectLst/>
                          <a:latin typeface="+mn-lt"/>
                          <a:ea typeface="+mn-ea"/>
                          <a:cs typeface="Arial" charset="0"/>
                        </a:rPr>
                        <a:t>IPM                                               </a:t>
                      </a:r>
                      <a:endParaRPr lang="es-CO" sz="1600" dirty="0" smtClean="0"/>
                    </a:p>
                  </a:txBody>
                  <a:tcPr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a:r>
                        <a:rPr lang="es-CO" sz="1600" dirty="0" smtClean="0"/>
                        <a:t>53,3 %</a:t>
                      </a:r>
                    </a:p>
                  </a:txBody>
                  <a:tcPr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76995">
                <a:tc>
                  <a:txBody>
                    <a:bodyPr/>
                    <a:lstStyle/>
                    <a:p>
                      <a:pPr marL="0" marR="0" lvl="0" indent="0" algn="l" defTabSz="914400" rtl="0" eaLnBrk="0" fontAlgn="b" latinLnBrk="0" hangingPunct="0">
                        <a:lnSpc>
                          <a:spcPct val="100000"/>
                        </a:lnSpc>
                        <a:spcBef>
                          <a:spcPct val="0"/>
                        </a:spcBef>
                        <a:spcAft>
                          <a:spcPct val="0"/>
                        </a:spcAft>
                        <a:buClrTx/>
                        <a:buSzTx/>
                        <a:buFontTx/>
                        <a:buNone/>
                        <a:tabLst/>
                        <a:defRPr/>
                      </a:pPr>
                      <a:r>
                        <a:rPr kumimoji="0" lang="es-ES" sz="1600" b="0" i="0" u="none" strike="noStrike" kern="1200" cap="none" normalizeH="0" baseline="0" dirty="0" smtClean="0">
                          <a:ln>
                            <a:noFill/>
                          </a:ln>
                          <a:solidFill>
                            <a:schemeClr val="tx1"/>
                          </a:solidFill>
                          <a:effectLst/>
                          <a:latin typeface="+mn-lt"/>
                          <a:ea typeface="+mn-ea"/>
                          <a:cs typeface="Arial" charset="0"/>
                        </a:rPr>
                        <a:t>N° </a:t>
                      </a:r>
                      <a:r>
                        <a:rPr kumimoji="0" lang="es-ES" sz="1600" b="0" i="0" u="none" strike="noStrike" kern="1200" cap="none" normalizeH="0" baseline="0" dirty="0">
                          <a:ln>
                            <a:noFill/>
                          </a:ln>
                          <a:solidFill>
                            <a:schemeClr val="tx1"/>
                          </a:solidFill>
                          <a:effectLst/>
                          <a:latin typeface="+mn-lt"/>
                          <a:ea typeface="+mn-ea"/>
                          <a:cs typeface="Arial" charset="0"/>
                        </a:rPr>
                        <a:t>de personas </a:t>
                      </a:r>
                      <a:r>
                        <a:rPr kumimoji="0" lang="es-ES" sz="1600" b="0" i="0" u="none" strike="noStrike" kern="1200" cap="none" normalizeH="0" baseline="0" dirty="0" smtClean="0">
                          <a:ln>
                            <a:noFill/>
                          </a:ln>
                          <a:solidFill>
                            <a:schemeClr val="tx1"/>
                          </a:solidFill>
                          <a:effectLst/>
                          <a:latin typeface="+mn-lt"/>
                          <a:ea typeface="+mn-ea"/>
                          <a:cs typeface="Arial" charset="0"/>
                        </a:rPr>
                        <a:t>SISBEN         </a:t>
                      </a:r>
                    </a:p>
                    <a:p>
                      <a:pPr marL="0" marR="0" lvl="0" indent="0" algn="l" defTabSz="914400" rtl="0" eaLnBrk="0" fontAlgn="b" latinLnBrk="0" hangingPunct="0">
                        <a:lnSpc>
                          <a:spcPct val="100000"/>
                        </a:lnSpc>
                        <a:spcBef>
                          <a:spcPct val="0"/>
                        </a:spcBef>
                        <a:spcAft>
                          <a:spcPct val="0"/>
                        </a:spcAft>
                        <a:buClrTx/>
                        <a:buSzTx/>
                        <a:buFontTx/>
                        <a:buNone/>
                        <a:tabLst/>
                        <a:defRPr/>
                      </a:pPr>
                      <a:r>
                        <a:rPr kumimoji="0" lang="es-ES" sz="1600" b="0" i="0" u="none" strike="noStrike" kern="1200" cap="none" normalizeH="0" baseline="0" dirty="0" smtClean="0">
                          <a:ln>
                            <a:noFill/>
                          </a:ln>
                          <a:solidFill>
                            <a:schemeClr val="tx1"/>
                          </a:solidFill>
                          <a:effectLst/>
                          <a:latin typeface="+mn-lt"/>
                          <a:ea typeface="+mn-ea"/>
                          <a:cs typeface="Arial" charset="0"/>
                        </a:rPr>
                        <a:t>                                                </a:t>
                      </a:r>
                      <a:endParaRPr lang="es-CO" sz="1600" dirty="0" smtClean="0"/>
                    </a:p>
                  </a:txBody>
                  <a:tcPr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a:endParaRPr lang="es-CO" dirty="0" smtClean="0"/>
                    </a:p>
                    <a:p>
                      <a:pPr algn="ctr"/>
                      <a:r>
                        <a:rPr lang="es-CO" sz="1600" dirty="0" smtClean="0"/>
                        <a:t>548,111</a:t>
                      </a:r>
                    </a:p>
                  </a:txBody>
                  <a:tcPr marT="45706" marB="45706"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286188">
                <a:tc>
                  <a:txBody>
                    <a:bodyPr/>
                    <a:lstStyle/>
                    <a:p>
                      <a:endParaRPr lang="es-CO" dirty="0"/>
                    </a:p>
                  </a:txBody>
                  <a:tcPr marT="45706" marB="45706"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s-CO" sz="1600" b="0" i="0" u="none" strike="noStrike" kern="1200" cap="none" normalizeH="0" baseline="0" dirty="0" smtClean="0">
                        <a:ln>
                          <a:noFill/>
                        </a:ln>
                        <a:solidFill>
                          <a:schemeClr val="tx1"/>
                        </a:solidFill>
                        <a:effectLst/>
                        <a:latin typeface="+mj-lt"/>
                        <a:ea typeface="+mn-ea"/>
                        <a:cs typeface="Arial" charset="0"/>
                      </a:endParaRPr>
                    </a:p>
                  </a:txBody>
                  <a:tcPr marT="45706" marB="45706"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286188">
                <a:tc>
                  <a:txBody>
                    <a:bodyPr/>
                    <a:lstStyle/>
                    <a:p>
                      <a:endParaRPr lang="es-CO" dirty="0"/>
                    </a:p>
                  </a:txBody>
                  <a:tcPr marT="45706" marB="45706"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endParaRPr kumimoji="0" lang="es-CO" sz="1600" b="0" i="0" u="none" strike="noStrike" kern="1200" cap="none" normalizeH="0" baseline="0" dirty="0" smtClean="0">
                        <a:ln>
                          <a:noFill/>
                        </a:ln>
                        <a:solidFill>
                          <a:schemeClr val="tx1"/>
                        </a:solidFill>
                        <a:effectLst/>
                        <a:latin typeface="+mj-lt"/>
                        <a:ea typeface="+mn-ea"/>
                        <a:cs typeface="Arial" charset="0"/>
                      </a:endParaRPr>
                    </a:p>
                  </a:txBody>
                  <a:tcPr marT="45706" marB="45706"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bl>
          </a:graphicData>
        </a:graphic>
      </p:graphicFrame>
      <p:sp>
        <p:nvSpPr>
          <p:cNvPr id="16479" name="Rectangle 2"/>
          <p:cNvSpPr>
            <a:spLocks noGrp="1" noChangeArrowheads="1"/>
          </p:cNvSpPr>
          <p:nvPr>
            <p:ph type="title" idx="4294967295"/>
          </p:nvPr>
        </p:nvSpPr>
        <p:spPr>
          <a:xfrm>
            <a:off x="0" y="117934"/>
            <a:ext cx="6833814" cy="455059"/>
          </a:xfrm>
          <a:prstGeom prst="rect">
            <a:avLst/>
          </a:prstGeom>
        </p:spPr>
        <p:txBody>
          <a:bodyPr/>
          <a:lstStyle/>
          <a:p>
            <a:pPr eaLnBrk="1" hangingPunct="1"/>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Información del Departamento </a:t>
            </a:r>
            <a:r>
              <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 </a:t>
            </a:r>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de la Guajira</a:t>
            </a:r>
            <a:b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br>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Vigencia 2017</a:t>
            </a:r>
            <a:endPar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graphicFrame>
        <p:nvGraphicFramePr>
          <p:cNvPr id="4" name="Tabla 3"/>
          <p:cNvGraphicFramePr>
            <a:graphicFrameLocks noGrp="1"/>
          </p:cNvGraphicFramePr>
          <p:nvPr>
            <p:extLst>
              <p:ext uri="{D42A27DB-BD31-4B8C-83A1-F6EECF244321}">
                <p14:modId xmlns:p14="http://schemas.microsoft.com/office/powerpoint/2010/main" val="677791850"/>
              </p:ext>
            </p:extLst>
          </p:nvPr>
        </p:nvGraphicFramePr>
        <p:xfrm>
          <a:off x="211015" y="1776844"/>
          <a:ext cx="2396285" cy="24076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396285"/>
              </a:tblGrid>
              <a:tr h="609920">
                <a:tc>
                  <a:txBody>
                    <a:bodyPr/>
                    <a:lstStyle/>
                    <a:p>
                      <a:pPr algn="ctr"/>
                      <a:r>
                        <a:rPr kumimoji="0" lang="es-CO" sz="2000" b="1" i="0" u="none" strike="noStrike" kern="1200" cap="none" normalizeH="0" baseline="0" dirty="0" smtClean="0">
                          <a:ln>
                            <a:noFill/>
                          </a:ln>
                          <a:solidFill>
                            <a:schemeClr val="bg1"/>
                          </a:solidFill>
                          <a:effectLst>
                            <a:outerShdw blurRad="38100" dist="38100" dir="2700000" algn="tl">
                              <a:srgbClr val="000000">
                                <a:alpha val="43137"/>
                              </a:srgbClr>
                            </a:outerShdw>
                          </a:effectLst>
                          <a:latin typeface="+mj-lt"/>
                          <a:ea typeface="+mn-ea"/>
                          <a:cs typeface="Arial" panose="020B0604020202020204" pitchFamily="34" charset="0"/>
                        </a:rPr>
                        <a:t>Mapa</a:t>
                      </a:r>
                      <a:endParaRPr kumimoji="0" lang="es-CO" sz="2000" b="1" i="0" u="none" strike="noStrike" kern="1200" cap="none" normalizeH="0" baseline="0" dirty="0">
                        <a:ln>
                          <a:noFill/>
                        </a:ln>
                        <a:solidFill>
                          <a:schemeClr val="bg1"/>
                        </a:solidFill>
                        <a:effectLst>
                          <a:outerShdw blurRad="38100" dist="38100" dir="2700000" algn="tl">
                            <a:srgbClr val="000000">
                              <a:alpha val="43137"/>
                            </a:srgbClr>
                          </a:outerShdw>
                        </a:effectLst>
                        <a:latin typeface="+mj-lt"/>
                        <a:ea typeface="+mn-ea"/>
                        <a:cs typeface="Arial" panose="020B0604020202020204" pitchFamily="34" charset="0"/>
                      </a:endParaRPr>
                    </a:p>
                  </a:txBody>
                  <a:tcPr anchor="ctr">
                    <a:solidFill>
                      <a:srgbClr val="62B543"/>
                    </a:solidFill>
                  </a:tcPr>
                </a:tc>
              </a:tr>
              <a:tr h="1797724">
                <a:tc>
                  <a:txBody>
                    <a:bodyPr/>
                    <a:lstStyle/>
                    <a:p>
                      <a:endParaRPr lang="es-CO" dirty="0">
                        <a:latin typeface="+mj-lt"/>
                      </a:endParaRPr>
                    </a:p>
                  </a:txBody>
                  <a:tcPr>
                    <a:solidFill>
                      <a:srgbClr val="F6F8FC"/>
                    </a:solidFill>
                  </a:tcPr>
                </a:tc>
              </a:tr>
            </a:tbl>
          </a:graphicData>
        </a:graphic>
      </p:graphicFrame>
      <p:pic>
        <p:nvPicPr>
          <p:cNvPr id="6" name="Imagen 8">
            <a:extLst>
              <a:ext uri="{FF2B5EF4-FFF2-40B4-BE49-F238E27FC236}">
                <a16:creationId xmlns="" xmlns:a16="http://schemas.microsoft.com/office/drawing/2014/main" id="{F8217850-E443-4633-93CA-998074E316D2}"/>
              </a:ext>
            </a:extLst>
          </p:cNvPr>
          <p:cNvPicPr>
            <a:picLocks noChangeAspect="1"/>
          </p:cNvPicPr>
          <p:nvPr/>
        </p:nvPicPr>
        <p:blipFill rotWithShape="1">
          <a:blip r:embed="rId2"/>
          <a:srcRect l="3615" t="5037"/>
          <a:stretch/>
        </p:blipFill>
        <p:spPr>
          <a:xfrm>
            <a:off x="198796" y="2372023"/>
            <a:ext cx="2544404" cy="3474985"/>
          </a:xfrm>
          <a:prstGeom prst="rect">
            <a:avLst/>
          </a:prstGeom>
          <a:ln>
            <a:noFill/>
          </a:ln>
          <a:effectLst>
            <a:softEdge rad="112500"/>
          </a:effectLst>
        </p:spPr>
      </p:pic>
    </p:spTree>
    <p:extLst>
      <p:ext uri="{BB962C8B-B14F-4D97-AF65-F5344CB8AC3E}">
        <p14:creationId xmlns:p14="http://schemas.microsoft.com/office/powerpoint/2010/main" val="15633303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625475" y="5073650"/>
            <a:ext cx="4913194"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457200" fontAlgn="base">
              <a:lnSpc>
                <a:spcPct val="80000"/>
              </a:lnSpc>
              <a:spcBef>
                <a:spcPct val="0"/>
              </a:spcBef>
              <a:spcAft>
                <a:spcPct val="0"/>
              </a:spcAft>
            </a:pPr>
            <a:r>
              <a:rPr lang="es-ES" altLang="es-CO" sz="4800" b="1" dirty="0" smtClean="0">
                <a:solidFill>
                  <a:srgbClr val="45A541"/>
                </a:solidFill>
                <a:effectLst>
                  <a:outerShdw blurRad="38100" dist="38100" dir="2700000" algn="tl">
                    <a:srgbClr val="000000">
                      <a:alpha val="43137"/>
                    </a:srgbClr>
                  </a:outerShdw>
                </a:effectLst>
              </a:rPr>
              <a:t>Información Por Municipio y CZ</a:t>
            </a:r>
            <a:endParaRPr lang="es-ES" altLang="es-CO" sz="4800" b="1" dirty="0">
              <a:solidFill>
                <a:srgbClr val="45A541"/>
              </a:solidFill>
              <a:effectLst>
                <a:outerShdw blurRad="38100" dist="38100" dir="2700000" algn="tl">
                  <a:srgbClr val="000000">
                    <a:alpha val="43137"/>
                  </a:srgbClr>
                </a:outerShdw>
              </a:effectLst>
            </a:endParaRPr>
          </a:p>
        </p:txBody>
      </p:sp>
      <p:cxnSp>
        <p:nvCxnSpPr>
          <p:cNvPr id="3" name="Conector recto 2"/>
          <p:cNvCxnSpPr/>
          <p:nvPr/>
        </p:nvCxnSpPr>
        <p:spPr>
          <a:xfrm>
            <a:off x="625475" y="5073650"/>
            <a:ext cx="0" cy="1243013"/>
          </a:xfrm>
          <a:prstGeom prst="line">
            <a:avLst/>
          </a:prstGeom>
          <a:ln/>
          <a:effectLst>
            <a:outerShdw blurRad="50800" dist="38100" dir="2700000" algn="tl" rotWithShape="0">
              <a:prstClr val="black">
                <a:alpha val="40000"/>
              </a:prstClr>
            </a:outerShdw>
          </a:effectLst>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01334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48" name="Text Box 72"/>
          <p:cNvSpPr txBox="1">
            <a:spLocks noChangeArrowheads="1"/>
          </p:cNvSpPr>
          <p:nvPr/>
        </p:nvSpPr>
        <p:spPr bwMode="auto">
          <a:xfrm>
            <a:off x="40341" y="1725417"/>
            <a:ext cx="349623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s-CO" altLang="es-CO" sz="2800" b="1" dirty="0">
                <a:solidFill>
                  <a:srgbClr val="62B543"/>
                </a:solidFill>
                <a:latin typeface="+mn-lt"/>
              </a:rPr>
              <a:t>Mapa de Áreas de Influencia </a:t>
            </a:r>
            <a:r>
              <a:rPr lang="es-CO" altLang="es-CO" sz="2800" b="1" dirty="0" smtClean="0">
                <a:solidFill>
                  <a:srgbClr val="62B543"/>
                </a:solidFill>
                <a:latin typeface="+mn-lt"/>
              </a:rPr>
              <a:t>del Centro Zonal 5 Maicao</a:t>
            </a:r>
            <a:endParaRPr lang="es-CO" altLang="es-CO" sz="2800" b="1" dirty="0">
              <a:solidFill>
                <a:srgbClr val="62B543"/>
              </a:solidFill>
              <a:latin typeface="+mn-lt"/>
            </a:endParaRPr>
          </a:p>
        </p:txBody>
      </p:sp>
      <p:sp>
        <p:nvSpPr>
          <p:cNvPr id="17450" name="Rectangle 2"/>
          <p:cNvSpPr>
            <a:spLocks noGrp="1" noChangeArrowheads="1"/>
          </p:cNvSpPr>
          <p:nvPr>
            <p:ph type="title"/>
          </p:nvPr>
        </p:nvSpPr>
        <p:spPr>
          <a:xfrm>
            <a:off x="0" y="123786"/>
            <a:ext cx="6321822" cy="919403"/>
          </a:xfrm>
        </p:spPr>
        <p:txBody>
          <a:bodyPr/>
          <a:lstStyle/>
          <a:p>
            <a:pPr algn="ctr" eaLnBrk="1" hangingPunct="1"/>
            <a:r>
              <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Información </a:t>
            </a:r>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detallada de la Regional Guajira y Centro Zonal 5 Maicao .</a:t>
            </a:r>
            <a:b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br>
            <a:r>
              <a:rPr lang="es-ES" altLang="es-CO" sz="28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 Vigencia 2017</a:t>
            </a:r>
            <a:endParaRPr lang="es-ES" altLang="es-CO" sz="28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graphicFrame>
        <p:nvGraphicFramePr>
          <p:cNvPr id="5" name="Group 143"/>
          <p:cNvGraphicFramePr>
            <a:graphicFrameLocks/>
          </p:cNvGraphicFramePr>
          <p:nvPr>
            <p:extLst>
              <p:ext uri="{D42A27DB-BD31-4B8C-83A1-F6EECF244321}">
                <p14:modId xmlns:p14="http://schemas.microsoft.com/office/powerpoint/2010/main" val="2687935801"/>
              </p:ext>
            </p:extLst>
          </p:nvPr>
        </p:nvGraphicFramePr>
        <p:xfrm>
          <a:off x="4803280" y="4363622"/>
          <a:ext cx="4075651" cy="1746554"/>
        </p:xfrm>
        <a:graphic>
          <a:graphicData uri="http://schemas.openxmlformats.org/drawingml/2006/table">
            <a:tbl>
              <a:tblPr>
                <a:effectLst>
                  <a:outerShdw blurRad="50800" dist="38100" dir="2700000" algn="tl" rotWithShape="0">
                    <a:prstClr val="black">
                      <a:alpha val="40000"/>
                    </a:prstClr>
                  </a:outerShdw>
                </a:effectLst>
              </a:tblPr>
              <a:tblGrid>
                <a:gridCol w="2038384"/>
                <a:gridCol w="2037267"/>
              </a:tblGrid>
              <a:tr h="33537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800" b="1" i="0" u="none" strike="noStrike" kern="1200" cap="none" normalizeH="0" baseline="0" dirty="0" smtClean="0">
                          <a:ln>
                            <a:noFill/>
                          </a:ln>
                          <a:solidFill>
                            <a:schemeClr val="bg1"/>
                          </a:solidFill>
                          <a:effectLst>
                            <a:outerShdw blurRad="38100" dist="38100" dir="2700000" algn="tl">
                              <a:srgbClr val="000000">
                                <a:alpha val="43137"/>
                              </a:srgbClr>
                            </a:outerShdw>
                          </a:effectLst>
                          <a:latin typeface="+mj-lt"/>
                          <a:ea typeface="+mn-ea"/>
                          <a:cs typeface="Arial" panose="020B0604020202020204" pitchFamily="34" charset="0"/>
                        </a:rPr>
                        <a:t>Talento Humano</a:t>
                      </a:r>
                    </a:p>
                  </a:txBody>
                  <a:tcPr marL="0" marR="18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800" b="1" i="0" u="none" strike="noStrike" kern="1200" cap="none" normalizeH="0" baseline="0" dirty="0" smtClean="0">
                          <a:ln>
                            <a:noFill/>
                          </a:ln>
                          <a:solidFill>
                            <a:schemeClr val="bg1"/>
                          </a:solidFill>
                          <a:effectLst>
                            <a:outerShdw blurRad="38100" dist="38100" dir="2700000" algn="tl">
                              <a:srgbClr val="000000">
                                <a:alpha val="43137"/>
                              </a:srgbClr>
                            </a:outerShdw>
                          </a:effectLst>
                          <a:latin typeface="+mn-lt"/>
                          <a:ea typeface="+mn-ea"/>
                          <a:cs typeface="Arial" panose="020B0604020202020204" pitchFamily="34" charset="0"/>
                        </a:rPr>
                        <a:t>No.</a:t>
                      </a:r>
                    </a:p>
                  </a:txBody>
                  <a:tcPr marL="0" marR="18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r>
              <a:tr h="470392">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0" i="0" u="none" strike="noStrike" kern="1200" cap="none" normalizeH="0" baseline="0" dirty="0" smtClean="0">
                          <a:ln>
                            <a:noFill/>
                          </a:ln>
                          <a:solidFill>
                            <a:schemeClr val="tx1"/>
                          </a:solidFill>
                          <a:effectLst/>
                          <a:latin typeface="+mj-lt"/>
                          <a:ea typeface="+mn-ea"/>
                          <a:cs typeface="Arial" panose="020B0604020202020204" pitchFamily="34" charset="0"/>
                        </a:rPr>
                        <a:t>Personal de Planta</a:t>
                      </a:r>
                    </a:p>
                  </a:txBody>
                  <a:tcPr marT="45728" marB="45728"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smtClean="0">
                          <a:ln>
                            <a:noFill/>
                          </a:ln>
                          <a:solidFill>
                            <a:srgbClr val="000000"/>
                          </a:solidFill>
                          <a:effectLst/>
                          <a:latin typeface="+mn-lt"/>
                          <a:cs typeface="Arial" panose="020B0604020202020204" pitchFamily="34" charset="0"/>
                        </a:rPr>
                        <a:t>8</a:t>
                      </a:r>
                    </a:p>
                  </a:txBody>
                  <a:tcPr marL="0" marR="18000" marT="18002" marB="0"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70392">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0" i="0" u="none" strike="noStrike" kern="1200" cap="none" normalizeH="0" baseline="0" dirty="0" smtClean="0">
                          <a:ln>
                            <a:noFill/>
                          </a:ln>
                          <a:solidFill>
                            <a:schemeClr val="tx1"/>
                          </a:solidFill>
                          <a:effectLst/>
                          <a:latin typeface="+mj-lt"/>
                          <a:ea typeface="+mn-ea"/>
                          <a:cs typeface="Arial" panose="020B0604020202020204" pitchFamily="34" charset="0"/>
                        </a:rPr>
                        <a:t>Contratistas</a:t>
                      </a:r>
                    </a:p>
                  </a:txBody>
                  <a:tcPr marT="45728" marB="45728"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smtClean="0">
                          <a:ln>
                            <a:noFill/>
                          </a:ln>
                          <a:solidFill>
                            <a:srgbClr val="000000"/>
                          </a:solidFill>
                          <a:effectLst/>
                          <a:latin typeface="+mn-lt"/>
                          <a:cs typeface="Arial" panose="020B0604020202020204" pitchFamily="34" charset="0"/>
                        </a:rPr>
                        <a:t>14</a:t>
                      </a:r>
                    </a:p>
                  </a:txBody>
                  <a:tcPr marL="0" marR="18000" marT="18002" marB="0"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470392">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600" b="0" i="0" u="none" strike="noStrike" kern="1200" cap="none" normalizeH="0" baseline="0" dirty="0" smtClean="0">
                          <a:ln>
                            <a:noFill/>
                          </a:ln>
                          <a:solidFill>
                            <a:schemeClr val="tx1"/>
                          </a:solidFill>
                          <a:effectLst/>
                          <a:latin typeface="+mj-lt"/>
                          <a:ea typeface="+mn-ea"/>
                          <a:cs typeface="Arial" panose="020B0604020202020204" pitchFamily="34" charset="0"/>
                        </a:rPr>
                        <a:t>Vacantes</a:t>
                      </a:r>
                    </a:p>
                  </a:txBody>
                  <a:tcPr marT="45728" marB="45728"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cap="none" normalizeH="0" baseline="0" dirty="0" smtClean="0">
                          <a:ln>
                            <a:noFill/>
                          </a:ln>
                          <a:solidFill>
                            <a:srgbClr val="000000"/>
                          </a:solidFill>
                          <a:effectLst/>
                          <a:latin typeface="+mn-lt"/>
                          <a:cs typeface="Arial" panose="020B0604020202020204" pitchFamily="34" charset="0"/>
                        </a:rPr>
                        <a:t>0</a:t>
                      </a:r>
                    </a:p>
                  </a:txBody>
                  <a:tcPr marL="0" marR="18000" marT="18002" marB="0" anchor="ctr"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bl>
          </a:graphicData>
        </a:graphic>
      </p:graphicFrame>
      <p:graphicFrame>
        <p:nvGraphicFramePr>
          <p:cNvPr id="6" name="Group 143"/>
          <p:cNvGraphicFramePr>
            <a:graphicFrameLocks/>
          </p:cNvGraphicFramePr>
          <p:nvPr>
            <p:extLst>
              <p:ext uri="{D42A27DB-BD31-4B8C-83A1-F6EECF244321}">
                <p14:modId xmlns:p14="http://schemas.microsoft.com/office/powerpoint/2010/main" val="3073157853"/>
              </p:ext>
            </p:extLst>
          </p:nvPr>
        </p:nvGraphicFramePr>
        <p:xfrm>
          <a:off x="40341" y="3794791"/>
          <a:ext cx="4197949" cy="2014118"/>
        </p:xfrm>
        <a:graphic>
          <a:graphicData uri="http://schemas.openxmlformats.org/drawingml/2006/table">
            <a:tbl>
              <a:tblPr>
                <a:effectLst>
                  <a:outerShdw blurRad="50800" dist="38100" dir="2700000" algn="tl" rotWithShape="0">
                    <a:prstClr val="black">
                      <a:alpha val="40000"/>
                    </a:prstClr>
                  </a:outerShdw>
                </a:effectLst>
              </a:tblPr>
              <a:tblGrid>
                <a:gridCol w="2363085"/>
                <a:gridCol w="917432"/>
                <a:gridCol w="917432"/>
              </a:tblGrid>
              <a:tr h="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800" b="1" i="0" u="none" strike="noStrike" kern="1200" cap="none" normalizeH="0" baseline="0" dirty="0" smtClean="0">
                          <a:ln>
                            <a:noFill/>
                          </a:ln>
                          <a:solidFill>
                            <a:schemeClr val="bg1"/>
                          </a:solidFill>
                          <a:effectLst>
                            <a:outerShdw blurRad="38100" dist="38100" dir="2700000" algn="tl">
                              <a:srgbClr val="000000">
                                <a:alpha val="43137"/>
                              </a:srgbClr>
                            </a:outerShdw>
                          </a:effectLst>
                          <a:latin typeface="+mj-lt"/>
                          <a:ea typeface="+mn-ea"/>
                          <a:cs typeface="Arial" panose="020B0604020202020204" pitchFamily="34" charset="0"/>
                        </a:rPr>
                        <a:t>Información Poblacional</a:t>
                      </a:r>
                    </a:p>
                  </a:txBody>
                  <a:tcPr marL="0" marR="18000" marT="18002" marB="0" anchor="ctr" horzOverflow="overflow">
                    <a:lnL w="3175" cap="flat" cmpd="sng" algn="ctr">
                      <a:solidFill>
                        <a:schemeClr val="bg1"/>
                      </a:solidFill>
                      <a:prstDash val="sysDot"/>
                      <a:round/>
                      <a:headEnd type="none" w="med" len="med"/>
                      <a:tailEnd type="none" w="med" len="med"/>
                    </a:lnL>
                    <a:lnR w="952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800" b="1" i="0" u="none" strike="noStrike" kern="1200" cap="none" normalizeH="0" baseline="0" dirty="0" smtClean="0">
                          <a:ln>
                            <a:noFill/>
                          </a:ln>
                          <a:solidFill>
                            <a:schemeClr val="bg1"/>
                          </a:solidFill>
                          <a:effectLst>
                            <a:outerShdw blurRad="38100" dist="38100" dir="2700000" algn="tl">
                              <a:srgbClr val="000000">
                                <a:alpha val="43137"/>
                              </a:srgbClr>
                            </a:outerShdw>
                          </a:effectLst>
                          <a:latin typeface="+mj-lt"/>
                          <a:ea typeface="+mn-ea"/>
                          <a:cs typeface="Arial" panose="020B0604020202020204" pitchFamily="34" charset="0"/>
                        </a:rPr>
                        <a:t>No.</a:t>
                      </a:r>
                    </a:p>
                  </a:txBody>
                  <a:tcPr marL="0" marR="18000" marT="18002" marB="0" anchor="ctr" horzOverflow="overflow">
                    <a:lnL w="9525" cap="flat" cmpd="sng" algn="ctr">
                      <a:solidFill>
                        <a:schemeClr val="bg1"/>
                      </a:solidFill>
                      <a:prstDash val="sysDot"/>
                      <a:round/>
                      <a:headEnd type="none" w="med" len="med"/>
                      <a:tailEnd type="none" w="med" len="med"/>
                    </a:lnL>
                    <a:lnR w="3175" cap="flat" cmpd="sng" algn="ctr">
                      <a:solidFill>
                        <a:schemeClr val="bg1"/>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chemeClr val="bg1"/>
                      </a:solid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tr>
              <a:tr h="32660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kern="1200" cap="none" normalizeH="0" baseline="0" dirty="0" smtClean="0">
                          <a:ln>
                            <a:noFill/>
                          </a:ln>
                          <a:solidFill>
                            <a:schemeClr val="tx1"/>
                          </a:solidFill>
                          <a:effectLst/>
                          <a:latin typeface="+mj-lt"/>
                          <a:ea typeface="+mn-ea"/>
                          <a:cs typeface="Arial" panose="020B0604020202020204" pitchFamily="34" charset="0"/>
                        </a:rPr>
                        <a:t>Municipios de Influencia </a:t>
                      </a:r>
                      <a:endParaRPr kumimoji="0" lang="es-CO" sz="1600" b="0" i="0" u="none" strike="noStrike" kern="1200" cap="none" normalizeH="0" baseline="0" dirty="0" smtClean="0">
                        <a:ln>
                          <a:noFill/>
                        </a:ln>
                        <a:solidFill>
                          <a:schemeClr val="tx1"/>
                        </a:solidFill>
                        <a:effectLst/>
                        <a:latin typeface="+mj-lt"/>
                        <a:ea typeface="+mn-ea"/>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r>
                        <a:rPr lang="es-CO" b="1" dirty="0" smtClean="0"/>
                        <a:t>Maicao</a:t>
                      </a:r>
                      <a:endParaRPr lang="es-CO" b="1" dirty="0"/>
                    </a:p>
                  </a:txBody>
                  <a:tcPr marL="0" marR="18000" marT="18002" marB="0" horzOverflow="overflow">
                    <a:lnL w="3175" cap="flat" cmpd="sng" algn="ctr">
                      <a:solidFill>
                        <a:srgbClr val="62B543"/>
                      </a:solidFill>
                      <a:prstDash val="sys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smtClean="0">
                          <a:ln>
                            <a:noFill/>
                          </a:ln>
                          <a:solidFill>
                            <a:srgbClr val="000000"/>
                          </a:solidFill>
                          <a:effectLst/>
                          <a:latin typeface="+mn-lt"/>
                          <a:cs typeface="Arial" panose="020B0604020202020204" pitchFamily="34" charset="0"/>
                        </a:rPr>
                        <a:t>Albania</a:t>
                      </a:r>
                    </a:p>
                  </a:txBody>
                  <a:tcPr marL="0" marR="18000" marT="18002" marB="0" horzOverflow="overflow">
                    <a:lnL w="12700" cap="flat" cmpd="sng" algn="ctr">
                      <a:solidFill>
                        <a:schemeClr val="tx1"/>
                      </a:solidFill>
                      <a:prstDash val="solid"/>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chemeClr val="bg1"/>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20666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0" i="0" u="none" strike="noStrike" kern="1200" cap="none" normalizeH="0" baseline="0" dirty="0" smtClean="0">
                          <a:ln>
                            <a:noFill/>
                          </a:ln>
                          <a:solidFill>
                            <a:schemeClr val="tx1"/>
                          </a:solidFill>
                          <a:effectLst/>
                          <a:latin typeface="+mj-lt"/>
                          <a:ea typeface="+mn-ea"/>
                          <a:cs typeface="Arial" panose="020B0604020202020204" pitchFamily="34" charset="0"/>
                        </a:rPr>
                        <a:t>Población 0 - 5 años</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fontAlgn="ctr"/>
                      <a:r>
                        <a:rPr lang="es-CO" sz="1200" b="1" i="0" u="none" strike="noStrike" dirty="0">
                          <a:solidFill>
                            <a:srgbClr val="000000"/>
                          </a:solidFill>
                          <a:effectLst/>
                          <a:latin typeface="Arial Narrow"/>
                        </a:rPr>
                        <a:t>   </a:t>
                      </a:r>
                      <a:r>
                        <a:rPr lang="es-CO" sz="1200" b="1" i="0" u="none" strike="noStrike" dirty="0" smtClean="0">
                          <a:solidFill>
                            <a:srgbClr val="000000"/>
                          </a:solidFill>
                          <a:effectLst/>
                          <a:latin typeface="Arial Narrow"/>
                        </a:rPr>
                        <a:t>23.256 </a:t>
                      </a:r>
                      <a:endParaRPr lang="es-CO" sz="1200" b="1" i="0" u="none" strike="noStrike" dirty="0">
                        <a:solidFill>
                          <a:srgbClr val="000000"/>
                        </a:solidFill>
                        <a:effectLst/>
                        <a:latin typeface="Arial Narrow"/>
                      </a:endParaRPr>
                    </a:p>
                  </a:txBody>
                  <a:tcPr marL="9525" marR="9525" marT="9525" marB="0">
                    <a:lnL w="3175" cap="flat" cmpd="sng" algn="ctr">
                      <a:solidFill>
                        <a:srgbClr val="62B543"/>
                      </a:solidFill>
                      <a:prstDash val="sys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rowSpan="2">
                  <a:txBody>
                    <a:bodyPr/>
                    <a:lstStyle/>
                    <a:p>
                      <a:pPr algn="ctr" fontAlgn="ctr"/>
                      <a:r>
                        <a:rPr lang="es-CO" sz="1100" b="1" i="0" u="none" strike="noStrike" dirty="0" smtClean="0">
                          <a:solidFill>
                            <a:srgbClr val="000000"/>
                          </a:solidFill>
                          <a:effectLst/>
                          <a:latin typeface="Arial Narrow"/>
                        </a:rPr>
                        <a:t>4.251 </a:t>
                      </a:r>
                      <a:endParaRPr lang="es-CO" sz="1100" b="1" i="0" u="none" strike="noStrike" dirty="0">
                        <a:solidFill>
                          <a:srgbClr val="000000"/>
                        </a:solidFill>
                        <a:effectLst/>
                        <a:latin typeface="Arial Narrow"/>
                      </a:endParaRPr>
                    </a:p>
                  </a:txBody>
                  <a:tcPr marL="9525" marR="9525" marT="9525" marB="0" anchor="ctr">
                    <a:lnL w="12700" cap="flat" cmpd="sng" algn="ctr">
                      <a:solidFill>
                        <a:schemeClr val="tx1"/>
                      </a:solidFill>
                      <a:prstDash val="solid"/>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119947">
                <a:tc vMerge="1">
                  <a:txBody>
                    <a:bodyPr/>
                    <a:lstStyle/>
                    <a:p>
                      <a:endParaRPr lang="es-CO"/>
                    </a:p>
                  </a:txBody>
                  <a:tcPr/>
                </a:tc>
                <a:tc rowSpan="2">
                  <a:txBody>
                    <a:bodyPr/>
                    <a:lstStyle/>
                    <a:p>
                      <a:pPr algn="ctr" fontAlgn="ctr"/>
                      <a:endParaRPr lang="es-CO" sz="1200" b="1" i="0" u="none" strike="noStrike" dirty="0">
                        <a:solidFill>
                          <a:srgbClr val="000000"/>
                        </a:solidFill>
                        <a:effectLst/>
                        <a:latin typeface="Arial Narrow"/>
                      </a:endParaRPr>
                    </a:p>
                  </a:txBody>
                  <a:tcPr marL="9525" marR="9525" marT="9525" marB="0">
                    <a:lnL w="3175" cap="flat" cmpd="sng" algn="ctr">
                      <a:solidFill>
                        <a:srgbClr val="62B543"/>
                      </a:solidFill>
                      <a:prstDash val="sys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vMerge="1">
                  <a:txBody>
                    <a:bodyPr/>
                    <a:lstStyle/>
                    <a:p>
                      <a:endParaRPr lang="es-CO"/>
                    </a:p>
                  </a:txBody>
                  <a:tcPr/>
                </a:tc>
              </a:tr>
              <a:tr h="86714">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kern="1200" cap="none" normalizeH="0" baseline="0" dirty="0" smtClean="0">
                          <a:ln>
                            <a:noFill/>
                          </a:ln>
                          <a:solidFill>
                            <a:schemeClr val="tx1"/>
                          </a:solidFill>
                          <a:effectLst/>
                          <a:latin typeface="+mj-lt"/>
                          <a:ea typeface="+mn-ea"/>
                          <a:cs typeface="Arial" panose="020B0604020202020204" pitchFamily="34" charset="0"/>
                        </a:rPr>
                        <a:t>Población Sisben</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vMerge="1">
                  <a:txBody>
                    <a:bodyPr/>
                    <a:lstStyle/>
                    <a:p>
                      <a:endParaRPr lang="es-CO"/>
                    </a:p>
                  </a:txBody>
                  <a:tcPr>
                    <a:lnL w="3175" cap="flat" cmpd="sng" algn="ctr">
                      <a:solidFill>
                        <a:srgbClr val="62B543"/>
                      </a:solidFill>
                      <a:prstDash val="sys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rowSpan="2">
                  <a:txBody>
                    <a:bodyPr/>
                    <a:lstStyle/>
                    <a:p>
                      <a:pPr algn="ctr" fontAlgn="ctr"/>
                      <a:r>
                        <a:rPr lang="es-CO" sz="1100" b="1" i="0" u="none" strike="noStrike" dirty="0" smtClean="0">
                          <a:solidFill>
                            <a:srgbClr val="000000"/>
                          </a:solidFill>
                          <a:effectLst/>
                          <a:latin typeface="Arial Narrow"/>
                        </a:rPr>
                        <a:t>1.297 </a:t>
                      </a:r>
                      <a:endParaRPr lang="es-CO" sz="1100" b="1" i="0" u="none" strike="noStrike" dirty="0">
                        <a:solidFill>
                          <a:srgbClr val="000000"/>
                        </a:solidFill>
                        <a:effectLst/>
                        <a:latin typeface="Arial Narrow"/>
                      </a:endParaRPr>
                    </a:p>
                  </a:txBody>
                  <a:tcPr marL="9525" marR="9525" marT="9525" marB="0" anchor="ctr">
                    <a:lnL w="12700" cap="flat" cmpd="sng" algn="ctr">
                      <a:solidFill>
                        <a:schemeClr val="tx1"/>
                      </a:solidFill>
                      <a:prstDash val="solid"/>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206660">
                <a:tc vMerge="1">
                  <a:txBody>
                    <a:bodyPr/>
                    <a:lstStyle/>
                    <a:p>
                      <a:endParaRPr lang="es-CO"/>
                    </a:p>
                  </a:txBody>
                  <a:tcPr/>
                </a:tc>
                <a:tc rowSpan="2">
                  <a:txBody>
                    <a:bodyPr/>
                    <a:lstStyle/>
                    <a:p>
                      <a:pPr algn="ctr" fontAlgn="ctr"/>
                      <a:r>
                        <a:rPr lang="es-CO" sz="1100" b="1" i="0" u="none" strike="noStrike" dirty="0">
                          <a:solidFill>
                            <a:srgbClr val="000000"/>
                          </a:solidFill>
                          <a:effectLst/>
                          <a:latin typeface="Arial Narrow"/>
                        </a:rPr>
                        <a:t>     </a:t>
                      </a:r>
                      <a:r>
                        <a:rPr lang="es-CO" sz="1100" b="1" i="0" u="none" strike="noStrike" dirty="0" smtClean="0">
                          <a:solidFill>
                            <a:srgbClr val="000000"/>
                          </a:solidFill>
                          <a:effectLst/>
                          <a:latin typeface="Arial Narrow"/>
                        </a:rPr>
                        <a:t>  </a:t>
                      </a:r>
                      <a:r>
                        <a:rPr lang="es-CO" sz="1100" b="1" i="0" u="none" strike="noStrike" dirty="0">
                          <a:solidFill>
                            <a:srgbClr val="000000"/>
                          </a:solidFill>
                          <a:effectLst/>
                          <a:latin typeface="Arial Narrow"/>
                        </a:rPr>
                        <a:t>8.900 </a:t>
                      </a:r>
                    </a:p>
                  </a:txBody>
                  <a:tcPr marL="9525" marR="9525" marT="9525" marB="0">
                    <a:lnL w="3175" cap="flat" cmpd="sng" algn="ctr">
                      <a:solidFill>
                        <a:srgbClr val="62B543"/>
                      </a:solidFill>
                      <a:prstDash val="sys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vMerge="1">
                  <a:txBody>
                    <a:bodyPr/>
                    <a:lstStyle/>
                    <a:p>
                      <a:endParaRPr lang="es-CO"/>
                    </a:p>
                  </a:txBody>
                  <a:tcPr/>
                </a:tc>
              </a:tr>
              <a:tr h="168561">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 sz="1600" b="0" i="0" u="none" strike="noStrike" kern="1200" cap="none" normalizeH="0" baseline="0" dirty="0" smtClean="0">
                          <a:ln>
                            <a:noFill/>
                          </a:ln>
                          <a:solidFill>
                            <a:schemeClr val="tx1"/>
                          </a:solidFill>
                          <a:effectLst/>
                          <a:latin typeface="+mj-lt"/>
                          <a:ea typeface="+mn-ea"/>
                          <a:cs typeface="Arial" panose="020B0604020202020204" pitchFamily="34" charset="0"/>
                        </a:rPr>
                        <a:t>Beneficiarios atendidos por el ICBF </a:t>
                      </a:r>
                    </a:p>
                  </a:txBody>
                  <a:tcPr marL="0" marR="18000" marT="18002" marB="0"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vMerge="1">
                  <a:txBody>
                    <a:bodyPr/>
                    <a:lstStyle/>
                    <a:p>
                      <a:endParaRPr lang="es-CO"/>
                    </a:p>
                  </a:txBody>
                  <a:tcPr>
                    <a:lnL w="3175" cap="flat" cmpd="sng" algn="ctr">
                      <a:solidFill>
                        <a:srgbClr val="62B543"/>
                      </a:solidFill>
                      <a:prstDash val="sysDot"/>
                      <a:round/>
                      <a:headEnd type="none" w="med" len="med"/>
                      <a:tailEnd type="none" w="med" len="med"/>
                    </a:lnL>
                    <a:lnR w="12700" cap="flat" cmpd="sng" algn="ctr">
                      <a:solidFill>
                        <a:schemeClr val="tx1"/>
                      </a:solidFill>
                      <a:prstDash val="solid"/>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fontAlgn="ctr"/>
                      <a:endParaRPr lang="es-CO" sz="1000" b="1" i="0" u="none" strike="noStrike" dirty="0">
                        <a:solidFill>
                          <a:srgbClr val="000000"/>
                        </a:solidFill>
                        <a:effectLst/>
                        <a:latin typeface="Arial Narrow"/>
                      </a:endParaRPr>
                    </a:p>
                  </a:txBody>
                  <a:tcPr marL="9525" marR="9525" marT="9525" marB="0" anchor="ctr">
                    <a:lnL w="12700" cap="flat" cmpd="sng" algn="ctr">
                      <a:solidFill>
                        <a:schemeClr val="tx1"/>
                      </a:solidFill>
                      <a:prstDash val="solid"/>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r>
              <a:tr h="168560">
                <a:tc vMerge="1">
                  <a:txBody>
                    <a:bodyPr/>
                    <a:lstStyle/>
                    <a:p>
                      <a:endParaRPr lang="es-CO"/>
                    </a:p>
                  </a:txBody>
                  <a:tcPr/>
                </a:tc>
                <a:tc>
                  <a:txBody>
                    <a:bodyPr/>
                    <a:lstStyle/>
                    <a:p>
                      <a:pPr algn="ctr" fontAlgn="ctr"/>
                      <a:r>
                        <a:rPr lang="es-CO" sz="1100" b="1" i="0" u="none" strike="noStrike" dirty="0" smtClean="0">
                          <a:solidFill>
                            <a:srgbClr val="000000"/>
                          </a:solidFill>
                          <a:effectLst/>
                          <a:latin typeface="Arial Narrow"/>
                        </a:rPr>
                        <a:t>      7.902</a:t>
                      </a:r>
                      <a:endParaRPr lang="es-CO" sz="1100" b="1" i="0" u="none" strike="noStrike" dirty="0">
                        <a:solidFill>
                          <a:srgbClr val="000000"/>
                        </a:solidFill>
                        <a:effectLst/>
                        <a:latin typeface="Arial Narrow"/>
                      </a:endParaRPr>
                    </a:p>
                  </a:txBody>
                  <a:tcPr marL="9525" marR="9525" marT="9525" marB="0" anchor="ctr">
                    <a:lnL w="3175" cap="flat" cmpd="sng" algn="ctr">
                      <a:solidFill>
                        <a:srgbClr val="62B543"/>
                      </a:solidFill>
                      <a:prstDash val="sysDot"/>
                      <a:round/>
                      <a:headEnd type="none" w="med" len="med"/>
                      <a:tailEnd type="none" w="med" len="med"/>
                    </a:lnL>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fontAlgn="ctr"/>
                      <a:r>
                        <a:rPr lang="es-CO" sz="1100" b="1" i="0" u="none" strike="noStrike" dirty="0" smtClean="0">
                          <a:solidFill>
                            <a:srgbClr val="000000"/>
                          </a:solidFill>
                          <a:effectLst/>
                          <a:latin typeface="Arial Narrow"/>
                        </a:rPr>
                        <a:t>2.650</a:t>
                      </a:r>
                    </a:p>
                    <a:p>
                      <a:pPr algn="ctr" fontAlgn="ctr"/>
                      <a:endParaRPr lang="es-CO" sz="1100" b="1" i="0" u="none" strike="noStrike" dirty="0">
                        <a:solidFill>
                          <a:srgbClr val="000000"/>
                        </a:solidFill>
                        <a:effectLst/>
                        <a:latin typeface="Arial Narrow"/>
                      </a:endParaRPr>
                    </a:p>
                  </a:txBody>
                  <a:tcPr marL="9525" marR="9525" marT="9525" marB="0" anchor="ctr">
                    <a:lnT w="3175" cap="flat" cmpd="sng" algn="ctr">
                      <a:solidFill>
                        <a:srgbClr val="62B543"/>
                      </a:solidFill>
                      <a:prstDash val="sysDot"/>
                      <a:round/>
                      <a:headEnd type="none" w="med" len="med"/>
                      <a:tailEnd type="none" w="med" len="med"/>
                    </a:lnT>
                    <a:solidFill>
                      <a:schemeClr val="bg1">
                        <a:lumMod val="95000"/>
                      </a:schemeClr>
                    </a:solidFill>
                  </a:tcPr>
                </a:tc>
              </a:tr>
              <a:tr h="168561">
                <a:tc vMerge="1">
                  <a:txBody>
                    <a:bodyPr/>
                    <a:lstStyle/>
                    <a:p>
                      <a:endParaRPr lang="es-CO"/>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600" b="0" i="0" u="none" strike="noStrike" cap="none" normalizeH="0" baseline="0" dirty="0" smtClean="0">
                        <a:ln>
                          <a:noFill/>
                        </a:ln>
                        <a:solidFill>
                          <a:srgbClr val="000000"/>
                        </a:solidFill>
                        <a:effectLst/>
                        <a:latin typeface="+mn-lt"/>
                        <a:cs typeface="Arial" panose="020B0604020202020204" pitchFamily="34" charset="0"/>
                      </a:endParaRPr>
                    </a:p>
                  </a:txBody>
                  <a:tcPr marL="0" marR="18000" marT="18002" marB="0" horzOverflow="overflow">
                    <a:lnL w="3175" cap="flat" cmpd="sng" algn="ctr">
                      <a:solidFill>
                        <a:srgbClr val="62B543"/>
                      </a:solidFill>
                      <a:prstDash val="sysDot"/>
                      <a:round/>
                      <a:headEnd type="none" w="med" len="med"/>
                      <a:tailEnd type="none" w="med" len="med"/>
                    </a:lnL>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algn="ctr" fontAlgn="ctr"/>
                      <a:endParaRPr lang="es-CO" sz="1100" b="1" i="0" u="none" strike="noStrike" dirty="0">
                        <a:solidFill>
                          <a:srgbClr val="000000"/>
                        </a:solidFill>
                        <a:effectLst/>
                        <a:latin typeface="Arial Narrow"/>
                      </a:endParaRPr>
                    </a:p>
                  </a:txBody>
                  <a:tcPr marL="9525" marR="9525" marT="9525" marB="0" anchor="ctr">
                    <a:solidFill>
                      <a:schemeClr val="bg1">
                        <a:lumMod val="95000"/>
                      </a:schemeClr>
                    </a:solidFill>
                  </a:tcPr>
                </a:tc>
              </a:tr>
            </a:tbl>
          </a:graphicData>
        </a:graphic>
      </p:graphicFrame>
      <p:sp>
        <p:nvSpPr>
          <p:cNvPr id="2" name="Cheurón 1"/>
          <p:cNvSpPr/>
          <p:nvPr/>
        </p:nvSpPr>
        <p:spPr>
          <a:xfrm rot="5400000">
            <a:off x="1404334" y="2908923"/>
            <a:ext cx="463102" cy="768261"/>
          </a:xfrm>
          <a:prstGeom prst="chevr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s-CO" dirty="0">
              <a:solidFill>
                <a:schemeClr val="tx1"/>
              </a:solidFill>
            </a:endParaRPr>
          </a:p>
        </p:txBody>
      </p:sp>
      <p:graphicFrame>
        <p:nvGraphicFramePr>
          <p:cNvPr id="8" name="Group 3"/>
          <p:cNvGraphicFramePr>
            <a:graphicFrameLocks noGrp="1"/>
          </p:cNvGraphicFramePr>
          <p:nvPr>
            <p:extLst>
              <p:ext uri="{D42A27DB-BD31-4B8C-83A1-F6EECF244321}">
                <p14:modId xmlns:p14="http://schemas.microsoft.com/office/powerpoint/2010/main" val="840509791"/>
              </p:ext>
            </p:extLst>
          </p:nvPr>
        </p:nvGraphicFramePr>
        <p:xfrm>
          <a:off x="5291250" y="1285918"/>
          <a:ext cx="3582294" cy="2743328"/>
        </p:xfrm>
        <a:graphic>
          <a:graphicData uri="http://schemas.openxmlformats.org/drawingml/2006/table">
            <a:tbl>
              <a:tblPr/>
              <a:tblGrid>
                <a:gridCol w="2926848">
                  <a:extLst>
                    <a:ext uri="{9D8B030D-6E8A-4147-A177-3AD203B41FA5}">
                      <a16:colId xmlns="" xmlns:a16="http://schemas.microsoft.com/office/drawing/2014/main" val="20000"/>
                    </a:ext>
                  </a:extLst>
                </a:gridCol>
                <a:gridCol w="655446">
                  <a:extLst>
                    <a:ext uri="{9D8B030D-6E8A-4147-A177-3AD203B41FA5}">
                      <a16:colId xmlns="" xmlns:a16="http://schemas.microsoft.com/office/drawing/2014/main" val="20001"/>
                    </a:ext>
                  </a:extLst>
                </a:gridCol>
              </a:tblGrid>
              <a:tr h="505962">
                <a:tc gridSpan="2">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1" i="0" u="none" strike="noStrike" cap="none" normalizeH="0" baseline="0" dirty="0">
                          <a:ln>
                            <a:noFill/>
                          </a:ln>
                          <a:solidFill>
                            <a:schemeClr val="bg1"/>
                          </a:solidFill>
                          <a:effectLst/>
                          <a:latin typeface="Arial" charset="0"/>
                          <a:cs typeface="Arial" charset="0"/>
                        </a:rPr>
                        <a:t>ICBF- </a:t>
                      </a:r>
                      <a:r>
                        <a:rPr kumimoji="0" lang="es-ES" sz="1400" b="1" i="0" u="none" strike="noStrike" cap="none" normalizeH="0" baseline="0" dirty="0" smtClean="0">
                          <a:ln>
                            <a:noFill/>
                          </a:ln>
                          <a:solidFill>
                            <a:schemeClr val="bg1"/>
                          </a:solidFill>
                          <a:effectLst/>
                          <a:latin typeface="Arial" charset="0"/>
                          <a:cs typeface="Arial" charset="0"/>
                        </a:rPr>
                        <a:t>Regional Guajira </a:t>
                      </a:r>
                    </a:p>
                    <a:p>
                      <a:pPr marL="0" marR="0" lvl="0" indent="0" algn="ctr" defTabSz="914400" rtl="0" eaLnBrk="0" fontAlgn="b" latinLnBrk="0" hangingPunct="0">
                        <a:lnSpc>
                          <a:spcPct val="100000"/>
                        </a:lnSpc>
                        <a:spcBef>
                          <a:spcPct val="0"/>
                        </a:spcBef>
                        <a:spcAft>
                          <a:spcPct val="0"/>
                        </a:spcAft>
                        <a:buClrTx/>
                        <a:buSzTx/>
                        <a:buFontTx/>
                        <a:buNone/>
                        <a:tabLst/>
                      </a:pPr>
                      <a:r>
                        <a:rPr kumimoji="0" lang="es-ES" sz="1400" b="1" i="0" u="none" strike="noStrike" cap="none" normalizeH="0" baseline="0" dirty="0" smtClean="0">
                          <a:ln>
                            <a:noFill/>
                          </a:ln>
                          <a:solidFill>
                            <a:schemeClr val="bg1"/>
                          </a:solidFill>
                          <a:effectLst/>
                          <a:latin typeface="Arial" charset="0"/>
                          <a:cs typeface="Arial" charset="0"/>
                        </a:rPr>
                        <a:t>Datos </a:t>
                      </a:r>
                      <a:r>
                        <a:rPr kumimoji="0" lang="es-ES" sz="1400" b="1" i="0" u="none" strike="noStrike" cap="none" normalizeH="0" baseline="0" dirty="0">
                          <a:ln>
                            <a:noFill/>
                          </a:ln>
                          <a:solidFill>
                            <a:schemeClr val="bg1"/>
                          </a:solidFill>
                          <a:effectLst/>
                          <a:latin typeface="Arial" charset="0"/>
                          <a:cs typeface="Arial" charset="0"/>
                        </a:rPr>
                        <a:t>Generales</a:t>
                      </a:r>
                      <a:endParaRPr kumimoji="0" lang="es-ES" sz="1400" b="0" i="0" u="none" strike="noStrike" cap="none" normalizeH="0" baseline="0" dirty="0">
                        <a:ln>
                          <a:noFill/>
                        </a:ln>
                        <a:solidFill>
                          <a:schemeClr val="bg1"/>
                        </a:solidFill>
                        <a:effectLst/>
                        <a:latin typeface="Arial Black" pitchFamily="34" charset="0"/>
                      </a:endParaRPr>
                    </a:p>
                  </a:txBody>
                  <a:tcPr marT="45728" marB="45728"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ysDot"/>
                      <a:round/>
                      <a:headEnd type="none" w="med" len="med"/>
                      <a:tailEnd type="none" w="med" len="med"/>
                    </a:lnT>
                    <a:lnB w="3175" cap="flat" cmpd="sng" algn="ctr">
                      <a:noFill/>
                      <a:prstDash val="sysDot"/>
                      <a:round/>
                      <a:headEnd type="none" w="med" len="med"/>
                      <a:tailEnd type="none" w="med" len="med"/>
                    </a:lnB>
                    <a:lnTlToBr>
                      <a:noFill/>
                    </a:lnTlToBr>
                    <a:lnBlToTr>
                      <a:noFill/>
                    </a:lnBlToTr>
                    <a:solidFill>
                      <a:srgbClr val="62B543"/>
                    </a:solidFill>
                  </a:tcPr>
                </a:tc>
                <a:tc hMerge="1">
                  <a:txBody>
                    <a:bodyPr/>
                    <a:lstStyle/>
                    <a:p>
                      <a:endParaRPr lang="es-CO"/>
                    </a:p>
                  </a:txBody>
                  <a:tcPr/>
                </a:tc>
                <a:extLst>
                  <a:ext uri="{0D108BD9-81ED-4DB2-BD59-A6C34878D82A}">
                    <a16:rowId xmlns="" xmlns:a16="http://schemas.microsoft.com/office/drawing/2014/main" val="10000"/>
                  </a:ext>
                </a:extLst>
              </a:tr>
              <a:tr h="285773">
                <a:tc>
                  <a:txBody>
                    <a:bodyPr/>
                    <a:lstStyle/>
                    <a:p>
                      <a:r>
                        <a:rPr lang="es-CO" sz="1600" dirty="0" smtClean="0"/>
                        <a:t>N°</a:t>
                      </a:r>
                      <a:r>
                        <a:rPr lang="es-CO" sz="1600" baseline="0" dirty="0" smtClean="0"/>
                        <a:t> Centros Zonales: </a:t>
                      </a:r>
                      <a:r>
                        <a:rPr lang="es-CO" sz="1600" b="1" baseline="0" dirty="0" smtClean="0"/>
                        <a:t>5</a:t>
                      </a: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endParaRPr kumimoji="0" lang="es-CO" sz="1600" b="0" i="0" u="none" strike="noStrike" cap="none" normalizeH="0" baseline="0" dirty="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no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1"/>
                  </a:ext>
                </a:extLst>
              </a:tr>
              <a:tr h="285773">
                <a:tc>
                  <a:txBody>
                    <a:bodyPr/>
                    <a:lstStyle/>
                    <a:p>
                      <a:r>
                        <a:rPr lang="es-CO" sz="1400" dirty="0" smtClean="0"/>
                        <a:t>Centro zonal Riohacha</a:t>
                      </a:r>
                      <a:r>
                        <a:rPr lang="es-CO" sz="1400" baseline="0" dirty="0" smtClean="0"/>
                        <a:t> 1 y 2</a:t>
                      </a:r>
                      <a:endParaRPr lang="es-CO" sz="1400" dirty="0"/>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2"/>
                  </a:ext>
                </a:extLst>
              </a:tr>
              <a:tr h="261959">
                <a:tc>
                  <a:txBody>
                    <a:bodyPr/>
                    <a:lstStyle/>
                    <a:p>
                      <a:pPr algn="l"/>
                      <a:r>
                        <a:rPr lang="es-CO" sz="1400" dirty="0" smtClean="0"/>
                        <a:t>Centro zonal Manaure</a:t>
                      </a:r>
                      <a:endParaRPr lang="es-CO" sz="1400" dirty="0"/>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dirty="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3"/>
                  </a:ext>
                </a:extLst>
              </a:tr>
              <a:tr h="285773">
                <a:tc>
                  <a:txBody>
                    <a:bodyPr/>
                    <a:lstStyle/>
                    <a:p>
                      <a:r>
                        <a:rPr lang="es-CO" sz="1400" dirty="0" smtClean="0"/>
                        <a:t>Centro Zonal Maicao</a:t>
                      </a:r>
                      <a:endParaRPr lang="es-CO" sz="1400" dirty="0"/>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4"/>
                  </a:ext>
                </a:extLst>
              </a:tr>
              <a:tr h="285773">
                <a:tc>
                  <a:txBody>
                    <a:bodyPr/>
                    <a:lstStyle/>
                    <a:p>
                      <a:r>
                        <a:rPr lang="es-CO" sz="1400" dirty="0" smtClean="0"/>
                        <a:t>Centro Zonal Fonseca</a:t>
                      </a:r>
                      <a:endParaRPr lang="es-CO" sz="1400" dirty="0"/>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5"/>
                  </a:ext>
                </a:extLst>
              </a:tr>
              <a:tr h="285773">
                <a:tc>
                  <a:txBody>
                    <a:bodyPr/>
                    <a:lstStyle/>
                    <a:p>
                      <a:r>
                        <a:rPr lang="es-CO" sz="1400" dirty="0" smtClean="0"/>
                        <a:t>Centro Zonal Nazaret</a:t>
                      </a:r>
                      <a:endParaRPr lang="es-CO" sz="1400" dirty="0"/>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endParaRPr kumimoji="0" lang="es-CO" sz="1200" b="0" i="0" u="none" strike="noStrike" cap="none" normalizeH="0" baseline="0" dirty="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6"/>
                  </a:ext>
                </a:extLst>
              </a:tr>
              <a:tr h="285773">
                <a:tc>
                  <a:txBody>
                    <a:bodyPr/>
                    <a:lstStyle/>
                    <a:p>
                      <a:endParaRPr lang="es-CO" dirty="0"/>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tc>
                  <a:txBody>
                    <a:bodyPr/>
                    <a:lstStyle/>
                    <a:p>
                      <a:pPr marL="0" marR="0" lvl="0" indent="0" algn="r" defTabSz="914400" rtl="0" eaLnBrk="0" fontAlgn="b" latinLnBrk="0" hangingPunct="0">
                        <a:lnSpc>
                          <a:spcPct val="100000"/>
                        </a:lnSpc>
                        <a:spcBef>
                          <a:spcPct val="0"/>
                        </a:spcBef>
                        <a:spcAft>
                          <a:spcPct val="0"/>
                        </a:spcAft>
                        <a:buClrTx/>
                        <a:buSzTx/>
                        <a:buFontTx/>
                        <a:buNone/>
                        <a:tabLst/>
                      </a:pPr>
                      <a:endParaRPr kumimoji="0" lang="es-CO" sz="1600" b="0" i="0" u="none" strike="noStrike" cap="none" normalizeH="0" baseline="0" dirty="0">
                        <a:ln>
                          <a:noFill/>
                        </a:ln>
                        <a:solidFill>
                          <a:schemeClr val="tx1"/>
                        </a:solidFill>
                        <a:effectLst/>
                        <a:latin typeface="+mn-lt"/>
                      </a:endParaRPr>
                    </a:p>
                  </a:txBody>
                  <a:tcPr marT="45728" marB="45728" anchor="b" horzOverflow="overflow">
                    <a:lnL w="3175" cap="flat" cmpd="sng" algn="ctr">
                      <a:solidFill>
                        <a:srgbClr val="62B543"/>
                      </a:solidFill>
                      <a:prstDash val="sysDot"/>
                      <a:round/>
                      <a:headEnd type="none" w="med" len="med"/>
                      <a:tailEnd type="none" w="med" len="med"/>
                    </a:lnL>
                    <a:lnR w="3175" cap="flat" cmpd="sng" algn="ctr">
                      <a:solidFill>
                        <a:srgbClr val="62B543"/>
                      </a:solidFill>
                      <a:prstDash val="sysDot"/>
                      <a:round/>
                      <a:headEnd type="none" w="med" len="med"/>
                      <a:tailEnd type="none" w="med" len="med"/>
                    </a:lnR>
                    <a:lnT w="3175" cap="flat" cmpd="sng" algn="ctr">
                      <a:solidFill>
                        <a:srgbClr val="62B543"/>
                      </a:solidFill>
                      <a:prstDash val="sysDot"/>
                      <a:round/>
                      <a:headEnd type="none" w="med" len="med"/>
                      <a:tailEnd type="none" w="med" len="med"/>
                    </a:lnT>
                    <a:lnB w="3175" cap="flat" cmpd="sng" algn="ctr">
                      <a:solidFill>
                        <a:srgbClr val="62B543"/>
                      </a:solidFill>
                      <a:prstDash val="sysDot"/>
                      <a:round/>
                      <a:headEnd type="none" w="med" len="med"/>
                      <a:tailEnd type="none" w="med" len="med"/>
                    </a:lnB>
                    <a:lnTlToBr>
                      <a:noFill/>
                    </a:lnTlToBr>
                    <a:lnBlToTr>
                      <a:noFill/>
                    </a:lnBlToTr>
                    <a:solidFill>
                      <a:srgbClr val="F6F8FC"/>
                    </a:solidFill>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28262487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788" y="257634"/>
            <a:ext cx="6833814" cy="4550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altLang="es-CO" sz="3200" b="1" i="1" dirty="0" smtClean="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rPr>
              <a:t>Objetivo  de la Mesa Pública</a:t>
            </a:r>
            <a:endParaRPr lang="es-ES" altLang="es-CO" sz="32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sp>
        <p:nvSpPr>
          <p:cNvPr id="3" name="2 Rectángulo"/>
          <p:cNvSpPr/>
          <p:nvPr/>
        </p:nvSpPr>
        <p:spPr>
          <a:xfrm>
            <a:off x="271705" y="1202306"/>
            <a:ext cx="8588960" cy="1477328"/>
          </a:xfrm>
          <a:prstGeom prst="rect">
            <a:avLst/>
          </a:prstGeom>
        </p:spPr>
        <p:txBody>
          <a:bodyPr wrap="square">
            <a:spAutoFit/>
          </a:bodyPr>
          <a:lstStyle/>
          <a:p>
            <a:pPr algn="just"/>
            <a:r>
              <a:rPr lang="es-CO" dirty="0" smtClean="0"/>
              <a:t>Fortalecer la mesa pública como un proceso tendiente a promover un cambio cultural, de manera democrática y participativa, para visibilizar la gestión y los resultados ICBF como garante del cumplimiento de los derechos de la niñez, la adolescencia y la familia colombiana.</a:t>
            </a:r>
          </a:p>
          <a:p>
            <a:pPr algn="just"/>
            <a:endParaRPr lang="es-CO" dirty="0"/>
          </a:p>
        </p:txBody>
      </p:sp>
      <p:sp>
        <p:nvSpPr>
          <p:cNvPr id="5" name="4 Marcador de texto"/>
          <p:cNvSpPr>
            <a:spLocks noGrp="1"/>
          </p:cNvSpPr>
          <p:nvPr>
            <p:ph type="body" idx="1"/>
          </p:nvPr>
        </p:nvSpPr>
        <p:spPr>
          <a:xfrm>
            <a:off x="271705" y="4258140"/>
            <a:ext cx="8588960" cy="1923719"/>
          </a:xfrm>
        </p:spPr>
        <p:txBody>
          <a:bodyPr/>
          <a:lstStyle/>
          <a:p>
            <a:pPr marL="285750" indent="-285750" algn="just">
              <a:buFont typeface="Wingdings" pitchFamily="2" charset="2"/>
              <a:buChar char="q"/>
            </a:pPr>
            <a:r>
              <a:rPr lang="es-CO" sz="1800" dirty="0">
                <a:solidFill>
                  <a:schemeClr val="tx1"/>
                </a:solidFill>
              </a:rPr>
              <a:t>Promover espacios de diálogo y participación entre los distintos actores gubernamentales y de la sociedad a fin de evaluar, corregir y presentar alternativas de solución y cualificación del servicio público de bienestar familiar.</a:t>
            </a:r>
          </a:p>
          <a:p>
            <a:pPr marL="285750" indent="-285750" algn="just">
              <a:buFont typeface="Wingdings" pitchFamily="2" charset="2"/>
              <a:buChar char="q"/>
            </a:pPr>
            <a:r>
              <a:rPr lang="es-CO" sz="1800" dirty="0">
                <a:solidFill>
                  <a:schemeClr val="tx1"/>
                </a:solidFill>
              </a:rPr>
              <a:t>Generar estrategias de información pertinente y oportuna a los diferentes actores para posibilitar la discusión crítica y propositiva sobre el servicio público de bienestar familiar en los eventos de rendición de cuentas y mesas públicas.</a:t>
            </a:r>
          </a:p>
          <a:p>
            <a:endParaRPr lang="es-CO" sz="1800" dirty="0"/>
          </a:p>
        </p:txBody>
      </p:sp>
      <p:sp>
        <p:nvSpPr>
          <p:cNvPr id="7" name="6 Flecha derecha"/>
          <p:cNvSpPr/>
          <p:nvPr/>
        </p:nvSpPr>
        <p:spPr>
          <a:xfrm>
            <a:off x="271705" y="2537136"/>
            <a:ext cx="3754816" cy="141191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i="1" dirty="0" smtClean="0"/>
              <a:t>Objetivos Específicos</a:t>
            </a:r>
            <a:endParaRPr lang="es-CO" sz="2800" i="1" dirty="0"/>
          </a:p>
        </p:txBody>
      </p:sp>
    </p:spTree>
    <p:extLst>
      <p:ext uri="{BB962C8B-B14F-4D97-AF65-F5344CB8AC3E}">
        <p14:creationId xmlns:p14="http://schemas.microsoft.com/office/powerpoint/2010/main" val="1962598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53788" y="257634"/>
            <a:ext cx="6833814" cy="45505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s-ES" altLang="es-CO" sz="3200" b="1" i="1" dirty="0">
              <a:solidFill>
                <a:prstClr val="white"/>
              </a:solidFill>
              <a:effectLst>
                <a:outerShdw blurRad="38100" dist="38100" dir="2700000" algn="tl">
                  <a:srgbClr val="000000">
                    <a:alpha val="43137"/>
                  </a:srgbClr>
                </a:outerShdw>
              </a:effectLst>
              <a:ea typeface="MS PGothic" panose="020B0600070205080204" pitchFamily="34" charset="-128"/>
              <a:cs typeface="Arial" pitchFamily="34" charset="0"/>
            </a:endParaRPr>
          </a:p>
        </p:txBody>
      </p:sp>
      <p:sp>
        <p:nvSpPr>
          <p:cNvPr id="5" name="4 Marcador de texto"/>
          <p:cNvSpPr>
            <a:spLocks noGrp="1"/>
          </p:cNvSpPr>
          <p:nvPr>
            <p:ph type="body" idx="1"/>
          </p:nvPr>
        </p:nvSpPr>
        <p:spPr>
          <a:xfrm>
            <a:off x="271705" y="1669486"/>
            <a:ext cx="8588960" cy="4229037"/>
          </a:xfrm>
        </p:spPr>
        <p:txBody>
          <a:bodyPr/>
          <a:lstStyle/>
          <a:p>
            <a:pPr marL="285750" indent="-285750" algn="just">
              <a:buFont typeface="Wingdings" pitchFamily="2" charset="2"/>
              <a:buChar char="q"/>
            </a:pPr>
            <a:r>
              <a:rPr lang="es-CO" sz="1800" dirty="0">
                <a:solidFill>
                  <a:schemeClr val="tx1"/>
                </a:solidFill>
              </a:rPr>
              <a:t>Hacer seguimiento a los compromisos adquiridos en los eventos de rendición de cuentas y mesas públicas con el fin de garantizar que se de respuestas a los requerimientos y ante todo se incentive verdaderos procesos participativos con incidencia en la cualificación del servicio publico de bienestar familiar. </a:t>
            </a:r>
          </a:p>
          <a:p>
            <a:pPr marL="285750" indent="-285750" algn="just">
              <a:buFont typeface="Wingdings" pitchFamily="2" charset="2"/>
              <a:buChar char="q"/>
            </a:pPr>
            <a:r>
              <a:rPr lang="es-CO" sz="1800" dirty="0">
                <a:solidFill>
                  <a:schemeClr val="tx1"/>
                </a:solidFill>
              </a:rPr>
              <a:t>Promover la realización de ejercicios prácticos de control social a la rendición pública de cuentas y mesas públicas a nivel Institucional, Departamental y Municipal con la participación de comités de control social de los servicios, veedurías ciudadanas y comunidad en general que incluye a los niños, niñas, adolescentes y jóvenes, interesados en participar en este proceso. </a:t>
            </a:r>
          </a:p>
          <a:p>
            <a:pPr marL="285750" indent="-285750" algn="just">
              <a:buFont typeface="Wingdings" pitchFamily="2" charset="2"/>
              <a:buChar char="q"/>
            </a:pPr>
            <a:r>
              <a:rPr lang="es-CO" sz="1800" dirty="0">
                <a:solidFill>
                  <a:schemeClr val="tx1"/>
                </a:solidFill>
              </a:rPr>
              <a:t>Promover dentro de la cultura organizacional y de los servidores públicos del ICBF una actitud permanente de rendición de cuentas transparencia y dialogo abierto y de doble vía. </a:t>
            </a:r>
          </a:p>
          <a:p>
            <a:pPr algn="just"/>
            <a:endParaRPr lang="es-CO" sz="1800" dirty="0"/>
          </a:p>
        </p:txBody>
      </p:sp>
      <p:sp>
        <p:nvSpPr>
          <p:cNvPr id="7" name="6 Flecha derecha"/>
          <p:cNvSpPr/>
          <p:nvPr/>
        </p:nvSpPr>
        <p:spPr>
          <a:xfrm>
            <a:off x="271705" y="0"/>
            <a:ext cx="3754816" cy="1411911"/>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i="1" dirty="0" smtClean="0"/>
              <a:t>Objetivos Específicos</a:t>
            </a:r>
            <a:endParaRPr lang="es-CO" sz="2800" i="1" dirty="0"/>
          </a:p>
        </p:txBody>
      </p:sp>
    </p:spTree>
    <p:extLst>
      <p:ext uri="{BB962C8B-B14F-4D97-AF65-F5344CB8AC3E}">
        <p14:creationId xmlns:p14="http://schemas.microsoft.com/office/powerpoint/2010/main" val="3570973474"/>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2269</TotalTime>
  <Words>2889</Words>
  <Application>Microsoft Office PowerPoint</Application>
  <PresentationFormat>Presentación en pantalla (4:3)</PresentationFormat>
  <Paragraphs>496</Paragraphs>
  <Slides>45</Slides>
  <Notes>0</Notes>
  <HiddenSlides>0</HiddenSlides>
  <MMClips>0</MMClips>
  <ScaleCrop>false</ScaleCrop>
  <HeadingPairs>
    <vt:vector size="4" baseType="variant">
      <vt:variant>
        <vt:lpstr>Tema</vt:lpstr>
      </vt:variant>
      <vt:variant>
        <vt:i4>4</vt:i4>
      </vt:variant>
      <vt:variant>
        <vt:lpstr>Títulos de diapositiva</vt:lpstr>
      </vt:variant>
      <vt:variant>
        <vt:i4>45</vt:i4>
      </vt:variant>
    </vt:vector>
  </HeadingPairs>
  <TitlesOfParts>
    <vt:vector size="49" baseType="lpstr">
      <vt:lpstr>Diseño personalizado</vt:lpstr>
      <vt:lpstr>1_Diseño personalizado</vt:lpstr>
      <vt:lpstr>Tema de Office</vt:lpstr>
      <vt:lpstr>1_Tema de Office</vt:lpstr>
      <vt:lpstr>Presentación de PowerPoint</vt:lpstr>
      <vt:lpstr>Presentación de PowerPoint</vt:lpstr>
      <vt:lpstr>AGENDA</vt:lpstr>
      <vt:lpstr>INSTITUTO COLOMBIANO DE BIENESTAR FAMILIAR</vt:lpstr>
      <vt:lpstr>Información del Departamento  de la Guajira Vigencia 2017</vt:lpstr>
      <vt:lpstr>Presentación de PowerPoint</vt:lpstr>
      <vt:lpstr>Información detallada de la Regional Guajira y Centro Zonal 5 Maicao .  Vigencia 2017</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 </vt:lpstr>
      <vt:lpstr> </vt:lpstr>
      <vt:lpstr> </vt:lpstr>
      <vt:lpstr>Presentación de PowerPoint</vt:lpstr>
      <vt:lpstr>CENTRO DE DESARROLLO INFANTIL - CDI</vt:lpstr>
      <vt:lpstr>ESTRUCTURA OPERATIVA - CDI</vt:lpstr>
      <vt:lpstr>HOGAR INFANTIL – LACTANTE Y PREESCOLAR</vt:lpstr>
      <vt:lpstr>ESTRUCTURA OPERATIVA  HOGAR INFANTIL – LACTANTE Y PREESCOLAR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Oferta Institucional del Instituto Colombiano de Bienestar Familiar Maicao 2017</vt:lpstr>
      <vt:lpstr>Oferta Institucional del Instituto Colombiano de Bienestar Familiar Maicao 2017</vt:lpstr>
      <vt:lpstr>Oferta Institucional del Instituto Colombiano de Bienestar Familiar Maicao 2017</vt:lpstr>
      <vt:lpstr>Oferta Institucional del Instituto Colombiano de Bienestar Familiar Albania 2017</vt:lpstr>
      <vt:lpstr>Oferta Institucional del Instituto Colombiano de Bienestar Familiar Albania 2017</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Sugeis Padilla Barrios</cp:lastModifiedBy>
  <cp:revision>112</cp:revision>
  <dcterms:created xsi:type="dcterms:W3CDTF">2015-01-29T14:27:26Z</dcterms:created>
  <dcterms:modified xsi:type="dcterms:W3CDTF">2017-08-16T14:38:44Z</dcterms:modified>
</cp:coreProperties>
</file>