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3" r:id="rId6"/>
    <p:sldId id="262" r:id="rId7"/>
    <p:sldId id="264" r:id="rId8"/>
  </p:sldIdLst>
  <p:sldSz cx="5400675" cy="3600450"/>
  <p:notesSz cx="6858000" cy="9144000"/>
  <p:defaultTextStyle>
    <a:defPPr>
      <a:defRPr lang="es-CO"/>
    </a:defPPr>
    <a:lvl1pPr marL="0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1pPr>
    <a:lvl2pPr marL="216027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2pPr>
    <a:lvl3pPr marL="432054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3pPr>
    <a:lvl4pPr marL="648081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4pPr>
    <a:lvl5pPr marL="864108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5pPr>
    <a:lvl6pPr marL="1080135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6pPr>
    <a:lvl7pPr marL="1296162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7pPr>
    <a:lvl8pPr marL="1512189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8pPr>
    <a:lvl9pPr marL="1728216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65" d="100"/>
          <a:sy n="165" d="100"/>
        </p:scale>
        <p:origin x="1003" y="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DENUNCIAS  MALTRATO 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'DENUNCIAS  '!$B$4:$B$5</c:f>
              <c:strCache>
                <c:ptCount val="2"/>
                <c:pt idx="0">
                  <c:v>Denuncias  enero a diciembre de 2016</c:v>
                </c:pt>
                <c:pt idx="1">
                  <c:v>Amenazado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'DENUNCIAS  '!$A$6:$A$21</c:f>
              <c:strCache>
                <c:ptCount val="16"/>
                <c:pt idx="0">
                  <c:v>CZ BARRIOS UNIDOS</c:v>
                </c:pt>
                <c:pt idx="1">
                  <c:v>CZ BOSA</c:v>
                </c:pt>
                <c:pt idx="2">
                  <c:v>CZ CIUDAD BOLIVAR</c:v>
                </c:pt>
                <c:pt idx="3">
                  <c:v>CZ ENGATIVA</c:v>
                </c:pt>
                <c:pt idx="4">
                  <c:v>CZ FONTIBON</c:v>
                </c:pt>
                <c:pt idx="5">
                  <c:v>CZ KENNEDY</c:v>
                </c:pt>
                <c:pt idx="6">
                  <c:v>CZ RAFAEL URIBE</c:v>
                </c:pt>
                <c:pt idx="7">
                  <c:v>CZ REVIVIR</c:v>
                </c:pt>
                <c:pt idx="8">
                  <c:v>CZ SAN CRISTOBAL SUR</c:v>
                </c:pt>
                <c:pt idx="9">
                  <c:v>CZ SANTA FE</c:v>
                </c:pt>
                <c:pt idx="10">
                  <c:v>CZ SUBA</c:v>
                </c:pt>
                <c:pt idx="11">
                  <c:v>CZ TUNJUELITO</c:v>
                </c:pt>
                <c:pt idx="12">
                  <c:v>CZ USAQUEN</c:v>
                </c:pt>
                <c:pt idx="13">
                  <c:v>CZ USME</c:v>
                </c:pt>
                <c:pt idx="14">
                  <c:v>REGIONAL BOGOTA</c:v>
                </c:pt>
                <c:pt idx="15">
                  <c:v>Total general</c:v>
                </c:pt>
              </c:strCache>
            </c:strRef>
          </c:cat>
          <c:val>
            <c:numRef>
              <c:f>'DENUNCIAS  '!$B$6:$B$21</c:f>
            </c:numRef>
          </c:val>
          <c:extLst xmlns:c16r2="http://schemas.microsoft.com/office/drawing/2015/06/chart"/>
        </c:ser>
        <c:ser>
          <c:idx val="1"/>
          <c:order val="1"/>
          <c:tx>
            <c:strRef>
              <c:f>'DENUNCIAS  '!$C$4:$C$5</c:f>
              <c:strCache>
                <c:ptCount val="2"/>
                <c:pt idx="0">
                  <c:v>Denuncias  enero a diciembre de 2016</c:v>
                </c:pt>
                <c:pt idx="1">
                  <c:v>Amenazado por grupos armados organizados al margen de la ley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'DENUNCIAS  '!$A$6:$A$21</c:f>
              <c:strCache>
                <c:ptCount val="16"/>
                <c:pt idx="0">
                  <c:v>CZ BARRIOS UNIDOS</c:v>
                </c:pt>
                <c:pt idx="1">
                  <c:v>CZ BOSA</c:v>
                </c:pt>
                <c:pt idx="2">
                  <c:v>CZ CIUDAD BOLIVAR</c:v>
                </c:pt>
                <c:pt idx="3">
                  <c:v>CZ ENGATIVA</c:v>
                </c:pt>
                <c:pt idx="4">
                  <c:v>CZ FONTIBON</c:v>
                </c:pt>
                <c:pt idx="5">
                  <c:v>CZ KENNEDY</c:v>
                </c:pt>
                <c:pt idx="6">
                  <c:v>CZ RAFAEL URIBE</c:v>
                </c:pt>
                <c:pt idx="7">
                  <c:v>CZ REVIVIR</c:v>
                </c:pt>
                <c:pt idx="8">
                  <c:v>CZ SAN CRISTOBAL SUR</c:v>
                </c:pt>
                <c:pt idx="9">
                  <c:v>CZ SANTA FE</c:v>
                </c:pt>
                <c:pt idx="10">
                  <c:v>CZ SUBA</c:v>
                </c:pt>
                <c:pt idx="11">
                  <c:v>CZ TUNJUELITO</c:v>
                </c:pt>
                <c:pt idx="12">
                  <c:v>CZ USAQUEN</c:v>
                </c:pt>
                <c:pt idx="13">
                  <c:v>CZ USME</c:v>
                </c:pt>
                <c:pt idx="14">
                  <c:v>REGIONAL BOGOTA</c:v>
                </c:pt>
                <c:pt idx="15">
                  <c:v>Total general</c:v>
                </c:pt>
              </c:strCache>
            </c:strRef>
          </c:cat>
          <c:val>
            <c:numRef>
              <c:f>'DENUNCIAS  '!$C$6:$C$21</c:f>
            </c:numRef>
          </c:val>
          <c:extLst xmlns:c16r2="http://schemas.microsoft.com/office/drawing/2015/06/chart"/>
        </c:ser>
        <c:ser>
          <c:idx val="2"/>
          <c:order val="2"/>
          <c:tx>
            <c:strRef>
              <c:f>'DENUNCIAS  '!$D$4:$D$5</c:f>
              <c:strCache>
                <c:ptCount val="2"/>
                <c:pt idx="0">
                  <c:v>Denuncias  enero a diciembre de 2016</c:v>
                </c:pt>
                <c:pt idx="1">
                  <c:v>Consumo de Sustancias Psicoactivas</c:v>
                </c:pt>
              </c:strCache>
            </c:strRef>
          </c:tx>
          <c:spPr>
            <a:solidFill>
              <a:schemeClr val="accent3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'DENUNCIAS  '!$A$6:$A$21</c:f>
              <c:strCache>
                <c:ptCount val="16"/>
                <c:pt idx="0">
                  <c:v>CZ BARRIOS UNIDOS</c:v>
                </c:pt>
                <c:pt idx="1">
                  <c:v>CZ BOSA</c:v>
                </c:pt>
                <c:pt idx="2">
                  <c:v>CZ CIUDAD BOLIVAR</c:v>
                </c:pt>
                <c:pt idx="3">
                  <c:v>CZ ENGATIVA</c:v>
                </c:pt>
                <c:pt idx="4">
                  <c:v>CZ FONTIBON</c:v>
                </c:pt>
                <c:pt idx="5">
                  <c:v>CZ KENNEDY</c:v>
                </c:pt>
                <c:pt idx="6">
                  <c:v>CZ RAFAEL URIBE</c:v>
                </c:pt>
                <c:pt idx="7">
                  <c:v>CZ REVIVIR</c:v>
                </c:pt>
                <c:pt idx="8">
                  <c:v>CZ SAN CRISTOBAL SUR</c:v>
                </c:pt>
                <c:pt idx="9">
                  <c:v>CZ SANTA FE</c:v>
                </c:pt>
                <c:pt idx="10">
                  <c:v>CZ SUBA</c:v>
                </c:pt>
                <c:pt idx="11">
                  <c:v>CZ TUNJUELITO</c:v>
                </c:pt>
                <c:pt idx="12">
                  <c:v>CZ USAQUEN</c:v>
                </c:pt>
                <c:pt idx="13">
                  <c:v>CZ USME</c:v>
                </c:pt>
                <c:pt idx="14">
                  <c:v>REGIONAL BOGOTA</c:v>
                </c:pt>
                <c:pt idx="15">
                  <c:v>Total general</c:v>
                </c:pt>
              </c:strCache>
            </c:strRef>
          </c:cat>
          <c:val>
            <c:numRef>
              <c:f>'DENUNCIAS  '!$D$6:$D$21</c:f>
            </c:numRef>
          </c:val>
          <c:extLst xmlns:c16r2="http://schemas.microsoft.com/office/drawing/2015/06/chart"/>
        </c:ser>
        <c:ser>
          <c:idx val="3"/>
          <c:order val="3"/>
          <c:tx>
            <c:strRef>
              <c:f>'DENUNCIAS  '!$E$4:$E$5</c:f>
              <c:strCache>
                <c:ptCount val="2"/>
                <c:pt idx="0">
                  <c:v>Denuncias  enero a diciembre de 2016</c:v>
                </c:pt>
                <c:pt idx="1">
                  <c:v>Convivencia Educativa</c:v>
                </c:pt>
              </c:strCache>
            </c:strRef>
          </c:tx>
          <c:spPr>
            <a:solidFill>
              <a:schemeClr val="accent4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'DENUNCIAS  '!$A$6:$A$21</c:f>
              <c:strCache>
                <c:ptCount val="16"/>
                <c:pt idx="0">
                  <c:v>CZ BARRIOS UNIDOS</c:v>
                </c:pt>
                <c:pt idx="1">
                  <c:v>CZ BOSA</c:v>
                </c:pt>
                <c:pt idx="2">
                  <c:v>CZ CIUDAD BOLIVAR</c:v>
                </c:pt>
                <c:pt idx="3">
                  <c:v>CZ ENGATIVA</c:v>
                </c:pt>
                <c:pt idx="4">
                  <c:v>CZ FONTIBON</c:v>
                </c:pt>
                <c:pt idx="5">
                  <c:v>CZ KENNEDY</c:v>
                </c:pt>
                <c:pt idx="6">
                  <c:v>CZ RAFAEL URIBE</c:v>
                </c:pt>
                <c:pt idx="7">
                  <c:v>CZ REVIVIR</c:v>
                </c:pt>
                <c:pt idx="8">
                  <c:v>CZ SAN CRISTOBAL SUR</c:v>
                </c:pt>
                <c:pt idx="9">
                  <c:v>CZ SANTA FE</c:v>
                </c:pt>
                <c:pt idx="10">
                  <c:v>CZ SUBA</c:v>
                </c:pt>
                <c:pt idx="11">
                  <c:v>CZ TUNJUELITO</c:v>
                </c:pt>
                <c:pt idx="12">
                  <c:v>CZ USAQUEN</c:v>
                </c:pt>
                <c:pt idx="13">
                  <c:v>CZ USME</c:v>
                </c:pt>
                <c:pt idx="14">
                  <c:v>REGIONAL BOGOTA</c:v>
                </c:pt>
                <c:pt idx="15">
                  <c:v>Total general</c:v>
                </c:pt>
              </c:strCache>
            </c:strRef>
          </c:cat>
          <c:val>
            <c:numRef>
              <c:f>'DENUNCIAS  '!$E$6:$E$21</c:f>
            </c:numRef>
          </c:val>
          <c:extLst xmlns:c16r2="http://schemas.microsoft.com/office/drawing/2015/06/chart"/>
        </c:ser>
        <c:ser>
          <c:idx val="4"/>
          <c:order val="4"/>
          <c:tx>
            <c:strRef>
              <c:f>'DENUNCIAS  '!$F$4:$F$5</c:f>
              <c:strCache>
                <c:ptCount val="2"/>
                <c:pt idx="0">
                  <c:v>Denuncias  enero a diciembre de 2016</c:v>
                </c:pt>
                <c:pt idx="1">
                  <c:v>Maltrato a Niñ@ en Gestación</c:v>
                </c:pt>
              </c:strCache>
            </c:strRef>
          </c:tx>
          <c:spPr>
            <a:solidFill>
              <a:schemeClr val="accent5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'DENUNCIAS  '!$A$6:$A$21</c:f>
              <c:strCache>
                <c:ptCount val="16"/>
                <c:pt idx="0">
                  <c:v>CZ BARRIOS UNIDOS</c:v>
                </c:pt>
                <c:pt idx="1">
                  <c:v>CZ BOSA</c:v>
                </c:pt>
                <c:pt idx="2">
                  <c:v>CZ CIUDAD BOLIVAR</c:v>
                </c:pt>
                <c:pt idx="3">
                  <c:v>CZ ENGATIVA</c:v>
                </c:pt>
                <c:pt idx="4">
                  <c:v>CZ FONTIBON</c:v>
                </c:pt>
                <c:pt idx="5">
                  <c:v>CZ KENNEDY</c:v>
                </c:pt>
                <c:pt idx="6">
                  <c:v>CZ RAFAEL URIBE</c:v>
                </c:pt>
                <c:pt idx="7">
                  <c:v>CZ REVIVIR</c:v>
                </c:pt>
                <c:pt idx="8">
                  <c:v>CZ SAN CRISTOBAL SUR</c:v>
                </c:pt>
                <c:pt idx="9">
                  <c:v>CZ SANTA FE</c:v>
                </c:pt>
                <c:pt idx="10">
                  <c:v>CZ SUBA</c:v>
                </c:pt>
                <c:pt idx="11">
                  <c:v>CZ TUNJUELITO</c:v>
                </c:pt>
                <c:pt idx="12">
                  <c:v>CZ USAQUEN</c:v>
                </c:pt>
                <c:pt idx="13">
                  <c:v>CZ USME</c:v>
                </c:pt>
                <c:pt idx="14">
                  <c:v>REGIONAL BOGOTA</c:v>
                </c:pt>
                <c:pt idx="15">
                  <c:v>Total general</c:v>
                </c:pt>
              </c:strCache>
            </c:strRef>
          </c:cat>
          <c:val>
            <c:numRef>
              <c:f>'DENUNCIAS  '!$F$6:$F$21</c:f>
              <c:numCache>
                <c:formatCode>General</c:formatCode>
                <c:ptCount val="16"/>
                <c:pt idx="7">
                  <c:v>47</c:v>
                </c:pt>
                <c:pt idx="13">
                  <c:v>1</c:v>
                </c:pt>
                <c:pt idx="15">
                  <c:v>48</c:v>
                </c:pt>
              </c:numCache>
            </c:numRef>
          </c:val>
          <c:extLst xmlns:c16r2="http://schemas.microsoft.com/office/drawing/2015/06/chart"/>
        </c:ser>
        <c:ser>
          <c:idx val="5"/>
          <c:order val="5"/>
          <c:tx>
            <c:strRef>
              <c:f>'DENUNCIAS  '!$G$4:$G$5</c:f>
              <c:strCache>
                <c:ptCount val="2"/>
                <c:pt idx="0">
                  <c:v>Denuncias  enero a diciembre de 2016</c:v>
                </c:pt>
                <c:pt idx="1">
                  <c:v>Maltrato Físico</c:v>
                </c:pt>
              </c:strCache>
            </c:strRef>
          </c:tx>
          <c:spPr>
            <a:solidFill>
              <a:schemeClr val="accent6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'DENUNCIAS  '!$A$6:$A$21</c:f>
              <c:strCache>
                <c:ptCount val="16"/>
                <c:pt idx="0">
                  <c:v>CZ BARRIOS UNIDOS</c:v>
                </c:pt>
                <c:pt idx="1">
                  <c:v>CZ BOSA</c:v>
                </c:pt>
                <c:pt idx="2">
                  <c:v>CZ CIUDAD BOLIVAR</c:v>
                </c:pt>
                <c:pt idx="3">
                  <c:v>CZ ENGATIVA</c:v>
                </c:pt>
                <c:pt idx="4">
                  <c:v>CZ FONTIBON</c:v>
                </c:pt>
                <c:pt idx="5">
                  <c:v>CZ KENNEDY</c:v>
                </c:pt>
                <c:pt idx="6">
                  <c:v>CZ RAFAEL URIBE</c:v>
                </c:pt>
                <c:pt idx="7">
                  <c:v>CZ REVIVIR</c:v>
                </c:pt>
                <c:pt idx="8">
                  <c:v>CZ SAN CRISTOBAL SUR</c:v>
                </c:pt>
                <c:pt idx="9">
                  <c:v>CZ SANTA FE</c:v>
                </c:pt>
                <c:pt idx="10">
                  <c:v>CZ SUBA</c:v>
                </c:pt>
                <c:pt idx="11">
                  <c:v>CZ TUNJUELITO</c:v>
                </c:pt>
                <c:pt idx="12">
                  <c:v>CZ USAQUEN</c:v>
                </c:pt>
                <c:pt idx="13">
                  <c:v>CZ USME</c:v>
                </c:pt>
                <c:pt idx="14">
                  <c:v>REGIONAL BOGOTA</c:v>
                </c:pt>
                <c:pt idx="15">
                  <c:v>Total general</c:v>
                </c:pt>
              </c:strCache>
            </c:strRef>
          </c:cat>
          <c:val>
            <c:numRef>
              <c:f>'DENUNCIAS  '!$G$6:$G$21</c:f>
              <c:numCache>
                <c:formatCode>General</c:formatCode>
                <c:ptCount val="16"/>
                <c:pt idx="0">
                  <c:v>2</c:v>
                </c:pt>
                <c:pt idx="1">
                  <c:v>12</c:v>
                </c:pt>
                <c:pt idx="2">
                  <c:v>10</c:v>
                </c:pt>
                <c:pt idx="3">
                  <c:v>10</c:v>
                </c:pt>
                <c:pt idx="4">
                  <c:v>3</c:v>
                </c:pt>
                <c:pt idx="5">
                  <c:v>5</c:v>
                </c:pt>
                <c:pt idx="6">
                  <c:v>6</c:v>
                </c:pt>
                <c:pt idx="7">
                  <c:v>3735</c:v>
                </c:pt>
                <c:pt idx="8">
                  <c:v>8</c:v>
                </c:pt>
                <c:pt idx="9">
                  <c:v>1</c:v>
                </c:pt>
                <c:pt idx="10">
                  <c:v>5</c:v>
                </c:pt>
                <c:pt idx="11">
                  <c:v>6</c:v>
                </c:pt>
                <c:pt idx="12">
                  <c:v>5</c:v>
                </c:pt>
                <c:pt idx="13">
                  <c:v>3</c:v>
                </c:pt>
                <c:pt idx="14">
                  <c:v>12</c:v>
                </c:pt>
                <c:pt idx="15">
                  <c:v>3823</c:v>
                </c:pt>
              </c:numCache>
            </c:numRef>
          </c:val>
          <c:extLst xmlns:c16r2="http://schemas.microsoft.com/office/drawing/2015/06/chart"/>
        </c:ser>
        <c:ser>
          <c:idx val="6"/>
          <c:order val="6"/>
          <c:tx>
            <c:strRef>
              <c:f>'DENUNCIAS  '!$H$4:$H$5</c:f>
              <c:strCache>
                <c:ptCount val="2"/>
                <c:pt idx="0">
                  <c:v>Denuncias  enero a diciembre de 2016</c:v>
                </c:pt>
                <c:pt idx="1">
                  <c:v>Maltrato por Negligencia</c:v>
                </c:pt>
              </c:strCache>
            </c:strRef>
          </c:tx>
          <c:spPr>
            <a:solidFill>
              <a:schemeClr val="accent1">
                <a:lumMod val="60000"/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'DENUNCIAS  '!$A$6:$A$21</c:f>
              <c:strCache>
                <c:ptCount val="16"/>
                <c:pt idx="0">
                  <c:v>CZ BARRIOS UNIDOS</c:v>
                </c:pt>
                <c:pt idx="1">
                  <c:v>CZ BOSA</c:v>
                </c:pt>
                <c:pt idx="2">
                  <c:v>CZ CIUDAD BOLIVAR</c:v>
                </c:pt>
                <c:pt idx="3">
                  <c:v>CZ ENGATIVA</c:v>
                </c:pt>
                <c:pt idx="4">
                  <c:v>CZ FONTIBON</c:v>
                </c:pt>
                <c:pt idx="5">
                  <c:v>CZ KENNEDY</c:v>
                </c:pt>
                <c:pt idx="6">
                  <c:v>CZ RAFAEL URIBE</c:v>
                </c:pt>
                <c:pt idx="7">
                  <c:v>CZ REVIVIR</c:v>
                </c:pt>
                <c:pt idx="8">
                  <c:v>CZ SAN CRISTOBAL SUR</c:v>
                </c:pt>
                <c:pt idx="9">
                  <c:v>CZ SANTA FE</c:v>
                </c:pt>
                <c:pt idx="10">
                  <c:v>CZ SUBA</c:v>
                </c:pt>
                <c:pt idx="11">
                  <c:v>CZ TUNJUELITO</c:v>
                </c:pt>
                <c:pt idx="12">
                  <c:v>CZ USAQUEN</c:v>
                </c:pt>
                <c:pt idx="13">
                  <c:v>CZ USME</c:v>
                </c:pt>
                <c:pt idx="14">
                  <c:v>REGIONAL BOGOTA</c:v>
                </c:pt>
                <c:pt idx="15">
                  <c:v>Total general</c:v>
                </c:pt>
              </c:strCache>
            </c:strRef>
          </c:cat>
          <c:val>
            <c:numRef>
              <c:f>'DENUNCIAS  '!$H$6:$H$21</c:f>
              <c:numCache>
                <c:formatCode>General</c:formatCode>
                <c:ptCount val="16"/>
                <c:pt idx="0">
                  <c:v>2</c:v>
                </c:pt>
                <c:pt idx="1">
                  <c:v>19</c:v>
                </c:pt>
                <c:pt idx="2">
                  <c:v>20</c:v>
                </c:pt>
                <c:pt idx="3">
                  <c:v>19</c:v>
                </c:pt>
                <c:pt idx="4">
                  <c:v>1</c:v>
                </c:pt>
                <c:pt idx="5">
                  <c:v>20</c:v>
                </c:pt>
                <c:pt idx="6">
                  <c:v>4</c:v>
                </c:pt>
                <c:pt idx="7">
                  <c:v>3851</c:v>
                </c:pt>
                <c:pt idx="8">
                  <c:v>9</c:v>
                </c:pt>
                <c:pt idx="10">
                  <c:v>17</c:v>
                </c:pt>
                <c:pt idx="11">
                  <c:v>9</c:v>
                </c:pt>
                <c:pt idx="12">
                  <c:v>5</c:v>
                </c:pt>
                <c:pt idx="13">
                  <c:v>18</c:v>
                </c:pt>
                <c:pt idx="14">
                  <c:v>11</c:v>
                </c:pt>
                <c:pt idx="15">
                  <c:v>4005</c:v>
                </c:pt>
              </c:numCache>
            </c:numRef>
          </c:val>
          <c:extLst xmlns:c16r2="http://schemas.microsoft.com/office/drawing/2015/06/chart"/>
        </c:ser>
        <c:ser>
          <c:idx val="7"/>
          <c:order val="7"/>
          <c:tx>
            <c:strRef>
              <c:f>'DENUNCIAS  '!$I$4:$I$5</c:f>
              <c:strCache>
                <c:ptCount val="2"/>
                <c:pt idx="0">
                  <c:v>Denuncias  enero a diciembre de 2016</c:v>
                </c:pt>
                <c:pt idx="1">
                  <c:v>Maltrato Psicológico</c:v>
                </c:pt>
              </c:strCache>
            </c:strRef>
          </c:tx>
          <c:spPr>
            <a:solidFill>
              <a:schemeClr val="accent2">
                <a:lumMod val="60000"/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'DENUNCIAS  '!$A$6:$A$21</c:f>
              <c:strCache>
                <c:ptCount val="16"/>
                <c:pt idx="0">
                  <c:v>CZ BARRIOS UNIDOS</c:v>
                </c:pt>
                <c:pt idx="1">
                  <c:v>CZ BOSA</c:v>
                </c:pt>
                <c:pt idx="2">
                  <c:v>CZ CIUDAD BOLIVAR</c:v>
                </c:pt>
                <c:pt idx="3">
                  <c:v>CZ ENGATIVA</c:v>
                </c:pt>
                <c:pt idx="4">
                  <c:v>CZ FONTIBON</c:v>
                </c:pt>
                <c:pt idx="5">
                  <c:v>CZ KENNEDY</c:v>
                </c:pt>
                <c:pt idx="6">
                  <c:v>CZ RAFAEL URIBE</c:v>
                </c:pt>
                <c:pt idx="7">
                  <c:v>CZ REVIVIR</c:v>
                </c:pt>
                <c:pt idx="8">
                  <c:v>CZ SAN CRISTOBAL SUR</c:v>
                </c:pt>
                <c:pt idx="9">
                  <c:v>CZ SANTA FE</c:v>
                </c:pt>
                <c:pt idx="10">
                  <c:v>CZ SUBA</c:v>
                </c:pt>
                <c:pt idx="11">
                  <c:v>CZ TUNJUELITO</c:v>
                </c:pt>
                <c:pt idx="12">
                  <c:v>CZ USAQUEN</c:v>
                </c:pt>
                <c:pt idx="13">
                  <c:v>CZ USME</c:v>
                </c:pt>
                <c:pt idx="14">
                  <c:v>REGIONAL BOGOTA</c:v>
                </c:pt>
                <c:pt idx="15">
                  <c:v>Total general</c:v>
                </c:pt>
              </c:strCache>
            </c:strRef>
          </c:cat>
          <c:val>
            <c:numRef>
              <c:f>'DENUNCIAS  '!$I$6:$I$21</c:f>
              <c:numCache>
                <c:formatCode>General</c:formatCode>
                <c:ptCount val="16"/>
                <c:pt idx="0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7">
                  <c:v>273</c:v>
                </c:pt>
                <c:pt idx="10">
                  <c:v>2</c:v>
                </c:pt>
                <c:pt idx="11">
                  <c:v>1</c:v>
                </c:pt>
                <c:pt idx="12">
                  <c:v>1</c:v>
                </c:pt>
                <c:pt idx="14">
                  <c:v>1</c:v>
                </c:pt>
                <c:pt idx="15">
                  <c:v>282</c:v>
                </c:pt>
              </c:numCache>
            </c:numRef>
          </c:val>
          <c:extLst xmlns:c16r2="http://schemas.microsoft.com/office/drawing/2015/06/chart"/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233983312"/>
        <c:axId val="233983704"/>
      </c:barChart>
      <c:catAx>
        <c:axId val="233983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233983704"/>
        <c:crosses val="autoZero"/>
        <c:auto val="1"/>
        <c:lblAlgn val="ctr"/>
        <c:lblOffset val="100"/>
        <c:noMultiLvlLbl val="0"/>
      </c:catAx>
      <c:valAx>
        <c:axId val="233983704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2339833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453838679557197"/>
          <c:y val="0.67173150800400494"/>
          <c:w val="0.7038798238077808"/>
          <c:h val="0.30091296382787847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00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051" y="589241"/>
            <a:ext cx="4590574" cy="1253490"/>
          </a:xfrm>
        </p:spPr>
        <p:txBody>
          <a:bodyPr anchor="b"/>
          <a:lstStyle>
            <a:lvl1pPr algn="ctr">
              <a:defRPr sz="315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5085" y="1891070"/>
            <a:ext cx="4050506" cy="869275"/>
          </a:xfrm>
        </p:spPr>
        <p:txBody>
          <a:bodyPr/>
          <a:lstStyle>
            <a:lvl1pPr marL="0" indent="0" algn="ctr">
              <a:buNone/>
              <a:defRPr sz="1260"/>
            </a:lvl1pPr>
            <a:lvl2pPr marL="240030" indent="0" algn="ctr">
              <a:buNone/>
              <a:defRPr sz="1050"/>
            </a:lvl2pPr>
            <a:lvl3pPr marL="480060" indent="0" algn="ctr">
              <a:buNone/>
              <a:defRPr sz="945"/>
            </a:lvl3pPr>
            <a:lvl4pPr marL="720090" indent="0" algn="ctr">
              <a:buNone/>
              <a:defRPr sz="840"/>
            </a:lvl4pPr>
            <a:lvl5pPr marL="960120" indent="0" algn="ctr">
              <a:buNone/>
              <a:defRPr sz="840"/>
            </a:lvl5pPr>
            <a:lvl6pPr marL="1200150" indent="0" algn="ctr">
              <a:buNone/>
              <a:defRPr sz="840"/>
            </a:lvl6pPr>
            <a:lvl7pPr marL="1440180" indent="0" algn="ctr">
              <a:buNone/>
              <a:defRPr sz="840"/>
            </a:lvl7pPr>
            <a:lvl8pPr marL="1680210" indent="0" algn="ctr">
              <a:buNone/>
              <a:defRPr sz="840"/>
            </a:lvl8pPr>
            <a:lvl9pPr marL="1920240" indent="0" algn="ctr">
              <a:buNone/>
              <a:defRPr sz="84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17/08/2017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8737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17/08/2017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255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64858" y="191691"/>
            <a:ext cx="1164521" cy="305121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1297" y="191691"/>
            <a:ext cx="3426053" cy="305121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17/08/2017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6312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17/08/2017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54558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484" y="897613"/>
            <a:ext cx="4658082" cy="1497687"/>
          </a:xfrm>
        </p:spPr>
        <p:txBody>
          <a:bodyPr anchor="b"/>
          <a:lstStyle>
            <a:lvl1pPr>
              <a:defRPr sz="315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484" y="2409469"/>
            <a:ext cx="4658082" cy="787598"/>
          </a:xfrm>
        </p:spPr>
        <p:txBody>
          <a:bodyPr/>
          <a:lstStyle>
            <a:lvl1pPr marL="0" indent="0">
              <a:buNone/>
              <a:defRPr sz="1260">
                <a:solidFill>
                  <a:schemeClr val="tx1"/>
                </a:solidFill>
              </a:defRPr>
            </a:lvl1pPr>
            <a:lvl2pPr marL="24003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2pPr>
            <a:lvl3pPr marL="48006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3pPr>
            <a:lvl4pPr marL="72009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4pPr>
            <a:lvl5pPr marL="96012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5pPr>
            <a:lvl6pPr marL="120015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6pPr>
            <a:lvl7pPr marL="144018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7pPr>
            <a:lvl8pPr marL="168021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8pPr>
            <a:lvl9pPr marL="192024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17/08/2017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72092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296" y="958453"/>
            <a:ext cx="2295287" cy="228445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34092" y="958453"/>
            <a:ext cx="2295287" cy="228445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17/08/2017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1720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191691"/>
            <a:ext cx="4658082" cy="695921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01" y="882610"/>
            <a:ext cx="2284738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2001" y="1315164"/>
            <a:ext cx="2284738" cy="1934409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34092" y="882610"/>
            <a:ext cx="2295990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34092" y="1315164"/>
            <a:ext cx="2295990" cy="1934409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17/08/2017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2677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17/08/2017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53458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17/08/2017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0930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5990" y="518399"/>
            <a:ext cx="2734092" cy="2558653"/>
          </a:xfrm>
        </p:spPr>
        <p:txBody>
          <a:bodyPr/>
          <a:lstStyle>
            <a:lvl1pPr>
              <a:defRPr sz="1680"/>
            </a:lvl1pPr>
            <a:lvl2pPr>
              <a:defRPr sz="1470"/>
            </a:lvl2pPr>
            <a:lvl3pPr>
              <a:defRPr sz="126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17/08/2017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2130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95990" y="518399"/>
            <a:ext cx="2734092" cy="2558653"/>
          </a:xfrm>
        </p:spPr>
        <p:txBody>
          <a:bodyPr anchor="t"/>
          <a:lstStyle>
            <a:lvl1pPr marL="0" indent="0">
              <a:buNone/>
              <a:defRPr sz="1680"/>
            </a:lvl1pPr>
            <a:lvl2pPr marL="240030" indent="0">
              <a:buNone/>
              <a:defRPr sz="1470"/>
            </a:lvl2pPr>
            <a:lvl3pPr marL="480060" indent="0">
              <a:buNone/>
              <a:defRPr sz="1260"/>
            </a:lvl3pPr>
            <a:lvl4pPr marL="720090" indent="0">
              <a:buNone/>
              <a:defRPr sz="1050"/>
            </a:lvl4pPr>
            <a:lvl5pPr marL="960120" indent="0">
              <a:buNone/>
              <a:defRPr sz="1050"/>
            </a:lvl5pPr>
            <a:lvl6pPr marL="1200150" indent="0">
              <a:buNone/>
              <a:defRPr sz="1050"/>
            </a:lvl6pPr>
            <a:lvl7pPr marL="1440180" indent="0">
              <a:buNone/>
              <a:defRPr sz="1050"/>
            </a:lvl7pPr>
            <a:lvl8pPr marL="1680210" indent="0">
              <a:buNone/>
              <a:defRPr sz="1050"/>
            </a:lvl8pPr>
            <a:lvl9pPr marL="1920240" indent="0">
              <a:buNone/>
              <a:defRPr sz="105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17/08/2017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2873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1297" y="191691"/>
            <a:ext cx="4658082" cy="6959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1297" y="958453"/>
            <a:ext cx="4658082" cy="2284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1296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DE871-B0F0-4569-87DC-0C3EB42A7706}" type="datetimeFigureOut">
              <a:rPr lang="es-CO" smtClean="0"/>
              <a:t>17/08/2017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88974" y="3337084"/>
            <a:ext cx="1822728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4227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72216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80060" rtl="0" eaLnBrk="1" latinLnBrk="0" hangingPunct="1">
        <a:lnSpc>
          <a:spcPct val="90000"/>
        </a:lnSpc>
        <a:spcBef>
          <a:spcPct val="0"/>
        </a:spcBef>
        <a:buNone/>
        <a:defRPr sz="231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0015" indent="-120015" algn="l" defTabSz="48006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470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2pPr>
      <a:lvl3pPr marL="60007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84010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108013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32016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56019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204025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1pPr>
      <a:lvl2pPr marL="24003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3pPr>
      <a:lvl4pPr marL="72009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96012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20015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44018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68021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fif"/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CO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Regional Bogotá</a:t>
            </a:r>
            <a:br>
              <a:rPr lang="es-CO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CO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Centro Zonal Ciudad Bolívar</a:t>
            </a:r>
            <a:endParaRPr lang="es-CO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s-C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MESA PUBLICA</a:t>
            </a:r>
          </a:p>
          <a:p>
            <a:pPr marL="0" indent="0" algn="ctr">
              <a:buNone/>
            </a:pPr>
            <a:r>
              <a:rPr lang="es-C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25 – 08 - 2017</a:t>
            </a:r>
          </a:p>
          <a:p>
            <a:pPr marL="0" indent="0" algn="ctr">
              <a:buNone/>
            </a:pPr>
            <a:r>
              <a:rPr lang="es-C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“MALTRATO INFANTIL”</a:t>
            </a:r>
            <a:endParaRPr lang="es-CO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710" y="2338457"/>
            <a:ext cx="1561090" cy="81056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1954" y="2338457"/>
            <a:ext cx="1748270" cy="810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449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CO" b="1" dirty="0" smtClean="0"/>
              <a:t>Regional Bogotá</a:t>
            </a:r>
            <a:br>
              <a:rPr lang="es-CO" b="1" dirty="0" smtClean="0"/>
            </a:br>
            <a:r>
              <a:rPr lang="es-CO" b="1" dirty="0" smtClean="0"/>
              <a:t>Centro Zonal Ciudad Bolívar</a:t>
            </a:r>
            <a:endParaRPr lang="es-CO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s-C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MESA PUBLICA</a:t>
            </a:r>
          </a:p>
          <a:p>
            <a:endParaRPr lang="es-CO" dirty="0"/>
          </a:p>
          <a:p>
            <a:pPr marL="0" indent="0" algn="ctr">
              <a:buNone/>
            </a:pPr>
            <a:r>
              <a:rPr lang="es-C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“MALTRATO INFANTIL”</a:t>
            </a:r>
            <a:endParaRPr lang="es-CO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872838" y="2332182"/>
            <a:ext cx="3974196" cy="6160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 dirty="0"/>
              <a:t>Se denomina maltrato infantil o abuso infantil a cualquier acción u omisión no accidental en el trato hacia un menor, por parte de sus padres o cuidadores, que le ocasiona daño físico o psicológico y que amenaza su desarrollo tanto físico como psicológico</a:t>
            </a:r>
            <a:endParaRPr lang="es-CO" b="1" dirty="0"/>
          </a:p>
        </p:txBody>
      </p:sp>
    </p:spTree>
    <p:extLst>
      <p:ext uri="{BB962C8B-B14F-4D97-AF65-F5344CB8AC3E}">
        <p14:creationId xmlns:p14="http://schemas.microsoft.com/office/powerpoint/2010/main" val="927684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CO" b="1" dirty="0" smtClean="0"/>
              <a:t>Regional Bogotá</a:t>
            </a:r>
            <a:br>
              <a:rPr lang="es-CO" b="1" dirty="0" smtClean="0"/>
            </a:br>
            <a:r>
              <a:rPr lang="es-CO" b="1" dirty="0" smtClean="0"/>
              <a:t>Centro Zonal Ciudad Bolívar</a:t>
            </a:r>
            <a:endParaRPr lang="es-CO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s-C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MESA PUBLICA</a:t>
            </a:r>
          </a:p>
          <a:p>
            <a:endParaRPr lang="es-CO" dirty="0"/>
          </a:p>
          <a:p>
            <a:pPr marL="0" indent="0" algn="ctr">
              <a:buNone/>
            </a:pPr>
            <a:r>
              <a:rPr lang="es-C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“MALTRATO INFANTIL”</a:t>
            </a:r>
          </a:p>
          <a:p>
            <a:pPr marL="0" indent="0" algn="ctr">
              <a:buNone/>
            </a:pPr>
            <a:r>
              <a:rPr lang="es-C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TIPOS DE MALTRATO</a:t>
            </a:r>
            <a:endParaRPr lang="es-CO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1145311" y="2304880"/>
            <a:ext cx="3218872" cy="1008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s-CO" dirty="0"/>
              <a:t>Maltrato infantil: Son las acciones u omisiones con la intención de hacer un daño inmediato al niño o niña. ...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CO" dirty="0"/>
              <a:t>Maltrato físico: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CO" dirty="0"/>
              <a:t>Maltrato emocional o psicológico: ...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CO" dirty="0"/>
              <a:t>Abandono y negligencia: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CO" dirty="0"/>
              <a:t>Violencia sexual:</a:t>
            </a:r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986857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CO" b="1" dirty="0" smtClean="0"/>
              <a:t>Regional Bogotá</a:t>
            </a:r>
            <a:br>
              <a:rPr lang="es-CO" b="1" dirty="0" smtClean="0"/>
            </a:br>
            <a:r>
              <a:rPr lang="es-CO" b="1" dirty="0" smtClean="0"/>
              <a:t>Centro Zonal Ciudad Bolívar</a:t>
            </a:r>
            <a:endParaRPr lang="es-CO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s-C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MESA PUBLICA</a:t>
            </a:r>
          </a:p>
          <a:p>
            <a:pPr marL="0" indent="0" algn="ctr">
              <a:buNone/>
            </a:pPr>
            <a:r>
              <a:rPr lang="es-C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“MALTRATO INFANTIL”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371297" y="1388347"/>
            <a:ext cx="4844472" cy="19253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s-CO" b="1" dirty="0"/>
              <a:t>Datos y cifras</a:t>
            </a:r>
          </a:p>
          <a:p>
            <a:pPr fontAlgn="base"/>
            <a:r>
              <a:rPr lang="es-CO" dirty="0"/>
              <a:t>Una cuarta parte de todos los adultos manifiestan haber sufrido maltratos físicos de niños.</a:t>
            </a:r>
          </a:p>
          <a:p>
            <a:pPr fontAlgn="base"/>
            <a:r>
              <a:rPr lang="es-CO" dirty="0"/>
              <a:t>Una de cada 5 mujeres y 1 de cada 13 hombres declaran haber sufrido abusos sexuales en la infancia.</a:t>
            </a:r>
          </a:p>
          <a:p>
            <a:pPr fontAlgn="base"/>
            <a:r>
              <a:rPr lang="es-CO" dirty="0"/>
              <a:t>El maltrato infantil causa alteraciones en la salud mental y física que perduran toda la vida, y sus consecuencias a nivel </a:t>
            </a:r>
            <a:r>
              <a:rPr lang="es-CO" dirty="0" err="1"/>
              <a:t>socioprofesional</a:t>
            </a:r>
            <a:r>
              <a:rPr lang="es-CO" dirty="0"/>
              <a:t> pueden, en última instancia, ralentizar el desarrollo económico y social de un país.</a:t>
            </a:r>
          </a:p>
          <a:p>
            <a:pPr fontAlgn="base"/>
            <a:r>
              <a:rPr lang="es-CO" dirty="0"/>
              <a:t>Es posible prevenir el maltrato infantil antes de que se produzca, y para ello es necesario un enfoque multisectorial.</a:t>
            </a:r>
          </a:p>
          <a:p>
            <a:pPr fontAlgn="base"/>
            <a:r>
              <a:rPr lang="es-CO" dirty="0"/>
              <a:t>Los programas preventivos eficaces prestan apoyo a los padres y les aportan conocimientos y técnicas positivas para criar a sus hijos.</a:t>
            </a:r>
          </a:p>
          <a:p>
            <a:pPr fontAlgn="base"/>
            <a:r>
              <a:rPr lang="es-CO" dirty="0"/>
              <a:t>La atención continua a los niños y a las familias puede reducir el riesgo de repetición del maltrato y minimizar sus consecuencias.</a:t>
            </a:r>
          </a:p>
          <a:p>
            <a:r>
              <a:rPr lang="es-CO" dirty="0"/>
              <a:t/>
            </a:r>
            <a:br>
              <a:rPr lang="es-CO" dirty="0"/>
            </a:b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761184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xmlns:lc="http://schemas.openxmlformats.org/drawingml/2006/lockedCanvas" xmlns="" id="{2C23F0F5-2CB2-49B0-ABC9-B943EB7F78D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86691239"/>
              </p:ext>
            </p:extLst>
          </p:nvPr>
        </p:nvGraphicFramePr>
        <p:xfrm>
          <a:off x="327588" y="424873"/>
          <a:ext cx="4745499" cy="27855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52244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CO" b="1" dirty="0" smtClean="0"/>
              <a:t>Regional Bogotá</a:t>
            </a:r>
            <a:br>
              <a:rPr lang="es-CO" b="1" dirty="0" smtClean="0"/>
            </a:br>
            <a:r>
              <a:rPr lang="es-CO" b="1" dirty="0" smtClean="0"/>
              <a:t>Centro Zonal Ciudad Bolívar</a:t>
            </a:r>
            <a:endParaRPr lang="es-CO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s-C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MESA PUBLICA</a:t>
            </a:r>
          </a:p>
          <a:p>
            <a:endParaRPr lang="es-CO" dirty="0"/>
          </a:p>
          <a:p>
            <a:pPr marL="0" indent="0" algn="ctr">
              <a:buNone/>
            </a:pPr>
            <a:r>
              <a:rPr lang="es-C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“MALTRATO INFANTIL”</a:t>
            </a:r>
          </a:p>
          <a:p>
            <a:pPr marL="0" indent="0" algn="ctr">
              <a:buNone/>
            </a:pPr>
            <a:r>
              <a:rPr lang="es-C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REFLEXION CON LA COMUNIDAD</a:t>
            </a:r>
          </a:p>
          <a:p>
            <a:pPr marL="0" indent="0" algn="ctr">
              <a:buNone/>
            </a:pPr>
            <a:r>
              <a:rPr lang="es-C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POLÍTICA DE INFANCIA Y ADOLESCENCIA EN CIUDAD BOLIVAR</a:t>
            </a:r>
            <a:endParaRPr lang="es-CO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705283" y="2212517"/>
            <a:ext cx="3990109" cy="74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CO" dirty="0" smtClean="0"/>
          </a:p>
          <a:p>
            <a:endParaRPr lang="es-CO" dirty="0"/>
          </a:p>
          <a:p>
            <a:pPr algn="ctr"/>
            <a:r>
              <a:rPr lang="es-CO" b="1" u="sng" dirty="0" smtClean="0"/>
              <a:t>PREGUNTAS  -  INQUIETUDES -  RESPUESTAS  - COMPROMISOS</a:t>
            </a:r>
          </a:p>
          <a:p>
            <a:r>
              <a:rPr lang="es-CO" dirty="0"/>
              <a:t/>
            </a:r>
            <a:br>
              <a:rPr lang="es-CO" dirty="0"/>
            </a:b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636199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CO" b="1" dirty="0" smtClean="0"/>
              <a:t>Regional Bogotá</a:t>
            </a:r>
            <a:br>
              <a:rPr lang="es-CO" b="1" dirty="0" smtClean="0"/>
            </a:br>
            <a:r>
              <a:rPr lang="es-CO" b="1" dirty="0" smtClean="0"/>
              <a:t>Centro Zonal Ciudad Bolívar</a:t>
            </a:r>
            <a:endParaRPr lang="es-CO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s-C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MESA PUBLICA</a:t>
            </a:r>
          </a:p>
          <a:p>
            <a:endParaRPr lang="es-CO" dirty="0"/>
          </a:p>
          <a:p>
            <a:pPr marL="0" indent="0" algn="ctr">
              <a:buNone/>
            </a:pPr>
            <a:r>
              <a:rPr lang="es-C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“MALTRATO INFANTIL”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751465" y="1963135"/>
            <a:ext cx="3990109" cy="11085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CO" dirty="0" smtClean="0"/>
          </a:p>
          <a:p>
            <a:endParaRPr lang="es-CO" dirty="0"/>
          </a:p>
          <a:p>
            <a:pPr algn="ctr"/>
            <a:r>
              <a:rPr lang="es-CO" sz="32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GRACIAS</a:t>
            </a:r>
          </a:p>
          <a:p>
            <a:r>
              <a:rPr lang="es-CO" dirty="0"/>
              <a:t/>
            </a:r>
            <a:br>
              <a:rPr lang="es-CO" dirty="0"/>
            </a:b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937061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137</TotalTime>
  <Words>305</Words>
  <Application>Microsoft Office PowerPoint</Application>
  <PresentationFormat>Personalizado</PresentationFormat>
  <Paragraphs>49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Tema de Office</vt:lpstr>
      <vt:lpstr>Regional Bogotá Centro Zonal Ciudad Bolívar</vt:lpstr>
      <vt:lpstr>Regional Bogotá Centro Zonal Ciudad Bolívar</vt:lpstr>
      <vt:lpstr>Regional Bogotá Centro Zonal Ciudad Bolívar</vt:lpstr>
      <vt:lpstr>Regional Bogotá Centro Zonal Ciudad Bolívar</vt:lpstr>
      <vt:lpstr>Presentación de PowerPoint</vt:lpstr>
      <vt:lpstr>Regional Bogotá Centro Zonal Ciudad Bolívar</vt:lpstr>
      <vt:lpstr>Regional Bogotá Centro Zonal Ciudad Bolívar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Paula Alejandra Camelo Reyes</dc:creator>
  <cp:lastModifiedBy>Juan de Dios Benito Duarte</cp:lastModifiedBy>
  <cp:revision>14</cp:revision>
  <dcterms:created xsi:type="dcterms:W3CDTF">2017-03-03T15:03:39Z</dcterms:created>
  <dcterms:modified xsi:type="dcterms:W3CDTF">2017-08-17T21:22:19Z</dcterms:modified>
</cp:coreProperties>
</file>