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81" r:id="rId3"/>
    <p:sldId id="282" r:id="rId4"/>
    <p:sldId id="283" r:id="rId5"/>
    <p:sldId id="284" r:id="rId6"/>
    <p:sldId id="285" r:id="rId7"/>
    <p:sldId id="288" r:id="rId8"/>
    <p:sldId id="286" r:id="rId9"/>
    <p:sldId id="293" r:id="rId10"/>
    <p:sldId id="294" r:id="rId11"/>
    <p:sldId id="295" r:id="rId12"/>
    <p:sldId id="296" r:id="rId13"/>
    <p:sldId id="297" r:id="rId14"/>
    <p:sldId id="299" r:id="rId15"/>
    <p:sldId id="303" r:id="rId16"/>
    <p:sldId id="301" r:id="rId17"/>
    <p:sldId id="300" r:id="rId18"/>
    <p:sldId id="292" r:id="rId19"/>
    <p:sldId id="302" r:id="rId20"/>
    <p:sldId id="298" r:id="rId21"/>
    <p:sldId id="304" r:id="rId22"/>
    <p:sldId id="305" r:id="rId23"/>
    <p:sldId id="291" r:id="rId24"/>
    <p:sldId id="287" r:id="rId25"/>
    <p:sldId id="289" r:id="rId26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>
      <p:ext uri="{19B8F6BF-5375-455C-9EA6-DF929625EA0E}">
        <p15:presenceInfo xmlns:p15="http://schemas.microsoft.com/office/powerpoint/2012/main" userId="S-1-5-21-982434693-219372449-2593624604-400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Estilo oscuro 1 - Énfasis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2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5162" y="1101436"/>
            <a:ext cx="8646468" cy="5075527"/>
          </a:xfrm>
          <a:ln>
            <a:solidFill>
              <a:srgbClr val="92D050"/>
            </a:solidFill>
          </a:ln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es-CO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s-CO" b="1" dirty="0" smtClean="0"/>
              <a:t>MESA PUBLICA COMUNITARIA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CO" dirty="0" smtClean="0"/>
              <a:t> </a:t>
            </a:r>
            <a:endParaRPr lang="es-CO" dirty="0"/>
          </a:p>
          <a:p>
            <a:pPr marL="0" indent="0" algn="ctr">
              <a:spcBef>
                <a:spcPts val="0"/>
              </a:spcBef>
              <a:buNone/>
            </a:pPr>
            <a:r>
              <a:rPr lang="es-CO" dirty="0" smtClean="0"/>
              <a:t>25 de Agosto de 2017.</a:t>
            </a:r>
          </a:p>
          <a:p>
            <a:pPr marL="0" indent="0" algn="ctr">
              <a:spcBef>
                <a:spcPts val="0"/>
              </a:spcBef>
              <a:buNone/>
            </a:pPr>
            <a:endParaRPr lang="es-CO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s-CO" dirty="0" smtClean="0"/>
              <a:t>HORA : 9:00 AM- 12 M</a:t>
            </a:r>
          </a:p>
          <a:p>
            <a:pPr marL="0" indent="0" algn="ctr">
              <a:spcBef>
                <a:spcPts val="0"/>
              </a:spcBef>
              <a:buNone/>
            </a:pPr>
            <a:endParaRPr lang="es-CO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s-CO" dirty="0" smtClean="0"/>
              <a:t>LUGAR: Salón Parroquial</a:t>
            </a:r>
          </a:p>
          <a:p>
            <a:pPr marL="0" indent="0" algn="ctr">
              <a:spcBef>
                <a:spcPts val="0"/>
              </a:spcBef>
              <a:buNone/>
            </a:pPr>
            <a:endParaRPr lang="es-CO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s-CO" dirty="0" smtClean="0"/>
              <a:t>Calle 9 N°9-17</a:t>
            </a:r>
          </a:p>
          <a:p>
            <a:pPr marL="0" indent="0" algn="ctr">
              <a:spcBef>
                <a:spcPts val="0"/>
              </a:spcBef>
              <a:buNone/>
            </a:pPr>
            <a:endParaRPr lang="es-CO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s-CO" dirty="0" smtClean="0"/>
              <a:t>“</a:t>
            </a:r>
            <a:r>
              <a:rPr lang="es-CO" i="1" dirty="0" smtClean="0"/>
              <a:t>Basílica Menor Nuestra Señora de la Asunción</a:t>
            </a:r>
            <a:r>
              <a:rPr lang="es-CO" dirty="0" smtClean="0"/>
              <a:t>”.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CO" dirty="0" smtClean="0"/>
              <a:t>Sopetran, Antioquia.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356395"/>
              </p:ext>
            </p:extLst>
          </p:nvPr>
        </p:nvGraphicFramePr>
        <p:xfrm>
          <a:off x="0" y="0"/>
          <a:ext cx="6301648" cy="11014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301648"/>
              </a:tblGrid>
              <a:tr h="1101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s-CO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CENTRO ZONAL OCCIDENTE</a:t>
                      </a:r>
                    </a:p>
                    <a:p>
                      <a:endParaRPr lang="es-CO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036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495300" y="279400"/>
            <a:ext cx="7886700" cy="1325563"/>
          </a:xfrm>
        </p:spPr>
        <p:txBody>
          <a:bodyPr/>
          <a:lstStyle/>
          <a:p>
            <a:pPr algn="ctr"/>
            <a:r>
              <a:rPr lang="es-CO" sz="4800" b="1" dirty="0" smtClean="0"/>
              <a:t>PRESENTACION</a:t>
            </a:r>
            <a:endParaRPr lang="es-CO" sz="4800" b="1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217" y="2024918"/>
            <a:ext cx="3590925" cy="39187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glow rad="139700">
              <a:schemeClr val="accent5">
                <a:satMod val="175000"/>
                <a:alpha val="40000"/>
              </a:schemeClr>
            </a:glow>
            <a:innerShdw blurRad="76200">
              <a:srgbClr val="000000"/>
            </a:innerShdw>
          </a:effectLst>
        </p:spPr>
      </p:pic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072639"/>
            <a:ext cx="3419475" cy="382333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innerShdw blurRad="76200">
              <a:srgbClr val="000000"/>
            </a:innerShdw>
          </a:effectLst>
        </p:spPr>
      </p:pic>
      <p:sp>
        <p:nvSpPr>
          <p:cNvPr id="9" name="Flecha arriba 8"/>
          <p:cNvSpPr/>
          <p:nvPr/>
        </p:nvSpPr>
        <p:spPr>
          <a:xfrm>
            <a:off x="2038349" y="1537941"/>
            <a:ext cx="729235" cy="83949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/>
          <p:cNvSpPr txBox="1"/>
          <p:nvPr/>
        </p:nvSpPr>
        <p:spPr>
          <a:xfrm>
            <a:off x="691181" y="1168609"/>
            <a:ext cx="3535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BOLSA POR 900 GRAMOS</a:t>
            </a:r>
            <a:endParaRPr lang="es-CO" dirty="0"/>
          </a:p>
        </p:txBody>
      </p:sp>
      <p:sp>
        <p:nvSpPr>
          <p:cNvPr id="12" name="Flecha arriba 11"/>
          <p:cNvSpPr/>
          <p:nvPr/>
        </p:nvSpPr>
        <p:spPr>
          <a:xfrm>
            <a:off x="6247401" y="1537941"/>
            <a:ext cx="734758" cy="83949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/>
          <p:cNvSpPr txBox="1"/>
          <p:nvPr/>
        </p:nvSpPr>
        <p:spPr>
          <a:xfrm>
            <a:off x="5413248" y="1235631"/>
            <a:ext cx="2594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BULTO POR 25 BOLSAS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1137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04775" y="161925"/>
            <a:ext cx="6657975" cy="923924"/>
          </a:xfrm>
        </p:spPr>
        <p:txBody>
          <a:bodyPr/>
          <a:lstStyle/>
          <a:p>
            <a:pPr algn="ctr"/>
            <a:r>
              <a:rPr lang="es-CO" sz="3200" b="1" dirty="0" smtClean="0"/>
              <a:t>MITOS ALREDEDOR DE LA BIENESTARINA</a:t>
            </a:r>
            <a:endParaRPr lang="es-CO" sz="3200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333374" y="1352550"/>
          <a:ext cx="8181976" cy="5372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0988"/>
                <a:gridCol w="4090988"/>
              </a:tblGrid>
              <a:tr h="1305492">
                <a:tc>
                  <a:txBody>
                    <a:bodyPr/>
                    <a:lstStyle/>
                    <a:p>
                      <a:pPr algn="ctr"/>
                      <a:r>
                        <a:rPr lang="es-CO" sz="3600" dirty="0" smtClean="0"/>
                        <a:t>MITO</a:t>
                      </a:r>
                    </a:p>
                    <a:p>
                      <a:pPr algn="ctr"/>
                      <a:endParaRPr lang="es-CO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600" dirty="0" smtClean="0"/>
                        <a:t>REALIDAD</a:t>
                      </a:r>
                      <a:endParaRPr lang="es-CO" sz="3600" dirty="0"/>
                    </a:p>
                  </a:txBody>
                  <a:tcPr/>
                </a:tc>
              </a:tr>
              <a:tr h="1439388">
                <a:tc>
                  <a:txBody>
                    <a:bodyPr/>
                    <a:lstStyle/>
                    <a:p>
                      <a:pPr algn="just"/>
                      <a:r>
                        <a:rPr lang="es-CO" sz="1800" dirty="0" smtClean="0"/>
                        <a:t>ENGORDA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800" dirty="0" smtClean="0"/>
                        <a:t>El aporte calórico de 15 gramos es de solo 54 kilocalorías. Comparable</a:t>
                      </a:r>
                      <a:r>
                        <a:rPr lang="es-CO" sz="1800" baseline="0" dirty="0" smtClean="0"/>
                        <a:t> con el aporte calórico de 1 manzana.</a:t>
                      </a:r>
                      <a:r>
                        <a:rPr lang="es-CO" sz="1800" dirty="0" smtClean="0"/>
                        <a:t> </a:t>
                      </a:r>
                      <a:endParaRPr lang="es-CO" sz="1800" dirty="0"/>
                    </a:p>
                  </a:txBody>
                  <a:tcPr/>
                </a:tc>
              </a:tr>
              <a:tr h="1439388">
                <a:tc>
                  <a:txBody>
                    <a:bodyPr/>
                    <a:lstStyle/>
                    <a:p>
                      <a:pPr algn="just"/>
                      <a:r>
                        <a:rPr lang="es-CO" sz="1800" dirty="0" smtClean="0"/>
                        <a:t>CAUSA</a:t>
                      </a:r>
                      <a:r>
                        <a:rPr lang="es-CO" sz="1800" baseline="0" dirty="0" smtClean="0"/>
                        <a:t> DIARREA.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800" dirty="0" smtClean="0"/>
                        <a:t>Errores en la preparación. Es precocida, requiere una cocción de 5 minutos máximo posterior al</a:t>
                      </a:r>
                      <a:r>
                        <a:rPr lang="es-CO" sz="1800" baseline="0" dirty="0" smtClean="0"/>
                        <a:t> primer hervor. </a:t>
                      </a:r>
                      <a:endParaRPr lang="es-CO" sz="1800" dirty="0"/>
                    </a:p>
                  </a:txBody>
                  <a:tcPr/>
                </a:tc>
              </a:tr>
              <a:tr h="1104647">
                <a:tc>
                  <a:txBody>
                    <a:bodyPr/>
                    <a:lstStyle/>
                    <a:p>
                      <a:pPr algn="just"/>
                      <a:r>
                        <a:rPr lang="es-CO" sz="1800" dirty="0" smtClean="0"/>
                        <a:t>METODO</a:t>
                      </a:r>
                      <a:r>
                        <a:rPr lang="es-CO" sz="1800" baseline="0" dirty="0" smtClean="0"/>
                        <a:t> USADO POR EL GOBIERNO PARA EL CONTROL PRENATAL EN COMUNIDADES INDIGENAS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800" dirty="0" smtClean="0"/>
                        <a:t>Mezcla de harinas</a:t>
                      </a:r>
                      <a:r>
                        <a:rPr lang="es-CO" sz="1800" baseline="0" dirty="0" smtClean="0"/>
                        <a:t> de cereales, leguminosas, leche en polvo, vitaminas y minerales. Sin conservantes, aditivos o colorantes</a:t>
                      </a:r>
                      <a:endParaRPr lang="es-CO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03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PROGRAMACION 2017</a:t>
            </a:r>
            <a:endParaRPr lang="es-CO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0305157"/>
              </p:ext>
            </p:extLst>
          </p:nvPr>
        </p:nvGraphicFramePr>
        <p:xfrm>
          <a:off x="418638" y="1189822"/>
          <a:ext cx="8383838" cy="5234125"/>
        </p:xfrm>
        <a:graphic>
          <a:graphicData uri="http://schemas.openxmlformats.org/drawingml/2006/table">
            <a:tbl>
              <a:tblPr/>
              <a:tblGrid>
                <a:gridCol w="1024584"/>
                <a:gridCol w="443330"/>
                <a:gridCol w="446612"/>
                <a:gridCol w="591104"/>
                <a:gridCol w="486019"/>
                <a:gridCol w="486019"/>
                <a:gridCol w="492587"/>
                <a:gridCol w="502440"/>
                <a:gridCol w="486019"/>
                <a:gridCol w="486019"/>
                <a:gridCol w="486019"/>
                <a:gridCol w="502440"/>
                <a:gridCol w="482736"/>
                <a:gridCol w="482736"/>
                <a:gridCol w="486019"/>
                <a:gridCol w="499155"/>
              </a:tblGrid>
              <a:tr h="117490"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Municipio: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5761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SOPETRÁN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734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NOMBRE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CUP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USU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ENE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ABR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AGO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852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HCB TRADICIONAL- COMUNITARIO (T)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875,36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34,32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28,67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103,74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25,94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110,56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28,67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103,74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107,83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90,09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912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HCB FAMI-FAMILIAR TRADICIONAL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594,11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54,01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852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CDI CON ARRIENDO - INSTITUCIONAL INTEGRAL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976,5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34,65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118,12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33,08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29,93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127,57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33,08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119,7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124,42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103,95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852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CDI SIN ARRIENDO -  INSTITUCIONAL INTEGRAL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269,7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9,57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32,62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9,14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8,27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35,23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9,14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33,06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34,36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28,71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852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HOGARES INFANTILES - INSTITUCIONAL INTEGRAL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837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29,7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101,25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28,35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18,9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109,35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28,35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109,35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106,65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89,1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345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HOGAR GESTOR - DISCAPACIDAD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19,8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459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HOGAR SUSTITUTO ONG - VULNERACIÓN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257,4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805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ESPECIAL PARA LA PRIMERA INFANCIA - FAMILIAR INTEGRAL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315,9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87,3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87,3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87,3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972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Municipio SOPETRÁN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553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sng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4.145,77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472,81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187,45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448,2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196,45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539,05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180,25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549,22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196,45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532,36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452,47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391,06</a:t>
                      </a:r>
                    </a:p>
                  </a:txBody>
                  <a:tcPr marL="6853" marR="6853" marT="685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09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COSTO MENSUALIZADO</a:t>
            </a:r>
            <a:endParaRPr lang="es-CO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1192907"/>
              </p:ext>
            </p:extLst>
          </p:nvPr>
        </p:nvGraphicFramePr>
        <p:xfrm>
          <a:off x="628650" y="1255923"/>
          <a:ext cx="7886700" cy="4583016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2628900"/>
                <a:gridCol w="2628900"/>
                <a:gridCol w="2628900"/>
              </a:tblGrid>
              <a:tr h="509224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MES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BIENESTARINA</a:t>
                      </a:r>
                      <a:r>
                        <a:rPr lang="es-CO" baseline="0" dirty="0" smtClean="0">
                          <a:solidFill>
                            <a:srgbClr val="0070C0"/>
                          </a:solidFill>
                        </a:rPr>
                        <a:t> MAS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BIENESTARINA SABORES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09224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ENERO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5973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7053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09224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FEBRERO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6100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7189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09224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MARZO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6116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7204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09224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ABRIL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6069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7194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09224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MAYO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5870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6968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09224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JUNIO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5913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7038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09224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JULIO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5688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0070C0"/>
                          </a:solidFill>
                        </a:rPr>
                        <a:t>6856</a:t>
                      </a:r>
                      <a:endParaRPr lang="es-CO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09224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rgbClr val="FF0000"/>
                          </a:solidFill>
                        </a:rPr>
                        <a:t>PROMEDIO</a:t>
                      </a:r>
                      <a:endParaRPr lang="es-CO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FF0000"/>
                          </a:solidFill>
                        </a:rPr>
                        <a:t>5961</a:t>
                      </a:r>
                      <a:endParaRPr lang="es-CO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rgbClr val="FF0000"/>
                          </a:solidFill>
                        </a:rPr>
                        <a:t>7072</a:t>
                      </a:r>
                      <a:endParaRPr lang="es-CO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490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707895"/>
          </a:xfrm>
        </p:spPr>
        <p:txBody>
          <a:bodyPr/>
          <a:lstStyle/>
          <a:p>
            <a:pPr algn="ctr"/>
            <a:r>
              <a:rPr lang="es-CO" dirty="0" smtClean="0"/>
              <a:t>PROTECCIÓN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191142"/>
            <a:ext cx="7886700" cy="5032375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 smtClean="0"/>
              <a:t>PROCESO ADMINISTRATIVO DE RESTABLECIMIENTO DE DERECHOS</a:t>
            </a:r>
          </a:p>
          <a:p>
            <a:pPr algn="just"/>
            <a:r>
              <a:rPr lang="es-ES" sz="2400" dirty="0"/>
              <a:t>Cuando </a:t>
            </a:r>
            <a:r>
              <a:rPr lang="es-ES" sz="2400" dirty="0"/>
              <a:t>de los conceptos de estado de cumplimiento de los derechos del niño, niña o adolescente se determine la situación de inobservancia, amenaza o vulneración de los derechos consagrados en la Ley 1098 de 2006, la </a:t>
            </a:r>
            <a:r>
              <a:rPr lang="es-ES" sz="2400" b="1" u="sng" dirty="0"/>
              <a:t>Autoridad </a:t>
            </a:r>
            <a:r>
              <a:rPr lang="es-ES" sz="2400" b="1" u="sng" dirty="0" smtClean="0"/>
              <a:t>Administrativa Competente</a:t>
            </a:r>
            <a:r>
              <a:rPr lang="es-ES" sz="2400" dirty="0" smtClean="0"/>
              <a:t>, dará </a:t>
            </a:r>
            <a:r>
              <a:rPr lang="es-ES" sz="2400" dirty="0"/>
              <a:t>apertura al Proceso Administrativo de Restablecimiento de </a:t>
            </a:r>
            <a:r>
              <a:rPr lang="es-ES" sz="2400" dirty="0"/>
              <a:t>Derechos consistente en un conjunto de pasos tendientes a restablecer </a:t>
            </a:r>
            <a:r>
              <a:rPr lang="es-ES" sz="2400" dirty="0" smtClean="0"/>
              <a:t>los derechos vulnerados y garantizar el ejercicio de éstos.</a:t>
            </a:r>
          </a:p>
          <a:p>
            <a:pPr algn="just"/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410109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11105" y="243828"/>
            <a:ext cx="7886700" cy="773210"/>
          </a:xfrm>
        </p:spPr>
        <p:txBody>
          <a:bodyPr/>
          <a:lstStyle/>
          <a:p>
            <a:pPr algn="ctr"/>
            <a:r>
              <a:rPr lang="es-CO" sz="2400" b="1" dirty="0" smtClean="0"/>
              <a:t>AUTORIDADES COMPETENTES EN EL PROCESO ADMINISTRATIVO DE RESTABLECIMIENTO DE DERECHOS</a:t>
            </a:r>
            <a:endParaRPr lang="es-ES" sz="2400" b="1" dirty="0"/>
          </a:p>
        </p:txBody>
      </p:sp>
      <p:grpSp>
        <p:nvGrpSpPr>
          <p:cNvPr id="7" name="Grupo 6"/>
          <p:cNvGrpSpPr/>
          <p:nvPr/>
        </p:nvGrpSpPr>
        <p:grpSpPr>
          <a:xfrm>
            <a:off x="2892006" y="2450583"/>
            <a:ext cx="2568361" cy="669944"/>
            <a:chOff x="3096338" y="1209039"/>
            <a:chExt cx="2568361" cy="669944"/>
          </a:xfrm>
          <a:scene3d>
            <a:camera prst="orthographicFront"/>
            <a:lightRig rig="flat" dir="t"/>
          </a:scene3d>
        </p:grpSpPr>
        <p:sp>
          <p:nvSpPr>
            <p:cNvPr id="8" name="Rectángulo 7"/>
            <p:cNvSpPr/>
            <p:nvPr/>
          </p:nvSpPr>
          <p:spPr>
            <a:xfrm>
              <a:off x="3096338" y="1209039"/>
              <a:ext cx="2568361" cy="66994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  <a:sp3d prstMaterial="dkEdge">
              <a:bevelT w="8200" h="38100"/>
            </a:sp3d>
          </p:spPr>
        </p:sp>
        <p:sp>
          <p:nvSpPr>
            <p:cNvPr id="9" name="Rectángulo 8"/>
            <p:cNvSpPr/>
            <p:nvPr/>
          </p:nvSpPr>
          <p:spPr>
            <a:xfrm>
              <a:off x="3096338" y="1209039"/>
              <a:ext cx="2568361" cy="6699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p3d/>
          </p:spPr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</a:rPr>
                <a:t>Autoridad Administrativa del lugar donde se encuentre el niño, niña o adolescente</a:t>
              </a:r>
              <a:endPara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275678" y="4036802"/>
            <a:ext cx="2568361" cy="1284180"/>
            <a:chOff x="589" y="2684499"/>
            <a:chExt cx="2568361" cy="1284180"/>
          </a:xfrm>
          <a:scene3d>
            <a:camera prst="orthographicFront"/>
            <a:lightRig rig="flat" dir="t"/>
          </a:scene3d>
        </p:grpSpPr>
        <p:sp>
          <p:nvSpPr>
            <p:cNvPr id="13" name="Rectángulo 12"/>
            <p:cNvSpPr/>
            <p:nvPr/>
          </p:nvSpPr>
          <p:spPr>
            <a:xfrm>
              <a:off x="589" y="2684499"/>
              <a:ext cx="2568361" cy="1284180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4" name="Rectángulo 13"/>
            <p:cNvSpPr/>
            <p:nvPr/>
          </p:nvSpPr>
          <p:spPr>
            <a:xfrm>
              <a:off x="589" y="2684499"/>
              <a:ext cx="2568361" cy="128418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500" kern="1200" dirty="0" smtClean="0"/>
                <a:t>Defensor de Familia y Comisario de Familia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500" b="1" kern="1200" dirty="0" smtClean="0"/>
                <a:t>(Violencia intrafamiliar)</a:t>
              </a:r>
              <a:endParaRPr lang="es-CO" sz="1500" b="1" kern="1200" dirty="0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3063884" y="4036802"/>
            <a:ext cx="2568361" cy="1284180"/>
            <a:chOff x="3108307" y="2684499"/>
            <a:chExt cx="2568361" cy="1284180"/>
          </a:xfrm>
          <a:scene3d>
            <a:camera prst="orthographicFront"/>
            <a:lightRig rig="flat" dir="t"/>
          </a:scene3d>
        </p:grpSpPr>
        <p:sp>
          <p:nvSpPr>
            <p:cNvPr id="16" name="Rectángulo 15"/>
            <p:cNvSpPr/>
            <p:nvPr/>
          </p:nvSpPr>
          <p:spPr>
            <a:xfrm>
              <a:off x="3108307" y="2684499"/>
              <a:ext cx="2568361" cy="1284180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Rectángulo 16"/>
            <p:cNvSpPr/>
            <p:nvPr/>
          </p:nvSpPr>
          <p:spPr>
            <a:xfrm>
              <a:off x="3108307" y="2684499"/>
              <a:ext cx="2568361" cy="128418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500" kern="1200" dirty="0" smtClean="0"/>
                <a:t>Donde </a:t>
              </a:r>
              <a:r>
                <a:rPr lang="es-CO" sz="1500" kern="1200" dirty="0" smtClean="0"/>
                <a:t>no </a:t>
              </a:r>
              <a:r>
                <a:rPr lang="es-CO" sz="1500" kern="1200" dirty="0" smtClean="0"/>
                <a:t>haya </a:t>
              </a:r>
              <a:r>
                <a:rPr lang="es-CO" sz="1500" b="1" dirty="0"/>
                <a:t>Defensor de </a:t>
              </a:r>
              <a:r>
                <a:rPr lang="es-CO" sz="1500" b="1" dirty="0" smtClean="0"/>
                <a:t>Familia </a:t>
              </a:r>
              <a:r>
                <a:rPr lang="es-CO" sz="1500" kern="1200" dirty="0" smtClean="0"/>
                <a:t>Asume competencia el: </a:t>
              </a:r>
              <a:r>
                <a:rPr lang="es-CO" sz="1500" b="1" kern="1200" dirty="0" smtClean="0"/>
                <a:t>Comisario de Familia</a:t>
              </a:r>
              <a:r>
                <a:rPr lang="es-CO" sz="1500" b="1" kern="1200" dirty="0" smtClean="0">
                  <a:hlinkClick r:id="" action="ppaction://noaction"/>
                </a:rPr>
                <a:t> </a:t>
              </a:r>
              <a:r>
                <a:rPr lang="es-CO" sz="1500" kern="1200" dirty="0" smtClean="0"/>
                <a:t>y </a:t>
              </a:r>
              <a:r>
                <a:rPr lang="es-CO" sz="1500" kern="1200" dirty="0" smtClean="0"/>
                <a:t>Donde </a:t>
              </a:r>
              <a:r>
                <a:rPr lang="es-CO" sz="1500" kern="1200" dirty="0" smtClean="0"/>
                <a:t>no haya ninguno: </a:t>
              </a:r>
              <a:r>
                <a:rPr lang="es-CO" sz="1500" b="1" kern="1200" dirty="0" smtClean="0"/>
                <a:t>Inspector de </a:t>
              </a:r>
              <a:r>
                <a:rPr lang="es-CO" sz="1500" b="1" kern="1200" dirty="0" smtClean="0"/>
                <a:t>Policía</a:t>
              </a:r>
              <a:endParaRPr lang="es-CO" sz="1500" b="1" kern="1200" dirty="0"/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6243878" y="4040950"/>
            <a:ext cx="2568361" cy="1284180"/>
            <a:chOff x="6216024" y="2684499"/>
            <a:chExt cx="2568361" cy="1284180"/>
          </a:xfrm>
          <a:scene3d>
            <a:camera prst="orthographicFront"/>
            <a:lightRig rig="flat" dir="t"/>
          </a:scene3d>
        </p:grpSpPr>
        <p:sp>
          <p:nvSpPr>
            <p:cNvPr id="19" name="Rectángulo 18"/>
            <p:cNvSpPr/>
            <p:nvPr/>
          </p:nvSpPr>
          <p:spPr>
            <a:xfrm>
              <a:off x="6216024" y="2684499"/>
              <a:ext cx="2568361" cy="1284180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0" name="Rectángulo 19"/>
            <p:cNvSpPr/>
            <p:nvPr/>
          </p:nvSpPr>
          <p:spPr>
            <a:xfrm>
              <a:off x="6216024" y="2684499"/>
              <a:ext cx="2568361" cy="128418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500" b="0" kern="1200" dirty="0" smtClean="0"/>
                <a:t>Conocimiento de casos, aún sin competencia </a:t>
              </a:r>
              <a:r>
                <a:rPr lang="es-MX" sz="1500" b="1" kern="1200" dirty="0" smtClean="0">
                  <a:solidFill>
                    <a:srgbClr val="FF0000"/>
                  </a:solidFill>
                </a:rPr>
                <a:t>+ </a:t>
              </a:r>
              <a:r>
                <a:rPr lang="es-MX" sz="1500" b="0" kern="1200" dirty="0" smtClean="0"/>
                <a:t>verificación estado de cumplimiento de derechos </a:t>
              </a:r>
              <a:r>
                <a:rPr lang="es-MX" sz="1500" b="1" kern="1200" dirty="0" smtClean="0">
                  <a:solidFill>
                    <a:srgbClr val="FF0000"/>
                  </a:solidFill>
                </a:rPr>
                <a:t>+</a:t>
              </a:r>
              <a:r>
                <a:rPr lang="es-MX" sz="1500" b="0" kern="1200" dirty="0" smtClean="0"/>
                <a:t> toma medidas de urgencia.</a:t>
              </a:r>
              <a:endParaRPr lang="es-CO" sz="1500" b="0" kern="1200" dirty="0"/>
            </a:p>
          </p:txBody>
        </p:sp>
      </p:grpSp>
      <p:sp>
        <p:nvSpPr>
          <p:cNvPr id="21" name="10 CuadroTexto"/>
          <p:cNvSpPr txBox="1"/>
          <p:nvPr/>
        </p:nvSpPr>
        <p:spPr>
          <a:xfrm>
            <a:off x="227710" y="5548590"/>
            <a:ext cx="2664296" cy="3693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CO" b="1" i="1" dirty="0" smtClean="0"/>
              <a:t>Competencia Concurrente</a:t>
            </a:r>
            <a:endParaRPr lang="es-CO" b="1" i="1" dirty="0"/>
          </a:p>
        </p:txBody>
      </p:sp>
      <p:sp>
        <p:nvSpPr>
          <p:cNvPr id="23" name="12 CuadroTexto"/>
          <p:cNvSpPr txBox="1"/>
          <p:nvPr/>
        </p:nvSpPr>
        <p:spPr>
          <a:xfrm>
            <a:off x="6123903" y="5548020"/>
            <a:ext cx="2808312" cy="3693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CO" b="1" i="1" dirty="0" smtClean="0"/>
              <a:t>Competencia a prevención</a:t>
            </a:r>
            <a:endParaRPr lang="es-CO" b="1" i="1" dirty="0"/>
          </a:p>
        </p:txBody>
      </p:sp>
      <p:sp>
        <p:nvSpPr>
          <p:cNvPr id="24" name="13 CuadroTexto"/>
          <p:cNvSpPr txBox="1"/>
          <p:nvPr/>
        </p:nvSpPr>
        <p:spPr>
          <a:xfrm>
            <a:off x="299718" y="1473103"/>
            <a:ext cx="259228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b="1" u="sng" dirty="0" smtClean="0"/>
              <a:t>Tipos de Competencia</a:t>
            </a:r>
            <a:endParaRPr lang="es-CO" b="1" u="sng" dirty="0"/>
          </a:p>
        </p:txBody>
      </p:sp>
      <p:cxnSp>
        <p:nvCxnSpPr>
          <p:cNvPr id="26" name="Conector recto 25"/>
          <p:cNvCxnSpPr/>
          <p:nvPr/>
        </p:nvCxnSpPr>
        <p:spPr>
          <a:xfrm>
            <a:off x="4172740" y="3157447"/>
            <a:ext cx="0" cy="87935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angular 30"/>
          <p:cNvCxnSpPr/>
          <p:nvPr/>
        </p:nvCxnSpPr>
        <p:spPr>
          <a:xfrm rot="16200000" flipV="1">
            <a:off x="4170666" y="1017856"/>
            <a:ext cx="4148" cy="5968200"/>
          </a:xfrm>
          <a:prstGeom prst="bentConnector3">
            <a:avLst>
              <a:gd name="adj1" fmla="val 12359378"/>
            </a:avLst>
          </a:prstGeom>
          <a:ln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/>
          <p:cNvCxnSpPr/>
          <p:nvPr/>
        </p:nvCxnSpPr>
        <p:spPr>
          <a:xfrm>
            <a:off x="1188640" y="5325130"/>
            <a:ext cx="0" cy="22289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/>
          <p:cNvCxnSpPr/>
          <p:nvPr/>
        </p:nvCxnSpPr>
        <p:spPr>
          <a:xfrm>
            <a:off x="4172740" y="5320982"/>
            <a:ext cx="0" cy="22289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/>
          <p:cNvCxnSpPr/>
          <p:nvPr/>
        </p:nvCxnSpPr>
        <p:spPr>
          <a:xfrm>
            <a:off x="7156840" y="5320982"/>
            <a:ext cx="0" cy="22289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12 CuadroTexto"/>
          <p:cNvSpPr txBox="1"/>
          <p:nvPr/>
        </p:nvSpPr>
        <p:spPr>
          <a:xfrm>
            <a:off x="3077384" y="5543872"/>
            <a:ext cx="2808312" cy="3693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CO" b="1" i="1" dirty="0" smtClean="0"/>
              <a:t>Competencia </a:t>
            </a:r>
            <a:r>
              <a:rPr lang="es-CO" b="1" i="1" dirty="0" smtClean="0"/>
              <a:t>subsidiaria</a:t>
            </a:r>
            <a:endParaRPr lang="es-CO" b="1" i="1" dirty="0"/>
          </a:p>
        </p:txBody>
      </p:sp>
    </p:spTree>
    <p:extLst>
      <p:ext uri="{BB962C8B-B14F-4D97-AF65-F5344CB8AC3E}">
        <p14:creationId xmlns:p14="http://schemas.microsoft.com/office/powerpoint/2010/main" val="2348139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5794184" cy="1325563"/>
          </a:xfrm>
        </p:spPr>
        <p:txBody>
          <a:bodyPr/>
          <a:lstStyle/>
          <a:p>
            <a:pPr algn="ctr"/>
            <a:r>
              <a:rPr lang="es-CO" dirty="0" smtClean="0"/>
              <a:t>PROTECCIÓN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80480" y="1165089"/>
            <a:ext cx="4187328" cy="5011873"/>
          </a:xfrm>
        </p:spPr>
        <p:txBody>
          <a:bodyPr/>
          <a:lstStyle/>
          <a:p>
            <a:pPr marL="0" indent="0" algn="ctr">
              <a:buNone/>
            </a:pPr>
            <a:r>
              <a:rPr lang="es-CO" dirty="0" smtClean="0"/>
              <a:t>Modalidad de apoyo y fortalecimiento a la familia: </a:t>
            </a:r>
          </a:p>
          <a:p>
            <a:pPr algn="just"/>
            <a:r>
              <a:rPr lang="es-CO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Tienen el propósito de acompañar a las familias o redes vinculares de apoyo para que sean en primera instancia los garantes de los derechos de los niños, las niñas o adolescentes, tal como lo establece el artículo 39 de la ley 1098 de </a:t>
            </a:r>
            <a:r>
              <a:rPr lang="es-CO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2006 (obligaciones de la familia)</a:t>
            </a:r>
            <a:r>
              <a:rPr lang="es-CO" sz="1800" dirty="0" smtClean="0"/>
              <a:t>.</a:t>
            </a:r>
          </a:p>
          <a:p>
            <a:pPr algn="just"/>
            <a:r>
              <a:rPr lang="es-CO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privilegia la permanencia del niño, la niña o adolescente en su entorno familiar o red vincular de apoyo, toda vez que la familia es el primer factor socializador, el espacio físico y afectivo que le permite a un niño, niña o adolescente sentirse protegido y </a:t>
            </a:r>
            <a:r>
              <a:rPr lang="es-CO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amado.</a:t>
            </a:r>
            <a:endParaRPr lang="es-CO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40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333041"/>
            <a:ext cx="3867150" cy="4843922"/>
          </a:xfrm>
        </p:spPr>
        <p:txBody>
          <a:bodyPr/>
          <a:lstStyle/>
          <a:p>
            <a:pPr marL="0" indent="0" algn="ctr">
              <a:buNone/>
            </a:pPr>
            <a:r>
              <a:rPr lang="es-CO" dirty="0" smtClean="0"/>
              <a:t>HOGAR </a:t>
            </a:r>
            <a:r>
              <a:rPr lang="es-CO" dirty="0" smtClean="0"/>
              <a:t>GESTOR </a:t>
            </a:r>
          </a:p>
          <a:p>
            <a:pPr algn="just">
              <a:lnSpc>
                <a:spcPct val="100000"/>
              </a:lnSpc>
            </a:pPr>
            <a:r>
              <a:rPr lang="es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modalidad se desarrolla a través de acompañamiento psicosocial y apoyo económico cuando este último se </a:t>
            </a:r>
            <a:r>
              <a:rPr lang="es-E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requiera, </a:t>
            </a:r>
            <a:r>
              <a:rPr lang="es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dirigido al niño, niña o adolescente en su medio familiar, con el fin que la red familiar o vincular, asuma de manera corresponsable la protección integral y desde la garantía de el “derecho de los niños, niñas adolescentes de tener una familia y no ser separado de ella</a:t>
            </a:r>
            <a:endParaRPr lang="es-CO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2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5794184" cy="1325563"/>
          </a:xfrm>
        </p:spPr>
        <p:txBody>
          <a:bodyPr/>
          <a:lstStyle/>
          <a:p>
            <a:pPr algn="ctr"/>
            <a:r>
              <a:rPr lang="es-CO" smtClean="0"/>
              <a:t>PROTECCIÓN</a:t>
            </a:r>
            <a:endParaRPr lang="es-CO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41176" y="1351702"/>
            <a:ext cx="7623110" cy="4843922"/>
          </a:xfrm>
        </p:spPr>
        <p:txBody>
          <a:bodyPr/>
          <a:lstStyle/>
          <a:p>
            <a:pPr marL="0" indent="0" algn="ctr">
              <a:buNone/>
            </a:pPr>
            <a:r>
              <a:rPr lang="es-CO" dirty="0" smtClean="0"/>
              <a:t>HOGAR GESTOR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s-CO" sz="16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Población titular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s-CO" sz="1600" u="sng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_tradnl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0 a 18 años, con discapacidad.</a:t>
            </a:r>
          </a:p>
          <a:p>
            <a:pPr algn="just"/>
            <a:endParaRPr lang="es-CO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_tradnl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Mayores de 18 años, con derechos inobservados, amenazados o vulnerados, con discapacidad mental cognitiva o mental psicosocial con una limitación severa en su desempeño.</a:t>
            </a:r>
          </a:p>
          <a:p>
            <a:pPr algn="just"/>
            <a:endParaRPr lang="es-CO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0 a 18 años, con discapacidad y situación de desplazamiento, el marco del auto 006 de 2009.</a:t>
            </a:r>
          </a:p>
          <a:p>
            <a:pPr algn="just"/>
            <a:endParaRPr lang="es-CO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0 a 18 años, víctimas de conflicto armado.</a:t>
            </a:r>
            <a:endParaRPr lang="es-CO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34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5794184" cy="1325563"/>
          </a:xfrm>
        </p:spPr>
        <p:txBody>
          <a:bodyPr/>
          <a:lstStyle/>
          <a:p>
            <a:pPr algn="ctr"/>
            <a:r>
              <a:rPr lang="es-CO" dirty="0" smtClean="0"/>
              <a:t>PROTECCIÓN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08472" y="1333041"/>
            <a:ext cx="4187328" cy="4843922"/>
          </a:xfrm>
        </p:spPr>
        <p:txBody>
          <a:bodyPr/>
          <a:lstStyle/>
          <a:p>
            <a:pPr marL="0" indent="0" algn="ctr">
              <a:buNone/>
            </a:pPr>
            <a:r>
              <a:rPr lang="es-CO" sz="2000" b="1" dirty="0" smtClean="0"/>
              <a:t>Modalidad de atención en medio diferente al de la familia biológica o red vincular de apoyo</a:t>
            </a:r>
          </a:p>
          <a:p>
            <a:pPr algn="just"/>
            <a:r>
              <a:rPr lang="es-ES_trad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Formas en que se prestan los servicios de atención, en donde previa verificación de derechos, se ha establecido la necesidad de retirar al niño, la niña o el adolescente de su familia, debido a que ésta no es garante de derechos y se requiere desarrollar un proceso de atención, para el restablecimiento de sus derechos.</a:t>
            </a:r>
          </a:p>
          <a:p>
            <a:pPr algn="just"/>
            <a:r>
              <a:rPr lang="es-ES_tradn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conformidad con el artículo 22 de la Ley 1098 de 2006: “Los niños, las niñas, adolescentes tienen derecho a tener y crecer en el seno de su familia, a ser acogidos y no ser expulsados de ella. Los niños, las niñas y adolescentes sólo podrán ser separados de la familia, cuando esta no garantice las condiciones para la realización y el ejercicio de sus derechos, conforme con lo previsto en este código. En ningún caso la condición económica de la familia podrá dar lugar a la separación</a:t>
            </a:r>
            <a:endParaRPr lang="es-CO" sz="1400" b="1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>
          <a:xfrm>
            <a:off x="4685523" y="1333041"/>
            <a:ext cx="3867150" cy="5412992"/>
          </a:xfrm>
        </p:spPr>
        <p:txBody>
          <a:bodyPr/>
          <a:lstStyle/>
          <a:p>
            <a:pPr marL="0" indent="0" algn="ctr">
              <a:buNone/>
            </a:pPr>
            <a:endParaRPr lang="es-CO" sz="2400" b="1" dirty="0" smtClean="0"/>
          </a:p>
          <a:p>
            <a:pPr marL="0" indent="0" algn="ctr">
              <a:buNone/>
            </a:pPr>
            <a:r>
              <a:rPr lang="es-CO" sz="2400" b="1" dirty="0" smtClean="0"/>
              <a:t>HOGARES </a:t>
            </a:r>
            <a:r>
              <a:rPr lang="es-CO" sz="2400" b="1" dirty="0"/>
              <a:t>SUSTITUTOS: </a:t>
            </a:r>
          </a:p>
          <a:p>
            <a:pPr marL="0" indent="0" algn="just">
              <a:buNone/>
            </a:pPr>
            <a:endParaRPr lang="es-CO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 </a:t>
            </a:r>
            <a:r>
              <a:rPr lang="es-CO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transitoria de restablecimiento de derechos que decreta la autoridad </a:t>
            </a:r>
            <a:r>
              <a:rPr lang="es-CO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administrativa, consistente en l</a:t>
            </a:r>
            <a:r>
              <a:rPr lang="es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ubicación del niño, la niña o adolescente, en una familia que se compromete a brindarle el cuidado y atención necesarios en sustitución de la familia de origen</a:t>
            </a:r>
            <a:r>
              <a:rPr lang="es-C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O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000" b="1" dirty="0" smtClean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10922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5794184" cy="1325563"/>
          </a:xfrm>
        </p:spPr>
        <p:txBody>
          <a:bodyPr/>
          <a:lstStyle/>
          <a:p>
            <a:pPr algn="ctr"/>
            <a:r>
              <a:rPr lang="es-CO" smtClean="0"/>
              <a:t>PROTECCIÓN</a:t>
            </a:r>
            <a:endParaRPr lang="es-CO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41176" y="1351702"/>
            <a:ext cx="7623110" cy="4843922"/>
          </a:xfrm>
        </p:spPr>
        <p:txBody>
          <a:bodyPr/>
          <a:lstStyle/>
          <a:p>
            <a:pPr marL="0" indent="0" algn="ctr">
              <a:buNone/>
            </a:pPr>
            <a:r>
              <a:rPr lang="es-CO" dirty="0" smtClean="0"/>
              <a:t>HOGAR SUSTITUTO</a:t>
            </a:r>
          </a:p>
          <a:p>
            <a:pPr marL="0" indent="0" algn="ctr">
              <a:buNone/>
            </a:pPr>
            <a:r>
              <a:rPr lang="es-CO" sz="2000" b="1" dirty="0"/>
              <a:t>Población </a:t>
            </a:r>
            <a:r>
              <a:rPr lang="es-CO" sz="2000" b="1" dirty="0" smtClean="0"/>
              <a:t>titular</a:t>
            </a:r>
            <a:endParaRPr lang="es-ES" sz="2000" dirty="0"/>
          </a:p>
          <a:p>
            <a:pPr algn="just"/>
            <a:r>
              <a:rPr lang="es-MX" sz="2000" dirty="0"/>
              <a:t>De 0 a 18 años, con derechos inobservados, amenazados o vulnerados en general o </a:t>
            </a:r>
            <a:r>
              <a:rPr lang="es-ES_tradnl" sz="2000" dirty="0"/>
              <a:t>huérfanos como consecuencia del conflicto armado.</a:t>
            </a:r>
            <a:endParaRPr lang="es-ES" sz="2000" dirty="0"/>
          </a:p>
          <a:p>
            <a:pPr algn="just"/>
            <a:r>
              <a:rPr lang="es-MX" sz="2000" dirty="0"/>
              <a:t>De 0 a 18 años, </a:t>
            </a:r>
            <a:r>
              <a:rPr lang="es-ES_tradnl" sz="2000" dirty="0"/>
              <a:t>con discapacidad.</a:t>
            </a:r>
            <a:endParaRPr lang="es-ES" sz="2000" dirty="0"/>
          </a:p>
          <a:p>
            <a:pPr algn="just"/>
            <a:r>
              <a:rPr lang="es-ES_tradnl" sz="2000" dirty="0"/>
              <a:t>Mayores de 18 años con discapacidad, que al cumplir la mayoría de edad se encontraban con declaratoria de </a:t>
            </a:r>
            <a:r>
              <a:rPr lang="es-ES_tradnl" sz="2000" dirty="0" smtClean="0"/>
              <a:t>adoptabilidad.</a:t>
            </a:r>
            <a:endParaRPr lang="es-ES" sz="2000" dirty="0"/>
          </a:p>
          <a:p>
            <a:pPr algn="just"/>
            <a:r>
              <a:rPr lang="es-MX" sz="2000" dirty="0"/>
              <a:t>De 0 a 18 años, víctimas de minas antipersonal, municiones sin explotar y artefactos explosivos improvisados y niños, niñas y adolescentes víctimas de acciones bélicas y de atentados terroristas en el marco del conflicto armado. </a:t>
            </a:r>
            <a:endParaRPr lang="es-ES" sz="2000" dirty="0"/>
          </a:p>
          <a:p>
            <a:pPr algn="just"/>
            <a:r>
              <a:rPr lang="es-MX" sz="2000" dirty="0"/>
              <a:t>De 0 a 18 años, con enfermedad de cuidado </a:t>
            </a:r>
            <a:r>
              <a:rPr lang="es-MX" sz="2000" dirty="0" smtClean="0"/>
              <a:t>especial.</a:t>
            </a:r>
            <a:endParaRPr lang="es-ES" sz="2000" dirty="0"/>
          </a:p>
          <a:p>
            <a:pPr marL="0" indent="0" algn="just">
              <a:buNone/>
            </a:pPr>
            <a:endParaRPr lang="es-CO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11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7037" y="72737"/>
            <a:ext cx="6494317" cy="893618"/>
          </a:xfrm>
        </p:spPr>
        <p:txBody>
          <a:bodyPr/>
          <a:lstStyle/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MARCO CONCEPTUAL</a:t>
            </a:r>
            <a:endParaRPr lang="es-CO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62095" y="1207942"/>
            <a:ext cx="8088312" cy="4524314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4" name="11 Rectángulo"/>
          <p:cNvSpPr/>
          <p:nvPr/>
        </p:nvSpPr>
        <p:spPr>
          <a:xfrm>
            <a:off x="362095" y="1207942"/>
            <a:ext cx="8088312" cy="452431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Las Mesas Públicas</a:t>
            </a:r>
            <a:r>
              <a:rPr kumimoji="0" lang="es-CO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:</a:t>
            </a:r>
            <a:r>
              <a:rPr kumimoji="0" lang="es-CO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Se pueden definir como encuentros presenciales de interlocución y comunicación con los ciudadanos, para tratar temas puntuales que tienen que ver con el cabal funcionamiento del SPBF detectando anomalías, proponiendo correctivos y propiciando escenarios de prevención, cualificación y mejoramiento de los mismos</a:t>
            </a:r>
          </a:p>
        </p:txBody>
      </p:sp>
    </p:spTree>
    <p:extLst>
      <p:ext uri="{BB962C8B-B14F-4D97-AF65-F5344CB8AC3E}">
        <p14:creationId xmlns:p14="http://schemas.microsoft.com/office/powerpoint/2010/main" val="418523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1" y="385590"/>
            <a:ext cx="5617914" cy="958468"/>
          </a:xfrm>
        </p:spPr>
        <p:txBody>
          <a:bodyPr/>
          <a:lstStyle/>
          <a:p>
            <a:r>
              <a:rPr lang="es-CO" sz="3600" b="1" dirty="0" smtClean="0"/>
              <a:t>PROTECCION EN SOPETRAN</a:t>
            </a:r>
            <a:endParaRPr lang="es-CO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s-CO" b="1" dirty="0" smtClean="0"/>
              <a:t>SUSTITUTOS ONG VULNERACION</a:t>
            </a:r>
          </a:p>
          <a:p>
            <a:pPr algn="ctr"/>
            <a:endParaRPr lang="es-CO" dirty="0"/>
          </a:p>
          <a:p>
            <a:pPr algn="just"/>
            <a:r>
              <a:rPr lang="es-CO" dirty="0" smtClean="0"/>
              <a:t>9 HOGARES</a:t>
            </a:r>
          </a:p>
          <a:p>
            <a:pPr algn="just"/>
            <a:r>
              <a:rPr lang="es-CO" dirty="0" smtClean="0"/>
              <a:t>23 CUPOS</a:t>
            </a:r>
          </a:p>
          <a:p>
            <a:pPr algn="just"/>
            <a:r>
              <a:rPr lang="es-CO" dirty="0" smtClean="0"/>
              <a:t>$ 270.800.238</a:t>
            </a:r>
          </a:p>
          <a:p>
            <a:r>
              <a:rPr lang="es-CO" dirty="0" smtClean="0"/>
              <a:t>ADMINISTRA:          ONG </a:t>
            </a:r>
            <a:r>
              <a:rPr lang="es-CO" dirty="0" smtClean="0"/>
              <a:t>HOGAR SANTA </a:t>
            </a:r>
            <a:r>
              <a:rPr lang="es-CO" dirty="0" smtClean="0"/>
              <a:t>CLARA</a:t>
            </a:r>
            <a:endParaRPr lang="es-CO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s-CO" b="1" dirty="0" smtClean="0"/>
              <a:t>GESTORES DISCAPACIDAD</a:t>
            </a:r>
          </a:p>
          <a:p>
            <a:pPr algn="ctr"/>
            <a:endParaRPr lang="es-CO" dirty="0"/>
          </a:p>
          <a:p>
            <a:pPr algn="just"/>
            <a:r>
              <a:rPr lang="es-CO" dirty="0" smtClean="0"/>
              <a:t>2 HOGARES</a:t>
            </a:r>
          </a:p>
          <a:p>
            <a:pPr algn="just"/>
            <a:r>
              <a:rPr lang="es-CO" dirty="0" smtClean="0"/>
              <a:t>2 CUPOS</a:t>
            </a:r>
          </a:p>
          <a:p>
            <a:pPr algn="just"/>
            <a:r>
              <a:rPr lang="es-CO" dirty="0" smtClean="0"/>
              <a:t>$ 7.831.780</a:t>
            </a:r>
          </a:p>
          <a:p>
            <a:pPr marL="0" indent="0" algn="just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3000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600" b="1" dirty="0" smtClean="0">
                <a:solidFill>
                  <a:schemeClr val="bg1"/>
                </a:solidFill>
              </a:rPr>
              <a:t>Protección - Trámites Extraprocesales</a:t>
            </a:r>
            <a:endParaRPr lang="es-ES" sz="36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483567"/>
            <a:ext cx="3867150" cy="4693396"/>
          </a:xfrm>
        </p:spPr>
        <p:txBody>
          <a:bodyPr/>
          <a:lstStyle/>
          <a:p>
            <a:pPr marL="0" indent="0" algn="ctr">
              <a:buNone/>
            </a:pPr>
            <a:r>
              <a:rPr lang="es-CO" sz="2400" b="1" dirty="0" smtClean="0"/>
              <a:t>ASUNTOS CONCILIABLES: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CO" sz="2400" dirty="0" smtClean="0"/>
              <a:t>Fijación de cuota de alimentos.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CO" sz="2400" dirty="0" smtClean="0"/>
              <a:t>Regulación de visitas.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CO" sz="2400" dirty="0" smtClean="0"/>
              <a:t>Custodia.</a:t>
            </a:r>
          </a:p>
          <a:p>
            <a:pPr marL="0" indent="0" algn="just">
              <a:buNone/>
            </a:pPr>
            <a:endParaRPr lang="es-CO" sz="2400" dirty="0" smtClean="0"/>
          </a:p>
          <a:p>
            <a:pPr marL="0" indent="0">
              <a:buNone/>
            </a:pPr>
            <a:endParaRPr lang="es-CO" dirty="0" smtClean="0"/>
          </a:p>
          <a:p>
            <a:pPr marL="0" indent="0">
              <a:buNone/>
            </a:pPr>
            <a:r>
              <a:rPr lang="es-CO" dirty="0" smtClean="0"/>
              <a:t> 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548882"/>
            <a:ext cx="3867150" cy="4628081"/>
          </a:xfrm>
        </p:spPr>
        <p:txBody>
          <a:bodyPr/>
          <a:lstStyle/>
          <a:p>
            <a:pPr marL="0" indent="0" algn="ctr">
              <a:buNone/>
            </a:pPr>
            <a:r>
              <a:rPr lang="es-CO" sz="2000" b="1" dirty="0"/>
              <a:t>ASUNTOS NO CONCILIABLES</a:t>
            </a:r>
            <a:r>
              <a:rPr lang="es-CO" sz="2000" b="1" dirty="0" smtClean="0"/>
              <a:t>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CO" sz="2400" dirty="0" smtClean="0"/>
              <a:t>Reconocimiento </a:t>
            </a:r>
            <a:r>
              <a:rPr lang="es-CO" sz="2400" dirty="0"/>
              <a:t>voluntario.</a:t>
            </a:r>
          </a:p>
          <a:p>
            <a:pPr marL="514350" indent="-514350">
              <a:buFont typeface="+mj-lt"/>
              <a:buAutoNum type="arabicPeriod"/>
            </a:pPr>
            <a:r>
              <a:rPr lang="es-CO" sz="2400" dirty="0"/>
              <a:t>Formulación de demandas</a:t>
            </a:r>
            <a:r>
              <a:rPr lang="es-CO" sz="2400" dirty="0" smtClean="0"/>
              <a:t>:</a:t>
            </a:r>
          </a:p>
          <a:p>
            <a:pPr lvl="1" algn="just">
              <a:lnSpc>
                <a:spcPct val="100000"/>
              </a:lnSpc>
            </a:pPr>
            <a:r>
              <a:rPr lang="es-CO" sz="2000" dirty="0" smtClean="0"/>
              <a:t>Filiación extramatrimonial</a:t>
            </a:r>
          </a:p>
          <a:p>
            <a:pPr lvl="1" algn="just">
              <a:lnSpc>
                <a:spcPct val="100000"/>
              </a:lnSpc>
            </a:pPr>
            <a:r>
              <a:rPr lang="es-CO" sz="2000" dirty="0" smtClean="0"/>
              <a:t>Interdicción</a:t>
            </a:r>
          </a:p>
          <a:p>
            <a:pPr lvl="1" algn="just">
              <a:lnSpc>
                <a:spcPct val="100000"/>
              </a:lnSpc>
            </a:pPr>
            <a:r>
              <a:rPr lang="es-CO" sz="2000" dirty="0" smtClean="0"/>
              <a:t>Impugnación </a:t>
            </a:r>
            <a:r>
              <a:rPr lang="es-CO" sz="2000" dirty="0"/>
              <a:t>de </a:t>
            </a:r>
            <a:r>
              <a:rPr lang="es-CO" sz="2000" dirty="0" smtClean="0"/>
              <a:t>paternidad</a:t>
            </a:r>
          </a:p>
          <a:p>
            <a:pPr lvl="1" algn="just">
              <a:lnSpc>
                <a:spcPct val="100000"/>
              </a:lnSpc>
            </a:pPr>
            <a:r>
              <a:rPr lang="es-CO" sz="2000" dirty="0" smtClean="0"/>
              <a:t>Nombramiento </a:t>
            </a:r>
            <a:r>
              <a:rPr lang="es-CO" sz="2000" dirty="0"/>
              <a:t>de </a:t>
            </a:r>
            <a:r>
              <a:rPr lang="es-CO" sz="2000" dirty="0" smtClean="0"/>
              <a:t>curador</a:t>
            </a:r>
          </a:p>
          <a:p>
            <a:pPr lvl="1" algn="just">
              <a:lnSpc>
                <a:spcPct val="100000"/>
              </a:lnSpc>
            </a:pPr>
            <a:r>
              <a:rPr lang="es-CO" sz="2000" dirty="0" smtClean="0"/>
              <a:t>Ejecutivo </a:t>
            </a:r>
            <a:r>
              <a:rPr lang="es-CO" sz="2000" dirty="0"/>
              <a:t>de alimentos.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CO" sz="2400" dirty="0"/>
              <a:t>Tramite de salida de país.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9717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Protección - Adopciones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Atribución exclusiva al Defensor de Familia.</a:t>
            </a:r>
          </a:p>
          <a:p>
            <a:pPr marL="0" indent="0">
              <a:buNone/>
            </a:pPr>
            <a:r>
              <a:rPr lang="es-CO" b="1" dirty="0" smtClean="0">
                <a:solidFill>
                  <a:schemeClr val="accent6"/>
                </a:solidFill>
              </a:rPr>
              <a:t>Pueden ser:</a:t>
            </a:r>
          </a:p>
          <a:p>
            <a:pPr marL="514350" indent="-514350">
              <a:buFont typeface="+mj-lt"/>
              <a:buAutoNum type="arabicPeriod"/>
            </a:pPr>
            <a:r>
              <a:rPr lang="es-CO" dirty="0" smtClean="0"/>
              <a:t>Adopción de NNA indeterminado.</a:t>
            </a:r>
          </a:p>
          <a:p>
            <a:pPr marL="514350" indent="-514350">
              <a:buFont typeface="+mj-lt"/>
              <a:buAutoNum type="arabicPeriod"/>
            </a:pPr>
            <a:r>
              <a:rPr lang="es-CO" dirty="0" smtClean="0"/>
              <a:t>Hijo de cónyuge o compañero permanente</a:t>
            </a:r>
          </a:p>
          <a:p>
            <a:pPr marL="514350" indent="-514350">
              <a:buFont typeface="+mj-lt"/>
              <a:buAutoNum type="arabicPeriod"/>
            </a:pPr>
            <a:r>
              <a:rPr lang="es-CO" dirty="0" smtClean="0"/>
              <a:t>Hijo de crianza</a:t>
            </a:r>
          </a:p>
          <a:p>
            <a:pPr marL="514350" indent="-514350">
              <a:buFont typeface="+mj-lt"/>
              <a:buAutoNum type="arabicPeriod"/>
            </a:pPr>
            <a:r>
              <a:rPr lang="es-CO" dirty="0" smtClean="0"/>
              <a:t>Consanguíneo</a:t>
            </a:r>
          </a:p>
          <a:p>
            <a:endParaRPr lang="es-CO" dirty="0" smtClean="0"/>
          </a:p>
          <a:p>
            <a:pPr marL="0" indent="0">
              <a:buNone/>
            </a:pPr>
            <a:endParaRPr lang="es-CO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65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8585" y="171450"/>
            <a:ext cx="7892415" cy="708660"/>
          </a:xfrm>
        </p:spPr>
        <p:txBody>
          <a:bodyPr/>
          <a:lstStyle/>
          <a:p>
            <a:r>
              <a:rPr lang="es-ES" sz="2800" b="1" dirty="0" smtClean="0"/>
              <a:t>Mesa Publica Sopetrán </a:t>
            </a: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b="1" dirty="0" smtClean="0"/>
              <a:t>Encuesta consulta Temas </a:t>
            </a:r>
            <a:endParaRPr lang="es-CO" sz="28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" y="1204596"/>
            <a:ext cx="8721090" cy="50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3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447675" y="1104900"/>
            <a:ext cx="8239125" cy="372409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endParaRPr lang="es-CO" sz="32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>
              <a:spcBef>
                <a:spcPct val="50000"/>
              </a:spcBef>
              <a:defRPr/>
            </a:pPr>
            <a:endParaRPr lang="es-CO" sz="32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>
              <a:spcBef>
                <a:spcPct val="50000"/>
              </a:spcBef>
              <a:defRPr/>
            </a:pPr>
            <a:r>
              <a:rPr lang="es-CO" sz="3200" b="1" i="1" u="sng" dirty="0" smtClean="0">
                <a:solidFill>
                  <a:schemeClr val="accent3">
                    <a:lumMod val="75000"/>
                  </a:schemeClr>
                </a:solidFill>
              </a:rPr>
              <a:t>COMPROMISOS</a:t>
            </a:r>
          </a:p>
          <a:p>
            <a:pPr algn="just">
              <a:spcBef>
                <a:spcPct val="50000"/>
              </a:spcBef>
              <a:defRPr/>
            </a:pPr>
            <a:r>
              <a:rPr lang="es-CO" sz="3600" b="1" i="1" u="sng" dirty="0" smtClean="0">
                <a:solidFill>
                  <a:schemeClr val="accent3">
                    <a:lumMod val="75000"/>
                  </a:schemeClr>
                </a:solidFill>
              </a:rPr>
              <a:t>VER ACTA ANEXA</a:t>
            </a:r>
          </a:p>
          <a:p>
            <a:pPr algn="just">
              <a:spcBef>
                <a:spcPct val="50000"/>
              </a:spcBef>
              <a:defRPr/>
            </a:pPr>
            <a:endParaRPr lang="es-CO" sz="3600" b="1" i="1" u="sng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1355017"/>
            <a:ext cx="8075839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8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545745"/>
              </p:ext>
            </p:extLst>
          </p:nvPr>
        </p:nvGraphicFramePr>
        <p:xfrm>
          <a:off x="0" y="0"/>
          <a:ext cx="6377940" cy="1051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377940"/>
              </a:tblGrid>
              <a:tr h="1051560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tx1"/>
                          </a:solidFill>
                        </a:rPr>
                        <a:t>             </a:t>
                      </a:r>
                    </a:p>
                    <a:p>
                      <a:r>
                        <a:rPr lang="es-ES" sz="2800" dirty="0" smtClean="0">
                          <a:solidFill>
                            <a:schemeClr val="tx1"/>
                          </a:solidFill>
                        </a:rPr>
                        <a:t>                 MESA PUBLICA</a:t>
                      </a: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</a:rPr>
                        <a:t> SOPETRAN </a:t>
                      </a:r>
                      <a:endParaRPr lang="es-CO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http://www.losmonovocalicos.com/images/graci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3" y="1051560"/>
            <a:ext cx="9064307" cy="1965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92" y="3602038"/>
            <a:ext cx="1736725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330" y="3507495"/>
            <a:ext cx="1615580" cy="27068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3360" y="3507495"/>
            <a:ext cx="1621677" cy="270685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9937" y="3596885"/>
            <a:ext cx="1719221" cy="270685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9667" y="3596884"/>
            <a:ext cx="1676545" cy="27068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888" y="3568460"/>
            <a:ext cx="1621677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3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6411191" cy="976745"/>
          </a:xfrm>
        </p:spPr>
        <p:txBody>
          <a:bodyPr/>
          <a:lstStyle/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MARCO CONCEPTUAL</a:t>
            </a:r>
            <a:endParaRPr lang="es-CO" sz="2800" dirty="0"/>
          </a:p>
        </p:txBody>
      </p:sp>
      <p:sp>
        <p:nvSpPr>
          <p:cNvPr id="4" name="2 Marcador de contenido"/>
          <p:cNvSpPr>
            <a:spLocks noGrp="1"/>
          </p:cNvSpPr>
          <p:nvPr>
            <p:ph type="subTitle" idx="1"/>
          </p:nvPr>
        </p:nvSpPr>
        <p:spPr>
          <a:xfrm>
            <a:off x="644237" y="1361210"/>
            <a:ext cx="8021781" cy="44577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 eaLnBrk="1" hangingPunct="1"/>
            <a:r>
              <a:rPr lang="es-CO" sz="3600" dirty="0" smtClean="0"/>
              <a:t>Dentro de la visión conceptual, tanto el tema de </a:t>
            </a:r>
            <a:r>
              <a:rPr lang="es-CO" sz="3600" u="sng" dirty="0" smtClean="0"/>
              <a:t>audiencias publicas de rendición </a:t>
            </a:r>
            <a:r>
              <a:rPr lang="es-CO" sz="3600" dirty="0" smtClean="0"/>
              <a:t>de cuentas como </a:t>
            </a:r>
            <a:r>
              <a:rPr lang="es-CO" sz="3600" u="sng" dirty="0" smtClean="0"/>
              <a:t>Mesas Públicas</a:t>
            </a:r>
            <a:r>
              <a:rPr lang="es-CO" sz="3600" dirty="0" smtClean="0"/>
              <a:t>, son escenarios complementarios, los cuales apuntan a un dialogo </a:t>
            </a:r>
            <a:r>
              <a:rPr lang="es-CO" sz="3600" u="sng" dirty="0" smtClean="0"/>
              <a:t>institucional</a:t>
            </a:r>
            <a:r>
              <a:rPr lang="es-CO" sz="3600" dirty="0" smtClean="0"/>
              <a:t> y </a:t>
            </a:r>
            <a:r>
              <a:rPr lang="es-CO" sz="3600" u="sng" dirty="0" smtClean="0"/>
              <a:t>comunitario</a:t>
            </a:r>
            <a:r>
              <a:rPr lang="es-CO" sz="3600" dirty="0" smtClean="0"/>
              <a:t> para mejorar servicios en beneficio de </a:t>
            </a:r>
            <a:r>
              <a:rPr lang="es-CO" sz="3600" u="sng" dirty="0" smtClean="0"/>
              <a:t>lo social </a:t>
            </a:r>
            <a:r>
              <a:rPr lang="es-CO" sz="3600" dirty="0" smtClean="0"/>
              <a:t>y </a:t>
            </a:r>
            <a:r>
              <a:rPr lang="es-CO" sz="3600" u="sng" dirty="0" smtClean="0"/>
              <a:t>lo publico</a:t>
            </a:r>
            <a:endParaRPr lang="es-ES" sz="3600" u="sng" dirty="0" smtClean="0"/>
          </a:p>
        </p:txBody>
      </p:sp>
    </p:spTree>
    <p:extLst>
      <p:ext uri="{BB962C8B-B14F-4D97-AF65-F5344CB8AC3E}">
        <p14:creationId xmlns:p14="http://schemas.microsoft.com/office/powerpoint/2010/main" val="200848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04800" y="109610"/>
            <a:ext cx="2873829" cy="784008"/>
          </a:xfrm>
        </p:spPr>
        <p:txBody>
          <a:bodyPr/>
          <a:lstStyle/>
          <a:p>
            <a:r>
              <a:rPr lang="es-CO" sz="3200" b="1" dirty="0">
                <a:solidFill>
                  <a:prstClr val="black"/>
                </a:solidFill>
                <a:latin typeface="Calibri"/>
                <a:ea typeface="MS PGothic" pitchFamily="34" charset="-128"/>
              </a:rPr>
              <a:t>OBJETIVOS</a:t>
            </a:r>
            <a:endParaRPr lang="es-CO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11 Rectángulo"/>
          <p:cNvSpPr/>
          <p:nvPr/>
        </p:nvSpPr>
        <p:spPr>
          <a:xfrm>
            <a:off x="542925" y="1371599"/>
            <a:ext cx="7877175" cy="452431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La Mesa Publica </a:t>
            </a:r>
            <a:r>
              <a:rPr kumimoji="0" lang="es-MX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tiene como objetivos    permitir, priorizar, focalizar y sustentar los gastos que con prioridad garanticen el buen funcionamiento de los programas y servicios en beneficio de la niñez, la adolescencia y la familia sujetos de atención misional del ICBF, garantizando calidad, idoneidad, eficiencia y efectividad en la gestión en los diferentes niveles y programas.</a:t>
            </a:r>
            <a:endParaRPr kumimoji="0" lang="es-ES" sz="3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369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95944"/>
            <a:ext cx="2449286" cy="759878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1196294"/>
            <a:ext cx="9144000" cy="4834391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5" name="4 Rectángulo"/>
          <p:cNvSpPr/>
          <p:nvPr/>
        </p:nvSpPr>
        <p:spPr>
          <a:xfrm>
            <a:off x="447675" y="1289952"/>
            <a:ext cx="8305800" cy="452431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El sistema de seguimiento y evaluación está orientado a aportar insumos para.</a:t>
            </a: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MX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Priorizar y garantizar sostenibilidad y concurrencia de los  recursos, asignados para brindar programas y servicios en beneficio de la calidad de vida de la niñez, la adolescencia y la familia sujetos de atención misional.</a:t>
            </a: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MX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Reformular programas y  servicios orientados a garantizar los derechos de la niñez y la adolescencia y la familia sujetos de la atención misional del ICBF, con la corresponsabilidad de los entes territoriales</a:t>
            </a:r>
            <a:endParaRPr kumimoji="0" lang="es-ES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81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31717"/>
            <a:ext cx="7162800" cy="816429"/>
          </a:xfrm>
        </p:spPr>
        <p:txBody>
          <a:bodyPr/>
          <a:lstStyle/>
          <a:p>
            <a:r>
              <a:rPr lang="es-CO" sz="2400" b="1" i="1" u="sng" dirty="0">
                <a:solidFill>
                  <a:prstClr val="black"/>
                </a:solidFill>
                <a:latin typeface="Calibri"/>
                <a:ea typeface="MS PGothic" pitchFamily="34" charset="-128"/>
              </a:rPr>
              <a:t>OBJETIVOS DEL PROCESO RENDICIÓN DE CUENTAS Y MESAS PUBLICAS</a:t>
            </a:r>
            <a:endParaRPr lang="es-CO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2" y="1207181"/>
            <a:ext cx="9046029" cy="4590583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4" name="5 Rectángulo"/>
          <p:cNvSpPr/>
          <p:nvPr/>
        </p:nvSpPr>
        <p:spPr>
          <a:xfrm>
            <a:off x="0" y="1210369"/>
            <a:ext cx="9046029" cy="440120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s-MX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MX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Fortalecer el aprendizaje continuo y las prácticas de transparencia a través de la rendición de cuentas en corresponsabilidad con los actores del SNBF.</a:t>
            </a: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s-MX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MX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Mejoramiento de las condiciones de vida de la niñez, la adolescencia y las familias sujetas de atención por parte del ICBF en corresponsabilidad con los actores del SNBF.</a:t>
            </a:r>
          </a:p>
        </p:txBody>
      </p:sp>
    </p:spTree>
    <p:extLst>
      <p:ext uri="{BB962C8B-B14F-4D97-AF65-F5344CB8AC3E}">
        <p14:creationId xmlns:p14="http://schemas.microsoft.com/office/powerpoint/2010/main" val="22516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6912429" cy="1077686"/>
          </a:xfrm>
        </p:spPr>
        <p:txBody>
          <a:bodyPr/>
          <a:lstStyle/>
          <a:p>
            <a:r>
              <a:rPr lang="es-CO" sz="2000" b="1" dirty="0">
                <a:solidFill>
                  <a:prstClr val="black"/>
                </a:solidFill>
              </a:rPr>
              <a:t>PARTICIPACIÓN Y CONTROL SOCIAL EN  EL PROCESO DE RENDICIÓN DE CUENTAS  Y MESAS PUBLICAS  </a:t>
            </a:r>
            <a:br>
              <a:rPr lang="es-CO" sz="2000" b="1" dirty="0">
                <a:solidFill>
                  <a:prstClr val="black"/>
                </a:solidFill>
              </a:rPr>
            </a:br>
            <a:endParaRPr lang="es-CO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12" y="1164772"/>
            <a:ext cx="8297375" cy="116443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3179" y="2416068"/>
            <a:ext cx="5230821" cy="17192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3179" y="4256314"/>
            <a:ext cx="5230821" cy="123149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85" y="3586209"/>
            <a:ext cx="2438611" cy="1164437"/>
          </a:xfrm>
          <a:prstGeom prst="rect">
            <a:avLst/>
          </a:prstGeom>
        </p:spPr>
      </p:pic>
      <p:cxnSp>
        <p:nvCxnSpPr>
          <p:cNvPr id="9" name="AutoShape 12"/>
          <p:cNvCxnSpPr>
            <a:cxnSpLocks noChangeShapeType="1"/>
          </p:cNvCxnSpPr>
          <p:nvPr/>
        </p:nvCxnSpPr>
        <p:spPr bwMode="auto">
          <a:xfrm rot="5400000" flipH="1" flipV="1">
            <a:off x="2950013" y="2600622"/>
            <a:ext cx="360362" cy="1277938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0" name="Rectangle 8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0" y="1077913"/>
            <a:ext cx="9144000" cy="3139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CO" sz="1600" dirty="0" smtClean="0"/>
              <a:t>:</a:t>
            </a:r>
            <a:endParaRPr lang="es-ES" sz="16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6165" y="2682977"/>
            <a:ext cx="1152244" cy="426757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424113" y="5237674"/>
            <a:ext cx="11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solidFill>
                  <a:prstClr val="black"/>
                </a:solidFill>
                <a:ea typeface="MS PGothic" pitchFamily="34" charset="-128"/>
              </a:rPr>
              <a:t>RUTA DOS</a:t>
            </a:r>
            <a:endParaRPr lang="es-CO" dirty="0"/>
          </a:p>
        </p:txBody>
      </p:sp>
      <p:cxnSp>
        <p:nvCxnSpPr>
          <p:cNvPr id="13" name="AutoShape 11"/>
          <p:cNvCxnSpPr>
            <a:cxnSpLocks noChangeShapeType="1"/>
          </p:cNvCxnSpPr>
          <p:nvPr/>
        </p:nvCxnSpPr>
        <p:spPr bwMode="auto">
          <a:xfrm rot="16200000" flipH="1">
            <a:off x="2899213" y="4367724"/>
            <a:ext cx="460375" cy="1279525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20617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22" y="158296"/>
            <a:ext cx="6991349" cy="701675"/>
          </a:xfrm>
        </p:spPr>
        <p:txBody>
          <a:bodyPr/>
          <a:lstStyle/>
          <a:p>
            <a:pPr algn="ctr"/>
            <a:r>
              <a:rPr lang="es-MX" sz="2400" b="1" i="1" u="sng" dirty="0">
                <a:solidFill>
                  <a:prstClr val="black"/>
                </a:solidFill>
                <a:latin typeface="Calibri"/>
                <a:ea typeface="MS PGothic" pitchFamily="34" charset="-128"/>
              </a:rPr>
              <a:t>PROGRAMAS E INVERSION BIENESTAR FAMILIAR– </a:t>
            </a:r>
            <a:br>
              <a:rPr lang="es-MX" sz="2400" b="1" i="1" u="sng" dirty="0">
                <a:solidFill>
                  <a:prstClr val="black"/>
                </a:solidFill>
                <a:latin typeface="Calibri"/>
                <a:ea typeface="MS PGothic" pitchFamily="34" charset="-128"/>
              </a:rPr>
            </a:br>
            <a:r>
              <a:rPr lang="es-MX" sz="2400" b="1" i="1" u="sng" dirty="0" smtClean="0">
                <a:solidFill>
                  <a:prstClr val="black"/>
                </a:solidFill>
                <a:latin typeface="Calibri"/>
                <a:ea typeface="MS PGothic" pitchFamily="34" charset="-128"/>
              </a:rPr>
              <a:t>SOPETRAN  2017</a:t>
            </a:r>
            <a:endParaRPr lang="es-CO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4380527"/>
              </p:ext>
            </p:extLst>
          </p:nvPr>
        </p:nvGraphicFramePr>
        <p:xfrm>
          <a:off x="0" y="1114494"/>
          <a:ext cx="9132571" cy="50659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89794"/>
                <a:gridCol w="727113"/>
                <a:gridCol w="804231"/>
                <a:gridCol w="1101686"/>
                <a:gridCol w="1409747"/>
              </a:tblGrid>
              <a:tr h="34089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MODALIDAD / SERVICIO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PROGRAMADO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1742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UNID.</a:t>
                      </a: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CUPOS</a:t>
                      </a: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USUARIOS</a:t>
                      </a: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$</a:t>
                      </a: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843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Hogar infantil institucional integral-   La 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Nana.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CO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es-CO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es-CO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179.833.140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63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HCB-FAMI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s-CO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es-CO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42.600.201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63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HCB 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Tradicional-Comunitario. 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Rural.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177.288.832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63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Hogar Sustituto   Vulneración. Fund.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Santa Clara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270.800.238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63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Hogar Gestor -discapacidad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3.559.900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4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CDI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sin arriendo-institucional integral- Pequeñines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136.611.126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794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CDI 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con Arriendo-Institucional Integral.      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Pequeños Soñadores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408.486.348   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69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Estrategia</a:t>
                      </a:r>
                      <a:r>
                        <a:rPr lang="es-CO" sz="16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Construyendo Juntos Entornos Protectores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9.081.060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264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Otras formas de Atención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9.081.060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264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Servicio</a:t>
                      </a:r>
                      <a:r>
                        <a:rPr lang="es-CO" sz="16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Especial primera infancia Modalidad Familiar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63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chemeClr val="tx1"/>
                          </a:solidFill>
                          <a:effectLst/>
                        </a:rPr>
                        <a:t>TOTALES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562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688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$1.237.341.905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96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304" y="122755"/>
            <a:ext cx="6566053" cy="1067068"/>
          </a:xfrm>
        </p:spPr>
        <p:txBody>
          <a:bodyPr/>
          <a:lstStyle/>
          <a:p>
            <a:r>
              <a:rPr lang="es-CO" b="1" dirty="0"/>
              <a:t>QUE ES LA BIENESTARINA MAS?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O" sz="3200" dirty="0"/>
              <a:t>Complemento Alimentario de Alto Valor nutricional. </a:t>
            </a:r>
          </a:p>
          <a:p>
            <a:pPr algn="just"/>
            <a:r>
              <a:rPr lang="es-CO" sz="3200" dirty="0"/>
              <a:t>Mezcla harinas y o féculas de: Trigo, maíz, soya.</a:t>
            </a:r>
          </a:p>
          <a:p>
            <a:pPr algn="just"/>
            <a:r>
              <a:rPr lang="es-CO" sz="3200" dirty="0"/>
              <a:t>Leche en polvo entera.</a:t>
            </a:r>
          </a:p>
          <a:p>
            <a:pPr algn="just"/>
            <a:r>
              <a:rPr lang="es-CO" sz="3200" dirty="0"/>
              <a:t>Adición de vitaminas y minerales.</a:t>
            </a:r>
          </a:p>
          <a:p>
            <a:pPr algn="just"/>
            <a:r>
              <a:rPr lang="es-CO" sz="3200" dirty="0"/>
              <a:t>Sin aditivos, conservantes, colorantes.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0114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1055</TotalTime>
  <Words>1710</Words>
  <Application>Microsoft Office PowerPoint</Application>
  <PresentationFormat>Presentación en pantalla (4:3)</PresentationFormat>
  <Paragraphs>407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2" baseType="lpstr">
      <vt:lpstr>MS PGothic</vt:lpstr>
      <vt:lpstr>Arial</vt:lpstr>
      <vt:lpstr>Calibri</vt:lpstr>
      <vt:lpstr>Calibri Light</vt:lpstr>
      <vt:lpstr>Times New Roman</vt:lpstr>
      <vt:lpstr>Wingdings</vt:lpstr>
      <vt:lpstr>Diseño personalizado</vt:lpstr>
      <vt:lpstr>Presentación de PowerPoint</vt:lpstr>
      <vt:lpstr>MARCO CONCEPTUAL</vt:lpstr>
      <vt:lpstr>MARCO CONCEPTUAL</vt:lpstr>
      <vt:lpstr>OBJETIVOS</vt:lpstr>
      <vt:lpstr>Presentación de PowerPoint</vt:lpstr>
      <vt:lpstr>OBJETIVOS DEL PROCESO RENDICIÓN DE CUENTAS Y MESAS PUBLICAS</vt:lpstr>
      <vt:lpstr>PARTICIPACIÓN Y CONTROL SOCIAL EN  EL PROCESO DE RENDICIÓN DE CUENTAS  Y MESAS PUBLICAS   </vt:lpstr>
      <vt:lpstr>PROGRAMAS E INVERSION BIENESTAR FAMILIAR–  SOPETRAN  2017</vt:lpstr>
      <vt:lpstr>QUE ES LA BIENESTARINA MAS?</vt:lpstr>
      <vt:lpstr>PRESENTACION</vt:lpstr>
      <vt:lpstr>MITOS ALREDEDOR DE LA BIENESTARINA</vt:lpstr>
      <vt:lpstr>PROGRAMACION 2017</vt:lpstr>
      <vt:lpstr>COSTO MENSUALIZADO</vt:lpstr>
      <vt:lpstr>PROTECCIÓN</vt:lpstr>
      <vt:lpstr>AUTORIDADES COMPETENTES EN EL PROCESO ADMINISTRATIVO DE RESTABLECIMIENTO DE DERECHOS</vt:lpstr>
      <vt:lpstr>PROTECCIÓN</vt:lpstr>
      <vt:lpstr>PROTECCIÓN</vt:lpstr>
      <vt:lpstr>PROTECCIÓN</vt:lpstr>
      <vt:lpstr>PROTECCIÓN</vt:lpstr>
      <vt:lpstr>PROTECCION EN SOPETRAN</vt:lpstr>
      <vt:lpstr>Protección - Trámites Extraprocesales</vt:lpstr>
      <vt:lpstr>Protección - Adopciones</vt:lpstr>
      <vt:lpstr>Mesa Publica Sopetrán  Encuesta consulta Temas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GISELLA MARIA IDARRAGA TORO</cp:lastModifiedBy>
  <cp:revision>121</cp:revision>
  <dcterms:created xsi:type="dcterms:W3CDTF">2015-01-29T14:27:26Z</dcterms:created>
  <dcterms:modified xsi:type="dcterms:W3CDTF">2017-08-24T16:44:28Z</dcterms:modified>
</cp:coreProperties>
</file>