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57" r:id="rId4"/>
    <p:sldId id="271" r:id="rId5"/>
    <p:sldId id="274" r:id="rId6"/>
    <p:sldId id="261" r:id="rId7"/>
    <p:sldId id="259" r:id="rId8"/>
    <p:sldId id="258" r:id="rId9"/>
    <p:sldId id="260" r:id="rId10"/>
    <p:sldId id="266" r:id="rId11"/>
    <p:sldId id="264" r:id="rId12"/>
    <p:sldId id="269" r:id="rId13"/>
    <p:sldId id="275" r:id="rId14"/>
    <p:sldId id="276" r:id="rId15"/>
    <p:sldId id="272" r:id="rId16"/>
    <p:sldId id="277" r:id="rId17"/>
    <p:sldId id="273" r:id="rId18"/>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0" d="100"/>
          <a:sy n="70" d="100"/>
        </p:scale>
        <p:origin x="-42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15/12/2015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49326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15/12/2015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183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15/12/2015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75977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15/12/2015</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15/12/2015</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15/12/2015</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15/12/2015</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15/12/2015</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15/12/2015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0124083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15/12/2015</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15/12/2015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t>15/12/2015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57589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t>15/12/2015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318374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t>15/12/2015</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54802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t>15/12/2015</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446766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t>15/12/2015</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387667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15/12/2015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854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15/12/2015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619205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t>15/12/2015</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t>‹Nº›</a:t>
            </a:fld>
            <a:endParaRPr lang="es-CO"/>
          </a:p>
        </p:txBody>
      </p:sp>
    </p:spTree>
    <p:extLst>
      <p:ext uri="{BB962C8B-B14F-4D97-AF65-F5344CB8AC3E}">
        <p14:creationId xmlns:p14="http://schemas.microsoft.com/office/powerpoint/2010/main" val="383556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0" y="1641475"/>
            <a:ext cx="9144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sz="3200" dirty="0">
                <a:solidFill>
                  <a:schemeClr val="bg1"/>
                </a:solidFill>
              </a:rPr>
              <a:t>RENDICION DE CUENTAS Y MESAS PUBLICAS </a:t>
            </a:r>
            <a:endParaRPr lang="es-CO" sz="3200" dirty="0" smtClean="0">
              <a:solidFill>
                <a:schemeClr val="bg1"/>
              </a:solidFill>
            </a:endParaRPr>
          </a:p>
          <a:p>
            <a:pPr algn="ctr"/>
            <a:r>
              <a:rPr lang="es-CO" sz="3200" dirty="0" smtClean="0">
                <a:solidFill>
                  <a:schemeClr val="bg1"/>
                </a:solidFill>
              </a:rPr>
              <a:t>REGIONAL  </a:t>
            </a:r>
            <a:r>
              <a:rPr lang="es-CO" sz="3200" dirty="0" smtClean="0">
                <a:solidFill>
                  <a:schemeClr val="bg1"/>
                </a:solidFill>
              </a:rPr>
              <a:t>ATLÁNTICO  </a:t>
            </a:r>
            <a:r>
              <a:rPr lang="es-CO" sz="3200" dirty="0" smtClean="0">
                <a:solidFill>
                  <a:schemeClr val="bg1"/>
                </a:solidFill>
              </a:rPr>
              <a:t>2015 </a:t>
            </a:r>
            <a:endParaRPr lang="es-CO" sz="3200" dirty="0">
              <a:solidFill>
                <a:schemeClr val="bg1"/>
              </a:solidFill>
            </a:endParaRPr>
          </a:p>
        </p:txBody>
      </p:sp>
    </p:spTree>
    <p:extLst>
      <p:ext uri="{BB962C8B-B14F-4D97-AF65-F5344CB8AC3E}">
        <p14:creationId xmlns:p14="http://schemas.microsoft.com/office/powerpoint/2010/main" val="1868496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50125" y="87313"/>
            <a:ext cx="70857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a:solidFill>
                  <a:schemeClr val="bg1"/>
                </a:solidFill>
              </a:rPr>
              <a:t>Compromisos adquiridos en la </a:t>
            </a:r>
          </a:p>
          <a:p>
            <a:pPr algn="ctr"/>
            <a:r>
              <a:rPr lang="es-ES" sz="2000" b="1" dirty="0">
                <a:solidFill>
                  <a:schemeClr val="bg1"/>
                </a:solidFill>
              </a:rPr>
              <a:t>MP  </a:t>
            </a:r>
            <a:r>
              <a:rPr lang="es-CO" sz="2000" b="1" dirty="0">
                <a:solidFill>
                  <a:schemeClr val="bg1"/>
                </a:solidFill>
              </a:rPr>
              <a:t>Palmar de </a:t>
            </a:r>
            <a:r>
              <a:rPr lang="es-CO" sz="2000" b="1" dirty="0" smtClean="0">
                <a:solidFill>
                  <a:schemeClr val="bg1"/>
                </a:solidFill>
              </a:rPr>
              <a:t>Varela </a:t>
            </a:r>
            <a:r>
              <a:rPr lang="es-ES" sz="2000" b="1" dirty="0" smtClean="0">
                <a:solidFill>
                  <a:schemeClr val="bg1"/>
                </a:solidFill>
              </a:rPr>
              <a:t>durante el 2015  </a:t>
            </a:r>
            <a:endParaRPr lang="es-ES" sz="2000" b="1" dirty="0">
              <a:solidFill>
                <a:schemeClr val="bg1"/>
              </a:solidFill>
            </a:endParaRPr>
          </a:p>
        </p:txBody>
      </p:sp>
      <p:sp>
        <p:nvSpPr>
          <p:cNvPr id="2" name="1 Rectángulo"/>
          <p:cNvSpPr/>
          <p:nvPr/>
        </p:nvSpPr>
        <p:spPr>
          <a:xfrm>
            <a:off x="150124" y="1297254"/>
            <a:ext cx="8625385" cy="2585323"/>
          </a:xfrm>
          <a:prstGeom prst="rect">
            <a:avLst/>
          </a:prstGeom>
        </p:spPr>
        <p:txBody>
          <a:bodyPr wrap="square">
            <a:spAutoFit/>
          </a:bodyPr>
          <a:lstStyle/>
          <a:p>
            <a:pPr algn="just">
              <a:lnSpc>
                <a:spcPct val="150000"/>
              </a:lnSpc>
            </a:pPr>
            <a:r>
              <a:rPr lang="es-CO" b="1" u="sng" dirty="0"/>
              <a:t>De la MP de </a:t>
            </a:r>
            <a:r>
              <a:rPr lang="es-CO" b="1" u="sng" dirty="0" smtClean="0"/>
              <a:t>Palmar de Varela del </a:t>
            </a:r>
            <a:r>
              <a:rPr lang="es-CO" b="1" u="sng" dirty="0"/>
              <a:t>CZ </a:t>
            </a:r>
            <a:r>
              <a:rPr lang="es-CO" b="1" u="sng" dirty="0" smtClean="0"/>
              <a:t>Sabanagrande, </a:t>
            </a:r>
            <a:r>
              <a:rPr lang="es-CO" b="1" dirty="0" smtClean="0"/>
              <a:t>realizada </a:t>
            </a:r>
            <a:r>
              <a:rPr lang="es-CO" b="1" dirty="0"/>
              <a:t>el </a:t>
            </a:r>
            <a:r>
              <a:rPr lang="es-CO" b="1" dirty="0" smtClean="0"/>
              <a:t>9 de octubre y </a:t>
            </a:r>
            <a:r>
              <a:rPr lang="es-CO" b="1" dirty="0"/>
              <a:t>revisando el acta los siguientes fueron los compromisos adquiridos</a:t>
            </a:r>
            <a:r>
              <a:rPr lang="es-CO" b="1" dirty="0"/>
              <a:t>: 	</a:t>
            </a:r>
            <a:endParaRPr lang="es-CO" b="1" dirty="0"/>
          </a:p>
          <a:p>
            <a:pPr lvl="0"/>
            <a:endParaRPr lang="es-CO" dirty="0" smtClean="0"/>
          </a:p>
          <a:p>
            <a:pPr marL="285750" lvl="0" indent="-285750">
              <a:buFont typeface="Arial" panose="020B0604020202020204" pitchFamily="34" charset="0"/>
              <a:buChar char="•"/>
            </a:pPr>
            <a:r>
              <a:rPr lang="es-CO" dirty="0" smtClean="0"/>
              <a:t>Verificar </a:t>
            </a:r>
            <a:r>
              <a:rPr lang="es-CO" dirty="0"/>
              <a:t>que se haga el trámite ante Nivel Nacional del ICBF, para que se garantice el  suministro de Bienestarina a los beneficiarios del programa Familias con Bienestar para una nueva vigencia y así dar respuesta a la solicitud presentada por los  asistentes a la MP.</a:t>
            </a:r>
          </a:p>
          <a:p>
            <a:endParaRPr lang="es-CO" dirty="0"/>
          </a:p>
        </p:txBody>
      </p:sp>
    </p:spTree>
    <p:extLst>
      <p:ext uri="{BB962C8B-B14F-4D97-AF65-F5344CB8AC3E}">
        <p14:creationId xmlns:p14="http://schemas.microsoft.com/office/powerpoint/2010/main" val="1458113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MP  </a:t>
            </a:r>
            <a:r>
              <a:rPr lang="es-CO" b="1" dirty="0" smtClean="0">
                <a:solidFill>
                  <a:schemeClr val="bg1"/>
                </a:solidFill>
              </a:rPr>
              <a:t>del Municipio</a:t>
            </a:r>
          </a:p>
          <a:p>
            <a:r>
              <a:rPr lang="es-CO" b="1" dirty="0" smtClean="0">
                <a:solidFill>
                  <a:schemeClr val="bg1"/>
                </a:solidFill>
              </a:rPr>
              <a:t>de </a:t>
            </a:r>
            <a:r>
              <a:rPr lang="es-CO" b="1" dirty="0">
                <a:solidFill>
                  <a:schemeClr val="bg1"/>
                </a:solidFill>
              </a:rPr>
              <a:t> Sabanalarga  </a:t>
            </a:r>
            <a:r>
              <a:rPr lang="es-ES" b="1" dirty="0">
                <a:solidFill>
                  <a:schemeClr val="bg1"/>
                </a:solidFill>
              </a:rPr>
              <a:t>durante el 2015  </a:t>
            </a:r>
          </a:p>
        </p:txBody>
      </p:sp>
      <p:sp>
        <p:nvSpPr>
          <p:cNvPr id="2" name="1 CuadroTexto"/>
          <p:cNvSpPr txBox="1"/>
          <p:nvPr/>
        </p:nvSpPr>
        <p:spPr>
          <a:xfrm>
            <a:off x="163773" y="1310185"/>
            <a:ext cx="8789158" cy="6324808"/>
          </a:xfrm>
          <a:prstGeom prst="rect">
            <a:avLst/>
          </a:prstGeom>
          <a:noFill/>
        </p:spPr>
        <p:txBody>
          <a:bodyPr wrap="square" rtlCol="0">
            <a:spAutoFit/>
          </a:bodyPr>
          <a:lstStyle/>
          <a:p>
            <a:r>
              <a:rPr lang="es-CO" b="1" u="sng" dirty="0"/>
              <a:t>De la MP de </a:t>
            </a:r>
            <a:r>
              <a:rPr lang="es-CO" b="1" u="sng" dirty="0" smtClean="0"/>
              <a:t>Sabanalarga del CZ </a:t>
            </a:r>
            <a:r>
              <a:rPr lang="es-CO" b="1" u="sng" dirty="0"/>
              <a:t>Sabanalarga</a:t>
            </a:r>
            <a:r>
              <a:rPr lang="es-CO" b="1" u="sng" dirty="0" smtClean="0"/>
              <a:t>  </a:t>
            </a:r>
            <a:r>
              <a:rPr lang="es-CO" b="1" dirty="0" smtClean="0"/>
              <a:t>realizada </a:t>
            </a:r>
            <a:r>
              <a:rPr lang="es-CO" b="1" dirty="0"/>
              <a:t>el </a:t>
            </a:r>
            <a:r>
              <a:rPr lang="es-CO" b="1" dirty="0" smtClean="0"/>
              <a:t>30 de </a:t>
            </a:r>
            <a:r>
              <a:rPr lang="es-CO" b="1" dirty="0" smtClean="0"/>
              <a:t>octubre </a:t>
            </a:r>
            <a:r>
              <a:rPr lang="es-CO" dirty="0" smtClean="0"/>
              <a:t>los </a:t>
            </a:r>
            <a:r>
              <a:rPr lang="es-CO" dirty="0"/>
              <a:t>siguientes fueron los compromisos </a:t>
            </a:r>
            <a:r>
              <a:rPr lang="es-CO" dirty="0" smtClean="0"/>
              <a:t>adquiridos</a:t>
            </a:r>
            <a:r>
              <a:rPr lang="es-CO" dirty="0" smtClean="0"/>
              <a:t>, se sugirió </a:t>
            </a:r>
            <a:r>
              <a:rPr lang="es-CO" dirty="0"/>
              <a:t>t</a:t>
            </a:r>
            <a:r>
              <a:rPr lang="es-CO" dirty="0" smtClean="0"/>
              <a:t>ranscribir </a:t>
            </a:r>
            <a:r>
              <a:rPr lang="es-CO" dirty="0"/>
              <a:t>en el formato de compromisos las inquietudes planteadas por la comunidad y las respuestas que el CZ brindo al respecto, además de incluir las inquietudes planteadas en la encuesta de evaluación y que tienen que ver con:</a:t>
            </a:r>
          </a:p>
          <a:p>
            <a:pPr marL="285750" lvl="0" indent="-285750">
              <a:lnSpc>
                <a:spcPct val="150000"/>
              </a:lnSpc>
              <a:buFont typeface="Arial" panose="020B0604020202020204" pitchFamily="34" charset="0"/>
              <a:buChar char="•"/>
            </a:pPr>
            <a:r>
              <a:rPr lang="es-CO" dirty="0"/>
              <a:t>Generar estrategias para mejorar la ración en la modalidad FAMI</a:t>
            </a:r>
          </a:p>
          <a:p>
            <a:pPr marL="285750" lvl="0" indent="-285750">
              <a:lnSpc>
                <a:spcPct val="150000"/>
              </a:lnSpc>
              <a:buFont typeface="Arial" panose="020B0604020202020204" pitchFamily="34" charset="0"/>
              <a:buChar char="•"/>
            </a:pPr>
            <a:r>
              <a:rPr lang="es-CO" dirty="0"/>
              <a:t>Buscar alternativas para la ampliación de la modalidad familiar .</a:t>
            </a:r>
          </a:p>
          <a:p>
            <a:pPr marL="285750" lvl="0" indent="-285750">
              <a:lnSpc>
                <a:spcPct val="150000"/>
              </a:lnSpc>
              <a:buFont typeface="Arial" panose="020B0604020202020204" pitchFamily="34" charset="0"/>
              <a:buChar char="•"/>
            </a:pPr>
            <a:r>
              <a:rPr lang="es-CO" dirty="0"/>
              <a:t>Continuar brindando mejor servicio en todas las modalidades.</a:t>
            </a:r>
          </a:p>
          <a:p>
            <a:pPr marL="285750" lvl="0" indent="-285750">
              <a:lnSpc>
                <a:spcPct val="150000"/>
              </a:lnSpc>
              <a:buFont typeface="Arial" panose="020B0604020202020204" pitchFamily="34" charset="0"/>
              <a:buChar char="•"/>
            </a:pPr>
            <a:r>
              <a:rPr lang="es-CO" dirty="0"/>
              <a:t>Resolver y aclarar a la comunidad sobre la viabilidad en la  igualdad frente al manejo de las minutas de HCB y FAMIS.</a:t>
            </a:r>
          </a:p>
          <a:p>
            <a:pPr marL="285750" lvl="0" indent="-285750">
              <a:lnSpc>
                <a:spcPct val="150000"/>
              </a:lnSpc>
              <a:buFont typeface="Arial" panose="020B0604020202020204" pitchFamily="34" charset="0"/>
              <a:buChar char="•"/>
            </a:pPr>
            <a:r>
              <a:rPr lang="es-CO" dirty="0"/>
              <a:t>Generar estrategias para promover mayor participación de usuarios en la MP.</a:t>
            </a:r>
          </a:p>
          <a:p>
            <a:pPr marL="285750" lvl="0" indent="-285750">
              <a:lnSpc>
                <a:spcPct val="150000"/>
              </a:lnSpc>
              <a:buFont typeface="Arial" panose="020B0604020202020204" pitchFamily="34" charset="0"/>
              <a:buChar char="•"/>
            </a:pPr>
            <a:r>
              <a:rPr lang="es-CO" dirty="0"/>
              <a:t>Verificar que se realice asistencia tecnica permanente </a:t>
            </a:r>
            <a:r>
              <a:rPr lang="es-CO" dirty="0" smtClean="0"/>
              <a:t>sobre </a:t>
            </a:r>
            <a:r>
              <a:rPr lang="es-CO" dirty="0"/>
              <a:t>la estrategia de cero a siempre.</a:t>
            </a:r>
          </a:p>
          <a:p>
            <a:pPr marL="285750" lvl="0" indent="-285750">
              <a:lnSpc>
                <a:spcPct val="150000"/>
              </a:lnSpc>
              <a:buFont typeface="Arial" panose="020B0604020202020204" pitchFamily="34" charset="0"/>
              <a:buChar char="•"/>
            </a:pPr>
            <a:r>
              <a:rPr lang="es-CO" dirty="0"/>
              <a:t>Buscar alternativas para realizar más MP durante el año. </a:t>
            </a:r>
          </a:p>
          <a:p>
            <a:pPr>
              <a:lnSpc>
                <a:spcPct val="150000"/>
              </a:lnSpc>
            </a:pPr>
            <a:endParaRPr lang="es-CO" dirty="0" smtClean="0"/>
          </a:p>
          <a:p>
            <a:pPr marL="285750" indent="-285750">
              <a:lnSpc>
                <a:spcPct val="150000"/>
              </a:lnSpc>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6224054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MP  </a:t>
            </a:r>
            <a:r>
              <a:rPr lang="es-CO" b="1" dirty="0" smtClean="0">
                <a:solidFill>
                  <a:schemeClr val="bg1"/>
                </a:solidFill>
              </a:rPr>
              <a:t>del Municipio</a:t>
            </a:r>
          </a:p>
          <a:p>
            <a:r>
              <a:rPr lang="es-CO" b="1" dirty="0">
                <a:solidFill>
                  <a:schemeClr val="bg1"/>
                </a:solidFill>
              </a:rPr>
              <a:t>Soledad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163773" y="1310185"/>
            <a:ext cx="8789158" cy="4108817"/>
          </a:xfrm>
          <a:prstGeom prst="rect">
            <a:avLst/>
          </a:prstGeom>
          <a:noFill/>
        </p:spPr>
        <p:txBody>
          <a:bodyPr wrap="square" rtlCol="0">
            <a:spAutoFit/>
          </a:bodyPr>
          <a:lstStyle/>
          <a:p>
            <a:r>
              <a:rPr lang="es-CO" b="1" u="sng" dirty="0"/>
              <a:t>De la MP de </a:t>
            </a:r>
            <a:r>
              <a:rPr lang="es-CO" b="1" u="sng" dirty="0" smtClean="0"/>
              <a:t>Soledad  del </a:t>
            </a:r>
            <a:r>
              <a:rPr lang="es-CO" b="1" u="sng" dirty="0"/>
              <a:t>CZ Hipódromo </a:t>
            </a:r>
            <a:r>
              <a:rPr lang="es-CO" b="1" dirty="0" smtClean="0"/>
              <a:t>realizada </a:t>
            </a:r>
            <a:r>
              <a:rPr lang="es-CO" b="1" dirty="0"/>
              <a:t>el </a:t>
            </a:r>
            <a:r>
              <a:rPr lang="es-CO" b="1" dirty="0" smtClean="0"/>
              <a:t>22  de </a:t>
            </a:r>
            <a:r>
              <a:rPr lang="es-CO" b="1" dirty="0" smtClean="0"/>
              <a:t>octubre </a:t>
            </a:r>
            <a:r>
              <a:rPr lang="es-CO" dirty="0" smtClean="0"/>
              <a:t>los </a:t>
            </a:r>
            <a:r>
              <a:rPr lang="es-CO" dirty="0"/>
              <a:t>siguientes fueron los compromisos </a:t>
            </a:r>
            <a:r>
              <a:rPr lang="es-CO" dirty="0" smtClean="0"/>
              <a:t>adquiridos</a:t>
            </a:r>
            <a:r>
              <a:rPr lang="es-CO" dirty="0"/>
              <a:t>:</a:t>
            </a:r>
            <a:r>
              <a:rPr lang="es-CO" dirty="0"/>
              <a:t>	</a:t>
            </a:r>
            <a:endParaRPr lang="es-CO" dirty="0" smtClean="0"/>
          </a:p>
          <a:p>
            <a:endParaRPr lang="es-CO" dirty="0"/>
          </a:p>
          <a:p>
            <a:pPr marL="285750" lvl="0" indent="-285750">
              <a:lnSpc>
                <a:spcPct val="150000"/>
              </a:lnSpc>
              <a:buFont typeface="Arial" panose="020B0604020202020204" pitchFamily="34" charset="0"/>
              <a:buChar char="•"/>
            </a:pPr>
            <a:r>
              <a:rPr lang="es-CO" dirty="0"/>
              <a:t>Verificar en el 2016 que se incluya en el plan de asistencia técnica la socialización de las diferentes preparaciones de Bienestarina a las distintas modalidades de servicios. </a:t>
            </a:r>
          </a:p>
          <a:p>
            <a:pPr marL="285750" lvl="0" indent="-285750">
              <a:lnSpc>
                <a:spcPct val="150000"/>
              </a:lnSpc>
              <a:buFont typeface="Arial" panose="020B0604020202020204" pitchFamily="34" charset="0"/>
              <a:buChar char="•"/>
            </a:pPr>
            <a:r>
              <a:rPr lang="es-CO" dirty="0"/>
              <a:t>Verificar que se solicite a la responsable de la Unidad de Servicio FUNCONIFE el código y datos de la visita de verificación de estándares del Programa de Complementación Nutricional DIA para que la interventoría revise la calificación obtenida.</a:t>
            </a:r>
          </a:p>
          <a:p>
            <a:pPr>
              <a:lnSpc>
                <a:spcPct val="150000"/>
              </a:lnSpc>
            </a:pPr>
            <a:r>
              <a:rPr lang="es-CO" dirty="0"/>
              <a:t> </a:t>
            </a:r>
          </a:p>
          <a:p>
            <a:pPr marL="285750" indent="-285750">
              <a:lnSpc>
                <a:spcPct val="150000"/>
              </a:lnSpc>
              <a:buFont typeface="Arial" panose="020B0604020202020204" pitchFamily="34" charset="0"/>
              <a:buChar char="•"/>
            </a:pPr>
            <a:endParaRPr lang="es-CO" dirty="0"/>
          </a:p>
          <a:p>
            <a:endParaRPr lang="es-CO" dirty="0"/>
          </a:p>
        </p:txBody>
      </p:sp>
    </p:spTree>
    <p:extLst>
      <p:ext uri="{BB962C8B-B14F-4D97-AF65-F5344CB8AC3E}">
        <p14:creationId xmlns:p14="http://schemas.microsoft.com/office/powerpoint/2010/main" val="3356612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63773" y="87313"/>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a:t>
            </a:r>
            <a:r>
              <a:rPr lang="es-ES" b="1" dirty="0" smtClean="0">
                <a:solidFill>
                  <a:schemeClr val="bg1"/>
                </a:solidFill>
              </a:rPr>
              <a:t>RPC  </a:t>
            </a:r>
            <a:r>
              <a:rPr lang="es-CO" b="1" dirty="0" smtClean="0">
                <a:solidFill>
                  <a:schemeClr val="bg1"/>
                </a:solidFill>
              </a:rPr>
              <a:t>del </a:t>
            </a:r>
            <a:r>
              <a:rPr lang="es-CO" b="1" dirty="0" smtClean="0">
                <a:solidFill>
                  <a:schemeClr val="bg1"/>
                </a:solidFill>
              </a:rPr>
              <a:t>de la regional Atlántico </a:t>
            </a:r>
            <a:r>
              <a:rPr lang="es-CO" b="1" dirty="0" smtClean="0">
                <a:solidFill>
                  <a:schemeClr val="bg1"/>
                </a:solidFill>
              </a:rPr>
              <a:t>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163773" y="1146412"/>
            <a:ext cx="8789158" cy="5286062"/>
          </a:xfrm>
          <a:prstGeom prst="rect">
            <a:avLst/>
          </a:prstGeom>
          <a:noFill/>
        </p:spPr>
        <p:txBody>
          <a:bodyPr wrap="square" rtlCol="0">
            <a:spAutoFit/>
          </a:bodyPr>
          <a:lstStyle/>
          <a:p>
            <a:r>
              <a:rPr lang="es-CO" sz="1500" b="1" u="sng" dirty="0"/>
              <a:t>De la </a:t>
            </a:r>
            <a:r>
              <a:rPr lang="es-CO" sz="1500" b="1" u="sng" dirty="0" smtClean="0"/>
              <a:t>RPC  de la Regional </a:t>
            </a:r>
            <a:r>
              <a:rPr lang="es-CO" sz="1500" b="1" dirty="0" smtClean="0"/>
              <a:t>realizada </a:t>
            </a:r>
            <a:r>
              <a:rPr lang="es-CO" sz="1500" b="1" dirty="0"/>
              <a:t>el </a:t>
            </a:r>
            <a:r>
              <a:rPr lang="es-CO" sz="1500" b="1" dirty="0" smtClean="0"/>
              <a:t>12  de noviembre  </a:t>
            </a:r>
            <a:r>
              <a:rPr lang="es-CO" sz="1500" dirty="0" smtClean="0"/>
              <a:t>los </a:t>
            </a:r>
            <a:r>
              <a:rPr lang="es-CO" sz="1500" dirty="0"/>
              <a:t>siguientes fueron los compromisos </a:t>
            </a:r>
            <a:r>
              <a:rPr lang="es-CO" sz="1500" dirty="0" smtClean="0"/>
              <a:t>adquiridos</a:t>
            </a:r>
            <a:r>
              <a:rPr lang="es-CO" sz="1500" dirty="0"/>
              <a:t>:</a:t>
            </a:r>
            <a:r>
              <a:rPr lang="es-CO" sz="1500" dirty="0"/>
              <a:t>	</a:t>
            </a:r>
            <a:endParaRPr lang="es-CO" sz="1500" dirty="0" smtClean="0"/>
          </a:p>
          <a:p>
            <a:pPr marL="285750" lvl="0" indent="-285750">
              <a:lnSpc>
                <a:spcPct val="150000"/>
              </a:lnSpc>
              <a:buFont typeface="Arial" panose="020B0604020202020204" pitchFamily="34" charset="0"/>
              <a:buChar char="•"/>
            </a:pPr>
            <a:r>
              <a:rPr lang="es-CO" sz="1500" dirty="0" smtClean="0"/>
              <a:t>Enviar </a:t>
            </a:r>
            <a:r>
              <a:rPr lang="es-CO" sz="1500" dirty="0"/>
              <a:t>a la Procuradora de Familia, el informe de la Rendición Pública de Cuentas 2015. </a:t>
            </a:r>
          </a:p>
          <a:p>
            <a:pPr marL="285750" lvl="0" indent="-285750">
              <a:lnSpc>
                <a:spcPct val="150000"/>
              </a:lnSpc>
              <a:buFont typeface="Arial" panose="020B0604020202020204" pitchFamily="34" charset="0"/>
              <a:buChar char="•"/>
            </a:pPr>
            <a:r>
              <a:rPr lang="es-CO" sz="1500" dirty="0"/>
              <a:t>Comunidad Hijas de la Caridad pregunta: “El ICBF lucha por defender, mantener o restablecer los derechos de los niños(as) y sus familias. ¿Cuál es su opinión o postura frente a las adopciones de parejas del mismo sexo?”</a:t>
            </a:r>
          </a:p>
          <a:p>
            <a:pPr marL="285750" lvl="0" indent="-285750">
              <a:lnSpc>
                <a:spcPct val="150000"/>
              </a:lnSpc>
              <a:buFont typeface="Arial" panose="020B0604020202020204" pitchFamily="34" charset="0"/>
              <a:buChar char="•"/>
            </a:pPr>
            <a:r>
              <a:rPr lang="es-CO" sz="1500" dirty="0"/>
              <a:t>Fundación Fe y Alegría: ¿Cuáles son los criterios que tienen en cuenta para construir un CDI o qué tipo de diagnóstico hacen, si en algunos lugares donde los han abierto ya existen programas del ICBF como Hogares Infantiles y Hogares Comunitarios, lo cual afecta la cobertura de los que ya estaban funcionando?</a:t>
            </a:r>
          </a:p>
          <a:p>
            <a:pPr marL="285750" lvl="0" indent="-285750">
              <a:lnSpc>
                <a:spcPct val="150000"/>
              </a:lnSpc>
              <a:buFont typeface="Arial" panose="020B0604020202020204" pitchFamily="34" charset="0"/>
              <a:buChar char="•"/>
            </a:pPr>
            <a:r>
              <a:rPr lang="es-CO" sz="1500" dirty="0"/>
              <a:t>Fundación Fe y Alegría: “¿Por qué existe una desigualdad entre Hogares Infantiles y CDI, en cuanto a que CDI ofrece el servicio gratuito y en Hogares las familias tienen que pagar tasa compensatoria?”.</a:t>
            </a:r>
          </a:p>
          <a:p>
            <a:pPr marL="285750" lvl="0" indent="-285750">
              <a:lnSpc>
                <a:spcPct val="150000"/>
              </a:lnSpc>
              <a:buFont typeface="Arial" panose="020B0604020202020204" pitchFamily="34" charset="0"/>
              <a:buChar char="•"/>
            </a:pPr>
            <a:r>
              <a:rPr lang="es-CO" sz="1500" dirty="0" smtClean="0"/>
              <a:t>Unidad </a:t>
            </a:r>
            <a:r>
              <a:rPr lang="es-CO" sz="1500" dirty="0"/>
              <a:t>de Víctimas: “¿Qué estrategias de prevención existen en el tema de abuso sexual?</a:t>
            </a:r>
          </a:p>
          <a:p>
            <a:pPr marL="285750" lvl="0" indent="-285750">
              <a:lnSpc>
                <a:spcPct val="150000"/>
              </a:lnSpc>
              <a:buFont typeface="Arial" panose="020B0604020202020204" pitchFamily="34" charset="0"/>
              <a:buChar char="•"/>
            </a:pPr>
            <a:r>
              <a:rPr lang="es-CO" sz="1500" dirty="0" smtClean="0"/>
              <a:t>Defensoría </a:t>
            </a:r>
            <a:r>
              <a:rPr lang="es-CO" sz="1500" dirty="0"/>
              <a:t>del Pueblo: “¿Cuál es el seguimiento que se le hace en la adopción a un extranjero? Lo entregan a la familia extranjera y de allí qué</a:t>
            </a:r>
            <a:r>
              <a:rPr lang="es-CO" sz="1500" dirty="0" smtClean="0"/>
              <a:t>...” </a:t>
            </a:r>
            <a:endParaRPr lang="es-CO" sz="1500" dirty="0"/>
          </a:p>
          <a:p>
            <a:pPr marL="285750" indent="-285750">
              <a:lnSpc>
                <a:spcPct val="150000"/>
              </a:lnSpc>
              <a:buFont typeface="Arial" panose="020B0604020202020204" pitchFamily="34" charset="0"/>
              <a:buChar char="•"/>
            </a:pPr>
            <a:endParaRPr lang="es-CO" sz="1500" dirty="0"/>
          </a:p>
          <a:p>
            <a:r>
              <a:rPr lang="es-CO" sz="1500" dirty="0" smtClean="0"/>
              <a:t>Nota: las respuestas se encuentran en el formato de compromisos de la Regional .</a:t>
            </a:r>
            <a:endParaRPr lang="es-CO" sz="1500" dirty="0"/>
          </a:p>
        </p:txBody>
      </p:sp>
    </p:spTree>
    <p:extLst>
      <p:ext uri="{BB962C8B-B14F-4D97-AF65-F5344CB8AC3E}">
        <p14:creationId xmlns:p14="http://schemas.microsoft.com/office/powerpoint/2010/main" val="3877327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04714" y="1225689"/>
            <a:ext cx="8297839" cy="4816703"/>
          </a:xfrm>
          <a:prstGeom prst="rect">
            <a:avLst/>
          </a:prstGeom>
        </p:spPr>
        <p:txBody>
          <a:bodyPr wrap="square">
            <a:spAutoFit/>
          </a:bodyPr>
          <a:lstStyle/>
          <a:p>
            <a:pPr marL="285750" lvl="0" indent="-285750">
              <a:spcAft>
                <a:spcPts val="600"/>
              </a:spcAft>
              <a:buFont typeface="Arial" panose="020B0604020202020204" pitchFamily="34" charset="0"/>
              <a:buChar char="•"/>
            </a:pPr>
            <a:r>
              <a:rPr lang="es-CO" sz="1600" dirty="0" smtClean="0"/>
              <a:t>Se </a:t>
            </a:r>
            <a:r>
              <a:rPr lang="es-CO" sz="1600" dirty="0"/>
              <a:t>realizó el 100% de los eventos programados.</a:t>
            </a:r>
          </a:p>
          <a:p>
            <a:pPr marL="285750" lvl="0" indent="-285750">
              <a:spcAft>
                <a:spcPts val="600"/>
              </a:spcAft>
              <a:buFont typeface="Arial" panose="020B0604020202020204" pitchFamily="34" charset="0"/>
              <a:buChar char="•"/>
            </a:pPr>
            <a:r>
              <a:rPr lang="es-CO" sz="1600" dirty="0"/>
              <a:t>Se incluyó el tema Bienestarina en las Mesas Públicas de los Centros Zonales Hipódromo (Soledad), Norte Centro Histórico (Puerto Colombia), Sabanagrande (Palmar de Varela) y Suroccidente (Barranquilla). </a:t>
            </a:r>
          </a:p>
          <a:p>
            <a:pPr marL="285750" lvl="0" indent="-285750">
              <a:spcAft>
                <a:spcPts val="600"/>
              </a:spcAft>
              <a:buFont typeface="Arial" panose="020B0604020202020204" pitchFamily="34" charset="0"/>
              <a:buChar char="•"/>
            </a:pPr>
            <a:r>
              <a:rPr lang="es-CO" sz="1600" dirty="0"/>
              <a:t>Las mesas públicas y la rendición pública de cuentas se siguen constituyendo en espacios de interlocución y diálogo abierto con los ciudadanos, en los que se trataron  temas puntuales referentes a los programas y servicios que brinda el ICBF, permitiendo a la comunidad tener un mayor conocimiento de los mismos, y a la institución conocer la percepción que sobre ellos tienen, propiciando escenarios de prevención, cualificación y mejoramiento.  </a:t>
            </a:r>
          </a:p>
          <a:p>
            <a:pPr marL="285750" lvl="0" indent="-285750">
              <a:spcAft>
                <a:spcPts val="600"/>
              </a:spcAft>
              <a:buFont typeface="Arial" panose="020B0604020202020204" pitchFamily="34" charset="0"/>
              <a:buChar char="•"/>
            </a:pPr>
            <a:r>
              <a:rPr lang="es-CO" sz="1600" dirty="0"/>
              <a:t>Importante que se hayan asignado recursos, ya que con éstos se garantiza una mejor organización y desarrollo de estos eventos.</a:t>
            </a:r>
          </a:p>
          <a:p>
            <a:pPr marL="285750" lvl="0" indent="-285750">
              <a:spcAft>
                <a:spcPts val="600"/>
              </a:spcAft>
              <a:buFont typeface="Arial" panose="020B0604020202020204" pitchFamily="34" charset="0"/>
              <a:buChar char="•"/>
            </a:pPr>
            <a:r>
              <a:rPr lang="es-CO" sz="1600" dirty="0"/>
              <a:t>De los 8 eventos realizados, se generaron 16 compromisos, de los cuales se ha logrado  cumplir 14, correspondientes al 88%. Los 2 restantes están para cumplimiento en la vigencia 2016.</a:t>
            </a:r>
          </a:p>
          <a:p>
            <a:pPr marL="285750" lvl="0" indent="-285750">
              <a:spcAft>
                <a:spcPts val="600"/>
              </a:spcAft>
              <a:buFont typeface="Arial" panose="020B0604020202020204" pitchFamily="34" charset="0"/>
              <a:buChar char="•"/>
            </a:pPr>
            <a:r>
              <a:rPr lang="es-CO" sz="1600" dirty="0"/>
              <a:t>De los 8 eventos realizados, sólo se hizo necesario trasladar una solicitud, como fue el caso de la  Bienestarina para beneficiarios del programa Familias con Bienestar. Se está a la espera de respuesta del área misional correspondiente.</a:t>
            </a:r>
          </a:p>
          <a:p>
            <a:pPr>
              <a:spcAft>
                <a:spcPts val="600"/>
              </a:spcAft>
            </a:pPr>
            <a:endParaRPr lang="es-CO" sz="1600" dirty="0"/>
          </a:p>
        </p:txBody>
      </p:sp>
      <p:sp>
        <p:nvSpPr>
          <p:cNvPr id="3" name="2 Rectángulo"/>
          <p:cNvSpPr/>
          <p:nvPr/>
        </p:nvSpPr>
        <p:spPr>
          <a:xfrm>
            <a:off x="551507" y="280471"/>
            <a:ext cx="48939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CO" sz="2400" b="1" dirty="0">
                <a:solidFill>
                  <a:schemeClr val="bg1"/>
                </a:solidFill>
                <a:latin typeface="Calibri" panose="020F0502020204030204" pitchFamily="34" charset="0"/>
                <a:ea typeface="MS PGothic" panose="020B0600070205080204" pitchFamily="34" charset="-128"/>
              </a:rPr>
              <a:t>Logros de esta </a:t>
            </a:r>
            <a:r>
              <a:rPr lang="es-CO" sz="2400" b="1" dirty="0">
                <a:solidFill>
                  <a:schemeClr val="bg1"/>
                </a:solidFill>
                <a:latin typeface="Calibri" panose="020F0502020204030204" pitchFamily="34" charset="0"/>
                <a:ea typeface="MS PGothic" panose="020B0600070205080204" pitchFamily="34" charset="-128"/>
              </a:rPr>
              <a:t> </a:t>
            </a:r>
            <a:r>
              <a:rPr lang="es-CO" sz="2400" b="1" dirty="0">
                <a:solidFill>
                  <a:schemeClr val="bg1"/>
                </a:solidFill>
                <a:latin typeface="Calibri" panose="020F0502020204030204" pitchFamily="34" charset="0"/>
                <a:ea typeface="MS PGothic" panose="020B0600070205080204" pitchFamily="34" charset="-128"/>
              </a:rPr>
              <a:t>meta  en Atlántico </a:t>
            </a:r>
            <a:endParaRPr lang="es-CO" sz="2400" b="1" dirty="0">
              <a:solidFill>
                <a:schemeClr val="bg1"/>
              </a:solidFill>
              <a:latin typeface="Calibri" panose="020F0502020204030204" pitchFamily="34" charset="0"/>
              <a:ea typeface="MS PGothic" panose="020B0600070205080204" pitchFamily="34" charset="-128"/>
            </a:endParaRPr>
          </a:p>
        </p:txBody>
      </p:sp>
    </p:spTree>
    <p:extLst>
      <p:ext uri="{BB962C8B-B14F-4D97-AF65-F5344CB8AC3E}">
        <p14:creationId xmlns:p14="http://schemas.microsoft.com/office/powerpoint/2010/main" val="3069427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95210" y="1594178"/>
            <a:ext cx="8297839" cy="2816156"/>
          </a:xfrm>
          <a:prstGeom prst="rect">
            <a:avLst/>
          </a:prstGeom>
        </p:spPr>
        <p:txBody>
          <a:bodyPr wrap="square">
            <a:spAutoFit/>
          </a:bodyPr>
          <a:lstStyle/>
          <a:p>
            <a:pPr marL="285750" lvl="0" indent="-285750">
              <a:spcAft>
                <a:spcPts val="600"/>
              </a:spcAft>
              <a:buFont typeface="Arial" panose="020B0604020202020204" pitchFamily="34" charset="0"/>
              <a:buChar char="•"/>
            </a:pPr>
            <a:r>
              <a:rPr lang="es-CO" dirty="0"/>
              <a:t>Para la primera mesa pública, realizada en el mes de Mayo, por el Centro Zonal Norte Centro Histórico, no se contó con los recursos de apoyo logístico, porque no se había realizado aún el proceso contractual a nivel nacional.</a:t>
            </a:r>
          </a:p>
          <a:p>
            <a:pPr marL="285750" lvl="0" indent="-285750">
              <a:spcAft>
                <a:spcPts val="600"/>
              </a:spcAft>
              <a:buFont typeface="Arial" panose="020B0604020202020204" pitchFamily="34" charset="0"/>
              <a:buChar char="•"/>
            </a:pPr>
            <a:r>
              <a:rPr lang="es-CO" dirty="0"/>
              <a:t>Los otros seis eventos fueron reprogramados para que pudieran contar con estos recursos. </a:t>
            </a:r>
          </a:p>
          <a:p>
            <a:pPr marL="285750" lvl="0" indent="-285750">
              <a:spcAft>
                <a:spcPts val="600"/>
              </a:spcAft>
              <a:buFont typeface="Arial" panose="020B0604020202020204" pitchFamily="34" charset="0"/>
              <a:buChar char="•"/>
            </a:pPr>
            <a:r>
              <a:rPr lang="es-CO" dirty="0"/>
              <a:t>Realizar la Rendición Pública de Cuentas en el mes de Noviembre, no permite presentar un informe completo de la gestión durante la vigencia, ya que la información oficial, disponible es con corte al mes de Septiembre. </a:t>
            </a:r>
          </a:p>
          <a:p>
            <a:pPr>
              <a:spcAft>
                <a:spcPts val="600"/>
              </a:spcAft>
            </a:pPr>
            <a:r>
              <a:rPr lang="es-CO" b="1" dirty="0" smtClean="0"/>
              <a:t> </a:t>
            </a:r>
            <a:endParaRPr lang="es-CO" dirty="0"/>
          </a:p>
        </p:txBody>
      </p:sp>
      <p:sp>
        <p:nvSpPr>
          <p:cNvPr id="3" name="2 Rectángulo"/>
          <p:cNvSpPr/>
          <p:nvPr/>
        </p:nvSpPr>
        <p:spPr>
          <a:xfrm>
            <a:off x="715280" y="280472"/>
            <a:ext cx="37455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CO" sz="2400" b="1" dirty="0">
                <a:solidFill>
                  <a:schemeClr val="bg1"/>
                </a:solidFill>
                <a:latin typeface="Calibri" panose="020F0502020204030204" pitchFamily="34" charset="0"/>
                <a:ea typeface="MS PGothic" panose="020B0600070205080204" pitchFamily="34" charset="-128"/>
              </a:rPr>
              <a:t>Dificultades  Atlántico </a:t>
            </a:r>
            <a:endParaRPr lang="es-CO" sz="2400" b="1" dirty="0">
              <a:solidFill>
                <a:schemeClr val="bg1"/>
              </a:solidFill>
              <a:latin typeface="Calibri" panose="020F0502020204030204" pitchFamily="34" charset="0"/>
              <a:ea typeface="MS PGothic" panose="020B0600070205080204" pitchFamily="34" charset="-128"/>
            </a:endParaRPr>
          </a:p>
        </p:txBody>
      </p:sp>
    </p:spTree>
    <p:extLst>
      <p:ext uri="{BB962C8B-B14F-4D97-AF65-F5344CB8AC3E}">
        <p14:creationId xmlns:p14="http://schemas.microsoft.com/office/powerpoint/2010/main" val="3207229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248726"/>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b="1" dirty="0" smtClean="0">
                <a:solidFill>
                  <a:schemeClr val="bg1"/>
                </a:solidFill>
              </a:rPr>
              <a:t>Proyecciones de la Regional  </a:t>
            </a:r>
            <a:r>
              <a:rPr lang="es-CO" b="1" dirty="0" smtClean="0">
                <a:solidFill>
                  <a:schemeClr val="bg1"/>
                </a:solidFill>
              </a:rPr>
              <a:t>Atlántico    </a:t>
            </a:r>
            <a:r>
              <a:rPr lang="es-ES" b="1" dirty="0" smtClean="0">
                <a:solidFill>
                  <a:schemeClr val="bg1"/>
                </a:solidFill>
              </a:rPr>
              <a:t>2016  </a:t>
            </a:r>
            <a:endParaRPr lang="es-ES" b="1" dirty="0">
              <a:solidFill>
                <a:schemeClr val="bg1"/>
              </a:solidFill>
            </a:endParaRPr>
          </a:p>
        </p:txBody>
      </p:sp>
      <p:sp>
        <p:nvSpPr>
          <p:cNvPr id="4" name="3 CuadroTexto"/>
          <p:cNvSpPr txBox="1"/>
          <p:nvPr/>
        </p:nvSpPr>
        <p:spPr>
          <a:xfrm>
            <a:off x="313899" y="1310183"/>
            <a:ext cx="8434316" cy="4862870"/>
          </a:xfrm>
          <a:prstGeom prst="rect">
            <a:avLst/>
          </a:prstGeom>
          <a:noFill/>
        </p:spPr>
        <p:txBody>
          <a:bodyPr wrap="square" rtlCol="0">
            <a:spAutoFit/>
          </a:bodyPr>
          <a:lstStyle/>
          <a:p>
            <a:pPr marL="285750" lvl="0" indent="-285750">
              <a:spcAft>
                <a:spcPts val="600"/>
              </a:spcAft>
              <a:buFont typeface="Arial" panose="020B0604020202020204" pitchFamily="34" charset="0"/>
              <a:buChar char="•"/>
            </a:pPr>
            <a:r>
              <a:rPr lang="es-CO" sz="1500" dirty="0"/>
              <a:t>Asignar  recursos con mayor anticipación, previendo las situaciones que se puedan presentar en el proceso contractual, con el fin de garantizar que estén disponibles de manera oportuna, para la realización de todos los eventos.</a:t>
            </a:r>
          </a:p>
          <a:p>
            <a:pPr marL="285750" lvl="0" indent="-285750">
              <a:spcAft>
                <a:spcPts val="600"/>
              </a:spcAft>
              <a:buFont typeface="Arial" panose="020B0604020202020204" pitchFamily="34" charset="0"/>
              <a:buChar char="•"/>
            </a:pPr>
            <a:r>
              <a:rPr lang="es-CO" sz="1500" dirty="0"/>
              <a:t>Hacer mayor énfasis en el ejercicio del control social, a través de las veedurías ciudadanas debidamente organizadas, a fin de que se constituyan en verdaderos aliados en la garantía de derechos de los niños, las niñas y los adolescentes.</a:t>
            </a:r>
          </a:p>
          <a:p>
            <a:pPr marL="285750" lvl="0" indent="-285750">
              <a:spcAft>
                <a:spcPts val="600"/>
              </a:spcAft>
              <a:buFont typeface="Arial" panose="020B0604020202020204" pitchFamily="34" charset="0"/>
              <a:buChar char="•"/>
            </a:pPr>
            <a:r>
              <a:rPr lang="es-CO" sz="1500" dirty="0"/>
              <a:t>Realizar mesas públicas exclusivas con los niños, niñas y adolescentes, es una buena oportunidad para que ellos participen activamente y opinen con respecto a los servicios que tienen a su disposición.  </a:t>
            </a:r>
          </a:p>
          <a:p>
            <a:pPr marL="285750" lvl="0" indent="-285750">
              <a:spcAft>
                <a:spcPts val="600"/>
              </a:spcAft>
              <a:buFont typeface="Arial" panose="020B0604020202020204" pitchFamily="34" charset="0"/>
              <a:buChar char="•"/>
            </a:pPr>
            <a:r>
              <a:rPr lang="es-CO" sz="1500" dirty="0"/>
              <a:t>Hacer uso eficiente de los recursos de los niños, niñas, adolescentes y familias ,los cuales son sagrados.</a:t>
            </a:r>
          </a:p>
          <a:p>
            <a:pPr marL="285750" lvl="0" indent="-285750">
              <a:spcAft>
                <a:spcPts val="600"/>
              </a:spcAft>
              <a:buFont typeface="Arial" panose="020B0604020202020204" pitchFamily="34" charset="0"/>
              <a:buChar char="•"/>
            </a:pPr>
            <a:r>
              <a:rPr lang="es-CO" sz="1500" dirty="0"/>
              <a:t>Trabajar con transparencia promoviendo el control social y la participación ciudadana.</a:t>
            </a:r>
          </a:p>
          <a:p>
            <a:pPr marL="285750" lvl="0" indent="-285750">
              <a:spcAft>
                <a:spcPts val="600"/>
              </a:spcAft>
              <a:buFont typeface="Arial" panose="020B0604020202020204" pitchFamily="34" charset="0"/>
              <a:buChar char="•"/>
            </a:pPr>
            <a:r>
              <a:rPr lang="es-CO" sz="1500" dirty="0"/>
              <a:t>Cumplir la meta de cualificación y ampliación de cobertura en los servicios de Primera Infancia en coordinación con los entes territoriales.</a:t>
            </a:r>
          </a:p>
          <a:p>
            <a:pPr marL="285750" lvl="0" indent="-285750">
              <a:spcAft>
                <a:spcPts val="600"/>
              </a:spcAft>
              <a:buFont typeface="Arial" panose="020B0604020202020204" pitchFamily="34" charset="0"/>
              <a:buChar char="•"/>
            </a:pPr>
            <a:r>
              <a:rPr lang="es-CO" sz="1500" dirty="0"/>
              <a:t>Acompañar proyectos de gobierno como el de vivienda gratuita, mediante programas para el fortalecimiento de vínculos familiares y de las comunidades.</a:t>
            </a:r>
          </a:p>
          <a:p>
            <a:pPr marL="285750" lvl="0" indent="-285750">
              <a:spcAft>
                <a:spcPts val="600"/>
              </a:spcAft>
              <a:buFont typeface="Arial" panose="020B0604020202020204" pitchFamily="34" charset="0"/>
              <a:buChar char="•"/>
            </a:pPr>
            <a:r>
              <a:rPr lang="es-CO" sz="1500" dirty="0"/>
              <a:t>Mantener los certificados de los Sistemas de Gestión de la Calidad, Ambiental y de Seguridad y Salud en el Trabajo, y lograr la certificación del Sistema de Gestión de Seguridad de la Información en la Norma ISO 27001.</a:t>
            </a:r>
          </a:p>
          <a:p>
            <a:pPr marL="285750" lvl="0" indent="-285750">
              <a:spcAft>
                <a:spcPts val="600"/>
              </a:spcAft>
              <a:buFont typeface="Arial" panose="020B0604020202020204" pitchFamily="34" charset="0"/>
              <a:buChar char="•"/>
            </a:pPr>
            <a:r>
              <a:rPr lang="es-CO" sz="1500" dirty="0"/>
              <a:t>Promover el uso de la Línea 106 para escuchar la voz de las niñas, niños y adolescentes. </a:t>
            </a:r>
            <a:r>
              <a:rPr lang="es-CO" sz="1500" dirty="0"/>
              <a:t> </a:t>
            </a:r>
            <a:endParaRPr lang="es-CO" sz="1500" dirty="0" smtClean="0"/>
          </a:p>
        </p:txBody>
      </p:sp>
    </p:spTree>
    <p:extLst>
      <p:ext uri="{BB962C8B-B14F-4D97-AF65-F5344CB8AC3E}">
        <p14:creationId xmlns:p14="http://schemas.microsoft.com/office/powerpoint/2010/main" val="480711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98212"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b="1" dirty="0" smtClean="0">
                <a:solidFill>
                  <a:schemeClr val="bg1"/>
                </a:solidFill>
              </a:rPr>
              <a:t>Avances de la meta de Rendición </a:t>
            </a:r>
            <a:r>
              <a:rPr lang="es-CO" b="1" dirty="0">
                <a:solidFill>
                  <a:schemeClr val="bg1"/>
                </a:solidFill>
              </a:rPr>
              <a:t>de Cuentas y Mesas Públicas Regional </a:t>
            </a:r>
            <a:r>
              <a:rPr lang="es-CO" b="1" dirty="0" smtClean="0">
                <a:solidFill>
                  <a:schemeClr val="bg1"/>
                </a:solidFill>
              </a:rPr>
              <a:t>Atlántico 2015 </a:t>
            </a:r>
            <a:endParaRPr lang="es-CO" b="1" dirty="0">
              <a:solidFill>
                <a:schemeClr val="bg1"/>
              </a:solidFill>
            </a:endParaRPr>
          </a:p>
        </p:txBody>
      </p:sp>
      <p:sp>
        <p:nvSpPr>
          <p:cNvPr id="3" name="5 Marcador de contenido"/>
          <p:cNvSpPr txBox="1">
            <a:spLocks/>
          </p:cNvSpPr>
          <p:nvPr/>
        </p:nvSpPr>
        <p:spPr bwMode="auto">
          <a:xfrm>
            <a:off x="214282" y="1228021"/>
            <a:ext cx="8643998" cy="518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La  Regional </a:t>
            </a:r>
            <a:r>
              <a:rPr lang="es-CO" altLang="es-CO" sz="1200" dirty="0" smtClean="0">
                <a:solidFill>
                  <a:prstClr val="black"/>
                </a:solidFill>
                <a:latin typeface="Arial" pitchFamily="34" charset="0"/>
                <a:ea typeface="Geneva"/>
                <a:cs typeface="Arial" pitchFamily="34" charset="0"/>
              </a:rPr>
              <a:t>Atlántico en </a:t>
            </a:r>
            <a:r>
              <a:rPr lang="es-CO" altLang="es-CO" sz="1200" dirty="0" smtClean="0">
                <a:solidFill>
                  <a:prstClr val="black"/>
                </a:solidFill>
                <a:latin typeface="Arial" pitchFamily="34" charset="0"/>
                <a:ea typeface="Geneva"/>
                <a:cs typeface="Arial" pitchFamily="34" charset="0"/>
              </a:rPr>
              <a:t>el 2015 </a:t>
            </a:r>
            <a:r>
              <a:rPr lang="es-CO" altLang="es-CO" sz="1200" dirty="0" smtClean="0">
                <a:solidFill>
                  <a:prstClr val="black"/>
                </a:solidFill>
                <a:latin typeface="Arial" pitchFamily="34" charset="0"/>
                <a:ea typeface="Geneva"/>
                <a:cs typeface="Arial" pitchFamily="34" charset="0"/>
              </a:rPr>
              <a:t>programó y realizó  </a:t>
            </a:r>
            <a:r>
              <a:rPr lang="es-CO" altLang="es-CO" sz="1200" dirty="0" smtClean="0">
                <a:solidFill>
                  <a:prstClr val="black"/>
                </a:solidFill>
                <a:latin typeface="Arial" pitchFamily="34" charset="0"/>
                <a:ea typeface="Geneva"/>
                <a:cs typeface="Arial" pitchFamily="34" charset="0"/>
              </a:rPr>
              <a:t>1 evento de Rendición de cuentas y </a:t>
            </a:r>
            <a:r>
              <a:rPr lang="es-CO" altLang="es-CO" sz="1200" dirty="0" smtClean="0">
                <a:solidFill>
                  <a:prstClr val="black"/>
                </a:solidFill>
                <a:latin typeface="Arial" pitchFamily="34" charset="0"/>
                <a:ea typeface="Geneva"/>
                <a:cs typeface="Arial" pitchFamily="34" charset="0"/>
              </a:rPr>
              <a:t>7  </a:t>
            </a:r>
            <a:r>
              <a:rPr lang="es-CO" altLang="es-CO" sz="1200" dirty="0" smtClean="0">
                <a:solidFill>
                  <a:prstClr val="black"/>
                </a:solidFill>
                <a:latin typeface="Arial" pitchFamily="34" charset="0"/>
                <a:ea typeface="Geneva"/>
                <a:cs typeface="Arial" pitchFamily="34" charset="0"/>
              </a:rPr>
              <a:t>mesas </a:t>
            </a:r>
            <a:r>
              <a:rPr lang="es-CO" altLang="es-CO" sz="1200" dirty="0" smtClean="0">
                <a:solidFill>
                  <a:prstClr val="black"/>
                </a:solidFill>
                <a:latin typeface="Arial" pitchFamily="34" charset="0"/>
                <a:ea typeface="Geneva"/>
                <a:cs typeface="Arial" pitchFamily="34" charset="0"/>
              </a:rPr>
              <a:t>publicas.</a:t>
            </a:r>
            <a:endParaRPr lang="es-CO"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Reportaron  </a:t>
            </a:r>
            <a:r>
              <a:rPr lang="es-CO" altLang="es-CO" sz="1200" dirty="0" smtClean="0">
                <a:solidFill>
                  <a:prstClr val="black"/>
                </a:solidFill>
                <a:latin typeface="Arial" pitchFamily="34" charset="0"/>
                <a:ea typeface="Geneva"/>
                <a:cs typeface="Arial" pitchFamily="34" charset="0"/>
              </a:rPr>
              <a:t>el evento de rendición de cuentas </a:t>
            </a:r>
            <a:r>
              <a:rPr lang="es-CO" altLang="es-CO" sz="1200" dirty="0" smtClean="0">
                <a:solidFill>
                  <a:prstClr val="black"/>
                </a:solidFill>
                <a:latin typeface="Arial" pitchFamily="34" charset="0"/>
                <a:ea typeface="Geneva"/>
                <a:cs typeface="Arial" pitchFamily="34" charset="0"/>
              </a:rPr>
              <a:t>el cual realizaron el 12 de noviembre de </a:t>
            </a:r>
            <a:r>
              <a:rPr lang="es-CO" altLang="es-CO" sz="1200" dirty="0" smtClean="0">
                <a:solidFill>
                  <a:prstClr val="black"/>
                </a:solidFill>
                <a:latin typeface="Arial" pitchFamily="34" charset="0"/>
                <a:ea typeface="Geneva"/>
                <a:cs typeface="Arial" pitchFamily="34" charset="0"/>
              </a:rPr>
              <a:t>2015 </a:t>
            </a:r>
            <a:r>
              <a:rPr lang="es-CO" altLang="es-CO" sz="1200" dirty="0" smtClean="0">
                <a:solidFill>
                  <a:prstClr val="black"/>
                </a:solidFill>
                <a:latin typeface="Arial" pitchFamily="34" charset="0"/>
                <a:ea typeface="Geneva"/>
                <a:cs typeface="Arial" pitchFamily="34" charset="0"/>
              </a:rPr>
              <a:t> </a:t>
            </a:r>
            <a:r>
              <a:rPr lang="es-CO" altLang="es-CO" sz="1200" dirty="0">
                <a:solidFill>
                  <a:prstClr val="black"/>
                </a:solidFill>
                <a:latin typeface="Arial" pitchFamily="34" charset="0"/>
                <a:ea typeface="Geneva"/>
                <a:cs typeface="Arial" pitchFamily="34" charset="0"/>
              </a:rPr>
              <a:t>y participaron </a:t>
            </a:r>
            <a:r>
              <a:rPr lang="es-CO" altLang="es-CO" sz="1200" dirty="0" smtClean="0">
                <a:solidFill>
                  <a:prstClr val="black"/>
                </a:solidFill>
                <a:latin typeface="Arial" pitchFamily="34" charset="0"/>
                <a:ea typeface="Geneva"/>
                <a:cs typeface="Arial" pitchFamily="34" charset="0"/>
              </a:rPr>
              <a:t> </a:t>
            </a:r>
            <a:r>
              <a:rPr lang="es-CO" altLang="es-CO" sz="1200" dirty="0">
                <a:solidFill>
                  <a:prstClr val="black"/>
                </a:solidFill>
                <a:latin typeface="Arial" pitchFamily="34" charset="0"/>
                <a:ea typeface="Geneva"/>
                <a:cs typeface="Arial" pitchFamily="34" charset="0"/>
              </a:rPr>
              <a:t>un total de 121  personas de las cuales 76 representaron las OG , 41 personas que representaron las ONG y comunidad  y 4  personas que representaron la entes de control y Veeduría..</a:t>
            </a:r>
            <a:endParaRPr lang="es-CO"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Los </a:t>
            </a:r>
            <a:r>
              <a:rPr lang="es-CO" altLang="es-CO" sz="1200" dirty="0">
                <a:solidFill>
                  <a:prstClr val="black"/>
                </a:solidFill>
                <a:latin typeface="Arial" pitchFamily="34" charset="0"/>
                <a:ea typeface="Geneva"/>
                <a:cs typeface="Arial" pitchFamily="34" charset="0"/>
              </a:rPr>
              <a:t>Centros </a:t>
            </a:r>
            <a:r>
              <a:rPr lang="es-CO" altLang="es-CO" sz="1200" dirty="0" smtClean="0">
                <a:solidFill>
                  <a:prstClr val="black"/>
                </a:solidFill>
                <a:latin typeface="Arial" pitchFamily="34" charset="0"/>
                <a:ea typeface="Geneva"/>
                <a:cs typeface="Arial" pitchFamily="34" charset="0"/>
              </a:rPr>
              <a:t>Zonales de la Regional </a:t>
            </a:r>
            <a:r>
              <a:rPr lang="es-CO" altLang="es-CO" sz="1200" dirty="0" smtClean="0">
                <a:solidFill>
                  <a:prstClr val="black"/>
                </a:solidFill>
                <a:latin typeface="Arial" pitchFamily="34" charset="0"/>
                <a:ea typeface="Geneva"/>
                <a:cs typeface="Arial" pitchFamily="34" charset="0"/>
              </a:rPr>
              <a:t>Atlántico programaron y realizaron 7  MP, </a:t>
            </a:r>
            <a:r>
              <a:rPr lang="es-CO" altLang="es-CO" sz="1200" dirty="0" smtClean="0">
                <a:solidFill>
                  <a:prstClr val="black"/>
                </a:solidFill>
                <a:latin typeface="Arial" pitchFamily="34" charset="0"/>
                <a:ea typeface="Geneva"/>
                <a:cs typeface="Arial" pitchFamily="34" charset="0"/>
              </a:rPr>
              <a:t>e</a:t>
            </a:r>
            <a:r>
              <a:rPr lang="es-ES" altLang="es-CO" sz="1200" dirty="0" smtClean="0">
                <a:solidFill>
                  <a:prstClr val="black"/>
                </a:solidFill>
                <a:latin typeface="Arial" pitchFamily="34" charset="0"/>
                <a:ea typeface="Geneva"/>
                <a:cs typeface="Arial" pitchFamily="34" charset="0"/>
              </a:rPr>
              <a:t>n las mesas publicas </a:t>
            </a:r>
            <a:r>
              <a:rPr lang="es-ES" altLang="es-CO" sz="1200" dirty="0" smtClean="0">
                <a:solidFill>
                  <a:prstClr val="black"/>
                </a:solidFill>
                <a:latin typeface="Arial" pitchFamily="34" charset="0"/>
                <a:ea typeface="Geneva"/>
                <a:cs typeface="Arial" pitchFamily="34" charset="0"/>
              </a:rPr>
              <a:t> participaron 55 </a:t>
            </a:r>
            <a:r>
              <a:rPr lang="es-ES" altLang="es-CO" sz="1200" dirty="0" smtClean="0">
                <a:solidFill>
                  <a:prstClr val="black"/>
                </a:solidFill>
                <a:latin typeface="Arial" pitchFamily="34" charset="0"/>
                <a:ea typeface="Geneva"/>
                <a:cs typeface="Arial" pitchFamily="34" charset="0"/>
              </a:rPr>
              <a:t>actores representantes de las OG </a:t>
            </a:r>
            <a:r>
              <a:rPr lang="es-ES" altLang="es-CO" sz="1200" dirty="0" smtClean="0">
                <a:solidFill>
                  <a:prstClr val="black"/>
                </a:solidFill>
                <a:latin typeface="Arial" pitchFamily="34" charset="0"/>
                <a:ea typeface="Geneva"/>
                <a:cs typeface="Arial" pitchFamily="34" charset="0"/>
              </a:rPr>
              <a:t>141 </a:t>
            </a:r>
            <a:r>
              <a:rPr lang="es-ES" altLang="es-CO" sz="1200" dirty="0" smtClean="0">
                <a:solidFill>
                  <a:prstClr val="black"/>
                </a:solidFill>
                <a:latin typeface="Arial" pitchFamily="34" charset="0"/>
                <a:ea typeface="Geneva"/>
                <a:cs typeface="Arial" pitchFamily="34" charset="0"/>
              </a:rPr>
              <a:t>actores de las ONG y  </a:t>
            </a:r>
            <a:r>
              <a:rPr lang="es-ES" altLang="es-CO" sz="1200" dirty="0">
                <a:solidFill>
                  <a:prstClr val="black"/>
                </a:solidFill>
                <a:latin typeface="Arial" pitchFamily="34" charset="0"/>
                <a:ea typeface="Geneva"/>
                <a:cs typeface="Arial" pitchFamily="34" charset="0"/>
              </a:rPr>
              <a:t>actores que representan a la comunidad </a:t>
            </a:r>
            <a:r>
              <a:rPr lang="es-ES" altLang="es-CO" sz="1200" dirty="0" smtClean="0">
                <a:solidFill>
                  <a:prstClr val="black"/>
                </a:solidFill>
                <a:latin typeface="Arial" pitchFamily="34" charset="0"/>
                <a:ea typeface="Geneva"/>
                <a:cs typeface="Arial" pitchFamily="34" charset="0"/>
              </a:rPr>
              <a:t>y </a:t>
            </a:r>
            <a:r>
              <a:rPr lang="es-ES" altLang="es-CO" sz="1200" dirty="0" smtClean="0">
                <a:solidFill>
                  <a:prstClr val="black"/>
                </a:solidFill>
                <a:latin typeface="Arial" pitchFamily="34" charset="0"/>
                <a:ea typeface="Geneva"/>
                <a:cs typeface="Arial" pitchFamily="34" charset="0"/>
              </a:rPr>
              <a:t>29, </a:t>
            </a:r>
            <a:r>
              <a:rPr lang="es-ES" altLang="es-CO" sz="1200" dirty="0" smtClean="0">
                <a:solidFill>
                  <a:prstClr val="black"/>
                </a:solidFill>
                <a:latin typeface="Arial" pitchFamily="34" charset="0"/>
                <a:ea typeface="Geneva"/>
                <a:cs typeface="Arial" pitchFamily="34" charset="0"/>
              </a:rPr>
              <a:t>actores que representan entidades de control social y veedurías ciudadanas. </a:t>
            </a:r>
          </a:p>
          <a:p>
            <a:pPr indent="-182563"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200" dirty="0" smtClean="0">
                <a:solidFill>
                  <a:prstClr val="black"/>
                </a:solidFill>
                <a:latin typeface="Arial" pitchFamily="34" charset="0"/>
                <a:ea typeface="Geneva"/>
                <a:cs typeface="Arial" pitchFamily="34" charset="0"/>
              </a:rPr>
              <a:t>De las 7  </a:t>
            </a:r>
            <a:r>
              <a:rPr lang="es-ES" altLang="es-CO" sz="1200" dirty="0" smtClean="0">
                <a:solidFill>
                  <a:prstClr val="black"/>
                </a:solidFill>
                <a:latin typeface="Arial" pitchFamily="34" charset="0"/>
                <a:ea typeface="Geneva"/>
                <a:cs typeface="Arial" pitchFamily="34" charset="0"/>
              </a:rPr>
              <a:t>MP </a:t>
            </a:r>
            <a:r>
              <a:rPr lang="es-ES" altLang="es-CO" sz="1200" dirty="0" smtClean="0">
                <a:solidFill>
                  <a:prstClr val="black"/>
                </a:solidFill>
                <a:latin typeface="Arial" pitchFamily="34" charset="0"/>
                <a:ea typeface="Geneva"/>
                <a:cs typeface="Arial" pitchFamily="34" charset="0"/>
              </a:rPr>
              <a:t>reportadas, </a:t>
            </a:r>
            <a:r>
              <a:rPr lang="es-ES" altLang="es-CO" sz="1200" dirty="0" smtClean="0">
                <a:solidFill>
                  <a:prstClr val="black"/>
                </a:solidFill>
                <a:latin typeface="Arial" pitchFamily="34" charset="0"/>
                <a:ea typeface="Geneva"/>
                <a:cs typeface="Arial" pitchFamily="34" charset="0"/>
              </a:rPr>
              <a:t>el </a:t>
            </a:r>
            <a:r>
              <a:rPr lang="es-ES" altLang="es-CO" sz="1200" dirty="0" smtClean="0">
                <a:solidFill>
                  <a:prstClr val="black"/>
                </a:solidFill>
                <a:latin typeface="Arial" pitchFamily="34" charset="0"/>
                <a:ea typeface="Geneva"/>
                <a:cs typeface="Arial" pitchFamily="34" charset="0"/>
              </a:rPr>
              <a:t>86 % </a:t>
            </a:r>
            <a:r>
              <a:rPr lang="es-ES" altLang="es-CO" sz="1200" dirty="0" smtClean="0">
                <a:solidFill>
                  <a:prstClr val="black"/>
                </a:solidFill>
                <a:latin typeface="Arial" pitchFamily="34" charset="0"/>
                <a:ea typeface="Geneva"/>
                <a:cs typeface="Arial" pitchFamily="34" charset="0"/>
              </a:rPr>
              <a:t>de las MP  de la Regional </a:t>
            </a:r>
            <a:r>
              <a:rPr lang="es-ES" altLang="es-CO" sz="1200" dirty="0" smtClean="0">
                <a:solidFill>
                  <a:prstClr val="black"/>
                </a:solidFill>
                <a:latin typeface="Arial" pitchFamily="34" charset="0"/>
                <a:ea typeface="Geneva"/>
                <a:cs typeface="Arial" pitchFamily="34" charset="0"/>
              </a:rPr>
              <a:t>Atlántico se </a:t>
            </a:r>
            <a:r>
              <a:rPr lang="es-ES" altLang="es-CO" sz="1200" dirty="0" smtClean="0">
                <a:solidFill>
                  <a:prstClr val="black"/>
                </a:solidFill>
                <a:latin typeface="Arial" pitchFamily="34" charset="0"/>
                <a:ea typeface="Geneva"/>
                <a:cs typeface="Arial" pitchFamily="34" charset="0"/>
              </a:rPr>
              <a:t>realizaron sobre </a:t>
            </a:r>
            <a:r>
              <a:rPr lang="es-ES" altLang="es-CO" sz="1200" dirty="0" smtClean="0">
                <a:solidFill>
                  <a:prstClr val="black"/>
                </a:solidFill>
                <a:latin typeface="Arial" pitchFamily="34" charset="0"/>
                <a:ea typeface="Geneva"/>
                <a:cs typeface="Arial" pitchFamily="34" charset="0"/>
              </a:rPr>
              <a:t>los </a:t>
            </a:r>
            <a:r>
              <a:rPr lang="es-ES" altLang="es-CO" sz="1200" dirty="0" smtClean="0">
                <a:solidFill>
                  <a:prstClr val="black"/>
                </a:solidFill>
                <a:latin typeface="Arial" pitchFamily="34" charset="0"/>
                <a:ea typeface="Geneva"/>
                <a:cs typeface="Arial" pitchFamily="34" charset="0"/>
              </a:rPr>
              <a:t>temas de Primera infancia  y el  </a:t>
            </a:r>
            <a:r>
              <a:rPr lang="es-ES" altLang="es-CO" sz="1200" dirty="0" smtClean="0">
                <a:solidFill>
                  <a:prstClr val="black"/>
                </a:solidFill>
                <a:latin typeface="Arial" pitchFamily="34" charset="0"/>
                <a:ea typeface="Geneva"/>
                <a:cs typeface="Arial" pitchFamily="34" charset="0"/>
              </a:rPr>
              <a:t>14 % </a:t>
            </a:r>
            <a:r>
              <a:rPr lang="es-ES" altLang="es-CO" sz="1200" dirty="0" smtClean="0">
                <a:solidFill>
                  <a:prstClr val="black"/>
                </a:solidFill>
                <a:latin typeface="Arial" pitchFamily="34" charset="0"/>
                <a:ea typeface="Geneva"/>
                <a:cs typeface="Arial" pitchFamily="34" charset="0"/>
              </a:rPr>
              <a:t>sobre temas de </a:t>
            </a:r>
            <a:r>
              <a:rPr lang="es-ES" altLang="es-CO" sz="1200" dirty="0" smtClean="0">
                <a:solidFill>
                  <a:prstClr val="black"/>
                </a:solidFill>
                <a:latin typeface="Arial" pitchFamily="34" charset="0"/>
                <a:ea typeface="Geneva"/>
                <a:cs typeface="Arial" pitchFamily="34" charset="0"/>
              </a:rPr>
              <a:t>familia.</a:t>
            </a:r>
            <a:endParaRPr lang="es-ES"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200" dirty="0">
                <a:solidFill>
                  <a:prstClr val="black"/>
                </a:solidFill>
                <a:latin typeface="Arial" pitchFamily="34" charset="0"/>
                <a:ea typeface="Geneva"/>
                <a:cs typeface="Arial" pitchFamily="34" charset="0"/>
              </a:rPr>
              <a:t>El porcentaje de ejecución </a:t>
            </a:r>
            <a:r>
              <a:rPr lang="es-ES" altLang="es-CO" sz="1200" dirty="0" smtClean="0">
                <a:solidFill>
                  <a:prstClr val="black"/>
                </a:solidFill>
                <a:latin typeface="Arial" pitchFamily="34" charset="0"/>
                <a:ea typeface="Geneva"/>
                <a:cs typeface="Arial" pitchFamily="34" charset="0"/>
              </a:rPr>
              <a:t>total de la Regional a la fecha es del </a:t>
            </a:r>
            <a:r>
              <a:rPr lang="es-ES" altLang="es-CO" sz="1200" b="1" dirty="0" smtClean="0">
                <a:solidFill>
                  <a:prstClr val="black"/>
                </a:solidFill>
                <a:latin typeface="Arial" pitchFamily="34" charset="0"/>
                <a:ea typeface="Geneva"/>
                <a:cs typeface="Arial" pitchFamily="34" charset="0"/>
              </a:rPr>
              <a:t>100 </a:t>
            </a:r>
            <a:r>
              <a:rPr lang="es-ES" altLang="es-CO" sz="1200" b="1" dirty="0" smtClean="0">
                <a:solidFill>
                  <a:prstClr val="black"/>
                </a:solidFill>
                <a:latin typeface="Arial" pitchFamily="34" charset="0"/>
                <a:ea typeface="Geneva"/>
                <a:cs typeface="Arial" pitchFamily="34" charset="0"/>
              </a:rPr>
              <a:t>%. </a:t>
            </a:r>
            <a:endParaRPr lang="es-ES" altLang="es-CO" sz="1200" b="1"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La Regional Atlántico </a:t>
            </a:r>
            <a:r>
              <a:rPr lang="es-CO" altLang="es-CO" sz="1200" dirty="0" smtClean="0">
                <a:solidFill>
                  <a:prstClr val="black"/>
                </a:solidFill>
                <a:latin typeface="Arial" pitchFamily="34" charset="0"/>
                <a:ea typeface="Geneva"/>
                <a:cs typeface="Arial" pitchFamily="34" charset="0"/>
              </a:rPr>
              <a:t>tiene en </a:t>
            </a:r>
            <a:r>
              <a:rPr lang="es-CO" altLang="es-CO" sz="1200" dirty="0" smtClean="0">
                <a:solidFill>
                  <a:prstClr val="black"/>
                </a:solidFill>
                <a:latin typeface="Arial" pitchFamily="34" charset="0"/>
                <a:ea typeface="Geneva"/>
                <a:cs typeface="Arial" pitchFamily="34" charset="0"/>
              </a:rPr>
              <a:t>medio </a:t>
            </a:r>
            <a:r>
              <a:rPr lang="es-CO" altLang="es-CO" sz="1200" dirty="0" smtClean="0">
                <a:solidFill>
                  <a:prstClr val="black"/>
                </a:solidFill>
                <a:latin typeface="Arial" pitchFamily="34" charset="0"/>
                <a:ea typeface="Geneva"/>
                <a:cs typeface="Arial" pitchFamily="34" charset="0"/>
              </a:rPr>
              <a:t>físico y magnético todas las evidencias y soportes de estos eventos, los cuales han compartido.</a:t>
            </a: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 La Regional </a:t>
            </a:r>
            <a:r>
              <a:rPr lang="es-CO" altLang="es-CO" sz="1200" dirty="0" smtClean="0">
                <a:solidFill>
                  <a:prstClr val="black"/>
                </a:solidFill>
                <a:latin typeface="Arial" pitchFamily="34" charset="0"/>
                <a:ea typeface="Geneva"/>
                <a:cs typeface="Arial" pitchFamily="34" charset="0"/>
              </a:rPr>
              <a:t>Atlántico ha </a:t>
            </a:r>
            <a:r>
              <a:rPr lang="es-CO" altLang="es-CO" sz="1200" dirty="0" smtClean="0">
                <a:solidFill>
                  <a:prstClr val="black"/>
                </a:solidFill>
                <a:latin typeface="Arial" pitchFamily="34" charset="0"/>
                <a:ea typeface="Geneva"/>
                <a:cs typeface="Arial" pitchFamily="34" charset="0"/>
              </a:rPr>
              <a:t>reportado el </a:t>
            </a:r>
            <a:r>
              <a:rPr lang="es-CO" altLang="es-CO" sz="1200" dirty="0" smtClean="0">
                <a:solidFill>
                  <a:prstClr val="black"/>
                </a:solidFill>
                <a:latin typeface="Arial" pitchFamily="34" charset="0"/>
                <a:ea typeface="Geneva"/>
                <a:cs typeface="Arial" pitchFamily="34" charset="0"/>
              </a:rPr>
              <a:t>100 </a:t>
            </a:r>
            <a:r>
              <a:rPr lang="es-CO" altLang="es-CO" sz="1200" dirty="0" smtClean="0">
                <a:solidFill>
                  <a:prstClr val="black"/>
                </a:solidFill>
                <a:latin typeface="Arial" pitchFamily="34" charset="0"/>
                <a:ea typeface="Geneva"/>
                <a:cs typeface="Arial" pitchFamily="34" charset="0"/>
              </a:rPr>
              <a:t>% de las guías de seguimiento a cumplimiento de compromisos y </a:t>
            </a:r>
            <a:r>
              <a:rPr lang="es-CO" altLang="es-CO" sz="1200" dirty="0" smtClean="0">
                <a:solidFill>
                  <a:prstClr val="black"/>
                </a:solidFill>
                <a:latin typeface="Arial" pitchFamily="34" charset="0"/>
                <a:ea typeface="Geneva"/>
                <a:cs typeface="Arial" pitchFamily="34" charset="0"/>
              </a:rPr>
              <a:t>las entregaron en su totalidad en un solo libro de Excel corroborando su cumplimiento </a:t>
            </a:r>
            <a:endParaRPr lang="es-CO"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Entregan la </a:t>
            </a:r>
            <a:r>
              <a:rPr lang="es-CO" altLang="es-CO" sz="1200" dirty="0" smtClean="0">
                <a:solidFill>
                  <a:prstClr val="black"/>
                </a:solidFill>
                <a:latin typeface="Arial" pitchFamily="34" charset="0"/>
                <a:ea typeface="Geneva"/>
                <a:cs typeface="Arial" pitchFamily="34" charset="0"/>
              </a:rPr>
              <a:t>encuesta de evaluación de esta meta  y las proyecciones para el </a:t>
            </a:r>
            <a:r>
              <a:rPr lang="es-CO" altLang="es-CO" sz="1200" dirty="0" smtClean="0">
                <a:solidFill>
                  <a:prstClr val="black"/>
                </a:solidFill>
                <a:latin typeface="Arial" pitchFamily="34" charset="0"/>
                <a:ea typeface="Geneva"/>
                <a:cs typeface="Arial" pitchFamily="34" charset="0"/>
              </a:rPr>
              <a:t>2016, los cuales se reflejaran al final de esta presentación. </a:t>
            </a:r>
            <a:endParaRPr lang="es-CO" altLang="es-CO" sz="1200" dirty="0" smtClean="0">
              <a:solidFill>
                <a:prstClr val="black"/>
              </a:solidFill>
              <a:latin typeface="Arial" pitchFamily="34" charset="0"/>
              <a:ea typeface="Geneva"/>
              <a:cs typeface="Arial" pitchFamily="34" charset="0"/>
            </a:endParaRPr>
          </a:p>
          <a:p>
            <a:pPr marL="182563" indent="-182563" algn="just" fontAlgn="base">
              <a:spcBef>
                <a:spcPct val="0"/>
              </a:spcBef>
              <a:spcAft>
                <a:spcPct val="0"/>
              </a:spcAft>
              <a:buFont typeface="Calibri" pitchFamily="34" charset="0"/>
              <a:buAutoNum type="arabicPeriod"/>
            </a:pPr>
            <a:endParaRPr lang="es-CO" altLang="es-CO" sz="1200" dirty="0" smtClean="0">
              <a:solidFill>
                <a:prstClr val="black"/>
              </a:solidFill>
              <a:latin typeface="Arial" pitchFamily="34" charset="0"/>
              <a:ea typeface="Geneva"/>
              <a:cs typeface="Arial" pitchFamily="34" charset="0"/>
            </a:endParaRPr>
          </a:p>
          <a:p>
            <a:pPr marL="182563" indent="-182563" algn="just" fontAlgn="base">
              <a:spcBef>
                <a:spcPct val="0"/>
              </a:spcBef>
              <a:spcAft>
                <a:spcPct val="0"/>
              </a:spcAft>
            </a:pPr>
            <a:r>
              <a:rPr lang="es-CO" altLang="es-CO" sz="1200" dirty="0" smtClean="0">
                <a:solidFill>
                  <a:prstClr val="black"/>
                </a:solidFill>
                <a:latin typeface="Arial" pitchFamily="34" charset="0"/>
                <a:ea typeface="Geneva"/>
                <a:cs typeface="Arial" pitchFamily="34" charset="0"/>
              </a:rPr>
              <a:t> </a:t>
            </a:r>
          </a:p>
          <a:p>
            <a:pPr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algn="just" fontAlgn="base">
              <a:spcBef>
                <a:spcPct val="0"/>
              </a:spcBef>
              <a:spcAft>
                <a:spcPct val="0"/>
              </a:spcAft>
            </a:pPr>
            <a:endParaRPr lang="es-CO" sz="1200"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200" dirty="0">
                <a:solidFill>
                  <a:prstClr val="black"/>
                </a:solidFill>
                <a:latin typeface="Arial" pitchFamily="34" charset="0"/>
                <a:ea typeface="Geneva" charset="0"/>
                <a:cs typeface="Arial" pitchFamily="34" charset="0"/>
              </a:rPr>
              <a:t>  </a:t>
            </a:r>
            <a:endParaRPr lang="es-CO" sz="1200" b="1"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200" b="1" dirty="0">
                <a:solidFill>
                  <a:prstClr val="black"/>
                </a:solidFill>
                <a:latin typeface="Arial" pitchFamily="34" charset="0"/>
                <a:ea typeface="Geneva" charset="0"/>
                <a:cs typeface="Arial" pitchFamily="34" charset="0"/>
              </a:rPr>
              <a:t>        </a:t>
            </a:r>
          </a:p>
        </p:txBody>
      </p:sp>
    </p:spTree>
    <p:extLst>
      <p:ext uri="{BB962C8B-B14F-4D97-AF65-F5344CB8AC3E}">
        <p14:creationId xmlns:p14="http://schemas.microsoft.com/office/powerpoint/2010/main" val="3946575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13898" y="1132764"/>
            <a:ext cx="8488907" cy="5601533"/>
          </a:xfrm>
          <a:prstGeom prst="rect">
            <a:avLst/>
          </a:prstGeom>
          <a:noFill/>
        </p:spPr>
        <p:txBody>
          <a:bodyPr wrap="square" rtlCol="0">
            <a:spAutoFit/>
          </a:bodyPr>
          <a:lstStyle/>
          <a:p>
            <a:pPr marL="285750" indent="-285750" algn="just">
              <a:spcAft>
                <a:spcPts val="600"/>
              </a:spcAft>
              <a:buFont typeface="Arial" panose="020B0604020202020204" pitchFamily="34" charset="0"/>
              <a:buChar char="•"/>
            </a:pPr>
            <a:r>
              <a:rPr lang="es-CO" sz="1400" dirty="0">
                <a:latin typeface="Arial" pitchFamily="34" charset="0"/>
                <a:cs typeface="Arial" pitchFamily="34" charset="0"/>
              </a:rPr>
              <a:t>Mantener el sistema integrado de gestión.</a:t>
            </a:r>
          </a:p>
          <a:p>
            <a:pPr marL="285750" indent="-285750" algn="just">
              <a:spcAft>
                <a:spcPts val="600"/>
              </a:spcAft>
              <a:buFont typeface="Arial" panose="020B0604020202020204" pitchFamily="34" charset="0"/>
              <a:buChar char="•"/>
            </a:pPr>
            <a:r>
              <a:rPr lang="es-CO" sz="1400" dirty="0">
                <a:latin typeface="Arial" pitchFamily="34" charset="0"/>
                <a:cs typeface="Arial" pitchFamily="34" charset="0"/>
              </a:rPr>
              <a:t>Garantizar que se brinde asistencia tecnica en la implementación de políticas sociales a nivel departamental y municipal con participación ciudadana.</a:t>
            </a:r>
          </a:p>
          <a:p>
            <a:pPr marL="285750" indent="-285750" algn="just">
              <a:spcAft>
                <a:spcPts val="600"/>
              </a:spcAft>
              <a:buFont typeface="Arial" panose="020B0604020202020204" pitchFamily="34" charset="0"/>
              <a:buChar char="•"/>
            </a:pPr>
            <a:r>
              <a:rPr lang="es-CO" sz="1400" dirty="0">
                <a:latin typeface="Arial" pitchFamily="34" charset="0"/>
                <a:cs typeface="Arial" pitchFamily="34" charset="0"/>
              </a:rPr>
              <a:t>Verificar que se realice en forma coordinada ICBF Entes territoriales  la alianza que garantice la operación de los CDI construidos y que se van a construir, para fortalecer la política de la estrategia de cero a siempre.</a:t>
            </a:r>
          </a:p>
          <a:p>
            <a:pPr marL="285750" indent="-285750" algn="just">
              <a:spcAft>
                <a:spcPts val="600"/>
              </a:spcAft>
              <a:buFont typeface="Arial" panose="020B0604020202020204" pitchFamily="34" charset="0"/>
              <a:buChar char="•"/>
            </a:pPr>
            <a:r>
              <a:rPr lang="es-CO" sz="1400" dirty="0">
                <a:latin typeface="Arial" pitchFamily="34" charset="0"/>
                <a:cs typeface="Arial" pitchFamily="34" charset="0"/>
              </a:rPr>
              <a:t>Garantizar que se fortalezcan cada vez más  los espacios de acercamiento ICBF comunidades para consolidar la política de transparencia y el impacto de los servicios.</a:t>
            </a:r>
          </a:p>
          <a:p>
            <a:pPr marL="285750" indent="-285750" algn="just">
              <a:spcAft>
                <a:spcPts val="600"/>
              </a:spcAft>
              <a:buFont typeface="Arial" panose="020B0604020202020204" pitchFamily="34" charset="0"/>
              <a:buChar char="•"/>
            </a:pPr>
            <a:r>
              <a:rPr lang="es-CO" sz="1400" dirty="0">
                <a:latin typeface="Arial" pitchFamily="34" charset="0"/>
                <a:cs typeface="Arial" pitchFamily="34" charset="0"/>
              </a:rPr>
              <a:t>Garantizar que se implemente la modalidad de atención de recuperación nutricional con énfasis en los primeros mil días de vida.</a:t>
            </a:r>
          </a:p>
          <a:p>
            <a:pPr marL="285750" indent="-285750" algn="just">
              <a:spcAft>
                <a:spcPts val="600"/>
              </a:spcAft>
              <a:buFont typeface="Arial" panose="020B0604020202020204" pitchFamily="34" charset="0"/>
              <a:buChar char="•"/>
            </a:pPr>
            <a:r>
              <a:rPr lang="es-CO" sz="1400" dirty="0">
                <a:latin typeface="Arial" pitchFamily="34" charset="0"/>
                <a:cs typeface="Arial" pitchFamily="34" charset="0"/>
              </a:rPr>
              <a:t>Garantizar que se brinde más publicidad a los servicios que se prestan a las poblaciones más vulnerables.</a:t>
            </a:r>
          </a:p>
          <a:p>
            <a:pPr marL="285750" indent="-285750" algn="just">
              <a:spcAft>
                <a:spcPts val="600"/>
              </a:spcAft>
              <a:buFont typeface="Arial" panose="020B0604020202020204" pitchFamily="34" charset="0"/>
              <a:buChar char="•"/>
            </a:pPr>
            <a:r>
              <a:rPr lang="es-CO" sz="1400" dirty="0">
                <a:latin typeface="Arial" pitchFamily="34" charset="0"/>
                <a:cs typeface="Arial" pitchFamily="34" charset="0"/>
              </a:rPr>
              <a:t>Garantizar que se haga más convocatorias a las comunidades a través de medios de comunicación masiva del distrito y la Región.</a:t>
            </a:r>
          </a:p>
          <a:p>
            <a:pPr marL="285750" indent="-285750" algn="just">
              <a:spcAft>
                <a:spcPts val="600"/>
              </a:spcAft>
              <a:buFont typeface="Arial" panose="020B0604020202020204" pitchFamily="34" charset="0"/>
              <a:buChar char="•"/>
            </a:pPr>
            <a:r>
              <a:rPr lang="es-CO" sz="1400" dirty="0">
                <a:latin typeface="Arial" pitchFamily="34" charset="0"/>
                <a:cs typeface="Arial" pitchFamily="34" charset="0"/>
              </a:rPr>
              <a:t>Verificar que se gestione desde la Regional Atlántico y la mesa de infancia adolescencia y familia  el tema de adecuación y construcción de escenarios recreativos para niños, niñas y adolescentes en los municipios.</a:t>
            </a:r>
          </a:p>
          <a:p>
            <a:pPr marL="285750" indent="-285750" algn="just">
              <a:spcAft>
                <a:spcPts val="600"/>
              </a:spcAft>
              <a:buFont typeface="Arial" panose="020B0604020202020204" pitchFamily="34" charset="0"/>
              <a:buChar char="•"/>
            </a:pPr>
            <a:r>
              <a:rPr lang="es-CO" sz="1400" dirty="0">
                <a:latin typeface="Arial" pitchFamily="34" charset="0"/>
                <a:cs typeface="Arial" pitchFamily="34" charset="0"/>
              </a:rPr>
              <a:t>Garantizar que en la mesa operativa de discapacidad del consejo de política social participen todos los actores sociales claves  que apoyen este proceso.</a:t>
            </a:r>
          </a:p>
          <a:p>
            <a:pPr marL="285750" indent="-285750" algn="just">
              <a:spcAft>
                <a:spcPts val="600"/>
              </a:spcAft>
              <a:buFont typeface="Arial" panose="020B0604020202020204" pitchFamily="34" charset="0"/>
              <a:buChar char="•"/>
            </a:pPr>
            <a:r>
              <a:rPr lang="es-CO" sz="1400" dirty="0">
                <a:latin typeface="Arial" pitchFamily="34" charset="0"/>
                <a:cs typeface="Arial" pitchFamily="34" charset="0"/>
              </a:rPr>
              <a:t>Asignar  recursos con mayor anticipación, previendo las situaciones que se puedan presentar en el proceso contractual. (Responsabilidad Nacional Y Regional) </a:t>
            </a:r>
          </a:p>
          <a:p>
            <a:pPr algn="just"/>
            <a:endParaRPr lang="es-CO" sz="1400" dirty="0"/>
          </a:p>
        </p:txBody>
      </p:sp>
      <p:sp>
        <p:nvSpPr>
          <p:cNvPr id="3" name="2 CuadroTexto"/>
          <p:cNvSpPr txBox="1"/>
          <p:nvPr/>
        </p:nvSpPr>
        <p:spPr>
          <a:xfrm>
            <a:off x="122829" y="177421"/>
            <a:ext cx="6933063" cy="646331"/>
          </a:xfrm>
          <a:prstGeom prst="rect">
            <a:avLst/>
          </a:prstGeom>
          <a:noFill/>
        </p:spPr>
        <p:txBody>
          <a:bodyPr wrap="square" rtlCol="0">
            <a:spAutoFit/>
          </a:bodyPr>
          <a:lstStyle/>
          <a:p>
            <a:r>
              <a:rPr lang="es-CO" b="1" dirty="0" smtClean="0">
                <a:solidFill>
                  <a:schemeClr val="bg1"/>
                </a:solidFill>
                <a:latin typeface="Arial" pitchFamily="34" charset="0"/>
                <a:cs typeface="Arial" pitchFamily="34" charset="0"/>
              </a:rPr>
              <a:t>Como proyecciones generales  a  la </a:t>
            </a:r>
            <a:r>
              <a:rPr lang="es-CO" b="1" dirty="0" smtClean="0">
                <a:solidFill>
                  <a:schemeClr val="bg1"/>
                </a:solidFill>
                <a:latin typeface="Arial" pitchFamily="34" charset="0"/>
                <a:cs typeface="Arial" pitchFamily="34" charset="0"/>
              </a:rPr>
              <a:t>Atlántico le </a:t>
            </a:r>
            <a:r>
              <a:rPr lang="es-CO" b="1" dirty="0" smtClean="0">
                <a:solidFill>
                  <a:schemeClr val="bg1"/>
                </a:solidFill>
                <a:latin typeface="Arial" pitchFamily="34" charset="0"/>
                <a:cs typeface="Arial" pitchFamily="34" charset="0"/>
              </a:rPr>
              <a:t>correspondió  para el 2015 enfatizar en los siguientes aspectos : </a:t>
            </a:r>
            <a:endParaRPr lang="es-CO" dirty="0">
              <a:solidFill>
                <a:schemeClr val="bg1"/>
              </a:solidFill>
            </a:endParaRPr>
          </a:p>
        </p:txBody>
      </p:sp>
    </p:spTree>
    <p:extLst>
      <p:ext uri="{BB962C8B-B14F-4D97-AF65-F5344CB8AC3E}">
        <p14:creationId xmlns:p14="http://schemas.microsoft.com/office/powerpoint/2010/main" val="7605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13898" y="1132764"/>
            <a:ext cx="8488907" cy="5339923"/>
          </a:xfrm>
          <a:prstGeom prst="rect">
            <a:avLst/>
          </a:prstGeom>
          <a:noFill/>
        </p:spPr>
        <p:txBody>
          <a:bodyPr wrap="square" rtlCol="0">
            <a:spAutoFit/>
          </a:bodyPr>
          <a:lstStyle/>
          <a:p>
            <a:pPr marL="285750" indent="-285750" algn="just">
              <a:spcAft>
                <a:spcPts val="600"/>
              </a:spcAft>
              <a:buFont typeface="Arial" panose="020B0604020202020204" pitchFamily="34" charset="0"/>
              <a:buChar char="•"/>
            </a:pPr>
            <a:r>
              <a:rPr lang="es-CO" sz="1300" dirty="0">
                <a:latin typeface="Arial" pitchFamily="34" charset="0"/>
                <a:cs typeface="Arial" pitchFamily="34" charset="0"/>
              </a:rPr>
              <a:t>Garantizar en el 2015 que los recursos se asignen a las Mesas Públicas programadas. (Responsabilidad Regional).</a:t>
            </a:r>
          </a:p>
          <a:p>
            <a:pPr marL="285750" indent="-285750" algn="just">
              <a:spcAft>
                <a:spcPts val="600"/>
              </a:spcAft>
              <a:buFont typeface="Arial" panose="020B0604020202020204" pitchFamily="34" charset="0"/>
              <a:buChar char="•"/>
            </a:pPr>
            <a:r>
              <a:rPr lang="es-CO" sz="1300" dirty="0">
                <a:latin typeface="Arial" pitchFamily="34" charset="0"/>
                <a:cs typeface="Arial" pitchFamily="34" charset="0"/>
              </a:rPr>
              <a:t>Solicitud de aumento de cobertura de los programas Generaciones con Bienestar y Recuperación Nutricional Ambulatoria. (Responsabilidad Nacional Y Regional). </a:t>
            </a:r>
          </a:p>
          <a:p>
            <a:pPr marL="285750" indent="-285750" algn="just">
              <a:spcAft>
                <a:spcPts val="600"/>
              </a:spcAft>
              <a:buFont typeface="Arial" panose="020B0604020202020204" pitchFamily="34" charset="0"/>
              <a:buChar char="•"/>
            </a:pPr>
            <a:r>
              <a:rPr lang="es-CO" sz="1300" dirty="0">
                <a:latin typeface="Arial" pitchFamily="34" charset="0"/>
                <a:cs typeface="Arial" pitchFamily="34" charset="0"/>
              </a:rPr>
              <a:t>Solicitud de información de programación y directorio de unidades de servicio de Primera Infancia, para coordinar acciones y realizar control social. (Responsabilidad Regional y Zonal ) </a:t>
            </a:r>
          </a:p>
          <a:p>
            <a:pPr marL="285750" indent="-285750" algn="just">
              <a:spcAft>
                <a:spcPts val="600"/>
              </a:spcAft>
              <a:buFont typeface="Arial" panose="020B0604020202020204" pitchFamily="34" charset="0"/>
              <a:buChar char="•"/>
            </a:pPr>
            <a:r>
              <a:rPr lang="es-CO" sz="1300" dirty="0">
                <a:latin typeface="Arial" pitchFamily="34" charset="0"/>
                <a:cs typeface="Arial" pitchFamily="34" charset="0"/>
              </a:rPr>
              <a:t>Incluir tema de discapacidad en mesas de trabajo de Primera Infancia. (Responsabilidad   Regional y Zonal) </a:t>
            </a:r>
          </a:p>
          <a:p>
            <a:pPr marL="285750" indent="-285750" algn="just">
              <a:spcAft>
                <a:spcPts val="600"/>
              </a:spcAft>
              <a:buFont typeface="Arial" panose="020B0604020202020204" pitchFamily="34" charset="0"/>
              <a:buChar char="•"/>
            </a:pPr>
            <a:r>
              <a:rPr lang="es-CO" sz="1300" dirty="0">
                <a:latin typeface="Arial" pitchFamily="34" charset="0"/>
                <a:cs typeface="Arial" pitchFamily="34" charset="0"/>
              </a:rPr>
              <a:t>Realizar diagnóstico de necesidades de la población para ofrecer los servicios institucionales de Primera Infancia . . (Responsabilidad Zonal) </a:t>
            </a:r>
          </a:p>
          <a:p>
            <a:pPr marL="285750" indent="-285750" algn="just">
              <a:spcAft>
                <a:spcPts val="600"/>
              </a:spcAft>
              <a:buFont typeface="Arial" panose="020B0604020202020204" pitchFamily="34" charset="0"/>
              <a:buChar char="•"/>
            </a:pPr>
            <a:r>
              <a:rPr lang="es-CO" sz="1300" dirty="0">
                <a:latin typeface="Arial" pitchFamily="34" charset="0"/>
                <a:cs typeface="Arial" pitchFamily="34" charset="0"/>
              </a:rPr>
              <a:t>Aclarar  acerca de los pagos correspondientes a la medida Hogar Gestor . (Responsabilidad   Regional y Zonal) </a:t>
            </a:r>
          </a:p>
          <a:p>
            <a:pPr marL="285750" indent="-285750" algn="just">
              <a:spcAft>
                <a:spcPts val="600"/>
              </a:spcAft>
              <a:buFont typeface="Arial" panose="020B0604020202020204" pitchFamily="34" charset="0"/>
              <a:buChar char="•"/>
            </a:pPr>
            <a:r>
              <a:rPr lang="es-CO" sz="1300" dirty="0">
                <a:latin typeface="Arial" pitchFamily="34" charset="0"/>
                <a:cs typeface="Arial" pitchFamily="34" charset="0"/>
              </a:rPr>
              <a:t>Capacitación  a padres de familia sobre Restablecimiento de Derechos</a:t>
            </a:r>
            <a:r>
              <a:rPr lang="es-CO" sz="1300" dirty="0" smtClean="0">
                <a:latin typeface="Arial" pitchFamily="34" charset="0"/>
                <a:cs typeface="Arial" pitchFamily="34" charset="0"/>
              </a:rPr>
              <a:t>. </a:t>
            </a:r>
            <a:r>
              <a:rPr lang="es-CO" sz="1300" dirty="0">
                <a:latin typeface="Arial" pitchFamily="34" charset="0"/>
                <a:cs typeface="Arial" pitchFamily="34" charset="0"/>
              </a:rPr>
              <a:t>(Responsabilidad   Regional y Zonal) </a:t>
            </a:r>
          </a:p>
          <a:p>
            <a:pPr marL="285750" indent="-285750" algn="just">
              <a:spcAft>
                <a:spcPts val="600"/>
              </a:spcAft>
              <a:buFont typeface="Arial" panose="020B0604020202020204" pitchFamily="34" charset="0"/>
              <a:buChar char="•"/>
            </a:pPr>
            <a:r>
              <a:rPr lang="es-CO" sz="1300" dirty="0">
                <a:latin typeface="Arial" pitchFamily="34" charset="0"/>
                <a:cs typeface="Arial" pitchFamily="34" charset="0"/>
              </a:rPr>
              <a:t>Solicitud de socialización de la estrategia Fiesta de la Lectura con representantes de la Corporación IRAKA. . (Responsabilidad   Regional y Zonal) </a:t>
            </a:r>
          </a:p>
          <a:p>
            <a:pPr marL="285750" indent="-285750" algn="just">
              <a:spcAft>
                <a:spcPts val="600"/>
              </a:spcAft>
              <a:buFont typeface="Arial" panose="020B0604020202020204" pitchFamily="34" charset="0"/>
              <a:buChar char="•"/>
            </a:pPr>
            <a:r>
              <a:rPr lang="es-CO" sz="1300" dirty="0">
                <a:latin typeface="Arial" pitchFamily="34" charset="0"/>
                <a:cs typeface="Arial" pitchFamily="34" charset="0"/>
              </a:rPr>
              <a:t>Coordinar con los representantes legales de las EAS, talleres dirigidos a las madres usuarias de los programas, sobre diferentes preparaciones con Bienestarina. (Responsabilidad   Regional y Zonal) </a:t>
            </a:r>
          </a:p>
          <a:p>
            <a:pPr marL="285750" indent="-285750" algn="just">
              <a:spcAft>
                <a:spcPts val="600"/>
              </a:spcAft>
              <a:buFont typeface="Arial" panose="020B0604020202020204" pitchFamily="34" charset="0"/>
              <a:buChar char="•"/>
            </a:pPr>
            <a:r>
              <a:rPr lang="es-CO" sz="1300" dirty="0">
                <a:latin typeface="Arial" pitchFamily="34" charset="0"/>
                <a:cs typeface="Arial" pitchFamily="34" charset="0"/>
              </a:rPr>
              <a:t>Hacer mayor énfasis en el ejercicio del control social, a través de las veedurías ciudadanas debidamente organizadas, a fin de que se constituyan en verdaderos aliados en la garantía de derechos de los niños, las niñas y los adolescentes. (Responsabilidad   Regional y Zonal) </a:t>
            </a:r>
          </a:p>
          <a:p>
            <a:pPr marL="285750" indent="-285750" algn="just">
              <a:spcAft>
                <a:spcPts val="600"/>
              </a:spcAft>
              <a:buFont typeface="Arial" panose="020B0604020202020204" pitchFamily="34" charset="0"/>
              <a:buChar char="•"/>
            </a:pPr>
            <a:r>
              <a:rPr lang="es-CO" sz="1300" dirty="0">
                <a:latin typeface="Arial" pitchFamily="34" charset="0"/>
                <a:cs typeface="Arial" pitchFamily="34" charset="0"/>
              </a:rPr>
              <a:t>Dar cumplimiento a aquellos compromisos que no son responsabilidad exclusiva del ICBF, sino que requieren de la concurrencia de otras entidades del SNBF. (Responsabilidad   Regional y Zonal) </a:t>
            </a:r>
          </a:p>
          <a:p>
            <a:pPr algn="just"/>
            <a:endParaRPr lang="es-CO" sz="1300" dirty="0"/>
          </a:p>
        </p:txBody>
      </p:sp>
      <p:sp>
        <p:nvSpPr>
          <p:cNvPr id="3" name="2 CuadroTexto"/>
          <p:cNvSpPr txBox="1"/>
          <p:nvPr/>
        </p:nvSpPr>
        <p:spPr>
          <a:xfrm>
            <a:off x="122829" y="177421"/>
            <a:ext cx="6933063" cy="646331"/>
          </a:xfrm>
          <a:prstGeom prst="rect">
            <a:avLst/>
          </a:prstGeom>
          <a:noFill/>
        </p:spPr>
        <p:txBody>
          <a:bodyPr wrap="square" rtlCol="0">
            <a:spAutoFit/>
          </a:bodyPr>
          <a:lstStyle/>
          <a:p>
            <a:r>
              <a:rPr lang="es-CO" b="1" dirty="0" smtClean="0">
                <a:solidFill>
                  <a:schemeClr val="bg1"/>
                </a:solidFill>
                <a:latin typeface="Arial" pitchFamily="34" charset="0"/>
                <a:cs typeface="Arial" pitchFamily="34" charset="0"/>
              </a:rPr>
              <a:t>Como proyecciones generales  a  la </a:t>
            </a:r>
            <a:r>
              <a:rPr lang="es-CO" b="1" dirty="0" smtClean="0">
                <a:solidFill>
                  <a:schemeClr val="bg1"/>
                </a:solidFill>
                <a:latin typeface="Arial" pitchFamily="34" charset="0"/>
                <a:cs typeface="Arial" pitchFamily="34" charset="0"/>
              </a:rPr>
              <a:t>Atlántico le </a:t>
            </a:r>
            <a:r>
              <a:rPr lang="es-CO" b="1" dirty="0" smtClean="0">
                <a:solidFill>
                  <a:schemeClr val="bg1"/>
                </a:solidFill>
                <a:latin typeface="Arial" pitchFamily="34" charset="0"/>
                <a:cs typeface="Arial" pitchFamily="34" charset="0"/>
              </a:rPr>
              <a:t>correspondió  para el 2015 enfatizar en los siguientes aspectos : </a:t>
            </a:r>
            <a:endParaRPr lang="es-CO" dirty="0">
              <a:solidFill>
                <a:schemeClr val="bg1"/>
              </a:solidFill>
            </a:endParaRPr>
          </a:p>
        </p:txBody>
      </p:sp>
    </p:spTree>
    <p:extLst>
      <p:ext uri="{BB962C8B-B14F-4D97-AF65-F5344CB8AC3E}">
        <p14:creationId xmlns:p14="http://schemas.microsoft.com/office/powerpoint/2010/main" val="690814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267173" y="4840027"/>
            <a:ext cx="5847023" cy="1433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lnSpc>
                <a:spcPct val="80000"/>
              </a:lnSpc>
            </a:pPr>
            <a:r>
              <a:rPr lang="es-CO" sz="3600" dirty="0">
                <a:solidFill>
                  <a:srgbClr val="595959"/>
                </a:solidFill>
              </a:rPr>
              <a:t>Compromisos de las MP por </a:t>
            </a:r>
            <a:r>
              <a:rPr lang="es-CO" sz="3600" dirty="0" smtClean="0">
                <a:solidFill>
                  <a:srgbClr val="595959"/>
                </a:solidFill>
              </a:rPr>
              <a:t>Cada </a:t>
            </a:r>
            <a:r>
              <a:rPr lang="es-CO" sz="3600" dirty="0">
                <a:solidFill>
                  <a:srgbClr val="595959"/>
                </a:solidFill>
              </a:rPr>
              <a:t>CZ </a:t>
            </a:r>
            <a:r>
              <a:rPr lang="es-CO" sz="3600" dirty="0" smtClean="0">
                <a:solidFill>
                  <a:srgbClr val="595959"/>
                </a:solidFill>
              </a:rPr>
              <a:t> de la Regional </a:t>
            </a:r>
            <a:r>
              <a:rPr lang="es-CO" sz="3600" dirty="0" smtClean="0">
                <a:solidFill>
                  <a:srgbClr val="595959"/>
                </a:solidFill>
              </a:rPr>
              <a:t>Atlántico 2015 </a:t>
            </a:r>
            <a:endParaRPr lang="es-ES" sz="3600" dirty="0">
              <a:solidFill>
                <a:srgbClr val="595959"/>
              </a:solidFill>
            </a:endParaRPr>
          </a:p>
        </p:txBody>
      </p:sp>
    </p:spTree>
    <p:extLst>
      <p:ext uri="{BB962C8B-B14F-4D97-AF65-F5344CB8AC3E}">
        <p14:creationId xmlns:p14="http://schemas.microsoft.com/office/powerpoint/2010/main" val="1731550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0" y="87312"/>
            <a:ext cx="7044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b="1" dirty="0" smtClean="0">
                <a:solidFill>
                  <a:schemeClr val="bg1"/>
                </a:solidFill>
              </a:rPr>
              <a:t>Compromisos adquiridos en la </a:t>
            </a:r>
            <a:r>
              <a:rPr lang="es-ES" b="1" dirty="0" smtClean="0">
                <a:solidFill>
                  <a:schemeClr val="bg1"/>
                </a:solidFill>
              </a:rPr>
              <a:t> MP </a:t>
            </a:r>
            <a:r>
              <a:rPr lang="es-ES" b="1" dirty="0" smtClean="0">
                <a:solidFill>
                  <a:schemeClr val="bg1"/>
                </a:solidFill>
              </a:rPr>
              <a:t>del Municipio de </a:t>
            </a:r>
            <a:r>
              <a:rPr lang="es-CO" b="1" dirty="0">
                <a:solidFill>
                  <a:schemeClr val="bg1"/>
                </a:solidFill>
              </a:rPr>
              <a:t>Puerto Colombia </a:t>
            </a:r>
            <a:r>
              <a:rPr lang="es-ES" b="1" dirty="0" smtClean="0">
                <a:solidFill>
                  <a:schemeClr val="bg1"/>
                </a:solidFill>
              </a:rPr>
              <a:t>durante </a:t>
            </a:r>
            <a:r>
              <a:rPr lang="es-ES" b="1" dirty="0" smtClean="0">
                <a:solidFill>
                  <a:schemeClr val="bg1"/>
                </a:solidFill>
              </a:rPr>
              <a:t>el 2015  </a:t>
            </a:r>
            <a:endParaRPr lang="es-ES" b="1" dirty="0">
              <a:solidFill>
                <a:schemeClr val="bg1"/>
              </a:solidFill>
            </a:endParaRPr>
          </a:p>
        </p:txBody>
      </p:sp>
      <p:sp>
        <p:nvSpPr>
          <p:cNvPr id="2" name="1 CuadroTexto"/>
          <p:cNvSpPr txBox="1"/>
          <p:nvPr/>
        </p:nvSpPr>
        <p:spPr>
          <a:xfrm>
            <a:off x="191069" y="1269242"/>
            <a:ext cx="8639032" cy="4154984"/>
          </a:xfrm>
          <a:prstGeom prst="rect">
            <a:avLst/>
          </a:prstGeom>
          <a:noFill/>
        </p:spPr>
        <p:txBody>
          <a:bodyPr wrap="square" rtlCol="0">
            <a:spAutoFit/>
          </a:bodyPr>
          <a:lstStyle/>
          <a:p>
            <a:r>
              <a:rPr lang="es-CO" sz="1600" b="1" u="sng" dirty="0" smtClean="0"/>
              <a:t>De la MP  del Municipio de  </a:t>
            </a:r>
            <a:r>
              <a:rPr lang="es-CO" sz="1600" b="1" u="sng" dirty="0" smtClean="0"/>
              <a:t>Puerto Colombia  del CZ  Norte Histórico  </a:t>
            </a:r>
            <a:r>
              <a:rPr lang="es-CO" sz="1600" dirty="0" smtClean="0"/>
              <a:t>realizado </a:t>
            </a:r>
            <a:r>
              <a:rPr lang="es-CO" sz="1600" dirty="0" smtClean="0"/>
              <a:t>en </a:t>
            </a:r>
            <a:r>
              <a:rPr lang="es-CO" sz="1600" dirty="0" smtClean="0"/>
              <a:t>Mayo 26 </a:t>
            </a:r>
            <a:r>
              <a:rPr lang="es-CO" sz="1600" dirty="0" smtClean="0"/>
              <a:t>de 2015 se sugirió  </a:t>
            </a:r>
            <a:r>
              <a:rPr lang="es-CO" sz="1600" dirty="0"/>
              <a:t>hacer seguimiento  a  los </a:t>
            </a:r>
            <a:r>
              <a:rPr lang="es-CO" sz="1600" dirty="0" smtClean="0"/>
              <a:t>siguientes </a:t>
            </a:r>
            <a:r>
              <a:rPr lang="es-CO" sz="1600" dirty="0" smtClean="0"/>
              <a:t>compromisos</a:t>
            </a:r>
            <a:r>
              <a:rPr lang="es-CO" sz="1600" dirty="0" smtClean="0"/>
              <a:t> en los temas de Primera Infancia: </a:t>
            </a:r>
          </a:p>
          <a:p>
            <a:endParaRPr lang="es-CO" sz="1600" dirty="0"/>
          </a:p>
          <a:p>
            <a:pPr marL="285750" lvl="0" indent="-285750">
              <a:buFont typeface="Arial" panose="020B0604020202020204" pitchFamily="34" charset="0"/>
              <a:buChar char="•"/>
            </a:pPr>
            <a:r>
              <a:rPr lang="es-CO" sz="1600" dirty="0"/>
              <a:t>Verificar que se continúe  realizando actividades que fortalezcan el proceso de participación de todas las entidades del SNBF relacionadas con la Primera Infancia</a:t>
            </a:r>
          </a:p>
          <a:p>
            <a:pPr marL="285750" lvl="0" indent="-285750">
              <a:buFont typeface="Arial" panose="020B0604020202020204" pitchFamily="34" charset="0"/>
              <a:buChar char="•"/>
            </a:pPr>
            <a:r>
              <a:rPr lang="es-CO" sz="1600" dirty="0"/>
              <a:t>Verificar que se invite a  la próxima Mesa Pública a representantes de las Instituciones Educativas públicas y privadas del Municipio de Puerto Colombia y generar estrategias para garantizar mayor  asistencia de la </a:t>
            </a:r>
            <a:r>
              <a:rPr lang="es-CO" sz="1600" dirty="0" smtClean="0"/>
              <a:t>Comunidad. </a:t>
            </a:r>
            <a:endParaRPr lang="es-CO" sz="1600" dirty="0"/>
          </a:p>
          <a:p>
            <a:pPr marL="285750" lvl="0" indent="-285750">
              <a:buFont typeface="Arial" panose="020B0604020202020204" pitchFamily="34" charset="0"/>
              <a:buChar char="•"/>
            </a:pPr>
            <a:r>
              <a:rPr lang="es-CO" sz="1600" dirty="0"/>
              <a:t>Coordinar con entes territoriales la ampliación de cobertura de los Programas de Primera Infancia.</a:t>
            </a:r>
          </a:p>
          <a:p>
            <a:pPr marL="285750" lvl="0" indent="-285750">
              <a:buFont typeface="Arial" panose="020B0604020202020204" pitchFamily="34" charset="0"/>
              <a:buChar char="•"/>
            </a:pPr>
            <a:r>
              <a:rPr lang="es-CO" sz="1600" dirty="0"/>
              <a:t>Promover la participación de los niños y niñas en la Mesa Pública. </a:t>
            </a:r>
          </a:p>
          <a:p>
            <a:pPr marL="285750" lvl="0" indent="-285750">
              <a:buFont typeface="Arial" panose="020B0604020202020204" pitchFamily="34" charset="0"/>
              <a:buChar char="•"/>
            </a:pPr>
            <a:r>
              <a:rPr lang="es-CO" sz="1600" dirty="0"/>
              <a:t>Verificar que se construyan estrategias para evaluar el impacto de los programas y servicios que se brindan en el </a:t>
            </a:r>
            <a:r>
              <a:rPr lang="es-CO" sz="1600" dirty="0" smtClean="0"/>
              <a:t>municipio. </a:t>
            </a:r>
            <a:endParaRPr lang="es-CO" sz="1600" dirty="0"/>
          </a:p>
          <a:p>
            <a:pPr marL="285750" lvl="0" indent="-285750">
              <a:buFont typeface="Arial" panose="020B0604020202020204" pitchFamily="34" charset="0"/>
              <a:buChar char="•"/>
            </a:pPr>
            <a:r>
              <a:rPr lang="es-CO" sz="1600" dirty="0"/>
              <a:t>Realizar remisión de los últimos formatos a los puntos de distribución de bienestarina a través de correo electrónico.</a:t>
            </a:r>
          </a:p>
          <a:p>
            <a:pPr marL="285750" indent="-285750">
              <a:lnSpc>
                <a:spcPct val="150000"/>
              </a:lnSpc>
              <a:buFont typeface="Arial" panose="020B0604020202020204" pitchFamily="34" charset="0"/>
              <a:buChar char="•"/>
            </a:pPr>
            <a:endParaRPr lang="es-CO" sz="1600" dirty="0" smtClean="0"/>
          </a:p>
          <a:p>
            <a:endParaRPr lang="es-CO" sz="1600" dirty="0"/>
          </a:p>
        </p:txBody>
      </p:sp>
    </p:spTree>
    <p:extLst>
      <p:ext uri="{BB962C8B-B14F-4D97-AF65-F5344CB8AC3E}">
        <p14:creationId xmlns:p14="http://schemas.microsoft.com/office/powerpoint/2010/main" val="435979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a:t>
            </a:r>
            <a:r>
              <a:rPr lang="es-ES" b="1" dirty="0" smtClean="0">
                <a:solidFill>
                  <a:schemeClr val="bg1"/>
                </a:solidFill>
              </a:rPr>
              <a:t>la  </a:t>
            </a:r>
            <a:endParaRPr lang="es-ES" b="1" dirty="0">
              <a:solidFill>
                <a:schemeClr val="bg1"/>
              </a:solidFill>
            </a:endParaRPr>
          </a:p>
          <a:p>
            <a:r>
              <a:rPr lang="es-ES" b="1" dirty="0" smtClean="0">
                <a:solidFill>
                  <a:schemeClr val="bg1"/>
                </a:solidFill>
              </a:rPr>
              <a:t>MP del municipio de </a:t>
            </a:r>
            <a:r>
              <a:rPr lang="es-ES" b="1" dirty="0" smtClean="0">
                <a:solidFill>
                  <a:schemeClr val="bg1"/>
                </a:solidFill>
              </a:rPr>
              <a:t>Tubará  </a:t>
            </a:r>
            <a:r>
              <a:rPr lang="es-ES" b="1" dirty="0">
                <a:solidFill>
                  <a:schemeClr val="bg1"/>
                </a:solidFill>
              </a:rPr>
              <a:t>durante el 2015  </a:t>
            </a:r>
          </a:p>
        </p:txBody>
      </p:sp>
      <p:sp>
        <p:nvSpPr>
          <p:cNvPr id="2" name="1 CuadroTexto"/>
          <p:cNvSpPr txBox="1"/>
          <p:nvPr/>
        </p:nvSpPr>
        <p:spPr>
          <a:xfrm>
            <a:off x="398462" y="1282890"/>
            <a:ext cx="8390695" cy="4247317"/>
          </a:xfrm>
          <a:prstGeom prst="rect">
            <a:avLst/>
          </a:prstGeom>
          <a:noFill/>
        </p:spPr>
        <p:txBody>
          <a:bodyPr wrap="square" rtlCol="0">
            <a:spAutoFit/>
          </a:bodyPr>
          <a:lstStyle/>
          <a:p>
            <a:r>
              <a:rPr lang="es-CO" b="1" u="sng" dirty="0" smtClean="0"/>
              <a:t>De la MP de </a:t>
            </a:r>
            <a:r>
              <a:rPr lang="es-CO" b="1" u="sng" dirty="0" smtClean="0"/>
              <a:t>Tubará del </a:t>
            </a:r>
            <a:r>
              <a:rPr lang="es-CO" b="1" u="sng" dirty="0" smtClean="0"/>
              <a:t>CZ  </a:t>
            </a:r>
            <a:r>
              <a:rPr lang="es-CO" b="1" u="sng" dirty="0" smtClean="0"/>
              <a:t>Baranoa  </a:t>
            </a:r>
            <a:r>
              <a:rPr lang="es-CO" b="1" u="sng" dirty="0" smtClean="0"/>
              <a:t>, </a:t>
            </a:r>
            <a:r>
              <a:rPr lang="es-CO" b="1" dirty="0" smtClean="0"/>
              <a:t>realizada el 28 de agosto </a:t>
            </a:r>
            <a:r>
              <a:rPr lang="es-CO" dirty="0" smtClean="0"/>
              <a:t>y revisando </a:t>
            </a:r>
            <a:r>
              <a:rPr lang="es-CO" dirty="0"/>
              <a:t>el acta los siguientes fueron los compromisos adquiridos</a:t>
            </a:r>
            <a:r>
              <a:rPr lang="es-CO" dirty="0" smtClean="0"/>
              <a:t>:</a:t>
            </a:r>
            <a:endParaRPr lang="es-CO" dirty="0"/>
          </a:p>
          <a:p>
            <a:pPr marL="285750" lvl="0" indent="-285750">
              <a:buFont typeface="Arial" panose="020B0604020202020204" pitchFamily="34" charset="0"/>
              <a:buChar char="•"/>
            </a:pPr>
            <a:r>
              <a:rPr lang="es-CO" dirty="0"/>
              <a:t>Verificar que se realice  el listado de las necesidades de los servicios para ser presentados ante la mesa de primera infancia.</a:t>
            </a:r>
          </a:p>
          <a:p>
            <a:endParaRPr lang="es-CO" b="1" dirty="0" smtClean="0"/>
          </a:p>
          <a:p>
            <a:r>
              <a:rPr lang="es-CO" b="1" dirty="0" smtClean="0"/>
              <a:t>Además </a:t>
            </a:r>
            <a:r>
              <a:rPr lang="es-CO" b="1" dirty="0"/>
              <a:t>sugiero tener en cuenta lo siguiente para responder a la comunidad dentro de los aspectos a mejorar  como aportes presentados por la comunidad en las encuestas : (se puede agregar en el formato de cronograma como compromisos pendientes) </a:t>
            </a:r>
            <a:endParaRPr lang="es-CO" dirty="0"/>
          </a:p>
          <a:p>
            <a:pPr marL="285750" lvl="0" indent="-285750">
              <a:buFont typeface="Arial" panose="020B0604020202020204" pitchFamily="34" charset="0"/>
              <a:buChar char="•"/>
            </a:pPr>
            <a:r>
              <a:rPr lang="es-CO" dirty="0"/>
              <a:t>Divulgar más este proceso de transparencia.</a:t>
            </a:r>
          </a:p>
          <a:p>
            <a:pPr marL="285750" lvl="0" indent="-285750">
              <a:buFont typeface="Arial" panose="020B0604020202020204" pitchFamily="34" charset="0"/>
              <a:buChar char="•"/>
            </a:pPr>
            <a:r>
              <a:rPr lang="es-CO" dirty="0"/>
              <a:t>Generar estrategias para lograr mayor participación de cada uno de los entes territoriales y sectores del estado como educación salud comisaria entre otros.</a:t>
            </a:r>
          </a:p>
          <a:p>
            <a:pPr marL="285750" lvl="0" indent="-285750">
              <a:buFont typeface="Arial" panose="020B0604020202020204" pitchFamily="34" charset="0"/>
              <a:buChar char="•"/>
            </a:pPr>
            <a:r>
              <a:rPr lang="es-CO" dirty="0"/>
              <a:t>Mejorar y ajustar las coberturas con criterio de necesidad.</a:t>
            </a:r>
          </a:p>
          <a:p>
            <a:pPr marL="285750" lvl="0" indent="-285750">
              <a:buFont typeface="Arial" panose="020B0604020202020204" pitchFamily="34" charset="0"/>
              <a:buChar char="•"/>
            </a:pPr>
            <a:r>
              <a:rPr lang="es-CO" dirty="0"/>
              <a:t>Mejorar las dotaciones para la modalidad garantizando espacios para los encuentros grupales para los niños y niñas.</a:t>
            </a:r>
          </a:p>
          <a:p>
            <a:endParaRPr lang="es-CO" dirty="0"/>
          </a:p>
        </p:txBody>
      </p:sp>
    </p:spTree>
    <p:extLst>
      <p:ext uri="{BB962C8B-B14F-4D97-AF65-F5344CB8AC3E}">
        <p14:creationId xmlns:p14="http://schemas.microsoft.com/office/powerpoint/2010/main" val="231829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MP  </a:t>
            </a:r>
            <a:endParaRPr lang="es-ES" b="1" dirty="0" smtClean="0">
              <a:solidFill>
                <a:schemeClr val="bg1"/>
              </a:solidFill>
            </a:endParaRPr>
          </a:p>
          <a:p>
            <a:r>
              <a:rPr lang="es-CO" b="1" dirty="0" smtClean="0">
                <a:solidFill>
                  <a:schemeClr val="bg1"/>
                </a:solidFill>
              </a:rPr>
              <a:t>del Municipio </a:t>
            </a:r>
            <a:r>
              <a:rPr lang="es-CO" b="1" dirty="0">
                <a:solidFill>
                  <a:schemeClr val="bg1"/>
                </a:solidFill>
              </a:rPr>
              <a:t>de </a:t>
            </a:r>
            <a:r>
              <a:rPr lang="es-CO" b="1" dirty="0">
                <a:solidFill>
                  <a:schemeClr val="bg1"/>
                </a:solidFill>
              </a:rPr>
              <a:t> Barranquilla  </a:t>
            </a:r>
            <a:r>
              <a:rPr lang="es-ES" b="1" dirty="0">
                <a:solidFill>
                  <a:schemeClr val="bg1"/>
                </a:solidFill>
              </a:rPr>
              <a:t>durante el 2015  </a:t>
            </a:r>
          </a:p>
        </p:txBody>
      </p:sp>
      <p:sp>
        <p:nvSpPr>
          <p:cNvPr id="2" name="1 CuadroTexto"/>
          <p:cNvSpPr txBox="1"/>
          <p:nvPr/>
        </p:nvSpPr>
        <p:spPr>
          <a:xfrm>
            <a:off x="245660" y="1323833"/>
            <a:ext cx="8325134" cy="5201424"/>
          </a:xfrm>
          <a:prstGeom prst="rect">
            <a:avLst/>
          </a:prstGeom>
          <a:noFill/>
        </p:spPr>
        <p:txBody>
          <a:bodyPr wrap="square" rtlCol="0">
            <a:spAutoFit/>
          </a:bodyPr>
          <a:lstStyle/>
          <a:p>
            <a:r>
              <a:rPr lang="es-CO" b="1" u="sng" dirty="0"/>
              <a:t>De la MP de </a:t>
            </a:r>
            <a:r>
              <a:rPr lang="es-CO" b="1" u="sng" dirty="0" smtClean="0"/>
              <a:t>Barranquilla del </a:t>
            </a:r>
            <a:r>
              <a:rPr lang="es-CO" b="1" u="sng" dirty="0" smtClean="0"/>
              <a:t>CZ </a:t>
            </a:r>
            <a:r>
              <a:rPr lang="es-CO" b="1" dirty="0"/>
              <a:t>Sur </a:t>
            </a:r>
            <a:r>
              <a:rPr lang="es-CO" b="1" dirty="0" smtClean="0"/>
              <a:t>Occidente</a:t>
            </a:r>
            <a:r>
              <a:rPr lang="es-CO" b="1" dirty="0"/>
              <a:t> </a:t>
            </a:r>
            <a:r>
              <a:rPr lang="es-CO" b="1" dirty="0" smtClean="0"/>
              <a:t>realizada </a:t>
            </a:r>
            <a:r>
              <a:rPr lang="es-CO" b="1" dirty="0"/>
              <a:t>el </a:t>
            </a:r>
            <a:r>
              <a:rPr lang="es-CO" b="1" dirty="0" smtClean="0"/>
              <a:t>25  </a:t>
            </a:r>
            <a:r>
              <a:rPr lang="es-CO" b="1" dirty="0"/>
              <a:t>de </a:t>
            </a:r>
            <a:r>
              <a:rPr lang="es-CO" b="1" dirty="0" smtClean="0"/>
              <a:t>Septiembre  </a:t>
            </a:r>
            <a:r>
              <a:rPr lang="es-CO" b="1" dirty="0" smtClean="0"/>
              <a:t>y revisando el acta  se sugirió</a:t>
            </a:r>
            <a:r>
              <a:rPr lang="es-CO" b="1" dirty="0" smtClean="0"/>
              <a:t>:</a:t>
            </a:r>
          </a:p>
          <a:p>
            <a:endParaRPr lang="es-CO" dirty="0"/>
          </a:p>
          <a:p>
            <a:pPr marL="285750" indent="-285750">
              <a:lnSpc>
                <a:spcPct val="150000"/>
              </a:lnSpc>
              <a:buFont typeface="Arial" panose="020B0604020202020204" pitchFamily="34" charset="0"/>
              <a:buChar char="•"/>
            </a:pPr>
            <a:r>
              <a:rPr lang="es-CO" sz="1600" dirty="0"/>
              <a:t>Continuar brindando asistencia técnica a las unidades de servicio y a las EAS</a:t>
            </a:r>
          </a:p>
          <a:p>
            <a:pPr marL="285750" indent="-285750">
              <a:lnSpc>
                <a:spcPct val="150000"/>
              </a:lnSpc>
              <a:buFont typeface="Arial" panose="020B0604020202020204" pitchFamily="34" charset="0"/>
              <a:buChar char="•"/>
            </a:pPr>
            <a:r>
              <a:rPr lang="es-CO" sz="1600" dirty="0" smtClean="0"/>
              <a:t>Reportar </a:t>
            </a:r>
            <a:r>
              <a:rPr lang="es-CO" sz="1600" dirty="0"/>
              <a:t>a la Directora Regional la petición verbal que hacen Directoras de Hogares Infantiles con relación a la gratuidad del servicio de Hogares Infantiles.</a:t>
            </a:r>
          </a:p>
          <a:p>
            <a:pPr marL="285750" indent="-285750">
              <a:lnSpc>
                <a:spcPct val="150000"/>
              </a:lnSpc>
              <a:buFont typeface="Arial" panose="020B0604020202020204" pitchFamily="34" charset="0"/>
              <a:buChar char="•"/>
            </a:pPr>
            <a:r>
              <a:rPr lang="es-CO" sz="1600" dirty="0"/>
              <a:t>Continuar con las acciones de prevención y promoción a los cuidados y protección en la primera infancia.</a:t>
            </a:r>
          </a:p>
          <a:p>
            <a:pPr marL="285750" indent="-285750">
              <a:lnSpc>
                <a:spcPct val="150000"/>
              </a:lnSpc>
              <a:buFont typeface="Arial" panose="020B0604020202020204" pitchFamily="34" charset="0"/>
              <a:buChar char="•"/>
            </a:pPr>
            <a:r>
              <a:rPr lang="es-CO" sz="1600" dirty="0"/>
              <a:t>Revisar en las carpetas de los niños el esquema de vacunación y realizar las acciones con el SNBF para que los niños tengan su esquema de vacunación completa.</a:t>
            </a:r>
          </a:p>
          <a:p>
            <a:pPr marL="285750" indent="-285750">
              <a:lnSpc>
                <a:spcPct val="150000"/>
              </a:lnSpc>
              <a:buFont typeface="Arial" panose="020B0604020202020204" pitchFamily="34" charset="0"/>
              <a:buChar char="•"/>
            </a:pPr>
            <a:r>
              <a:rPr lang="es-CO" sz="1600" dirty="0"/>
              <a:t>Continuar registrando los datos antropométricos de la tercera toma y solicitar la autorización para registrar las tomas anteriores (primera y segunda)</a:t>
            </a:r>
          </a:p>
          <a:p>
            <a:pPr marL="285750" indent="-285750">
              <a:lnSpc>
                <a:spcPct val="150000"/>
              </a:lnSpc>
              <a:buFont typeface="Arial" panose="020B0604020202020204" pitchFamily="34" charset="0"/>
              <a:buChar char="•"/>
            </a:pPr>
            <a:r>
              <a:rPr lang="es-CO" sz="1600" dirty="0"/>
              <a:t>Continuar brindando asistencia técnica en las modificaciones de los formatos a utilizar en </a:t>
            </a:r>
            <a:r>
              <a:rPr lang="es-CO" sz="1600" dirty="0" smtClean="0"/>
              <a:t>Bienestarina </a:t>
            </a:r>
            <a:r>
              <a:rPr lang="es-CO" sz="1600" dirty="0"/>
              <a:t>y reportar las novedades cuando se presenten.</a:t>
            </a:r>
          </a:p>
          <a:p>
            <a:pPr>
              <a:tabLst>
                <a:tab pos="1255713" algn="l"/>
              </a:tabLst>
            </a:pPr>
            <a:endParaRPr lang="es-CO" sz="1400" b="1" dirty="0" smtClean="0"/>
          </a:p>
        </p:txBody>
      </p:sp>
    </p:spTree>
    <p:extLst>
      <p:ext uri="{BB962C8B-B14F-4D97-AF65-F5344CB8AC3E}">
        <p14:creationId xmlns:p14="http://schemas.microsoft.com/office/powerpoint/2010/main" val="1548290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0" y="87313"/>
            <a:ext cx="68373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a:solidFill>
                  <a:schemeClr val="bg1"/>
                </a:solidFill>
              </a:rPr>
              <a:t>Compromisos adquiridos en </a:t>
            </a:r>
            <a:r>
              <a:rPr lang="es-ES" sz="2000" b="1" dirty="0" smtClean="0">
                <a:solidFill>
                  <a:schemeClr val="bg1"/>
                </a:solidFill>
              </a:rPr>
              <a:t>la </a:t>
            </a:r>
            <a:endParaRPr lang="es-ES" sz="2000" b="1" dirty="0">
              <a:solidFill>
                <a:schemeClr val="bg1"/>
              </a:solidFill>
            </a:endParaRPr>
          </a:p>
          <a:p>
            <a:pPr algn="ctr"/>
            <a:r>
              <a:rPr lang="es-ES" sz="2000" b="1" dirty="0">
                <a:solidFill>
                  <a:schemeClr val="bg1"/>
                </a:solidFill>
              </a:rPr>
              <a:t>MP </a:t>
            </a:r>
            <a:r>
              <a:rPr lang="es-ES" sz="2000" b="1" dirty="0" smtClean="0">
                <a:solidFill>
                  <a:schemeClr val="bg1"/>
                </a:solidFill>
              </a:rPr>
              <a:t> </a:t>
            </a:r>
            <a:r>
              <a:rPr lang="es-CO" sz="2000" b="1" dirty="0" smtClean="0">
                <a:solidFill>
                  <a:schemeClr val="bg1"/>
                </a:solidFill>
              </a:rPr>
              <a:t>de </a:t>
            </a:r>
            <a:r>
              <a:rPr lang="es-CO" sz="2000" b="1" dirty="0">
                <a:solidFill>
                  <a:schemeClr val="bg1"/>
                </a:solidFill>
              </a:rPr>
              <a:t>la localidad  de </a:t>
            </a:r>
            <a:r>
              <a:rPr lang="es-CO" sz="2000" b="1" dirty="0" smtClean="0">
                <a:solidFill>
                  <a:schemeClr val="bg1"/>
                </a:solidFill>
              </a:rPr>
              <a:t>Barranquilla </a:t>
            </a:r>
            <a:r>
              <a:rPr lang="es-ES" sz="2000" b="1" dirty="0" smtClean="0">
                <a:solidFill>
                  <a:schemeClr val="bg1"/>
                </a:solidFill>
              </a:rPr>
              <a:t>durante </a:t>
            </a:r>
            <a:r>
              <a:rPr lang="es-ES" sz="2000" b="1" dirty="0">
                <a:solidFill>
                  <a:schemeClr val="bg1"/>
                </a:solidFill>
              </a:rPr>
              <a:t>el 2015  </a:t>
            </a:r>
          </a:p>
        </p:txBody>
      </p:sp>
      <p:sp>
        <p:nvSpPr>
          <p:cNvPr id="2" name="1 CuadroTexto"/>
          <p:cNvSpPr txBox="1"/>
          <p:nvPr/>
        </p:nvSpPr>
        <p:spPr>
          <a:xfrm>
            <a:off x="204715" y="1351128"/>
            <a:ext cx="8529851" cy="4801314"/>
          </a:xfrm>
          <a:prstGeom prst="rect">
            <a:avLst/>
          </a:prstGeom>
          <a:noFill/>
        </p:spPr>
        <p:txBody>
          <a:bodyPr wrap="square" rtlCol="0">
            <a:spAutoFit/>
          </a:bodyPr>
          <a:lstStyle/>
          <a:p>
            <a:pPr algn="just"/>
            <a:r>
              <a:rPr lang="es-CO" b="1" u="sng" dirty="0"/>
              <a:t>De la MP de </a:t>
            </a:r>
            <a:r>
              <a:rPr lang="es-CO" b="1" u="sng" dirty="0" smtClean="0"/>
              <a:t>Barranquilla del CZ Sur oriente   </a:t>
            </a:r>
            <a:r>
              <a:rPr lang="es-CO" b="1" dirty="0"/>
              <a:t>realizada el </a:t>
            </a:r>
            <a:r>
              <a:rPr lang="es-CO" b="1" dirty="0" smtClean="0"/>
              <a:t>24 </a:t>
            </a:r>
            <a:r>
              <a:rPr lang="es-CO" b="1" dirty="0" smtClean="0"/>
              <a:t>de septiembre </a:t>
            </a:r>
            <a:r>
              <a:rPr lang="es-CO" dirty="0" smtClean="0"/>
              <a:t>los </a:t>
            </a:r>
            <a:r>
              <a:rPr lang="es-CO" dirty="0"/>
              <a:t>siguientes fueron los compromisos adquiridos:</a:t>
            </a:r>
          </a:p>
          <a:p>
            <a:r>
              <a:rPr lang="es-CO" dirty="0"/>
              <a:t> </a:t>
            </a:r>
          </a:p>
          <a:p>
            <a:pPr marL="285750" lvl="0" indent="-285750">
              <a:buFont typeface="Arial" panose="020B0604020202020204" pitchFamily="34" charset="0"/>
              <a:buChar char="•"/>
            </a:pPr>
            <a:r>
              <a:rPr lang="es-CO" dirty="0"/>
              <a:t>Verificar que se siga  realizando este tipo de eventos para estar más cerca a los programas e inversión que realizan las entidades del Estado</a:t>
            </a:r>
            <a:r>
              <a:rPr lang="es-CO" dirty="0" smtClean="0"/>
              <a:t>.</a:t>
            </a:r>
          </a:p>
          <a:p>
            <a:endParaRPr lang="es-CO" b="1" dirty="0" smtClean="0"/>
          </a:p>
          <a:p>
            <a:r>
              <a:rPr lang="es-CO" b="1" dirty="0" smtClean="0"/>
              <a:t>Del </a:t>
            </a:r>
            <a:r>
              <a:rPr lang="es-CO" b="1" dirty="0"/>
              <a:t>resultado de las encuestas tener en cuenta como proyecciones 2016</a:t>
            </a:r>
            <a:r>
              <a:rPr lang="es-CO" b="1" dirty="0" smtClean="0"/>
              <a:t>:</a:t>
            </a:r>
          </a:p>
          <a:p>
            <a:endParaRPr lang="es-CO" dirty="0"/>
          </a:p>
          <a:p>
            <a:pPr marL="285750" lvl="0" indent="-285750">
              <a:buFont typeface="Arial" panose="020B0604020202020204" pitchFamily="34" charset="0"/>
              <a:buChar char="•"/>
            </a:pPr>
            <a:r>
              <a:rPr lang="es-CO" dirty="0"/>
              <a:t>Garantizar que se brinde  información sobre los temas a tratar en las MP, para que se puedan abrir espacios de dialogo sobre la información compartida y consultada. </a:t>
            </a:r>
          </a:p>
          <a:p>
            <a:pPr marL="285750" lvl="0" indent="-285750">
              <a:buFont typeface="Arial" panose="020B0604020202020204" pitchFamily="34" charset="0"/>
              <a:buChar char="•"/>
            </a:pPr>
            <a:r>
              <a:rPr lang="es-CO" dirty="0"/>
              <a:t>Escuchar  y dar respuesta a las denuncias que haga la  comunidad sobre los programas a fin de hacer r los correctivos pertinentes.</a:t>
            </a:r>
          </a:p>
          <a:p>
            <a:pPr marL="285750" lvl="0" indent="-285750">
              <a:buFont typeface="Arial" panose="020B0604020202020204" pitchFamily="34" charset="0"/>
              <a:buChar char="•"/>
            </a:pPr>
            <a:r>
              <a:rPr lang="es-CO" dirty="0"/>
              <a:t>Verificar que se brinde  información sobre el número de niños y niñas que se benefician de los programas.</a:t>
            </a:r>
          </a:p>
          <a:p>
            <a:pPr marL="285750" lvl="0" indent="-285750">
              <a:buFont typeface="Arial" panose="020B0604020202020204" pitchFamily="34" charset="0"/>
              <a:buChar char="•"/>
            </a:pPr>
            <a:endParaRPr lang="es-CO" dirty="0"/>
          </a:p>
          <a:p>
            <a:pPr algn="just"/>
            <a:endParaRPr lang="es-CO" b="1" dirty="0" smtClean="0"/>
          </a:p>
          <a:p>
            <a:pPr marL="285750" indent="-285750" algn="just">
              <a:buFont typeface="Arial" panose="020B0604020202020204" pitchFamily="34" charset="0"/>
              <a:buChar char="•"/>
            </a:pPr>
            <a:endParaRPr lang="es-CO" dirty="0"/>
          </a:p>
        </p:txBody>
      </p:sp>
    </p:spTree>
    <p:extLst>
      <p:ext uri="{BB962C8B-B14F-4D97-AF65-F5344CB8AC3E}">
        <p14:creationId xmlns:p14="http://schemas.microsoft.com/office/powerpoint/2010/main" val="838131536"/>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239</TotalTime>
  <Words>1486</Words>
  <Application>Microsoft Office PowerPoint</Application>
  <PresentationFormat>Presentación en pantalla (4:3)</PresentationFormat>
  <Paragraphs>146</Paragraphs>
  <Slides>16</Slides>
  <Notes>0</Notes>
  <HiddenSlides>0</HiddenSlides>
  <MMClips>0</MMClips>
  <ScaleCrop>false</ScaleCrop>
  <HeadingPairs>
    <vt:vector size="4" baseType="variant">
      <vt:variant>
        <vt:lpstr>Tema</vt:lpstr>
      </vt:variant>
      <vt:variant>
        <vt:i4>2</vt:i4>
      </vt:variant>
      <vt:variant>
        <vt:lpstr>Títulos de diapositiva</vt:lpstr>
      </vt:variant>
      <vt:variant>
        <vt:i4>16</vt:i4>
      </vt:variant>
    </vt:vector>
  </HeadingPairs>
  <TitlesOfParts>
    <vt:vector size="18" baseType="lpstr">
      <vt:lpstr>Tema de Office</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Luis Angel Mora Fuentes</cp:lastModifiedBy>
  <cp:revision>29</cp:revision>
  <dcterms:created xsi:type="dcterms:W3CDTF">2015-01-29T14:27:26Z</dcterms:created>
  <dcterms:modified xsi:type="dcterms:W3CDTF">2015-12-15T22:15:59Z</dcterms:modified>
</cp:coreProperties>
</file>