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56" r:id="rId3"/>
    <p:sldId id="257" r:id="rId4"/>
    <p:sldId id="271" r:id="rId5"/>
    <p:sldId id="261" r:id="rId6"/>
    <p:sldId id="259" r:id="rId7"/>
    <p:sldId id="258" r:id="rId8"/>
    <p:sldId id="260" r:id="rId9"/>
    <p:sldId id="266" r:id="rId10"/>
    <p:sldId id="264" r:id="rId11"/>
    <p:sldId id="269" r:id="rId12"/>
    <p:sldId id="279" r:id="rId13"/>
    <p:sldId id="280" r:id="rId14"/>
    <p:sldId id="281" r:id="rId15"/>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p:scale>
          <a:sx n="61" d="100"/>
          <a:sy n="61" d="100"/>
        </p:scale>
        <p:origin x="-630" y="-27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29/01/2016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449326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29/01/2016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2218341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29/01/2016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2759771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s-ES" smtClean="0"/>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29/01/2016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9155243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contenido 2"/>
          <p:cNvSpPr>
            <a:spLocks noGrp="1"/>
          </p:cNvSpPr>
          <p:nvPr>
            <p:ph idx="1"/>
          </p:nvPr>
        </p:nvSpPr>
        <p:spPr>
          <a:xfrm>
            <a:off x="628650" y="1825625"/>
            <a:ext cx="788670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29/01/2016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3819824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29/01/2016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913877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contenido 2"/>
          <p:cNvSpPr>
            <a:spLocks noGrp="1"/>
          </p:cNvSpPr>
          <p:nvPr>
            <p:ph sz="half" idx="1"/>
          </p:nvPr>
        </p:nvSpPr>
        <p:spPr>
          <a:xfrm>
            <a:off x="628650" y="1825625"/>
            <a:ext cx="386715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contenido 3"/>
          <p:cNvSpPr>
            <a:spLocks noGrp="1"/>
          </p:cNvSpPr>
          <p:nvPr>
            <p:ph sz="half" idx="2"/>
          </p:nvPr>
        </p:nvSpPr>
        <p:spPr>
          <a:xfrm>
            <a:off x="4648200" y="1825625"/>
            <a:ext cx="386715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29/01/2016</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0226043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630238" y="2505075"/>
            <a:ext cx="3868737" cy="368458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4629150" y="2505075"/>
            <a:ext cx="3887788" cy="368458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Marcador de fecha 6"/>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29/01/2016</a:t>
            </a:fld>
            <a:endParaRPr lang="es-CO"/>
          </a:p>
        </p:txBody>
      </p:sp>
      <p:sp>
        <p:nvSpPr>
          <p:cNvPr id="8" name="Marcador de pie de página 7"/>
          <p:cNvSpPr>
            <a:spLocks noGrp="1"/>
          </p:cNvSpPr>
          <p:nvPr>
            <p:ph type="ftr" sz="quarter" idx="11"/>
          </p:nvPr>
        </p:nvSpPr>
        <p:spPr>
          <a:xfrm>
            <a:off x="3028950" y="6356350"/>
            <a:ext cx="3086100" cy="365125"/>
          </a:xfrm>
          <a:prstGeom prst="rect">
            <a:avLst/>
          </a:prstGeom>
        </p:spPr>
        <p:txBody>
          <a:bodyPr/>
          <a:lstStyle/>
          <a:p>
            <a:endParaRPr lang="es-CO"/>
          </a:p>
        </p:txBody>
      </p:sp>
      <p:sp>
        <p:nvSpPr>
          <p:cNvPr id="9" name="Marcador de número de diapositiva 8"/>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4536005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fecha 2"/>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29/01/2016</a:t>
            </a:fld>
            <a:endParaRPr lang="es-CO"/>
          </a:p>
        </p:txBody>
      </p:sp>
      <p:sp>
        <p:nvSpPr>
          <p:cNvPr id="4" name="Marcador de pie de página 3"/>
          <p:cNvSpPr>
            <a:spLocks noGrp="1"/>
          </p:cNvSpPr>
          <p:nvPr>
            <p:ph type="ftr" sz="quarter" idx="11"/>
          </p:nvPr>
        </p:nvSpPr>
        <p:spPr>
          <a:xfrm>
            <a:off x="3028950" y="6356350"/>
            <a:ext cx="3086100" cy="365125"/>
          </a:xfrm>
          <a:prstGeom prst="rect">
            <a:avLst/>
          </a:prstGeom>
        </p:spPr>
        <p:txBody>
          <a:bodyPr/>
          <a:lstStyle/>
          <a:p>
            <a:endParaRPr lang="es-CO"/>
          </a:p>
        </p:txBody>
      </p:sp>
      <p:sp>
        <p:nvSpPr>
          <p:cNvPr id="5" name="Marcador de número de diapositiva 4"/>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615564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29/01/2016</a:t>
            </a:fld>
            <a:endParaRPr lang="es-CO"/>
          </a:p>
        </p:txBody>
      </p:sp>
      <p:sp>
        <p:nvSpPr>
          <p:cNvPr id="3" name="Marcador de pie de página 2"/>
          <p:cNvSpPr>
            <a:spLocks noGrp="1"/>
          </p:cNvSpPr>
          <p:nvPr>
            <p:ph type="ftr" sz="quarter" idx="11"/>
          </p:nvPr>
        </p:nvSpPr>
        <p:spPr>
          <a:xfrm>
            <a:off x="3028950" y="6356350"/>
            <a:ext cx="3086100" cy="365125"/>
          </a:xfrm>
          <a:prstGeom prst="rect">
            <a:avLst/>
          </a:prstGeom>
        </p:spPr>
        <p:txBody>
          <a:bodyPr/>
          <a:lstStyle/>
          <a:p>
            <a:endParaRPr lang="es-CO"/>
          </a:p>
        </p:txBody>
      </p:sp>
      <p:sp>
        <p:nvSpPr>
          <p:cNvPr id="4" name="Marcador de número de diapositiva 3"/>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8433821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smtClean="0"/>
              <a:t>Haga clic para modificar el estilo de título del patrón</a:t>
            </a:r>
            <a:endParaRPr lang="es-CO"/>
          </a:p>
        </p:txBody>
      </p:sp>
      <p:sp>
        <p:nvSpPr>
          <p:cNvPr id="3" name="Marcador de conteni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29/01/2016</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721074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29/01/2016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10124083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smtClean="0"/>
              <a:t>Haga clic para modificar el estilo de título del patrón</a:t>
            </a:r>
            <a:endParaRPr lang="es-CO"/>
          </a:p>
        </p:txBody>
      </p:sp>
      <p:sp>
        <p:nvSpPr>
          <p:cNvPr id="3" name="Marcador de posición de imagen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29/01/2016</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215556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628650" y="1825625"/>
            <a:ext cx="7886700" cy="4351338"/>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29/01/2016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87406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762625" cy="5811838"/>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29/01/2016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3575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8FD3A038-97AA-4831-8262-77739EF7176E}" type="datetimeFigureOut">
              <a:rPr lang="es-CO" smtClean="0"/>
              <a:t>29/01/2016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575898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8FD3A038-97AA-4831-8262-77739EF7176E}" type="datetimeFigureOut">
              <a:rPr lang="es-CO" smtClean="0"/>
              <a:t>29/01/2016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2318374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8FD3A038-97AA-4831-8262-77739EF7176E}" type="datetimeFigureOut">
              <a:rPr lang="es-CO" smtClean="0"/>
              <a:t>29/01/2016</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4548021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8FD3A038-97AA-4831-8262-77739EF7176E}" type="datetimeFigureOut">
              <a:rPr lang="es-CO" smtClean="0"/>
              <a:t>29/01/2016</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446766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D3A038-97AA-4831-8262-77739EF7176E}" type="datetimeFigureOut">
              <a:rPr lang="es-CO" smtClean="0"/>
              <a:t>29/01/2016</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3876679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t>29/01/2016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228549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t>29/01/2016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1619205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D3A038-97AA-4831-8262-77739EF7176E}" type="datetimeFigureOut">
              <a:rPr lang="es-CO" smtClean="0"/>
              <a:t>29/01/2016</a:t>
            </a:fld>
            <a:endParaRPr lang="es-CO"/>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8DC217-822A-4446-9141-82888CDDD354}" type="slidenum">
              <a:rPr lang="es-CO" smtClean="0"/>
              <a:t>‹Nº›</a:t>
            </a:fld>
            <a:endParaRPr lang="es-CO"/>
          </a:p>
        </p:txBody>
      </p:sp>
    </p:spTree>
    <p:extLst>
      <p:ext uri="{BB962C8B-B14F-4D97-AF65-F5344CB8AC3E}">
        <p14:creationId xmlns:p14="http://schemas.microsoft.com/office/powerpoint/2010/main" val="3835566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35385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286603" y="1641475"/>
            <a:ext cx="91440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CO" sz="3200" dirty="0">
                <a:solidFill>
                  <a:schemeClr val="bg1"/>
                </a:solidFill>
              </a:rPr>
              <a:t>RENDICION DE CUENTAS Y MESAS PUBLICAS </a:t>
            </a:r>
            <a:endParaRPr lang="es-CO" sz="3200" dirty="0" smtClean="0">
              <a:solidFill>
                <a:schemeClr val="bg1"/>
              </a:solidFill>
            </a:endParaRPr>
          </a:p>
          <a:p>
            <a:pPr algn="ctr"/>
            <a:r>
              <a:rPr lang="es-CO" sz="3200" dirty="0" smtClean="0">
                <a:solidFill>
                  <a:schemeClr val="bg1"/>
                </a:solidFill>
              </a:rPr>
              <a:t>REGIONAL  CASANARE 2015 </a:t>
            </a:r>
            <a:endParaRPr lang="es-CO" sz="3200" dirty="0">
              <a:solidFill>
                <a:schemeClr val="bg1"/>
              </a:solidFill>
            </a:endParaRPr>
          </a:p>
        </p:txBody>
      </p:sp>
    </p:spTree>
    <p:extLst>
      <p:ext uri="{BB962C8B-B14F-4D97-AF65-F5344CB8AC3E}">
        <p14:creationId xmlns:p14="http://schemas.microsoft.com/office/powerpoint/2010/main" val="18684964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163773" y="110699"/>
            <a:ext cx="707205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la </a:t>
            </a:r>
            <a:r>
              <a:rPr lang="es-ES" b="1" dirty="0" smtClean="0">
                <a:solidFill>
                  <a:schemeClr val="bg1"/>
                </a:solidFill>
              </a:rPr>
              <a:t> RPC   </a:t>
            </a:r>
            <a:r>
              <a:rPr lang="es-CO" b="1" dirty="0" smtClean="0">
                <a:solidFill>
                  <a:schemeClr val="bg1"/>
                </a:solidFill>
              </a:rPr>
              <a:t>de la Regional Casanare </a:t>
            </a:r>
            <a:r>
              <a:rPr lang="es-ES" b="1" dirty="0" smtClean="0">
                <a:solidFill>
                  <a:schemeClr val="bg1"/>
                </a:solidFill>
              </a:rPr>
              <a:t>durante </a:t>
            </a:r>
            <a:r>
              <a:rPr lang="es-ES" b="1" dirty="0">
                <a:solidFill>
                  <a:schemeClr val="bg1"/>
                </a:solidFill>
              </a:rPr>
              <a:t>el 2015  </a:t>
            </a:r>
          </a:p>
        </p:txBody>
      </p:sp>
      <p:sp>
        <p:nvSpPr>
          <p:cNvPr id="2" name="1 CuadroTexto"/>
          <p:cNvSpPr txBox="1"/>
          <p:nvPr/>
        </p:nvSpPr>
        <p:spPr>
          <a:xfrm>
            <a:off x="150125" y="1102298"/>
            <a:ext cx="8789158" cy="5647700"/>
          </a:xfrm>
          <a:prstGeom prst="rect">
            <a:avLst/>
          </a:prstGeom>
          <a:noFill/>
        </p:spPr>
        <p:txBody>
          <a:bodyPr wrap="square" rtlCol="0">
            <a:spAutoFit/>
          </a:bodyPr>
          <a:lstStyle/>
          <a:p>
            <a:pPr>
              <a:spcBef>
                <a:spcPts val="600"/>
              </a:spcBef>
              <a:spcAft>
                <a:spcPts val="600"/>
              </a:spcAft>
            </a:pPr>
            <a:r>
              <a:rPr lang="es-CO" sz="1600" b="1" u="sng" dirty="0"/>
              <a:t>De la </a:t>
            </a:r>
            <a:r>
              <a:rPr lang="es-CO" sz="1600" b="1" u="sng" dirty="0" smtClean="0"/>
              <a:t>RPC  de la Regional Casanare </a:t>
            </a:r>
            <a:r>
              <a:rPr lang="es-CO" sz="1600" b="1" dirty="0" smtClean="0"/>
              <a:t>realizada </a:t>
            </a:r>
            <a:r>
              <a:rPr lang="es-CO" sz="1600" b="1" dirty="0"/>
              <a:t>el </a:t>
            </a:r>
            <a:r>
              <a:rPr lang="es-CO" sz="1600" b="1" dirty="0" smtClean="0"/>
              <a:t> 14 de diciembre  </a:t>
            </a:r>
            <a:r>
              <a:rPr lang="es-CO" sz="1600" dirty="0" smtClean="0"/>
              <a:t>se sugirió  diligenciar el formato  con los siguientes  retos </a:t>
            </a:r>
            <a:r>
              <a:rPr lang="es-CO" sz="1600" dirty="0"/>
              <a:t> que quedaron consignados  </a:t>
            </a:r>
            <a:r>
              <a:rPr lang="es-CO" sz="1600" dirty="0" smtClean="0"/>
              <a:t>en las encuestas  y los formatos de preguntas diligenciados por la comunidad:</a:t>
            </a:r>
          </a:p>
          <a:p>
            <a:pPr marL="742950" lvl="1" indent="-285750">
              <a:buFont typeface="Arial" panose="020B0604020202020204" pitchFamily="34" charset="0"/>
              <a:buChar char="•"/>
            </a:pPr>
            <a:r>
              <a:rPr lang="es-CO" sz="1600" dirty="0" smtClean="0"/>
              <a:t>Cómo </a:t>
            </a:r>
            <a:r>
              <a:rPr lang="es-CO" sz="1600" dirty="0"/>
              <a:t>brindar alternativas de servicios a la población de areas rurales y que tanto lo requieren.</a:t>
            </a:r>
          </a:p>
          <a:p>
            <a:pPr marL="742950" lvl="1" indent="-285750">
              <a:buFont typeface="Arial" panose="020B0604020202020204" pitchFamily="34" charset="0"/>
              <a:buChar char="•"/>
            </a:pPr>
            <a:r>
              <a:rPr lang="es-CO" sz="1600" dirty="0"/>
              <a:t>Presentar alternativas de agrupación de hogares comunitarios de Morichal y la Chaparera con el fin de garantizar cualificación en la atención a los niños y niñas beneficiarios.</a:t>
            </a:r>
          </a:p>
          <a:p>
            <a:pPr marL="742950" lvl="1" indent="-285750">
              <a:buFont typeface="Arial" panose="020B0604020202020204" pitchFamily="34" charset="0"/>
              <a:buChar char="•"/>
            </a:pPr>
            <a:r>
              <a:rPr lang="es-CO" sz="1600" dirty="0"/>
              <a:t>Aclarar temas de acceso a cupos en los programas ICBF.</a:t>
            </a:r>
          </a:p>
          <a:p>
            <a:pPr marL="742950" lvl="1" indent="-285750">
              <a:buFont typeface="Arial" panose="020B0604020202020204" pitchFamily="34" charset="0"/>
              <a:buChar char="•"/>
            </a:pPr>
            <a:r>
              <a:rPr lang="es-CO" sz="1600" dirty="0"/>
              <a:t>Garantizar que los niños de la modalidad familiar se puedan beneficiar de los CDI.</a:t>
            </a:r>
          </a:p>
          <a:p>
            <a:pPr marL="742950" lvl="1" indent="-285750">
              <a:buFont typeface="Arial" panose="020B0604020202020204" pitchFamily="34" charset="0"/>
              <a:buChar char="•"/>
            </a:pPr>
            <a:r>
              <a:rPr lang="es-CO" sz="1600" dirty="0"/>
              <a:t>Presentar alternativas para llevar el programa desayunos infantiles al corregimiento  del Morichal.</a:t>
            </a:r>
          </a:p>
          <a:p>
            <a:pPr marL="742950" lvl="1" indent="-285750">
              <a:buFont typeface="Arial" panose="020B0604020202020204" pitchFamily="34" charset="0"/>
              <a:buChar char="•"/>
            </a:pPr>
            <a:r>
              <a:rPr lang="es-CO" sz="1600" dirty="0"/>
              <a:t>Brindar mayor información sobre requisitos para la apertura en el programa hogares sustitutos y perfil de las  madres sustitutas.</a:t>
            </a:r>
          </a:p>
          <a:p>
            <a:pPr marL="742950" lvl="1" indent="-285750">
              <a:buFont typeface="Arial" panose="020B0604020202020204" pitchFamily="34" charset="0"/>
              <a:buChar char="•"/>
            </a:pPr>
            <a:r>
              <a:rPr lang="es-CO" sz="1600" dirty="0"/>
              <a:t>Brindar claridades frente a los compromisos de la alcaldía y el ICBF en la apertura del nuevo jardín en el municipio de Paz de Ariporo.</a:t>
            </a:r>
          </a:p>
          <a:p>
            <a:pPr marL="742950" lvl="1" indent="-285750">
              <a:buFont typeface="Arial" panose="020B0604020202020204" pitchFamily="34" charset="0"/>
              <a:buChar char="•"/>
            </a:pPr>
            <a:r>
              <a:rPr lang="es-CO" sz="1600" dirty="0"/>
              <a:t>Revisar el tema de   los CDI  de Paz de Ariporo dadas las condiciones de las instalaciones que no favorecen a los niños y niñas por el excesivo calor </a:t>
            </a:r>
          </a:p>
          <a:p>
            <a:r>
              <a:rPr lang="es-CO" dirty="0"/>
              <a:t> </a:t>
            </a:r>
            <a:endParaRPr lang="es-CO" dirty="0" smtClean="0"/>
          </a:p>
          <a:p>
            <a:r>
              <a:rPr lang="es-CO" dirty="0" smtClean="0"/>
              <a:t>Nota ; Pendiente  de este formato</a:t>
            </a:r>
            <a:endParaRPr lang="es-CO" dirty="0"/>
          </a:p>
          <a:p>
            <a:pPr>
              <a:lnSpc>
                <a:spcPct val="150000"/>
              </a:lnSpc>
            </a:pPr>
            <a:endParaRPr lang="es-CO" sz="1600" dirty="0" smtClean="0"/>
          </a:p>
          <a:p>
            <a:pPr>
              <a:lnSpc>
                <a:spcPct val="150000"/>
              </a:lnSpc>
            </a:pPr>
            <a:endParaRPr lang="es-CO" sz="1600" dirty="0"/>
          </a:p>
          <a:p>
            <a:endParaRPr lang="es-CO" sz="1600" dirty="0"/>
          </a:p>
        </p:txBody>
      </p:sp>
    </p:spTree>
    <p:extLst>
      <p:ext uri="{BB962C8B-B14F-4D97-AF65-F5344CB8AC3E}">
        <p14:creationId xmlns:p14="http://schemas.microsoft.com/office/powerpoint/2010/main" val="6224054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00250" y="1102578"/>
            <a:ext cx="8297839" cy="5524589"/>
          </a:xfrm>
          <a:prstGeom prst="rect">
            <a:avLst/>
          </a:prstGeom>
        </p:spPr>
        <p:txBody>
          <a:bodyPr wrap="square">
            <a:spAutoFit/>
          </a:bodyPr>
          <a:lstStyle/>
          <a:p>
            <a:r>
              <a:rPr lang="es-CO" sz="1600" dirty="0"/>
              <a:t> </a:t>
            </a:r>
            <a:endParaRPr lang="es-CO" sz="1600" dirty="0"/>
          </a:p>
          <a:p>
            <a:pPr marL="285750" lvl="0" indent="-285750">
              <a:spcBef>
                <a:spcPts val="600"/>
              </a:spcBef>
              <a:buFont typeface="Arial" panose="020B0604020202020204" pitchFamily="34" charset="0"/>
              <a:buChar char="•"/>
            </a:pPr>
            <a:r>
              <a:rPr lang="es-CO" dirty="0"/>
              <a:t>Realizar MP por encima de la meta para la vigencia 2015. </a:t>
            </a:r>
          </a:p>
          <a:p>
            <a:pPr marL="285750" lvl="0" indent="-285750">
              <a:spcBef>
                <a:spcPts val="600"/>
              </a:spcBef>
              <a:buFont typeface="Arial" panose="020B0604020202020204" pitchFamily="34" charset="0"/>
              <a:buChar char="•"/>
            </a:pPr>
            <a:r>
              <a:rPr lang="es-CO" dirty="0"/>
              <a:t>Se desarrollaron distintas acciones que involucraron a comunidad estudiantes (profesores, padres de familia y estudiantes) y se brindaron  orientaciones para prevenir asuntos como el consumo de sustancias psicoactivas y mejorar la convivencia escolar al interior de las instituciones educativas.</a:t>
            </a:r>
          </a:p>
          <a:p>
            <a:pPr marL="285750" lvl="0" indent="-285750">
              <a:spcBef>
                <a:spcPts val="600"/>
              </a:spcBef>
              <a:buFont typeface="Arial" panose="020B0604020202020204" pitchFamily="34" charset="0"/>
              <a:buChar char="•"/>
            </a:pPr>
            <a:r>
              <a:rPr lang="es-CO" dirty="0"/>
              <a:t>Se cumplió con la meta establecida para la Regional y los CZ. </a:t>
            </a:r>
          </a:p>
          <a:p>
            <a:pPr marL="285750" lvl="0" indent="-285750">
              <a:spcBef>
                <a:spcPts val="600"/>
              </a:spcBef>
              <a:buFont typeface="Arial" panose="020B0604020202020204" pitchFamily="34" charset="0"/>
              <a:buChar char="•"/>
            </a:pPr>
            <a:r>
              <a:rPr lang="es-CO" dirty="0"/>
              <a:t>Se contó con los apoyos logísticos para la realización de Mesas Públicas.</a:t>
            </a:r>
          </a:p>
          <a:p>
            <a:pPr marL="285750" lvl="0" indent="-285750">
              <a:spcBef>
                <a:spcPts val="600"/>
              </a:spcBef>
              <a:buFont typeface="Arial" panose="020B0604020202020204" pitchFamily="34" charset="0"/>
              <a:buChar char="•"/>
            </a:pPr>
            <a:r>
              <a:rPr lang="es-CO" dirty="0"/>
              <a:t>Se cumplió con el 99% de los compromisos sin embargo queda pendiente el asunto relacionado con la identificación de posibles adolescentes consumidores de SPA al interior de una Estrategia desarrollada por el ICBF como lo es "Generaciones con Bienestar".</a:t>
            </a:r>
          </a:p>
          <a:p>
            <a:pPr marL="285750" lvl="0" indent="-285750">
              <a:spcBef>
                <a:spcPts val="600"/>
              </a:spcBef>
              <a:buFont typeface="Arial" panose="020B0604020202020204" pitchFamily="34" charset="0"/>
              <a:buChar char="•"/>
            </a:pPr>
            <a:r>
              <a:rPr lang="es-CO" dirty="0"/>
              <a:t>Los Centros Zonales y profesionales de apoyo del Grupo de Asistencia Técnica del ICBF Regional Casanare se involucraron tanto en la realización de las Mesas Públicas como en el cumplimiento de los compromisos que en ese marco se generaron.</a:t>
            </a:r>
          </a:p>
          <a:p>
            <a:pPr marL="285750" lvl="0" indent="-285750">
              <a:spcBef>
                <a:spcPts val="600"/>
              </a:spcBef>
              <a:buFont typeface="Arial" panose="020B0604020202020204" pitchFamily="34" charset="0"/>
              <a:buChar char="•"/>
            </a:pPr>
            <a:r>
              <a:rPr lang="es-CO" dirty="0"/>
              <a:t>Se ha venido avanzando en el proceso de diálogo de doble vía con las comunidades. </a:t>
            </a:r>
          </a:p>
          <a:p>
            <a:pPr lvl="0" algn="just"/>
            <a:r>
              <a:rPr lang="es-CO" sz="1600" dirty="0"/>
              <a:t>      </a:t>
            </a:r>
          </a:p>
          <a:p>
            <a:pPr algn="just"/>
            <a:endParaRPr lang="es-CO" sz="1600" dirty="0"/>
          </a:p>
        </p:txBody>
      </p:sp>
      <p:sp>
        <p:nvSpPr>
          <p:cNvPr id="3" name="2 Rectángulo"/>
          <p:cNvSpPr/>
          <p:nvPr/>
        </p:nvSpPr>
        <p:spPr>
          <a:xfrm>
            <a:off x="715280" y="280472"/>
            <a:ext cx="3453894" cy="369332"/>
          </a:xfrm>
          <a:prstGeom prst="rect">
            <a:avLst/>
          </a:prstGeom>
        </p:spPr>
        <p:txBody>
          <a:bodyPr wrap="none">
            <a:spAutoFit/>
          </a:bodyPr>
          <a:lstStyle/>
          <a:p>
            <a:pPr lvl="0"/>
            <a:r>
              <a:rPr lang="es-CO" b="1" dirty="0" smtClean="0">
                <a:solidFill>
                  <a:schemeClr val="bg1"/>
                </a:solidFill>
              </a:rPr>
              <a:t>Logros de esta </a:t>
            </a:r>
            <a:r>
              <a:rPr lang="es-CO" b="1" dirty="0">
                <a:solidFill>
                  <a:schemeClr val="bg1"/>
                </a:solidFill>
              </a:rPr>
              <a:t> </a:t>
            </a:r>
            <a:r>
              <a:rPr lang="es-CO" b="1" dirty="0" smtClean="0">
                <a:solidFill>
                  <a:schemeClr val="bg1"/>
                </a:solidFill>
              </a:rPr>
              <a:t>Meta   en Casanare</a:t>
            </a:r>
            <a:endParaRPr lang="es-CO" dirty="0">
              <a:solidFill>
                <a:schemeClr val="bg1"/>
              </a:solidFill>
            </a:endParaRPr>
          </a:p>
        </p:txBody>
      </p:sp>
    </p:spTree>
    <p:extLst>
      <p:ext uri="{BB962C8B-B14F-4D97-AF65-F5344CB8AC3E}">
        <p14:creationId xmlns:p14="http://schemas.microsoft.com/office/powerpoint/2010/main" val="13129458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59558" y="280472"/>
            <a:ext cx="2047165" cy="369332"/>
          </a:xfrm>
          <a:prstGeom prst="rect">
            <a:avLst/>
          </a:prstGeom>
        </p:spPr>
        <p:txBody>
          <a:bodyPr wrap="square">
            <a:spAutoFit/>
          </a:bodyPr>
          <a:lstStyle/>
          <a:p>
            <a:pPr lvl="0" algn="just"/>
            <a:r>
              <a:rPr lang="es-CO" dirty="0">
                <a:solidFill>
                  <a:schemeClr val="bg1"/>
                </a:solidFill>
              </a:rPr>
              <a:t>  </a:t>
            </a:r>
            <a:r>
              <a:rPr lang="es-CO" b="1" dirty="0" smtClean="0">
                <a:solidFill>
                  <a:schemeClr val="bg1"/>
                </a:solidFill>
              </a:rPr>
              <a:t>Dificultades </a:t>
            </a:r>
            <a:r>
              <a:rPr lang="es-CO" b="1" dirty="0">
                <a:solidFill>
                  <a:schemeClr val="bg1"/>
                </a:solidFill>
              </a:rPr>
              <a:t>: </a:t>
            </a:r>
            <a:endParaRPr lang="es-CO" dirty="0">
              <a:solidFill>
                <a:schemeClr val="bg1"/>
              </a:solidFill>
            </a:endParaRPr>
          </a:p>
        </p:txBody>
      </p:sp>
      <p:sp>
        <p:nvSpPr>
          <p:cNvPr id="3" name="2 Rectángulo"/>
          <p:cNvSpPr/>
          <p:nvPr/>
        </p:nvSpPr>
        <p:spPr>
          <a:xfrm>
            <a:off x="559557" y="1690830"/>
            <a:ext cx="7687159" cy="2939266"/>
          </a:xfrm>
          <a:prstGeom prst="rect">
            <a:avLst/>
          </a:prstGeom>
        </p:spPr>
        <p:txBody>
          <a:bodyPr wrap="square">
            <a:spAutoFit/>
          </a:bodyPr>
          <a:lstStyle/>
          <a:p>
            <a:pPr marL="342900" lvl="0" indent="-342900" algn="just">
              <a:spcBef>
                <a:spcPts val="600"/>
              </a:spcBef>
              <a:buFont typeface="Arial" panose="020B0604020202020204" pitchFamily="34" charset="0"/>
              <a:buChar char="•"/>
            </a:pPr>
            <a:r>
              <a:rPr lang="es-CO" sz="2000" dirty="0"/>
              <a:t>Reprogramación de las fechas de las MP por la demora en la entrega de los recursos logísticos para la Regional Casanare.</a:t>
            </a:r>
          </a:p>
          <a:p>
            <a:pPr marL="342900" lvl="0" indent="-342900" algn="just">
              <a:spcBef>
                <a:spcPts val="600"/>
              </a:spcBef>
              <a:buFont typeface="Arial" panose="020B0604020202020204" pitchFamily="34" charset="0"/>
              <a:buChar char="•"/>
            </a:pPr>
            <a:r>
              <a:rPr lang="es-CO" sz="2000" dirty="0"/>
              <a:t>Existe  resistencia en torno al alcance de este tipo de eventos, ya que la comunidad plantea sus necesidades, las cuales en la mayoría de ocasiones se relacionan con aumento de cobertura en materia de prestación de servicios  y no observan respuestas que resuelvan favorablemente las peticiones de la comunidad que están orientadas ante todo a la creación de nuevos cupos o desarrollo de otras estrategias de intervención.</a:t>
            </a:r>
          </a:p>
        </p:txBody>
      </p:sp>
    </p:spTree>
    <p:extLst>
      <p:ext uri="{BB962C8B-B14F-4D97-AF65-F5344CB8AC3E}">
        <p14:creationId xmlns:p14="http://schemas.microsoft.com/office/powerpoint/2010/main" val="38896676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9"/>
          <p:cNvSpPr txBox="1">
            <a:spLocks noChangeArrowheads="1"/>
          </p:cNvSpPr>
          <p:nvPr/>
        </p:nvSpPr>
        <p:spPr bwMode="auto">
          <a:xfrm>
            <a:off x="163773" y="248726"/>
            <a:ext cx="707205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CO" b="1" dirty="0" smtClean="0">
                <a:solidFill>
                  <a:schemeClr val="bg1"/>
                </a:solidFill>
              </a:rPr>
              <a:t>Proyecciones de la Regional  Casanare  </a:t>
            </a:r>
            <a:r>
              <a:rPr lang="es-ES" b="1" dirty="0" smtClean="0">
                <a:solidFill>
                  <a:schemeClr val="bg1"/>
                </a:solidFill>
              </a:rPr>
              <a:t>2016  </a:t>
            </a:r>
            <a:endParaRPr lang="es-ES" b="1" dirty="0">
              <a:solidFill>
                <a:schemeClr val="bg1"/>
              </a:solidFill>
            </a:endParaRPr>
          </a:p>
        </p:txBody>
      </p:sp>
      <p:sp>
        <p:nvSpPr>
          <p:cNvPr id="4" name="3 CuadroTexto"/>
          <p:cNvSpPr txBox="1"/>
          <p:nvPr/>
        </p:nvSpPr>
        <p:spPr>
          <a:xfrm>
            <a:off x="341194" y="1678675"/>
            <a:ext cx="8325135" cy="461665"/>
          </a:xfrm>
          <a:prstGeom prst="rect">
            <a:avLst/>
          </a:prstGeom>
          <a:noFill/>
        </p:spPr>
        <p:txBody>
          <a:bodyPr wrap="square" rtlCol="0">
            <a:spAutoFit/>
          </a:bodyPr>
          <a:lstStyle/>
          <a:p>
            <a:pPr algn="just">
              <a:lnSpc>
                <a:spcPct val="150000"/>
              </a:lnSpc>
            </a:pPr>
            <a:r>
              <a:rPr lang="es-CO" sz="1600" dirty="0"/>
              <a:t> </a:t>
            </a:r>
            <a:endParaRPr lang="es-CO" sz="1600" dirty="0" smtClean="0"/>
          </a:p>
        </p:txBody>
      </p:sp>
      <p:sp>
        <p:nvSpPr>
          <p:cNvPr id="2" name="1 Rectángulo"/>
          <p:cNvSpPr/>
          <p:nvPr/>
        </p:nvSpPr>
        <p:spPr>
          <a:xfrm>
            <a:off x="460653" y="1895583"/>
            <a:ext cx="7656163" cy="2246769"/>
          </a:xfrm>
          <a:prstGeom prst="rect">
            <a:avLst/>
          </a:prstGeom>
        </p:spPr>
        <p:txBody>
          <a:bodyPr wrap="square">
            <a:spAutoFit/>
          </a:bodyPr>
          <a:lstStyle/>
          <a:p>
            <a:pPr marL="342900" lvl="0" indent="-342900">
              <a:spcBef>
                <a:spcPts val="600"/>
              </a:spcBef>
              <a:spcAft>
                <a:spcPts val="600"/>
              </a:spcAft>
              <a:buFont typeface="Arial" panose="020B0604020202020204" pitchFamily="34" charset="0"/>
              <a:buChar char="•"/>
            </a:pPr>
            <a:r>
              <a:rPr lang="es-ES" sz="2000" dirty="0"/>
              <a:t>Llevar a cabo reuniones con niños y adolescentes.</a:t>
            </a:r>
            <a:endParaRPr lang="es-CO" sz="2000" dirty="0"/>
          </a:p>
          <a:p>
            <a:pPr marL="342900" lvl="0" indent="-342900">
              <a:spcBef>
                <a:spcPts val="600"/>
              </a:spcBef>
              <a:spcAft>
                <a:spcPts val="600"/>
              </a:spcAft>
              <a:buFont typeface="Arial" panose="020B0604020202020204" pitchFamily="34" charset="0"/>
              <a:buChar char="•"/>
            </a:pPr>
            <a:r>
              <a:rPr lang="es-ES" sz="2000" dirty="0"/>
              <a:t>Fortalecer la participación de los  grupos poblacionales al interior de los Entes Territoriales.</a:t>
            </a:r>
            <a:endParaRPr lang="es-CO" sz="2000" dirty="0"/>
          </a:p>
          <a:p>
            <a:pPr marL="342900" lvl="0" indent="-342900">
              <a:spcBef>
                <a:spcPts val="600"/>
              </a:spcBef>
              <a:spcAft>
                <a:spcPts val="600"/>
              </a:spcAft>
              <a:buFont typeface="Arial" panose="020B0604020202020204" pitchFamily="34" charset="0"/>
              <a:buChar char="•"/>
            </a:pPr>
            <a:r>
              <a:rPr lang="es-ES" sz="2000" dirty="0"/>
              <a:t>Crear instancias que  puedan  a manera de proceso, demostrar  la continuidad y sostenibilidad en el tiempo de este proceso de transparencia </a:t>
            </a:r>
            <a:r>
              <a:rPr lang="es-ES" sz="2000" dirty="0" smtClean="0"/>
              <a:t>institucional.</a:t>
            </a:r>
            <a:endParaRPr lang="es-CO" sz="2000" dirty="0"/>
          </a:p>
        </p:txBody>
      </p:sp>
    </p:spTree>
    <p:extLst>
      <p:ext uri="{BB962C8B-B14F-4D97-AF65-F5344CB8AC3E}">
        <p14:creationId xmlns:p14="http://schemas.microsoft.com/office/powerpoint/2010/main" val="19291674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98212" y="87313"/>
            <a:ext cx="68373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CO" b="1" dirty="0" smtClean="0">
                <a:solidFill>
                  <a:schemeClr val="bg1"/>
                </a:solidFill>
              </a:rPr>
              <a:t>Avances de la meta de Rendición </a:t>
            </a:r>
            <a:r>
              <a:rPr lang="es-CO" b="1" dirty="0">
                <a:solidFill>
                  <a:schemeClr val="bg1"/>
                </a:solidFill>
              </a:rPr>
              <a:t>de Cuentas y Mesas Públicas Regional </a:t>
            </a:r>
            <a:r>
              <a:rPr lang="es-CO" b="1" dirty="0" smtClean="0">
                <a:solidFill>
                  <a:schemeClr val="bg1"/>
                </a:solidFill>
              </a:rPr>
              <a:t>Caquetá2015 </a:t>
            </a:r>
            <a:endParaRPr lang="es-CO" b="1" dirty="0">
              <a:solidFill>
                <a:schemeClr val="bg1"/>
              </a:solidFill>
            </a:endParaRPr>
          </a:p>
        </p:txBody>
      </p:sp>
      <p:sp>
        <p:nvSpPr>
          <p:cNvPr id="3" name="5 Marcador de contenido"/>
          <p:cNvSpPr txBox="1">
            <a:spLocks/>
          </p:cNvSpPr>
          <p:nvPr/>
        </p:nvSpPr>
        <p:spPr bwMode="auto">
          <a:xfrm>
            <a:off x="214282" y="917575"/>
            <a:ext cx="8643998" cy="5184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algn="just" fontAlgn="base">
              <a:spcBef>
                <a:spcPct val="0"/>
              </a:spcBef>
              <a:spcAft>
                <a:spcPct val="0"/>
              </a:spcAft>
              <a:buFont typeface="Calibri" pitchFamily="34" charset="0"/>
              <a:buAutoNum type="arabicPeriod"/>
            </a:pPr>
            <a:endParaRPr lang="es-CO"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La  Regional Casanare en el 2015 programó y realizó  1 evento de Rendición de cuentas y  5  mesas publicas.</a:t>
            </a:r>
          </a:p>
          <a:p>
            <a:pPr indent="-182563" algn="just" fontAlgn="base">
              <a:spcBef>
                <a:spcPct val="0"/>
              </a:spcBef>
              <a:spcAft>
                <a:spcPct val="0"/>
              </a:spcAft>
              <a:buFont typeface="Calibri" pitchFamily="34" charset="0"/>
              <a:buAutoNum type="arabicPeriod"/>
            </a:pPr>
            <a:endParaRPr lang="es-CO"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latin typeface="Arial" pitchFamily="34" charset="0"/>
                <a:ea typeface="Geneva"/>
                <a:cs typeface="Arial" pitchFamily="34" charset="0"/>
              </a:rPr>
              <a:t>El evento de rendición de cuentas lo realizaron el 14 de diciembre  y </a:t>
            </a:r>
            <a:r>
              <a:rPr lang="es-ES" altLang="es-CO" sz="1200" dirty="0">
                <a:latin typeface="Arial" pitchFamily="34" charset="0"/>
                <a:ea typeface="Geneva"/>
                <a:cs typeface="Arial" pitchFamily="34" charset="0"/>
              </a:rPr>
              <a:t>participaron un total </a:t>
            </a:r>
            <a:r>
              <a:rPr lang="es-ES" altLang="es-CO" sz="1200" dirty="0" smtClean="0">
                <a:latin typeface="Arial" pitchFamily="34" charset="0"/>
                <a:ea typeface="Geneva"/>
                <a:cs typeface="Arial" pitchFamily="34" charset="0"/>
              </a:rPr>
              <a:t>de  286  personas de las </a:t>
            </a:r>
            <a:r>
              <a:rPr lang="es-ES" altLang="es-CO" sz="1200" dirty="0">
                <a:latin typeface="Arial" pitchFamily="34" charset="0"/>
                <a:ea typeface="Geneva"/>
                <a:cs typeface="Arial" pitchFamily="34" charset="0"/>
              </a:rPr>
              <a:t>cuales  </a:t>
            </a:r>
            <a:r>
              <a:rPr lang="es-ES" altLang="es-CO" sz="1200" dirty="0" smtClean="0">
                <a:latin typeface="Arial" pitchFamily="34" charset="0"/>
                <a:ea typeface="Geneva"/>
                <a:cs typeface="Arial" pitchFamily="34" charset="0"/>
              </a:rPr>
              <a:t>104  </a:t>
            </a:r>
            <a:r>
              <a:rPr lang="es-ES" altLang="es-CO" sz="1200" dirty="0">
                <a:latin typeface="Arial" pitchFamily="34" charset="0"/>
                <a:ea typeface="Geneva"/>
                <a:cs typeface="Arial" pitchFamily="34" charset="0"/>
              </a:rPr>
              <a:t>actores representantes de las OG </a:t>
            </a:r>
            <a:r>
              <a:rPr lang="es-ES" altLang="es-CO" sz="1200" dirty="0" smtClean="0">
                <a:latin typeface="Arial" pitchFamily="34" charset="0"/>
                <a:ea typeface="Geneva"/>
                <a:cs typeface="Arial" pitchFamily="34" charset="0"/>
              </a:rPr>
              <a:t>182 </a:t>
            </a:r>
            <a:r>
              <a:rPr lang="es-ES" altLang="es-CO" sz="1200" dirty="0">
                <a:latin typeface="Arial" pitchFamily="34" charset="0"/>
                <a:ea typeface="Geneva"/>
                <a:cs typeface="Arial" pitchFamily="34" charset="0"/>
              </a:rPr>
              <a:t>actores de las ONG y  actores que representan a la comunidad y </a:t>
            </a:r>
            <a:r>
              <a:rPr lang="es-ES" altLang="es-CO" sz="1200" dirty="0" smtClean="0">
                <a:latin typeface="Arial" pitchFamily="34" charset="0"/>
                <a:ea typeface="Geneva"/>
                <a:cs typeface="Arial" pitchFamily="34" charset="0"/>
              </a:rPr>
              <a:t>no hubo  </a:t>
            </a:r>
            <a:r>
              <a:rPr lang="es-ES" altLang="es-CO" sz="1200" dirty="0">
                <a:latin typeface="Arial" pitchFamily="34" charset="0"/>
                <a:ea typeface="Geneva"/>
                <a:cs typeface="Arial" pitchFamily="34" charset="0"/>
              </a:rPr>
              <a:t>actores que representan entidades de control social y veedurías </a:t>
            </a:r>
            <a:r>
              <a:rPr lang="es-ES" altLang="es-CO" sz="1200" dirty="0" smtClean="0">
                <a:latin typeface="Arial" pitchFamily="34" charset="0"/>
                <a:ea typeface="Geneva"/>
                <a:cs typeface="Arial" pitchFamily="34" charset="0"/>
              </a:rPr>
              <a:t>ciudadanas</a:t>
            </a:r>
            <a:r>
              <a:rPr lang="es-CO" altLang="es-CO" sz="1200" dirty="0">
                <a:latin typeface="Arial" pitchFamily="34" charset="0"/>
                <a:ea typeface="Geneva"/>
                <a:cs typeface="Arial" pitchFamily="34" charset="0"/>
              </a:rPr>
              <a:t>. </a:t>
            </a:r>
          </a:p>
          <a:p>
            <a:pPr indent="-182563" algn="just" fontAlgn="base">
              <a:spcBef>
                <a:spcPct val="0"/>
              </a:spcBef>
              <a:spcAft>
                <a:spcPct val="0"/>
              </a:spcAft>
              <a:buFont typeface="Calibri" pitchFamily="34" charset="0"/>
              <a:buAutoNum type="arabicPeriod"/>
            </a:pPr>
            <a:endParaRPr lang="es-CO"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endParaRPr lang="es-CO" altLang="es-CO" sz="12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Los </a:t>
            </a:r>
            <a:r>
              <a:rPr lang="es-CO" altLang="es-CO" sz="1200" dirty="0">
                <a:solidFill>
                  <a:prstClr val="black"/>
                </a:solidFill>
                <a:latin typeface="Arial" pitchFamily="34" charset="0"/>
                <a:ea typeface="Geneva"/>
                <a:cs typeface="Arial" pitchFamily="34" charset="0"/>
              </a:rPr>
              <a:t>Centros </a:t>
            </a:r>
            <a:r>
              <a:rPr lang="es-CO" altLang="es-CO" sz="1200" dirty="0" smtClean="0">
                <a:solidFill>
                  <a:prstClr val="black"/>
                </a:solidFill>
                <a:latin typeface="Arial" pitchFamily="34" charset="0"/>
                <a:ea typeface="Geneva"/>
                <a:cs typeface="Arial" pitchFamily="34" charset="0"/>
              </a:rPr>
              <a:t>Zonales de la Regional Casanare realizaron 5  MP  e</a:t>
            </a:r>
            <a:r>
              <a:rPr lang="es-ES" altLang="es-CO" sz="1200" dirty="0" smtClean="0">
                <a:solidFill>
                  <a:prstClr val="black"/>
                </a:solidFill>
                <a:latin typeface="Arial" pitchFamily="34" charset="0"/>
                <a:ea typeface="Geneva"/>
                <a:cs typeface="Arial" pitchFamily="34" charset="0"/>
              </a:rPr>
              <a:t>n las mesas publicas participaron un total de 346 participantes de los cuales  65 actores representantes de las OG 198 actores de las ONG y actores </a:t>
            </a:r>
            <a:r>
              <a:rPr lang="es-ES" altLang="es-CO" sz="1200" dirty="0">
                <a:solidFill>
                  <a:prstClr val="black"/>
                </a:solidFill>
                <a:latin typeface="Arial" pitchFamily="34" charset="0"/>
                <a:ea typeface="Geneva"/>
                <a:cs typeface="Arial" pitchFamily="34" charset="0"/>
              </a:rPr>
              <a:t>que representan a la comunidad </a:t>
            </a:r>
            <a:r>
              <a:rPr lang="es-ES" altLang="es-CO" sz="1200" dirty="0" smtClean="0">
                <a:solidFill>
                  <a:prstClr val="black"/>
                </a:solidFill>
                <a:latin typeface="Arial" pitchFamily="34" charset="0"/>
                <a:ea typeface="Geneva"/>
                <a:cs typeface="Arial" pitchFamily="34" charset="0"/>
              </a:rPr>
              <a:t>y 83, actores que representan entidades de control social y veedurías ciudadanas. </a:t>
            </a:r>
          </a:p>
          <a:p>
            <a:pPr indent="-182563" algn="just" fontAlgn="base">
              <a:spcBef>
                <a:spcPct val="0"/>
              </a:spcBef>
              <a:spcAft>
                <a:spcPct val="0"/>
              </a:spcAft>
              <a:buFont typeface="Calibri" pitchFamily="34" charset="0"/>
              <a:buAutoNum type="arabicPeriod"/>
            </a:pPr>
            <a:endParaRPr lang="es-ES" altLang="es-CO" sz="12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ES" altLang="es-CO" sz="1200" dirty="0" smtClean="0">
                <a:solidFill>
                  <a:prstClr val="black"/>
                </a:solidFill>
                <a:latin typeface="Arial" pitchFamily="34" charset="0"/>
                <a:ea typeface="Geneva"/>
                <a:cs typeface="Arial" pitchFamily="34" charset="0"/>
              </a:rPr>
              <a:t>De 5 MP reportadas, el 80% de las MP se hicieron  sobre  programas y servicios en general y el 20% se hicieron sobre el programa generaciones con bienestar.</a:t>
            </a:r>
          </a:p>
          <a:p>
            <a:pPr indent="-182563" algn="just" fontAlgn="base">
              <a:spcBef>
                <a:spcPct val="0"/>
              </a:spcBef>
              <a:spcAft>
                <a:spcPct val="0"/>
              </a:spcAft>
              <a:buFont typeface="Calibri" pitchFamily="34" charset="0"/>
              <a:buAutoNum type="arabicPeriod"/>
            </a:pPr>
            <a:endParaRPr lang="es-ES"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ES" altLang="es-CO" sz="1200" dirty="0">
                <a:solidFill>
                  <a:prstClr val="black"/>
                </a:solidFill>
                <a:latin typeface="Arial" pitchFamily="34" charset="0"/>
                <a:ea typeface="Geneva"/>
                <a:cs typeface="Arial" pitchFamily="34" charset="0"/>
              </a:rPr>
              <a:t>El porcentaje de ejecución </a:t>
            </a:r>
            <a:r>
              <a:rPr lang="es-ES" altLang="es-CO" sz="1200" dirty="0" smtClean="0">
                <a:solidFill>
                  <a:prstClr val="black"/>
                </a:solidFill>
                <a:latin typeface="Arial" pitchFamily="34" charset="0"/>
                <a:ea typeface="Geneva"/>
                <a:cs typeface="Arial" pitchFamily="34" charset="0"/>
              </a:rPr>
              <a:t>total de la Regional a la fecha es del 100</a:t>
            </a:r>
            <a:r>
              <a:rPr lang="es-ES" altLang="es-CO" sz="1200" b="1" dirty="0" smtClean="0">
                <a:solidFill>
                  <a:prstClr val="black"/>
                </a:solidFill>
                <a:latin typeface="Arial" pitchFamily="34" charset="0"/>
                <a:ea typeface="Geneva"/>
                <a:cs typeface="Arial" pitchFamily="34" charset="0"/>
              </a:rPr>
              <a:t> %. </a:t>
            </a:r>
            <a:endParaRPr lang="es-ES" altLang="es-CO" sz="1200" b="1"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endParaRPr lang="es-ES"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A la Regional Casanare se le ha venido insistiendo que tengan en medio físico y magnético todas las evidencias y soportes de estos eventos, los cuales han compartido.</a:t>
            </a:r>
          </a:p>
          <a:p>
            <a:pPr indent="-182563" algn="just" fontAlgn="base">
              <a:spcBef>
                <a:spcPct val="0"/>
              </a:spcBef>
              <a:spcAft>
                <a:spcPct val="0"/>
              </a:spcAft>
              <a:buFont typeface="Calibri" pitchFamily="34" charset="0"/>
              <a:buAutoNum type="arabicPeriod"/>
            </a:pPr>
            <a:endParaRPr lang="es-CO"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 La Regional Casanare ha reportado el 100% de las guías de seguimiento a cumplimiento de compromisos esta pendiente por entregar el de la Regional y validar los retos cumplidos.</a:t>
            </a:r>
            <a:endParaRPr lang="es-CO" altLang="es-CO" sz="1200" dirty="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endParaRPr lang="es-CO" altLang="es-CO" sz="1200" dirty="0" smtClean="0">
              <a:solidFill>
                <a:prstClr val="black"/>
              </a:solidFill>
              <a:latin typeface="Arial" pitchFamily="34" charset="0"/>
              <a:ea typeface="Geneva"/>
              <a:cs typeface="Arial" pitchFamily="34" charset="0"/>
            </a:endParaRPr>
          </a:p>
          <a:p>
            <a:pPr indent="-182563" algn="just" fontAlgn="base">
              <a:spcBef>
                <a:spcPct val="0"/>
              </a:spcBef>
              <a:spcAft>
                <a:spcPct val="0"/>
              </a:spcAft>
              <a:buFont typeface="Calibri" pitchFamily="34" charset="0"/>
              <a:buAutoNum type="arabicPeriod"/>
            </a:pPr>
            <a:r>
              <a:rPr lang="es-CO" altLang="es-CO" sz="1200" dirty="0" smtClean="0">
                <a:solidFill>
                  <a:prstClr val="black"/>
                </a:solidFill>
                <a:latin typeface="Arial" pitchFamily="34" charset="0"/>
                <a:ea typeface="Geneva"/>
                <a:cs typeface="Arial" pitchFamily="34" charset="0"/>
              </a:rPr>
              <a:t>Se les solicito  el 22 de diciembre la entrega sistematizada de la encuesta de evaluación de esta meta  y las proyecciones para el 2016. </a:t>
            </a:r>
          </a:p>
          <a:p>
            <a:pPr marL="182563" indent="-182563" algn="just" fontAlgn="base">
              <a:spcBef>
                <a:spcPct val="0"/>
              </a:spcBef>
              <a:spcAft>
                <a:spcPct val="0"/>
              </a:spcAft>
              <a:buFont typeface="Calibri" pitchFamily="34" charset="0"/>
              <a:buAutoNum type="arabicPeriod"/>
            </a:pPr>
            <a:endParaRPr lang="es-CO" altLang="es-CO" sz="1200" dirty="0" smtClean="0">
              <a:solidFill>
                <a:prstClr val="black"/>
              </a:solidFill>
              <a:latin typeface="Arial" pitchFamily="34" charset="0"/>
              <a:ea typeface="Geneva"/>
              <a:cs typeface="Arial" pitchFamily="34" charset="0"/>
            </a:endParaRPr>
          </a:p>
          <a:p>
            <a:pPr marL="182563" indent="-182563" algn="just" fontAlgn="base">
              <a:spcBef>
                <a:spcPct val="0"/>
              </a:spcBef>
              <a:spcAft>
                <a:spcPct val="0"/>
              </a:spcAft>
            </a:pPr>
            <a:r>
              <a:rPr lang="es-CO" altLang="es-CO" sz="1200" dirty="0" smtClean="0">
                <a:solidFill>
                  <a:prstClr val="black"/>
                </a:solidFill>
                <a:latin typeface="Arial" pitchFamily="34" charset="0"/>
                <a:ea typeface="Geneva"/>
                <a:cs typeface="Arial" pitchFamily="34" charset="0"/>
              </a:rPr>
              <a:t> </a:t>
            </a:r>
          </a:p>
          <a:p>
            <a:pPr algn="just" fontAlgn="base">
              <a:spcBef>
                <a:spcPct val="0"/>
              </a:spcBef>
              <a:spcAft>
                <a:spcPct val="0"/>
              </a:spcAft>
              <a:buFont typeface="Calibri" pitchFamily="34" charset="0"/>
              <a:buAutoNum type="arabicPeriod"/>
            </a:pPr>
            <a:endParaRPr lang="es-ES" altLang="es-CO" sz="1200" dirty="0" smtClean="0">
              <a:solidFill>
                <a:prstClr val="black"/>
              </a:solidFill>
              <a:latin typeface="Arial" pitchFamily="34" charset="0"/>
              <a:ea typeface="Geneva"/>
              <a:cs typeface="Arial" pitchFamily="34" charset="0"/>
            </a:endParaRPr>
          </a:p>
          <a:p>
            <a:pPr algn="just" fontAlgn="base">
              <a:spcBef>
                <a:spcPct val="0"/>
              </a:spcBef>
              <a:spcAft>
                <a:spcPct val="0"/>
              </a:spcAft>
              <a:buFont typeface="Calibri" pitchFamily="34" charset="0"/>
              <a:buAutoNum type="arabicPeriod"/>
            </a:pPr>
            <a:endParaRPr lang="es-ES" altLang="es-CO" sz="1200" dirty="0">
              <a:solidFill>
                <a:prstClr val="black"/>
              </a:solidFill>
              <a:latin typeface="Arial" pitchFamily="34" charset="0"/>
              <a:ea typeface="Geneva"/>
              <a:cs typeface="Arial" pitchFamily="34" charset="0"/>
            </a:endParaRPr>
          </a:p>
          <a:p>
            <a:pPr algn="just" fontAlgn="base">
              <a:spcBef>
                <a:spcPct val="0"/>
              </a:spcBef>
              <a:spcAft>
                <a:spcPct val="0"/>
              </a:spcAft>
            </a:pPr>
            <a:endParaRPr lang="es-CO" sz="1200" dirty="0">
              <a:solidFill>
                <a:prstClr val="black"/>
              </a:solidFill>
              <a:latin typeface="Arial" pitchFamily="34" charset="0"/>
              <a:ea typeface="Geneva" charset="0"/>
              <a:cs typeface="Arial" pitchFamily="34" charset="0"/>
            </a:endParaRPr>
          </a:p>
          <a:p>
            <a:pPr marL="457200" indent="-457200" algn="just" defTabSz="457200" fontAlgn="base">
              <a:lnSpc>
                <a:spcPct val="114000"/>
              </a:lnSpc>
              <a:spcAft>
                <a:spcPts val="600"/>
              </a:spcAft>
              <a:buFont typeface="Arial" charset="0"/>
              <a:buNone/>
              <a:defRPr/>
            </a:pPr>
            <a:r>
              <a:rPr lang="es-CO" sz="1200" dirty="0">
                <a:solidFill>
                  <a:prstClr val="black"/>
                </a:solidFill>
                <a:latin typeface="Arial" pitchFamily="34" charset="0"/>
                <a:ea typeface="Geneva" charset="0"/>
                <a:cs typeface="Arial" pitchFamily="34" charset="0"/>
              </a:rPr>
              <a:t>  </a:t>
            </a:r>
            <a:endParaRPr lang="es-CO" sz="1200" b="1" dirty="0">
              <a:solidFill>
                <a:prstClr val="black"/>
              </a:solidFill>
              <a:latin typeface="Arial" pitchFamily="34" charset="0"/>
              <a:ea typeface="Geneva" charset="0"/>
              <a:cs typeface="Arial" pitchFamily="34" charset="0"/>
            </a:endParaRPr>
          </a:p>
          <a:p>
            <a:pPr marL="457200" indent="-457200" algn="just" defTabSz="457200" fontAlgn="base">
              <a:lnSpc>
                <a:spcPct val="114000"/>
              </a:lnSpc>
              <a:spcAft>
                <a:spcPts val="600"/>
              </a:spcAft>
              <a:buFont typeface="Arial" charset="0"/>
              <a:buNone/>
              <a:defRPr/>
            </a:pPr>
            <a:r>
              <a:rPr lang="es-CO" sz="1200" b="1" dirty="0">
                <a:solidFill>
                  <a:prstClr val="black"/>
                </a:solidFill>
                <a:latin typeface="Arial" pitchFamily="34" charset="0"/>
                <a:ea typeface="Geneva" charset="0"/>
                <a:cs typeface="Arial" pitchFamily="34" charset="0"/>
              </a:rPr>
              <a:t>        </a:t>
            </a:r>
          </a:p>
        </p:txBody>
      </p:sp>
    </p:spTree>
    <p:extLst>
      <p:ext uri="{BB962C8B-B14F-4D97-AF65-F5344CB8AC3E}">
        <p14:creationId xmlns:p14="http://schemas.microsoft.com/office/powerpoint/2010/main" val="39465756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313897" y="1528549"/>
            <a:ext cx="8488907" cy="3016210"/>
          </a:xfrm>
          <a:prstGeom prst="rect">
            <a:avLst/>
          </a:prstGeom>
          <a:noFill/>
        </p:spPr>
        <p:txBody>
          <a:bodyPr wrap="square" rtlCol="0">
            <a:spAutoFit/>
          </a:bodyPr>
          <a:lstStyle/>
          <a:p>
            <a:pPr marL="182563" indent="-182563">
              <a:buFont typeface="Arial" pitchFamily="34" charset="0"/>
              <a:buChar char="•"/>
            </a:pPr>
            <a:r>
              <a:rPr lang="es-CO" sz="1600" dirty="0"/>
              <a:t>Generar las acciones pertinentes para lograr una mayor vinculación del equipo de planeación en este proceso acordes con las líneas de trabajo brindadas en el 2015 </a:t>
            </a:r>
          </a:p>
          <a:p>
            <a:pPr marL="182563" lvl="0" indent="-182563">
              <a:buFont typeface="Arial" pitchFamily="34" charset="0"/>
              <a:buChar char="•"/>
            </a:pPr>
            <a:r>
              <a:rPr lang="es-CO" sz="1600" dirty="0"/>
              <a:t>Utilizar  las herramientas y  formatos que se manejan para esta meta de acuerdo a sus necesidades y posibilidades sobre todo la guía 3 de seguimiento a compromisos .</a:t>
            </a:r>
          </a:p>
          <a:p>
            <a:pPr marL="182563" lvl="0" indent="-182563">
              <a:buFont typeface="Arial" pitchFamily="34" charset="0"/>
              <a:buChar char="•"/>
            </a:pPr>
            <a:r>
              <a:rPr lang="es-CO" sz="1600" dirty="0"/>
              <a:t>Continuar aplicando metodologías innovadoras  que facilite la participación de todos los actores sociales e institucionales.</a:t>
            </a:r>
          </a:p>
          <a:p>
            <a:pPr marL="182563" lvl="0" indent="-182563">
              <a:buFont typeface="Arial" pitchFamily="34" charset="0"/>
              <a:buChar char="•"/>
            </a:pPr>
            <a:r>
              <a:rPr lang="es-CO" sz="1600" dirty="0"/>
              <a:t>Generar los procesos de contratación desde el comienzo del año dado que para el 2015   se les asignaran los recursos y las orientaciones  con la debida anticipación. </a:t>
            </a:r>
          </a:p>
          <a:p>
            <a:pPr marL="182563" lvl="0" indent="-182563">
              <a:buFont typeface="Arial" pitchFamily="34" charset="0"/>
              <a:buChar char="•"/>
            </a:pPr>
            <a:r>
              <a:rPr lang="es-CO" sz="1600" dirty="0"/>
              <a:t>Compartir los  compromisos adquiridos en  las   mesas públicas, para poder contar con un reporte y  saber acerca de  las respuestas que se le está brindando  a la comunidades.</a:t>
            </a:r>
          </a:p>
          <a:p>
            <a:pPr marL="182563" indent="-182563" algn="just" fontAlgn="base">
              <a:spcBef>
                <a:spcPct val="0"/>
              </a:spcBef>
              <a:spcAft>
                <a:spcPct val="0"/>
              </a:spcAft>
              <a:buFont typeface="Arial" pitchFamily="34" charset="0"/>
              <a:buChar char="•"/>
            </a:pPr>
            <a:endParaRPr lang="es-ES" altLang="es-CO" sz="1500" dirty="0">
              <a:solidFill>
                <a:prstClr val="black"/>
              </a:solidFill>
              <a:latin typeface="Arial" pitchFamily="34" charset="0"/>
              <a:ea typeface="Geneva"/>
              <a:cs typeface="Arial" pitchFamily="34" charset="0"/>
            </a:endParaRPr>
          </a:p>
          <a:p>
            <a:pPr algn="just"/>
            <a:endParaRPr lang="es-CO" sz="1500" dirty="0">
              <a:latin typeface="Arial" panose="020B0604020202020204" pitchFamily="34" charset="0"/>
              <a:cs typeface="Arial" panose="020B0604020202020204" pitchFamily="34" charset="0"/>
            </a:endParaRPr>
          </a:p>
        </p:txBody>
      </p:sp>
      <p:sp>
        <p:nvSpPr>
          <p:cNvPr id="3" name="2 CuadroTexto"/>
          <p:cNvSpPr txBox="1"/>
          <p:nvPr/>
        </p:nvSpPr>
        <p:spPr>
          <a:xfrm>
            <a:off x="122830" y="27296"/>
            <a:ext cx="6714698" cy="923330"/>
          </a:xfrm>
          <a:prstGeom prst="rect">
            <a:avLst/>
          </a:prstGeom>
          <a:noFill/>
        </p:spPr>
        <p:txBody>
          <a:bodyPr wrap="square" rtlCol="0">
            <a:spAutoFit/>
          </a:bodyPr>
          <a:lstStyle/>
          <a:p>
            <a:r>
              <a:rPr lang="es-CO" b="1" dirty="0" smtClean="0">
                <a:solidFill>
                  <a:schemeClr val="bg1"/>
                </a:solidFill>
                <a:latin typeface="Arial" pitchFamily="34" charset="0"/>
                <a:cs typeface="Arial" pitchFamily="34" charset="0"/>
              </a:rPr>
              <a:t>Como proyecciones generales  a  la Casanare le correspondió  para el 2015 enfatizar en los siguientes aspectos : </a:t>
            </a:r>
            <a:endParaRPr lang="es-CO" dirty="0">
              <a:solidFill>
                <a:schemeClr val="bg1"/>
              </a:solidFill>
            </a:endParaRPr>
          </a:p>
        </p:txBody>
      </p:sp>
    </p:spTree>
    <p:extLst>
      <p:ext uri="{BB962C8B-B14F-4D97-AF65-F5344CB8AC3E}">
        <p14:creationId xmlns:p14="http://schemas.microsoft.com/office/powerpoint/2010/main" val="76051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1" y="4840027"/>
            <a:ext cx="6114196" cy="1284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lnSpc>
                <a:spcPct val="80000"/>
              </a:lnSpc>
            </a:pPr>
            <a:r>
              <a:rPr lang="es-CO" sz="3200" dirty="0">
                <a:solidFill>
                  <a:srgbClr val="595959"/>
                </a:solidFill>
              </a:rPr>
              <a:t>Compromisos de las </a:t>
            </a:r>
            <a:r>
              <a:rPr lang="es-CO" sz="3200" dirty="0" smtClean="0">
                <a:solidFill>
                  <a:srgbClr val="595959"/>
                </a:solidFill>
              </a:rPr>
              <a:t>MP por Cada </a:t>
            </a:r>
            <a:r>
              <a:rPr lang="es-CO" sz="3200" dirty="0">
                <a:solidFill>
                  <a:srgbClr val="595959"/>
                </a:solidFill>
              </a:rPr>
              <a:t>CZ </a:t>
            </a:r>
            <a:r>
              <a:rPr lang="es-CO" sz="3200" dirty="0" smtClean="0">
                <a:solidFill>
                  <a:srgbClr val="595959"/>
                </a:solidFill>
              </a:rPr>
              <a:t> </a:t>
            </a:r>
            <a:r>
              <a:rPr lang="es-CO" sz="3200" dirty="0">
                <a:solidFill>
                  <a:srgbClr val="595959"/>
                </a:solidFill>
              </a:rPr>
              <a:t>y la </a:t>
            </a:r>
            <a:r>
              <a:rPr lang="es-CO" sz="3200" dirty="0" smtClean="0">
                <a:solidFill>
                  <a:srgbClr val="595959"/>
                </a:solidFill>
              </a:rPr>
              <a:t>RPC </a:t>
            </a:r>
            <a:r>
              <a:rPr lang="es-CO" sz="3200" dirty="0">
                <a:solidFill>
                  <a:srgbClr val="595959"/>
                </a:solidFill>
              </a:rPr>
              <a:t>de </a:t>
            </a:r>
            <a:r>
              <a:rPr lang="es-CO" sz="3200" dirty="0" smtClean="0">
                <a:solidFill>
                  <a:srgbClr val="595959"/>
                </a:solidFill>
              </a:rPr>
              <a:t>la Regional </a:t>
            </a:r>
          </a:p>
          <a:p>
            <a:pPr algn="ctr">
              <a:lnSpc>
                <a:spcPct val="80000"/>
              </a:lnSpc>
            </a:pPr>
            <a:r>
              <a:rPr lang="es-CO" sz="3200" dirty="0" smtClean="0">
                <a:solidFill>
                  <a:srgbClr val="595959"/>
                </a:solidFill>
              </a:rPr>
              <a:t>Casanare  2015 </a:t>
            </a:r>
            <a:endParaRPr lang="es-ES" sz="3200" dirty="0">
              <a:solidFill>
                <a:srgbClr val="595959"/>
              </a:solidFill>
            </a:endParaRPr>
          </a:p>
        </p:txBody>
      </p:sp>
    </p:spTree>
    <p:extLst>
      <p:ext uri="{BB962C8B-B14F-4D97-AF65-F5344CB8AC3E}">
        <p14:creationId xmlns:p14="http://schemas.microsoft.com/office/powerpoint/2010/main" val="1731550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0" y="87312"/>
            <a:ext cx="704475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smtClean="0">
                <a:solidFill>
                  <a:schemeClr val="bg1"/>
                </a:solidFill>
              </a:rPr>
              <a:t>Compromisos adquiridos en la MP </a:t>
            </a:r>
            <a:r>
              <a:rPr lang="es-CO" b="1" dirty="0" smtClean="0">
                <a:solidFill>
                  <a:schemeClr val="bg1"/>
                </a:solidFill>
              </a:rPr>
              <a:t>del Municipio </a:t>
            </a:r>
            <a:r>
              <a:rPr lang="es-CO" b="1" dirty="0">
                <a:solidFill>
                  <a:schemeClr val="bg1"/>
                </a:solidFill>
              </a:rPr>
              <a:t>Yopal </a:t>
            </a:r>
            <a:r>
              <a:rPr lang="es-CO" b="1" dirty="0" smtClean="0">
                <a:solidFill>
                  <a:schemeClr val="bg1"/>
                </a:solidFill>
              </a:rPr>
              <a:t>  </a:t>
            </a:r>
            <a:r>
              <a:rPr lang="es-ES" b="1" dirty="0" smtClean="0">
                <a:solidFill>
                  <a:schemeClr val="bg1"/>
                </a:solidFill>
              </a:rPr>
              <a:t>durante el 2015  </a:t>
            </a:r>
            <a:endParaRPr lang="es-ES" b="1" dirty="0">
              <a:solidFill>
                <a:schemeClr val="bg1"/>
              </a:solidFill>
            </a:endParaRPr>
          </a:p>
        </p:txBody>
      </p:sp>
      <p:sp>
        <p:nvSpPr>
          <p:cNvPr id="2" name="1 CuadroTexto"/>
          <p:cNvSpPr txBox="1"/>
          <p:nvPr/>
        </p:nvSpPr>
        <p:spPr>
          <a:xfrm>
            <a:off x="191069" y="1314093"/>
            <a:ext cx="8639032" cy="3770263"/>
          </a:xfrm>
          <a:prstGeom prst="rect">
            <a:avLst/>
          </a:prstGeom>
          <a:noFill/>
        </p:spPr>
        <p:txBody>
          <a:bodyPr wrap="square" rtlCol="0">
            <a:spAutoFit/>
          </a:bodyPr>
          <a:lstStyle/>
          <a:p>
            <a:r>
              <a:rPr lang="es-CO" sz="1700" b="1" u="sng" dirty="0" smtClean="0"/>
              <a:t>De la MP  del Municipio Yopal del CZ </a:t>
            </a:r>
            <a:r>
              <a:rPr lang="es-CO" sz="1600" b="1" u="sng" dirty="0" smtClean="0"/>
              <a:t> </a:t>
            </a:r>
            <a:r>
              <a:rPr lang="es-CO" sz="1600" b="1" u="sng" dirty="0"/>
              <a:t>Yopal </a:t>
            </a:r>
            <a:r>
              <a:rPr lang="es-CO" sz="1600" b="1" u="sng" dirty="0" smtClean="0"/>
              <a:t> </a:t>
            </a:r>
            <a:r>
              <a:rPr lang="es-CO" sz="1700" dirty="0" smtClean="0"/>
              <a:t>realizada el 20 de abril   de 2015 se sugirió </a:t>
            </a:r>
            <a:r>
              <a:rPr lang="es-CO" sz="1600" dirty="0" smtClean="0"/>
              <a:t>hacer </a:t>
            </a:r>
            <a:r>
              <a:rPr lang="es-CO" sz="1600" dirty="0"/>
              <a:t>seguimiento al cumplimiento  los siguientes  compromisos :  	</a:t>
            </a:r>
            <a:endParaRPr lang="es-CO" sz="1600" dirty="0" smtClean="0"/>
          </a:p>
          <a:p>
            <a:endParaRPr lang="es-CO" sz="1600" dirty="0" smtClean="0"/>
          </a:p>
          <a:p>
            <a:endParaRPr lang="es-CO" sz="1600" dirty="0"/>
          </a:p>
          <a:p>
            <a:pPr marL="285750" indent="-285750" algn="just">
              <a:spcBef>
                <a:spcPts val="600"/>
              </a:spcBef>
              <a:spcAft>
                <a:spcPts val="600"/>
              </a:spcAft>
              <a:buFont typeface="Arial" panose="020B0604020202020204" pitchFamily="34" charset="0"/>
              <a:buChar char="•"/>
            </a:pPr>
            <a:r>
              <a:rPr lang="es-CO" sz="1600" dirty="0" smtClean="0"/>
              <a:t>Verificar </a:t>
            </a:r>
            <a:r>
              <a:rPr lang="es-CO" sz="1600" dirty="0"/>
              <a:t>que se haga difusión a líderes comunitarios los  temas relacionados con protección.</a:t>
            </a:r>
          </a:p>
          <a:p>
            <a:pPr marL="285750" indent="-285750" algn="just">
              <a:spcBef>
                <a:spcPts val="600"/>
              </a:spcBef>
              <a:spcAft>
                <a:spcPts val="600"/>
              </a:spcAft>
              <a:buFont typeface="Arial" panose="020B0604020202020204" pitchFamily="34" charset="0"/>
              <a:buChar char="•"/>
            </a:pPr>
            <a:r>
              <a:rPr lang="es-CO" sz="1600" dirty="0" smtClean="0"/>
              <a:t>Verificar </a:t>
            </a:r>
            <a:r>
              <a:rPr lang="es-CO" sz="1600" dirty="0"/>
              <a:t>que se realice la capacitación a psico -orientadoras de Instituciones Educativas del Municipio de Yopal en proceso de restablecimiento de derechos. </a:t>
            </a:r>
          </a:p>
          <a:p>
            <a:pPr marL="285750" indent="-285750" algn="just">
              <a:spcBef>
                <a:spcPts val="600"/>
              </a:spcBef>
              <a:spcAft>
                <a:spcPts val="600"/>
              </a:spcAft>
              <a:buFont typeface="Arial" panose="020B0604020202020204" pitchFamily="34" charset="0"/>
              <a:buChar char="•"/>
            </a:pPr>
            <a:r>
              <a:rPr lang="es-CO" sz="1600" dirty="0" smtClean="0"/>
              <a:t>Verificar </a:t>
            </a:r>
            <a:r>
              <a:rPr lang="es-CO" sz="1600" dirty="0"/>
              <a:t>que las defensorías de familia  socialicen  en 8  Instituciones Educativas del Municipio de Yopal los  asuntos relacionados con problemáticas que aquejan a la infancia y la adolescencia.</a:t>
            </a:r>
          </a:p>
          <a:p>
            <a:pPr marL="285750" indent="-285750" algn="just">
              <a:spcBef>
                <a:spcPts val="600"/>
              </a:spcBef>
              <a:spcAft>
                <a:spcPts val="600"/>
              </a:spcAft>
              <a:buFont typeface="Arial" panose="020B0604020202020204" pitchFamily="34" charset="0"/>
              <a:buChar char="•"/>
            </a:pPr>
            <a:r>
              <a:rPr lang="es-CO" sz="1600" dirty="0" smtClean="0"/>
              <a:t>Garantizar </a:t>
            </a:r>
            <a:r>
              <a:rPr lang="es-CO" sz="1600" dirty="0"/>
              <a:t>la capacitación a Presidentes de JAC en cuanto a contenidos de la Ley 1098 de 2006 y oferta de programas y servicios del ICBF.</a:t>
            </a:r>
          </a:p>
          <a:p>
            <a:pPr>
              <a:spcBef>
                <a:spcPts val="600"/>
              </a:spcBef>
              <a:spcAft>
                <a:spcPts val="600"/>
              </a:spcAft>
            </a:pPr>
            <a:endParaRPr lang="es-CO" sz="1700" dirty="0"/>
          </a:p>
        </p:txBody>
      </p:sp>
    </p:spTree>
    <p:extLst>
      <p:ext uri="{BB962C8B-B14F-4D97-AF65-F5344CB8AC3E}">
        <p14:creationId xmlns:p14="http://schemas.microsoft.com/office/powerpoint/2010/main" val="4359794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398463" y="87313"/>
            <a:ext cx="68373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a:t>
            </a:r>
            <a:r>
              <a:rPr lang="es-ES" b="1" dirty="0" smtClean="0">
                <a:solidFill>
                  <a:schemeClr val="bg1"/>
                </a:solidFill>
              </a:rPr>
              <a:t>la   MP  </a:t>
            </a:r>
            <a:r>
              <a:rPr lang="es-CO" b="1" dirty="0" smtClean="0">
                <a:solidFill>
                  <a:schemeClr val="bg1"/>
                </a:solidFill>
              </a:rPr>
              <a:t>del </a:t>
            </a:r>
            <a:r>
              <a:rPr lang="es-CO" b="1" dirty="0">
                <a:solidFill>
                  <a:schemeClr val="bg1"/>
                </a:solidFill>
              </a:rPr>
              <a:t>Municipio  Yopal   </a:t>
            </a:r>
            <a:r>
              <a:rPr lang="es-ES" b="1" dirty="0" smtClean="0">
                <a:solidFill>
                  <a:schemeClr val="bg1"/>
                </a:solidFill>
              </a:rPr>
              <a:t>durante  </a:t>
            </a:r>
            <a:r>
              <a:rPr lang="es-ES" b="1" dirty="0">
                <a:solidFill>
                  <a:schemeClr val="bg1"/>
                </a:solidFill>
              </a:rPr>
              <a:t>el 2015  </a:t>
            </a:r>
          </a:p>
        </p:txBody>
      </p:sp>
      <p:sp>
        <p:nvSpPr>
          <p:cNvPr id="2" name="1 CuadroTexto"/>
          <p:cNvSpPr txBox="1"/>
          <p:nvPr/>
        </p:nvSpPr>
        <p:spPr>
          <a:xfrm>
            <a:off x="398462" y="1282890"/>
            <a:ext cx="8390695" cy="3801041"/>
          </a:xfrm>
          <a:prstGeom prst="rect">
            <a:avLst/>
          </a:prstGeom>
          <a:noFill/>
        </p:spPr>
        <p:txBody>
          <a:bodyPr wrap="square" rtlCol="0">
            <a:spAutoFit/>
          </a:bodyPr>
          <a:lstStyle/>
          <a:p>
            <a:r>
              <a:rPr lang="es-CO" b="1" u="sng" dirty="0" smtClean="0"/>
              <a:t>De la MP del Municipio Yopal del </a:t>
            </a:r>
            <a:r>
              <a:rPr lang="es-CO" b="1" u="sng" dirty="0"/>
              <a:t>CZ </a:t>
            </a:r>
            <a:r>
              <a:rPr lang="es-CO" b="1" u="sng" dirty="0" smtClean="0"/>
              <a:t>Yopal </a:t>
            </a:r>
            <a:r>
              <a:rPr lang="es-CO" b="1" dirty="0" smtClean="0"/>
              <a:t>realizada el 7 de mayo </a:t>
            </a:r>
            <a:r>
              <a:rPr lang="es-CO" dirty="0" smtClean="0"/>
              <a:t>los </a:t>
            </a:r>
            <a:r>
              <a:rPr lang="es-CO" dirty="0"/>
              <a:t>siguientes fueron los compromisos </a:t>
            </a:r>
            <a:r>
              <a:rPr lang="es-CO" dirty="0" smtClean="0"/>
              <a:t>adquiridos:</a:t>
            </a:r>
          </a:p>
          <a:p>
            <a:endParaRPr lang="es-CO" sz="1600" dirty="0"/>
          </a:p>
          <a:p>
            <a:pPr marL="285750" indent="-285750">
              <a:spcBef>
                <a:spcPts val="600"/>
              </a:spcBef>
              <a:spcAft>
                <a:spcPts val="600"/>
              </a:spcAft>
              <a:buFont typeface="Arial" panose="020B0604020202020204" pitchFamily="34" charset="0"/>
              <a:buChar char="•"/>
            </a:pPr>
            <a:r>
              <a:rPr lang="es-CO" sz="1600" dirty="0" smtClean="0"/>
              <a:t>Verificar </a:t>
            </a:r>
            <a:r>
              <a:rPr lang="es-CO" sz="1600" dirty="0"/>
              <a:t>que se haga difusión a líderes comunitarios los  temas relacionados con protección.</a:t>
            </a:r>
          </a:p>
          <a:p>
            <a:pPr marL="285750" indent="-285750">
              <a:spcBef>
                <a:spcPts val="600"/>
              </a:spcBef>
              <a:spcAft>
                <a:spcPts val="600"/>
              </a:spcAft>
              <a:buFont typeface="Arial" panose="020B0604020202020204" pitchFamily="34" charset="0"/>
              <a:buChar char="•"/>
            </a:pPr>
            <a:r>
              <a:rPr lang="es-CO" sz="1600" dirty="0" smtClean="0"/>
              <a:t>Verificar </a:t>
            </a:r>
            <a:r>
              <a:rPr lang="es-CO" sz="1600" dirty="0"/>
              <a:t>que se realice la capacitación a psico -orientadoras de Instituciones Educativas del Municipio de Yopal en proceso de restablecimiento de derechos. </a:t>
            </a:r>
          </a:p>
          <a:p>
            <a:pPr marL="285750" indent="-285750">
              <a:spcBef>
                <a:spcPts val="600"/>
              </a:spcBef>
              <a:spcAft>
                <a:spcPts val="600"/>
              </a:spcAft>
              <a:buFont typeface="Arial" panose="020B0604020202020204" pitchFamily="34" charset="0"/>
              <a:buChar char="•"/>
            </a:pPr>
            <a:r>
              <a:rPr lang="es-CO" sz="1600" dirty="0" smtClean="0"/>
              <a:t>Verificar </a:t>
            </a:r>
            <a:r>
              <a:rPr lang="es-CO" sz="1600" dirty="0"/>
              <a:t>que las defensorías de familia  socialicen  en 8  Instituciones Educativas del Municipio de Yopal los  asuntos relacionados con problemáticas que aquejan a la infancia y la adolescencia.</a:t>
            </a:r>
          </a:p>
          <a:p>
            <a:pPr marL="285750" indent="-285750">
              <a:spcBef>
                <a:spcPts val="600"/>
              </a:spcBef>
              <a:spcAft>
                <a:spcPts val="600"/>
              </a:spcAft>
              <a:buFont typeface="Arial" panose="020B0604020202020204" pitchFamily="34" charset="0"/>
              <a:buChar char="•"/>
            </a:pPr>
            <a:r>
              <a:rPr lang="es-CO" sz="1600" dirty="0" smtClean="0"/>
              <a:t>Garantizar </a:t>
            </a:r>
            <a:r>
              <a:rPr lang="es-CO" sz="1600" dirty="0"/>
              <a:t>la capacitación a Presidentes de JAC en cuanto a contenidos de la Ley 1098 de 2006 y oferta de programas y servicios del ICBF.</a:t>
            </a:r>
          </a:p>
          <a:p>
            <a:pPr marL="285750" indent="-285750">
              <a:spcBef>
                <a:spcPts val="600"/>
              </a:spcBef>
              <a:spcAft>
                <a:spcPts val="600"/>
              </a:spcAft>
              <a:buFont typeface="Arial" panose="020B0604020202020204" pitchFamily="34" charset="0"/>
              <a:buChar char="•"/>
            </a:pPr>
            <a:endParaRPr lang="es-CO" sz="1600" dirty="0"/>
          </a:p>
        </p:txBody>
      </p:sp>
    </p:spTree>
    <p:extLst>
      <p:ext uri="{BB962C8B-B14F-4D97-AF65-F5344CB8AC3E}">
        <p14:creationId xmlns:p14="http://schemas.microsoft.com/office/powerpoint/2010/main" val="2318296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398463" y="87313"/>
            <a:ext cx="68373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la   MP  </a:t>
            </a:r>
            <a:r>
              <a:rPr lang="es-CO" b="1" dirty="0">
                <a:solidFill>
                  <a:schemeClr val="bg1"/>
                </a:solidFill>
              </a:rPr>
              <a:t>del Municipio  Yopal   </a:t>
            </a:r>
            <a:r>
              <a:rPr lang="es-ES" b="1" dirty="0">
                <a:solidFill>
                  <a:schemeClr val="bg1"/>
                </a:solidFill>
              </a:rPr>
              <a:t>durante  el 2015  </a:t>
            </a:r>
          </a:p>
        </p:txBody>
      </p:sp>
      <p:sp>
        <p:nvSpPr>
          <p:cNvPr id="2" name="1 CuadroTexto"/>
          <p:cNvSpPr txBox="1"/>
          <p:nvPr/>
        </p:nvSpPr>
        <p:spPr>
          <a:xfrm>
            <a:off x="245660" y="1446663"/>
            <a:ext cx="8325134" cy="4247317"/>
          </a:xfrm>
          <a:prstGeom prst="rect">
            <a:avLst/>
          </a:prstGeom>
          <a:noFill/>
        </p:spPr>
        <p:txBody>
          <a:bodyPr wrap="square" rtlCol="0">
            <a:spAutoFit/>
          </a:bodyPr>
          <a:lstStyle/>
          <a:p>
            <a:r>
              <a:rPr lang="es-CO" b="1" u="sng" dirty="0"/>
              <a:t>De la MP del Municipio Yopal del CZ Yopal </a:t>
            </a:r>
            <a:r>
              <a:rPr lang="es-CO" b="1" dirty="0"/>
              <a:t>realizada el </a:t>
            </a:r>
            <a:r>
              <a:rPr lang="es-CO" b="1" dirty="0" smtClean="0"/>
              <a:t>30 de septiembre </a:t>
            </a:r>
            <a:r>
              <a:rPr lang="es-CO" dirty="0" smtClean="0"/>
              <a:t>los </a:t>
            </a:r>
            <a:r>
              <a:rPr lang="es-CO" dirty="0"/>
              <a:t>siguientes fueron los compromisos adquiridos:</a:t>
            </a:r>
          </a:p>
          <a:p>
            <a:r>
              <a:rPr lang="es-CO" b="1" dirty="0"/>
              <a:t>			</a:t>
            </a:r>
            <a:endParaRPr lang="es-CO" dirty="0" smtClean="0"/>
          </a:p>
          <a:p>
            <a:pPr marL="285750" lvl="0" indent="-285750">
              <a:spcBef>
                <a:spcPts val="600"/>
              </a:spcBef>
              <a:spcAft>
                <a:spcPts val="600"/>
              </a:spcAft>
              <a:buFont typeface="Arial" panose="020B0604020202020204" pitchFamily="34" charset="0"/>
              <a:buChar char="•"/>
            </a:pPr>
            <a:r>
              <a:rPr lang="es-CO" sz="1600" dirty="0" smtClean="0"/>
              <a:t>Verificar </a:t>
            </a:r>
            <a:r>
              <a:rPr lang="es-CO" sz="1600" dirty="0"/>
              <a:t>que se reporte  al ICBF Regional Casanare los casos detectados e identificados de posible vulneración de derechos en el marco del Programa “Generaciones con Bienestar”. </a:t>
            </a:r>
          </a:p>
          <a:p>
            <a:pPr marL="285750" lvl="0" indent="-285750">
              <a:spcBef>
                <a:spcPts val="600"/>
              </a:spcBef>
              <a:spcAft>
                <a:spcPts val="600"/>
              </a:spcAft>
              <a:buFont typeface="Arial" panose="020B0604020202020204" pitchFamily="34" charset="0"/>
              <a:buChar char="•"/>
            </a:pPr>
            <a:r>
              <a:rPr lang="es-CO" sz="1600" dirty="0" smtClean="0"/>
              <a:t>Sugiero </a:t>
            </a:r>
            <a:r>
              <a:rPr lang="es-CO" sz="1600" dirty="0"/>
              <a:t>además diligenciar en el formato las inquietudes de la comunidad  y respuestas que se le brindo durante el desarrollo de la MP, que si bien es cierto se resolvió vale la pena contemplarlas en este formato.   </a:t>
            </a:r>
          </a:p>
          <a:p>
            <a:pPr marL="285750" lvl="0" indent="-285750">
              <a:spcBef>
                <a:spcPts val="600"/>
              </a:spcBef>
              <a:spcAft>
                <a:spcPts val="600"/>
              </a:spcAft>
              <a:buFont typeface="Arial" panose="020B0604020202020204" pitchFamily="34" charset="0"/>
              <a:buChar char="•"/>
            </a:pPr>
            <a:endParaRPr lang="es-CO" sz="1600" dirty="0"/>
          </a:p>
          <a:p>
            <a:endParaRPr lang="es-CO" b="1" dirty="0" smtClean="0"/>
          </a:p>
          <a:p>
            <a:endParaRPr lang="es-CO" b="1" dirty="0"/>
          </a:p>
          <a:p>
            <a:endParaRPr lang="es-CO" b="1" dirty="0" smtClean="0"/>
          </a:p>
          <a:p>
            <a:endParaRPr lang="es-CO" b="1" dirty="0"/>
          </a:p>
          <a:p>
            <a:endParaRPr lang="es-CO" dirty="0"/>
          </a:p>
        </p:txBody>
      </p:sp>
    </p:spTree>
    <p:extLst>
      <p:ext uri="{BB962C8B-B14F-4D97-AF65-F5344CB8AC3E}">
        <p14:creationId xmlns:p14="http://schemas.microsoft.com/office/powerpoint/2010/main" val="15482908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0" y="87313"/>
            <a:ext cx="683736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ES" sz="2000" b="1" dirty="0" smtClean="0">
                <a:solidFill>
                  <a:schemeClr val="bg1"/>
                </a:solidFill>
              </a:rPr>
              <a:t>Compromisos adquiridos en la  MP  </a:t>
            </a:r>
            <a:r>
              <a:rPr lang="es-CO" sz="2000" b="1" dirty="0" smtClean="0">
                <a:solidFill>
                  <a:schemeClr val="bg1"/>
                </a:solidFill>
              </a:rPr>
              <a:t>del </a:t>
            </a:r>
            <a:r>
              <a:rPr lang="es-CO" sz="2000" b="1" dirty="0">
                <a:solidFill>
                  <a:schemeClr val="bg1"/>
                </a:solidFill>
              </a:rPr>
              <a:t>Municipio Paz de </a:t>
            </a:r>
            <a:r>
              <a:rPr lang="es-CO" sz="2000" b="1" dirty="0" smtClean="0">
                <a:solidFill>
                  <a:schemeClr val="bg1"/>
                </a:solidFill>
              </a:rPr>
              <a:t>Ariporo </a:t>
            </a:r>
            <a:r>
              <a:rPr lang="es-ES" sz="2000" b="1" dirty="0" smtClean="0">
                <a:solidFill>
                  <a:schemeClr val="bg1"/>
                </a:solidFill>
              </a:rPr>
              <a:t>durante </a:t>
            </a:r>
            <a:r>
              <a:rPr lang="es-ES" sz="2000" b="1" dirty="0">
                <a:solidFill>
                  <a:schemeClr val="bg1"/>
                </a:solidFill>
              </a:rPr>
              <a:t>el 2015  </a:t>
            </a:r>
          </a:p>
        </p:txBody>
      </p:sp>
      <p:sp>
        <p:nvSpPr>
          <p:cNvPr id="2" name="1 CuadroTexto"/>
          <p:cNvSpPr txBox="1"/>
          <p:nvPr/>
        </p:nvSpPr>
        <p:spPr>
          <a:xfrm>
            <a:off x="204716" y="1064525"/>
            <a:ext cx="8529851" cy="5770811"/>
          </a:xfrm>
          <a:prstGeom prst="rect">
            <a:avLst/>
          </a:prstGeom>
          <a:noFill/>
        </p:spPr>
        <p:txBody>
          <a:bodyPr wrap="square" rtlCol="0">
            <a:spAutoFit/>
          </a:bodyPr>
          <a:lstStyle/>
          <a:p>
            <a:pPr algn="just"/>
            <a:r>
              <a:rPr lang="es-CO" sz="1600" b="1" u="sng" dirty="0"/>
              <a:t>De la MP del Municipio Paz de </a:t>
            </a:r>
            <a:r>
              <a:rPr lang="es-CO" sz="1600" b="1" u="sng" dirty="0" smtClean="0"/>
              <a:t>Ariporo del   </a:t>
            </a:r>
            <a:r>
              <a:rPr lang="pt-BR" sz="1600" b="1" u="sng" dirty="0"/>
              <a:t>CZ. </a:t>
            </a:r>
            <a:r>
              <a:rPr lang="es-CO" sz="1600" b="1" u="sng" dirty="0"/>
              <a:t>Paz de </a:t>
            </a:r>
            <a:r>
              <a:rPr lang="es-CO" sz="1600" b="1" u="sng" dirty="0" smtClean="0"/>
              <a:t>Ariporo </a:t>
            </a:r>
            <a:r>
              <a:rPr lang="es-CO" sz="1600" dirty="0" smtClean="0"/>
              <a:t>realizada </a:t>
            </a:r>
            <a:r>
              <a:rPr lang="es-CO" sz="1600" dirty="0"/>
              <a:t>el </a:t>
            </a:r>
            <a:r>
              <a:rPr lang="es-CO" sz="1600" dirty="0" smtClean="0"/>
              <a:t>18  de septiembre </a:t>
            </a:r>
            <a:r>
              <a:rPr lang="es-CO" sz="1600" b="1" dirty="0" smtClean="0"/>
              <a:t>  </a:t>
            </a:r>
            <a:r>
              <a:rPr lang="es-CO" sz="1600" dirty="0" smtClean="0"/>
              <a:t>los </a:t>
            </a:r>
            <a:r>
              <a:rPr lang="es-CO" sz="1600" dirty="0"/>
              <a:t>siguientes fueron los compromisos </a:t>
            </a:r>
            <a:r>
              <a:rPr lang="es-CO" sz="1600" dirty="0" smtClean="0"/>
              <a:t>adquiridos:  </a:t>
            </a:r>
            <a:r>
              <a:rPr lang="es-CO" sz="1600" dirty="0"/>
              <a:t>			</a:t>
            </a:r>
            <a:endParaRPr lang="es-CO" sz="1600" b="1" dirty="0" smtClean="0"/>
          </a:p>
          <a:p>
            <a:pPr marL="285750" lvl="0" indent="-285750">
              <a:buFont typeface="Arial" panose="020B0604020202020204" pitchFamily="34" charset="0"/>
              <a:buChar char="•"/>
            </a:pPr>
            <a:endParaRPr lang="es-CO" sz="1400" dirty="0" smtClean="0"/>
          </a:p>
          <a:p>
            <a:pPr marL="285750" lvl="0" indent="-285750">
              <a:buFont typeface="Arial" panose="020B0604020202020204" pitchFamily="34" charset="0"/>
              <a:buChar char="•"/>
            </a:pPr>
            <a:r>
              <a:rPr lang="es-CO" sz="1400" dirty="0" smtClean="0"/>
              <a:t>Verificar </a:t>
            </a:r>
            <a:r>
              <a:rPr lang="es-CO" sz="1400" dirty="0"/>
              <a:t>que se realice la socialización  de la oferta de programas y servicios en Asamblea de Asociados en  Barrios según lo soliciten los Presidentes de las Juntas de Acción Comunal.</a:t>
            </a:r>
          </a:p>
          <a:p>
            <a:pPr marL="285750" lvl="0" indent="-285750">
              <a:buFont typeface="Arial" panose="020B0604020202020204" pitchFamily="34" charset="0"/>
              <a:buChar char="•"/>
            </a:pPr>
            <a:r>
              <a:rPr lang="es-CO" sz="1400" dirty="0"/>
              <a:t>Verificar que se adelante la  intervención al interior de la Mesa Municipal de Víctimas para presentación de programas y servicios del ICBF.</a:t>
            </a:r>
          </a:p>
          <a:p>
            <a:pPr marL="285750" lvl="0" indent="-285750">
              <a:buFont typeface="Arial" panose="020B0604020202020204" pitchFamily="34" charset="0"/>
              <a:buChar char="•"/>
            </a:pPr>
            <a:r>
              <a:rPr lang="es-CO" sz="1400" dirty="0"/>
              <a:t>Realizar en coordinación con la Dirección de Protección ICBF  y otros   entes especializados, tanto en salud y educación,  la orientación a los padres de familia de Instituciones Educativas actividades  informativas y formativas  relacionados con el Consumo de Sustancias Psicoactivas (SPA) y  Violencia Sexual  en adolescentes.</a:t>
            </a:r>
          </a:p>
          <a:p>
            <a:pPr marL="285750" lvl="0" indent="-285750">
              <a:buFont typeface="Arial" panose="020B0604020202020204" pitchFamily="34" charset="0"/>
              <a:buChar char="•"/>
            </a:pPr>
            <a:r>
              <a:rPr lang="es-CO" sz="1400" dirty="0"/>
              <a:t>Generar estrategias en coordinación con las areas misionales ICBF para revisar la posibilidad de ampliación de coberturas en programas de mayor incidencia y necesidad en los municipios.</a:t>
            </a:r>
          </a:p>
          <a:p>
            <a:pPr marL="285750" lvl="0" indent="-285750">
              <a:buFont typeface="Arial" panose="020B0604020202020204" pitchFamily="34" charset="0"/>
              <a:buChar char="•"/>
            </a:pPr>
            <a:r>
              <a:rPr lang="es-CO" sz="1400" dirty="0"/>
              <a:t>Respecto a las necesidades sentidas por la comunidad en la atención de programas a la niñez y la adolescencia es importante presentar propuestas a la Dirección de Primera infancia, Niñez y   Adolescencia,  Protección y SNBF  y a los Alcaldes  para que se garantice  contar con  profesionales nutricionistas para los programas de primera infancia , profesionales que apoyen a las defensorías de familia en temas terapéuticos, de educación y prevención y apoyo en procesos de articulación con actores sociales e institucionales.  </a:t>
            </a:r>
          </a:p>
          <a:p>
            <a:pPr marL="285750" lvl="0" indent="-285750">
              <a:buFont typeface="Arial" panose="020B0604020202020204" pitchFamily="34" charset="0"/>
              <a:buChar char="•"/>
            </a:pPr>
            <a:r>
              <a:rPr lang="es-CO" sz="1400" dirty="0"/>
              <a:t>Coordinar con Alcalde para garantizar la atención a población rural dispersa. </a:t>
            </a:r>
          </a:p>
          <a:p>
            <a:pPr marL="285750" lvl="0" indent="-285750">
              <a:buFont typeface="Arial" panose="020B0604020202020204" pitchFamily="34" charset="0"/>
              <a:buChar char="•"/>
            </a:pPr>
            <a:r>
              <a:rPr lang="es-CO" sz="1400" dirty="0"/>
              <a:t>Respeto a los temas que requieren mayor socialización de las instituciones a la comunidad es importante, garantizar fortalecimiento de la participación social y comunitaria y promover mayor compromiso de la comunidad, brindar mayor información sobre prevención y educación sexual y reproductiva consumo SPA, fortalecer trabajo de familia y proyecto de vida de niñez y adolescencia y brindar mayor información sobre el  proceso administrativo de restablecimiento de derechos aclarando  el papel de educación.    </a:t>
            </a:r>
          </a:p>
          <a:p>
            <a:pPr marL="285750" lvl="0" indent="-285750">
              <a:buFont typeface="Arial" panose="020B0604020202020204" pitchFamily="34" charset="0"/>
              <a:buChar char="•"/>
            </a:pPr>
            <a:r>
              <a:rPr lang="es-CO" sz="1400" dirty="0"/>
              <a:t>Coordinar  con los entes de control para que apoyen y fortalezcan el ejercicio de las veedurías </a:t>
            </a:r>
            <a:r>
              <a:rPr lang="es-CO" sz="1600" dirty="0"/>
              <a:t>ciudadanas. </a:t>
            </a:r>
          </a:p>
          <a:p>
            <a:pPr algn="just"/>
            <a:endParaRPr lang="es-CO" sz="1100" b="1" dirty="0"/>
          </a:p>
          <a:p>
            <a:pPr marL="285750" indent="-285750" algn="just">
              <a:buFont typeface="Arial" panose="020B0604020202020204" pitchFamily="34" charset="0"/>
              <a:buChar char="•"/>
            </a:pPr>
            <a:endParaRPr lang="es-CO" sz="1600" dirty="0"/>
          </a:p>
        </p:txBody>
      </p:sp>
    </p:spTree>
    <p:extLst>
      <p:ext uri="{BB962C8B-B14F-4D97-AF65-F5344CB8AC3E}">
        <p14:creationId xmlns:p14="http://schemas.microsoft.com/office/powerpoint/2010/main" val="8381315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150125" y="87313"/>
            <a:ext cx="70857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sz="2000" b="1" dirty="0">
                <a:solidFill>
                  <a:schemeClr val="bg1"/>
                </a:solidFill>
              </a:rPr>
              <a:t>Compromisos adquiridos en </a:t>
            </a:r>
            <a:r>
              <a:rPr lang="es-ES" sz="2000" b="1" dirty="0" smtClean="0">
                <a:solidFill>
                  <a:schemeClr val="bg1"/>
                </a:solidFill>
              </a:rPr>
              <a:t>la  MP  </a:t>
            </a:r>
            <a:r>
              <a:rPr lang="es-CO" sz="2000" b="1" dirty="0" smtClean="0">
                <a:solidFill>
                  <a:schemeClr val="bg1"/>
                </a:solidFill>
              </a:rPr>
              <a:t>del Municipio </a:t>
            </a:r>
          </a:p>
          <a:p>
            <a:r>
              <a:rPr lang="es-CO" sz="2000" b="1" dirty="0" smtClean="0">
                <a:solidFill>
                  <a:schemeClr val="bg1"/>
                </a:solidFill>
              </a:rPr>
              <a:t>de Villanueva   </a:t>
            </a:r>
            <a:r>
              <a:rPr lang="es-ES" sz="2000" b="1" dirty="0" smtClean="0">
                <a:solidFill>
                  <a:schemeClr val="bg1"/>
                </a:solidFill>
              </a:rPr>
              <a:t>durante </a:t>
            </a:r>
            <a:r>
              <a:rPr lang="es-ES" sz="2000" b="1" dirty="0">
                <a:solidFill>
                  <a:schemeClr val="bg1"/>
                </a:solidFill>
              </a:rPr>
              <a:t>el 2015  </a:t>
            </a:r>
          </a:p>
        </p:txBody>
      </p:sp>
      <p:sp>
        <p:nvSpPr>
          <p:cNvPr id="2" name="1 Rectángulo"/>
          <p:cNvSpPr/>
          <p:nvPr/>
        </p:nvSpPr>
        <p:spPr>
          <a:xfrm>
            <a:off x="150124" y="1297254"/>
            <a:ext cx="8625385" cy="5632311"/>
          </a:xfrm>
          <a:prstGeom prst="rect">
            <a:avLst/>
          </a:prstGeom>
        </p:spPr>
        <p:txBody>
          <a:bodyPr wrap="square">
            <a:spAutoFit/>
          </a:bodyPr>
          <a:lstStyle/>
          <a:p>
            <a:r>
              <a:rPr lang="es-CO" sz="1500" b="1" u="sng" dirty="0"/>
              <a:t>De la MP </a:t>
            </a:r>
            <a:r>
              <a:rPr lang="es-CO" sz="1500" b="1" u="sng" dirty="0" smtClean="0"/>
              <a:t>del Municipio Villanueva   del </a:t>
            </a:r>
            <a:r>
              <a:rPr lang="es-CO" sz="1500" b="1" u="sng" dirty="0"/>
              <a:t>CZ. </a:t>
            </a:r>
            <a:r>
              <a:rPr lang="es-CO" sz="1500" b="1" u="sng" dirty="0" smtClean="0"/>
              <a:t>Villanueva   </a:t>
            </a:r>
            <a:r>
              <a:rPr lang="es-CO" sz="1500" dirty="0" smtClean="0"/>
              <a:t>se sugirió hacer seguimiento a  los  siguientes compromisos:</a:t>
            </a:r>
            <a:endParaRPr lang="es-CO" sz="1500" dirty="0"/>
          </a:p>
          <a:p>
            <a:pPr marL="285750" indent="-285750">
              <a:buFont typeface="Arial" panose="020B0604020202020204" pitchFamily="34" charset="0"/>
              <a:buChar char="•"/>
            </a:pPr>
            <a:r>
              <a:rPr lang="es-CO" sz="1500" dirty="0" smtClean="0"/>
              <a:t>Buscar </a:t>
            </a:r>
            <a:r>
              <a:rPr lang="es-CO" sz="1500" dirty="0"/>
              <a:t>espacios y tiempos adecuados a las necesidades de la comunidad.</a:t>
            </a:r>
          </a:p>
          <a:p>
            <a:pPr marL="285750" indent="-285750">
              <a:buFont typeface="Arial" panose="020B0604020202020204" pitchFamily="34" charset="0"/>
              <a:buChar char="•"/>
            </a:pPr>
            <a:r>
              <a:rPr lang="es-CO" sz="1500" dirty="0" smtClean="0"/>
              <a:t>Invitar </a:t>
            </a:r>
            <a:r>
              <a:rPr lang="es-CO" sz="1500" dirty="0"/>
              <a:t>a personeros y a la policía de infancia y adolescencia.</a:t>
            </a:r>
          </a:p>
          <a:p>
            <a:pPr marL="285750" indent="-285750">
              <a:buFont typeface="Arial" panose="020B0604020202020204" pitchFamily="34" charset="0"/>
              <a:buChar char="•"/>
            </a:pPr>
            <a:r>
              <a:rPr lang="es-CO" sz="1500" dirty="0" smtClean="0"/>
              <a:t>Adecuar </a:t>
            </a:r>
            <a:r>
              <a:rPr lang="es-CO" sz="1500" dirty="0"/>
              <a:t>la metodología a los grupos y tratar menos temas. </a:t>
            </a:r>
          </a:p>
          <a:p>
            <a:pPr marL="285750" indent="-285750">
              <a:buFont typeface="Arial" panose="020B0604020202020204" pitchFamily="34" charset="0"/>
              <a:buChar char="•"/>
            </a:pPr>
            <a:r>
              <a:rPr lang="es-CO" sz="1500" dirty="0" smtClean="0"/>
              <a:t>Que </a:t>
            </a:r>
            <a:r>
              <a:rPr lang="es-CO" sz="1500" dirty="0"/>
              <a:t>haya más organización de los tiempos para poder aprovechar al máximo la información y la participación.</a:t>
            </a:r>
          </a:p>
          <a:p>
            <a:pPr marL="285750" indent="-285750">
              <a:buFont typeface="Arial" panose="020B0604020202020204" pitchFamily="34" charset="0"/>
              <a:buChar char="•"/>
            </a:pPr>
            <a:r>
              <a:rPr lang="es-CO" sz="1500" dirty="0" smtClean="0"/>
              <a:t>Entregar </a:t>
            </a:r>
            <a:r>
              <a:rPr lang="es-CO" sz="1500" dirty="0"/>
              <a:t>folletos informativos que garantice mayor conocimiento a la comunidad sobre el quehacer del ICBF y sus programas y servicios.</a:t>
            </a:r>
          </a:p>
          <a:p>
            <a:pPr marL="285750" indent="-285750">
              <a:buFont typeface="Arial" panose="020B0604020202020204" pitchFamily="34" charset="0"/>
              <a:buChar char="•"/>
            </a:pPr>
            <a:r>
              <a:rPr lang="es-CO" sz="1500" dirty="0" smtClean="0"/>
              <a:t>Y </a:t>
            </a:r>
            <a:r>
              <a:rPr lang="es-CO" sz="1500" dirty="0"/>
              <a:t>realizar con mayor frecuencia estos encuentros sociales y comunitarios a través de las mesas públicas.</a:t>
            </a:r>
          </a:p>
          <a:p>
            <a:r>
              <a:rPr lang="es-CO" sz="1500" b="1" dirty="0" smtClean="0"/>
              <a:t>Respecto </a:t>
            </a:r>
            <a:r>
              <a:rPr lang="es-CO" sz="1500" b="1" dirty="0"/>
              <a:t>a los programas y servicios:</a:t>
            </a:r>
          </a:p>
          <a:p>
            <a:pPr marL="285750" indent="-285750">
              <a:buFont typeface="Arial" panose="020B0604020202020204" pitchFamily="34" charset="0"/>
              <a:buChar char="•"/>
            </a:pPr>
            <a:r>
              <a:rPr lang="es-CO" sz="1500" dirty="0" smtClean="0"/>
              <a:t>Comprometer </a:t>
            </a:r>
            <a:r>
              <a:rPr lang="es-CO" sz="1500" dirty="0"/>
              <a:t>a la comunidad para que los niños, niñas y adolescentes asistan a los programas.</a:t>
            </a:r>
          </a:p>
          <a:p>
            <a:pPr marL="285750" indent="-285750">
              <a:buFont typeface="Arial" panose="020B0604020202020204" pitchFamily="34" charset="0"/>
              <a:buChar char="•"/>
            </a:pPr>
            <a:r>
              <a:rPr lang="es-CO" sz="1500" dirty="0" smtClean="0"/>
              <a:t>Que </a:t>
            </a:r>
            <a:r>
              <a:rPr lang="es-CO" sz="1500" dirty="0"/>
              <a:t>se hable ciertamente sobre el manejo de los recursos en los CDI.</a:t>
            </a:r>
          </a:p>
          <a:p>
            <a:pPr marL="285750" indent="-285750">
              <a:buFont typeface="Arial" panose="020B0604020202020204" pitchFamily="34" charset="0"/>
              <a:buChar char="•"/>
            </a:pPr>
            <a:r>
              <a:rPr lang="es-CO" sz="1500" dirty="0" smtClean="0"/>
              <a:t>Brindar </a:t>
            </a:r>
            <a:r>
              <a:rPr lang="es-CO" sz="1500" dirty="0"/>
              <a:t>mayor capacitación y educación a los adolescentes para prevenir la drogadicción.</a:t>
            </a:r>
          </a:p>
          <a:p>
            <a:pPr marL="285750" indent="-285750">
              <a:buFont typeface="Arial" panose="020B0604020202020204" pitchFamily="34" charset="0"/>
              <a:buChar char="•"/>
            </a:pPr>
            <a:r>
              <a:rPr lang="es-CO" sz="1500" dirty="0" smtClean="0"/>
              <a:t>Comprometer </a:t>
            </a:r>
            <a:r>
              <a:rPr lang="es-CO" sz="1500" dirty="0"/>
              <a:t>a la Administración municipal en estos procesos.</a:t>
            </a:r>
          </a:p>
          <a:p>
            <a:pPr marL="285750" indent="-285750">
              <a:buFont typeface="Arial" panose="020B0604020202020204" pitchFamily="34" charset="0"/>
              <a:buChar char="•"/>
            </a:pPr>
            <a:r>
              <a:rPr lang="es-CO" sz="1500" dirty="0" smtClean="0"/>
              <a:t>Mejorar  </a:t>
            </a:r>
            <a:r>
              <a:rPr lang="es-CO" sz="1500" dirty="0"/>
              <a:t>la infraestructura de los programas y servicios en primera infancia.</a:t>
            </a:r>
          </a:p>
          <a:p>
            <a:pPr marL="285750" indent="-285750">
              <a:buFont typeface="Arial" panose="020B0604020202020204" pitchFamily="34" charset="0"/>
              <a:buChar char="•"/>
            </a:pPr>
            <a:r>
              <a:rPr lang="es-CO" sz="1500" dirty="0" smtClean="0"/>
              <a:t>Realizar </a:t>
            </a:r>
            <a:r>
              <a:rPr lang="es-CO" sz="1500" dirty="0"/>
              <a:t>talleres para padres sobre adolescencia .</a:t>
            </a:r>
          </a:p>
          <a:p>
            <a:pPr marL="285750" indent="-285750">
              <a:buFont typeface="Arial" panose="020B0604020202020204" pitchFamily="34" charset="0"/>
              <a:buChar char="•"/>
            </a:pPr>
            <a:r>
              <a:rPr lang="es-CO" sz="1500" dirty="0" smtClean="0"/>
              <a:t>Realizar </a:t>
            </a:r>
            <a:r>
              <a:rPr lang="es-CO" sz="1500" dirty="0"/>
              <a:t>talleres sobre abuso sexual y planificación familiar  para adolescentes.</a:t>
            </a:r>
          </a:p>
          <a:p>
            <a:pPr marL="285750" indent="-285750">
              <a:buFont typeface="Arial" panose="020B0604020202020204" pitchFamily="34" charset="0"/>
              <a:buChar char="•"/>
            </a:pPr>
            <a:r>
              <a:rPr lang="es-CO" sz="1500" dirty="0" smtClean="0"/>
              <a:t>Ampliación </a:t>
            </a:r>
            <a:r>
              <a:rPr lang="es-CO" sz="1500" dirty="0"/>
              <a:t>de cobertura  en hogar gestor </a:t>
            </a:r>
          </a:p>
          <a:p>
            <a:pPr marL="285750" indent="-285750">
              <a:buFont typeface="Arial" panose="020B0604020202020204" pitchFamily="34" charset="0"/>
              <a:buChar char="•"/>
            </a:pPr>
            <a:r>
              <a:rPr lang="es-CO" sz="1500" dirty="0" smtClean="0"/>
              <a:t> </a:t>
            </a:r>
            <a:r>
              <a:rPr lang="es-CO" sz="1500" dirty="0"/>
              <a:t>Apoyo a la población con discapacidad.</a:t>
            </a:r>
          </a:p>
          <a:p>
            <a:pPr marL="285750" indent="-285750">
              <a:buFont typeface="Arial" panose="020B0604020202020204" pitchFamily="34" charset="0"/>
              <a:buChar char="•"/>
            </a:pPr>
            <a:r>
              <a:rPr lang="es-CO" sz="1500" dirty="0" smtClean="0"/>
              <a:t>Mejorar </a:t>
            </a:r>
            <a:r>
              <a:rPr lang="es-CO" sz="1500" dirty="0"/>
              <a:t>la articulación interinstitucional.</a:t>
            </a:r>
          </a:p>
          <a:p>
            <a:pPr marL="285750" indent="-285750">
              <a:buFont typeface="Arial" panose="020B0604020202020204" pitchFamily="34" charset="0"/>
              <a:buChar char="•"/>
            </a:pPr>
            <a:r>
              <a:rPr lang="es-CO" sz="1500" dirty="0" smtClean="0"/>
              <a:t>Trabajar </a:t>
            </a:r>
            <a:r>
              <a:rPr lang="es-CO" sz="1500" dirty="0"/>
              <a:t>más en proyecto de vida de niños niñas y adolescentes.</a:t>
            </a:r>
          </a:p>
          <a:p>
            <a:pPr marL="285750" indent="-285750">
              <a:buFont typeface="Arial" panose="020B0604020202020204" pitchFamily="34" charset="0"/>
              <a:buChar char="•"/>
            </a:pPr>
            <a:endParaRPr lang="es-CO" sz="1500" dirty="0"/>
          </a:p>
          <a:p>
            <a:endParaRPr lang="es-CO" sz="1500" dirty="0"/>
          </a:p>
        </p:txBody>
      </p:sp>
    </p:spTree>
    <p:extLst>
      <p:ext uri="{BB962C8B-B14F-4D97-AF65-F5344CB8AC3E}">
        <p14:creationId xmlns:p14="http://schemas.microsoft.com/office/powerpoint/2010/main" val="1458113734"/>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505</TotalTime>
  <Words>1004</Words>
  <Application>Microsoft Office PowerPoint</Application>
  <PresentationFormat>Presentación en pantalla (4:3)</PresentationFormat>
  <Paragraphs>122</Paragraphs>
  <Slides>13</Slides>
  <Notes>0</Notes>
  <HiddenSlides>0</HiddenSlides>
  <MMClips>0</MMClips>
  <ScaleCrop>false</ScaleCrop>
  <HeadingPairs>
    <vt:vector size="4" baseType="variant">
      <vt:variant>
        <vt:lpstr>Tema</vt:lpstr>
      </vt:variant>
      <vt:variant>
        <vt:i4>2</vt:i4>
      </vt:variant>
      <vt:variant>
        <vt:lpstr>Títulos de diapositiva</vt:lpstr>
      </vt:variant>
      <vt:variant>
        <vt:i4>13</vt:i4>
      </vt:variant>
    </vt:vector>
  </HeadingPairs>
  <TitlesOfParts>
    <vt:vector size="15" baseType="lpstr">
      <vt:lpstr>Tema de Office</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Jennifer Rocha Murcia</dc:creator>
  <cp:lastModifiedBy>Luis Angel Mora Fuentes</cp:lastModifiedBy>
  <cp:revision>61</cp:revision>
  <dcterms:created xsi:type="dcterms:W3CDTF">2015-01-29T14:27:26Z</dcterms:created>
  <dcterms:modified xsi:type="dcterms:W3CDTF">2016-01-29T16:37:58Z</dcterms:modified>
</cp:coreProperties>
</file>