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1" r:id="rId5"/>
    <p:sldId id="261" r:id="rId6"/>
    <p:sldId id="259" r:id="rId7"/>
    <p:sldId id="269" r:id="rId8"/>
    <p:sldId id="279" r:id="rId9"/>
    <p:sldId id="281" r:id="rId10"/>
    <p:sldId id="280" r:id="rId11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286603" y="1641475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RENDICION DE CUENTAS Y MESAS PUBLICAS </a:t>
            </a:r>
            <a:endParaRPr lang="es-CO" sz="3200" dirty="0" smtClean="0">
              <a:solidFill>
                <a:schemeClr val="bg1"/>
              </a:solidFill>
            </a:endParaRP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REGIONAL  </a:t>
            </a:r>
            <a:r>
              <a:rPr lang="es-CO" sz="3200" dirty="0" smtClean="0">
                <a:solidFill>
                  <a:schemeClr val="bg1"/>
                </a:solidFill>
              </a:rPr>
              <a:t>GUAINÍA  </a:t>
            </a:r>
            <a:r>
              <a:rPr lang="es-CO" sz="3200" dirty="0" smtClean="0">
                <a:solidFill>
                  <a:schemeClr val="bg1"/>
                </a:solidFill>
              </a:rPr>
              <a:t>2015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98212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 smtClean="0">
                <a:solidFill>
                  <a:schemeClr val="bg1"/>
                </a:solidFill>
              </a:rPr>
              <a:t>Avances de la meta de Rendición </a:t>
            </a:r>
            <a:r>
              <a:rPr lang="es-CO" b="1" dirty="0">
                <a:solidFill>
                  <a:schemeClr val="bg1"/>
                </a:solidFill>
              </a:rPr>
              <a:t>de Cuentas y Mesas Públicas Regional </a:t>
            </a:r>
            <a:r>
              <a:rPr lang="es-CO" b="1" dirty="0" smtClean="0">
                <a:solidFill>
                  <a:schemeClr val="bg1"/>
                </a:solidFill>
              </a:rPr>
              <a:t>Guainía  </a:t>
            </a:r>
            <a:r>
              <a:rPr lang="es-CO" b="1" dirty="0" smtClean="0">
                <a:solidFill>
                  <a:schemeClr val="bg1"/>
                </a:solidFill>
              </a:rPr>
              <a:t>2015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5 Marcador de contenido"/>
          <p:cNvSpPr txBox="1">
            <a:spLocks/>
          </p:cNvSpPr>
          <p:nvPr/>
        </p:nvSpPr>
        <p:spPr bwMode="auto">
          <a:xfrm>
            <a:off x="214282" y="1104914"/>
            <a:ext cx="86439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Regional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Guainía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en el 2015 programó y realizó  1 evento de Rendición de cuentas y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   mesa publica.</a:t>
            </a: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evento de rendición de cuentas lo realizaron el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11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diciembre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y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50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personas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los cuales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16 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34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 actores que representan a la comunidad y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no hubo participación de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entidades de control social y veedurías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ciudadanas</a:t>
            </a:r>
            <a:r>
              <a:rPr lang="es-CO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Regional Guainía  realizó 1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MP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y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un total de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98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personas  de los cuales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26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72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actores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a la comunidad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y no participaron actores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entidades de control social y veedurías ciudadanas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tema tratado en la MP fueron programas y servicios en general.</a:t>
            </a:r>
            <a:endParaRPr lang="es-ES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porcentaje de ejecución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total de la Regional a la fecha es del 100</a:t>
            </a:r>
            <a:r>
              <a:rPr lang="es-ES" altLang="es-CO" sz="1400" b="1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%. </a:t>
            </a:r>
            <a:endParaRPr lang="es-ES" altLang="es-CO" sz="14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Regional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Guainía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se le ha venido insistiendo que tengan en medio físico y magnético todas las evidencias y soportes de estos eventos, los cuales han compartido.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La Regional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Guainía  no  reportó  las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guías de seguimiento a cumplimiento de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compromisos dado que en ningún evento quedaron compromisos pendientes  </a:t>
            </a: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Hicieron entrega de aportes a la evaluación de la meta, al final de la presentación se compartirán los logros , dificultades y proyecciones </a:t>
            </a: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sz="1400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400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</a:t>
            </a:r>
            <a:endParaRPr lang="es-CO" sz="1400" b="1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400" b="1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3898" y="1446662"/>
            <a:ext cx="848890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itchFamily="34" charset="0"/>
                <a:cs typeface="Arial" pitchFamily="34" charset="0"/>
              </a:rPr>
              <a:t>Ajustar los formatos de registro de la información   al contexto del Departamento. </a:t>
            </a:r>
          </a:p>
          <a:p>
            <a:pPr marL="171450" lvl="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itchFamily="34" charset="0"/>
                <a:cs typeface="Arial" pitchFamily="34" charset="0"/>
              </a:rPr>
              <a:t>Promover la ampliación de cobertura en niñez y adolescencia(cupos y tiempo de ejecución).</a:t>
            </a:r>
          </a:p>
          <a:p>
            <a:pPr marL="171450" lvl="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itchFamily="34" charset="0"/>
                <a:cs typeface="Arial" pitchFamily="34" charset="0"/>
              </a:rPr>
              <a:t>Realizar capacitación a promotores de derechos indígenas.</a:t>
            </a:r>
          </a:p>
          <a:p>
            <a:pPr marL="171450" lvl="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itchFamily="34" charset="0"/>
                <a:cs typeface="Arial" pitchFamily="34" charset="0"/>
              </a:rPr>
              <a:t>Generar estrategias tendientes a mejorar la  participación de la comunidad tanto en las MP como en la rendición de cuentas.</a:t>
            </a:r>
          </a:p>
          <a:p>
            <a:pPr marL="171450" lvl="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itchFamily="34" charset="0"/>
                <a:cs typeface="Arial" pitchFamily="34" charset="0"/>
              </a:rPr>
              <a:t>Coordinar con la Dirección de Niñez y Adolescencia para mirar la viabilidad en la  ampliación de cobertura en el  programa Generaciones con Bienestar  y que dure todo el año.</a:t>
            </a:r>
          </a:p>
          <a:p>
            <a:pPr marL="171450" lvl="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itchFamily="34" charset="0"/>
                <a:cs typeface="Arial" pitchFamily="34" charset="0"/>
              </a:rPr>
              <a:t>Mirar la posibilidad de garantizar recursos para realizar mesas públicas en los corregimientos del Guainía.</a:t>
            </a:r>
          </a:p>
          <a:p>
            <a:pPr marL="171450" lvl="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itchFamily="34" charset="0"/>
                <a:cs typeface="Arial" pitchFamily="34" charset="0"/>
              </a:rPr>
              <a:t>Realizar las mesas en las comunidades rurales  para evaluar el funcionamiento de los mismos.</a:t>
            </a:r>
            <a:endParaRPr lang="es-CO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indent="-182563" algn="just" fontAlgn="base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s-ES" altLang="es-CO" sz="15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CO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2829" y="177421"/>
            <a:ext cx="7014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proyecciones generales  a  la </a:t>
            </a:r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Guainía  </a:t>
            </a:r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correspondió  para el 2015 enfatizar en los siguientes aspectos :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" y="4840027"/>
            <a:ext cx="6114196" cy="128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CO" sz="3200" dirty="0">
                <a:solidFill>
                  <a:srgbClr val="595959"/>
                </a:solidFill>
              </a:rPr>
              <a:t>Compromisos de las </a:t>
            </a:r>
            <a:r>
              <a:rPr lang="es-CO" sz="3200" dirty="0" smtClean="0">
                <a:solidFill>
                  <a:srgbClr val="595959"/>
                </a:solidFill>
              </a:rPr>
              <a:t>MP por Cada </a:t>
            </a:r>
            <a:r>
              <a:rPr lang="es-CO" sz="3200" dirty="0">
                <a:solidFill>
                  <a:srgbClr val="595959"/>
                </a:solidFill>
              </a:rPr>
              <a:t>CZ </a:t>
            </a:r>
            <a:r>
              <a:rPr lang="es-CO" sz="3200" dirty="0" smtClean="0">
                <a:solidFill>
                  <a:srgbClr val="595959"/>
                </a:solidFill>
              </a:rPr>
              <a:t> </a:t>
            </a:r>
            <a:r>
              <a:rPr lang="es-CO" sz="3200" dirty="0">
                <a:solidFill>
                  <a:srgbClr val="595959"/>
                </a:solidFill>
              </a:rPr>
              <a:t>y la </a:t>
            </a:r>
            <a:r>
              <a:rPr lang="es-CO" sz="3200" dirty="0" smtClean="0">
                <a:solidFill>
                  <a:srgbClr val="595959"/>
                </a:solidFill>
              </a:rPr>
              <a:t>RPC </a:t>
            </a:r>
            <a:r>
              <a:rPr lang="es-CO" sz="3200" dirty="0">
                <a:solidFill>
                  <a:srgbClr val="595959"/>
                </a:solidFill>
              </a:rPr>
              <a:t>de </a:t>
            </a:r>
            <a:r>
              <a:rPr lang="es-CO" sz="3200" dirty="0" smtClean="0">
                <a:solidFill>
                  <a:srgbClr val="595959"/>
                </a:solidFill>
              </a:rPr>
              <a:t>la </a:t>
            </a:r>
            <a:r>
              <a:rPr lang="es-CO" sz="3200" dirty="0" smtClean="0">
                <a:solidFill>
                  <a:srgbClr val="595959"/>
                </a:solidFill>
              </a:rPr>
              <a:t>Regional</a:t>
            </a:r>
          </a:p>
          <a:p>
            <a:pPr algn="ctr">
              <a:lnSpc>
                <a:spcPct val="80000"/>
              </a:lnSpc>
            </a:pPr>
            <a:r>
              <a:rPr lang="es-CO" sz="3200" dirty="0" smtClean="0">
                <a:solidFill>
                  <a:srgbClr val="595959"/>
                </a:solidFill>
              </a:rPr>
              <a:t>Guainía 2015 </a:t>
            </a:r>
            <a:endParaRPr lang="es-ES" sz="3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 smtClean="0">
                <a:solidFill>
                  <a:schemeClr val="bg1"/>
                </a:solidFill>
              </a:rPr>
              <a:t>Compromisos adquiridos en la MP </a:t>
            </a:r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 smtClean="0">
                <a:solidFill>
                  <a:schemeClr val="bg1"/>
                </a:solidFill>
              </a:rPr>
              <a:t>Inírida  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1069" y="1314093"/>
            <a:ext cx="8639032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u="sng" dirty="0" smtClean="0"/>
              <a:t>De la MP  del Municipio </a:t>
            </a:r>
            <a:r>
              <a:rPr lang="es-CO" sz="1700" b="1" u="sng" dirty="0" smtClean="0"/>
              <a:t>Puerto Inírida , </a:t>
            </a:r>
            <a:r>
              <a:rPr lang="es-CO" sz="1600" b="1" u="sng" dirty="0" smtClean="0"/>
              <a:t> </a:t>
            </a:r>
            <a:r>
              <a:rPr lang="es-CO" sz="1700" dirty="0" smtClean="0"/>
              <a:t>realizada el </a:t>
            </a:r>
            <a:r>
              <a:rPr lang="es-CO" sz="1700" dirty="0" smtClean="0"/>
              <a:t>25 de septiembre   Informan que no quedaron compromisos. </a:t>
            </a:r>
            <a:endParaRPr lang="es-CO" sz="1600" dirty="0" smtClean="0"/>
          </a:p>
          <a:p>
            <a:endParaRPr lang="es-CO" sz="1600" dirty="0" smtClean="0"/>
          </a:p>
          <a:p>
            <a:endParaRPr lang="es-CO" sz="1600" dirty="0"/>
          </a:p>
          <a:p>
            <a:endParaRPr lang="es-CO" sz="1700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110699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 RPC   </a:t>
            </a:r>
            <a:r>
              <a:rPr lang="es-CO" b="1" dirty="0" smtClean="0">
                <a:solidFill>
                  <a:schemeClr val="bg1"/>
                </a:solidFill>
              </a:rPr>
              <a:t>de la Regional </a:t>
            </a:r>
            <a:r>
              <a:rPr lang="es-CO" b="1" dirty="0" smtClean="0">
                <a:solidFill>
                  <a:schemeClr val="bg1"/>
                </a:solidFill>
              </a:rPr>
              <a:t>Guainía 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50125" y="1347958"/>
            <a:ext cx="87891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b="1" u="sng" dirty="0"/>
              <a:t>De la </a:t>
            </a:r>
            <a:r>
              <a:rPr lang="es-CO" b="1" u="sng" dirty="0" smtClean="0"/>
              <a:t>RPC  de la Regional </a:t>
            </a:r>
            <a:r>
              <a:rPr lang="es-CO" b="1" u="sng" dirty="0" smtClean="0"/>
              <a:t>Guainía 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 </a:t>
            </a:r>
            <a:r>
              <a:rPr lang="es-CO" b="1" dirty="0" smtClean="0"/>
              <a:t>11 </a:t>
            </a:r>
            <a:r>
              <a:rPr lang="es-CO" b="1" dirty="0" smtClean="0"/>
              <a:t>de </a:t>
            </a:r>
            <a:r>
              <a:rPr lang="es-CO" b="1" dirty="0" smtClean="0"/>
              <a:t>diciembre, informan que no quedaron compromisos. </a:t>
            </a:r>
            <a:endParaRPr lang="es-CO" dirty="0" smtClean="0"/>
          </a:p>
          <a:p>
            <a:endParaRPr lang="es-CO" dirty="0"/>
          </a:p>
          <a:p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48" y="1116226"/>
            <a:ext cx="829783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600" b="1" dirty="0"/>
              <a:t>Logros:</a:t>
            </a:r>
            <a:endParaRPr lang="es-CO" sz="1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dirty="0"/>
              <a:t>Se evidencio la gestión realizada desde la Regional para garantizar la protección integral de los niños y niñas del Departamento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dirty="0"/>
              <a:t>Se recibió el apoyo logístico para  Mesa Publica y RPC.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dirty="0"/>
              <a:t>Se recibió apoyo de las areas misionales y suministraron toda la información pertinente para cada uno de los procesos que se llevan a cabo.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dirty="0"/>
              <a:t>Las areas misionales  participaron de los encuentros en donde intervinieron de manera clara precisa ante la comunidad.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dirty="0"/>
              <a:t>Se facilitaron  espacios  de dialogo con la comunidad al finalizar cada una de las presentaciones.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s-CO" sz="1600" b="1" dirty="0" smtClean="0"/>
              <a:t>Dificultades</a:t>
            </a:r>
            <a:r>
              <a:rPr lang="es-CO" sz="1600" b="1" dirty="0" smtClean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La inasistencia de algunas personas invitadas a los ejercicios, el no contar con recursos a tiempo para la realización de todos los eventos programados.</a:t>
            </a:r>
          </a:p>
          <a:p>
            <a:r>
              <a:rPr lang="es-CO" sz="1600" dirty="0"/>
              <a:t> 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s-CO" sz="1600" dirty="0" smtClean="0"/>
              <a:t> </a:t>
            </a:r>
            <a:r>
              <a:rPr lang="es-CO" sz="1600" dirty="0"/>
              <a:t> </a:t>
            </a:r>
          </a:p>
          <a:p>
            <a:pPr algn="just"/>
            <a:endParaRPr lang="es-CO" sz="1600" dirty="0"/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49075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Logros de esta  Meta   </a:t>
            </a:r>
            <a:r>
              <a:rPr lang="es-CO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en Guainía  </a:t>
            </a:r>
            <a:endParaRPr lang="es-CO" sz="2400" b="1" dirty="0">
              <a:solidFill>
                <a:schemeClr val="bg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2945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47" y="1320942"/>
            <a:ext cx="82978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Para </a:t>
            </a:r>
            <a:r>
              <a:rPr lang="es-CO" sz="1600" dirty="0"/>
              <a:t>el primer evento se presentaron inconvenientes puesto que el almuerzo y el refrigerio suministrado no cumplieron con la calidad y requerimientos sugeridos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No </a:t>
            </a:r>
            <a:r>
              <a:rPr lang="es-CO" sz="1600" dirty="0"/>
              <a:t>se generaron compromisos en la RPC ni en la MP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CO" sz="1600" dirty="0"/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49075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CO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Dificultades en Guainía  </a:t>
            </a:r>
            <a:endParaRPr lang="es-CO" sz="2400" b="1" dirty="0">
              <a:solidFill>
                <a:schemeClr val="bg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120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59558" y="1282890"/>
            <a:ext cx="2047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solidFill>
                  <a:schemeClr val="bg1"/>
                </a:solidFill>
              </a:rPr>
              <a:t>Dificultades </a:t>
            </a:r>
            <a:r>
              <a:rPr lang="es-CO" b="1" dirty="0">
                <a:solidFill>
                  <a:schemeClr val="bg1"/>
                </a:solidFill>
              </a:rPr>
              <a:t>: 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32012" y="1132765"/>
            <a:ext cx="865268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s-CO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Exponer  ante la comunidad las experiencias exitosas que se hacen desde cada uno de los programas en donde se vea reflejado la protección integral que desde ICBF se les brinda a los niños, niñas y adolescentes.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Tener en cuenta  en el momento de contratar al operador logístico, que este conozca el  contexto regional   y se entere como opera  cada territorio,  sus  alcances y prioridades.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s-CO" dirty="0"/>
          </a:p>
        </p:txBody>
      </p:sp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248726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Proyecciones de la Regional  </a:t>
            </a:r>
            <a:r>
              <a:rPr lang="es-CO" b="1" dirty="0" smtClean="0">
                <a:solidFill>
                  <a:schemeClr val="bg1"/>
                </a:solidFill>
              </a:rPr>
              <a:t>Guainía    </a:t>
            </a:r>
            <a:r>
              <a:rPr lang="es-ES" b="1" dirty="0" smtClean="0">
                <a:solidFill>
                  <a:schemeClr val="bg1"/>
                </a:solidFill>
              </a:rPr>
              <a:t>2016  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667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435</Words>
  <Application>Microsoft Office PowerPoint</Application>
  <PresentationFormat>Presentación en pantalla (4:3)</PresentationFormat>
  <Paragraphs>59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1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62</cp:revision>
  <dcterms:created xsi:type="dcterms:W3CDTF">2015-01-29T14:27:26Z</dcterms:created>
  <dcterms:modified xsi:type="dcterms:W3CDTF">2016-01-27T15:57:49Z</dcterms:modified>
</cp:coreProperties>
</file>