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57" r:id="rId4"/>
    <p:sldId id="271" r:id="rId5"/>
    <p:sldId id="261" r:id="rId6"/>
    <p:sldId id="259" r:id="rId7"/>
    <p:sldId id="269" r:id="rId8"/>
    <p:sldId id="279" r:id="rId9"/>
    <p:sldId id="281" r:id="rId10"/>
    <p:sldId id="280" r:id="rId11"/>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0" d="100"/>
          <a:sy n="70" d="100"/>
        </p:scale>
        <p:origin x="-42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49326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1834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75977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915524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a:xfrm>
            <a:off x="628650" y="1825625"/>
            <a:ext cx="788670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381982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913877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62865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4648200" y="1825625"/>
            <a:ext cx="3867150" cy="435133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0226043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630238" y="2505075"/>
            <a:ext cx="3868737"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4629150" y="2505075"/>
            <a:ext cx="3887788" cy="36845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8" name="Marcador de pie de página 7"/>
          <p:cNvSpPr>
            <a:spLocks noGrp="1"/>
          </p:cNvSpPr>
          <p:nvPr>
            <p:ph type="ftr" sz="quarter" idx="11"/>
          </p:nvPr>
        </p:nvSpPr>
        <p:spPr>
          <a:xfrm>
            <a:off x="3028950" y="6356350"/>
            <a:ext cx="3086100" cy="365125"/>
          </a:xfrm>
          <a:prstGeom prst="rect">
            <a:avLst/>
          </a:prstGeom>
        </p:spPr>
        <p:txBody>
          <a:bodyPr/>
          <a:lstStyle/>
          <a:p>
            <a:endParaRPr lang="es-CO"/>
          </a:p>
        </p:txBody>
      </p:sp>
      <p:sp>
        <p:nvSpPr>
          <p:cNvPr id="9" name="Marcador de número de diapositiva 8"/>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4536005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4" name="Marcador de pie de página 3"/>
          <p:cNvSpPr>
            <a:spLocks noGrp="1"/>
          </p:cNvSpPr>
          <p:nvPr>
            <p:ph type="ftr" sz="quarter" idx="11"/>
          </p:nvPr>
        </p:nvSpPr>
        <p:spPr>
          <a:xfrm>
            <a:off x="3028950" y="6356350"/>
            <a:ext cx="3086100" cy="365125"/>
          </a:xfrm>
          <a:prstGeom prst="rect">
            <a:avLst/>
          </a:prstGeom>
        </p:spPr>
        <p:txBody>
          <a:bodyPr/>
          <a:lstStyle/>
          <a:p>
            <a:endParaRPr lang="es-CO"/>
          </a:p>
        </p:txBody>
      </p:sp>
      <p:sp>
        <p:nvSpPr>
          <p:cNvPr id="5" name="Marcador de número de diapositiva 4"/>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61556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3" name="Marcador de pie de página 2"/>
          <p:cNvSpPr>
            <a:spLocks noGrp="1"/>
          </p:cNvSpPr>
          <p:nvPr>
            <p:ph type="ftr" sz="quarter" idx="11"/>
          </p:nvPr>
        </p:nvSpPr>
        <p:spPr>
          <a:xfrm>
            <a:off x="3028950" y="6356350"/>
            <a:ext cx="3086100" cy="365125"/>
          </a:xfrm>
          <a:prstGeom prst="rect">
            <a:avLst/>
          </a:prstGeom>
        </p:spPr>
        <p:txBody>
          <a:bodyPr/>
          <a:lstStyle/>
          <a:p>
            <a:endParaRPr lang="es-CO"/>
          </a:p>
        </p:txBody>
      </p:sp>
      <p:sp>
        <p:nvSpPr>
          <p:cNvPr id="4" name="Marcador de número de diapositiva 3"/>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8433821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1721074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0124083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6" name="Marcador de pie de página 5"/>
          <p:cNvSpPr>
            <a:spLocks noGrp="1"/>
          </p:cNvSpPr>
          <p:nvPr>
            <p:ph type="ftr" sz="quarter" idx="11"/>
          </p:nvPr>
        </p:nvSpPr>
        <p:spPr>
          <a:xfrm>
            <a:off x="3028950" y="6356350"/>
            <a:ext cx="3086100" cy="365125"/>
          </a:xfrm>
          <a:prstGeom prst="rect">
            <a:avLst/>
          </a:prstGeom>
        </p:spPr>
        <p:txBody>
          <a:bodyPr/>
          <a:lstStyle/>
          <a:p>
            <a:endParaRPr lang="es-CO"/>
          </a:p>
        </p:txBody>
      </p:sp>
      <p:sp>
        <p:nvSpPr>
          <p:cNvPr id="7" name="Marcador de número de diapositiva 6"/>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21555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1825625"/>
            <a:ext cx="7886700" cy="43513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2787406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628650" y="365125"/>
            <a:ext cx="5762625" cy="5811838"/>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a:xfrm>
            <a:off x="628650" y="6356350"/>
            <a:ext cx="2057400" cy="365125"/>
          </a:xfrm>
          <a:prstGeom prst="rect">
            <a:avLst/>
          </a:prstGeom>
        </p:spPr>
        <p:txBody>
          <a:bodyPr/>
          <a:lstStyle/>
          <a:p>
            <a:fld id="{905B647D-53CF-4984-9F5A-04EF5460C055}" type="datetimeFigureOut">
              <a:rPr lang="es-CO" smtClean="0"/>
              <a:t>27/01/2016</a:t>
            </a:fld>
            <a:endParaRPr lang="es-CO"/>
          </a:p>
        </p:txBody>
      </p:sp>
      <p:sp>
        <p:nvSpPr>
          <p:cNvPr id="5" name="Marcador de pie de página 4"/>
          <p:cNvSpPr>
            <a:spLocks noGrp="1"/>
          </p:cNvSpPr>
          <p:nvPr>
            <p:ph type="ftr" sz="quarter" idx="11"/>
          </p:nvPr>
        </p:nvSpPr>
        <p:spPr>
          <a:xfrm>
            <a:off x="3028950" y="6356350"/>
            <a:ext cx="3086100" cy="365125"/>
          </a:xfrm>
          <a:prstGeom prst="rect">
            <a:avLst/>
          </a:prstGeom>
        </p:spPr>
        <p:txBody>
          <a:bodyPr/>
          <a:lstStyle/>
          <a:p>
            <a:endParaRPr lang="es-CO"/>
          </a:p>
        </p:txBody>
      </p:sp>
      <p:sp>
        <p:nvSpPr>
          <p:cNvPr id="6" name="Marcador de número de diapositiva 5"/>
          <p:cNvSpPr>
            <a:spLocks noGrp="1"/>
          </p:cNvSpPr>
          <p:nvPr>
            <p:ph type="sldNum" sz="quarter" idx="12"/>
          </p:nvPr>
        </p:nvSpPr>
        <p:spPr>
          <a:xfrm>
            <a:off x="6457950" y="6356350"/>
            <a:ext cx="2057400" cy="365125"/>
          </a:xfrm>
          <a:prstGeom prst="rect">
            <a:avLst/>
          </a:prstGeom>
        </p:spPr>
        <p:txBody>
          <a:bodyPr/>
          <a:lstStyle/>
          <a:p>
            <a:fld id="{414A1A13-1434-443D-B076-0D551A12A6DD}" type="slidenum">
              <a:rPr lang="es-CO" smtClean="0"/>
              <a:t>‹Nº›</a:t>
            </a:fld>
            <a:endParaRPr lang="es-CO"/>
          </a:p>
        </p:txBody>
      </p:sp>
    </p:spTree>
    <p:extLst>
      <p:ext uri="{BB962C8B-B14F-4D97-AF65-F5344CB8AC3E}">
        <p14:creationId xmlns:p14="http://schemas.microsoft.com/office/powerpoint/2010/main" val="34357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8FD3A038-97AA-4831-8262-77739EF7176E}" type="datetimeFigureOut">
              <a:rPr lang="es-CO" smtClean="0"/>
              <a:t>27/01/2016</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57589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2318374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8FD3A038-97AA-4831-8262-77739EF7176E}" type="datetimeFigureOut">
              <a:rPr lang="es-CO" smtClean="0"/>
              <a:t>27/01/2016</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4548021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8FD3A038-97AA-4831-8262-77739EF7176E}" type="datetimeFigureOut">
              <a:rPr lang="es-CO" smtClean="0"/>
              <a:t>27/01/2016</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446766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D3A038-97AA-4831-8262-77739EF7176E}" type="datetimeFigureOut">
              <a:rPr lang="es-CO" smtClean="0"/>
              <a:t>27/01/2016</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3876679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322854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FD3A038-97AA-4831-8262-77739EF7176E}" type="datetimeFigureOut">
              <a:rPr lang="es-CO" smtClean="0"/>
              <a:t>27/01/2016</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4A8DC217-822A-4446-9141-82888CDDD354}" type="slidenum">
              <a:rPr lang="es-CO" smtClean="0"/>
              <a:t>‹Nº›</a:t>
            </a:fld>
            <a:endParaRPr lang="es-CO"/>
          </a:p>
        </p:txBody>
      </p:sp>
    </p:spTree>
    <p:extLst>
      <p:ext uri="{BB962C8B-B14F-4D97-AF65-F5344CB8AC3E}">
        <p14:creationId xmlns:p14="http://schemas.microsoft.com/office/powerpoint/2010/main" val="1619205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D3A038-97AA-4831-8262-77739EF7176E}" type="datetimeFigureOut">
              <a:rPr lang="es-CO" smtClean="0"/>
              <a:t>27/01/2016</a:t>
            </a:fld>
            <a:endParaRPr lang="es-C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8DC217-822A-4446-9141-82888CDDD354}" type="slidenum">
              <a:rPr lang="es-CO" smtClean="0"/>
              <a:t>‹Nº›</a:t>
            </a:fld>
            <a:endParaRPr lang="es-CO"/>
          </a:p>
        </p:txBody>
      </p:sp>
    </p:spTree>
    <p:extLst>
      <p:ext uri="{BB962C8B-B14F-4D97-AF65-F5344CB8AC3E}">
        <p14:creationId xmlns:p14="http://schemas.microsoft.com/office/powerpoint/2010/main" val="383556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5385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286603" y="1641475"/>
            <a:ext cx="9144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sz="3200" dirty="0">
                <a:solidFill>
                  <a:schemeClr val="bg1"/>
                </a:solidFill>
              </a:rPr>
              <a:t>RENDICION DE CUENTAS Y MESAS PUBLICAS </a:t>
            </a:r>
            <a:endParaRPr lang="es-CO" sz="3200" dirty="0" smtClean="0">
              <a:solidFill>
                <a:schemeClr val="bg1"/>
              </a:solidFill>
            </a:endParaRPr>
          </a:p>
          <a:p>
            <a:pPr algn="ctr"/>
            <a:r>
              <a:rPr lang="es-CO" sz="3200" dirty="0" smtClean="0">
                <a:solidFill>
                  <a:schemeClr val="bg1"/>
                </a:solidFill>
              </a:rPr>
              <a:t>REGIONAL  </a:t>
            </a:r>
            <a:r>
              <a:rPr lang="es-CO" sz="3200" dirty="0" smtClean="0">
                <a:solidFill>
                  <a:schemeClr val="bg1"/>
                </a:solidFill>
              </a:rPr>
              <a:t>GUAVIARE  </a:t>
            </a:r>
            <a:r>
              <a:rPr lang="es-CO" sz="3200" dirty="0" smtClean="0">
                <a:solidFill>
                  <a:schemeClr val="bg1"/>
                </a:solidFill>
              </a:rPr>
              <a:t>2015 </a:t>
            </a:r>
            <a:endParaRPr lang="es-CO" sz="3200" dirty="0">
              <a:solidFill>
                <a:schemeClr val="bg1"/>
              </a:solidFill>
            </a:endParaRPr>
          </a:p>
        </p:txBody>
      </p:sp>
    </p:spTree>
    <p:extLst>
      <p:ext uri="{BB962C8B-B14F-4D97-AF65-F5344CB8AC3E}">
        <p14:creationId xmlns:p14="http://schemas.microsoft.com/office/powerpoint/2010/main" val="1868496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98212" y="87313"/>
            <a:ext cx="68373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r>
              <a:rPr lang="es-CO" b="1" dirty="0" smtClean="0">
                <a:solidFill>
                  <a:schemeClr val="bg1"/>
                </a:solidFill>
              </a:rPr>
              <a:t>Avances de la meta de Rendición </a:t>
            </a:r>
            <a:r>
              <a:rPr lang="es-CO" b="1" dirty="0">
                <a:solidFill>
                  <a:schemeClr val="bg1"/>
                </a:solidFill>
              </a:rPr>
              <a:t>de Cuentas y Mesas Públicas Regional </a:t>
            </a:r>
            <a:r>
              <a:rPr lang="es-CO" b="1" dirty="0" smtClean="0">
                <a:solidFill>
                  <a:schemeClr val="bg1"/>
                </a:solidFill>
              </a:rPr>
              <a:t>Guaviare  </a:t>
            </a:r>
            <a:r>
              <a:rPr lang="es-CO" b="1" dirty="0" smtClean="0">
                <a:solidFill>
                  <a:schemeClr val="bg1"/>
                </a:solidFill>
              </a:rPr>
              <a:t>2015 </a:t>
            </a:r>
            <a:endParaRPr lang="es-CO" b="1" dirty="0">
              <a:solidFill>
                <a:schemeClr val="bg1"/>
              </a:solidFill>
            </a:endParaRPr>
          </a:p>
        </p:txBody>
      </p:sp>
      <p:sp>
        <p:nvSpPr>
          <p:cNvPr id="3" name="5 Marcador de contenido"/>
          <p:cNvSpPr txBox="1">
            <a:spLocks/>
          </p:cNvSpPr>
          <p:nvPr/>
        </p:nvSpPr>
        <p:spPr bwMode="auto">
          <a:xfrm>
            <a:off x="214282" y="1104914"/>
            <a:ext cx="864399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marL="103187" indent="-285750" algn="just" fontAlgn="base">
              <a:spcBef>
                <a:spcPct val="0"/>
              </a:spcBef>
              <a:spcAft>
                <a:spcPct val="0"/>
              </a:spcAft>
              <a:buFont typeface="Arial" panose="020B0604020202020204" pitchFamily="34" charset="0"/>
              <a:buChar char="•"/>
            </a:pPr>
            <a:r>
              <a:rPr lang="es-CO" altLang="es-CO" sz="1400" dirty="0" smtClean="0">
                <a:solidFill>
                  <a:prstClr val="black"/>
                </a:solidFill>
                <a:latin typeface="Arial" pitchFamily="34" charset="0"/>
                <a:ea typeface="Geneva"/>
                <a:cs typeface="Arial" pitchFamily="34" charset="0"/>
              </a:rPr>
              <a:t>La  Regional </a:t>
            </a:r>
            <a:r>
              <a:rPr lang="es-CO" altLang="es-CO" sz="1400" dirty="0" smtClean="0">
                <a:solidFill>
                  <a:prstClr val="black"/>
                </a:solidFill>
                <a:latin typeface="Arial" pitchFamily="34" charset="0"/>
                <a:ea typeface="Geneva"/>
                <a:cs typeface="Arial" pitchFamily="34" charset="0"/>
              </a:rPr>
              <a:t>Guaviare  </a:t>
            </a:r>
            <a:r>
              <a:rPr lang="es-CO" altLang="es-CO" sz="1400" dirty="0" smtClean="0">
                <a:solidFill>
                  <a:prstClr val="black"/>
                </a:solidFill>
                <a:latin typeface="Arial" pitchFamily="34" charset="0"/>
                <a:ea typeface="Geneva"/>
                <a:cs typeface="Arial" pitchFamily="34" charset="0"/>
              </a:rPr>
              <a:t>en el 2015 programó y realizó  1 evento de Rendición de cuentas y  1   mesa publica.</a:t>
            </a:r>
          </a:p>
          <a:p>
            <a:pPr marL="103187" indent="-285750" algn="just" fontAlgn="base">
              <a:spcBef>
                <a:spcPct val="0"/>
              </a:spcBef>
              <a:spcAft>
                <a:spcPct val="0"/>
              </a:spcAft>
              <a:buFont typeface="Arial" panose="020B0604020202020204" pitchFamily="34" charset="0"/>
              <a:buChar char="•"/>
            </a:pPr>
            <a:endParaRPr lang="es-CO" altLang="es-CO" sz="1400" dirty="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r>
              <a:rPr lang="es-CO" altLang="es-CO" sz="1400" dirty="0" smtClean="0">
                <a:solidFill>
                  <a:prstClr val="black"/>
                </a:solidFill>
                <a:latin typeface="Arial" pitchFamily="34" charset="0"/>
                <a:ea typeface="Geneva"/>
                <a:cs typeface="Arial" pitchFamily="34" charset="0"/>
              </a:rPr>
              <a:t>El evento de rendición de cuentas lo realizaron el </a:t>
            </a:r>
            <a:r>
              <a:rPr lang="es-CO" altLang="es-CO" sz="1400" dirty="0" smtClean="0">
                <a:solidFill>
                  <a:prstClr val="black"/>
                </a:solidFill>
                <a:latin typeface="Arial" pitchFamily="34" charset="0"/>
                <a:ea typeface="Geneva"/>
                <a:cs typeface="Arial" pitchFamily="34" charset="0"/>
              </a:rPr>
              <a:t>23  </a:t>
            </a:r>
            <a:r>
              <a:rPr lang="es-CO" altLang="es-CO" sz="1400" dirty="0" smtClean="0">
                <a:solidFill>
                  <a:prstClr val="black"/>
                </a:solidFill>
                <a:latin typeface="Arial" pitchFamily="34" charset="0"/>
                <a:ea typeface="Geneva"/>
                <a:cs typeface="Arial" pitchFamily="34" charset="0"/>
              </a:rPr>
              <a:t>de </a:t>
            </a:r>
            <a:r>
              <a:rPr lang="es-CO" altLang="es-CO" sz="1400" dirty="0" smtClean="0">
                <a:solidFill>
                  <a:prstClr val="black"/>
                </a:solidFill>
                <a:latin typeface="Arial" pitchFamily="34" charset="0"/>
                <a:ea typeface="Geneva"/>
                <a:cs typeface="Arial" pitchFamily="34" charset="0"/>
              </a:rPr>
              <a:t>noviembre y </a:t>
            </a:r>
            <a:r>
              <a:rPr lang="es-ES" altLang="es-CO" sz="1400" dirty="0">
                <a:solidFill>
                  <a:prstClr val="black"/>
                </a:solidFill>
                <a:latin typeface="Arial" pitchFamily="34" charset="0"/>
                <a:ea typeface="Geneva"/>
                <a:cs typeface="Arial" pitchFamily="34" charset="0"/>
              </a:rPr>
              <a:t>participaron un total </a:t>
            </a:r>
            <a:r>
              <a:rPr lang="es-ES" altLang="es-CO" sz="1400" dirty="0" smtClean="0">
                <a:solidFill>
                  <a:prstClr val="black"/>
                </a:solidFill>
                <a:latin typeface="Arial" pitchFamily="34" charset="0"/>
                <a:ea typeface="Geneva"/>
                <a:cs typeface="Arial" pitchFamily="34" charset="0"/>
              </a:rPr>
              <a:t>de </a:t>
            </a:r>
            <a:r>
              <a:rPr lang="es-ES" altLang="es-CO" sz="1400" dirty="0" smtClean="0">
                <a:solidFill>
                  <a:prstClr val="black"/>
                </a:solidFill>
                <a:latin typeface="Arial" pitchFamily="34" charset="0"/>
                <a:ea typeface="Geneva"/>
                <a:cs typeface="Arial" pitchFamily="34" charset="0"/>
              </a:rPr>
              <a:t>109  </a:t>
            </a:r>
            <a:r>
              <a:rPr lang="es-ES" altLang="es-CO" sz="1400" dirty="0" smtClean="0">
                <a:solidFill>
                  <a:prstClr val="black"/>
                </a:solidFill>
                <a:latin typeface="Arial" pitchFamily="34" charset="0"/>
                <a:ea typeface="Geneva"/>
                <a:cs typeface="Arial" pitchFamily="34" charset="0"/>
              </a:rPr>
              <a:t>personas </a:t>
            </a:r>
            <a:r>
              <a:rPr lang="es-ES" altLang="es-CO" sz="1400" dirty="0">
                <a:solidFill>
                  <a:prstClr val="black"/>
                </a:solidFill>
                <a:latin typeface="Arial" pitchFamily="34" charset="0"/>
                <a:ea typeface="Geneva"/>
                <a:cs typeface="Arial" pitchFamily="34" charset="0"/>
              </a:rPr>
              <a:t>de los cuales  </a:t>
            </a:r>
            <a:r>
              <a:rPr lang="es-ES" altLang="es-CO" sz="1400" dirty="0" smtClean="0">
                <a:solidFill>
                  <a:prstClr val="black"/>
                </a:solidFill>
                <a:latin typeface="Arial" pitchFamily="34" charset="0"/>
                <a:ea typeface="Geneva"/>
                <a:cs typeface="Arial" pitchFamily="34" charset="0"/>
              </a:rPr>
              <a:t>10  </a:t>
            </a:r>
            <a:r>
              <a:rPr lang="es-ES" altLang="es-CO" sz="1400" dirty="0">
                <a:solidFill>
                  <a:prstClr val="black"/>
                </a:solidFill>
                <a:latin typeface="Arial" pitchFamily="34" charset="0"/>
                <a:ea typeface="Geneva"/>
                <a:cs typeface="Arial" pitchFamily="34" charset="0"/>
              </a:rPr>
              <a:t>actores representantes de las OG </a:t>
            </a:r>
            <a:r>
              <a:rPr lang="es-ES" altLang="es-CO" sz="1400" dirty="0" smtClean="0">
                <a:solidFill>
                  <a:prstClr val="black"/>
                </a:solidFill>
                <a:latin typeface="Arial" pitchFamily="34" charset="0"/>
                <a:ea typeface="Geneva"/>
                <a:cs typeface="Arial" pitchFamily="34" charset="0"/>
              </a:rPr>
              <a:t>86 </a:t>
            </a:r>
            <a:r>
              <a:rPr lang="es-ES" altLang="es-CO" sz="1400" dirty="0">
                <a:solidFill>
                  <a:prstClr val="black"/>
                </a:solidFill>
                <a:latin typeface="Arial" pitchFamily="34" charset="0"/>
                <a:ea typeface="Geneva"/>
                <a:cs typeface="Arial" pitchFamily="34" charset="0"/>
              </a:rPr>
              <a:t>actores de las ONG y  actores que representan a la comunidad y </a:t>
            </a:r>
            <a:r>
              <a:rPr lang="es-ES" altLang="es-CO" sz="1400" dirty="0" smtClean="0">
                <a:solidFill>
                  <a:prstClr val="black"/>
                </a:solidFill>
                <a:latin typeface="Arial" pitchFamily="34" charset="0"/>
                <a:ea typeface="Geneva"/>
                <a:cs typeface="Arial" pitchFamily="34" charset="0"/>
              </a:rPr>
              <a:t>13 actores </a:t>
            </a:r>
            <a:r>
              <a:rPr lang="es-ES" altLang="es-CO" sz="1400" dirty="0">
                <a:solidFill>
                  <a:prstClr val="black"/>
                </a:solidFill>
                <a:latin typeface="Arial" pitchFamily="34" charset="0"/>
                <a:ea typeface="Geneva"/>
                <a:cs typeface="Arial" pitchFamily="34" charset="0"/>
              </a:rPr>
              <a:t>que representan entidades de control social y veedurías </a:t>
            </a:r>
            <a:r>
              <a:rPr lang="es-ES" altLang="es-CO" sz="1400" dirty="0" smtClean="0">
                <a:solidFill>
                  <a:prstClr val="black"/>
                </a:solidFill>
                <a:latin typeface="Arial" pitchFamily="34" charset="0"/>
                <a:ea typeface="Geneva"/>
                <a:cs typeface="Arial" pitchFamily="34" charset="0"/>
              </a:rPr>
              <a:t>ciudadanas</a:t>
            </a:r>
            <a:r>
              <a:rPr lang="es-CO" altLang="es-CO" sz="1400" dirty="0">
                <a:solidFill>
                  <a:prstClr val="black"/>
                </a:solidFill>
                <a:latin typeface="Arial" pitchFamily="34" charset="0"/>
                <a:ea typeface="Geneva"/>
                <a:cs typeface="Arial" pitchFamily="34" charset="0"/>
              </a:rPr>
              <a:t>. </a:t>
            </a:r>
          </a:p>
          <a:p>
            <a:pPr marL="103187" indent="-285750" algn="just" fontAlgn="base">
              <a:spcBef>
                <a:spcPct val="0"/>
              </a:spcBef>
              <a:spcAft>
                <a:spcPct val="0"/>
              </a:spcAft>
              <a:buFont typeface="Arial" panose="020B0604020202020204" pitchFamily="34" charset="0"/>
              <a:buChar char="•"/>
            </a:pPr>
            <a:endParaRPr lang="es-CO" altLang="es-CO" sz="1400" dirty="0" smtClean="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r>
              <a:rPr lang="es-CO" altLang="es-CO" sz="1400" dirty="0" smtClean="0">
                <a:solidFill>
                  <a:prstClr val="black"/>
                </a:solidFill>
                <a:latin typeface="Arial" pitchFamily="34" charset="0"/>
                <a:ea typeface="Geneva"/>
                <a:cs typeface="Arial" pitchFamily="34" charset="0"/>
              </a:rPr>
              <a:t>La Regional </a:t>
            </a:r>
            <a:r>
              <a:rPr lang="es-CO" altLang="es-CO" sz="1400" dirty="0" smtClean="0">
                <a:solidFill>
                  <a:prstClr val="black"/>
                </a:solidFill>
                <a:latin typeface="Arial" pitchFamily="34" charset="0"/>
                <a:ea typeface="Geneva"/>
                <a:cs typeface="Arial" pitchFamily="34" charset="0"/>
              </a:rPr>
              <a:t>Guaviare  </a:t>
            </a:r>
            <a:r>
              <a:rPr lang="es-CO" altLang="es-CO" sz="1400" dirty="0" smtClean="0">
                <a:solidFill>
                  <a:prstClr val="black"/>
                </a:solidFill>
                <a:latin typeface="Arial" pitchFamily="34" charset="0"/>
                <a:ea typeface="Geneva"/>
                <a:cs typeface="Arial" pitchFamily="34" charset="0"/>
              </a:rPr>
              <a:t>realizó 1  MP </a:t>
            </a:r>
            <a:r>
              <a:rPr lang="es-CO" altLang="es-CO" sz="1400" dirty="0" smtClean="0">
                <a:solidFill>
                  <a:prstClr val="black"/>
                </a:solidFill>
                <a:latin typeface="Arial" pitchFamily="34" charset="0"/>
                <a:ea typeface="Geneva"/>
                <a:cs typeface="Arial" pitchFamily="34" charset="0"/>
              </a:rPr>
              <a:t>el 6 de noviembre  </a:t>
            </a:r>
            <a:r>
              <a:rPr lang="es-CO" altLang="es-CO" sz="1400" dirty="0" smtClean="0">
                <a:solidFill>
                  <a:prstClr val="black"/>
                </a:solidFill>
                <a:latin typeface="Arial" pitchFamily="34" charset="0"/>
                <a:ea typeface="Geneva"/>
                <a:cs typeface="Arial" pitchFamily="34" charset="0"/>
              </a:rPr>
              <a:t>y </a:t>
            </a:r>
            <a:r>
              <a:rPr lang="es-ES" altLang="es-CO" sz="1400" dirty="0" smtClean="0">
                <a:solidFill>
                  <a:prstClr val="black"/>
                </a:solidFill>
                <a:latin typeface="Arial" pitchFamily="34" charset="0"/>
                <a:ea typeface="Geneva"/>
                <a:cs typeface="Arial" pitchFamily="34" charset="0"/>
              </a:rPr>
              <a:t>participaron un total de </a:t>
            </a:r>
            <a:r>
              <a:rPr lang="es-ES" altLang="es-CO" sz="1400" dirty="0" smtClean="0">
                <a:solidFill>
                  <a:prstClr val="black"/>
                </a:solidFill>
                <a:latin typeface="Arial" pitchFamily="34" charset="0"/>
                <a:ea typeface="Geneva"/>
                <a:cs typeface="Arial" pitchFamily="34" charset="0"/>
              </a:rPr>
              <a:t>50 </a:t>
            </a:r>
            <a:r>
              <a:rPr lang="es-ES" altLang="es-CO" sz="1400" dirty="0" smtClean="0">
                <a:solidFill>
                  <a:prstClr val="black"/>
                </a:solidFill>
                <a:latin typeface="Arial" pitchFamily="34" charset="0"/>
                <a:ea typeface="Geneva"/>
                <a:cs typeface="Arial" pitchFamily="34" charset="0"/>
              </a:rPr>
              <a:t>personas  de los cuales  </a:t>
            </a:r>
            <a:r>
              <a:rPr lang="es-ES" altLang="es-CO" sz="1400" dirty="0" smtClean="0">
                <a:solidFill>
                  <a:prstClr val="black"/>
                </a:solidFill>
                <a:latin typeface="Arial" pitchFamily="34" charset="0"/>
                <a:ea typeface="Geneva"/>
                <a:cs typeface="Arial" pitchFamily="34" charset="0"/>
              </a:rPr>
              <a:t>5 </a:t>
            </a:r>
            <a:r>
              <a:rPr lang="es-ES" altLang="es-CO" sz="1400" dirty="0" smtClean="0">
                <a:solidFill>
                  <a:prstClr val="black"/>
                </a:solidFill>
                <a:latin typeface="Arial" pitchFamily="34" charset="0"/>
                <a:ea typeface="Geneva"/>
                <a:cs typeface="Arial" pitchFamily="34" charset="0"/>
              </a:rPr>
              <a:t>actores representantes de las OG </a:t>
            </a:r>
            <a:r>
              <a:rPr lang="es-ES" altLang="es-CO" sz="1400" dirty="0" smtClean="0">
                <a:solidFill>
                  <a:prstClr val="black"/>
                </a:solidFill>
                <a:latin typeface="Arial" pitchFamily="34" charset="0"/>
                <a:ea typeface="Geneva"/>
                <a:cs typeface="Arial" pitchFamily="34" charset="0"/>
              </a:rPr>
              <a:t>39  </a:t>
            </a:r>
            <a:r>
              <a:rPr lang="es-ES" altLang="es-CO" sz="1400" dirty="0" smtClean="0">
                <a:solidFill>
                  <a:prstClr val="black"/>
                </a:solidFill>
                <a:latin typeface="Arial" pitchFamily="34" charset="0"/>
                <a:ea typeface="Geneva"/>
                <a:cs typeface="Arial" pitchFamily="34" charset="0"/>
              </a:rPr>
              <a:t>actores de las ONG y actores </a:t>
            </a:r>
            <a:r>
              <a:rPr lang="es-ES" altLang="es-CO" sz="1400" dirty="0">
                <a:solidFill>
                  <a:prstClr val="black"/>
                </a:solidFill>
                <a:latin typeface="Arial" pitchFamily="34" charset="0"/>
                <a:ea typeface="Geneva"/>
                <a:cs typeface="Arial" pitchFamily="34" charset="0"/>
              </a:rPr>
              <a:t>que representan a la comunidad </a:t>
            </a:r>
            <a:r>
              <a:rPr lang="es-ES" altLang="es-CO" sz="1400" dirty="0" smtClean="0">
                <a:solidFill>
                  <a:prstClr val="black"/>
                </a:solidFill>
                <a:latin typeface="Arial" pitchFamily="34" charset="0"/>
                <a:ea typeface="Geneva"/>
                <a:cs typeface="Arial" pitchFamily="34" charset="0"/>
              </a:rPr>
              <a:t> y </a:t>
            </a:r>
            <a:r>
              <a:rPr lang="es-ES" altLang="es-CO" sz="1400" dirty="0" smtClean="0">
                <a:solidFill>
                  <a:prstClr val="black"/>
                </a:solidFill>
                <a:latin typeface="Arial" pitchFamily="34" charset="0"/>
                <a:ea typeface="Geneva"/>
                <a:cs typeface="Arial" pitchFamily="34" charset="0"/>
              </a:rPr>
              <a:t>6 actores </a:t>
            </a:r>
            <a:r>
              <a:rPr lang="es-ES" altLang="es-CO" sz="1400" dirty="0" smtClean="0">
                <a:solidFill>
                  <a:prstClr val="black"/>
                </a:solidFill>
                <a:latin typeface="Arial" pitchFamily="34" charset="0"/>
                <a:ea typeface="Geneva"/>
                <a:cs typeface="Arial" pitchFamily="34" charset="0"/>
              </a:rPr>
              <a:t>que representan entidades de control social y veedurías ciudadanas</a:t>
            </a:r>
            <a:r>
              <a:rPr lang="es-ES" altLang="es-CO" sz="1400" dirty="0" smtClean="0">
                <a:solidFill>
                  <a:prstClr val="black"/>
                </a:solidFill>
                <a:latin typeface="Arial" pitchFamily="34" charset="0"/>
                <a:ea typeface="Geneva"/>
                <a:cs typeface="Arial" pitchFamily="34" charset="0"/>
              </a:rPr>
              <a:t>.</a:t>
            </a:r>
          </a:p>
          <a:p>
            <a:pPr marL="285750" indent="-285750" algn="just" fontAlgn="base">
              <a:spcBef>
                <a:spcPct val="0"/>
              </a:spcBef>
              <a:spcAft>
                <a:spcPct val="0"/>
              </a:spcAft>
              <a:buFont typeface="Arial" panose="020B0604020202020204" pitchFamily="34" charset="0"/>
              <a:buChar char="•"/>
            </a:pPr>
            <a:r>
              <a:rPr lang="es-ES" altLang="es-CO" sz="1400" dirty="0" smtClean="0">
                <a:solidFill>
                  <a:prstClr val="black"/>
                </a:solidFill>
                <a:latin typeface="Arial" pitchFamily="34" charset="0"/>
                <a:ea typeface="Geneva"/>
                <a:cs typeface="Arial" pitchFamily="34" charset="0"/>
              </a:rPr>
              <a:t> </a:t>
            </a:r>
            <a:endParaRPr lang="es-ES" altLang="es-CO" sz="1400" dirty="0" smtClean="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r>
              <a:rPr lang="es-ES" altLang="es-CO" sz="1400" dirty="0" smtClean="0">
                <a:solidFill>
                  <a:prstClr val="black"/>
                </a:solidFill>
                <a:latin typeface="Arial" pitchFamily="34" charset="0"/>
                <a:ea typeface="Geneva"/>
                <a:cs typeface="Arial" pitchFamily="34" charset="0"/>
              </a:rPr>
              <a:t>El tema tratado en la MP fueron programas y servicios en general.</a:t>
            </a:r>
          </a:p>
          <a:p>
            <a:pPr marL="103187" indent="-285750" algn="just" fontAlgn="base">
              <a:spcBef>
                <a:spcPct val="0"/>
              </a:spcBef>
              <a:spcAft>
                <a:spcPct val="0"/>
              </a:spcAft>
              <a:buFont typeface="Arial" panose="020B0604020202020204" pitchFamily="34" charset="0"/>
              <a:buChar char="•"/>
            </a:pPr>
            <a:endParaRPr lang="es-ES" altLang="es-CO" sz="1400" dirty="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r>
              <a:rPr lang="es-ES" altLang="es-CO" sz="1400" dirty="0">
                <a:solidFill>
                  <a:prstClr val="black"/>
                </a:solidFill>
                <a:latin typeface="Arial" pitchFamily="34" charset="0"/>
                <a:ea typeface="Geneva"/>
                <a:cs typeface="Arial" pitchFamily="34" charset="0"/>
              </a:rPr>
              <a:t>El porcentaje de ejecución </a:t>
            </a:r>
            <a:r>
              <a:rPr lang="es-ES" altLang="es-CO" sz="1400" dirty="0" smtClean="0">
                <a:solidFill>
                  <a:prstClr val="black"/>
                </a:solidFill>
                <a:latin typeface="Arial" pitchFamily="34" charset="0"/>
                <a:ea typeface="Geneva"/>
                <a:cs typeface="Arial" pitchFamily="34" charset="0"/>
              </a:rPr>
              <a:t>total de la Regional a la fecha es del 100</a:t>
            </a:r>
            <a:r>
              <a:rPr lang="es-ES" altLang="es-CO" sz="1400" b="1" dirty="0" smtClean="0">
                <a:solidFill>
                  <a:prstClr val="black"/>
                </a:solidFill>
                <a:latin typeface="Arial" pitchFamily="34" charset="0"/>
                <a:ea typeface="Geneva"/>
                <a:cs typeface="Arial" pitchFamily="34" charset="0"/>
              </a:rPr>
              <a:t> %. </a:t>
            </a:r>
            <a:endParaRPr lang="es-ES" altLang="es-CO" sz="1400" b="1" dirty="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endParaRPr lang="es-ES" altLang="es-CO" sz="1400" dirty="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r>
              <a:rPr lang="es-CO" altLang="es-CO" sz="1400" dirty="0" smtClean="0">
                <a:solidFill>
                  <a:prstClr val="black"/>
                </a:solidFill>
                <a:latin typeface="Arial" pitchFamily="34" charset="0"/>
                <a:ea typeface="Geneva"/>
                <a:cs typeface="Arial" pitchFamily="34" charset="0"/>
              </a:rPr>
              <a:t>A la Regional </a:t>
            </a:r>
            <a:r>
              <a:rPr lang="es-CO" altLang="es-CO" sz="1400" dirty="0" smtClean="0">
                <a:solidFill>
                  <a:prstClr val="black"/>
                </a:solidFill>
                <a:latin typeface="Arial" pitchFamily="34" charset="0"/>
                <a:ea typeface="Geneva"/>
                <a:cs typeface="Arial" pitchFamily="34" charset="0"/>
              </a:rPr>
              <a:t>Guaviare  </a:t>
            </a:r>
            <a:r>
              <a:rPr lang="es-CO" altLang="es-CO" sz="1400" dirty="0" smtClean="0">
                <a:solidFill>
                  <a:prstClr val="black"/>
                </a:solidFill>
                <a:latin typeface="Arial" pitchFamily="34" charset="0"/>
                <a:ea typeface="Geneva"/>
                <a:cs typeface="Arial" pitchFamily="34" charset="0"/>
              </a:rPr>
              <a:t>se le ha venido insistiendo que tengan en medio físico y magnético todas las evidencias y soportes de estos eventos, los cuales han compartido.</a:t>
            </a:r>
          </a:p>
          <a:p>
            <a:pPr marL="103187" indent="-285750" algn="just" fontAlgn="base">
              <a:spcBef>
                <a:spcPct val="0"/>
              </a:spcBef>
              <a:spcAft>
                <a:spcPct val="0"/>
              </a:spcAft>
              <a:buFont typeface="Arial" panose="020B0604020202020204" pitchFamily="34" charset="0"/>
              <a:buChar char="•"/>
            </a:pPr>
            <a:endParaRPr lang="es-CO" altLang="es-CO" sz="1400" dirty="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r>
              <a:rPr lang="es-CO" altLang="es-CO" sz="1400" dirty="0" smtClean="0">
                <a:solidFill>
                  <a:prstClr val="black"/>
                </a:solidFill>
                <a:latin typeface="Arial" pitchFamily="34" charset="0"/>
                <a:ea typeface="Geneva"/>
                <a:cs typeface="Arial" pitchFamily="34" charset="0"/>
              </a:rPr>
              <a:t> La Regional </a:t>
            </a:r>
            <a:r>
              <a:rPr lang="es-CO" altLang="es-CO" sz="1400" dirty="0" smtClean="0">
                <a:solidFill>
                  <a:prstClr val="black"/>
                </a:solidFill>
                <a:latin typeface="Arial" pitchFamily="34" charset="0"/>
                <a:ea typeface="Geneva"/>
                <a:cs typeface="Arial" pitchFamily="34" charset="0"/>
              </a:rPr>
              <a:t>Guaviare reportó 100% de   </a:t>
            </a:r>
            <a:r>
              <a:rPr lang="es-CO" altLang="es-CO" sz="1400" dirty="0" smtClean="0">
                <a:solidFill>
                  <a:prstClr val="black"/>
                </a:solidFill>
                <a:latin typeface="Arial" pitchFamily="34" charset="0"/>
                <a:ea typeface="Geneva"/>
                <a:cs typeface="Arial" pitchFamily="34" charset="0"/>
              </a:rPr>
              <a:t>las guías de seguimiento a cumplimiento de compromisos </a:t>
            </a:r>
            <a:endParaRPr lang="es-CO" altLang="es-CO" sz="1400" dirty="0" smtClean="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endParaRPr lang="es-CO" altLang="es-CO" sz="1400" dirty="0">
              <a:solidFill>
                <a:prstClr val="black"/>
              </a:solidFill>
              <a:latin typeface="Arial" pitchFamily="34" charset="0"/>
              <a:ea typeface="Geneva"/>
              <a:cs typeface="Arial" pitchFamily="34" charset="0"/>
            </a:endParaRPr>
          </a:p>
          <a:p>
            <a:pPr marL="103187" indent="-285750" algn="just" fontAlgn="base">
              <a:spcBef>
                <a:spcPct val="0"/>
              </a:spcBef>
              <a:spcAft>
                <a:spcPct val="0"/>
              </a:spcAft>
              <a:buFont typeface="Arial" panose="020B0604020202020204" pitchFamily="34" charset="0"/>
              <a:buChar char="•"/>
            </a:pPr>
            <a:r>
              <a:rPr lang="es-CO" altLang="es-CO" sz="1400" dirty="0" smtClean="0">
                <a:solidFill>
                  <a:prstClr val="black"/>
                </a:solidFill>
                <a:latin typeface="Arial" pitchFamily="34" charset="0"/>
                <a:ea typeface="Geneva"/>
                <a:cs typeface="Arial" pitchFamily="34" charset="0"/>
              </a:rPr>
              <a:t>Hicieron </a:t>
            </a:r>
            <a:r>
              <a:rPr lang="es-CO" altLang="es-CO" sz="1400" dirty="0" smtClean="0">
                <a:solidFill>
                  <a:prstClr val="black"/>
                </a:solidFill>
                <a:latin typeface="Arial" pitchFamily="34" charset="0"/>
                <a:ea typeface="Geneva"/>
                <a:cs typeface="Arial" pitchFamily="34" charset="0"/>
              </a:rPr>
              <a:t>entrega de aportes a la evaluación de la meta, al final de la presentación se compartirán los logros , dificultades y proyecciones </a:t>
            </a:r>
          </a:p>
          <a:p>
            <a:pPr marL="182563" indent="-182563" algn="just" fontAlgn="base">
              <a:spcBef>
                <a:spcPct val="0"/>
              </a:spcBef>
              <a:spcAft>
                <a:spcPct val="0"/>
              </a:spcAft>
              <a:buFont typeface="Calibri" pitchFamily="34" charset="0"/>
              <a:buAutoNum type="arabicPeriod"/>
            </a:pPr>
            <a:endParaRPr lang="es-CO" altLang="es-CO" sz="1400" dirty="0" smtClean="0">
              <a:solidFill>
                <a:prstClr val="black"/>
              </a:solidFill>
              <a:latin typeface="Arial" pitchFamily="34" charset="0"/>
              <a:ea typeface="Geneva"/>
              <a:cs typeface="Arial" pitchFamily="34" charset="0"/>
            </a:endParaRPr>
          </a:p>
          <a:p>
            <a:pPr marL="182563" indent="-182563" algn="just" fontAlgn="base">
              <a:spcBef>
                <a:spcPct val="0"/>
              </a:spcBef>
              <a:spcAft>
                <a:spcPct val="0"/>
              </a:spcAft>
            </a:pPr>
            <a:r>
              <a:rPr lang="es-CO" altLang="es-CO" sz="1400" dirty="0" smtClean="0">
                <a:solidFill>
                  <a:prstClr val="black"/>
                </a:solidFill>
                <a:latin typeface="Arial" pitchFamily="34" charset="0"/>
                <a:ea typeface="Geneva"/>
                <a:cs typeface="Arial" pitchFamily="34" charset="0"/>
              </a:rPr>
              <a:t> </a:t>
            </a:r>
          </a:p>
          <a:p>
            <a:pPr algn="just" fontAlgn="base">
              <a:spcBef>
                <a:spcPct val="0"/>
              </a:spcBef>
              <a:spcAft>
                <a:spcPct val="0"/>
              </a:spcAft>
              <a:buFont typeface="Calibri" pitchFamily="34" charset="0"/>
              <a:buAutoNum type="arabicPeriod"/>
            </a:pPr>
            <a:endParaRPr lang="es-ES" altLang="es-CO" sz="1400" dirty="0" smtClean="0">
              <a:solidFill>
                <a:prstClr val="black"/>
              </a:solidFill>
              <a:latin typeface="Arial" pitchFamily="34" charset="0"/>
              <a:ea typeface="Geneva"/>
              <a:cs typeface="Arial" pitchFamily="34" charset="0"/>
            </a:endParaRPr>
          </a:p>
          <a:p>
            <a:pPr algn="just" fontAlgn="base">
              <a:spcBef>
                <a:spcPct val="0"/>
              </a:spcBef>
              <a:spcAft>
                <a:spcPct val="0"/>
              </a:spcAft>
              <a:buFont typeface="Calibri" pitchFamily="34" charset="0"/>
              <a:buAutoNum type="arabicPeriod"/>
            </a:pPr>
            <a:endParaRPr lang="es-ES" altLang="es-CO" sz="1400" dirty="0">
              <a:solidFill>
                <a:prstClr val="black"/>
              </a:solidFill>
              <a:latin typeface="Arial" pitchFamily="34" charset="0"/>
              <a:ea typeface="Geneva"/>
              <a:cs typeface="Arial" pitchFamily="34" charset="0"/>
            </a:endParaRPr>
          </a:p>
          <a:p>
            <a:pPr algn="just" fontAlgn="base">
              <a:spcBef>
                <a:spcPct val="0"/>
              </a:spcBef>
              <a:spcAft>
                <a:spcPct val="0"/>
              </a:spcAft>
            </a:pPr>
            <a:endParaRPr lang="es-CO" sz="1400"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400" dirty="0">
                <a:solidFill>
                  <a:prstClr val="black"/>
                </a:solidFill>
                <a:latin typeface="Arial" pitchFamily="34" charset="0"/>
                <a:ea typeface="Geneva" charset="0"/>
                <a:cs typeface="Arial" pitchFamily="34" charset="0"/>
              </a:rPr>
              <a:t>  </a:t>
            </a:r>
            <a:endParaRPr lang="es-CO" sz="1400" b="1" dirty="0">
              <a:solidFill>
                <a:prstClr val="black"/>
              </a:solidFill>
              <a:latin typeface="Arial" pitchFamily="34" charset="0"/>
              <a:ea typeface="Geneva" charset="0"/>
              <a:cs typeface="Arial" pitchFamily="34" charset="0"/>
            </a:endParaRPr>
          </a:p>
          <a:p>
            <a:pPr marL="457200" indent="-457200" algn="just" defTabSz="457200" fontAlgn="base">
              <a:lnSpc>
                <a:spcPct val="114000"/>
              </a:lnSpc>
              <a:spcAft>
                <a:spcPts val="600"/>
              </a:spcAft>
              <a:buFont typeface="Arial" charset="0"/>
              <a:buNone/>
              <a:defRPr/>
            </a:pPr>
            <a:r>
              <a:rPr lang="es-CO" sz="1400" b="1" dirty="0">
                <a:solidFill>
                  <a:prstClr val="black"/>
                </a:solidFill>
                <a:latin typeface="Arial" pitchFamily="34" charset="0"/>
                <a:ea typeface="Geneva" charset="0"/>
                <a:cs typeface="Arial" pitchFamily="34" charset="0"/>
              </a:rPr>
              <a:t>        </a:t>
            </a:r>
          </a:p>
        </p:txBody>
      </p:sp>
    </p:spTree>
    <p:extLst>
      <p:ext uri="{BB962C8B-B14F-4D97-AF65-F5344CB8AC3E}">
        <p14:creationId xmlns:p14="http://schemas.microsoft.com/office/powerpoint/2010/main" val="3946575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13898" y="1446662"/>
            <a:ext cx="8488907" cy="5216813"/>
          </a:xfrm>
          <a:prstGeom prst="rect">
            <a:avLst/>
          </a:prstGeom>
          <a:noFill/>
        </p:spPr>
        <p:txBody>
          <a:bodyPr wrap="square" rtlCol="0">
            <a:spAutoFit/>
          </a:bodyPr>
          <a:lstStyle/>
          <a:p>
            <a:pPr marL="285750" lvl="0" indent="-285750" algn="just">
              <a:buFont typeface="Arial" panose="020B0604020202020204" pitchFamily="34" charset="0"/>
              <a:buChar char="•"/>
            </a:pPr>
            <a:r>
              <a:rPr lang="es-CO" sz="1600" dirty="0">
                <a:latin typeface="Arial" panose="020B0604020202020204" pitchFamily="34" charset="0"/>
                <a:cs typeface="Arial" panose="020B0604020202020204" pitchFamily="34" charset="0"/>
              </a:rPr>
              <a:t>Generar acciones estratégicas orientadas a mejorar el acompañamiento de la población rural .</a:t>
            </a:r>
          </a:p>
          <a:p>
            <a:pPr marL="285750" lvl="0" indent="-285750" algn="just">
              <a:buFont typeface="Arial" panose="020B0604020202020204" pitchFamily="34" charset="0"/>
              <a:buChar char="•"/>
            </a:pPr>
            <a:r>
              <a:rPr lang="es-CO" sz="1600" dirty="0">
                <a:latin typeface="Arial" panose="020B0604020202020204" pitchFamily="34" charset="0"/>
                <a:cs typeface="Arial" panose="020B0604020202020204" pitchFamily="34" charset="0"/>
              </a:rPr>
              <a:t>Buscar estrategias tendientes a fortalecer el  compromiso de los entes gubernamentales en este proceso.</a:t>
            </a:r>
          </a:p>
          <a:p>
            <a:pPr marL="285750" lvl="0" indent="-285750" algn="just">
              <a:buFont typeface="Arial" panose="020B0604020202020204" pitchFamily="34" charset="0"/>
              <a:buChar char="•"/>
            </a:pPr>
            <a:r>
              <a:rPr lang="es-CO" sz="1600" dirty="0">
                <a:latin typeface="Arial" panose="020B0604020202020204" pitchFamily="34" charset="0"/>
                <a:cs typeface="Arial" panose="020B0604020202020204" pitchFamily="34" charset="0"/>
              </a:rPr>
              <a:t>Continuar  contribuyendo  a mejorar la operatividad, la relevancia y la permanencia  de los servicios vigentes.</a:t>
            </a:r>
          </a:p>
          <a:p>
            <a:pPr marL="285750" lvl="0" indent="-285750" algn="just">
              <a:buFont typeface="Arial" panose="020B0604020202020204" pitchFamily="34" charset="0"/>
              <a:buChar char="•"/>
            </a:pPr>
            <a:r>
              <a:rPr lang="es-CO" sz="1600" dirty="0">
                <a:latin typeface="Arial" panose="020B0604020202020204" pitchFamily="34" charset="0"/>
                <a:cs typeface="Arial" panose="020B0604020202020204" pitchFamily="34" charset="0"/>
              </a:rPr>
              <a:t>Visibilizar el mejoramiento  de las condiciones  de vida  de los niños, niñas, adolescentes y jóvenes, a partir de los diagnósticos sociales.  </a:t>
            </a:r>
          </a:p>
          <a:p>
            <a:pPr marL="285750" lvl="0" indent="-285750" algn="just">
              <a:buFont typeface="Arial" panose="020B0604020202020204" pitchFamily="34" charset="0"/>
              <a:buChar char="•"/>
            </a:pPr>
            <a:r>
              <a:rPr lang="es-CO" sz="1600" dirty="0">
                <a:latin typeface="Arial" panose="020B0604020202020204" pitchFamily="34" charset="0"/>
                <a:cs typeface="Arial" panose="020B0604020202020204" pitchFamily="34" charset="0"/>
              </a:rPr>
              <a:t>Garantizar que se tengan en cuenta las modificaciones, recomendaciones, ajustes, decisiones y planes de mejoramiento  que se consideren convenientes, trabajando de manera articulada y de la mano con los ciudadanos, usuarios y operadores. </a:t>
            </a:r>
          </a:p>
          <a:p>
            <a:pPr marL="285750" lvl="0" indent="-285750" algn="just">
              <a:buFont typeface="Arial" panose="020B0604020202020204" pitchFamily="34" charset="0"/>
              <a:buChar char="•"/>
            </a:pPr>
            <a:r>
              <a:rPr lang="es-CO" sz="1600" dirty="0">
                <a:latin typeface="Arial" panose="020B0604020202020204" pitchFamily="34" charset="0"/>
                <a:cs typeface="Arial" panose="020B0604020202020204" pitchFamily="34" charset="0"/>
              </a:rPr>
              <a:t>Garantizar que se haga énfasis  en captar todas las inquietudes y necesidades que tenga la comunidad en torno al funcionamiento del Servicio Público de Bienestar Familiar previo a la realización de las MP o del evento de RPC.</a:t>
            </a:r>
          </a:p>
          <a:p>
            <a:pPr marL="285750" lvl="0" indent="-285750" algn="just">
              <a:buFont typeface="Arial" panose="020B0604020202020204" pitchFamily="34" charset="0"/>
              <a:buChar char="•"/>
            </a:pPr>
            <a:r>
              <a:rPr lang="es-CO" sz="1600" dirty="0">
                <a:latin typeface="Arial" panose="020B0604020202020204" pitchFamily="34" charset="0"/>
                <a:cs typeface="Arial" panose="020B0604020202020204" pitchFamily="34" charset="0"/>
              </a:rPr>
              <a:t>Diligenciar la guía de seguimiento a compromisos dado que es un documento en el cual se pueden sistematizar  las acciones correctivas y de mejora que surjan en las mesas públicas y rendición de cuentas y del cual se debe producir informes de tendencias y porcentajes de solución a las necesidades e intereses de la comunidad. </a:t>
            </a:r>
          </a:p>
          <a:p>
            <a:pPr marL="182563" indent="-182563" algn="just" fontAlgn="base">
              <a:spcBef>
                <a:spcPts val="600"/>
              </a:spcBef>
              <a:spcAft>
                <a:spcPts val="600"/>
              </a:spcAft>
              <a:buFont typeface="Arial" pitchFamily="34" charset="0"/>
              <a:buChar char="•"/>
            </a:pPr>
            <a:endParaRPr lang="es-ES" altLang="es-CO" sz="1500" dirty="0">
              <a:solidFill>
                <a:prstClr val="black"/>
              </a:solidFill>
              <a:latin typeface="Arial" pitchFamily="34" charset="0"/>
              <a:ea typeface="Geneva"/>
              <a:cs typeface="Arial" pitchFamily="34" charset="0"/>
            </a:endParaRPr>
          </a:p>
          <a:p>
            <a:pPr algn="just">
              <a:spcBef>
                <a:spcPts val="600"/>
              </a:spcBef>
              <a:spcAft>
                <a:spcPts val="600"/>
              </a:spcAft>
            </a:pPr>
            <a:endParaRPr lang="es-CO" sz="1500" dirty="0">
              <a:latin typeface="Arial" panose="020B0604020202020204" pitchFamily="34" charset="0"/>
              <a:cs typeface="Arial" panose="020B0604020202020204" pitchFamily="34" charset="0"/>
            </a:endParaRPr>
          </a:p>
        </p:txBody>
      </p:sp>
      <p:sp>
        <p:nvSpPr>
          <p:cNvPr id="3" name="2 CuadroTexto"/>
          <p:cNvSpPr txBox="1"/>
          <p:nvPr/>
        </p:nvSpPr>
        <p:spPr>
          <a:xfrm>
            <a:off x="122829" y="177421"/>
            <a:ext cx="7014949" cy="646331"/>
          </a:xfrm>
          <a:prstGeom prst="rect">
            <a:avLst/>
          </a:prstGeom>
          <a:noFill/>
        </p:spPr>
        <p:txBody>
          <a:bodyPr wrap="square" rtlCol="0">
            <a:spAutoFit/>
          </a:bodyPr>
          <a:lstStyle/>
          <a:p>
            <a:r>
              <a:rPr lang="es-CO" b="1" dirty="0" smtClean="0">
                <a:solidFill>
                  <a:schemeClr val="bg1"/>
                </a:solidFill>
                <a:latin typeface="Arial" pitchFamily="34" charset="0"/>
                <a:cs typeface="Arial" pitchFamily="34" charset="0"/>
              </a:rPr>
              <a:t>Como proyecciones generales  a  la </a:t>
            </a:r>
            <a:r>
              <a:rPr lang="es-CO" b="1" dirty="0" smtClean="0">
                <a:solidFill>
                  <a:schemeClr val="bg1"/>
                </a:solidFill>
                <a:latin typeface="Arial" pitchFamily="34" charset="0"/>
                <a:cs typeface="Arial" pitchFamily="34" charset="0"/>
              </a:rPr>
              <a:t>Guaviare  </a:t>
            </a:r>
            <a:r>
              <a:rPr lang="es-CO" b="1" dirty="0" smtClean="0">
                <a:solidFill>
                  <a:schemeClr val="bg1"/>
                </a:solidFill>
                <a:latin typeface="Arial" pitchFamily="34" charset="0"/>
                <a:cs typeface="Arial" pitchFamily="34" charset="0"/>
              </a:rPr>
              <a:t>le correspondió  para el 2015 enfatizar en los siguientes aspectos : </a:t>
            </a:r>
            <a:endParaRPr lang="es-CO" dirty="0">
              <a:solidFill>
                <a:schemeClr val="bg1"/>
              </a:solidFill>
            </a:endParaRPr>
          </a:p>
        </p:txBody>
      </p:sp>
    </p:spTree>
    <p:extLst>
      <p:ext uri="{BB962C8B-B14F-4D97-AF65-F5344CB8AC3E}">
        <p14:creationId xmlns:p14="http://schemas.microsoft.com/office/powerpoint/2010/main" val="7605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8"/>
          <p:cNvSpPr txBox="1">
            <a:spLocks noChangeArrowheads="1"/>
          </p:cNvSpPr>
          <p:nvPr/>
        </p:nvSpPr>
        <p:spPr bwMode="auto">
          <a:xfrm>
            <a:off x="1" y="4840027"/>
            <a:ext cx="6114196" cy="1284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a:lnSpc>
                <a:spcPct val="80000"/>
              </a:lnSpc>
            </a:pPr>
            <a:r>
              <a:rPr lang="es-CO" sz="3200" dirty="0">
                <a:solidFill>
                  <a:srgbClr val="595959"/>
                </a:solidFill>
              </a:rPr>
              <a:t>Compromisos de las </a:t>
            </a:r>
            <a:r>
              <a:rPr lang="es-CO" sz="3200" dirty="0" smtClean="0">
                <a:solidFill>
                  <a:srgbClr val="595959"/>
                </a:solidFill>
              </a:rPr>
              <a:t>MP por Cada </a:t>
            </a:r>
            <a:r>
              <a:rPr lang="es-CO" sz="3200" dirty="0">
                <a:solidFill>
                  <a:srgbClr val="595959"/>
                </a:solidFill>
              </a:rPr>
              <a:t>CZ </a:t>
            </a:r>
            <a:r>
              <a:rPr lang="es-CO" sz="3200" dirty="0" smtClean="0">
                <a:solidFill>
                  <a:srgbClr val="595959"/>
                </a:solidFill>
              </a:rPr>
              <a:t> </a:t>
            </a:r>
            <a:r>
              <a:rPr lang="es-CO" sz="3200" dirty="0">
                <a:solidFill>
                  <a:srgbClr val="595959"/>
                </a:solidFill>
              </a:rPr>
              <a:t>y la </a:t>
            </a:r>
            <a:r>
              <a:rPr lang="es-CO" sz="3200" dirty="0" smtClean="0">
                <a:solidFill>
                  <a:srgbClr val="595959"/>
                </a:solidFill>
              </a:rPr>
              <a:t>RPC </a:t>
            </a:r>
            <a:r>
              <a:rPr lang="es-CO" sz="3200" dirty="0">
                <a:solidFill>
                  <a:srgbClr val="595959"/>
                </a:solidFill>
              </a:rPr>
              <a:t>de </a:t>
            </a:r>
            <a:r>
              <a:rPr lang="es-CO" sz="3200" dirty="0" smtClean="0">
                <a:solidFill>
                  <a:srgbClr val="595959"/>
                </a:solidFill>
              </a:rPr>
              <a:t>la Regional</a:t>
            </a:r>
          </a:p>
          <a:p>
            <a:pPr algn="ctr">
              <a:lnSpc>
                <a:spcPct val="80000"/>
              </a:lnSpc>
            </a:pPr>
            <a:r>
              <a:rPr lang="es-CO" sz="3200" dirty="0" smtClean="0">
                <a:solidFill>
                  <a:srgbClr val="595959"/>
                </a:solidFill>
              </a:rPr>
              <a:t>Guaviare </a:t>
            </a:r>
            <a:r>
              <a:rPr lang="es-CO" sz="3200" dirty="0" smtClean="0">
                <a:solidFill>
                  <a:srgbClr val="595959"/>
                </a:solidFill>
              </a:rPr>
              <a:t>2015 </a:t>
            </a:r>
            <a:endParaRPr lang="es-ES" sz="3200" dirty="0">
              <a:solidFill>
                <a:srgbClr val="595959"/>
              </a:solidFill>
            </a:endParaRPr>
          </a:p>
        </p:txBody>
      </p:sp>
    </p:spTree>
    <p:extLst>
      <p:ext uri="{BB962C8B-B14F-4D97-AF65-F5344CB8AC3E}">
        <p14:creationId xmlns:p14="http://schemas.microsoft.com/office/powerpoint/2010/main" val="173155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CuadroTexto 9"/>
          <p:cNvSpPr txBox="1">
            <a:spLocks noChangeArrowheads="1"/>
          </p:cNvSpPr>
          <p:nvPr/>
        </p:nvSpPr>
        <p:spPr bwMode="auto">
          <a:xfrm>
            <a:off x="0" y="87312"/>
            <a:ext cx="704475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smtClean="0">
                <a:solidFill>
                  <a:schemeClr val="bg1"/>
                </a:solidFill>
              </a:rPr>
              <a:t>Compromisos adquiridos en la MP </a:t>
            </a:r>
            <a:r>
              <a:rPr lang="es-CO" b="1" dirty="0" smtClean="0">
                <a:solidFill>
                  <a:schemeClr val="bg1"/>
                </a:solidFill>
              </a:rPr>
              <a:t>del Municipio </a:t>
            </a:r>
            <a:r>
              <a:rPr lang="es-CO" b="1" dirty="0">
                <a:solidFill>
                  <a:schemeClr val="bg1"/>
                </a:solidFill>
              </a:rPr>
              <a:t>Calamar,   </a:t>
            </a:r>
            <a:r>
              <a:rPr lang="es-ES" b="1" dirty="0" smtClean="0">
                <a:solidFill>
                  <a:schemeClr val="bg1"/>
                </a:solidFill>
              </a:rPr>
              <a:t>durante el 2015  </a:t>
            </a:r>
            <a:endParaRPr lang="es-ES" b="1" dirty="0">
              <a:solidFill>
                <a:schemeClr val="bg1"/>
              </a:solidFill>
            </a:endParaRPr>
          </a:p>
        </p:txBody>
      </p:sp>
      <p:sp>
        <p:nvSpPr>
          <p:cNvPr id="2" name="1 CuadroTexto"/>
          <p:cNvSpPr txBox="1"/>
          <p:nvPr/>
        </p:nvSpPr>
        <p:spPr>
          <a:xfrm>
            <a:off x="191069" y="1314093"/>
            <a:ext cx="8639032" cy="5324535"/>
          </a:xfrm>
          <a:prstGeom prst="rect">
            <a:avLst/>
          </a:prstGeom>
          <a:noFill/>
        </p:spPr>
        <p:txBody>
          <a:bodyPr wrap="square" rtlCol="0">
            <a:spAutoFit/>
          </a:bodyPr>
          <a:lstStyle/>
          <a:p>
            <a:r>
              <a:rPr lang="es-CO" sz="1700" b="1" u="sng" dirty="0" smtClean="0"/>
              <a:t>De la MP  del Municipio </a:t>
            </a:r>
            <a:r>
              <a:rPr lang="es-CO" sz="1700" b="1" u="sng" dirty="0" smtClean="0"/>
              <a:t>Calamar, </a:t>
            </a:r>
            <a:r>
              <a:rPr lang="es-CO" sz="1600" b="1" u="sng" dirty="0" smtClean="0"/>
              <a:t> </a:t>
            </a:r>
            <a:r>
              <a:rPr lang="es-CO" sz="1700" dirty="0" smtClean="0"/>
              <a:t>realizada el </a:t>
            </a:r>
            <a:r>
              <a:rPr lang="es-CO" sz="1700" dirty="0" smtClean="0"/>
              <a:t>6  </a:t>
            </a:r>
            <a:r>
              <a:rPr lang="es-CO" sz="1700" dirty="0" smtClean="0"/>
              <a:t>de </a:t>
            </a:r>
            <a:r>
              <a:rPr lang="es-CO" sz="1700" dirty="0" smtClean="0"/>
              <a:t>noviembre, los siguientes fueron los compromisos adquiridos:</a:t>
            </a:r>
          </a:p>
          <a:p>
            <a:endParaRPr lang="es-CO" sz="1600" dirty="0" smtClean="0"/>
          </a:p>
          <a:p>
            <a:pPr marL="285750" lvl="0" indent="-285750">
              <a:spcBef>
                <a:spcPts val="600"/>
              </a:spcBef>
              <a:buFont typeface="Arial" panose="020B0604020202020204" pitchFamily="34" charset="0"/>
              <a:buChar char="•"/>
            </a:pPr>
            <a:r>
              <a:rPr lang="es-CO" dirty="0"/>
              <a:t>Verificar que se haga la respectiva gestión  para la aprobación por parte de Sede Nacional de un equipo de profesionales para Defensoría de Familia en el Municipio.</a:t>
            </a:r>
          </a:p>
          <a:p>
            <a:pPr marL="285750" lvl="0" indent="-285750">
              <a:spcBef>
                <a:spcPts val="600"/>
              </a:spcBef>
              <a:buFont typeface="Arial" panose="020B0604020202020204" pitchFamily="34" charset="0"/>
              <a:buChar char="•"/>
            </a:pPr>
            <a:r>
              <a:rPr lang="es-CO" dirty="0"/>
              <a:t>Verificar que se dé a conocer a la  Sede Nacional de la necesidad del servicio del programa Generaciones con Bienestar desde inicio de año.</a:t>
            </a:r>
          </a:p>
          <a:p>
            <a:pPr marL="285750" lvl="0" indent="-285750">
              <a:spcBef>
                <a:spcPts val="600"/>
              </a:spcBef>
              <a:buFont typeface="Arial" panose="020B0604020202020204" pitchFamily="34" charset="0"/>
              <a:buChar char="•"/>
            </a:pPr>
            <a:r>
              <a:rPr lang="es-CO" dirty="0"/>
              <a:t>Verificar que se realice el  cruce de Bases de datos, de los programas y acciones interinstitucionales para demanda de beneficiarios en veredas en donde no ha llegado o no hay presencia de servicios por parte de ICBF</a:t>
            </a:r>
          </a:p>
          <a:p>
            <a:pPr marL="285750" lvl="0" indent="-285750">
              <a:spcBef>
                <a:spcPts val="600"/>
              </a:spcBef>
              <a:buFont typeface="Arial" panose="020B0604020202020204" pitchFamily="34" charset="0"/>
              <a:buChar char="•"/>
            </a:pPr>
            <a:r>
              <a:rPr lang="es-CO" dirty="0"/>
              <a:t>Verificar que se revisen los tiempos de caducidad de los alimentos entregados a los beneficiarios</a:t>
            </a:r>
          </a:p>
          <a:p>
            <a:pPr marL="285750" lvl="0" indent="-285750">
              <a:spcBef>
                <a:spcPts val="600"/>
              </a:spcBef>
              <a:buFont typeface="Arial" panose="020B0604020202020204" pitchFamily="34" charset="0"/>
              <a:buChar char="•"/>
            </a:pPr>
            <a:r>
              <a:rPr lang="es-CO" dirty="0"/>
              <a:t>Verificar que se dé a conocer a la  Sede Nacional y equipo de Nutrición la importancia que en el programa Generaciones con Bienestar se incluya hidratación para los encuentros vivenciales.</a:t>
            </a:r>
          </a:p>
          <a:p>
            <a:endParaRPr lang="es-CO" sz="1600" dirty="0" smtClean="0"/>
          </a:p>
          <a:p>
            <a:endParaRPr lang="es-CO" sz="1600" dirty="0"/>
          </a:p>
          <a:p>
            <a:endParaRPr lang="es-CO" sz="1700" dirty="0"/>
          </a:p>
        </p:txBody>
      </p:sp>
    </p:spTree>
    <p:extLst>
      <p:ext uri="{BB962C8B-B14F-4D97-AF65-F5344CB8AC3E}">
        <p14:creationId xmlns:p14="http://schemas.microsoft.com/office/powerpoint/2010/main" val="435979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9"/>
          <p:cNvSpPr txBox="1">
            <a:spLocks noChangeArrowheads="1"/>
          </p:cNvSpPr>
          <p:nvPr/>
        </p:nvSpPr>
        <p:spPr bwMode="auto">
          <a:xfrm>
            <a:off x="163773" y="110699"/>
            <a:ext cx="70720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ES" b="1" dirty="0">
                <a:solidFill>
                  <a:schemeClr val="bg1"/>
                </a:solidFill>
              </a:rPr>
              <a:t>Compromisos adquiridos en la </a:t>
            </a:r>
            <a:r>
              <a:rPr lang="es-ES" b="1" dirty="0" smtClean="0">
                <a:solidFill>
                  <a:schemeClr val="bg1"/>
                </a:solidFill>
              </a:rPr>
              <a:t> RPC   </a:t>
            </a:r>
            <a:r>
              <a:rPr lang="es-CO" b="1" dirty="0" smtClean="0">
                <a:solidFill>
                  <a:schemeClr val="bg1"/>
                </a:solidFill>
              </a:rPr>
              <a:t>de la Regional </a:t>
            </a:r>
            <a:r>
              <a:rPr lang="es-CO" b="1" dirty="0" smtClean="0">
                <a:solidFill>
                  <a:schemeClr val="bg1"/>
                </a:solidFill>
              </a:rPr>
              <a:t>Guaviare   </a:t>
            </a:r>
            <a:r>
              <a:rPr lang="es-ES" b="1" dirty="0" smtClean="0">
                <a:solidFill>
                  <a:schemeClr val="bg1"/>
                </a:solidFill>
              </a:rPr>
              <a:t>durante </a:t>
            </a:r>
            <a:r>
              <a:rPr lang="es-ES" b="1" dirty="0">
                <a:solidFill>
                  <a:schemeClr val="bg1"/>
                </a:solidFill>
              </a:rPr>
              <a:t>el 2015  </a:t>
            </a:r>
          </a:p>
        </p:txBody>
      </p:sp>
      <p:sp>
        <p:nvSpPr>
          <p:cNvPr id="2" name="1 CuadroTexto"/>
          <p:cNvSpPr txBox="1"/>
          <p:nvPr/>
        </p:nvSpPr>
        <p:spPr>
          <a:xfrm>
            <a:off x="150125" y="1347958"/>
            <a:ext cx="8789158" cy="6632585"/>
          </a:xfrm>
          <a:prstGeom prst="rect">
            <a:avLst/>
          </a:prstGeom>
          <a:noFill/>
        </p:spPr>
        <p:txBody>
          <a:bodyPr wrap="square" rtlCol="0">
            <a:spAutoFit/>
          </a:bodyPr>
          <a:lstStyle/>
          <a:p>
            <a:pPr>
              <a:lnSpc>
                <a:spcPct val="150000"/>
              </a:lnSpc>
            </a:pPr>
            <a:r>
              <a:rPr lang="es-CO" b="1" u="sng" dirty="0"/>
              <a:t>De la </a:t>
            </a:r>
            <a:r>
              <a:rPr lang="es-CO" b="1" u="sng" dirty="0" smtClean="0"/>
              <a:t>RPC  de la Regional </a:t>
            </a:r>
            <a:r>
              <a:rPr lang="es-CO" b="1" u="sng" dirty="0" smtClean="0"/>
              <a:t>Guaviare  </a:t>
            </a:r>
            <a:r>
              <a:rPr lang="es-CO" b="1" dirty="0" smtClean="0"/>
              <a:t>realizada </a:t>
            </a:r>
            <a:r>
              <a:rPr lang="es-CO" b="1" dirty="0"/>
              <a:t>el </a:t>
            </a:r>
            <a:r>
              <a:rPr lang="es-CO" b="1" dirty="0" smtClean="0"/>
              <a:t> </a:t>
            </a:r>
            <a:r>
              <a:rPr lang="es-CO" b="1" dirty="0" smtClean="0"/>
              <a:t>23 de noviembre en el Municipio de San José del Guaviare, los siguientes fueron los compromisos adquiridos:</a:t>
            </a:r>
          </a:p>
          <a:p>
            <a:pPr>
              <a:lnSpc>
                <a:spcPct val="150000"/>
              </a:lnSpc>
            </a:pPr>
            <a:endParaRPr lang="es-CO" b="1" dirty="0"/>
          </a:p>
          <a:p>
            <a:pPr marL="742950" lvl="1" indent="-285750">
              <a:spcBef>
                <a:spcPts val="600"/>
              </a:spcBef>
              <a:spcAft>
                <a:spcPts val="600"/>
              </a:spcAft>
              <a:buFont typeface="Arial" panose="020B0604020202020204" pitchFamily="34" charset="0"/>
              <a:buChar char="•"/>
            </a:pPr>
            <a:r>
              <a:rPr lang="es-CO" dirty="0"/>
              <a:t>Verificar que se conozca el  estado de proceso de demanda o sentencia referente al pago de las Manipuladoras de Alimentos PAE 2012.</a:t>
            </a:r>
          </a:p>
          <a:p>
            <a:pPr marL="742950" lvl="1" indent="-285750">
              <a:spcBef>
                <a:spcPts val="600"/>
              </a:spcBef>
              <a:spcAft>
                <a:spcPts val="600"/>
              </a:spcAft>
              <a:buFont typeface="Arial" panose="020B0604020202020204" pitchFamily="34" charset="0"/>
              <a:buChar char="•"/>
            </a:pPr>
            <a:r>
              <a:rPr lang="es-CO" dirty="0"/>
              <a:t>Verificar que se realicen las respectivas acciones de articulación para estudio de Centro de atención integral de niños, niñas y adolescentes en situación de discapacidad en el municipio</a:t>
            </a:r>
          </a:p>
          <a:p>
            <a:pPr marL="742950" lvl="1" indent="-285750">
              <a:spcBef>
                <a:spcPts val="600"/>
              </a:spcBef>
              <a:spcAft>
                <a:spcPts val="600"/>
              </a:spcAft>
              <a:buFont typeface="Arial" panose="020B0604020202020204" pitchFamily="34" charset="0"/>
              <a:buChar char="•"/>
            </a:pPr>
            <a:r>
              <a:rPr lang="es-CO" dirty="0"/>
              <a:t>Verificar que se revise y esté al tanto del  inicio de programa Familias con Bienestar inicie desde el primer trimestre</a:t>
            </a:r>
          </a:p>
          <a:p>
            <a:pPr marL="742950" lvl="1" indent="-285750">
              <a:spcBef>
                <a:spcPts val="600"/>
              </a:spcBef>
              <a:spcAft>
                <a:spcPts val="600"/>
              </a:spcAft>
              <a:buFont typeface="Arial" panose="020B0604020202020204" pitchFamily="34" charset="0"/>
              <a:buChar char="•"/>
            </a:pPr>
            <a:r>
              <a:rPr lang="es-CO" dirty="0"/>
              <a:t>Garantizar que se haga un trabajo preventivo con los  niños, niñas y adolescentes que se encuentran en situación de calle.</a:t>
            </a:r>
          </a:p>
          <a:p>
            <a:pPr>
              <a:lnSpc>
                <a:spcPct val="150000"/>
              </a:lnSpc>
            </a:pPr>
            <a:endParaRPr lang="es-CO" b="1" dirty="0" smtClean="0"/>
          </a:p>
          <a:p>
            <a:pPr>
              <a:lnSpc>
                <a:spcPct val="150000"/>
              </a:lnSpc>
            </a:pPr>
            <a:endParaRPr lang="es-CO" b="1" dirty="0"/>
          </a:p>
          <a:p>
            <a:pPr>
              <a:lnSpc>
                <a:spcPct val="150000"/>
              </a:lnSpc>
            </a:pPr>
            <a:endParaRPr lang="es-CO" b="1" dirty="0" smtClean="0"/>
          </a:p>
          <a:p>
            <a:pPr>
              <a:lnSpc>
                <a:spcPct val="150000"/>
              </a:lnSpc>
            </a:pPr>
            <a:endParaRPr lang="es-CO" dirty="0" smtClean="0"/>
          </a:p>
          <a:p>
            <a:endParaRPr lang="es-CO" dirty="0"/>
          </a:p>
          <a:p>
            <a:endParaRPr lang="es-CO" sz="1600" dirty="0"/>
          </a:p>
        </p:txBody>
      </p:sp>
    </p:spTree>
    <p:extLst>
      <p:ext uri="{BB962C8B-B14F-4D97-AF65-F5344CB8AC3E}">
        <p14:creationId xmlns:p14="http://schemas.microsoft.com/office/powerpoint/2010/main" val="622405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47" y="1116226"/>
            <a:ext cx="8297839" cy="5093702"/>
          </a:xfrm>
          <a:prstGeom prst="rect">
            <a:avLst/>
          </a:prstGeom>
        </p:spPr>
        <p:txBody>
          <a:bodyPr wrap="square">
            <a:spAutoFit/>
          </a:bodyPr>
          <a:lstStyle/>
          <a:p>
            <a:pPr marL="285750" lvl="0" indent="-285750">
              <a:spcBef>
                <a:spcPts val="600"/>
              </a:spcBef>
              <a:buFont typeface="Arial" panose="020B0604020202020204" pitchFamily="34" charset="0"/>
              <a:buChar char="•"/>
            </a:pPr>
            <a:r>
              <a:rPr lang="es-CO" sz="1500" dirty="0"/>
              <a:t>Se realizó cambio de metodología de proceso de entrega de información a los asistentes a la MP y RPC, generando mayor atención por parte de los mismos a los temas tratados.  </a:t>
            </a:r>
          </a:p>
          <a:p>
            <a:pPr marL="285750" lvl="0" indent="-285750">
              <a:spcBef>
                <a:spcPts val="600"/>
              </a:spcBef>
              <a:buFont typeface="Arial" panose="020B0604020202020204" pitchFamily="34" charset="0"/>
              <a:buChar char="•"/>
            </a:pPr>
            <a:r>
              <a:rPr lang="es-CO" sz="1500" dirty="0"/>
              <a:t>Se contó con apoyo logístico para el desarrollo de la meta.</a:t>
            </a:r>
          </a:p>
          <a:p>
            <a:pPr marL="285750" lvl="0" indent="-285750">
              <a:spcBef>
                <a:spcPts val="600"/>
              </a:spcBef>
              <a:buFont typeface="Arial" panose="020B0604020202020204" pitchFamily="34" charset="0"/>
              <a:buChar char="•"/>
            </a:pPr>
            <a:r>
              <a:rPr lang="es-CO" sz="1500" dirty="0"/>
              <a:t>La participación de los ciudadanos asistentes para realizar control social de ICBF fue la esperada.</a:t>
            </a:r>
          </a:p>
          <a:p>
            <a:pPr marL="285750" lvl="0" indent="-285750">
              <a:spcBef>
                <a:spcPts val="600"/>
              </a:spcBef>
              <a:buFont typeface="Arial" panose="020B0604020202020204" pitchFamily="34" charset="0"/>
              <a:buChar char="•"/>
            </a:pPr>
            <a:r>
              <a:rPr lang="es-CO" sz="1500" dirty="0"/>
              <a:t>Las solicitudes, quejas, reclamos  y felicitaciones fueron recibidas y contestadas de manera inmediata, lo cual genero confianza hacia ICBF Regional Guaviare y su proceso de gestión. </a:t>
            </a:r>
          </a:p>
          <a:p>
            <a:pPr marL="285750" lvl="0" indent="-285750">
              <a:spcBef>
                <a:spcPts val="600"/>
              </a:spcBef>
              <a:buFont typeface="Arial" panose="020B0604020202020204" pitchFamily="34" charset="0"/>
              <a:buChar char="•"/>
            </a:pPr>
            <a:r>
              <a:rPr lang="es-CO" sz="1500" dirty="0"/>
              <a:t>Se ha venido solicitando a la  Sede Nacional, respuesta a los compromisos adquiridos en la MP y la RPC  por parte de la Dra. Antonia Agreda Directora de la Regional y su equipo de Coordinadores, lo que genera confianza en la comunidad, entes territoriales y entidades presentes en territorio. </a:t>
            </a:r>
          </a:p>
          <a:p>
            <a:pPr marL="285750" lvl="0" indent="-285750">
              <a:spcBef>
                <a:spcPts val="600"/>
              </a:spcBef>
              <a:buFont typeface="Arial" panose="020B0604020202020204" pitchFamily="34" charset="0"/>
              <a:buChar char="•"/>
            </a:pPr>
            <a:r>
              <a:rPr lang="es-CO" sz="1500" dirty="0"/>
              <a:t>Algunos  compromisos se  resolvieron de manera inmediata, se tiene como fecha establecida de cumplimiento de estos compromisos entre el 30 de Noviembre al  15 de Diciembre de 2016  y se continuará  con el  seguimiento constante para verificar sus avances.</a:t>
            </a:r>
          </a:p>
          <a:p>
            <a:pPr marL="285750" lvl="0" indent="-285750">
              <a:spcBef>
                <a:spcPts val="600"/>
              </a:spcBef>
              <a:buFont typeface="Arial" panose="020B0604020202020204" pitchFamily="34" charset="0"/>
              <a:buChar char="•"/>
            </a:pPr>
            <a:r>
              <a:rPr lang="es-CO" sz="1500" dirty="0"/>
              <a:t>Se ha fortalecido el  diálogo de doble por parte la Dirección Regional previa y durante la  Mesa Pública.</a:t>
            </a:r>
          </a:p>
          <a:p>
            <a:pPr marL="285750" lvl="0" indent="-285750">
              <a:spcBef>
                <a:spcPts val="600"/>
              </a:spcBef>
              <a:buFont typeface="Arial" panose="020B0604020202020204" pitchFamily="34" charset="0"/>
              <a:buChar char="•"/>
            </a:pPr>
            <a:r>
              <a:rPr lang="es-CO" sz="1500" dirty="0"/>
              <a:t>Se  han generado espacios de atención a la comunidad en donde se realizan acuerdos y consensos para  la debida gestión en cuanto a la  ampliación de cobertura en atención integral de Primera Infancia, Niñez y Adolescencia.</a:t>
            </a:r>
          </a:p>
          <a:p>
            <a:pPr marL="285750" lvl="0" indent="-285750">
              <a:spcBef>
                <a:spcPts val="600"/>
              </a:spcBef>
              <a:buFont typeface="Arial" panose="020B0604020202020204" pitchFamily="34" charset="0"/>
              <a:buChar char="•"/>
            </a:pPr>
            <a:r>
              <a:rPr lang="es-CO" sz="1500" dirty="0"/>
              <a:t> EL  diálogo con la comunidad  se ha extendido  a nivel Departamental.  </a:t>
            </a:r>
          </a:p>
          <a:p>
            <a:pPr algn="just"/>
            <a:endParaRPr lang="es-CO" sz="1500" dirty="0"/>
          </a:p>
        </p:txBody>
      </p:sp>
      <p:sp>
        <p:nvSpPr>
          <p:cNvPr id="3" name="2 Rectángulo"/>
          <p:cNvSpPr/>
          <p:nvPr/>
        </p:nvSpPr>
        <p:spPr>
          <a:xfrm>
            <a:off x="715280" y="280472"/>
            <a:ext cx="49075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CO" sz="2400" b="1" dirty="0">
                <a:solidFill>
                  <a:schemeClr val="bg1"/>
                </a:solidFill>
                <a:latin typeface="Calibri" panose="020F0502020204030204" pitchFamily="34" charset="0"/>
                <a:ea typeface="MS PGothic" panose="020B0600070205080204" pitchFamily="34" charset="-128"/>
              </a:rPr>
              <a:t>Logros de esta  Meta   </a:t>
            </a:r>
            <a:r>
              <a:rPr lang="es-CO" sz="2400" b="1" dirty="0" smtClean="0">
                <a:solidFill>
                  <a:schemeClr val="bg1"/>
                </a:solidFill>
                <a:latin typeface="Calibri" panose="020F0502020204030204" pitchFamily="34" charset="0"/>
                <a:ea typeface="MS PGothic" panose="020B0600070205080204" pitchFamily="34" charset="-128"/>
              </a:rPr>
              <a:t>en </a:t>
            </a:r>
            <a:r>
              <a:rPr lang="es-CO" sz="2400" b="1" dirty="0" smtClean="0">
                <a:solidFill>
                  <a:schemeClr val="bg1"/>
                </a:solidFill>
                <a:latin typeface="Calibri" panose="020F0502020204030204" pitchFamily="34" charset="0"/>
                <a:ea typeface="MS PGothic" panose="020B0600070205080204" pitchFamily="34" charset="-128"/>
              </a:rPr>
              <a:t>Guaviare  </a:t>
            </a:r>
            <a:endParaRPr lang="es-CO" sz="2400" b="1" dirty="0">
              <a:solidFill>
                <a:schemeClr val="bg1"/>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1312945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0247" y="1320942"/>
            <a:ext cx="8297839" cy="2339102"/>
          </a:xfrm>
          <a:prstGeom prst="rect">
            <a:avLst/>
          </a:prstGeom>
        </p:spPr>
        <p:txBody>
          <a:bodyPr wrap="square">
            <a:spAutoFit/>
          </a:bodyPr>
          <a:lstStyle/>
          <a:p>
            <a:pPr marL="285750" lvl="0" indent="-285750">
              <a:spcBef>
                <a:spcPts val="600"/>
              </a:spcBef>
              <a:spcAft>
                <a:spcPts val="600"/>
              </a:spcAft>
              <a:buFont typeface="Arial" panose="020B0604020202020204" pitchFamily="34" charset="0"/>
              <a:buChar char="•"/>
            </a:pPr>
            <a:r>
              <a:rPr lang="es-CO" dirty="0"/>
              <a:t>Duplicidad en los datos a pesar de tener la información de primera mano entregada por los referentes y la Coordinación Técnica.</a:t>
            </a:r>
          </a:p>
          <a:p>
            <a:pPr marL="285750" lvl="0" indent="-285750">
              <a:spcBef>
                <a:spcPts val="600"/>
              </a:spcBef>
              <a:spcAft>
                <a:spcPts val="600"/>
              </a:spcAft>
              <a:buFont typeface="Arial" panose="020B0604020202020204" pitchFamily="34" charset="0"/>
              <a:buChar char="•"/>
            </a:pPr>
            <a:r>
              <a:rPr lang="es-CO" dirty="0"/>
              <a:t>La contratación desde Sede Nacional, ya que no se pudo realizar una buena gestión y seguimiento en cuanto a la preparación de la MP y RPC.</a:t>
            </a:r>
          </a:p>
          <a:p>
            <a:pPr marL="285750" lvl="0" indent="-285750">
              <a:spcBef>
                <a:spcPts val="600"/>
              </a:spcBef>
              <a:spcAft>
                <a:spcPts val="600"/>
              </a:spcAft>
              <a:buFont typeface="Arial" panose="020B0604020202020204" pitchFamily="34" charset="0"/>
              <a:buChar char="•"/>
            </a:pPr>
            <a:r>
              <a:rPr lang="es-CO" dirty="0"/>
              <a:t>Hubo muchos contratiempos con el operador logístico no solo en la alimentación sino en el apoyo adicional solicitado con previa anterioridad por medio del formato de solicitud.</a:t>
            </a:r>
          </a:p>
        </p:txBody>
      </p:sp>
      <p:sp>
        <p:nvSpPr>
          <p:cNvPr id="3" name="2 Rectángulo"/>
          <p:cNvSpPr/>
          <p:nvPr/>
        </p:nvSpPr>
        <p:spPr>
          <a:xfrm>
            <a:off x="715280" y="280472"/>
            <a:ext cx="490759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s-CO" sz="2400" b="1" dirty="0" smtClean="0">
                <a:solidFill>
                  <a:schemeClr val="bg1"/>
                </a:solidFill>
                <a:latin typeface="Calibri" panose="020F0502020204030204" pitchFamily="34" charset="0"/>
                <a:ea typeface="MS PGothic" panose="020B0600070205080204" pitchFamily="34" charset="-128"/>
              </a:rPr>
              <a:t>Dificultades en </a:t>
            </a:r>
            <a:r>
              <a:rPr lang="es-CO" sz="2400" b="1" dirty="0" smtClean="0">
                <a:solidFill>
                  <a:schemeClr val="bg1"/>
                </a:solidFill>
                <a:latin typeface="Calibri" panose="020F0502020204030204" pitchFamily="34" charset="0"/>
                <a:ea typeface="MS PGothic" panose="020B0600070205080204" pitchFamily="34" charset="-128"/>
              </a:rPr>
              <a:t>Guaviare  </a:t>
            </a:r>
            <a:endParaRPr lang="es-CO" sz="2400" b="1" dirty="0">
              <a:solidFill>
                <a:schemeClr val="bg1"/>
              </a:solidFill>
              <a:latin typeface="Calibri" panose="020F0502020204030204" pitchFamily="34" charset="0"/>
              <a:ea typeface="MS PGothic" panose="020B0600070205080204" pitchFamily="34" charset="-128"/>
            </a:endParaRPr>
          </a:p>
        </p:txBody>
      </p:sp>
    </p:spTree>
    <p:extLst>
      <p:ext uri="{BB962C8B-B14F-4D97-AF65-F5344CB8AC3E}">
        <p14:creationId xmlns:p14="http://schemas.microsoft.com/office/powerpoint/2010/main" val="2451205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559558" y="1282890"/>
            <a:ext cx="2047165" cy="369332"/>
          </a:xfrm>
          <a:prstGeom prst="rect">
            <a:avLst/>
          </a:prstGeom>
        </p:spPr>
        <p:txBody>
          <a:bodyPr wrap="square">
            <a:spAutoFit/>
          </a:bodyPr>
          <a:lstStyle/>
          <a:p>
            <a:pPr lvl="0" algn="just"/>
            <a:r>
              <a:rPr lang="es-CO" b="1" dirty="0" smtClean="0">
                <a:solidFill>
                  <a:schemeClr val="bg1"/>
                </a:solidFill>
              </a:rPr>
              <a:t>Dificultades </a:t>
            </a:r>
            <a:r>
              <a:rPr lang="es-CO" b="1" dirty="0">
                <a:solidFill>
                  <a:schemeClr val="bg1"/>
                </a:solidFill>
              </a:rPr>
              <a:t>: </a:t>
            </a:r>
            <a:endParaRPr lang="es-CO" dirty="0">
              <a:solidFill>
                <a:schemeClr val="bg1"/>
              </a:solidFill>
            </a:endParaRPr>
          </a:p>
        </p:txBody>
      </p:sp>
      <p:sp>
        <p:nvSpPr>
          <p:cNvPr id="3" name="2 CuadroTexto"/>
          <p:cNvSpPr txBox="1"/>
          <p:nvPr/>
        </p:nvSpPr>
        <p:spPr>
          <a:xfrm>
            <a:off x="232012" y="1132765"/>
            <a:ext cx="8652681" cy="4462760"/>
          </a:xfrm>
          <a:prstGeom prst="rect">
            <a:avLst/>
          </a:prstGeom>
          <a:noFill/>
        </p:spPr>
        <p:txBody>
          <a:bodyPr wrap="square" rtlCol="0">
            <a:spAutoFit/>
          </a:bodyPr>
          <a:lstStyle/>
          <a:p>
            <a:pPr marL="285750" indent="-285750">
              <a:spcBef>
                <a:spcPts val="600"/>
              </a:spcBef>
              <a:spcAft>
                <a:spcPts val="600"/>
              </a:spcAft>
              <a:buFont typeface="Arial" panose="020B0604020202020204" pitchFamily="34" charset="0"/>
              <a:buChar char="•"/>
            </a:pPr>
            <a:endParaRPr lang="es-CO" dirty="0"/>
          </a:p>
          <a:p>
            <a:pPr marL="285750" lvl="0" indent="-285750">
              <a:spcBef>
                <a:spcPts val="600"/>
              </a:spcBef>
              <a:spcAft>
                <a:spcPts val="600"/>
              </a:spcAft>
              <a:buFont typeface="Arial" panose="020B0604020202020204" pitchFamily="34" charset="0"/>
              <a:buChar char="•"/>
            </a:pPr>
            <a:r>
              <a:rPr lang="es-CO" dirty="0"/>
              <a:t>Crear un equipo de revisión previo a la presentación final para corroborar y entregar datos pertinentes de este proceso para el 2016.</a:t>
            </a:r>
          </a:p>
          <a:p>
            <a:pPr marL="285750" lvl="0" indent="-285750">
              <a:spcBef>
                <a:spcPts val="600"/>
              </a:spcBef>
              <a:spcAft>
                <a:spcPts val="600"/>
              </a:spcAft>
              <a:buFont typeface="Arial" panose="020B0604020202020204" pitchFamily="34" charset="0"/>
              <a:buChar char="•"/>
            </a:pPr>
            <a:r>
              <a:rPr lang="es-CO" dirty="0"/>
              <a:t>Instalar en los equipos de cómputo de las personas que realizan la consolidación de la información de programas (ej. prezi) para realizar la presentación de la información de una manera más didáctica y teniendo en cuenta de la presencia de Niños, Niños y Adolescentes que se encuentran en estos espacios de control social.   </a:t>
            </a:r>
          </a:p>
          <a:p>
            <a:pPr marL="285750" lvl="0" indent="-285750">
              <a:spcBef>
                <a:spcPts val="600"/>
              </a:spcBef>
              <a:spcAft>
                <a:spcPts val="600"/>
              </a:spcAft>
              <a:buFont typeface="Arial" panose="020B0604020202020204" pitchFamily="34" charset="0"/>
              <a:buChar char="•"/>
            </a:pPr>
            <a:r>
              <a:rPr lang="es-CO" dirty="0"/>
              <a:t>Generar una ubicación específica de la presencia de los programas en territorio, para  poder enlazar por medio de mapas interactivos los datos presentados.</a:t>
            </a:r>
          </a:p>
          <a:p>
            <a:pPr marL="285750" lvl="0" indent="-285750">
              <a:spcBef>
                <a:spcPts val="600"/>
              </a:spcBef>
              <a:spcAft>
                <a:spcPts val="600"/>
              </a:spcAft>
              <a:buFont typeface="Arial" panose="020B0604020202020204" pitchFamily="34" charset="0"/>
              <a:buChar char="•"/>
            </a:pPr>
            <a:r>
              <a:rPr lang="es-CO" dirty="0"/>
              <a:t>Realizar ejercicios de pruebas piloto con niños niñas y adolescentes de mesas públicas y  generar en ellos una necesidad de participación ciudadana, la cual a futuro puede generar un impacto fuerte en la construcción de una comunidad con conciencia.</a:t>
            </a:r>
          </a:p>
          <a:p>
            <a:pPr marL="285750" indent="-285750">
              <a:spcBef>
                <a:spcPts val="600"/>
              </a:spcBef>
              <a:spcAft>
                <a:spcPts val="600"/>
              </a:spcAft>
              <a:buFont typeface="Wingdings" panose="05000000000000000000" pitchFamily="2" charset="2"/>
              <a:buChar char="§"/>
            </a:pPr>
            <a:endParaRPr lang="es-CO" dirty="0"/>
          </a:p>
        </p:txBody>
      </p:sp>
      <p:sp>
        <p:nvSpPr>
          <p:cNvPr id="4" name="CuadroTexto 9"/>
          <p:cNvSpPr txBox="1">
            <a:spLocks noChangeArrowheads="1"/>
          </p:cNvSpPr>
          <p:nvPr/>
        </p:nvSpPr>
        <p:spPr bwMode="auto">
          <a:xfrm>
            <a:off x="163773" y="248726"/>
            <a:ext cx="70720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r>
              <a:rPr lang="es-CO" b="1" dirty="0" smtClean="0">
                <a:solidFill>
                  <a:schemeClr val="bg1"/>
                </a:solidFill>
              </a:rPr>
              <a:t>Proyecciones de la Regional  </a:t>
            </a:r>
            <a:r>
              <a:rPr lang="es-CO" b="1" dirty="0" smtClean="0">
                <a:solidFill>
                  <a:schemeClr val="bg1"/>
                </a:solidFill>
              </a:rPr>
              <a:t>Guaviare    </a:t>
            </a:r>
            <a:r>
              <a:rPr lang="es-ES" b="1" dirty="0" smtClean="0">
                <a:solidFill>
                  <a:schemeClr val="bg1"/>
                </a:solidFill>
              </a:rPr>
              <a:t>2016  </a:t>
            </a:r>
            <a:endParaRPr lang="es-ES" b="1" dirty="0">
              <a:solidFill>
                <a:schemeClr val="bg1"/>
              </a:solidFill>
            </a:endParaRPr>
          </a:p>
        </p:txBody>
      </p:sp>
    </p:spTree>
    <p:extLst>
      <p:ext uri="{BB962C8B-B14F-4D97-AF65-F5344CB8AC3E}">
        <p14:creationId xmlns:p14="http://schemas.microsoft.com/office/powerpoint/2010/main" val="3889667654"/>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622</TotalTime>
  <Words>593</Words>
  <Application>Microsoft Office PowerPoint</Application>
  <PresentationFormat>Presentación en pantalla (4:3)</PresentationFormat>
  <Paragraphs>76</Paragraphs>
  <Slides>9</Slides>
  <Notes>0</Notes>
  <HiddenSlides>0</HiddenSlides>
  <MMClips>0</MMClips>
  <ScaleCrop>false</ScaleCrop>
  <HeadingPairs>
    <vt:vector size="4" baseType="variant">
      <vt:variant>
        <vt:lpstr>Tema</vt:lpstr>
      </vt:variant>
      <vt:variant>
        <vt:i4>2</vt:i4>
      </vt:variant>
      <vt:variant>
        <vt:lpstr>Títulos de diapositiva</vt:lpstr>
      </vt:variant>
      <vt:variant>
        <vt:i4>9</vt:i4>
      </vt:variant>
    </vt:vector>
  </HeadingPairs>
  <TitlesOfParts>
    <vt:vector size="11" baseType="lpstr">
      <vt:lpstr>Tema de Office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Jennifer Rocha Murcia</dc:creator>
  <cp:lastModifiedBy>Luis Angel Mora Fuentes</cp:lastModifiedBy>
  <cp:revision>66</cp:revision>
  <dcterms:created xsi:type="dcterms:W3CDTF">2015-01-29T14:27:26Z</dcterms:created>
  <dcterms:modified xsi:type="dcterms:W3CDTF">2016-01-27T16:27:32Z</dcterms:modified>
</cp:coreProperties>
</file>