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6" r:id="rId3"/>
    <p:sldId id="257" r:id="rId4"/>
    <p:sldId id="271" r:id="rId5"/>
    <p:sldId id="261" r:id="rId6"/>
    <p:sldId id="259" r:id="rId7"/>
    <p:sldId id="258" r:id="rId8"/>
    <p:sldId id="260" r:id="rId9"/>
    <p:sldId id="266" r:id="rId10"/>
    <p:sldId id="264" r:id="rId11"/>
    <p:sldId id="269" r:id="rId12"/>
    <p:sldId id="272" r:id="rId13"/>
    <p:sldId id="273" r:id="rId14"/>
    <p:sldId id="275" r:id="rId15"/>
    <p:sldId id="276" r:id="rId16"/>
    <p:sldId id="277" r:id="rId17"/>
    <p:sldId id="278" r:id="rId18"/>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0" d="100"/>
          <a:sy n="70" d="100"/>
        </p:scale>
        <p:origin x="-420"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27/01/2016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449326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27/01/2016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221834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27/01/2016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2759771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smtClean="0"/>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9155243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3819824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913877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0226043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4536005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615564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8433821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721074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27/01/2016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10124083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215556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87406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3575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8FD3A038-97AA-4831-8262-77739EF7176E}" type="datetimeFigureOut">
              <a:rPr lang="es-CO" smtClean="0"/>
              <a:t>27/01/2016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575898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8FD3A038-97AA-4831-8262-77739EF7176E}" type="datetimeFigureOut">
              <a:rPr lang="es-CO" smtClean="0"/>
              <a:t>27/01/2016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2318374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8FD3A038-97AA-4831-8262-77739EF7176E}" type="datetimeFigureOut">
              <a:rPr lang="es-CO" smtClean="0"/>
              <a:t>27/01/2016</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454802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8FD3A038-97AA-4831-8262-77739EF7176E}" type="datetimeFigureOut">
              <a:rPr lang="es-CO" smtClean="0"/>
              <a:t>27/01/2016</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446766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D3A038-97AA-4831-8262-77739EF7176E}" type="datetimeFigureOut">
              <a:rPr lang="es-CO" smtClean="0"/>
              <a:t>27/01/2016</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387667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t>27/01/2016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22854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t>27/01/2016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1619205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D3A038-97AA-4831-8262-77739EF7176E}" type="datetimeFigureOut">
              <a:rPr lang="es-CO" smtClean="0"/>
              <a:t>27/01/2016</a:t>
            </a:fld>
            <a:endParaRPr lang="es-CO"/>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8DC217-822A-4446-9141-82888CDDD354}" type="slidenum">
              <a:rPr lang="es-CO" smtClean="0"/>
              <a:t>‹Nº›</a:t>
            </a:fld>
            <a:endParaRPr lang="es-CO"/>
          </a:p>
        </p:txBody>
      </p:sp>
    </p:spTree>
    <p:extLst>
      <p:ext uri="{BB962C8B-B14F-4D97-AF65-F5344CB8AC3E}">
        <p14:creationId xmlns:p14="http://schemas.microsoft.com/office/powerpoint/2010/main" val="383556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35385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0" y="1641475"/>
            <a:ext cx="91440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CO" sz="3200" dirty="0">
                <a:solidFill>
                  <a:schemeClr val="bg1"/>
                </a:solidFill>
              </a:rPr>
              <a:t>RENDICION DE CUENTAS Y MESAS PUBLICAS </a:t>
            </a:r>
            <a:endParaRPr lang="es-CO" sz="3200" dirty="0" smtClean="0">
              <a:solidFill>
                <a:schemeClr val="bg1"/>
              </a:solidFill>
            </a:endParaRPr>
          </a:p>
          <a:p>
            <a:pPr algn="ctr"/>
            <a:r>
              <a:rPr lang="es-CO" sz="3200" dirty="0" smtClean="0">
                <a:solidFill>
                  <a:schemeClr val="bg1"/>
                </a:solidFill>
              </a:rPr>
              <a:t>REGIONAL  MAGDALENA   2015 </a:t>
            </a:r>
            <a:endParaRPr lang="es-CO" sz="3200" dirty="0">
              <a:solidFill>
                <a:schemeClr val="bg1"/>
              </a:solidFill>
            </a:endParaRPr>
          </a:p>
        </p:txBody>
      </p:sp>
    </p:spTree>
    <p:extLst>
      <p:ext uri="{BB962C8B-B14F-4D97-AF65-F5344CB8AC3E}">
        <p14:creationId xmlns:p14="http://schemas.microsoft.com/office/powerpoint/2010/main" val="18684964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63773" y="87313"/>
            <a:ext cx="70720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la </a:t>
            </a:r>
            <a:r>
              <a:rPr lang="es-ES" b="1" dirty="0" smtClean="0">
                <a:solidFill>
                  <a:schemeClr val="bg1"/>
                </a:solidFill>
              </a:rPr>
              <a:t> MP  </a:t>
            </a:r>
            <a:r>
              <a:rPr lang="es-CO" b="1" dirty="0" smtClean="0">
                <a:solidFill>
                  <a:schemeClr val="bg1"/>
                </a:solidFill>
              </a:rPr>
              <a:t>del Municipio</a:t>
            </a:r>
          </a:p>
          <a:p>
            <a:r>
              <a:rPr lang="es-CO" b="1" dirty="0" smtClean="0">
                <a:solidFill>
                  <a:schemeClr val="bg1"/>
                </a:solidFill>
              </a:rPr>
              <a:t>de  </a:t>
            </a:r>
            <a:r>
              <a:rPr lang="es-CO" b="1" dirty="0">
                <a:solidFill>
                  <a:schemeClr val="bg1"/>
                </a:solidFill>
              </a:rPr>
              <a:t>Santa </a:t>
            </a:r>
            <a:r>
              <a:rPr lang="es-CO" b="1" dirty="0" smtClean="0">
                <a:solidFill>
                  <a:schemeClr val="bg1"/>
                </a:solidFill>
              </a:rPr>
              <a:t>Martha  </a:t>
            </a:r>
            <a:r>
              <a:rPr lang="es-ES" b="1" dirty="0">
                <a:solidFill>
                  <a:schemeClr val="bg1"/>
                </a:solidFill>
              </a:rPr>
              <a:t>durante el 2015  </a:t>
            </a:r>
          </a:p>
        </p:txBody>
      </p:sp>
      <p:sp>
        <p:nvSpPr>
          <p:cNvPr id="2" name="1 CuadroTexto"/>
          <p:cNvSpPr txBox="1"/>
          <p:nvPr/>
        </p:nvSpPr>
        <p:spPr>
          <a:xfrm>
            <a:off x="163773" y="1310185"/>
            <a:ext cx="8789158" cy="5124480"/>
          </a:xfrm>
          <a:prstGeom prst="rect">
            <a:avLst/>
          </a:prstGeom>
          <a:noFill/>
        </p:spPr>
        <p:txBody>
          <a:bodyPr wrap="square" rtlCol="0">
            <a:spAutoFit/>
          </a:bodyPr>
          <a:lstStyle/>
          <a:p>
            <a:pPr>
              <a:lnSpc>
                <a:spcPct val="150000"/>
              </a:lnSpc>
            </a:pPr>
            <a:r>
              <a:rPr lang="es-CO" b="1" u="sng" dirty="0"/>
              <a:t>De la </a:t>
            </a:r>
            <a:r>
              <a:rPr lang="es-CO" b="1" u="sng" dirty="0" smtClean="0"/>
              <a:t>MP  </a:t>
            </a:r>
            <a:r>
              <a:rPr lang="es-CO" b="1" u="sng" dirty="0"/>
              <a:t>de Santa </a:t>
            </a:r>
            <a:r>
              <a:rPr lang="es-CO" b="1" u="sng" dirty="0" smtClean="0"/>
              <a:t>Marta  del CZ  Santa </a:t>
            </a:r>
            <a:r>
              <a:rPr lang="es-CO" b="1" u="sng" dirty="0"/>
              <a:t>Marta </a:t>
            </a:r>
            <a:r>
              <a:rPr lang="es-CO" b="1" u="sng" dirty="0" smtClean="0"/>
              <a:t>Sur </a:t>
            </a:r>
            <a:r>
              <a:rPr lang="es-CO" b="1" dirty="0" smtClean="0"/>
              <a:t>realizada </a:t>
            </a:r>
            <a:r>
              <a:rPr lang="es-CO" b="1" dirty="0"/>
              <a:t>el </a:t>
            </a:r>
            <a:r>
              <a:rPr lang="es-CO" b="1" dirty="0" smtClean="0"/>
              <a:t>23 de septiembre  </a:t>
            </a:r>
            <a:r>
              <a:rPr lang="es-CO" dirty="0" smtClean="0"/>
              <a:t>los </a:t>
            </a:r>
            <a:r>
              <a:rPr lang="es-CO" dirty="0"/>
              <a:t>siguientes fueron los compromisos adquiridos: 						</a:t>
            </a:r>
            <a:endParaRPr lang="es-CO" dirty="0" smtClean="0"/>
          </a:p>
          <a:p>
            <a:pPr marL="285750" lvl="0" indent="-285750">
              <a:buFont typeface="Arial" panose="020B0604020202020204" pitchFamily="34" charset="0"/>
              <a:buChar char="•"/>
            </a:pPr>
            <a:r>
              <a:rPr lang="es-CO" dirty="0" smtClean="0"/>
              <a:t>Verificar </a:t>
            </a:r>
            <a:r>
              <a:rPr lang="es-CO" dirty="0"/>
              <a:t>que el CZ   Santa Marta </a:t>
            </a:r>
            <a:r>
              <a:rPr lang="es-CO" dirty="0" smtClean="0"/>
              <a:t>brinde </a:t>
            </a:r>
            <a:r>
              <a:rPr lang="es-CO" dirty="0"/>
              <a:t> respuesta a la madre usuaria sobre el niño en condición de discapacidad,  de acuerdo a su situación y lineamientos establecidos para la modalidad de Hogar Gestor y en institución de atención para niños niñas y adolescentes  con discapacidad-externado</a:t>
            </a:r>
          </a:p>
          <a:p>
            <a:pPr marL="285750" lvl="0" indent="-285750">
              <a:buFont typeface="Arial" panose="020B0604020202020204" pitchFamily="34" charset="0"/>
              <a:buChar char="•"/>
            </a:pPr>
            <a:r>
              <a:rPr lang="es-CO" dirty="0"/>
              <a:t>Verificar que la Coordinadora del CDI Derroche de Luz  realice  el trámite respectivo, solicitando mediante oficio la gestión por parte del RL de la EAS ante las dependencias de la alcaldía distrital.</a:t>
            </a:r>
          </a:p>
          <a:p>
            <a:pPr marL="285750" indent="-285750">
              <a:lnSpc>
                <a:spcPct val="150000"/>
              </a:lnSpc>
              <a:buFont typeface="Arial" panose="020B0604020202020204" pitchFamily="34" charset="0"/>
              <a:buChar char="•"/>
            </a:pPr>
            <a:endParaRPr lang="es-CO" sz="1600" b="1" dirty="0"/>
          </a:p>
          <a:p>
            <a:pPr marL="285750" indent="-285750">
              <a:lnSpc>
                <a:spcPct val="150000"/>
              </a:lnSpc>
              <a:buFont typeface="Arial" panose="020B0604020202020204" pitchFamily="34" charset="0"/>
              <a:buChar char="•"/>
            </a:pPr>
            <a:endParaRPr lang="es-CO" sz="1600" b="1" dirty="0" smtClean="0"/>
          </a:p>
          <a:p>
            <a:pPr>
              <a:lnSpc>
                <a:spcPct val="150000"/>
              </a:lnSpc>
            </a:pPr>
            <a:endParaRPr lang="es-CO" dirty="0" smtClean="0">
              <a:solidFill>
                <a:srgbClr val="FF0000"/>
              </a:solidFill>
            </a:endParaRPr>
          </a:p>
          <a:p>
            <a:pPr marL="285750" indent="-285750">
              <a:lnSpc>
                <a:spcPct val="150000"/>
              </a:lnSpc>
              <a:buFont typeface="Arial" panose="020B0604020202020204" pitchFamily="34" charset="0"/>
              <a:buChar char="•"/>
            </a:pPr>
            <a:endParaRPr lang="es-CO" dirty="0"/>
          </a:p>
          <a:p>
            <a:endParaRPr lang="es-CO" dirty="0"/>
          </a:p>
        </p:txBody>
      </p:sp>
    </p:spTree>
    <p:extLst>
      <p:ext uri="{BB962C8B-B14F-4D97-AF65-F5344CB8AC3E}">
        <p14:creationId xmlns:p14="http://schemas.microsoft.com/office/powerpoint/2010/main" val="6224054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63773" y="87313"/>
            <a:ext cx="70720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la </a:t>
            </a:r>
            <a:r>
              <a:rPr lang="es-ES" b="1" dirty="0" smtClean="0">
                <a:solidFill>
                  <a:schemeClr val="bg1"/>
                </a:solidFill>
              </a:rPr>
              <a:t> MP  </a:t>
            </a:r>
            <a:r>
              <a:rPr lang="es-CO" b="1" dirty="0" smtClean="0">
                <a:solidFill>
                  <a:schemeClr val="bg1"/>
                </a:solidFill>
              </a:rPr>
              <a:t>del Municipio</a:t>
            </a:r>
          </a:p>
          <a:p>
            <a:r>
              <a:rPr lang="es-CO" b="1" dirty="0" smtClean="0">
                <a:solidFill>
                  <a:schemeClr val="bg1"/>
                </a:solidFill>
              </a:rPr>
              <a:t>de  </a:t>
            </a:r>
            <a:r>
              <a:rPr lang="es-CO" b="1" dirty="0">
                <a:solidFill>
                  <a:schemeClr val="bg1"/>
                </a:solidFill>
              </a:rPr>
              <a:t>Ciénaga </a:t>
            </a:r>
            <a:r>
              <a:rPr lang="es-ES" b="1" dirty="0" smtClean="0">
                <a:solidFill>
                  <a:schemeClr val="bg1"/>
                </a:solidFill>
              </a:rPr>
              <a:t>durante </a:t>
            </a:r>
            <a:r>
              <a:rPr lang="es-ES" b="1" dirty="0">
                <a:solidFill>
                  <a:schemeClr val="bg1"/>
                </a:solidFill>
              </a:rPr>
              <a:t>el 2015  </a:t>
            </a:r>
          </a:p>
        </p:txBody>
      </p:sp>
      <p:sp>
        <p:nvSpPr>
          <p:cNvPr id="2" name="1 CuadroTexto"/>
          <p:cNvSpPr txBox="1"/>
          <p:nvPr/>
        </p:nvSpPr>
        <p:spPr>
          <a:xfrm>
            <a:off x="163773" y="1105468"/>
            <a:ext cx="8789158" cy="8894743"/>
          </a:xfrm>
          <a:prstGeom prst="rect">
            <a:avLst/>
          </a:prstGeom>
          <a:noFill/>
        </p:spPr>
        <p:txBody>
          <a:bodyPr wrap="square" rtlCol="0">
            <a:spAutoFit/>
          </a:bodyPr>
          <a:lstStyle/>
          <a:p>
            <a:pPr>
              <a:lnSpc>
                <a:spcPct val="150000"/>
              </a:lnSpc>
            </a:pPr>
            <a:r>
              <a:rPr lang="es-CO" sz="1600" b="1" u="sng" dirty="0"/>
              <a:t>De la MP de Ciénaga </a:t>
            </a:r>
            <a:r>
              <a:rPr lang="es-CO" sz="1600" b="1" u="sng" dirty="0" smtClean="0"/>
              <a:t>del </a:t>
            </a:r>
            <a:r>
              <a:rPr lang="es-CO" sz="1600" b="1" u="sng" dirty="0"/>
              <a:t>CZ </a:t>
            </a:r>
            <a:r>
              <a:rPr lang="es-CO" sz="1600" b="1" u="sng" dirty="0" smtClean="0"/>
              <a:t>Remolino </a:t>
            </a:r>
            <a:r>
              <a:rPr lang="es-CO" sz="1600" b="1" dirty="0" smtClean="0"/>
              <a:t>realizada </a:t>
            </a:r>
            <a:r>
              <a:rPr lang="es-CO" sz="1600" b="1" dirty="0"/>
              <a:t>el </a:t>
            </a:r>
            <a:r>
              <a:rPr lang="es-CO" sz="1600" b="1" dirty="0" smtClean="0"/>
              <a:t>23 de septiembre  </a:t>
            </a:r>
            <a:r>
              <a:rPr lang="es-CO" sz="1600" dirty="0" smtClean="0"/>
              <a:t>Se sugirió hacer seguimiento a los siguientes compromisos:</a:t>
            </a:r>
          </a:p>
          <a:p>
            <a:pPr marL="285750" indent="-285750">
              <a:spcBef>
                <a:spcPts val="600"/>
              </a:spcBef>
              <a:spcAft>
                <a:spcPts val="600"/>
              </a:spcAft>
              <a:buFont typeface="Arial" panose="020B0604020202020204" pitchFamily="34" charset="0"/>
              <a:buChar char="•"/>
            </a:pPr>
            <a:r>
              <a:rPr lang="es-CO" sz="1400" dirty="0" smtClean="0"/>
              <a:t>Verificar </a:t>
            </a:r>
            <a:r>
              <a:rPr lang="es-CO" sz="1400" dirty="0"/>
              <a:t>que se haga más presencia y capacitaciones frente a los programas y servicios.</a:t>
            </a:r>
          </a:p>
          <a:p>
            <a:pPr marL="285750" indent="-285750">
              <a:spcBef>
                <a:spcPts val="600"/>
              </a:spcBef>
              <a:spcAft>
                <a:spcPts val="600"/>
              </a:spcAft>
              <a:buFont typeface="Arial" panose="020B0604020202020204" pitchFamily="34" charset="0"/>
              <a:buChar char="•"/>
            </a:pPr>
            <a:r>
              <a:rPr lang="es-CO" sz="1400" dirty="0" smtClean="0"/>
              <a:t>Realizar </a:t>
            </a:r>
            <a:r>
              <a:rPr lang="es-CO" sz="1400" dirty="0"/>
              <a:t>MP con mayor frecuencia para  promover los mecanismos de garantía de derechos de los Niños, Niñas y Adolescentes atendiendo la solicitud de educación. </a:t>
            </a:r>
          </a:p>
          <a:p>
            <a:pPr marL="285750" indent="-285750">
              <a:spcBef>
                <a:spcPts val="600"/>
              </a:spcBef>
              <a:spcAft>
                <a:spcPts val="600"/>
              </a:spcAft>
              <a:buFont typeface="Arial" panose="020B0604020202020204" pitchFamily="34" charset="0"/>
              <a:buChar char="•"/>
            </a:pPr>
            <a:r>
              <a:rPr lang="es-CO" sz="1400" dirty="0" smtClean="0"/>
              <a:t>Verificar </a:t>
            </a:r>
            <a:r>
              <a:rPr lang="es-CO" sz="1400" dirty="0"/>
              <a:t>que la comisaria de familia participe  activamente en las nuevas mesas públicas y lleve  datos estadísticos de los procesos de restablecimiento de derecho para exponerlos y dar mayos claridad a los asistentes sobre la ruta de atención.</a:t>
            </a:r>
          </a:p>
          <a:p>
            <a:pPr marL="285750" indent="-285750">
              <a:spcBef>
                <a:spcPts val="600"/>
              </a:spcBef>
              <a:spcAft>
                <a:spcPts val="600"/>
              </a:spcAft>
              <a:buFont typeface="Arial" panose="020B0604020202020204" pitchFamily="34" charset="0"/>
              <a:buChar char="•"/>
            </a:pPr>
            <a:r>
              <a:rPr lang="es-CO" sz="1400" dirty="0" smtClean="0"/>
              <a:t>Sensibilizar </a:t>
            </a:r>
            <a:r>
              <a:rPr lang="es-CO" sz="1400" dirty="0"/>
              <a:t>a los agentes del SNBF sobre su quehacer como garantes de derechos. Alcaldía e ICBF en el marco de las mesas y el CPS.</a:t>
            </a:r>
          </a:p>
          <a:p>
            <a:pPr marL="285750" indent="-285750">
              <a:spcBef>
                <a:spcPts val="600"/>
              </a:spcBef>
              <a:spcAft>
                <a:spcPts val="600"/>
              </a:spcAft>
              <a:buFont typeface="Arial" panose="020B0604020202020204" pitchFamily="34" charset="0"/>
              <a:buChar char="•"/>
            </a:pPr>
            <a:r>
              <a:rPr lang="es-CO" sz="1400" dirty="0" smtClean="0"/>
              <a:t>Verificar </a:t>
            </a:r>
            <a:r>
              <a:rPr lang="es-CO" sz="1400" dirty="0"/>
              <a:t>que se realicen los  conversatorios con las comunidades sobre el proceso de Restablecimiento de derechos. Responsables Comisarias de familia e ICBF. </a:t>
            </a:r>
          </a:p>
          <a:p>
            <a:pPr marL="285750" indent="-285750">
              <a:spcBef>
                <a:spcPts val="600"/>
              </a:spcBef>
              <a:spcAft>
                <a:spcPts val="600"/>
              </a:spcAft>
              <a:buFont typeface="Arial" panose="020B0604020202020204" pitchFamily="34" charset="0"/>
              <a:buChar char="•"/>
            </a:pPr>
            <a:r>
              <a:rPr lang="es-CO" sz="1400" dirty="0" smtClean="0"/>
              <a:t>Garantizar </a:t>
            </a:r>
            <a:r>
              <a:rPr lang="es-CO" sz="1400" dirty="0"/>
              <a:t>que se haga  Asistencia tecnica con mayor frecuencia y seguimiento de los casos al equipo de la comisaria de familia.</a:t>
            </a:r>
          </a:p>
          <a:p>
            <a:pPr marL="285750" indent="-285750">
              <a:spcBef>
                <a:spcPts val="600"/>
              </a:spcBef>
              <a:spcAft>
                <a:spcPts val="600"/>
              </a:spcAft>
              <a:buFont typeface="Arial" panose="020B0604020202020204" pitchFamily="34" charset="0"/>
              <a:buChar char="•"/>
            </a:pPr>
            <a:r>
              <a:rPr lang="es-CO" sz="1400" dirty="0" smtClean="0"/>
              <a:t>Participar </a:t>
            </a:r>
            <a:r>
              <a:rPr lang="es-CO" sz="1400" dirty="0"/>
              <a:t>en la realización del  Plan de acción en el área de prevención que la comisaria de familia  proyecte  para el 2016 teniendo en cuenta la política pública del municipio y el diagnostico actualizado.</a:t>
            </a:r>
          </a:p>
          <a:p>
            <a:pPr>
              <a:lnSpc>
                <a:spcPct val="150000"/>
              </a:lnSpc>
            </a:pPr>
            <a:endParaRPr lang="es-CO" dirty="0"/>
          </a:p>
          <a:p>
            <a:pPr>
              <a:lnSpc>
                <a:spcPct val="150000"/>
              </a:lnSpc>
            </a:pPr>
            <a:endParaRPr lang="es-CO" dirty="0" smtClean="0"/>
          </a:p>
          <a:p>
            <a:pPr>
              <a:lnSpc>
                <a:spcPct val="150000"/>
              </a:lnSpc>
            </a:pPr>
            <a:endParaRPr lang="es-CO" dirty="0" smtClean="0"/>
          </a:p>
          <a:p>
            <a:pPr>
              <a:lnSpc>
                <a:spcPct val="150000"/>
              </a:lnSpc>
            </a:pPr>
            <a:endParaRPr lang="es-CO" dirty="0"/>
          </a:p>
          <a:p>
            <a:pPr>
              <a:lnSpc>
                <a:spcPct val="150000"/>
              </a:lnSpc>
            </a:pPr>
            <a:endParaRPr lang="es-CO" dirty="0" smtClean="0"/>
          </a:p>
          <a:p>
            <a:pPr marL="285750" indent="-285750">
              <a:lnSpc>
                <a:spcPct val="150000"/>
              </a:lnSpc>
              <a:buFont typeface="Arial" panose="020B0604020202020204" pitchFamily="34" charset="0"/>
              <a:buChar char="•"/>
            </a:pPr>
            <a:r>
              <a:rPr lang="es-CO" b="1" dirty="0" smtClean="0">
                <a:solidFill>
                  <a:srgbClr val="FF0000"/>
                </a:solidFill>
              </a:rPr>
              <a:t>Esta pendiente la entrega de este formato de compromisos con las peticiones sugeridas.</a:t>
            </a:r>
            <a:endParaRPr lang="es-CO" sz="1600" b="1" dirty="0">
              <a:solidFill>
                <a:srgbClr val="FF0000"/>
              </a:solidFill>
            </a:endParaRPr>
          </a:p>
          <a:p>
            <a:pPr marL="285750" indent="-285750">
              <a:lnSpc>
                <a:spcPct val="150000"/>
              </a:lnSpc>
              <a:buFont typeface="Arial" panose="020B0604020202020204" pitchFamily="34" charset="0"/>
              <a:buChar char="•"/>
            </a:pPr>
            <a:endParaRPr lang="es-CO" sz="1600" b="1" dirty="0" smtClean="0"/>
          </a:p>
          <a:p>
            <a:pPr>
              <a:lnSpc>
                <a:spcPct val="150000"/>
              </a:lnSpc>
            </a:pPr>
            <a:endParaRPr lang="es-CO" dirty="0" smtClean="0">
              <a:solidFill>
                <a:srgbClr val="FF0000"/>
              </a:solidFill>
            </a:endParaRPr>
          </a:p>
          <a:p>
            <a:pPr marL="285750" indent="-285750">
              <a:lnSpc>
                <a:spcPct val="150000"/>
              </a:lnSpc>
              <a:buFont typeface="Arial" panose="020B0604020202020204" pitchFamily="34" charset="0"/>
              <a:buChar char="•"/>
            </a:pPr>
            <a:endParaRPr lang="es-CO" dirty="0"/>
          </a:p>
          <a:p>
            <a:endParaRPr lang="es-CO" dirty="0"/>
          </a:p>
        </p:txBody>
      </p:sp>
    </p:spTree>
    <p:extLst>
      <p:ext uri="{BB962C8B-B14F-4D97-AF65-F5344CB8AC3E}">
        <p14:creationId xmlns:p14="http://schemas.microsoft.com/office/powerpoint/2010/main" val="37167633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63773" y="87313"/>
            <a:ext cx="70720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la </a:t>
            </a:r>
            <a:r>
              <a:rPr lang="es-ES" b="1" dirty="0" smtClean="0">
                <a:solidFill>
                  <a:schemeClr val="bg1"/>
                </a:solidFill>
              </a:rPr>
              <a:t> MP  </a:t>
            </a:r>
            <a:r>
              <a:rPr lang="es-CO" b="1" dirty="0" smtClean="0">
                <a:solidFill>
                  <a:schemeClr val="bg1"/>
                </a:solidFill>
              </a:rPr>
              <a:t>del Municipio</a:t>
            </a:r>
          </a:p>
          <a:p>
            <a:r>
              <a:rPr lang="es-CO" b="1" dirty="0" smtClean="0">
                <a:solidFill>
                  <a:schemeClr val="bg1"/>
                </a:solidFill>
              </a:rPr>
              <a:t>Del Fundación </a:t>
            </a:r>
            <a:r>
              <a:rPr lang="es-ES" b="1" dirty="0" smtClean="0">
                <a:solidFill>
                  <a:schemeClr val="bg1"/>
                </a:solidFill>
              </a:rPr>
              <a:t>durante </a:t>
            </a:r>
            <a:r>
              <a:rPr lang="es-ES" b="1" dirty="0">
                <a:solidFill>
                  <a:schemeClr val="bg1"/>
                </a:solidFill>
              </a:rPr>
              <a:t>el 2015  </a:t>
            </a:r>
          </a:p>
        </p:txBody>
      </p:sp>
      <p:sp>
        <p:nvSpPr>
          <p:cNvPr id="2" name="1 CuadroTexto"/>
          <p:cNvSpPr txBox="1"/>
          <p:nvPr/>
        </p:nvSpPr>
        <p:spPr>
          <a:xfrm>
            <a:off x="163773" y="1310185"/>
            <a:ext cx="8789158" cy="4524315"/>
          </a:xfrm>
          <a:prstGeom prst="rect">
            <a:avLst/>
          </a:prstGeom>
          <a:noFill/>
        </p:spPr>
        <p:txBody>
          <a:bodyPr wrap="square" rtlCol="0">
            <a:spAutoFit/>
          </a:bodyPr>
          <a:lstStyle/>
          <a:p>
            <a:pPr>
              <a:lnSpc>
                <a:spcPct val="150000"/>
              </a:lnSpc>
            </a:pPr>
            <a:r>
              <a:rPr lang="es-CO" b="1" u="sng" dirty="0"/>
              <a:t>De la MP de  Fundación  </a:t>
            </a:r>
            <a:r>
              <a:rPr lang="es-CO" b="1" u="sng" dirty="0" smtClean="0"/>
              <a:t>del CZ Fundación  </a:t>
            </a:r>
            <a:r>
              <a:rPr lang="es-CO" b="1" dirty="0" smtClean="0"/>
              <a:t>realizada </a:t>
            </a:r>
            <a:r>
              <a:rPr lang="es-CO" b="1" dirty="0"/>
              <a:t>el </a:t>
            </a:r>
            <a:r>
              <a:rPr lang="es-CO" b="1" dirty="0" smtClean="0"/>
              <a:t>29 de septiembre  </a:t>
            </a:r>
            <a:r>
              <a:rPr lang="es-CO" dirty="0" smtClean="0"/>
              <a:t>los </a:t>
            </a:r>
            <a:r>
              <a:rPr lang="es-CO" dirty="0"/>
              <a:t>siguientes fueron los compromisos adquiridos: 	 	</a:t>
            </a:r>
            <a:endParaRPr lang="es-CO" dirty="0" smtClean="0"/>
          </a:p>
          <a:p>
            <a:pPr marL="285750" indent="-285750">
              <a:lnSpc>
                <a:spcPct val="150000"/>
              </a:lnSpc>
              <a:buFont typeface="Arial" panose="020B0604020202020204" pitchFamily="34" charset="0"/>
              <a:buChar char="•"/>
            </a:pPr>
            <a:r>
              <a:rPr lang="es-CO" dirty="0" smtClean="0"/>
              <a:t>Garantizar </a:t>
            </a:r>
            <a:r>
              <a:rPr lang="es-CO" dirty="0"/>
              <a:t>que se haga seguimiento permanente a las unidades de servicios a las diferentes modalidades de atención y en especial a las modalidades integrales.</a:t>
            </a:r>
          </a:p>
          <a:p>
            <a:pPr marL="285750" indent="-285750">
              <a:lnSpc>
                <a:spcPct val="150000"/>
              </a:lnSpc>
              <a:buFont typeface="Arial" panose="020B0604020202020204" pitchFamily="34" charset="0"/>
              <a:buChar char="•"/>
            </a:pPr>
            <a:r>
              <a:rPr lang="es-CO" dirty="0" smtClean="0"/>
              <a:t>Verificar </a:t>
            </a:r>
            <a:r>
              <a:rPr lang="es-CO" dirty="0"/>
              <a:t>que se haga seguimiento permanente al programa de Alimentación de Alto Valor Nutricional que se ejecuta a través del Ente Territorial</a:t>
            </a:r>
          </a:p>
          <a:p>
            <a:pPr marL="285750" indent="-285750">
              <a:lnSpc>
                <a:spcPct val="150000"/>
              </a:lnSpc>
              <a:buFont typeface="Arial" panose="020B0604020202020204" pitchFamily="34" charset="0"/>
              <a:buChar char="•"/>
            </a:pPr>
            <a:r>
              <a:rPr lang="es-CO" dirty="0" smtClean="0"/>
              <a:t> </a:t>
            </a:r>
            <a:r>
              <a:rPr lang="es-CO" dirty="0"/>
              <a:t>Verificar que se haga seguimiento a los programas de atención integral que se ejecutan en el municipio </a:t>
            </a:r>
          </a:p>
          <a:p>
            <a:pPr>
              <a:lnSpc>
                <a:spcPct val="150000"/>
              </a:lnSpc>
            </a:pPr>
            <a:r>
              <a:rPr lang="es-CO" dirty="0"/>
              <a:t> </a:t>
            </a:r>
          </a:p>
          <a:p>
            <a:pPr marL="285750" indent="-285750">
              <a:lnSpc>
                <a:spcPct val="150000"/>
              </a:lnSpc>
              <a:buFont typeface="Arial" panose="020B0604020202020204" pitchFamily="34" charset="0"/>
              <a:buChar char="•"/>
            </a:pPr>
            <a:endParaRPr lang="es-CO" dirty="0"/>
          </a:p>
          <a:p>
            <a:endParaRPr lang="es-CO" dirty="0"/>
          </a:p>
        </p:txBody>
      </p:sp>
    </p:spTree>
    <p:extLst>
      <p:ext uri="{BB962C8B-B14F-4D97-AF65-F5344CB8AC3E}">
        <p14:creationId xmlns:p14="http://schemas.microsoft.com/office/powerpoint/2010/main" val="37167633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63773" y="87313"/>
            <a:ext cx="70720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la </a:t>
            </a:r>
            <a:r>
              <a:rPr lang="es-ES" b="1" dirty="0" smtClean="0">
                <a:solidFill>
                  <a:schemeClr val="bg1"/>
                </a:solidFill>
              </a:rPr>
              <a:t> RPC   </a:t>
            </a:r>
            <a:r>
              <a:rPr lang="es-CO" b="1" dirty="0" smtClean="0">
                <a:solidFill>
                  <a:schemeClr val="bg1"/>
                </a:solidFill>
              </a:rPr>
              <a:t>de la Regional </a:t>
            </a:r>
            <a:r>
              <a:rPr lang="es-CO" b="1" dirty="0">
                <a:solidFill>
                  <a:schemeClr val="bg1"/>
                </a:solidFill>
              </a:rPr>
              <a:t>Santa </a:t>
            </a:r>
            <a:r>
              <a:rPr lang="es-CO" b="1" dirty="0" smtClean="0">
                <a:solidFill>
                  <a:schemeClr val="bg1"/>
                </a:solidFill>
              </a:rPr>
              <a:t>Marta    </a:t>
            </a:r>
            <a:r>
              <a:rPr lang="es-ES" b="1" dirty="0" smtClean="0">
                <a:solidFill>
                  <a:schemeClr val="bg1"/>
                </a:solidFill>
              </a:rPr>
              <a:t>durante </a:t>
            </a:r>
            <a:r>
              <a:rPr lang="es-ES" b="1" dirty="0">
                <a:solidFill>
                  <a:schemeClr val="bg1"/>
                </a:solidFill>
              </a:rPr>
              <a:t>el 2015  </a:t>
            </a:r>
          </a:p>
        </p:txBody>
      </p:sp>
      <p:sp>
        <p:nvSpPr>
          <p:cNvPr id="2" name="1 CuadroTexto"/>
          <p:cNvSpPr txBox="1"/>
          <p:nvPr/>
        </p:nvSpPr>
        <p:spPr>
          <a:xfrm>
            <a:off x="163773" y="1023582"/>
            <a:ext cx="8789158" cy="6001643"/>
          </a:xfrm>
          <a:prstGeom prst="rect">
            <a:avLst/>
          </a:prstGeom>
          <a:noFill/>
        </p:spPr>
        <p:txBody>
          <a:bodyPr wrap="square" rtlCol="0">
            <a:spAutoFit/>
          </a:bodyPr>
          <a:lstStyle/>
          <a:p>
            <a:pPr>
              <a:lnSpc>
                <a:spcPct val="150000"/>
              </a:lnSpc>
            </a:pPr>
            <a:r>
              <a:rPr lang="es-CO" sz="1500" b="1" u="sng" dirty="0" smtClean="0"/>
              <a:t>De la RPC  de la Regional Santa Marta </a:t>
            </a:r>
            <a:r>
              <a:rPr lang="es-CO" sz="1500" b="1" dirty="0" smtClean="0"/>
              <a:t>realizada el 13  de noviembre  </a:t>
            </a:r>
            <a:r>
              <a:rPr lang="es-CO" sz="1500" dirty="0"/>
              <a:t>En cuanto a los compromisos e inquietudes del evento de RPC  </a:t>
            </a:r>
            <a:r>
              <a:rPr lang="es-CO" sz="1500" dirty="0" smtClean="0"/>
              <a:t>se sugirió diligenciar los </a:t>
            </a:r>
            <a:r>
              <a:rPr lang="es-CO" sz="1500" dirty="0"/>
              <a:t>siguientes compromisos, los cuales seguramente deben quedar para la vigencia </a:t>
            </a:r>
            <a:r>
              <a:rPr lang="es-CO" sz="1500" dirty="0" smtClean="0"/>
              <a:t>2016:</a:t>
            </a:r>
            <a:endParaRPr lang="es-CO" sz="1500" dirty="0"/>
          </a:p>
          <a:p>
            <a:pPr marL="285750" indent="-285750">
              <a:lnSpc>
                <a:spcPct val="150000"/>
              </a:lnSpc>
              <a:buFont typeface="Arial" panose="020B0604020202020204" pitchFamily="34" charset="0"/>
              <a:buChar char="•"/>
            </a:pPr>
            <a:r>
              <a:rPr lang="es-CO" sz="1400" dirty="0" smtClean="0"/>
              <a:t>Avanzar </a:t>
            </a:r>
            <a:r>
              <a:rPr lang="es-CO" sz="1400" dirty="0"/>
              <a:t>en la implementación de estrategias que comprometan a los padres para que cumplan con sus  deberes como también se les garanticen sus  derechos. </a:t>
            </a:r>
          </a:p>
          <a:p>
            <a:pPr marL="285750" indent="-285750">
              <a:lnSpc>
                <a:spcPct val="150000"/>
              </a:lnSpc>
              <a:buFont typeface="Arial" panose="020B0604020202020204" pitchFamily="34" charset="0"/>
              <a:buChar char="•"/>
            </a:pPr>
            <a:r>
              <a:rPr lang="es-CO" sz="1400" dirty="0" smtClean="0"/>
              <a:t>Verificar </a:t>
            </a:r>
            <a:r>
              <a:rPr lang="es-CO" sz="1400" dirty="0"/>
              <a:t>con el Nivel Nacional la posibilidad de ampliación de la infraestructura del hogar de los almendros, teniendo en cuenta el espacio.</a:t>
            </a:r>
          </a:p>
          <a:p>
            <a:pPr marL="285750" indent="-285750">
              <a:lnSpc>
                <a:spcPct val="150000"/>
              </a:lnSpc>
              <a:buFont typeface="Arial" panose="020B0604020202020204" pitchFamily="34" charset="0"/>
              <a:buChar char="•"/>
            </a:pPr>
            <a:r>
              <a:rPr lang="es-CO" sz="1400" dirty="0" smtClean="0"/>
              <a:t>Unificar </a:t>
            </a:r>
            <a:r>
              <a:rPr lang="es-CO" sz="1400" dirty="0"/>
              <a:t>criterios para la presentación de los CZ  en cada municipio, e informar a  donde se debe dirigir la comunidad para una mayor información sobre los servicios que brindan. </a:t>
            </a:r>
          </a:p>
          <a:p>
            <a:pPr marL="285750" indent="-285750">
              <a:lnSpc>
                <a:spcPct val="150000"/>
              </a:lnSpc>
              <a:buFont typeface="Arial" panose="020B0604020202020204" pitchFamily="34" charset="0"/>
              <a:buChar char="•"/>
            </a:pPr>
            <a:r>
              <a:rPr lang="es-CO" sz="1400" dirty="0" smtClean="0"/>
              <a:t>Garantizar </a:t>
            </a:r>
            <a:r>
              <a:rPr lang="es-CO" sz="1400" dirty="0"/>
              <a:t>que se implementen programas culturales,  musicales, deportivos barriales, se hagan  los respectivos controles  para potenciar  las habilidades de los niños, niñas y adolescentes.</a:t>
            </a:r>
          </a:p>
          <a:p>
            <a:pPr marL="285750" indent="-285750">
              <a:lnSpc>
                <a:spcPct val="150000"/>
              </a:lnSpc>
              <a:buFont typeface="Arial" panose="020B0604020202020204" pitchFamily="34" charset="0"/>
              <a:buChar char="•"/>
            </a:pPr>
            <a:r>
              <a:rPr lang="es-CO" sz="1400" dirty="0" smtClean="0"/>
              <a:t>Brindar </a:t>
            </a:r>
            <a:r>
              <a:rPr lang="es-CO" sz="1400" dirty="0"/>
              <a:t>mayor información sobre el perfil que debe tener una madre sustituta.</a:t>
            </a:r>
          </a:p>
          <a:p>
            <a:pPr marL="285750" indent="-285750">
              <a:lnSpc>
                <a:spcPct val="150000"/>
              </a:lnSpc>
              <a:buFont typeface="Arial" panose="020B0604020202020204" pitchFamily="34" charset="0"/>
              <a:buChar char="•"/>
            </a:pPr>
            <a:r>
              <a:rPr lang="es-CO" sz="1400" dirty="0" smtClean="0"/>
              <a:t>Aclarar </a:t>
            </a:r>
            <a:r>
              <a:rPr lang="es-CO" sz="1400" dirty="0"/>
              <a:t>el papel de los CZ  en el proceso misional del ICBF en el Departamento de Magdalena.</a:t>
            </a:r>
          </a:p>
          <a:p>
            <a:pPr marL="285750" indent="-285750">
              <a:lnSpc>
                <a:spcPct val="150000"/>
              </a:lnSpc>
              <a:buFont typeface="Arial" panose="020B0604020202020204" pitchFamily="34" charset="0"/>
              <a:buChar char="•"/>
            </a:pPr>
            <a:r>
              <a:rPr lang="es-CO" sz="1400" dirty="0" smtClean="0"/>
              <a:t>Realizar </a:t>
            </a:r>
            <a:r>
              <a:rPr lang="es-CO" sz="1400" dirty="0"/>
              <a:t>la respectiva gestión para garantizar que la comunidad  Timayui  cuente con espacios deportivos y culturales y facilidades de transporte , que garanticen   mayor bienestar para los niños y niñas de este sector.</a:t>
            </a:r>
          </a:p>
          <a:p>
            <a:pPr marL="285750" indent="-285750">
              <a:lnSpc>
                <a:spcPct val="150000"/>
              </a:lnSpc>
              <a:buFont typeface="Arial" panose="020B0604020202020204" pitchFamily="34" charset="0"/>
              <a:buChar char="•"/>
            </a:pPr>
            <a:r>
              <a:rPr lang="es-CO" sz="1400" dirty="0" smtClean="0"/>
              <a:t>Realizar  </a:t>
            </a:r>
            <a:r>
              <a:rPr lang="es-CO" sz="1400" dirty="0"/>
              <a:t>acciones formativas, preventivas y promocionales y pautas de crianza,  que enfrenten el maltrato infantil y abandono de los niños por sus padres.</a:t>
            </a:r>
          </a:p>
          <a:p>
            <a:endParaRPr lang="es-CO" dirty="0"/>
          </a:p>
        </p:txBody>
      </p:sp>
    </p:spTree>
    <p:extLst>
      <p:ext uri="{BB962C8B-B14F-4D97-AF65-F5344CB8AC3E}">
        <p14:creationId xmlns:p14="http://schemas.microsoft.com/office/powerpoint/2010/main" val="25918465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00250" y="1102578"/>
            <a:ext cx="8297839" cy="584775"/>
          </a:xfrm>
          <a:prstGeom prst="rect">
            <a:avLst/>
          </a:prstGeom>
        </p:spPr>
        <p:txBody>
          <a:bodyPr wrap="square">
            <a:spAutoFit/>
          </a:bodyPr>
          <a:lstStyle/>
          <a:p>
            <a:r>
              <a:rPr lang="es-CO" sz="1600" dirty="0"/>
              <a:t>  </a:t>
            </a:r>
            <a:r>
              <a:rPr lang="es-CO" sz="1600" b="1" dirty="0"/>
              <a:t>Logros:</a:t>
            </a:r>
            <a:endParaRPr lang="es-CO" sz="1600" dirty="0"/>
          </a:p>
          <a:p>
            <a:pPr algn="just"/>
            <a:endParaRPr lang="es-CO" sz="1600" dirty="0"/>
          </a:p>
        </p:txBody>
      </p:sp>
      <p:sp>
        <p:nvSpPr>
          <p:cNvPr id="3" name="2 Rectángulo"/>
          <p:cNvSpPr/>
          <p:nvPr/>
        </p:nvSpPr>
        <p:spPr>
          <a:xfrm>
            <a:off x="715280" y="280472"/>
            <a:ext cx="3681201" cy="369332"/>
          </a:xfrm>
          <a:prstGeom prst="rect">
            <a:avLst/>
          </a:prstGeom>
        </p:spPr>
        <p:txBody>
          <a:bodyPr wrap="none">
            <a:spAutoFit/>
          </a:bodyPr>
          <a:lstStyle/>
          <a:p>
            <a:pPr lvl="0"/>
            <a:r>
              <a:rPr lang="es-CO" b="1" dirty="0" smtClean="0">
                <a:solidFill>
                  <a:schemeClr val="bg1"/>
                </a:solidFill>
              </a:rPr>
              <a:t>Logros de esta </a:t>
            </a:r>
            <a:r>
              <a:rPr lang="es-CO" b="1" dirty="0">
                <a:solidFill>
                  <a:schemeClr val="bg1"/>
                </a:solidFill>
              </a:rPr>
              <a:t> </a:t>
            </a:r>
            <a:r>
              <a:rPr lang="es-CO" b="1" dirty="0" smtClean="0">
                <a:solidFill>
                  <a:schemeClr val="bg1"/>
                </a:solidFill>
              </a:rPr>
              <a:t>Meta   en Magdalena</a:t>
            </a:r>
            <a:endParaRPr lang="es-CO" dirty="0">
              <a:solidFill>
                <a:schemeClr val="bg1"/>
              </a:solidFill>
            </a:endParaRPr>
          </a:p>
        </p:txBody>
      </p:sp>
    </p:spTree>
    <p:extLst>
      <p:ext uri="{BB962C8B-B14F-4D97-AF65-F5344CB8AC3E}">
        <p14:creationId xmlns:p14="http://schemas.microsoft.com/office/powerpoint/2010/main" val="36528300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59558" y="280472"/>
            <a:ext cx="2047165" cy="369332"/>
          </a:xfrm>
          <a:prstGeom prst="rect">
            <a:avLst/>
          </a:prstGeom>
        </p:spPr>
        <p:txBody>
          <a:bodyPr wrap="square">
            <a:spAutoFit/>
          </a:bodyPr>
          <a:lstStyle/>
          <a:p>
            <a:pPr lvl="0" algn="just"/>
            <a:r>
              <a:rPr lang="es-CO" dirty="0">
                <a:solidFill>
                  <a:schemeClr val="bg1"/>
                </a:solidFill>
              </a:rPr>
              <a:t>  </a:t>
            </a:r>
            <a:r>
              <a:rPr lang="es-CO" b="1" dirty="0" smtClean="0">
                <a:solidFill>
                  <a:schemeClr val="bg1"/>
                </a:solidFill>
              </a:rPr>
              <a:t>Dificultades </a:t>
            </a:r>
            <a:r>
              <a:rPr lang="es-CO" b="1" dirty="0">
                <a:solidFill>
                  <a:schemeClr val="bg1"/>
                </a:solidFill>
              </a:rPr>
              <a:t>: </a:t>
            </a:r>
            <a:endParaRPr lang="es-CO" dirty="0">
              <a:solidFill>
                <a:schemeClr val="bg1"/>
              </a:solidFill>
            </a:endParaRPr>
          </a:p>
        </p:txBody>
      </p:sp>
    </p:spTree>
    <p:extLst>
      <p:ext uri="{BB962C8B-B14F-4D97-AF65-F5344CB8AC3E}">
        <p14:creationId xmlns:p14="http://schemas.microsoft.com/office/powerpoint/2010/main" val="6059386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9"/>
          <p:cNvSpPr txBox="1">
            <a:spLocks noChangeArrowheads="1"/>
          </p:cNvSpPr>
          <p:nvPr/>
        </p:nvSpPr>
        <p:spPr bwMode="auto">
          <a:xfrm>
            <a:off x="163773" y="248726"/>
            <a:ext cx="70720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lvl="0"/>
            <a:r>
              <a:rPr lang="es-CO" b="1" dirty="0" smtClean="0">
                <a:solidFill>
                  <a:schemeClr val="bg1"/>
                </a:solidFill>
              </a:rPr>
              <a:t>Proyecciones de la Regional  Magdalena en el  </a:t>
            </a:r>
            <a:r>
              <a:rPr lang="es-ES" b="1" dirty="0" smtClean="0">
                <a:solidFill>
                  <a:schemeClr val="bg1"/>
                </a:solidFill>
              </a:rPr>
              <a:t>2016  </a:t>
            </a:r>
            <a:endParaRPr lang="es-ES" b="1" dirty="0">
              <a:solidFill>
                <a:schemeClr val="bg1"/>
              </a:solidFill>
            </a:endParaRPr>
          </a:p>
        </p:txBody>
      </p:sp>
      <p:sp>
        <p:nvSpPr>
          <p:cNvPr id="4" name="3 CuadroTexto"/>
          <p:cNvSpPr txBox="1"/>
          <p:nvPr/>
        </p:nvSpPr>
        <p:spPr>
          <a:xfrm>
            <a:off x="341193" y="982639"/>
            <a:ext cx="8325135" cy="423449"/>
          </a:xfrm>
          <a:prstGeom prst="rect">
            <a:avLst/>
          </a:prstGeom>
          <a:noFill/>
        </p:spPr>
        <p:txBody>
          <a:bodyPr wrap="square" rtlCol="0">
            <a:spAutoFit/>
          </a:bodyPr>
          <a:lstStyle/>
          <a:p>
            <a:pPr marL="285750" indent="-285750" algn="just">
              <a:lnSpc>
                <a:spcPct val="150000"/>
              </a:lnSpc>
              <a:buFont typeface="Arial" panose="020B0604020202020204" pitchFamily="34" charset="0"/>
              <a:buChar char="•"/>
            </a:pPr>
            <a:endParaRPr lang="es-CO" sz="1600" dirty="0"/>
          </a:p>
        </p:txBody>
      </p:sp>
    </p:spTree>
    <p:extLst>
      <p:ext uri="{BB962C8B-B14F-4D97-AF65-F5344CB8AC3E}">
        <p14:creationId xmlns:p14="http://schemas.microsoft.com/office/powerpoint/2010/main" val="30384891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98212" y="87313"/>
            <a:ext cx="68373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CO" b="1" dirty="0" smtClean="0">
                <a:solidFill>
                  <a:schemeClr val="bg1"/>
                </a:solidFill>
              </a:rPr>
              <a:t>Avances de la meta de Rendición </a:t>
            </a:r>
            <a:r>
              <a:rPr lang="es-CO" b="1" dirty="0">
                <a:solidFill>
                  <a:schemeClr val="bg1"/>
                </a:solidFill>
              </a:rPr>
              <a:t>de Cuentas y Mesas Públicas Regional </a:t>
            </a:r>
            <a:r>
              <a:rPr lang="es-CO" b="1" dirty="0" smtClean="0">
                <a:solidFill>
                  <a:schemeClr val="bg1"/>
                </a:solidFill>
              </a:rPr>
              <a:t>Magdalena 2015 </a:t>
            </a:r>
            <a:endParaRPr lang="es-CO" b="1" dirty="0">
              <a:solidFill>
                <a:schemeClr val="bg1"/>
              </a:solidFill>
            </a:endParaRPr>
          </a:p>
        </p:txBody>
      </p:sp>
      <p:sp>
        <p:nvSpPr>
          <p:cNvPr id="3" name="5 Marcador de contenido"/>
          <p:cNvSpPr txBox="1">
            <a:spLocks/>
          </p:cNvSpPr>
          <p:nvPr/>
        </p:nvSpPr>
        <p:spPr bwMode="auto">
          <a:xfrm>
            <a:off x="214282" y="1214373"/>
            <a:ext cx="8643998" cy="5184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algn="just" fontAlgn="base">
              <a:spcBef>
                <a:spcPct val="0"/>
              </a:spcBef>
              <a:spcAft>
                <a:spcPct val="0"/>
              </a:spcAft>
              <a:buFont typeface="Calibri" pitchFamily="34" charset="0"/>
              <a:buAutoNum type="arabicPeriod"/>
            </a:pPr>
            <a:endParaRPr lang="es-CO" altLang="es-CO" sz="11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100" dirty="0" smtClean="0">
                <a:solidFill>
                  <a:prstClr val="black"/>
                </a:solidFill>
                <a:latin typeface="Arial" pitchFamily="34" charset="0"/>
                <a:ea typeface="Geneva"/>
                <a:cs typeface="Arial" pitchFamily="34" charset="0"/>
              </a:rPr>
              <a:t>La  Regional Magdalena en el 2015 programó 1 evento de Rendición de cuentas y  8  mesas publicas.</a:t>
            </a:r>
          </a:p>
          <a:p>
            <a:pPr indent="-182563" algn="just" fontAlgn="base">
              <a:spcBef>
                <a:spcPct val="0"/>
              </a:spcBef>
              <a:spcAft>
                <a:spcPct val="0"/>
              </a:spcAft>
              <a:buFont typeface="Calibri" pitchFamily="34" charset="0"/>
              <a:buAutoNum type="arabicPeriod"/>
            </a:pPr>
            <a:endParaRPr lang="es-CO" altLang="es-CO" sz="11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100" dirty="0" smtClean="0">
                <a:solidFill>
                  <a:prstClr val="black"/>
                </a:solidFill>
                <a:latin typeface="Arial" pitchFamily="34" charset="0"/>
                <a:ea typeface="Geneva"/>
                <a:cs typeface="Arial" pitchFamily="34" charset="0"/>
              </a:rPr>
              <a:t>Reportan gestión del evento de rendición de cuentas realizado el 12 de Noviembre  y </a:t>
            </a:r>
            <a:r>
              <a:rPr lang="es-CO" altLang="es-CO" sz="1100" dirty="0">
                <a:solidFill>
                  <a:prstClr val="black"/>
                </a:solidFill>
                <a:latin typeface="Arial" pitchFamily="34" charset="0"/>
                <a:ea typeface="Geneva"/>
                <a:cs typeface="Arial" pitchFamily="34" charset="0"/>
              </a:rPr>
              <a:t> participaron un total </a:t>
            </a:r>
            <a:r>
              <a:rPr lang="es-CO" altLang="es-CO" sz="1100" dirty="0" smtClean="0">
                <a:solidFill>
                  <a:prstClr val="black"/>
                </a:solidFill>
                <a:latin typeface="Arial" pitchFamily="34" charset="0"/>
                <a:ea typeface="Geneva"/>
                <a:cs typeface="Arial" pitchFamily="34" charset="0"/>
              </a:rPr>
              <a:t>de 134   </a:t>
            </a:r>
            <a:r>
              <a:rPr lang="es-CO" altLang="es-CO" sz="1100" dirty="0">
                <a:solidFill>
                  <a:prstClr val="black"/>
                </a:solidFill>
                <a:latin typeface="Arial" pitchFamily="34" charset="0"/>
                <a:ea typeface="Geneva"/>
                <a:cs typeface="Arial" pitchFamily="34" charset="0"/>
              </a:rPr>
              <a:t>personas de las </a:t>
            </a:r>
            <a:r>
              <a:rPr lang="es-CO" altLang="es-CO" sz="1100" dirty="0" smtClean="0">
                <a:solidFill>
                  <a:prstClr val="black"/>
                </a:solidFill>
                <a:latin typeface="Arial" pitchFamily="34" charset="0"/>
                <a:ea typeface="Geneva"/>
                <a:cs typeface="Arial" pitchFamily="34" charset="0"/>
              </a:rPr>
              <a:t>cuales 8 </a:t>
            </a:r>
            <a:r>
              <a:rPr lang="es-ES" altLang="es-CO" sz="1100" dirty="0" smtClean="0">
                <a:solidFill>
                  <a:prstClr val="black"/>
                </a:solidFill>
                <a:latin typeface="Arial" pitchFamily="34" charset="0"/>
                <a:ea typeface="Geneva"/>
                <a:cs typeface="Arial" pitchFamily="34" charset="0"/>
              </a:rPr>
              <a:t>actores </a:t>
            </a:r>
            <a:r>
              <a:rPr lang="es-ES" altLang="es-CO" sz="1100" dirty="0">
                <a:solidFill>
                  <a:prstClr val="black"/>
                </a:solidFill>
                <a:latin typeface="Arial" pitchFamily="34" charset="0"/>
                <a:ea typeface="Geneva"/>
                <a:cs typeface="Arial" pitchFamily="34" charset="0"/>
              </a:rPr>
              <a:t>representantes de las OG </a:t>
            </a:r>
            <a:r>
              <a:rPr lang="es-ES" altLang="es-CO" sz="1100" dirty="0" smtClean="0">
                <a:solidFill>
                  <a:prstClr val="black"/>
                </a:solidFill>
                <a:latin typeface="Arial" pitchFamily="34" charset="0"/>
                <a:ea typeface="Geneva"/>
                <a:cs typeface="Arial" pitchFamily="34" charset="0"/>
              </a:rPr>
              <a:t> 120  </a:t>
            </a:r>
            <a:r>
              <a:rPr lang="es-ES" altLang="es-CO" sz="1100" dirty="0">
                <a:solidFill>
                  <a:prstClr val="black"/>
                </a:solidFill>
                <a:latin typeface="Arial" pitchFamily="34" charset="0"/>
                <a:ea typeface="Geneva"/>
                <a:cs typeface="Arial" pitchFamily="34" charset="0"/>
              </a:rPr>
              <a:t>actores de las ONG y  actores que representan a la comunidad y </a:t>
            </a:r>
            <a:r>
              <a:rPr lang="es-ES" altLang="es-CO" sz="1100" dirty="0" smtClean="0">
                <a:solidFill>
                  <a:prstClr val="black"/>
                </a:solidFill>
                <a:latin typeface="Arial" pitchFamily="34" charset="0"/>
                <a:ea typeface="Geneva"/>
                <a:cs typeface="Arial" pitchFamily="34" charset="0"/>
              </a:rPr>
              <a:t>6  </a:t>
            </a:r>
            <a:r>
              <a:rPr lang="es-ES" altLang="es-CO" sz="1100" dirty="0">
                <a:solidFill>
                  <a:prstClr val="black"/>
                </a:solidFill>
                <a:latin typeface="Arial" pitchFamily="34" charset="0"/>
                <a:ea typeface="Geneva"/>
                <a:cs typeface="Arial" pitchFamily="34" charset="0"/>
              </a:rPr>
              <a:t>actores que </a:t>
            </a:r>
            <a:r>
              <a:rPr lang="es-ES" altLang="es-CO" sz="1100" dirty="0" smtClean="0">
                <a:solidFill>
                  <a:prstClr val="black"/>
                </a:solidFill>
                <a:latin typeface="Arial" pitchFamily="34" charset="0"/>
                <a:ea typeface="Geneva"/>
                <a:cs typeface="Arial" pitchFamily="34" charset="0"/>
              </a:rPr>
              <a:t>representa </a:t>
            </a:r>
            <a:r>
              <a:rPr lang="es-ES" altLang="es-CO" sz="1100" dirty="0">
                <a:solidFill>
                  <a:prstClr val="black"/>
                </a:solidFill>
                <a:latin typeface="Arial" pitchFamily="34" charset="0"/>
                <a:ea typeface="Geneva"/>
                <a:cs typeface="Arial" pitchFamily="34" charset="0"/>
              </a:rPr>
              <a:t>entidades de control social y veedurías ciudadanas. </a:t>
            </a:r>
          </a:p>
          <a:p>
            <a:pPr indent="-182563" algn="just" fontAlgn="base">
              <a:spcBef>
                <a:spcPct val="0"/>
              </a:spcBef>
              <a:spcAft>
                <a:spcPct val="0"/>
              </a:spcAft>
              <a:buFont typeface="Calibri" pitchFamily="34" charset="0"/>
              <a:buAutoNum type="arabicPeriod"/>
            </a:pPr>
            <a:endParaRPr lang="es-ES" altLang="es-CO" sz="11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100" dirty="0" smtClean="0">
                <a:solidFill>
                  <a:prstClr val="black"/>
                </a:solidFill>
                <a:latin typeface="Arial" pitchFamily="34" charset="0"/>
                <a:ea typeface="Geneva"/>
                <a:cs typeface="Arial" pitchFamily="34" charset="0"/>
              </a:rPr>
              <a:t>Los </a:t>
            </a:r>
            <a:r>
              <a:rPr lang="es-CO" altLang="es-CO" sz="1100" dirty="0">
                <a:solidFill>
                  <a:prstClr val="black"/>
                </a:solidFill>
                <a:latin typeface="Arial" pitchFamily="34" charset="0"/>
                <a:ea typeface="Geneva"/>
                <a:cs typeface="Arial" pitchFamily="34" charset="0"/>
              </a:rPr>
              <a:t>Centros </a:t>
            </a:r>
            <a:r>
              <a:rPr lang="es-CO" altLang="es-CO" sz="1100" dirty="0" smtClean="0">
                <a:solidFill>
                  <a:prstClr val="black"/>
                </a:solidFill>
                <a:latin typeface="Arial" pitchFamily="34" charset="0"/>
                <a:ea typeface="Geneva"/>
                <a:cs typeface="Arial" pitchFamily="34" charset="0"/>
              </a:rPr>
              <a:t>Zonales de la Regional Magdalena reportaron gestión de 8 MP y participaron un total de 465 personas de las cuales  </a:t>
            </a:r>
            <a:r>
              <a:rPr lang="es-ES" altLang="es-CO" sz="1100" dirty="0" smtClean="0">
                <a:solidFill>
                  <a:prstClr val="black"/>
                </a:solidFill>
                <a:latin typeface="Arial" pitchFamily="34" charset="0"/>
                <a:ea typeface="Geneva"/>
                <a:cs typeface="Arial" pitchFamily="34" charset="0"/>
              </a:rPr>
              <a:t>111  actores representantes de las OG 344  actores de las ONG y  </a:t>
            </a:r>
            <a:r>
              <a:rPr lang="es-ES" altLang="es-CO" sz="1100" dirty="0">
                <a:solidFill>
                  <a:prstClr val="black"/>
                </a:solidFill>
                <a:latin typeface="Arial" pitchFamily="34" charset="0"/>
                <a:ea typeface="Geneva"/>
                <a:cs typeface="Arial" pitchFamily="34" charset="0"/>
              </a:rPr>
              <a:t>actores que representan a la comunidad </a:t>
            </a:r>
            <a:r>
              <a:rPr lang="es-ES" altLang="es-CO" sz="1100" dirty="0" smtClean="0">
                <a:solidFill>
                  <a:prstClr val="black"/>
                </a:solidFill>
                <a:latin typeface="Arial" pitchFamily="34" charset="0"/>
                <a:ea typeface="Geneva"/>
                <a:cs typeface="Arial" pitchFamily="34" charset="0"/>
              </a:rPr>
              <a:t>y 10  actores que representan entidades de control social y veedurías ciudadanas. </a:t>
            </a:r>
            <a:endParaRPr lang="es-ES" altLang="es-CO" sz="11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ES" altLang="es-CO" sz="11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ES" altLang="es-CO" sz="11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ES" altLang="es-CO" sz="1100" dirty="0" smtClean="0">
                <a:solidFill>
                  <a:prstClr val="black"/>
                </a:solidFill>
                <a:latin typeface="Arial" pitchFamily="34" charset="0"/>
                <a:ea typeface="Geneva"/>
                <a:cs typeface="Arial" pitchFamily="34" charset="0"/>
              </a:rPr>
              <a:t>De 8  MP reportadas, el 25 % de las MP  de la Regional Magdalena se realizaron sobre teas de protección  y el 75% sobre los temas de Primera infancia .  </a:t>
            </a:r>
          </a:p>
          <a:p>
            <a:pPr indent="-182563" algn="just" fontAlgn="base">
              <a:spcBef>
                <a:spcPct val="0"/>
              </a:spcBef>
              <a:spcAft>
                <a:spcPct val="0"/>
              </a:spcAft>
              <a:buFont typeface="Calibri" pitchFamily="34" charset="0"/>
              <a:buAutoNum type="arabicPeriod"/>
            </a:pPr>
            <a:endParaRPr lang="es-ES" altLang="es-CO" sz="11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ES" altLang="es-CO" sz="1100" dirty="0">
                <a:solidFill>
                  <a:prstClr val="black"/>
                </a:solidFill>
                <a:latin typeface="Arial" pitchFamily="34" charset="0"/>
                <a:ea typeface="Geneva"/>
                <a:cs typeface="Arial" pitchFamily="34" charset="0"/>
              </a:rPr>
              <a:t>El porcentaje de ejecución </a:t>
            </a:r>
            <a:r>
              <a:rPr lang="es-ES" altLang="es-CO" sz="1100" dirty="0" smtClean="0">
                <a:solidFill>
                  <a:prstClr val="black"/>
                </a:solidFill>
                <a:latin typeface="Arial" pitchFamily="34" charset="0"/>
                <a:ea typeface="Geneva"/>
                <a:cs typeface="Arial" pitchFamily="34" charset="0"/>
              </a:rPr>
              <a:t>total de la Regional a la fecha es del </a:t>
            </a:r>
            <a:r>
              <a:rPr lang="es-ES" altLang="es-CO" sz="1100" b="1" dirty="0" smtClean="0">
                <a:solidFill>
                  <a:prstClr val="black"/>
                </a:solidFill>
                <a:latin typeface="Arial" pitchFamily="34" charset="0"/>
                <a:ea typeface="Geneva"/>
                <a:cs typeface="Arial" pitchFamily="34" charset="0"/>
              </a:rPr>
              <a:t>100 %. </a:t>
            </a:r>
            <a:endParaRPr lang="es-ES" altLang="es-CO" sz="1100" b="1"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ES" altLang="es-CO" sz="11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100" dirty="0" smtClean="0">
                <a:solidFill>
                  <a:prstClr val="black"/>
                </a:solidFill>
                <a:latin typeface="Arial" pitchFamily="34" charset="0"/>
                <a:ea typeface="Geneva"/>
                <a:cs typeface="Arial" pitchFamily="34" charset="0"/>
              </a:rPr>
              <a:t>A la Regional Magdalena se le ha venido insistiendo que tengan en medio físico y magnético todas las evidencias y soportes de estos eventos, los cuales han compartido.</a:t>
            </a:r>
          </a:p>
          <a:p>
            <a:pPr indent="-182563" algn="just" fontAlgn="base">
              <a:spcBef>
                <a:spcPct val="0"/>
              </a:spcBef>
              <a:spcAft>
                <a:spcPct val="0"/>
              </a:spcAft>
              <a:buFont typeface="Calibri" pitchFamily="34" charset="0"/>
              <a:buAutoNum type="arabicPeriod"/>
            </a:pPr>
            <a:endParaRPr lang="es-CO" altLang="es-CO" sz="11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100" dirty="0" smtClean="0">
                <a:solidFill>
                  <a:prstClr val="black"/>
                </a:solidFill>
                <a:latin typeface="Arial" pitchFamily="34" charset="0"/>
                <a:ea typeface="Geneva"/>
                <a:cs typeface="Arial" pitchFamily="34" charset="0"/>
              </a:rPr>
              <a:t> La Regional Magdalena ha reportado el </a:t>
            </a:r>
            <a:r>
              <a:rPr lang="es-CO" altLang="es-CO" sz="1100" dirty="0" smtClean="0">
                <a:solidFill>
                  <a:prstClr val="black"/>
                </a:solidFill>
                <a:latin typeface="Arial" pitchFamily="34" charset="0"/>
                <a:ea typeface="Geneva"/>
                <a:cs typeface="Arial" pitchFamily="34" charset="0"/>
              </a:rPr>
              <a:t>100  </a:t>
            </a:r>
            <a:r>
              <a:rPr lang="es-CO" altLang="es-CO" sz="1100" dirty="0" smtClean="0">
                <a:solidFill>
                  <a:prstClr val="black"/>
                </a:solidFill>
                <a:latin typeface="Arial" pitchFamily="34" charset="0"/>
                <a:ea typeface="Geneva"/>
                <a:cs typeface="Arial" pitchFamily="34" charset="0"/>
              </a:rPr>
              <a:t>% de las guías de seguimiento a cumplimiento de compromisos y se les recomendó socializarlas en su totalidad  para saber que compromisos están pendientes  y  las respuestas que se le está brindando  a la comunidades en  lo transcurrido del año. </a:t>
            </a:r>
            <a:endParaRPr lang="es-CO" altLang="es-CO" sz="11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CO" altLang="es-CO" sz="11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100" dirty="0" smtClean="0">
                <a:solidFill>
                  <a:prstClr val="black"/>
                </a:solidFill>
                <a:latin typeface="Arial" pitchFamily="34" charset="0"/>
                <a:ea typeface="Geneva"/>
                <a:cs typeface="Arial" pitchFamily="34" charset="0"/>
              </a:rPr>
              <a:t>Se les ha solicitado insistentemente garantizar </a:t>
            </a:r>
            <a:r>
              <a:rPr lang="es-CO" altLang="es-CO" sz="1100" dirty="0">
                <a:solidFill>
                  <a:prstClr val="black"/>
                </a:solidFill>
                <a:latin typeface="Arial" pitchFamily="34" charset="0"/>
                <a:ea typeface="Geneva"/>
                <a:cs typeface="Arial" pitchFamily="34" charset="0"/>
              </a:rPr>
              <a:t>que los  compromisos se cumplan y diligenciar  en este formato las evidencias que efectivamente se </a:t>
            </a:r>
            <a:r>
              <a:rPr lang="es-CO" altLang="es-CO" sz="1100" dirty="0" smtClean="0">
                <a:solidFill>
                  <a:prstClr val="black"/>
                </a:solidFill>
                <a:latin typeface="Arial" pitchFamily="34" charset="0"/>
                <a:ea typeface="Geneva"/>
                <a:cs typeface="Arial" pitchFamily="34" charset="0"/>
              </a:rPr>
              <a:t>cumplieron, se les ha recomendado que estos compromisos se deben </a:t>
            </a:r>
            <a:r>
              <a:rPr lang="es-CO" altLang="es-CO" sz="1100" dirty="0">
                <a:solidFill>
                  <a:prstClr val="black"/>
                </a:solidFill>
                <a:latin typeface="Arial" pitchFamily="34" charset="0"/>
                <a:ea typeface="Geneva"/>
                <a:cs typeface="Arial" pitchFamily="34" charset="0"/>
              </a:rPr>
              <a:t>ver como un proceso  </a:t>
            </a:r>
            <a:r>
              <a:rPr lang="es-CO" altLang="es-CO" sz="1100" dirty="0" smtClean="0">
                <a:solidFill>
                  <a:prstClr val="black"/>
                </a:solidFill>
                <a:latin typeface="Arial" pitchFamily="34" charset="0"/>
                <a:ea typeface="Geneva"/>
                <a:cs typeface="Arial" pitchFamily="34" charset="0"/>
              </a:rPr>
              <a:t>de </a:t>
            </a:r>
            <a:r>
              <a:rPr lang="es-CO" altLang="es-CO" sz="1100" dirty="0">
                <a:solidFill>
                  <a:prstClr val="black"/>
                </a:solidFill>
                <a:latin typeface="Arial" pitchFamily="34" charset="0"/>
                <a:ea typeface="Geneva"/>
                <a:cs typeface="Arial" pitchFamily="34" charset="0"/>
              </a:rPr>
              <a:t>trasparencia del ICBF con la comunidad. </a:t>
            </a:r>
            <a:endParaRPr lang="es-CO" altLang="es-CO" sz="11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CO" altLang="es-CO" sz="11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100" dirty="0" smtClean="0">
                <a:solidFill>
                  <a:prstClr val="black"/>
                </a:solidFill>
                <a:latin typeface="Arial" pitchFamily="34" charset="0"/>
                <a:ea typeface="Geneva"/>
                <a:cs typeface="Arial" pitchFamily="34" charset="0"/>
              </a:rPr>
              <a:t>Se les sugirió entregar  los aportes de evaluación de la meta los cuales se verán reflejados al final de esta presentación.</a:t>
            </a:r>
          </a:p>
          <a:p>
            <a:pPr marL="182563" indent="-182563" algn="just" fontAlgn="base">
              <a:spcBef>
                <a:spcPct val="0"/>
              </a:spcBef>
              <a:spcAft>
                <a:spcPct val="0"/>
              </a:spcAft>
              <a:buFont typeface="Calibri" pitchFamily="34" charset="0"/>
              <a:buAutoNum type="arabicPeriod"/>
            </a:pPr>
            <a:endParaRPr lang="es-CO" altLang="es-CO" sz="1100" dirty="0" smtClean="0">
              <a:solidFill>
                <a:prstClr val="black"/>
              </a:solidFill>
              <a:latin typeface="Arial" pitchFamily="34" charset="0"/>
              <a:ea typeface="Geneva"/>
              <a:cs typeface="Arial" pitchFamily="34" charset="0"/>
            </a:endParaRPr>
          </a:p>
          <a:p>
            <a:pPr marL="182563" indent="-182563" algn="just" fontAlgn="base">
              <a:spcBef>
                <a:spcPct val="0"/>
              </a:spcBef>
              <a:spcAft>
                <a:spcPct val="0"/>
              </a:spcAft>
            </a:pPr>
            <a:r>
              <a:rPr lang="es-CO" altLang="es-CO" sz="1100" dirty="0" smtClean="0">
                <a:solidFill>
                  <a:prstClr val="black"/>
                </a:solidFill>
                <a:latin typeface="Arial" pitchFamily="34" charset="0"/>
                <a:ea typeface="Geneva"/>
                <a:cs typeface="Arial" pitchFamily="34" charset="0"/>
              </a:rPr>
              <a:t> </a:t>
            </a:r>
          </a:p>
          <a:p>
            <a:pPr algn="just" fontAlgn="base">
              <a:spcBef>
                <a:spcPct val="0"/>
              </a:spcBef>
              <a:spcAft>
                <a:spcPct val="0"/>
              </a:spcAft>
              <a:buFont typeface="Calibri" pitchFamily="34" charset="0"/>
              <a:buAutoNum type="arabicPeriod"/>
            </a:pPr>
            <a:endParaRPr lang="es-ES" altLang="es-CO" sz="1100" dirty="0" smtClean="0">
              <a:solidFill>
                <a:prstClr val="black"/>
              </a:solidFill>
              <a:latin typeface="Arial" pitchFamily="34" charset="0"/>
              <a:ea typeface="Geneva"/>
              <a:cs typeface="Arial" pitchFamily="34" charset="0"/>
            </a:endParaRPr>
          </a:p>
          <a:p>
            <a:pPr algn="just" fontAlgn="base">
              <a:spcBef>
                <a:spcPct val="0"/>
              </a:spcBef>
              <a:spcAft>
                <a:spcPct val="0"/>
              </a:spcAft>
              <a:buFont typeface="Calibri" pitchFamily="34" charset="0"/>
              <a:buAutoNum type="arabicPeriod"/>
            </a:pPr>
            <a:endParaRPr lang="es-ES" altLang="es-CO" sz="1100" dirty="0">
              <a:solidFill>
                <a:prstClr val="black"/>
              </a:solidFill>
              <a:latin typeface="Arial" pitchFamily="34" charset="0"/>
              <a:ea typeface="Geneva"/>
              <a:cs typeface="Arial" pitchFamily="34" charset="0"/>
            </a:endParaRPr>
          </a:p>
          <a:p>
            <a:pPr algn="just" fontAlgn="base">
              <a:spcBef>
                <a:spcPct val="0"/>
              </a:spcBef>
              <a:spcAft>
                <a:spcPct val="0"/>
              </a:spcAft>
            </a:pPr>
            <a:endParaRPr lang="es-CO" sz="1100" dirty="0">
              <a:solidFill>
                <a:prstClr val="black"/>
              </a:solidFill>
              <a:latin typeface="Arial" pitchFamily="34" charset="0"/>
              <a:ea typeface="Geneva" charset="0"/>
              <a:cs typeface="Arial" pitchFamily="34" charset="0"/>
            </a:endParaRPr>
          </a:p>
          <a:p>
            <a:pPr marL="457200" indent="-457200" algn="just" defTabSz="457200" fontAlgn="base">
              <a:lnSpc>
                <a:spcPct val="114000"/>
              </a:lnSpc>
              <a:spcAft>
                <a:spcPts val="600"/>
              </a:spcAft>
              <a:buFont typeface="Arial" charset="0"/>
              <a:buNone/>
              <a:defRPr/>
            </a:pPr>
            <a:r>
              <a:rPr lang="es-CO" sz="1100" dirty="0">
                <a:solidFill>
                  <a:prstClr val="black"/>
                </a:solidFill>
                <a:latin typeface="Arial" pitchFamily="34" charset="0"/>
                <a:ea typeface="Geneva" charset="0"/>
                <a:cs typeface="Arial" pitchFamily="34" charset="0"/>
              </a:rPr>
              <a:t>  </a:t>
            </a:r>
            <a:endParaRPr lang="es-CO" sz="1100" b="1" dirty="0">
              <a:solidFill>
                <a:prstClr val="black"/>
              </a:solidFill>
              <a:latin typeface="Arial" pitchFamily="34" charset="0"/>
              <a:ea typeface="Geneva" charset="0"/>
              <a:cs typeface="Arial" pitchFamily="34" charset="0"/>
            </a:endParaRPr>
          </a:p>
          <a:p>
            <a:pPr marL="457200" indent="-457200" algn="just" defTabSz="457200" fontAlgn="base">
              <a:lnSpc>
                <a:spcPct val="114000"/>
              </a:lnSpc>
              <a:spcAft>
                <a:spcPts val="600"/>
              </a:spcAft>
              <a:buFont typeface="Arial" charset="0"/>
              <a:buNone/>
              <a:defRPr/>
            </a:pPr>
            <a:r>
              <a:rPr lang="es-CO" sz="1100" b="1" dirty="0">
                <a:solidFill>
                  <a:prstClr val="black"/>
                </a:solidFill>
                <a:latin typeface="Arial" pitchFamily="34" charset="0"/>
                <a:ea typeface="Geneva" charset="0"/>
                <a:cs typeface="Arial" pitchFamily="34" charset="0"/>
              </a:rPr>
              <a:t>        </a:t>
            </a:r>
          </a:p>
        </p:txBody>
      </p:sp>
    </p:spTree>
    <p:extLst>
      <p:ext uri="{BB962C8B-B14F-4D97-AF65-F5344CB8AC3E}">
        <p14:creationId xmlns:p14="http://schemas.microsoft.com/office/powerpoint/2010/main" val="39465756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313898" y="1542197"/>
            <a:ext cx="8488907" cy="3785652"/>
          </a:xfrm>
          <a:prstGeom prst="rect">
            <a:avLst/>
          </a:prstGeom>
          <a:noFill/>
        </p:spPr>
        <p:txBody>
          <a:bodyPr wrap="square" rtlCol="0">
            <a:spAutoFit/>
          </a:bodyPr>
          <a:lstStyle/>
          <a:p>
            <a:pPr marL="171450" lvl="0" indent="-171450" algn="just">
              <a:buFont typeface="Arial" panose="020B0604020202020204" pitchFamily="34" charset="0"/>
              <a:buChar char="•"/>
            </a:pPr>
            <a:r>
              <a:rPr lang="es-CO" sz="1600" dirty="0">
                <a:latin typeface="Arial" panose="020B0604020202020204" pitchFamily="34" charset="0"/>
                <a:cs typeface="Arial" panose="020B0604020202020204" pitchFamily="34" charset="0"/>
              </a:rPr>
              <a:t>Recomendar a los operadores logísticos que los recursos asignado para esta meta  sean distribuidos  de acuerdo con los criterios definidos por el nivel nacional </a:t>
            </a:r>
            <a:r>
              <a:rPr lang="es-CO" sz="1600" b="1" dirty="0">
                <a:latin typeface="Arial" panose="020B0604020202020204" pitchFamily="34" charset="0"/>
                <a:cs typeface="Arial" panose="020B0604020202020204" pitchFamily="34" charset="0"/>
              </a:rPr>
              <a:t> </a:t>
            </a:r>
            <a:r>
              <a:rPr lang="es-CO" sz="1600" dirty="0">
                <a:latin typeface="Arial" panose="020B0604020202020204" pitchFamily="34" charset="0"/>
                <a:cs typeface="Arial" panose="020B0604020202020204" pitchFamily="34" charset="0"/>
              </a:rPr>
              <a:t>y por ende se establezcan para cada  centro zonal para que puedan  llevar a cabo su  programación de una manera adecuada.</a:t>
            </a:r>
          </a:p>
          <a:p>
            <a:pPr marL="171450" lvl="0" indent="-171450" algn="just">
              <a:buFont typeface="Arial" panose="020B0604020202020204" pitchFamily="34" charset="0"/>
              <a:buChar char="•"/>
            </a:pPr>
            <a:r>
              <a:rPr lang="es-CO" sz="1600" dirty="0">
                <a:latin typeface="Arial" panose="020B0604020202020204" pitchFamily="34" charset="0"/>
                <a:cs typeface="Arial" panose="020B0604020202020204" pitchFamily="34" charset="0"/>
              </a:rPr>
              <a:t>Coordinar con el operador logístico para que garantice recursos a todas las mesas públicas programadas  por la Regional Magdalena </a:t>
            </a:r>
          </a:p>
          <a:p>
            <a:pPr marL="171450" lvl="0" indent="-171450" algn="just">
              <a:buFont typeface="Arial" panose="020B0604020202020204" pitchFamily="34" charset="0"/>
              <a:buChar char="•"/>
            </a:pPr>
            <a:r>
              <a:rPr lang="es-CO" sz="1600" dirty="0">
                <a:latin typeface="Arial" panose="020B0604020202020204" pitchFamily="34" charset="0"/>
                <a:cs typeface="Arial" panose="020B0604020202020204" pitchFamily="34" charset="0"/>
              </a:rPr>
              <a:t>Coordinar con los entes territoriales la consecución de espacios y escenarios adecuados para la realización de estos eventos</a:t>
            </a:r>
          </a:p>
          <a:p>
            <a:pPr marL="171450" lvl="0" indent="-171450" algn="just">
              <a:buFont typeface="Arial" panose="020B0604020202020204" pitchFamily="34" charset="0"/>
              <a:buChar char="•"/>
            </a:pPr>
            <a:r>
              <a:rPr lang="es-CO" sz="1600" dirty="0">
                <a:latin typeface="Arial" panose="020B0604020202020204" pitchFamily="34" charset="0"/>
                <a:cs typeface="Arial" panose="020B0604020202020204" pitchFamily="34" charset="0"/>
              </a:rPr>
              <a:t>Solicitar por parte de la Dirección Regional aumento de  recursos para el desarrollo de esta meta y recomendar  se entreguen desde el comienzo del año para garantizar contrato con los operadores y que lleguen oportunamente  los equipos zonales.</a:t>
            </a:r>
          </a:p>
          <a:p>
            <a:pPr marL="171450" lvl="0" indent="-171450" algn="just">
              <a:buFont typeface="Arial" panose="020B0604020202020204" pitchFamily="34" charset="0"/>
              <a:buChar char="•"/>
            </a:pPr>
            <a:r>
              <a:rPr lang="es-CO" sz="1600" dirty="0">
                <a:latin typeface="Arial" panose="020B0604020202020204" pitchFamily="34" charset="0"/>
                <a:cs typeface="Arial" panose="020B0604020202020204" pitchFamily="34" charset="0"/>
              </a:rPr>
              <a:t>Garantizar los recursos económicos que contribuyeran con la logística  que se requiere para dinamizar las mesas públicas, dado que varias mesas públicas  no contaron con este recurso. </a:t>
            </a:r>
          </a:p>
          <a:p>
            <a:pPr algn="just"/>
            <a:endParaRPr lang="es-CO" sz="1600" dirty="0"/>
          </a:p>
        </p:txBody>
      </p:sp>
      <p:sp>
        <p:nvSpPr>
          <p:cNvPr id="3" name="2 CuadroTexto"/>
          <p:cNvSpPr txBox="1"/>
          <p:nvPr/>
        </p:nvSpPr>
        <p:spPr>
          <a:xfrm>
            <a:off x="122830" y="27296"/>
            <a:ext cx="6851176" cy="923330"/>
          </a:xfrm>
          <a:prstGeom prst="rect">
            <a:avLst/>
          </a:prstGeom>
          <a:noFill/>
        </p:spPr>
        <p:txBody>
          <a:bodyPr wrap="square" rtlCol="0">
            <a:spAutoFit/>
          </a:bodyPr>
          <a:lstStyle/>
          <a:p>
            <a:r>
              <a:rPr lang="es-CO" b="1" dirty="0" smtClean="0">
                <a:solidFill>
                  <a:schemeClr val="bg1"/>
                </a:solidFill>
                <a:latin typeface="Arial" pitchFamily="34" charset="0"/>
                <a:cs typeface="Arial" pitchFamily="34" charset="0"/>
              </a:rPr>
              <a:t>Como proyecciones generales  a  la Magdalena le correspondió  para el 2015 enfatizar en los siguientes aspectos : </a:t>
            </a:r>
            <a:endParaRPr lang="es-CO" dirty="0">
              <a:solidFill>
                <a:schemeClr val="bg1"/>
              </a:solidFill>
            </a:endParaRPr>
          </a:p>
        </p:txBody>
      </p:sp>
    </p:spTree>
    <p:extLst>
      <p:ext uri="{BB962C8B-B14F-4D97-AF65-F5344CB8AC3E}">
        <p14:creationId xmlns:p14="http://schemas.microsoft.com/office/powerpoint/2010/main" val="76051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267173" y="4840027"/>
            <a:ext cx="5847023" cy="14330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lnSpc>
                <a:spcPct val="80000"/>
              </a:lnSpc>
            </a:pPr>
            <a:r>
              <a:rPr lang="es-CO" sz="3600" dirty="0">
                <a:solidFill>
                  <a:srgbClr val="595959"/>
                </a:solidFill>
              </a:rPr>
              <a:t>Compromisos de las MP por </a:t>
            </a:r>
            <a:r>
              <a:rPr lang="es-CO" sz="3600" dirty="0" smtClean="0">
                <a:solidFill>
                  <a:srgbClr val="595959"/>
                </a:solidFill>
              </a:rPr>
              <a:t>Cada </a:t>
            </a:r>
            <a:r>
              <a:rPr lang="es-CO" sz="3600" dirty="0">
                <a:solidFill>
                  <a:srgbClr val="595959"/>
                </a:solidFill>
              </a:rPr>
              <a:t>CZ </a:t>
            </a:r>
            <a:r>
              <a:rPr lang="es-CO" sz="3600" dirty="0" smtClean="0">
                <a:solidFill>
                  <a:srgbClr val="595959"/>
                </a:solidFill>
              </a:rPr>
              <a:t>y la RPC  de la Regional Magdalena2015 </a:t>
            </a:r>
            <a:endParaRPr lang="es-ES" sz="3600" dirty="0">
              <a:solidFill>
                <a:srgbClr val="595959"/>
              </a:solidFill>
            </a:endParaRPr>
          </a:p>
        </p:txBody>
      </p:sp>
    </p:spTree>
    <p:extLst>
      <p:ext uri="{BB962C8B-B14F-4D97-AF65-F5344CB8AC3E}">
        <p14:creationId xmlns:p14="http://schemas.microsoft.com/office/powerpoint/2010/main" val="1731550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0" y="87312"/>
            <a:ext cx="704475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b="1" dirty="0" smtClean="0">
                <a:solidFill>
                  <a:schemeClr val="bg1"/>
                </a:solidFill>
              </a:rPr>
              <a:t>Compromisos adquiridos en la </a:t>
            </a:r>
          </a:p>
          <a:p>
            <a:r>
              <a:rPr lang="es-ES" b="1" dirty="0" smtClean="0">
                <a:solidFill>
                  <a:schemeClr val="bg1"/>
                </a:solidFill>
              </a:rPr>
              <a:t>MP del Municipio </a:t>
            </a:r>
            <a:r>
              <a:rPr lang="es-ES" b="1" dirty="0">
                <a:solidFill>
                  <a:schemeClr val="bg1"/>
                </a:solidFill>
              </a:rPr>
              <a:t>El </a:t>
            </a:r>
            <a:r>
              <a:rPr lang="es-ES" b="1" dirty="0" smtClean="0">
                <a:solidFill>
                  <a:schemeClr val="bg1"/>
                </a:solidFill>
              </a:rPr>
              <a:t>Banco durante el 2015  </a:t>
            </a:r>
            <a:endParaRPr lang="es-ES" b="1" dirty="0">
              <a:solidFill>
                <a:schemeClr val="bg1"/>
              </a:solidFill>
            </a:endParaRPr>
          </a:p>
        </p:txBody>
      </p:sp>
      <p:sp>
        <p:nvSpPr>
          <p:cNvPr id="2" name="1 CuadroTexto"/>
          <p:cNvSpPr txBox="1"/>
          <p:nvPr/>
        </p:nvSpPr>
        <p:spPr>
          <a:xfrm>
            <a:off x="191069" y="1269242"/>
            <a:ext cx="8639032" cy="6093976"/>
          </a:xfrm>
          <a:prstGeom prst="rect">
            <a:avLst/>
          </a:prstGeom>
          <a:noFill/>
        </p:spPr>
        <p:txBody>
          <a:bodyPr wrap="square" rtlCol="0">
            <a:spAutoFit/>
          </a:bodyPr>
          <a:lstStyle/>
          <a:p>
            <a:r>
              <a:rPr lang="es-CO" b="1" u="sng" dirty="0" smtClean="0"/>
              <a:t>De la MP  del Municipio </a:t>
            </a:r>
            <a:r>
              <a:rPr lang="es-CO" b="1" u="sng" dirty="0"/>
              <a:t>El </a:t>
            </a:r>
            <a:r>
              <a:rPr lang="es-CO" b="1" u="sng" dirty="0" smtClean="0"/>
              <a:t>Banco del CZ </a:t>
            </a:r>
            <a:r>
              <a:rPr lang="es-CO" b="1" u="sng" dirty="0"/>
              <a:t> El Banco </a:t>
            </a:r>
            <a:r>
              <a:rPr lang="es-CO" dirty="0" smtClean="0"/>
              <a:t>realizada  el 14  de mayo del 2015 se sugirió  hacer seguimiento a los </a:t>
            </a:r>
            <a:r>
              <a:rPr lang="es-CO" dirty="0"/>
              <a:t>compromisos surgidos </a:t>
            </a:r>
            <a:r>
              <a:rPr lang="es-CO" dirty="0" smtClean="0"/>
              <a:t>así:</a:t>
            </a:r>
            <a:endParaRPr lang="es-CO" dirty="0"/>
          </a:p>
          <a:p>
            <a:r>
              <a:rPr lang="es-CO" dirty="0"/>
              <a:t> </a:t>
            </a:r>
          </a:p>
          <a:p>
            <a:pPr marL="285750" lvl="0" indent="-285750">
              <a:spcBef>
                <a:spcPts val="600"/>
              </a:spcBef>
              <a:spcAft>
                <a:spcPts val="600"/>
              </a:spcAft>
              <a:buFont typeface="Arial" panose="020B0604020202020204" pitchFamily="34" charset="0"/>
              <a:buChar char="•"/>
            </a:pPr>
            <a:r>
              <a:rPr lang="es-CO" dirty="0"/>
              <a:t>Brindar información permanente tanto a la comunidad a las organizaciones de gobierno territorial  sobre el tema de los hogares sustitutos;  objetivos propósitos misionales, papel de las familias en el cuidado y atención, ubicación tiempo de permanencia  y cobertura.</a:t>
            </a:r>
          </a:p>
          <a:p>
            <a:pPr marL="285750" lvl="0" indent="-285750">
              <a:spcBef>
                <a:spcPts val="600"/>
              </a:spcBef>
              <a:spcAft>
                <a:spcPts val="600"/>
              </a:spcAft>
              <a:buFont typeface="Arial" panose="020B0604020202020204" pitchFamily="34" charset="0"/>
              <a:buChar char="•"/>
            </a:pPr>
            <a:r>
              <a:rPr lang="es-CO" dirty="0"/>
              <a:t>Verificar que se realicen los talleres con  las diferentes Instituciones Educativas y se brinde información  concerniente a las competencias del ICBF en los temas de protección, utilizando un lenguaje más didáctico y acorde a la población estudiantil con el fin que entiendan cada una de las competencias y sean más participes de este tipo de procesos.</a:t>
            </a:r>
          </a:p>
          <a:p>
            <a:pPr marL="285750" lvl="0" indent="-285750">
              <a:spcBef>
                <a:spcPts val="600"/>
              </a:spcBef>
              <a:spcAft>
                <a:spcPts val="600"/>
              </a:spcAft>
              <a:buFont typeface="Arial" panose="020B0604020202020204" pitchFamily="34" charset="0"/>
              <a:buChar char="•"/>
            </a:pPr>
            <a:r>
              <a:rPr lang="es-CO" dirty="0"/>
              <a:t>Verificar que se realicen los talleres con las EAS de los programas ICBF –Cogestores ANSPE y Psicoorientadores del Sector Educativo para que sean Agentes Canalizadores de la información recibida y luego continuar trabajando con los diferentes entes del Sistema Nacional de Bienestar Familiar.</a:t>
            </a:r>
          </a:p>
          <a:p>
            <a:endParaRPr lang="es-CO" dirty="0" smtClean="0"/>
          </a:p>
          <a:p>
            <a:endParaRPr lang="es-CO" dirty="0"/>
          </a:p>
          <a:p>
            <a:endParaRPr lang="es-CO" dirty="0" smtClean="0"/>
          </a:p>
          <a:p>
            <a:endParaRPr lang="es-CO" dirty="0"/>
          </a:p>
        </p:txBody>
      </p:sp>
    </p:spTree>
    <p:extLst>
      <p:ext uri="{BB962C8B-B14F-4D97-AF65-F5344CB8AC3E}">
        <p14:creationId xmlns:p14="http://schemas.microsoft.com/office/powerpoint/2010/main" val="4359794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398463" y="87313"/>
            <a:ext cx="68373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a:t>
            </a:r>
            <a:r>
              <a:rPr lang="es-ES" b="1" dirty="0" smtClean="0">
                <a:solidFill>
                  <a:schemeClr val="bg1"/>
                </a:solidFill>
              </a:rPr>
              <a:t>la  MP del municipio</a:t>
            </a:r>
          </a:p>
          <a:p>
            <a:r>
              <a:rPr lang="es-ES" b="1" dirty="0" smtClean="0">
                <a:solidFill>
                  <a:schemeClr val="bg1"/>
                </a:solidFill>
              </a:rPr>
              <a:t> de </a:t>
            </a:r>
            <a:r>
              <a:rPr lang="es-ES" b="1" dirty="0">
                <a:solidFill>
                  <a:schemeClr val="bg1"/>
                </a:solidFill>
              </a:rPr>
              <a:t>Santa </a:t>
            </a:r>
            <a:r>
              <a:rPr lang="es-ES" b="1" dirty="0" smtClean="0">
                <a:solidFill>
                  <a:schemeClr val="bg1"/>
                </a:solidFill>
              </a:rPr>
              <a:t>Marta durante </a:t>
            </a:r>
            <a:r>
              <a:rPr lang="es-ES" b="1" dirty="0">
                <a:solidFill>
                  <a:schemeClr val="bg1"/>
                </a:solidFill>
              </a:rPr>
              <a:t>el 2015  </a:t>
            </a:r>
          </a:p>
        </p:txBody>
      </p:sp>
      <p:sp>
        <p:nvSpPr>
          <p:cNvPr id="2" name="1 CuadroTexto"/>
          <p:cNvSpPr txBox="1"/>
          <p:nvPr/>
        </p:nvSpPr>
        <p:spPr>
          <a:xfrm>
            <a:off x="398461" y="1105469"/>
            <a:ext cx="8390695" cy="6432530"/>
          </a:xfrm>
          <a:prstGeom prst="rect">
            <a:avLst/>
          </a:prstGeom>
          <a:noFill/>
        </p:spPr>
        <p:txBody>
          <a:bodyPr wrap="square" rtlCol="0">
            <a:spAutoFit/>
          </a:bodyPr>
          <a:lstStyle/>
          <a:p>
            <a:r>
              <a:rPr lang="es-CO" sz="1600" b="1" u="sng" dirty="0" smtClean="0"/>
              <a:t>De la MP de </a:t>
            </a:r>
            <a:r>
              <a:rPr lang="es-CO" sz="1600" b="1" u="sng" dirty="0"/>
              <a:t>Santa </a:t>
            </a:r>
            <a:r>
              <a:rPr lang="es-CO" sz="1600" b="1" u="sng" dirty="0" smtClean="0"/>
              <a:t>Marta del CZ </a:t>
            </a:r>
            <a:r>
              <a:rPr lang="es-CO" sz="1600" b="1" u="sng" dirty="0"/>
              <a:t>Santa Marta Norte </a:t>
            </a:r>
            <a:r>
              <a:rPr lang="es-CO" sz="1600" b="1" u="sng" dirty="0" smtClean="0"/>
              <a:t>, </a:t>
            </a:r>
            <a:r>
              <a:rPr lang="es-CO" sz="1600" b="1" dirty="0" smtClean="0"/>
              <a:t>realizada el 21 de mayo </a:t>
            </a:r>
            <a:r>
              <a:rPr lang="es-CO" sz="1600" dirty="0" smtClean="0"/>
              <a:t>y revisando </a:t>
            </a:r>
            <a:r>
              <a:rPr lang="es-CO" sz="1600" dirty="0"/>
              <a:t>el acta los siguientes fueron los compromisos adquiridos: 	</a:t>
            </a:r>
            <a:endParaRPr lang="es-CO" sz="1600" dirty="0" smtClean="0"/>
          </a:p>
          <a:p>
            <a:pPr marL="285750" lvl="0" indent="-285750">
              <a:buFont typeface="Arial" panose="020B0604020202020204" pitchFamily="34" charset="0"/>
              <a:buChar char="•"/>
            </a:pPr>
            <a:endParaRPr lang="es-CO" sz="1400" dirty="0" smtClean="0"/>
          </a:p>
          <a:p>
            <a:pPr marL="285750" lvl="0" indent="-285750">
              <a:buFont typeface="Arial" panose="020B0604020202020204" pitchFamily="34" charset="0"/>
              <a:buChar char="•"/>
            </a:pPr>
            <a:r>
              <a:rPr lang="es-CO" sz="1400" dirty="0" smtClean="0"/>
              <a:t>Garantizar </a:t>
            </a:r>
            <a:r>
              <a:rPr lang="es-CO" sz="1400" dirty="0"/>
              <a:t>que para la entrega de alimentos se verifique el  rotulo que identifique los alimentos con el respectivo gramaje en el complemento Nutricional (Paquete)  de la Modalidad. </a:t>
            </a:r>
          </a:p>
          <a:p>
            <a:pPr marL="285750" lvl="0" indent="-285750">
              <a:buFont typeface="Arial" panose="020B0604020202020204" pitchFamily="34" charset="0"/>
              <a:buChar char="•"/>
            </a:pPr>
            <a:r>
              <a:rPr lang="es-CO" sz="1400" dirty="0"/>
              <a:t>Verificar que se realicen las  3 visitas de seguimiento a la entrega de paquetes a la  UA   y  revisar el cumplimiento del rotulado al interior de las bolsas del complemento Nutrición.</a:t>
            </a:r>
          </a:p>
          <a:p>
            <a:pPr marL="285750" lvl="0" indent="-285750">
              <a:buFont typeface="Arial" panose="020B0604020202020204" pitchFamily="34" charset="0"/>
              <a:buChar char="•"/>
            </a:pPr>
            <a:r>
              <a:rPr lang="es-CO" sz="1400" dirty="0"/>
              <a:t>Verificar que se realice la  sesión de asesoría a las EAS sobre la programación de formación a usuarios y  garantizar el refuerzo en los temas de alimentación y Nutrición. </a:t>
            </a:r>
          </a:p>
          <a:p>
            <a:pPr marL="285750" lvl="0" indent="-285750">
              <a:buFont typeface="Arial" panose="020B0604020202020204" pitchFamily="34" charset="0"/>
              <a:buChar char="•"/>
            </a:pPr>
            <a:r>
              <a:rPr lang="es-CO" sz="1400" dirty="0"/>
              <a:t>Verificar que se haga  seguimiento a la legalización de cuentas del material didáctico de consumo comprado por la EAS según periodicidad establecida.</a:t>
            </a:r>
          </a:p>
          <a:p>
            <a:pPr marL="285750" lvl="0" indent="-285750">
              <a:buFont typeface="Arial" panose="020B0604020202020204" pitchFamily="34" charset="0"/>
              <a:buChar char="•"/>
            </a:pPr>
            <a:r>
              <a:rPr lang="es-CO" sz="1400" dirty="0"/>
              <a:t>Verificar que se realicen las  tres visitas de seguimiento a las UA para garantizar que estas cuenten con el material educativo para el desarrollo de las actividades.</a:t>
            </a:r>
          </a:p>
          <a:p>
            <a:pPr marL="285750" lvl="0" indent="-285750">
              <a:buFont typeface="Arial" panose="020B0604020202020204" pitchFamily="34" charset="0"/>
              <a:buChar char="•"/>
            </a:pPr>
            <a:r>
              <a:rPr lang="es-CO" sz="1400" dirty="0"/>
              <a:t>Verificar que se realicen las acciones de coordinación con las secretarias de Salud,  Educación y Cultura  para garantizar que se le garanticen a los niños y niñas  los derechos a la vacunación, a seguridad social,   acceso al sistema educativo y a las actividades de recreación y cultura.</a:t>
            </a:r>
          </a:p>
          <a:p>
            <a:pPr marL="285750" lvl="0" indent="-285750">
              <a:buFont typeface="Arial" panose="020B0604020202020204" pitchFamily="34" charset="0"/>
              <a:buChar char="•"/>
            </a:pPr>
            <a:r>
              <a:rPr lang="es-CO" sz="1400" dirty="0"/>
              <a:t>Verificar se realicen las alianzas con el SNBF para que los operadores puedan garantizar ambientes seguros dentro y fuera de la UDS.</a:t>
            </a:r>
          </a:p>
          <a:p>
            <a:pPr marL="285750" lvl="0" indent="-285750">
              <a:buFont typeface="Arial" panose="020B0604020202020204" pitchFamily="34" charset="0"/>
              <a:buChar char="•"/>
            </a:pPr>
            <a:r>
              <a:rPr lang="es-CO" sz="1400" dirty="0"/>
              <a:t>Verificar que se brinden las orientaciones pertinentes para el cumplimiento de los estándares de calidad en las UDS.</a:t>
            </a:r>
          </a:p>
          <a:p>
            <a:pPr marL="285750" lvl="0" indent="-285750">
              <a:buFont typeface="Arial" panose="020B0604020202020204" pitchFamily="34" charset="0"/>
              <a:buChar char="•"/>
            </a:pPr>
            <a:r>
              <a:rPr lang="es-CO" sz="1400" dirty="0"/>
              <a:t>Verificar que se realicen las acciones coordinadas con el Sena, a fin de garantizar que los agentes educativos comunitarios fortalezcan sus competencias a través de efectivos procesos formativos.</a:t>
            </a:r>
          </a:p>
          <a:p>
            <a:pPr marL="285750" lvl="0" indent="-285750">
              <a:buFont typeface="Arial" panose="020B0604020202020204" pitchFamily="34" charset="0"/>
              <a:buChar char="•"/>
            </a:pPr>
            <a:r>
              <a:rPr lang="es-CO" sz="1400" dirty="0"/>
              <a:t>Verificar que se continúe brindando asistencia tecnica  a los operadores en los procesos técnicos administrativos y puedan cumplir con el 100% sus responsabilidades contractuales.</a:t>
            </a:r>
          </a:p>
          <a:p>
            <a:pPr lvl="0"/>
            <a:endParaRPr lang="es-CO" dirty="0"/>
          </a:p>
          <a:p>
            <a:pPr lvl="0"/>
            <a:endParaRPr lang="es-CO" dirty="0" smtClean="0"/>
          </a:p>
          <a:p>
            <a:pPr lvl="0"/>
            <a:endParaRPr lang="es-CO" dirty="0"/>
          </a:p>
          <a:p>
            <a:endParaRPr lang="es-CO" dirty="0"/>
          </a:p>
        </p:txBody>
      </p:sp>
    </p:spTree>
    <p:extLst>
      <p:ext uri="{BB962C8B-B14F-4D97-AF65-F5344CB8AC3E}">
        <p14:creationId xmlns:p14="http://schemas.microsoft.com/office/powerpoint/2010/main" val="2318296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398463" y="87313"/>
            <a:ext cx="68373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la  MP  </a:t>
            </a:r>
            <a:endParaRPr lang="es-ES" b="1" dirty="0" smtClean="0">
              <a:solidFill>
                <a:schemeClr val="bg1"/>
              </a:solidFill>
            </a:endParaRPr>
          </a:p>
          <a:p>
            <a:r>
              <a:rPr lang="es-CO" b="1" dirty="0" smtClean="0">
                <a:solidFill>
                  <a:schemeClr val="bg1"/>
                </a:solidFill>
              </a:rPr>
              <a:t>del Municipio Plato </a:t>
            </a:r>
            <a:r>
              <a:rPr lang="es-ES" b="1" dirty="0" smtClean="0">
                <a:solidFill>
                  <a:schemeClr val="bg1"/>
                </a:solidFill>
              </a:rPr>
              <a:t>durante </a:t>
            </a:r>
            <a:r>
              <a:rPr lang="es-ES" b="1" dirty="0">
                <a:solidFill>
                  <a:schemeClr val="bg1"/>
                </a:solidFill>
              </a:rPr>
              <a:t>el 2015  </a:t>
            </a:r>
          </a:p>
        </p:txBody>
      </p:sp>
      <p:sp>
        <p:nvSpPr>
          <p:cNvPr id="2" name="1 CuadroTexto"/>
          <p:cNvSpPr txBox="1"/>
          <p:nvPr/>
        </p:nvSpPr>
        <p:spPr>
          <a:xfrm>
            <a:off x="245660" y="1323833"/>
            <a:ext cx="8325134" cy="5493812"/>
          </a:xfrm>
          <a:prstGeom prst="rect">
            <a:avLst/>
          </a:prstGeom>
          <a:noFill/>
        </p:spPr>
        <p:txBody>
          <a:bodyPr wrap="square" rtlCol="0">
            <a:spAutoFit/>
          </a:bodyPr>
          <a:lstStyle/>
          <a:p>
            <a:r>
              <a:rPr lang="es-CO" b="1" u="sng" dirty="0"/>
              <a:t>De la MP de </a:t>
            </a:r>
            <a:r>
              <a:rPr lang="es-CO" b="1" u="sng" dirty="0" smtClean="0"/>
              <a:t>Plato del CZ Plato ,  </a:t>
            </a:r>
            <a:r>
              <a:rPr lang="es-CO" b="1" dirty="0"/>
              <a:t>realizada el </a:t>
            </a:r>
            <a:r>
              <a:rPr lang="es-CO" b="1" dirty="0" smtClean="0"/>
              <a:t>19 </a:t>
            </a:r>
            <a:r>
              <a:rPr lang="es-CO" b="1" dirty="0"/>
              <a:t>de </a:t>
            </a:r>
            <a:r>
              <a:rPr lang="es-CO" b="1" dirty="0" smtClean="0"/>
              <a:t>agosto y revisando el acta  se sugirió: </a:t>
            </a:r>
            <a:r>
              <a:rPr lang="es-CO" b="1" dirty="0"/>
              <a:t>	</a:t>
            </a:r>
            <a:endParaRPr lang="es-CO" b="1" dirty="0" smtClean="0"/>
          </a:p>
          <a:p>
            <a:endParaRPr lang="es-CO" dirty="0"/>
          </a:p>
          <a:p>
            <a:pPr marL="285750" lvl="0" indent="-285750">
              <a:buFont typeface="Arial" panose="020B0604020202020204" pitchFamily="34" charset="0"/>
              <a:buChar char="•"/>
            </a:pPr>
            <a:r>
              <a:rPr lang="es-CO" dirty="0"/>
              <a:t>Verificar que se realice la  reunión con operador CUPEDIC, madre comunitaria Ada Luz Pedraza y Coordinadora del Centro Zonal Plato, para tomar medida, ante el reclamo presentado por la usuaria en la atención de su hijo, en el programa HCBF.</a:t>
            </a:r>
          </a:p>
          <a:p>
            <a:pPr marL="285750" lvl="0" indent="-285750">
              <a:buFont typeface="Arial" panose="020B0604020202020204" pitchFamily="34" charset="0"/>
              <a:buChar char="•"/>
            </a:pPr>
            <a:r>
              <a:rPr lang="es-CO" dirty="0"/>
              <a:t>Verificar que se oficie al  Nivel Nacional sobre la Inclusión   de colchonetas a la Modalidad Familiar, en los lineamientos del programa ya que algunos niños se duermen en los brazos, en los encuentros educativos. </a:t>
            </a:r>
          </a:p>
          <a:p>
            <a:pPr marL="285750" lvl="0" indent="-285750">
              <a:buFont typeface="Arial" panose="020B0604020202020204" pitchFamily="34" charset="0"/>
              <a:buChar char="•"/>
            </a:pPr>
            <a:r>
              <a:rPr lang="es-CO" dirty="0"/>
              <a:t>Verificar que se haga seguimiento a los encuentros educativos y en el Hogar, de la Modalidad Familiar con el fin de corroborar  horario de atención y entrega de refrigerio.</a:t>
            </a:r>
          </a:p>
          <a:p>
            <a:pPr marL="285750" lvl="0" indent="-285750">
              <a:buFont typeface="Arial" panose="020B0604020202020204" pitchFamily="34" charset="0"/>
              <a:buChar char="•"/>
            </a:pPr>
            <a:r>
              <a:rPr lang="es-CO" dirty="0"/>
              <a:t>Garantizar que se realicen los  ejercicios de Control Social, con el fin de informar a la Comunidad sobre el funcionamiento del Programa, teniendo en cuenta las sugerencias de padres beneficiarios de esta Modalidad.</a:t>
            </a:r>
          </a:p>
          <a:p>
            <a:pPr marL="285750" lvl="0" indent="-285750">
              <a:buFont typeface="Arial" panose="020B0604020202020204" pitchFamily="34" charset="0"/>
              <a:buChar char="•"/>
            </a:pPr>
            <a:r>
              <a:rPr lang="es-CO" dirty="0"/>
              <a:t>Garantizar que se brinde información  a los Agentes Educativos de la Modalidad Familiar sobre los lineamientos técnicos, con la finalidad de mejorar la prestación del servicio.</a:t>
            </a:r>
          </a:p>
          <a:p>
            <a:pPr marL="285750" indent="-285750">
              <a:lnSpc>
                <a:spcPct val="150000"/>
              </a:lnSpc>
              <a:buFont typeface="Arial" panose="020B0604020202020204" pitchFamily="34" charset="0"/>
              <a:buChar char="•"/>
            </a:pPr>
            <a:endParaRPr lang="es-CO" dirty="0"/>
          </a:p>
        </p:txBody>
      </p:sp>
    </p:spTree>
    <p:extLst>
      <p:ext uri="{BB962C8B-B14F-4D97-AF65-F5344CB8AC3E}">
        <p14:creationId xmlns:p14="http://schemas.microsoft.com/office/powerpoint/2010/main" val="15482908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0" y="87313"/>
            <a:ext cx="6837362"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sz="2000" b="1" dirty="0">
                <a:solidFill>
                  <a:schemeClr val="bg1"/>
                </a:solidFill>
              </a:rPr>
              <a:t>Compromisos adquiridos en </a:t>
            </a:r>
            <a:r>
              <a:rPr lang="es-ES" sz="2000" b="1" dirty="0" smtClean="0">
                <a:solidFill>
                  <a:schemeClr val="bg1"/>
                </a:solidFill>
              </a:rPr>
              <a:t>la </a:t>
            </a:r>
            <a:endParaRPr lang="es-ES" sz="2000" b="1" dirty="0">
              <a:solidFill>
                <a:schemeClr val="bg1"/>
              </a:solidFill>
            </a:endParaRPr>
          </a:p>
          <a:p>
            <a:pPr algn="ctr"/>
            <a:r>
              <a:rPr lang="es-ES" sz="2000" b="1" dirty="0">
                <a:solidFill>
                  <a:schemeClr val="bg1"/>
                </a:solidFill>
              </a:rPr>
              <a:t>MP </a:t>
            </a:r>
            <a:r>
              <a:rPr lang="es-ES" sz="2000" b="1" dirty="0" smtClean="0">
                <a:solidFill>
                  <a:schemeClr val="bg1"/>
                </a:solidFill>
              </a:rPr>
              <a:t> </a:t>
            </a:r>
            <a:r>
              <a:rPr lang="es-CO" sz="2000" b="1" dirty="0" smtClean="0">
                <a:solidFill>
                  <a:schemeClr val="bg1"/>
                </a:solidFill>
              </a:rPr>
              <a:t>del Municipio de </a:t>
            </a:r>
            <a:r>
              <a:rPr lang="es-CO" sz="2000" b="1" dirty="0">
                <a:solidFill>
                  <a:schemeClr val="bg1"/>
                </a:solidFill>
              </a:rPr>
              <a:t>Pijiño</a:t>
            </a:r>
          </a:p>
          <a:p>
            <a:pPr algn="ctr"/>
            <a:r>
              <a:rPr lang="es-CO" sz="2000" b="1" dirty="0" smtClean="0">
                <a:solidFill>
                  <a:schemeClr val="bg1"/>
                </a:solidFill>
              </a:rPr>
              <a:t> </a:t>
            </a:r>
            <a:r>
              <a:rPr lang="es-ES" sz="2000" b="1" dirty="0" smtClean="0">
                <a:solidFill>
                  <a:schemeClr val="bg1"/>
                </a:solidFill>
              </a:rPr>
              <a:t>durante </a:t>
            </a:r>
            <a:r>
              <a:rPr lang="es-ES" sz="2000" b="1" dirty="0">
                <a:solidFill>
                  <a:schemeClr val="bg1"/>
                </a:solidFill>
              </a:rPr>
              <a:t>el 2015  </a:t>
            </a:r>
          </a:p>
        </p:txBody>
      </p:sp>
      <p:sp>
        <p:nvSpPr>
          <p:cNvPr id="2" name="1 CuadroTexto"/>
          <p:cNvSpPr txBox="1"/>
          <p:nvPr/>
        </p:nvSpPr>
        <p:spPr>
          <a:xfrm>
            <a:off x="204716" y="1064525"/>
            <a:ext cx="8529851" cy="3662541"/>
          </a:xfrm>
          <a:prstGeom prst="rect">
            <a:avLst/>
          </a:prstGeom>
          <a:noFill/>
        </p:spPr>
        <p:txBody>
          <a:bodyPr wrap="square" rtlCol="0">
            <a:spAutoFit/>
          </a:bodyPr>
          <a:lstStyle/>
          <a:p>
            <a:pPr algn="just"/>
            <a:endParaRPr lang="es-CO" sz="1600" b="1" u="sng" dirty="0" smtClean="0"/>
          </a:p>
          <a:p>
            <a:pPr algn="just"/>
            <a:r>
              <a:rPr lang="es-CO" sz="1600" b="1" u="sng" dirty="0" smtClean="0"/>
              <a:t>De </a:t>
            </a:r>
            <a:r>
              <a:rPr lang="es-CO" sz="1600" b="1" u="sng" dirty="0"/>
              <a:t>la </a:t>
            </a:r>
            <a:r>
              <a:rPr lang="es-CO" sz="1600" b="1" u="sng" dirty="0" smtClean="0"/>
              <a:t>MP del municipio de Pijiño  del CZ </a:t>
            </a:r>
            <a:r>
              <a:rPr lang="es-CO" sz="1600" b="1" u="sng" dirty="0"/>
              <a:t>Santana </a:t>
            </a:r>
            <a:r>
              <a:rPr lang="es-CO" sz="1600" dirty="0" smtClean="0"/>
              <a:t>realizada </a:t>
            </a:r>
            <a:r>
              <a:rPr lang="es-CO" sz="1600" dirty="0"/>
              <a:t>el </a:t>
            </a:r>
            <a:r>
              <a:rPr lang="es-CO" sz="1600" dirty="0" smtClean="0"/>
              <a:t>31 de agosto, </a:t>
            </a:r>
            <a:r>
              <a:rPr lang="es-CO" sz="1600" dirty="0" smtClean="0"/>
              <a:t>los </a:t>
            </a:r>
            <a:r>
              <a:rPr lang="es-CO" sz="1600" dirty="0"/>
              <a:t>siguientes fueron los compromisos adquiridos: </a:t>
            </a:r>
            <a:r>
              <a:rPr lang="es-CO" sz="1600" dirty="0" smtClean="0"/>
              <a:t> </a:t>
            </a:r>
            <a:r>
              <a:rPr lang="es-CO" sz="1600" dirty="0"/>
              <a:t> 	</a:t>
            </a:r>
          </a:p>
          <a:p>
            <a:pPr algn="just"/>
            <a:endParaRPr lang="es-CO" sz="1600" dirty="0"/>
          </a:p>
          <a:p>
            <a:pPr marL="285750" lvl="0" indent="-285750">
              <a:spcBef>
                <a:spcPts val="600"/>
              </a:spcBef>
              <a:spcAft>
                <a:spcPts val="600"/>
              </a:spcAft>
              <a:buFont typeface="Arial" panose="020B0604020202020204" pitchFamily="34" charset="0"/>
              <a:buChar char="•"/>
            </a:pPr>
            <a:r>
              <a:rPr lang="es-CO" sz="1600" dirty="0" smtClean="0"/>
              <a:t>Verificar </a:t>
            </a:r>
            <a:r>
              <a:rPr lang="es-CO" sz="1600" dirty="0"/>
              <a:t>y hacer seguimiento a la entrega de los paquetes de alimentos garantizando que se tenga cuidado tanto en el manejo y almacenamiento  evitando maltrato de los mismos y garantizando que lleguen las cantidades que correspondan.</a:t>
            </a:r>
          </a:p>
          <a:p>
            <a:pPr marL="285750" lvl="0" indent="-285750">
              <a:spcBef>
                <a:spcPts val="600"/>
              </a:spcBef>
              <a:spcAft>
                <a:spcPts val="600"/>
              </a:spcAft>
              <a:buFont typeface="Arial" panose="020B0604020202020204" pitchFamily="34" charset="0"/>
              <a:buChar char="•"/>
            </a:pPr>
            <a:r>
              <a:rPr lang="es-CO" sz="1600" dirty="0" smtClean="0"/>
              <a:t>Verificar </a:t>
            </a:r>
            <a:r>
              <a:rPr lang="es-CO" sz="1600" dirty="0"/>
              <a:t>que se dé respuesta al tema de dotación de  juguetes y colchonetas para que se recrean los niños/as de los programas </a:t>
            </a:r>
          </a:p>
          <a:p>
            <a:pPr marL="285750" lvl="0" indent="-285750">
              <a:spcBef>
                <a:spcPts val="600"/>
              </a:spcBef>
              <a:spcAft>
                <a:spcPts val="600"/>
              </a:spcAft>
              <a:buFont typeface="Arial" panose="020B0604020202020204" pitchFamily="34" charset="0"/>
              <a:buChar char="•"/>
            </a:pPr>
            <a:endParaRPr lang="es-CO" sz="1600" dirty="0"/>
          </a:p>
          <a:p>
            <a:pPr marL="171450" indent="-171450" algn="just">
              <a:spcBef>
                <a:spcPts val="600"/>
              </a:spcBef>
              <a:spcAft>
                <a:spcPts val="600"/>
              </a:spcAft>
              <a:buFont typeface="Arial" panose="020B0604020202020204" pitchFamily="34" charset="0"/>
              <a:buChar char="•"/>
            </a:pPr>
            <a:endParaRPr lang="es-CO" sz="1100" b="1" dirty="0" smtClean="0"/>
          </a:p>
          <a:p>
            <a:pPr marL="285750" indent="-285750" algn="just">
              <a:spcBef>
                <a:spcPts val="600"/>
              </a:spcBef>
              <a:spcAft>
                <a:spcPts val="600"/>
              </a:spcAft>
              <a:buFont typeface="Arial" panose="020B0604020202020204" pitchFamily="34" charset="0"/>
              <a:buChar char="•"/>
            </a:pPr>
            <a:endParaRPr lang="es-CO" sz="1600" dirty="0"/>
          </a:p>
        </p:txBody>
      </p:sp>
    </p:spTree>
    <p:extLst>
      <p:ext uri="{BB962C8B-B14F-4D97-AF65-F5344CB8AC3E}">
        <p14:creationId xmlns:p14="http://schemas.microsoft.com/office/powerpoint/2010/main" val="8381315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50125" y="87313"/>
            <a:ext cx="70857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sz="2000" b="1" dirty="0">
                <a:solidFill>
                  <a:schemeClr val="bg1"/>
                </a:solidFill>
              </a:rPr>
              <a:t>Compromisos adquiridos en la </a:t>
            </a:r>
            <a:r>
              <a:rPr lang="es-ES" sz="2000" b="1" dirty="0" smtClean="0">
                <a:solidFill>
                  <a:schemeClr val="bg1"/>
                </a:solidFill>
              </a:rPr>
              <a:t> MP  </a:t>
            </a:r>
            <a:r>
              <a:rPr lang="es-CO" sz="2000" b="1" dirty="0" smtClean="0">
                <a:solidFill>
                  <a:schemeClr val="bg1"/>
                </a:solidFill>
              </a:rPr>
              <a:t>Del Municipio </a:t>
            </a:r>
          </a:p>
          <a:p>
            <a:r>
              <a:rPr lang="es-CO" sz="2000" b="1" dirty="0" smtClean="0">
                <a:solidFill>
                  <a:schemeClr val="bg1"/>
                </a:solidFill>
              </a:rPr>
              <a:t>de Pivijay  </a:t>
            </a:r>
            <a:r>
              <a:rPr lang="es-ES" sz="2000" b="1" dirty="0" smtClean="0">
                <a:solidFill>
                  <a:schemeClr val="bg1"/>
                </a:solidFill>
              </a:rPr>
              <a:t>durante </a:t>
            </a:r>
            <a:r>
              <a:rPr lang="es-ES" sz="2000" b="1" dirty="0">
                <a:solidFill>
                  <a:schemeClr val="bg1"/>
                </a:solidFill>
              </a:rPr>
              <a:t>el 2015  </a:t>
            </a:r>
          </a:p>
        </p:txBody>
      </p:sp>
      <p:sp>
        <p:nvSpPr>
          <p:cNvPr id="2" name="1 Rectángulo"/>
          <p:cNvSpPr/>
          <p:nvPr/>
        </p:nvSpPr>
        <p:spPr>
          <a:xfrm>
            <a:off x="150124" y="1297254"/>
            <a:ext cx="8625385" cy="4093428"/>
          </a:xfrm>
          <a:prstGeom prst="rect">
            <a:avLst/>
          </a:prstGeom>
        </p:spPr>
        <p:txBody>
          <a:bodyPr wrap="square">
            <a:spAutoFit/>
          </a:bodyPr>
          <a:lstStyle/>
          <a:p>
            <a:pPr algn="just">
              <a:lnSpc>
                <a:spcPct val="150000"/>
              </a:lnSpc>
            </a:pPr>
            <a:r>
              <a:rPr lang="es-CO" sz="1600" b="1" u="sng" dirty="0"/>
              <a:t>De la MP </a:t>
            </a:r>
            <a:r>
              <a:rPr lang="es-CO" sz="1600" b="1" u="sng" dirty="0" smtClean="0"/>
              <a:t>de Pivijay  del CZ </a:t>
            </a:r>
            <a:r>
              <a:rPr lang="es-CO" sz="1600" b="1" u="sng" dirty="0"/>
              <a:t>El Rio  </a:t>
            </a:r>
            <a:r>
              <a:rPr lang="es-CO" sz="1600" b="1" dirty="0" smtClean="0"/>
              <a:t>realizada </a:t>
            </a:r>
            <a:r>
              <a:rPr lang="es-CO" sz="1600" b="1" dirty="0"/>
              <a:t>el </a:t>
            </a:r>
            <a:r>
              <a:rPr lang="es-CO" sz="1600" b="1" dirty="0" smtClean="0"/>
              <a:t>12  </a:t>
            </a:r>
            <a:r>
              <a:rPr lang="es-CO" sz="1600" b="1" dirty="0"/>
              <a:t>de </a:t>
            </a:r>
            <a:r>
              <a:rPr lang="es-CO" sz="1600" b="1" dirty="0" smtClean="0"/>
              <a:t>agosto  </a:t>
            </a:r>
            <a:r>
              <a:rPr lang="es-CO" sz="1600" dirty="0" smtClean="0"/>
              <a:t>los </a:t>
            </a:r>
            <a:r>
              <a:rPr lang="es-CO" sz="1600" dirty="0"/>
              <a:t>siguientes fueron los compromisos adquiridos: </a:t>
            </a:r>
            <a:endParaRPr lang="es-CO" sz="1600" dirty="0" smtClean="0"/>
          </a:p>
          <a:p>
            <a:pPr algn="just">
              <a:lnSpc>
                <a:spcPct val="150000"/>
              </a:lnSpc>
            </a:pPr>
            <a:r>
              <a:rPr lang="es-CO" sz="1600" dirty="0"/>
              <a:t>	</a:t>
            </a:r>
          </a:p>
          <a:p>
            <a:pPr marL="285750" lvl="0" indent="-285750">
              <a:spcBef>
                <a:spcPts val="600"/>
              </a:spcBef>
              <a:spcAft>
                <a:spcPts val="600"/>
              </a:spcAft>
              <a:buFont typeface="Arial" panose="020B0604020202020204" pitchFamily="34" charset="0"/>
              <a:buChar char="•"/>
            </a:pPr>
            <a:r>
              <a:rPr lang="es-CO" sz="1600" dirty="0"/>
              <a:t>Verificar que se realice la debida  señalización en los centros de atención infantil (CDI, Hogar Infantil),</a:t>
            </a:r>
          </a:p>
          <a:p>
            <a:pPr marL="285750" lvl="0" indent="-285750">
              <a:spcBef>
                <a:spcPts val="600"/>
              </a:spcBef>
              <a:spcAft>
                <a:spcPts val="600"/>
              </a:spcAft>
              <a:buFont typeface="Arial" panose="020B0604020202020204" pitchFamily="34" charset="0"/>
              <a:buChar char="•"/>
            </a:pPr>
            <a:r>
              <a:rPr lang="es-CO" sz="1600" dirty="0"/>
              <a:t>Verificar los  casos de abuso sexual  que se han registrado EN LA DEFENSORIA DE FAMILIA  y han sido pasados a la fiscalía y hacer seguimiento a la toma de las respectivas medidas, evitando los atrasos y la respectiva vulneración de derechos, a los niños, niñas y adolescentes.</a:t>
            </a:r>
          </a:p>
          <a:p>
            <a:r>
              <a:rPr lang="es-CO" sz="1600" dirty="0"/>
              <a:t> </a:t>
            </a:r>
          </a:p>
          <a:p>
            <a:endParaRPr lang="es-CO" dirty="0" smtClean="0"/>
          </a:p>
          <a:p>
            <a:endParaRPr lang="es-CO" dirty="0"/>
          </a:p>
          <a:p>
            <a:endParaRPr lang="es-CO" dirty="0"/>
          </a:p>
          <a:p>
            <a:endParaRPr lang="es-CO" dirty="0"/>
          </a:p>
        </p:txBody>
      </p:sp>
    </p:spTree>
    <p:extLst>
      <p:ext uri="{BB962C8B-B14F-4D97-AF65-F5344CB8AC3E}">
        <p14:creationId xmlns:p14="http://schemas.microsoft.com/office/powerpoint/2010/main" val="1458113734"/>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451</TotalTime>
  <Words>1141</Words>
  <Application>Microsoft Office PowerPoint</Application>
  <PresentationFormat>Presentación en pantalla (4:3)</PresentationFormat>
  <Paragraphs>135</Paragraphs>
  <Slides>16</Slides>
  <Notes>0</Notes>
  <HiddenSlides>0</HiddenSlides>
  <MMClips>0</MMClips>
  <ScaleCrop>false</ScaleCrop>
  <HeadingPairs>
    <vt:vector size="4" baseType="variant">
      <vt:variant>
        <vt:lpstr>Tema</vt:lpstr>
      </vt:variant>
      <vt:variant>
        <vt:i4>2</vt:i4>
      </vt:variant>
      <vt:variant>
        <vt:lpstr>Títulos de diapositiva</vt:lpstr>
      </vt:variant>
      <vt:variant>
        <vt:i4>16</vt:i4>
      </vt:variant>
    </vt:vector>
  </HeadingPairs>
  <TitlesOfParts>
    <vt:vector size="18" baseType="lpstr">
      <vt:lpstr>Tema de Office</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Jennifer Rocha Murcia</dc:creator>
  <cp:lastModifiedBy>Luis Angel Mora Fuentes</cp:lastModifiedBy>
  <cp:revision>42</cp:revision>
  <dcterms:created xsi:type="dcterms:W3CDTF">2015-01-29T14:27:26Z</dcterms:created>
  <dcterms:modified xsi:type="dcterms:W3CDTF">2016-01-27T16:45:31Z</dcterms:modified>
</cp:coreProperties>
</file>