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4" r:id="rId10"/>
    <p:sldId id="269" r:id="rId11"/>
    <p:sldId id="279" r:id="rId12"/>
    <p:sldId id="280" r:id="rId13"/>
    <p:sldId id="281" r:id="rId1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09/02/2016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09/02/2016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09/02/2016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09/02/2016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META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678478"/>
          </a:xfrm>
          <a:prstGeom prst="rect">
            <a:avLst/>
          </a:prstGeom>
        </p:spPr>
        <p:txBody>
          <a:bodyPr wrap="square">
            <a:spAutoFit/>
          </a:bodyPr>
          <a:lstStyle/>
          <a:p>
            <a:pPr marL="285750" lvl="0" indent="-285750" algn="just">
              <a:spcBef>
                <a:spcPts val="600"/>
              </a:spcBef>
              <a:spcAft>
                <a:spcPts val="600"/>
              </a:spcAft>
              <a:buFont typeface="Arial" panose="020B0604020202020204" pitchFamily="34" charset="0"/>
              <a:buChar char="•"/>
            </a:pPr>
            <a:endParaRPr lang="es-CO" sz="1600" dirty="0" smtClean="0"/>
          </a:p>
          <a:p>
            <a:pPr marL="285750" lvl="0" indent="-285750" algn="just">
              <a:spcBef>
                <a:spcPts val="600"/>
              </a:spcBef>
              <a:spcAft>
                <a:spcPts val="600"/>
              </a:spcAft>
              <a:buFont typeface="Arial" panose="020B0604020202020204" pitchFamily="34" charset="0"/>
              <a:buChar char="•"/>
            </a:pPr>
            <a:r>
              <a:rPr lang="es-CO" sz="1600" dirty="0" smtClean="0"/>
              <a:t>Los </a:t>
            </a:r>
            <a:r>
              <a:rPr lang="es-CO" sz="1600" dirty="0"/>
              <a:t>procesos de MP y RPC se desarrollaron según lo establecido en el cronograma realizado.</a:t>
            </a:r>
          </a:p>
          <a:p>
            <a:pPr marL="285750" lvl="0" indent="-285750" algn="just">
              <a:spcBef>
                <a:spcPts val="600"/>
              </a:spcBef>
              <a:spcAft>
                <a:spcPts val="600"/>
              </a:spcAft>
              <a:buFont typeface="Arial" panose="020B0604020202020204" pitchFamily="34" charset="0"/>
              <a:buChar char="•"/>
            </a:pPr>
            <a:r>
              <a:rPr lang="es-CO" sz="1600" dirty="0"/>
              <a:t>La participación de la comunidad se hace cada vez más evidente, lo que genera un clima de confianza  y credibilidad en los procesos.</a:t>
            </a:r>
          </a:p>
          <a:p>
            <a:pPr marL="285750" lvl="0" indent="-285750" algn="just">
              <a:spcBef>
                <a:spcPts val="600"/>
              </a:spcBef>
              <a:spcAft>
                <a:spcPts val="600"/>
              </a:spcAft>
              <a:buFont typeface="Arial" panose="020B0604020202020204" pitchFamily="34" charset="0"/>
              <a:buChar char="•"/>
            </a:pPr>
            <a:r>
              <a:rPr lang="es-CO" sz="1600" dirty="0"/>
              <a:t>Se avanza en respuestas efectivas a las inquietudes que se generan. </a:t>
            </a:r>
          </a:p>
          <a:p>
            <a:pPr marL="285750" lvl="0" indent="-285750" algn="just">
              <a:spcBef>
                <a:spcPts val="600"/>
              </a:spcBef>
              <a:spcAft>
                <a:spcPts val="600"/>
              </a:spcAft>
              <a:buFont typeface="Arial" panose="020B0604020202020204" pitchFamily="34" charset="0"/>
              <a:buChar char="•"/>
            </a:pPr>
            <a:r>
              <a:rPr lang="es-CO" sz="1600" dirty="0"/>
              <a:t>Se observa mayor compromiso de la institucionalidad en la participación de los procesos.</a:t>
            </a:r>
          </a:p>
          <a:p>
            <a:pPr marL="285750" lvl="0" indent="-285750" algn="just">
              <a:spcBef>
                <a:spcPts val="600"/>
              </a:spcBef>
              <a:spcAft>
                <a:spcPts val="600"/>
              </a:spcAft>
              <a:buFont typeface="Arial" panose="020B0604020202020204" pitchFamily="34" charset="0"/>
              <a:buChar char="•"/>
            </a:pPr>
            <a:r>
              <a:rPr lang="es-CO" sz="1600" dirty="0"/>
              <a:t>Confirman que ni en las Mesas Públicas, ni en la Rendición de Cuentas quedaron compromisos pendientes, las inquietudes que se generaron al interior de los eventos se respondieron de manera satisfactoria a la comunidad.</a:t>
            </a:r>
          </a:p>
          <a:p>
            <a:pPr marL="285750" lvl="0" indent="-285750" algn="just">
              <a:spcBef>
                <a:spcPts val="600"/>
              </a:spcBef>
              <a:spcAft>
                <a:spcPts val="600"/>
              </a:spcAft>
              <a:buFont typeface="Arial" panose="020B0604020202020204" pitchFamily="34" charset="0"/>
              <a:buChar char="•"/>
            </a:pPr>
            <a:r>
              <a:rPr lang="es-CO" sz="1600" dirty="0"/>
              <a:t>Recibieron apoyo y compromiso  de cada una de las áreas misionales en los diferentes procesos.</a:t>
            </a:r>
          </a:p>
          <a:p>
            <a:pPr marL="285750" lvl="0" indent="-285750" algn="just">
              <a:spcBef>
                <a:spcPts val="600"/>
              </a:spcBef>
              <a:spcAft>
                <a:spcPts val="600"/>
              </a:spcAft>
              <a:buFont typeface="Arial" panose="020B0604020202020204" pitchFamily="34" charset="0"/>
              <a:buChar char="•"/>
            </a:pPr>
            <a:r>
              <a:rPr lang="es-CO" sz="1600" dirty="0"/>
              <a:t>Consideran que el  proceso de comunicación es constante y que las MP y la RPC   ayudan a crear un clima de confianza que permite interacción, dialogó, pertinencia, pertenencia y adherencia a los diferentes programas y además crean  vínculos institucionales que ayudan al  mejoramiento de la calidad de vida de los beneficiarios.</a:t>
            </a:r>
          </a:p>
          <a:p>
            <a:pPr algn="just"/>
            <a:r>
              <a:rPr lang="es-CO" sz="1600" dirty="0"/>
              <a:t> </a:t>
            </a:r>
          </a:p>
          <a:p>
            <a:pPr lvl="0" algn="just"/>
            <a:r>
              <a:rPr lang="es-CO" sz="1600" dirty="0"/>
              <a:t>      </a:t>
            </a:r>
          </a:p>
          <a:p>
            <a:pPr algn="just"/>
            <a:endParaRPr lang="es-CO" sz="1600" dirty="0"/>
          </a:p>
        </p:txBody>
      </p:sp>
      <p:sp>
        <p:nvSpPr>
          <p:cNvPr id="3" name="2 Rectángulo"/>
          <p:cNvSpPr/>
          <p:nvPr/>
        </p:nvSpPr>
        <p:spPr>
          <a:xfrm>
            <a:off x="715280" y="280472"/>
            <a:ext cx="3173369"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Meta </a:t>
            </a:r>
            <a:endParaRPr lang="es-CO" dirty="0">
              <a:solidFill>
                <a:schemeClr val="bg1"/>
              </a:solidFill>
            </a:endParaRPr>
          </a:p>
        </p:txBody>
      </p:sp>
    </p:spTree>
    <p:extLst>
      <p:ext uri="{BB962C8B-B14F-4D97-AF65-F5344CB8AC3E}">
        <p14:creationId xmlns:p14="http://schemas.microsoft.com/office/powerpoint/2010/main" val="1312945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382138" y="1733266"/>
            <a:ext cx="8243248" cy="1754326"/>
          </a:xfrm>
          <a:prstGeom prst="rect">
            <a:avLst/>
          </a:prstGeom>
          <a:noFill/>
        </p:spPr>
        <p:txBody>
          <a:bodyPr wrap="square" rtlCol="0">
            <a:spAutoFit/>
          </a:bodyPr>
          <a:lstStyle/>
          <a:p>
            <a:pPr marL="285750" lvl="0" indent="-285750" algn="just">
              <a:buFont typeface="Arial" panose="020B0604020202020204" pitchFamily="34" charset="0"/>
              <a:buChar char="•"/>
            </a:pPr>
            <a:r>
              <a:rPr lang="es-CO" dirty="0"/>
              <a:t>Reprogramación de MP  debido a problemas de tramites de los apoyos logísticos          </a:t>
            </a:r>
          </a:p>
          <a:p>
            <a:pPr marL="285750" indent="-285750" algn="just">
              <a:buFont typeface="Arial" panose="020B0604020202020204" pitchFamily="34" charset="0"/>
              <a:buChar char="•"/>
            </a:pPr>
            <a:r>
              <a:rPr lang="es-CO" dirty="0"/>
              <a:t>Los recursos correspondientes  a logística solo recibieron  la Rendición de cuentas y una MP en el Municipio de Villavicencio;   las MP de los Centros Zonales 3,4 y 5 no contaron con el apoyo respectivo;  esperamos para el 2016 corregir esta falencia                     </a:t>
            </a:r>
          </a:p>
        </p:txBody>
      </p:sp>
    </p:spTree>
    <p:extLst>
      <p:ext uri="{BB962C8B-B14F-4D97-AF65-F5344CB8AC3E}">
        <p14:creationId xmlns:p14="http://schemas.microsoft.com/office/powerpoint/2010/main" val="3889667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Meta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461665"/>
          </a:xfrm>
          <a:prstGeom prst="rect">
            <a:avLst/>
          </a:prstGeom>
          <a:noFill/>
        </p:spPr>
        <p:txBody>
          <a:bodyPr wrap="square" rtlCol="0">
            <a:spAutoFit/>
          </a:bodyPr>
          <a:lstStyle/>
          <a:p>
            <a:pPr algn="just">
              <a:lnSpc>
                <a:spcPct val="150000"/>
              </a:lnSpc>
            </a:pPr>
            <a:r>
              <a:rPr lang="es-CO" sz="1600" dirty="0"/>
              <a:t> </a:t>
            </a:r>
            <a:endParaRPr lang="es-CO" sz="1600" dirty="0" smtClean="0"/>
          </a:p>
        </p:txBody>
      </p:sp>
      <p:sp>
        <p:nvSpPr>
          <p:cNvPr id="2" name="1 Rectángulo"/>
          <p:cNvSpPr/>
          <p:nvPr/>
        </p:nvSpPr>
        <p:spPr>
          <a:xfrm>
            <a:off x="341195" y="1514902"/>
            <a:ext cx="7519916" cy="4154984"/>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es-CO" dirty="0" smtClean="0"/>
              <a:t>Contemplar </a:t>
            </a:r>
            <a:r>
              <a:rPr lang="es-CO" dirty="0"/>
              <a:t>la  posibilidad de descentralizar el proceso de RC.  </a:t>
            </a:r>
            <a:r>
              <a:rPr lang="es-CO" dirty="0" smtClean="0"/>
              <a:t>Se sugirió  </a:t>
            </a:r>
            <a:r>
              <a:rPr lang="es-CO" dirty="0"/>
              <a:t>aclarar más la propuesta,  </a:t>
            </a:r>
            <a:r>
              <a:rPr lang="es-CO" dirty="0" smtClean="0"/>
              <a:t>dado que una </a:t>
            </a:r>
            <a:r>
              <a:rPr lang="es-CO" dirty="0"/>
              <a:t>manera de descentralizar la  RPC en los CZ se hace a través de las MP y estas se pueden hacer por grupos poblacionales, por modalidades y por problemáticas. </a:t>
            </a:r>
          </a:p>
          <a:p>
            <a:pPr marL="285750" indent="-285750" algn="just">
              <a:spcBef>
                <a:spcPts val="600"/>
              </a:spcBef>
              <a:spcAft>
                <a:spcPts val="600"/>
              </a:spcAft>
              <a:buFont typeface="Arial" panose="020B0604020202020204" pitchFamily="34" charset="0"/>
              <a:buChar char="•"/>
            </a:pPr>
            <a:r>
              <a:rPr lang="es-CO" dirty="0" smtClean="0"/>
              <a:t>Que  </a:t>
            </a:r>
            <a:r>
              <a:rPr lang="es-CO" dirty="0"/>
              <a:t>se desarrollen MP y RC por grupos poblacionales, esto permitiría conocer lo que piensan y sienten los niños, niñas y adolescentes respecto a la oferta y al beneficio  del SPBF; siempre y cuando se cuente con el apoyo logístico pertinente.</a:t>
            </a:r>
          </a:p>
          <a:p>
            <a:pPr marL="285750" indent="-285750" algn="just">
              <a:spcBef>
                <a:spcPts val="600"/>
              </a:spcBef>
              <a:spcAft>
                <a:spcPts val="600"/>
              </a:spcAft>
              <a:buFont typeface="Arial" panose="020B0604020202020204" pitchFamily="34" charset="0"/>
              <a:buChar char="•"/>
            </a:pPr>
            <a:r>
              <a:rPr lang="es-CO" dirty="0" smtClean="0"/>
              <a:t>Fomentar </a:t>
            </a:r>
            <a:r>
              <a:rPr lang="es-CO" dirty="0"/>
              <a:t>un espacio lúdico de participación de los niños y niñas de primera infancia, para  que a través de estos espacios puedan expresar sus sentires en cada una de las modalidades.</a:t>
            </a:r>
          </a:p>
          <a:p>
            <a:pPr marL="285750" indent="-285750" algn="just">
              <a:spcBef>
                <a:spcPts val="600"/>
              </a:spcBef>
              <a:spcAft>
                <a:spcPts val="600"/>
              </a:spcAft>
              <a:buFont typeface="Arial" panose="020B0604020202020204" pitchFamily="34" charset="0"/>
              <a:buChar char="•"/>
            </a:pPr>
            <a:r>
              <a:rPr lang="es-CO" dirty="0" smtClean="0"/>
              <a:t>Realizar </a:t>
            </a:r>
            <a:r>
              <a:rPr lang="es-CO" dirty="0"/>
              <a:t>conversatorios con los usuarios de los programas a fin de conocer la percepción del servicio público de Bienestar</a:t>
            </a:r>
            <a:r>
              <a:rPr lang="es-CO" dirty="0" smtClean="0"/>
              <a:t>. (Para eso son las MP)</a:t>
            </a:r>
            <a:endParaRPr lang="es-CO" dirty="0"/>
          </a:p>
        </p:txBody>
      </p:sp>
    </p:spTree>
    <p:extLst>
      <p:ext uri="{BB962C8B-B14F-4D97-AF65-F5344CB8AC3E}">
        <p14:creationId xmlns:p14="http://schemas.microsoft.com/office/powerpoint/2010/main" val="1929167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Meta2015 </a:t>
            </a:r>
            <a:endParaRPr lang="es-CO" b="1" dirty="0">
              <a:solidFill>
                <a:schemeClr val="bg1"/>
              </a:solidFill>
            </a:endParaRPr>
          </a:p>
        </p:txBody>
      </p:sp>
      <p:sp>
        <p:nvSpPr>
          <p:cNvPr id="3" name="5 Marcador de contenido"/>
          <p:cNvSpPr txBox="1">
            <a:spLocks/>
          </p:cNvSpPr>
          <p:nvPr/>
        </p:nvSpPr>
        <p:spPr bwMode="auto">
          <a:xfrm>
            <a:off x="214282" y="917297"/>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La  Regional Meta en el 2015 programó y realizó  1 evento de Rendición de cuentas y  4  mesas publicas.</a:t>
            </a:r>
          </a:p>
          <a:p>
            <a:pPr indent="-182563" algn="just" fontAlgn="base">
              <a:spcBef>
                <a:spcPct val="0"/>
              </a:spcBef>
              <a:spcAft>
                <a:spcPct val="0"/>
              </a:spcAft>
              <a:buFont typeface="Calibri" pitchFamily="34" charset="0"/>
              <a:buAutoNum type="arabicPeriod"/>
            </a:pP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El evento de rendición de cuentas lo realizaron el 11 de diciembre  y </a:t>
            </a:r>
            <a:r>
              <a:rPr lang="es-ES" altLang="es-CO" sz="1400" dirty="0">
                <a:solidFill>
                  <a:prstClr val="black"/>
                </a:solidFill>
                <a:latin typeface="Arial" pitchFamily="34" charset="0"/>
                <a:ea typeface="Geneva"/>
                <a:cs typeface="Arial" pitchFamily="34" charset="0"/>
              </a:rPr>
              <a:t>participaron un total </a:t>
            </a:r>
            <a:r>
              <a:rPr lang="es-ES" altLang="es-CO" sz="1400" dirty="0" smtClean="0">
                <a:solidFill>
                  <a:prstClr val="black"/>
                </a:solidFill>
                <a:latin typeface="Arial" pitchFamily="34" charset="0"/>
                <a:ea typeface="Geneva"/>
                <a:cs typeface="Arial" pitchFamily="34" charset="0"/>
              </a:rPr>
              <a:t>de 107    </a:t>
            </a:r>
            <a:r>
              <a:rPr lang="es-ES" altLang="es-CO" sz="1400" dirty="0">
                <a:solidFill>
                  <a:prstClr val="black"/>
                </a:solidFill>
                <a:latin typeface="Arial" pitchFamily="34" charset="0"/>
                <a:ea typeface="Geneva"/>
                <a:cs typeface="Arial" pitchFamily="34" charset="0"/>
              </a:rPr>
              <a:t>participantes de los cuales  </a:t>
            </a:r>
            <a:r>
              <a:rPr lang="es-ES" altLang="es-CO" sz="1400" dirty="0" smtClean="0">
                <a:solidFill>
                  <a:prstClr val="black"/>
                </a:solidFill>
                <a:latin typeface="Arial" pitchFamily="34" charset="0"/>
                <a:ea typeface="Geneva"/>
                <a:cs typeface="Arial" pitchFamily="34" charset="0"/>
              </a:rPr>
              <a:t>33  </a:t>
            </a:r>
            <a:r>
              <a:rPr lang="es-ES" altLang="es-CO" sz="1400" dirty="0">
                <a:solidFill>
                  <a:prstClr val="black"/>
                </a:solidFill>
                <a:latin typeface="Arial" pitchFamily="34" charset="0"/>
                <a:ea typeface="Geneva"/>
                <a:cs typeface="Arial" pitchFamily="34" charset="0"/>
              </a:rPr>
              <a:t>actores representantes de las OG </a:t>
            </a:r>
            <a:r>
              <a:rPr lang="es-ES" altLang="es-CO" sz="1400" dirty="0" smtClean="0">
                <a:solidFill>
                  <a:prstClr val="black"/>
                </a:solidFill>
                <a:latin typeface="Arial" pitchFamily="34" charset="0"/>
                <a:ea typeface="Geneva"/>
                <a:cs typeface="Arial" pitchFamily="34" charset="0"/>
              </a:rPr>
              <a:t>74 </a:t>
            </a:r>
            <a:r>
              <a:rPr lang="es-ES" altLang="es-CO" sz="1400" dirty="0">
                <a:solidFill>
                  <a:prstClr val="black"/>
                </a:solidFill>
                <a:latin typeface="Arial" pitchFamily="34" charset="0"/>
                <a:ea typeface="Geneva"/>
                <a:cs typeface="Arial" pitchFamily="34" charset="0"/>
              </a:rPr>
              <a:t>actores de las ONG y  actores que representan a la comunidad y </a:t>
            </a:r>
            <a:r>
              <a:rPr lang="es-ES" altLang="es-CO" sz="1400" dirty="0" smtClean="0">
                <a:solidFill>
                  <a:prstClr val="black"/>
                </a:solidFill>
                <a:latin typeface="Arial" pitchFamily="34" charset="0"/>
                <a:ea typeface="Geneva"/>
                <a:cs typeface="Arial" pitchFamily="34" charset="0"/>
              </a:rPr>
              <a:t>no hubo  </a:t>
            </a:r>
            <a:r>
              <a:rPr lang="es-ES" altLang="es-CO" sz="1400" dirty="0">
                <a:solidFill>
                  <a:prstClr val="black"/>
                </a:solidFill>
                <a:latin typeface="Arial" pitchFamily="34" charset="0"/>
                <a:ea typeface="Geneva"/>
                <a:cs typeface="Arial" pitchFamily="34" charset="0"/>
              </a:rPr>
              <a:t>actores que representan entidades de control social y veedurías </a:t>
            </a:r>
            <a:r>
              <a:rPr lang="es-ES" altLang="es-CO" sz="1400" dirty="0" smtClean="0">
                <a:solidFill>
                  <a:prstClr val="black"/>
                </a:solidFill>
                <a:latin typeface="Arial" pitchFamily="34" charset="0"/>
                <a:ea typeface="Geneva"/>
                <a:cs typeface="Arial" pitchFamily="34" charset="0"/>
              </a:rPr>
              <a:t>ciudadanas</a:t>
            </a:r>
            <a:r>
              <a:rPr lang="es-CO" altLang="es-CO" sz="1400" dirty="0">
                <a:solidFill>
                  <a:prstClr val="black"/>
                </a:solidFill>
                <a:latin typeface="Arial" pitchFamily="34" charset="0"/>
                <a:ea typeface="Geneva"/>
                <a:cs typeface="Arial" pitchFamily="34" charset="0"/>
              </a:rPr>
              <a:t>. </a:t>
            </a:r>
          </a:p>
          <a:p>
            <a:pPr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Los </a:t>
            </a:r>
            <a:r>
              <a:rPr lang="es-CO" altLang="es-CO" sz="1400" dirty="0">
                <a:solidFill>
                  <a:prstClr val="black"/>
                </a:solidFill>
                <a:latin typeface="Arial" pitchFamily="34" charset="0"/>
                <a:ea typeface="Geneva"/>
                <a:cs typeface="Arial" pitchFamily="34" charset="0"/>
              </a:rPr>
              <a:t>Centros </a:t>
            </a:r>
            <a:r>
              <a:rPr lang="es-CO" altLang="es-CO" sz="1400" dirty="0" smtClean="0">
                <a:solidFill>
                  <a:prstClr val="black"/>
                </a:solidFill>
                <a:latin typeface="Arial" pitchFamily="34" charset="0"/>
                <a:ea typeface="Geneva"/>
                <a:cs typeface="Arial" pitchFamily="34" charset="0"/>
              </a:rPr>
              <a:t>Zonales de la Regional Meta realizaron 4  MP  e</a:t>
            </a:r>
            <a:r>
              <a:rPr lang="es-ES" altLang="es-CO" sz="1400" dirty="0" smtClean="0">
                <a:solidFill>
                  <a:prstClr val="black"/>
                </a:solidFill>
                <a:latin typeface="Arial" pitchFamily="34" charset="0"/>
                <a:ea typeface="Geneva"/>
                <a:cs typeface="Arial" pitchFamily="34" charset="0"/>
              </a:rPr>
              <a:t>n las mesas publicas participaron un total de 346 personas  de los cuales  26  actores representantes de las OG,  319  actores de las ONG y actores </a:t>
            </a:r>
            <a:r>
              <a:rPr lang="es-ES" altLang="es-CO" sz="1400" dirty="0">
                <a:solidFill>
                  <a:prstClr val="black"/>
                </a:solidFill>
                <a:latin typeface="Arial" pitchFamily="34" charset="0"/>
                <a:ea typeface="Geneva"/>
                <a:cs typeface="Arial" pitchFamily="34" charset="0"/>
              </a:rPr>
              <a:t>que representan a la comunidad </a:t>
            </a:r>
            <a:r>
              <a:rPr lang="es-ES" altLang="es-CO" sz="1400" dirty="0" smtClean="0">
                <a:solidFill>
                  <a:prstClr val="black"/>
                </a:solidFill>
                <a:latin typeface="Arial" pitchFamily="34" charset="0"/>
                <a:ea typeface="Geneva"/>
                <a:cs typeface="Arial" pitchFamily="34" charset="0"/>
              </a:rPr>
              <a:t>y 1 representante de entidades de control social y veedurías ciudadanas. </a:t>
            </a:r>
          </a:p>
          <a:p>
            <a:pPr indent="-182563" algn="just" fontAlgn="base">
              <a:spcBef>
                <a:spcPct val="0"/>
              </a:spcBef>
              <a:spcAft>
                <a:spcPct val="0"/>
              </a:spcAft>
              <a:buFont typeface="Calibri" pitchFamily="34" charset="0"/>
              <a:buAutoNum type="arabicPeriod"/>
            </a:pPr>
            <a:endParaRPr lang="es-ES"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400" dirty="0" smtClean="0">
                <a:solidFill>
                  <a:prstClr val="black"/>
                </a:solidFill>
                <a:latin typeface="Arial" pitchFamily="34" charset="0"/>
                <a:ea typeface="Geneva"/>
                <a:cs typeface="Arial" pitchFamily="34" charset="0"/>
              </a:rPr>
              <a:t>De 4 MP reportadas, el 100% de las MP se hicieron  sobre  programas y servicios en general, todas incluyeron dentro de su agenda el tema de bienestarina.</a:t>
            </a:r>
          </a:p>
          <a:p>
            <a:pPr indent="-182563"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400" dirty="0">
                <a:solidFill>
                  <a:prstClr val="black"/>
                </a:solidFill>
                <a:latin typeface="Arial" pitchFamily="34" charset="0"/>
                <a:ea typeface="Geneva"/>
                <a:cs typeface="Arial" pitchFamily="34" charset="0"/>
              </a:rPr>
              <a:t>El porcentaje de ejecución </a:t>
            </a:r>
            <a:r>
              <a:rPr lang="es-ES" altLang="es-CO" sz="1400" dirty="0" smtClean="0">
                <a:solidFill>
                  <a:prstClr val="black"/>
                </a:solidFill>
                <a:latin typeface="Arial" pitchFamily="34" charset="0"/>
                <a:ea typeface="Geneva"/>
                <a:cs typeface="Arial" pitchFamily="34" charset="0"/>
              </a:rPr>
              <a:t>total de la Regional fue del 100</a:t>
            </a:r>
            <a:r>
              <a:rPr lang="es-ES" altLang="es-CO" sz="1400" b="1" dirty="0" smtClean="0">
                <a:solidFill>
                  <a:prstClr val="black"/>
                </a:solidFill>
                <a:latin typeface="Arial" pitchFamily="34" charset="0"/>
                <a:ea typeface="Geneva"/>
                <a:cs typeface="Arial" pitchFamily="34" charset="0"/>
              </a:rPr>
              <a:t> %. </a:t>
            </a:r>
            <a:endParaRPr lang="es-ES" altLang="es-CO" sz="14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A la Regional Meta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 La Regional Meta ha reportado el 100% de las guías de seguimiento a cumplimiento de compromisos esta pendiente por entregar verificación de los compromisos</a:t>
            </a:r>
            <a:endParaRPr lang="es-CO" altLang="es-CO" sz="14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400" dirty="0" smtClean="0">
                <a:solidFill>
                  <a:prstClr val="black"/>
                </a:solidFill>
                <a:latin typeface="Arial" pitchFamily="34" charset="0"/>
                <a:ea typeface="Geneva"/>
                <a:cs typeface="Arial" pitchFamily="34" charset="0"/>
              </a:rPr>
              <a:t>Entregan aportes de evaluación de la meta y los resultados se mostrarán al final de esta presentación </a:t>
            </a:r>
          </a:p>
          <a:p>
            <a:pPr marL="182563"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4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4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4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dirty="0">
                <a:solidFill>
                  <a:prstClr val="black"/>
                </a:solidFill>
                <a:latin typeface="Arial" pitchFamily="34" charset="0"/>
                <a:ea typeface="Geneva" charset="0"/>
                <a:cs typeface="Arial" pitchFamily="34" charset="0"/>
              </a:rPr>
              <a:t>  </a:t>
            </a:r>
            <a:endParaRPr lang="es-CO" sz="14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863144"/>
          </a:xfrm>
          <a:prstGeom prst="rect">
            <a:avLst/>
          </a:prstGeom>
          <a:noFill/>
        </p:spPr>
        <p:txBody>
          <a:bodyPr wrap="square" rtlCol="0">
            <a:spAutoFit/>
          </a:bodyPr>
          <a:lstStyle/>
          <a:p>
            <a:pPr marL="285750" lvl="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Planificar mejor los horarios  de realización de las MP para evitar cruces con  horarios laborales.</a:t>
            </a:r>
          </a:p>
          <a:p>
            <a:pPr marL="285750" lvl="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Buscar alternativas para garantizar espacios amplios, suficientes y adecuados  para la realización de las MP y además sonido e infraestructura que facilite  el intercambio de experiencias y conocimientos </a:t>
            </a:r>
          </a:p>
          <a:p>
            <a:pPr marL="285750" lvl="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Generar acciones tendientes a garantizar la ampliación del número de participantes, sobre todo para la ciudad capital y municipios intermedios. </a:t>
            </a:r>
          </a:p>
          <a:p>
            <a:pPr marL="285750" lvl="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Realizar los eventos  de mesas Públicas por modalidades de atención, con el fin de garantizar la asistencia de todo el equipo responsable de la modalidad y de esta formo brindar las respuestas de una forma oportuna y con la profundidad requerida.  </a:t>
            </a:r>
          </a:p>
          <a:p>
            <a:pPr marL="285750" lvl="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Continuar fortaleciendo procesos de articulación del SNBF  en territorio para lograr desde la intersectorialidad avanzar en la garantía de los derechos, el goce efectivo y el fortalecimiento de las familias.</a:t>
            </a:r>
          </a:p>
          <a:p>
            <a:pPr marL="28575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Resolver el tema de coberturas en las  distintas modalidades aclarando las diferencias estructurales que existen entre un CDI y un FAMI.</a:t>
            </a:r>
          </a:p>
          <a:p>
            <a:pPr marL="28575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Verificar que se actualice el aplicativo CUENTAME, para evidenciar la concurrencia entre las modalidades de servicios.</a:t>
            </a:r>
          </a:p>
          <a:p>
            <a:pPr marL="28575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Verificar que se coordine con  los agentes educativos y el ICBF, para determinar y clarificar las bases de datos de  los beneficiarios sobre todo donde  confluyen las distintas modalidades.  </a:t>
            </a:r>
          </a:p>
          <a:p>
            <a:pPr marL="28575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Verificar que se diagnostique en los distintos territorios donde el ICBF no este atendiendo a la niñez ni adolescencia con ninguna modalidad.</a:t>
            </a:r>
          </a:p>
          <a:p>
            <a:pPr marL="285750" indent="-285750">
              <a:buFont typeface="Arial" panose="020B0604020202020204" pitchFamily="34" charset="0"/>
              <a:buChar char="•"/>
            </a:pPr>
            <a:r>
              <a:rPr lang="es-CO" sz="1500" dirty="0">
                <a:latin typeface="Arial" panose="020B0604020202020204" pitchFamily="34" charset="0"/>
                <a:cs typeface="Arial" panose="020B0604020202020204" pitchFamily="34" charset="0"/>
              </a:rPr>
              <a:t>Insistir con los padres de familia el conocimiento e inducción sobre los lineamientos de los programas y servicios.</a:t>
            </a:r>
            <a:endParaRPr lang="es-CO" altLang="es-CO" sz="1500" dirty="0">
              <a:solidFill>
                <a:prstClr val="black"/>
              </a:solidFill>
              <a:latin typeface="Arial" pitchFamily="34" charset="0"/>
              <a:ea typeface="Geneva"/>
              <a:cs typeface="Arial" pitchFamily="34" charset="0"/>
            </a:endParaRPr>
          </a:p>
          <a:p>
            <a:pPr marL="182563" indent="-182563" algn="just" fontAlgn="base">
              <a:spcBef>
                <a:spcPct val="0"/>
              </a:spcBef>
              <a:spcAft>
                <a:spcPct val="0"/>
              </a:spcAft>
              <a:buFont typeface="Arial" pitchFamily="34" charset="0"/>
              <a:buChar char="•"/>
            </a:pPr>
            <a:endParaRPr lang="es-ES" altLang="es-CO" sz="1500" dirty="0">
              <a:solidFill>
                <a:prstClr val="black"/>
              </a:solidFill>
              <a:latin typeface="Arial" pitchFamily="34" charset="0"/>
              <a:ea typeface="Geneva"/>
              <a:cs typeface="Arial" pitchFamily="34" charset="0"/>
            </a:endParaRPr>
          </a:p>
          <a:p>
            <a:pPr algn="just"/>
            <a:endParaRPr lang="es-CO" sz="1500" dirty="0">
              <a:latin typeface="Arial" panose="020B0604020202020204" pitchFamily="34" charset="0"/>
              <a:cs typeface="Arial" panose="020B0604020202020204" pitchFamily="34" charset="0"/>
            </a:endParaRPr>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Meta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8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 Meta2015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de Puerto Lopez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314093"/>
            <a:ext cx="8639032" cy="3954929"/>
          </a:xfrm>
          <a:prstGeom prst="rect">
            <a:avLst/>
          </a:prstGeom>
          <a:noFill/>
        </p:spPr>
        <p:txBody>
          <a:bodyPr wrap="square" rtlCol="0">
            <a:spAutoFit/>
          </a:bodyPr>
          <a:lstStyle/>
          <a:p>
            <a:r>
              <a:rPr lang="es-CO" sz="1700" b="1" u="sng" dirty="0" smtClean="0"/>
              <a:t>De la MP  del </a:t>
            </a:r>
            <a:r>
              <a:rPr lang="es-CO" sz="1700" b="1" u="sng" dirty="0"/>
              <a:t>Municipio Puerto López </a:t>
            </a:r>
            <a:r>
              <a:rPr lang="es-CO" sz="1700" b="1" u="sng" dirty="0" smtClean="0"/>
              <a:t> del </a:t>
            </a:r>
            <a:r>
              <a:rPr lang="es-CO" sz="1600" b="1" u="sng" dirty="0"/>
              <a:t>centro zonal N° 5 </a:t>
            </a:r>
            <a:r>
              <a:rPr lang="es-CO" sz="1700" b="1" u="sng" dirty="0" smtClean="0"/>
              <a:t>realizada el 14 de abril   </a:t>
            </a:r>
            <a:r>
              <a:rPr lang="es-CO" sz="1700" dirty="0" smtClean="0"/>
              <a:t>de 2015 se sugirió </a:t>
            </a:r>
            <a:r>
              <a:rPr lang="es-CO" sz="1600" dirty="0" smtClean="0"/>
              <a:t>hacer seguimiento al cumplimiento  los siguientes  compromisos :  </a:t>
            </a:r>
            <a:r>
              <a:rPr lang="es-CO" sz="1600" dirty="0"/>
              <a:t>		</a:t>
            </a:r>
            <a:endParaRPr lang="es-CO" sz="1600" dirty="0" smtClean="0"/>
          </a:p>
          <a:p>
            <a:endParaRPr lang="es-CO" sz="1600" dirty="0" smtClean="0"/>
          </a:p>
          <a:p>
            <a:endParaRPr lang="es-CO" sz="1600" dirty="0"/>
          </a:p>
          <a:p>
            <a:pPr marL="285750" lvl="0" indent="-285750">
              <a:spcBef>
                <a:spcPts val="600"/>
              </a:spcBef>
              <a:spcAft>
                <a:spcPts val="600"/>
              </a:spcAft>
              <a:buFont typeface="Arial" panose="020B0604020202020204" pitchFamily="34" charset="0"/>
              <a:buChar char="•"/>
            </a:pPr>
            <a:r>
              <a:rPr lang="es-CO" sz="1600" dirty="0"/>
              <a:t>Verificar que se solicite al operador mejorar el paquete nutricional de la modalidad CDI Familiar  área  rural del municipio y  cambiar productos sugeridos por la comunidad.</a:t>
            </a:r>
          </a:p>
          <a:p>
            <a:pPr marL="285750" lvl="0" indent="-285750">
              <a:spcBef>
                <a:spcPts val="600"/>
              </a:spcBef>
              <a:spcAft>
                <a:spcPts val="600"/>
              </a:spcAft>
              <a:buFont typeface="Arial" panose="020B0604020202020204" pitchFamily="34" charset="0"/>
              <a:buChar char="•"/>
            </a:pPr>
            <a:r>
              <a:rPr lang="es-CO" sz="1600" dirty="0"/>
              <a:t>Verificar que se hagan las  valoraciones para niños con discapacidad programa Hogar Gestor </a:t>
            </a:r>
          </a:p>
          <a:p>
            <a:pPr marL="285750" lvl="0" indent="-285750">
              <a:spcBef>
                <a:spcPts val="600"/>
              </a:spcBef>
              <a:spcAft>
                <a:spcPts val="600"/>
              </a:spcAft>
              <a:buFont typeface="Arial" panose="020B0604020202020204" pitchFamily="34" charset="0"/>
              <a:buChar char="•"/>
            </a:pPr>
            <a:r>
              <a:rPr lang="es-CO" sz="1600" dirty="0"/>
              <a:t>Verificar que se articule con el Ente Territorial y  con Educación, la consecución y adecuación de espacios para el desarrollo de encuentros educativos del CDI Modalidad Familiar y  garantizar la óptima atención a los niños, niñas de primera infancia del área rural del municipio de Vista Hermosa.   </a:t>
            </a:r>
          </a:p>
          <a:p>
            <a:pPr marL="285750" indent="-285750">
              <a:spcBef>
                <a:spcPts val="600"/>
              </a:spcBef>
              <a:spcAft>
                <a:spcPts val="600"/>
              </a:spcAft>
              <a:buFont typeface="Arial" panose="020B0604020202020204" pitchFamily="34" charset="0"/>
              <a:buChar char="•"/>
            </a:pPr>
            <a:r>
              <a:rPr lang="es-CO" sz="1600" dirty="0"/>
              <a:t> </a:t>
            </a:r>
          </a:p>
          <a:p>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a:t>
            </a:r>
            <a:r>
              <a:rPr lang="es-CO" b="1" dirty="0" smtClean="0">
                <a:solidFill>
                  <a:schemeClr val="bg1"/>
                </a:solidFill>
              </a:rPr>
              <a:t>del </a:t>
            </a:r>
            <a:r>
              <a:rPr lang="es-CO" b="1" dirty="0">
                <a:solidFill>
                  <a:schemeClr val="bg1"/>
                </a:solidFill>
              </a:rPr>
              <a:t>Municipio  </a:t>
            </a:r>
            <a:r>
              <a:rPr lang="es-CO" b="1" dirty="0" smtClean="0">
                <a:solidFill>
                  <a:schemeClr val="bg1"/>
                </a:solidFill>
              </a:rPr>
              <a:t>Vistahermosa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2" y="1282890"/>
            <a:ext cx="8390695" cy="3677930"/>
          </a:xfrm>
          <a:prstGeom prst="rect">
            <a:avLst/>
          </a:prstGeom>
          <a:noFill/>
        </p:spPr>
        <p:txBody>
          <a:bodyPr wrap="square" rtlCol="0">
            <a:spAutoFit/>
          </a:bodyPr>
          <a:lstStyle/>
          <a:p>
            <a:r>
              <a:rPr lang="es-CO" b="1" u="sng" dirty="0" smtClean="0"/>
              <a:t>De la MP del Municipio Vistahermosa del </a:t>
            </a:r>
            <a:r>
              <a:rPr lang="es-CO" b="1" u="sng" dirty="0"/>
              <a:t>CZ </a:t>
            </a:r>
            <a:r>
              <a:rPr lang="es-CO" b="1" u="sng" dirty="0" smtClean="0"/>
              <a:t>Granada </a:t>
            </a:r>
            <a:r>
              <a:rPr lang="es-CO" b="1" dirty="0" smtClean="0"/>
              <a:t>realizada el 22 de mayo  </a:t>
            </a:r>
            <a:r>
              <a:rPr lang="es-CO" dirty="0" smtClean="0"/>
              <a:t>los </a:t>
            </a:r>
            <a:r>
              <a:rPr lang="es-CO" dirty="0"/>
              <a:t>siguientes fueron los compromisos </a:t>
            </a:r>
            <a:r>
              <a:rPr lang="es-CO" dirty="0" smtClean="0"/>
              <a:t>adquiridos</a:t>
            </a:r>
            <a:r>
              <a:rPr lang="es-CO" dirty="0"/>
              <a:t>:  	</a:t>
            </a:r>
            <a:endParaRPr lang="es-CO" dirty="0" smtClean="0"/>
          </a:p>
          <a:p>
            <a:endParaRPr lang="es-CO" dirty="0" smtClean="0"/>
          </a:p>
          <a:p>
            <a:endParaRPr lang="es-CO" sz="1600" dirty="0" smtClean="0"/>
          </a:p>
          <a:p>
            <a:pPr marL="285750" lvl="0" indent="-285750">
              <a:spcBef>
                <a:spcPts val="600"/>
              </a:spcBef>
              <a:spcAft>
                <a:spcPts val="600"/>
              </a:spcAft>
              <a:buFont typeface="Arial" panose="020B0604020202020204" pitchFamily="34" charset="0"/>
              <a:buChar char="•"/>
            </a:pPr>
            <a:r>
              <a:rPr lang="es-CO" sz="1600" dirty="0"/>
              <a:t>Verificar que se solicite al operador mejorar el paquete nutricional de la modalidad CDI Familiar  área  rural del municipio y  cambiar productos sugeridos por la comunidad.</a:t>
            </a:r>
          </a:p>
          <a:p>
            <a:pPr marL="285750" lvl="0" indent="-285750">
              <a:spcBef>
                <a:spcPts val="600"/>
              </a:spcBef>
              <a:spcAft>
                <a:spcPts val="600"/>
              </a:spcAft>
              <a:buFont typeface="Arial" panose="020B0604020202020204" pitchFamily="34" charset="0"/>
              <a:buChar char="•"/>
            </a:pPr>
            <a:r>
              <a:rPr lang="es-CO" sz="1600" dirty="0"/>
              <a:t>Verificar que se hagan las  valoraciones para niños con discapacidad programa Hogar Gestor </a:t>
            </a:r>
          </a:p>
          <a:p>
            <a:pPr marL="285750" lvl="0" indent="-285750">
              <a:spcBef>
                <a:spcPts val="600"/>
              </a:spcBef>
              <a:spcAft>
                <a:spcPts val="600"/>
              </a:spcAft>
              <a:buFont typeface="Arial" panose="020B0604020202020204" pitchFamily="34" charset="0"/>
              <a:buChar char="•"/>
            </a:pPr>
            <a:r>
              <a:rPr lang="es-CO" sz="1600" dirty="0"/>
              <a:t>Verificar que se articule con el Ente Territorial y  con Educación, la consecución y adecuación de espacios para el desarrollo de encuentros educativos del CDI Modalidad Familiar y  garantizar la óptima atención a los niños, niñas de primera infancia del área rural del municipio de Vista Hermosa.   </a:t>
            </a:r>
          </a:p>
          <a:p>
            <a:pPr marL="285750" indent="-285750">
              <a:spcBef>
                <a:spcPts val="600"/>
              </a:spcBef>
              <a:spcAft>
                <a:spcPts val="600"/>
              </a:spcAft>
              <a:buFont typeface="Arial" panose="020B0604020202020204" pitchFamily="34" charset="0"/>
              <a:buChar char="•"/>
            </a:pPr>
            <a:r>
              <a:rPr lang="es-CO" sz="1600" dirty="0"/>
              <a:t> </a:t>
            </a:r>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Acacias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091821"/>
            <a:ext cx="8325134" cy="6524863"/>
          </a:xfrm>
          <a:prstGeom prst="rect">
            <a:avLst/>
          </a:prstGeom>
          <a:noFill/>
        </p:spPr>
        <p:txBody>
          <a:bodyPr wrap="square" rtlCol="0">
            <a:spAutoFit/>
          </a:bodyPr>
          <a:lstStyle/>
          <a:p>
            <a:r>
              <a:rPr lang="es-CO" b="1" u="sng" dirty="0"/>
              <a:t>De la </a:t>
            </a:r>
            <a:r>
              <a:rPr lang="es-CO" b="1" u="sng" dirty="0" smtClean="0"/>
              <a:t>MP Acacias   del </a:t>
            </a:r>
            <a:r>
              <a:rPr lang="es-CO" b="1" u="sng" dirty="0"/>
              <a:t>CZ-4 ACACIAS </a:t>
            </a:r>
            <a:r>
              <a:rPr lang="es-CO" b="1" u="sng" dirty="0" smtClean="0"/>
              <a:t> realizada </a:t>
            </a:r>
            <a:r>
              <a:rPr lang="es-CO" b="1" u="sng" dirty="0"/>
              <a:t>el </a:t>
            </a:r>
            <a:r>
              <a:rPr lang="es-CO" b="1" u="sng" dirty="0" smtClean="0"/>
              <a:t>20   de mayo </a:t>
            </a:r>
            <a:r>
              <a:rPr lang="es-CO" b="1" dirty="0" smtClean="0"/>
              <a:t>se sugirió hacer seguimiento a los siguientes compromisos : </a:t>
            </a:r>
            <a:r>
              <a:rPr lang="es-CO" b="1" dirty="0"/>
              <a:t>		</a:t>
            </a:r>
            <a:endParaRPr lang="es-CO" b="1" dirty="0" smtClean="0"/>
          </a:p>
          <a:p>
            <a:endParaRPr lang="es-CO" dirty="0" smtClean="0"/>
          </a:p>
          <a:p>
            <a:pPr marL="285750" lvl="0" indent="-285750">
              <a:spcBef>
                <a:spcPts val="600"/>
              </a:spcBef>
              <a:spcAft>
                <a:spcPts val="600"/>
              </a:spcAft>
              <a:buFont typeface="Arial" panose="020B0604020202020204" pitchFamily="34" charset="0"/>
              <a:buChar char="•"/>
            </a:pPr>
            <a:r>
              <a:rPr lang="es-CO" sz="1600" dirty="0"/>
              <a:t>Atender la </a:t>
            </a:r>
            <a:r>
              <a:rPr lang="es-CO" sz="1600" dirty="0" smtClean="0"/>
              <a:t>invitación </a:t>
            </a:r>
            <a:r>
              <a:rPr lang="es-CO" sz="1600" dirty="0"/>
              <a:t>del representante de la </a:t>
            </a:r>
            <a:r>
              <a:rPr lang="es-CO" sz="1600" dirty="0" smtClean="0"/>
              <a:t>alcaldía </a:t>
            </a:r>
            <a:r>
              <a:rPr lang="es-CO" sz="1600" dirty="0"/>
              <a:t>en el sentido de hacer participes a las comunidades para que denuncien cualquier </a:t>
            </a:r>
            <a:r>
              <a:rPr lang="es-CO" sz="1600" dirty="0" smtClean="0"/>
              <a:t>vulneración </a:t>
            </a:r>
            <a:r>
              <a:rPr lang="es-CO" sz="1600" dirty="0"/>
              <a:t>de derechos en la </a:t>
            </a:r>
            <a:r>
              <a:rPr lang="es-CO" sz="1600" dirty="0" smtClean="0"/>
              <a:t>alcaldía, policía </a:t>
            </a:r>
            <a:r>
              <a:rPr lang="es-CO" sz="1600" dirty="0"/>
              <a:t>de infancia, comisaria de familia o ICBF para garantizar procesos coordinados con todos los entes que </a:t>
            </a:r>
            <a:r>
              <a:rPr lang="es-CO" sz="1600" dirty="0" smtClean="0"/>
              <a:t>integran </a:t>
            </a:r>
            <a:r>
              <a:rPr lang="es-CO" sz="1600" dirty="0"/>
              <a:t>el SNBF </a:t>
            </a:r>
          </a:p>
          <a:p>
            <a:pPr marL="285750" lvl="0" indent="-285750">
              <a:spcBef>
                <a:spcPts val="600"/>
              </a:spcBef>
              <a:spcAft>
                <a:spcPts val="600"/>
              </a:spcAft>
              <a:buFont typeface="Arial" panose="020B0604020202020204" pitchFamily="34" charset="0"/>
              <a:buChar char="•"/>
            </a:pPr>
            <a:r>
              <a:rPr lang="es-CO" sz="1600" dirty="0"/>
              <a:t>Verificar con el gobierno territorial y salud para que la comunidad acuda a la EPS hospital dando continuidad al proceso de </a:t>
            </a:r>
            <a:r>
              <a:rPr lang="es-CO" sz="1600" dirty="0" smtClean="0"/>
              <a:t>vacunación de los </a:t>
            </a:r>
            <a:r>
              <a:rPr lang="es-CO" sz="1600" dirty="0"/>
              <a:t>niños </a:t>
            </a:r>
            <a:r>
              <a:rPr lang="es-CO" sz="1600" dirty="0" smtClean="0"/>
              <a:t>y </a:t>
            </a:r>
            <a:r>
              <a:rPr lang="es-CO" sz="1600" dirty="0"/>
              <a:t>niñas en el territorio.</a:t>
            </a:r>
          </a:p>
          <a:p>
            <a:pPr marL="285750" lvl="0" indent="-285750">
              <a:spcBef>
                <a:spcPts val="600"/>
              </a:spcBef>
              <a:spcAft>
                <a:spcPts val="600"/>
              </a:spcAft>
              <a:buFont typeface="Arial" panose="020B0604020202020204" pitchFamily="34" charset="0"/>
              <a:buChar char="•"/>
            </a:pPr>
            <a:r>
              <a:rPr lang="es-CO" sz="1600" dirty="0"/>
              <a:t>Verificar en conjunto con la </a:t>
            </a:r>
            <a:r>
              <a:rPr lang="es-CO" sz="1600" dirty="0" smtClean="0"/>
              <a:t>alcaldía, </a:t>
            </a:r>
            <a:r>
              <a:rPr lang="es-CO" sz="1600" dirty="0"/>
              <a:t>que las comunidades utilicen adecuadamente el servicio SISBEN del municipio y se beneficien las personas que realmente requieren de oportunidades para ,mejorar su calidad de vida.</a:t>
            </a:r>
          </a:p>
          <a:p>
            <a:pPr marL="285750" lvl="0" indent="-285750">
              <a:spcBef>
                <a:spcPts val="600"/>
              </a:spcBef>
              <a:spcAft>
                <a:spcPts val="600"/>
              </a:spcAft>
              <a:buFont typeface="Arial" panose="020B0604020202020204" pitchFamily="34" charset="0"/>
              <a:buChar char="•"/>
            </a:pPr>
            <a:r>
              <a:rPr lang="es-CO" sz="1600" dirty="0"/>
              <a:t>Trabajar coordinadamente con la comisaria de familia a fin de reducir los </a:t>
            </a:r>
            <a:r>
              <a:rPr lang="es-CO" sz="1600" dirty="0" smtClean="0"/>
              <a:t>índices </a:t>
            </a:r>
            <a:r>
              <a:rPr lang="es-CO" sz="1600" dirty="0"/>
              <a:t>de violencia contra las mujeres y garantizar que las comunidades utilicen los servicios que se brindan</a:t>
            </a:r>
          </a:p>
          <a:p>
            <a:pPr marL="285750" lvl="0" indent="-285750">
              <a:spcBef>
                <a:spcPts val="600"/>
              </a:spcBef>
              <a:spcAft>
                <a:spcPts val="600"/>
              </a:spcAft>
              <a:buFont typeface="Arial" panose="020B0604020202020204" pitchFamily="34" charset="0"/>
              <a:buChar char="•"/>
            </a:pPr>
            <a:r>
              <a:rPr lang="es-CO" sz="1600" dirty="0"/>
              <a:t>Verificar con la </a:t>
            </a:r>
            <a:r>
              <a:rPr lang="es-CO" sz="1600" dirty="0" smtClean="0"/>
              <a:t>alcaldía </a:t>
            </a:r>
            <a:r>
              <a:rPr lang="es-CO" sz="1600" dirty="0"/>
              <a:t>municipal, que las inquietudes que presenta la comunidad frente al programa familias en </a:t>
            </a:r>
            <a:r>
              <a:rPr lang="es-CO" sz="1600" dirty="0" smtClean="0"/>
              <a:t>acción </a:t>
            </a:r>
            <a:r>
              <a:rPr lang="es-CO" sz="1600" dirty="0"/>
              <a:t>se resuelva en cuanto a la </a:t>
            </a:r>
            <a:r>
              <a:rPr lang="es-CO" sz="1600" dirty="0" smtClean="0"/>
              <a:t>revisión </a:t>
            </a:r>
            <a:r>
              <a:rPr lang="es-CO" sz="1600" dirty="0"/>
              <a:t>de documentos para que puedan beneficiarse oportunamente del programa.</a:t>
            </a:r>
          </a:p>
          <a:p>
            <a:endParaRPr lang="es-CO" b="1" dirty="0" smtClean="0"/>
          </a:p>
          <a:p>
            <a:endParaRPr lang="es-CO" b="1" dirty="0"/>
          </a:p>
          <a:p>
            <a:endParaRPr lang="es-CO" b="1" dirty="0" smtClean="0"/>
          </a:p>
          <a:p>
            <a:endParaRPr lang="es-CO" b="1" dirty="0"/>
          </a:p>
          <a:p>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a:t>
            </a:r>
          </a:p>
          <a:p>
            <a:r>
              <a:rPr lang="es-CO" sz="2000" b="1" dirty="0">
                <a:solidFill>
                  <a:schemeClr val="bg1"/>
                </a:solidFill>
              </a:rPr>
              <a:t>de </a:t>
            </a:r>
            <a:r>
              <a:rPr lang="es-CO" sz="2000" b="1" dirty="0" smtClean="0">
                <a:solidFill>
                  <a:schemeClr val="bg1"/>
                </a:solidFill>
              </a:rPr>
              <a:t>Villavicencio   </a:t>
            </a:r>
            <a:r>
              <a:rPr lang="es-ES" sz="2000" b="1" dirty="0" smtClean="0">
                <a:solidFill>
                  <a:schemeClr val="bg1"/>
                </a:solidFill>
              </a:rPr>
              <a:t>durante el 2015  </a:t>
            </a:r>
            <a:endParaRPr lang="es-ES" sz="2000" b="1" dirty="0">
              <a:solidFill>
                <a:schemeClr val="bg1"/>
              </a:solidFill>
            </a:endParaRPr>
          </a:p>
        </p:txBody>
      </p:sp>
      <p:sp>
        <p:nvSpPr>
          <p:cNvPr id="2" name="1 Rectángulo"/>
          <p:cNvSpPr/>
          <p:nvPr/>
        </p:nvSpPr>
        <p:spPr>
          <a:xfrm>
            <a:off x="150124" y="1297254"/>
            <a:ext cx="8625385" cy="3970318"/>
          </a:xfrm>
          <a:prstGeom prst="rect">
            <a:avLst/>
          </a:prstGeom>
        </p:spPr>
        <p:txBody>
          <a:bodyPr wrap="square">
            <a:spAutoFit/>
          </a:bodyPr>
          <a:lstStyle/>
          <a:p>
            <a:r>
              <a:rPr lang="es-CO" b="1" u="sng" dirty="0"/>
              <a:t>De la MP </a:t>
            </a:r>
            <a:r>
              <a:rPr lang="es-CO" b="1" u="sng" dirty="0" smtClean="0"/>
              <a:t>del Municipio Villavicencio   del </a:t>
            </a:r>
            <a:r>
              <a:rPr lang="es-CO" b="1" u="sng" dirty="0"/>
              <a:t>CZ. </a:t>
            </a:r>
            <a:r>
              <a:rPr lang="es-CO" b="1" u="sng" dirty="0" smtClean="0"/>
              <a:t>Villavicencio  </a:t>
            </a:r>
            <a:r>
              <a:rPr lang="es-CO" b="1" u="sng" dirty="0"/>
              <a:t>1 </a:t>
            </a:r>
            <a:r>
              <a:rPr lang="es-CO" b="1" u="sng" dirty="0" smtClean="0"/>
              <a:t>y 2 </a:t>
            </a:r>
            <a:r>
              <a:rPr lang="es-CO" sz="1600" dirty="0" smtClean="0"/>
              <a:t>realizada </a:t>
            </a:r>
            <a:r>
              <a:rPr lang="es-CO" sz="1600" dirty="0"/>
              <a:t>el </a:t>
            </a:r>
            <a:r>
              <a:rPr lang="es-CO" sz="1600" dirty="0" smtClean="0"/>
              <a:t>11 de septiembre se sugirió  hacer seguimiento a los siguientes compromisos</a:t>
            </a:r>
          </a:p>
          <a:p>
            <a:endParaRPr lang="es-CO" sz="1600" dirty="0"/>
          </a:p>
          <a:p>
            <a:pPr marL="285750" indent="-285750">
              <a:spcBef>
                <a:spcPts val="600"/>
              </a:spcBef>
              <a:spcAft>
                <a:spcPts val="600"/>
              </a:spcAft>
              <a:buFont typeface="Arial" panose="020B0604020202020204" pitchFamily="34" charset="0"/>
              <a:buChar char="•"/>
            </a:pPr>
            <a:r>
              <a:rPr lang="es-CO" sz="1600" dirty="0" smtClean="0"/>
              <a:t>Verificar  que </a:t>
            </a:r>
            <a:r>
              <a:rPr lang="es-CO" sz="1600" dirty="0"/>
              <a:t>se revise  con la EAS Consorcio Ceres el espacio de atención  del CDI ubicado en el barrio Santa Inés y se hagan los correctivos pertinentes</a:t>
            </a:r>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se revise  con la EAS Creo en Mí el espacio de atención del CDI ubicado en el Barrio Morichal y se hagan los respectivos correctivos.</a:t>
            </a:r>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se revise  la oferta institucional existente en la Comuna 2 de Villavicencio para garantizar que se haga la respectiva reorientación de los mismos.</a:t>
            </a:r>
          </a:p>
          <a:p>
            <a:pPr marL="285750" indent="-285750">
              <a:spcBef>
                <a:spcPts val="600"/>
              </a:spcBef>
              <a:spcAft>
                <a:spcPts val="600"/>
              </a:spcAft>
              <a:buFont typeface="Arial" panose="020B0604020202020204" pitchFamily="34" charset="0"/>
              <a:buChar char="•"/>
            </a:pPr>
            <a:r>
              <a:rPr lang="es-CO" sz="1600" dirty="0" smtClean="0"/>
              <a:t>No </a:t>
            </a:r>
            <a:r>
              <a:rPr lang="es-CO" sz="1600" dirty="0"/>
              <a:t>olvidar diligenciar las demás solicitudes y peticiones de la comunidad, incluyendo si se brindó respuesta o si están pendientes.</a:t>
            </a:r>
          </a:p>
          <a:p>
            <a:endParaRPr lang="es-CO" sz="1600" dirty="0"/>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Meta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102298"/>
            <a:ext cx="8789158" cy="2785378"/>
          </a:xfrm>
          <a:prstGeom prst="rect">
            <a:avLst/>
          </a:prstGeom>
          <a:noFill/>
        </p:spPr>
        <p:txBody>
          <a:bodyPr wrap="square" rtlCol="0">
            <a:spAutoFit/>
          </a:bodyPr>
          <a:lstStyle/>
          <a:p>
            <a:pPr>
              <a:lnSpc>
                <a:spcPct val="150000"/>
              </a:lnSpc>
            </a:pPr>
            <a:r>
              <a:rPr lang="es-CO" b="1" u="sng" dirty="0"/>
              <a:t>De la </a:t>
            </a:r>
            <a:r>
              <a:rPr lang="es-CO" b="1" u="sng" dirty="0" smtClean="0"/>
              <a:t>RPC  de la Regional Meta </a:t>
            </a:r>
            <a:r>
              <a:rPr lang="es-CO" b="1" dirty="0" smtClean="0"/>
              <a:t>realizada </a:t>
            </a:r>
            <a:r>
              <a:rPr lang="es-CO" b="1" dirty="0"/>
              <a:t>el </a:t>
            </a:r>
            <a:r>
              <a:rPr lang="es-CO" b="1" dirty="0" smtClean="0"/>
              <a:t> 11de diciembre  aunque informan que en el evento de RPC no quedaron compromisos, </a:t>
            </a:r>
            <a:r>
              <a:rPr lang="es-CO" dirty="0" smtClean="0"/>
              <a:t>se sugirió  diligenciar el formato  con los </a:t>
            </a:r>
            <a:r>
              <a:rPr lang="es-CO" dirty="0"/>
              <a:t>retos que se proponen en cada uno de los programas y servicios para el 2016 así quedaron planteados en el desarrollo del evento de rendición de cuentas por lo tanto son compromisos ineludibles con la comunidad y que vale la pena tener en </a:t>
            </a:r>
            <a:r>
              <a:rPr lang="es-CO" dirty="0" smtClean="0"/>
              <a:t>cuenta. </a:t>
            </a:r>
          </a:p>
          <a:p>
            <a:pPr>
              <a:lnSpc>
                <a:spcPct val="150000"/>
              </a:lnSpc>
            </a:pPr>
            <a:endParaRPr lang="es-CO" sz="1600" dirty="0" smtClean="0">
              <a:solidFill>
                <a:srgbClr val="FF0000"/>
              </a:solidFill>
            </a:endParaRPr>
          </a:p>
          <a:p>
            <a:endParaRPr lang="es-CO" sz="1600" dirty="0"/>
          </a:p>
        </p:txBody>
      </p:sp>
    </p:spTree>
    <p:extLst>
      <p:ext uri="{BB962C8B-B14F-4D97-AF65-F5344CB8AC3E}">
        <p14:creationId xmlns:p14="http://schemas.microsoft.com/office/powerpoint/2010/main" val="622405441"/>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498</TotalTime>
  <Words>841</Words>
  <Application>Microsoft Office PowerPoint</Application>
  <PresentationFormat>Presentación en pantalla (4:3)</PresentationFormat>
  <Paragraphs>96</Paragraphs>
  <Slides>12</Slides>
  <Notes>0</Notes>
  <HiddenSlides>0</HiddenSlides>
  <MMClips>0</MMClips>
  <ScaleCrop>false</ScaleCrop>
  <HeadingPairs>
    <vt:vector size="4" baseType="variant">
      <vt:variant>
        <vt:lpstr>Tema</vt:lpstr>
      </vt:variant>
      <vt:variant>
        <vt:i4>2</vt:i4>
      </vt:variant>
      <vt:variant>
        <vt:lpstr>Títulos de diapositiva</vt:lpstr>
      </vt:variant>
      <vt:variant>
        <vt:i4>12</vt:i4>
      </vt:variant>
    </vt:vector>
  </HeadingPairs>
  <TitlesOfParts>
    <vt:vector size="14"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60</cp:revision>
  <dcterms:created xsi:type="dcterms:W3CDTF">2015-01-29T14:27:26Z</dcterms:created>
  <dcterms:modified xsi:type="dcterms:W3CDTF">2016-02-09T19:51:04Z</dcterms:modified>
</cp:coreProperties>
</file>