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4" r:id="rId10"/>
    <p:sldId id="269" r:id="rId11"/>
    <p:sldId id="270" r:id="rId12"/>
    <p:sldId id="273" r:id="rId13"/>
    <p:sldId id="274" r:id="rId1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22/12/2015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22/12/2015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22/12/2015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22/12/2015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22/12/2015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22/12/2015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22/12/2015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22/12/2015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22/12/2015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22/12/2015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22/12/2015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22/12/2015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72682"/>
            <a:ext cx="775192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smtClean="0">
                <a:solidFill>
                  <a:schemeClr val="bg1"/>
                </a:solidFill>
              </a:rPr>
              <a:t>	INFORME DE GESTION DE RENDICION</a:t>
            </a:r>
          </a:p>
          <a:p>
            <a:pPr algn="ctr"/>
            <a:r>
              <a:rPr lang="es-CO" sz="3200" dirty="0" smtClean="0">
                <a:solidFill>
                  <a:schemeClr val="bg1"/>
                </a:solidFill>
              </a:rPr>
              <a:t> </a:t>
            </a:r>
            <a:r>
              <a:rPr lang="es-CO" sz="3200" dirty="0">
                <a:solidFill>
                  <a:schemeClr val="bg1"/>
                </a:solidFill>
              </a:rPr>
              <a:t>DE CUENTAS Y MESAS PUBLICAS </a:t>
            </a:r>
            <a:endParaRPr lang="es-CO" sz="3200" dirty="0" smtClean="0">
              <a:solidFill>
                <a:schemeClr val="bg1"/>
              </a:solidFill>
            </a:endParaRPr>
          </a:p>
          <a:p>
            <a:pPr algn="ctr"/>
            <a:r>
              <a:rPr lang="es-CO" sz="3200" dirty="0" smtClean="0">
                <a:solidFill>
                  <a:schemeClr val="bg1"/>
                </a:solidFill>
              </a:rPr>
              <a:t>REGIONAL  </a:t>
            </a:r>
            <a:r>
              <a:rPr lang="es-CO" sz="3200" dirty="0" smtClean="0">
                <a:solidFill>
                  <a:schemeClr val="bg1"/>
                </a:solidFill>
              </a:rPr>
              <a:t>PUTUMAYO  </a:t>
            </a:r>
            <a:r>
              <a:rPr lang="es-CO" sz="3200" dirty="0" smtClean="0">
                <a:solidFill>
                  <a:schemeClr val="bg1"/>
                </a:solidFill>
              </a:rPr>
              <a:t>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a:t>
            </a:r>
            <a:r>
              <a:rPr lang="es-CO" b="1" dirty="0" smtClean="0">
                <a:solidFill>
                  <a:schemeClr val="bg1"/>
                </a:solidFill>
              </a:rPr>
              <a:t>Putumayo  </a:t>
            </a:r>
            <a:r>
              <a:rPr lang="es-ES" b="1" dirty="0" smtClean="0">
                <a:solidFill>
                  <a:schemeClr val="bg1"/>
                </a:solidFill>
              </a:rPr>
              <a:t>2015  </a:t>
            </a:r>
            <a:endParaRPr lang="es-ES" b="1" dirty="0">
              <a:solidFill>
                <a:schemeClr val="bg1"/>
              </a:solidFill>
            </a:endParaRPr>
          </a:p>
        </p:txBody>
      </p:sp>
      <p:sp>
        <p:nvSpPr>
          <p:cNvPr id="4" name="3 CuadroTexto"/>
          <p:cNvSpPr txBox="1"/>
          <p:nvPr/>
        </p:nvSpPr>
        <p:spPr>
          <a:xfrm>
            <a:off x="354842" y="1173707"/>
            <a:ext cx="7902053" cy="5478423"/>
          </a:xfrm>
          <a:prstGeom prst="rect">
            <a:avLst/>
          </a:prstGeom>
          <a:noFill/>
        </p:spPr>
        <p:txBody>
          <a:bodyPr wrap="square" rtlCol="0">
            <a:spAutoFit/>
          </a:bodyPr>
          <a:lstStyle/>
          <a:p>
            <a:pPr marL="171450" lvl="0" indent="-171450">
              <a:buFont typeface="Arial" panose="020B0604020202020204" pitchFamily="34" charset="0"/>
              <a:buChar char="•"/>
            </a:pPr>
            <a:r>
              <a:rPr lang="es-CO" sz="1400" dirty="0"/>
              <a:t>En   las mesas públicas se ha alcanzado una mayor participación especialmente de los usuarios de los programas. </a:t>
            </a:r>
          </a:p>
          <a:p>
            <a:pPr marL="171450" lvl="0" indent="-171450">
              <a:buFont typeface="Arial" panose="020B0604020202020204" pitchFamily="34" charset="0"/>
              <a:buChar char="•"/>
            </a:pPr>
            <a:r>
              <a:rPr lang="es-CO" sz="1400" dirty="0"/>
              <a:t>De destacar,  la disposición de los Equipos de la Regional Putumayo y sus Centros Zonales para realizar el proceso de RPC y MP, sumado a la creatividad para la construcción de metodologías que permitan acercar la institución a la comunidad</a:t>
            </a:r>
            <a:r>
              <a:rPr lang="es-CO" sz="1400" b="1" dirty="0"/>
              <a:t>.</a:t>
            </a:r>
            <a:endParaRPr lang="es-CO" sz="1400" dirty="0"/>
          </a:p>
          <a:p>
            <a:pPr marL="171450" lvl="0" indent="-171450">
              <a:buFont typeface="Arial" panose="020B0604020202020204" pitchFamily="34" charset="0"/>
              <a:buChar char="•"/>
            </a:pPr>
            <a:r>
              <a:rPr lang="es-CO" sz="1400" dirty="0"/>
              <a:t>Se recibió el apoyo logístico necesario para el desarrollo de las MP y la RPC .</a:t>
            </a:r>
          </a:p>
          <a:p>
            <a:pPr marL="171450" lvl="0" indent="-171450">
              <a:buFont typeface="Arial" panose="020B0604020202020204" pitchFamily="34" charset="0"/>
              <a:buChar char="•"/>
            </a:pPr>
            <a:r>
              <a:rPr lang="es-CO" sz="1400" dirty="0"/>
              <a:t>El 100% de los  compromisos se resolvieron oportunamente, algunas de las inquietudes se resolvieron en el transcurso de la Mesa Pública o la Audiencia Pública.</a:t>
            </a:r>
          </a:p>
          <a:p>
            <a:pPr marL="171450" lvl="0" indent="-171450">
              <a:buFont typeface="Arial" panose="020B0604020202020204" pitchFamily="34" charset="0"/>
              <a:buChar char="•"/>
            </a:pPr>
            <a:r>
              <a:rPr lang="es-CO" sz="1400" dirty="0"/>
              <a:t>Los  Equipos de las áreas misionales de la Regional y Centros Zonales acompañan todos los ejercicios de MP y RPC pues son los responsables de la implementación y seguimiento a los diferentes programas del Instituto dado que cuentan con  la información mucho más clara para poder dar respuestas adecuadas a la comunidad.</a:t>
            </a:r>
          </a:p>
          <a:p>
            <a:pPr marL="171450" lvl="0" indent="-171450">
              <a:buFont typeface="Arial" panose="020B0604020202020204" pitchFamily="34" charset="0"/>
              <a:buChar char="•"/>
            </a:pPr>
            <a:r>
              <a:rPr lang="es-CO" sz="1400" dirty="0"/>
              <a:t>Se han realizado ejercicios de concertación, encuentros con líderes comunitarios y organizaciones de la sociedad civil,  quienes han recibido la información de la oferta institucional y con quienes se han establecido acuerdos y compromisos para mejorar el servicio.</a:t>
            </a:r>
          </a:p>
          <a:p>
            <a:pPr marL="171450" lvl="0" indent="-171450">
              <a:buFont typeface="Arial" panose="020B0604020202020204" pitchFamily="34" charset="0"/>
              <a:buChar char="•"/>
            </a:pPr>
            <a:r>
              <a:rPr lang="es-CO" sz="1400" dirty="0"/>
              <a:t>La Regional como los CZ se han alineado a este propósito a través de propuestas metodológicas que permitan acercarse más a los usuarios y a la comunidad en general, con el fin que los contenidos sean claros y asequibles a cualquier tipo de población.</a:t>
            </a:r>
          </a:p>
          <a:p>
            <a:pPr marL="171450" lvl="0" indent="-171450">
              <a:buFont typeface="Arial" panose="020B0604020202020204" pitchFamily="34" charset="0"/>
              <a:buChar char="•"/>
            </a:pPr>
            <a:r>
              <a:rPr lang="es-CO" sz="1400" dirty="0"/>
              <a:t>En las MP se incluyó como aspectos innovadores  la feria de servicios, la socialización de las experiencias por parte de los usuarios y la realización de las actividades lúdicas para reforzar el conocimiento sobre la gestión del ICBF.</a:t>
            </a:r>
          </a:p>
          <a:p>
            <a:pPr marL="171450" lvl="0" indent="-171450">
              <a:buFont typeface="Arial" panose="020B0604020202020204" pitchFamily="34" charset="0"/>
              <a:buChar char="•"/>
            </a:pPr>
            <a:r>
              <a:rPr lang="es-CO" sz="1400" dirty="0"/>
              <a:t>Desde la Regional Putumayo y sus Centros Zonales se ha procurado ser creativos e innovadores a la hora de organizar la rendición pública de cuentas y las mesas públicas, en parte acogiéndose a lo presentado en la cartilla para la realización de estos eventos y por la necesidad de utilizar lenguajes mucho más cercanos para la comunidad.</a:t>
            </a:r>
          </a:p>
        </p:txBody>
      </p:sp>
    </p:spTree>
    <p:extLst>
      <p:ext uri="{BB962C8B-B14F-4D97-AF65-F5344CB8AC3E}">
        <p14:creationId xmlns:p14="http://schemas.microsoft.com/office/powerpoint/2010/main" val="3472829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Dificultades   de la Regional </a:t>
            </a:r>
            <a:r>
              <a:rPr lang="es-CO" b="1" dirty="0" smtClean="0">
                <a:solidFill>
                  <a:schemeClr val="bg1"/>
                </a:solidFill>
              </a:rPr>
              <a:t>Putumayo  </a:t>
            </a:r>
            <a:r>
              <a:rPr lang="es-ES" b="1" dirty="0" smtClean="0">
                <a:solidFill>
                  <a:schemeClr val="bg1"/>
                </a:solidFill>
              </a:rPr>
              <a:t>2015  </a:t>
            </a:r>
            <a:endParaRPr lang="es-ES" b="1" dirty="0">
              <a:solidFill>
                <a:schemeClr val="bg1"/>
              </a:solidFill>
            </a:endParaRPr>
          </a:p>
        </p:txBody>
      </p:sp>
      <p:sp>
        <p:nvSpPr>
          <p:cNvPr id="4" name="3 CuadroTexto"/>
          <p:cNvSpPr txBox="1"/>
          <p:nvPr/>
        </p:nvSpPr>
        <p:spPr>
          <a:xfrm>
            <a:off x="354841" y="1681538"/>
            <a:ext cx="7902053" cy="1815882"/>
          </a:xfrm>
          <a:prstGeom prst="rect">
            <a:avLst/>
          </a:prstGeom>
          <a:noFill/>
        </p:spPr>
        <p:txBody>
          <a:bodyPr wrap="square" rtlCol="0">
            <a:spAutoFit/>
          </a:bodyPr>
          <a:lstStyle/>
          <a:p>
            <a:pPr marL="285750" lvl="0" indent="-285750">
              <a:buFont typeface="Arial" panose="020B0604020202020204" pitchFamily="34" charset="0"/>
              <a:buChar char="•"/>
            </a:pPr>
            <a:r>
              <a:rPr lang="es-CO" sz="1600" dirty="0"/>
              <a:t>Reprogramación de eventos asociado a la contratación de la logística por parte de la Sede Nacional.</a:t>
            </a:r>
          </a:p>
          <a:p>
            <a:pPr marL="285750" lvl="0" indent="-285750">
              <a:buFont typeface="Arial" panose="020B0604020202020204" pitchFamily="34" charset="0"/>
              <a:buChar char="•"/>
            </a:pPr>
            <a:r>
              <a:rPr lang="es-CO" sz="1600" dirty="0"/>
              <a:t>Se identifica que la participación o el ejercicio del control social es muy limitado, lo cual no garantiza una participación autónoma o significativa de la comunidad que debería interesarse en estos temas.</a:t>
            </a:r>
          </a:p>
          <a:p>
            <a:pPr marL="285750" lvl="0" indent="-285750">
              <a:buFont typeface="Arial" panose="020B0604020202020204" pitchFamily="34" charset="0"/>
              <a:buChar char="•"/>
            </a:pPr>
            <a:r>
              <a:rPr lang="es-CO" sz="1600" dirty="0"/>
              <a:t>El proceso de solicitud de apoyos logísticos resulta complicado lo que dificulta  asegurar la calidad y oportunidad de este servicio.</a:t>
            </a:r>
          </a:p>
        </p:txBody>
      </p:sp>
    </p:spTree>
    <p:extLst>
      <p:ext uri="{BB962C8B-B14F-4D97-AF65-F5344CB8AC3E}">
        <p14:creationId xmlns:p14="http://schemas.microsoft.com/office/powerpoint/2010/main" val="1782187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t>
            </a:r>
            <a:r>
              <a:rPr lang="es-CO" b="1" dirty="0" smtClean="0">
                <a:solidFill>
                  <a:schemeClr val="bg1"/>
                </a:solidFill>
              </a:rPr>
              <a:t>Putumayo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54842" y="1514901"/>
            <a:ext cx="7902053" cy="2800767"/>
          </a:xfrm>
          <a:prstGeom prst="rect">
            <a:avLst/>
          </a:prstGeom>
          <a:noFill/>
        </p:spPr>
        <p:txBody>
          <a:bodyPr wrap="square" rtlCol="0">
            <a:spAutoFit/>
          </a:bodyPr>
          <a:lstStyle/>
          <a:p>
            <a:pPr marL="285750" lvl="0" indent="-285750">
              <a:buFont typeface="Arial" panose="020B0604020202020204" pitchFamily="34" charset="0"/>
              <a:buChar char="•"/>
            </a:pPr>
            <a:r>
              <a:rPr lang="es-CO" sz="1600" dirty="0"/>
              <a:t>Se sugiere que el operador se localice en el Departamento al momento de atender alguno de los eventos.</a:t>
            </a:r>
          </a:p>
          <a:p>
            <a:pPr marL="285750" lvl="0" indent="-285750">
              <a:buFont typeface="Arial" panose="020B0604020202020204" pitchFamily="34" charset="0"/>
              <a:buChar char="•"/>
            </a:pPr>
            <a:r>
              <a:rPr lang="es-CO" sz="1600" dirty="0"/>
              <a:t>Que el operador logístico   esté atento a los pagos oportunos a quienes prestan los servicios en los municipios puesto que queda expuesta la imagen del ICBF.</a:t>
            </a:r>
          </a:p>
          <a:p>
            <a:pPr marL="285750" lvl="0" indent="-285750">
              <a:buFont typeface="Arial" panose="020B0604020202020204" pitchFamily="34" charset="0"/>
              <a:buChar char="•"/>
            </a:pPr>
            <a:r>
              <a:rPr lang="es-CO" sz="1600" dirty="0"/>
              <a:t>Se continuará con los procesos de mejoramiento en la atención y prestación de los servicios para la vigencia 2016.</a:t>
            </a:r>
          </a:p>
          <a:p>
            <a:pPr marL="285750" lvl="0" indent="-285750">
              <a:buFont typeface="Arial" panose="020B0604020202020204" pitchFamily="34" charset="0"/>
              <a:buChar char="•"/>
            </a:pPr>
            <a:r>
              <a:rPr lang="es-CO" sz="1600" dirty="0"/>
              <a:t>Inclusión de las comunidades étnicas y con discapacidad a estos proceso de transparencia institucional.</a:t>
            </a:r>
          </a:p>
          <a:p>
            <a:pPr marL="285750" lvl="0" indent="-285750">
              <a:buFont typeface="Arial" panose="020B0604020202020204" pitchFamily="34" charset="0"/>
              <a:buChar char="•"/>
            </a:pPr>
            <a:r>
              <a:rPr lang="es-CO" sz="1600" dirty="0"/>
              <a:t>Realizar  mesas públicas  para niños, niñas y adolescentes; , son oportunas y pertinentes. </a:t>
            </a:r>
          </a:p>
          <a:p>
            <a:pPr marL="285750" lvl="0" indent="-285750">
              <a:buFont typeface="Arial" panose="020B0604020202020204" pitchFamily="34" charset="0"/>
              <a:buChar char="•"/>
            </a:pPr>
            <a:r>
              <a:rPr lang="es-CO" sz="1600" dirty="0"/>
              <a:t>Apoyar técnica y logísticamente la realización de los eventos de RPC y MP que tengan en cuenta las diferencias poblaciones de los territorios.</a:t>
            </a:r>
          </a:p>
        </p:txBody>
      </p:sp>
    </p:spTree>
    <p:extLst>
      <p:ext uri="{BB962C8B-B14F-4D97-AF65-F5344CB8AC3E}">
        <p14:creationId xmlns:p14="http://schemas.microsoft.com/office/powerpoint/2010/main" val="1782187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71142"/>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Putumayo </a:t>
            </a:r>
            <a:r>
              <a:rPr lang="es-CO" b="1" dirty="0" smtClean="0">
                <a:solidFill>
                  <a:schemeClr val="bg1"/>
                </a:solidFill>
              </a:rPr>
              <a:t>2015 </a:t>
            </a:r>
            <a:endParaRPr lang="es-CO" b="1" dirty="0">
              <a:solidFill>
                <a:schemeClr val="bg1"/>
              </a:solidFill>
            </a:endParaRPr>
          </a:p>
        </p:txBody>
      </p:sp>
      <p:sp>
        <p:nvSpPr>
          <p:cNvPr id="3" name="5 Marcador de contenido"/>
          <p:cNvSpPr txBox="1">
            <a:spLocks/>
          </p:cNvSpPr>
          <p:nvPr/>
        </p:nvSpPr>
        <p:spPr bwMode="auto">
          <a:xfrm>
            <a:off x="214282" y="1063970"/>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t>
            </a:r>
            <a:r>
              <a:rPr lang="es-CO" altLang="es-CO" sz="1200" dirty="0" smtClean="0">
                <a:solidFill>
                  <a:prstClr val="black"/>
                </a:solidFill>
                <a:latin typeface="Arial" pitchFamily="34" charset="0"/>
                <a:ea typeface="Geneva"/>
                <a:cs typeface="Arial" pitchFamily="34" charset="0"/>
              </a:rPr>
              <a:t>Putumayo </a:t>
            </a:r>
            <a:r>
              <a:rPr lang="es-CO" altLang="es-CO" sz="1200" dirty="0" smtClean="0">
                <a:solidFill>
                  <a:prstClr val="black"/>
                </a:solidFill>
                <a:latin typeface="Arial" pitchFamily="34" charset="0"/>
                <a:ea typeface="Geneva"/>
                <a:cs typeface="Arial" pitchFamily="34" charset="0"/>
              </a:rPr>
              <a:t>en el 2015 programó y realizó  1 evento de Rendición de cuentas y  </a:t>
            </a:r>
            <a:r>
              <a:rPr lang="es-CO" altLang="es-CO" sz="1200" dirty="0" smtClean="0">
                <a:solidFill>
                  <a:prstClr val="black"/>
                </a:solidFill>
                <a:latin typeface="Arial" pitchFamily="34" charset="0"/>
                <a:ea typeface="Geneva"/>
                <a:cs typeface="Arial" pitchFamily="34" charset="0"/>
              </a:rPr>
              <a:t>4  </a:t>
            </a:r>
            <a:r>
              <a:rPr lang="es-CO" altLang="es-CO" sz="1200" dirty="0" smtClean="0">
                <a:solidFill>
                  <a:prstClr val="black"/>
                </a:solidFill>
                <a:latin typeface="Arial" pitchFamily="34" charset="0"/>
                <a:ea typeface="Geneva"/>
                <a:cs typeface="Arial" pitchFamily="34" charset="0"/>
              </a:rPr>
              <a:t>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El  evento de rendición de cuentas que se realizó el </a:t>
            </a:r>
            <a:r>
              <a:rPr lang="es-CO" altLang="es-CO" sz="1200" dirty="0" smtClean="0">
                <a:solidFill>
                  <a:prstClr val="black"/>
                </a:solidFill>
                <a:latin typeface="Arial" pitchFamily="34" charset="0"/>
                <a:ea typeface="Geneva"/>
                <a:cs typeface="Arial" pitchFamily="34" charset="0"/>
              </a:rPr>
              <a:t>12 </a:t>
            </a:r>
            <a:r>
              <a:rPr lang="es-CO" altLang="es-CO" sz="1200" dirty="0" smtClean="0">
                <a:solidFill>
                  <a:prstClr val="black"/>
                </a:solidFill>
                <a:latin typeface="Arial" pitchFamily="34" charset="0"/>
                <a:ea typeface="Geneva"/>
                <a:cs typeface="Arial" pitchFamily="34" charset="0"/>
              </a:rPr>
              <a:t>de noviembre contó con la </a:t>
            </a:r>
            <a:r>
              <a:rPr lang="es-CO" altLang="es-CO" sz="1200" dirty="0" smtClean="0">
                <a:solidFill>
                  <a:prstClr val="black"/>
                </a:solidFill>
                <a:latin typeface="Arial" pitchFamily="34" charset="0"/>
                <a:ea typeface="Geneva"/>
                <a:cs typeface="Arial" pitchFamily="34" charset="0"/>
              </a:rPr>
              <a:t>participación 210 personas de las cuales  </a:t>
            </a:r>
            <a:r>
              <a:rPr lang="es-CO" altLang="es-CO" sz="1200" dirty="0" smtClean="0">
                <a:solidFill>
                  <a:prstClr val="black"/>
                </a:solidFill>
                <a:latin typeface="Arial" pitchFamily="34" charset="0"/>
                <a:ea typeface="Geneva"/>
                <a:cs typeface="Arial" pitchFamily="34" charset="0"/>
              </a:rPr>
              <a:t>de </a:t>
            </a:r>
            <a:r>
              <a:rPr lang="es-ES" altLang="es-CO" sz="1200" dirty="0" smtClean="0">
                <a:solidFill>
                  <a:prstClr val="black"/>
                </a:solidFill>
                <a:latin typeface="Arial" pitchFamily="34" charset="0"/>
                <a:ea typeface="Geneva"/>
                <a:cs typeface="Arial" pitchFamily="34" charset="0"/>
              </a:rPr>
              <a:t>87 </a:t>
            </a:r>
            <a:r>
              <a:rPr lang="es-ES" altLang="es-CO" sz="1200" dirty="0">
                <a:solidFill>
                  <a:prstClr val="black"/>
                </a:solidFill>
                <a:latin typeface="Arial" pitchFamily="34" charset="0"/>
                <a:ea typeface="Geneva"/>
                <a:cs typeface="Arial" pitchFamily="34" charset="0"/>
              </a:rPr>
              <a:t>actores representantes de las </a:t>
            </a:r>
            <a:r>
              <a:rPr lang="es-ES" altLang="es-CO" sz="1200" dirty="0" smtClean="0">
                <a:solidFill>
                  <a:prstClr val="black"/>
                </a:solidFill>
                <a:latin typeface="Arial" pitchFamily="34" charset="0"/>
                <a:ea typeface="Geneva"/>
                <a:cs typeface="Arial" pitchFamily="34" charset="0"/>
              </a:rPr>
              <a:t>OG,  </a:t>
            </a:r>
            <a:r>
              <a:rPr lang="es-ES" altLang="es-CO" sz="1200" dirty="0" smtClean="0">
                <a:solidFill>
                  <a:prstClr val="black"/>
                </a:solidFill>
                <a:latin typeface="Arial" pitchFamily="34" charset="0"/>
                <a:ea typeface="Geneva"/>
                <a:cs typeface="Arial" pitchFamily="34" charset="0"/>
              </a:rPr>
              <a:t>123  </a:t>
            </a:r>
            <a:r>
              <a:rPr lang="es-ES" altLang="es-CO" sz="1200" dirty="0">
                <a:solidFill>
                  <a:prstClr val="black"/>
                </a:solidFill>
                <a:latin typeface="Arial" pitchFamily="34" charset="0"/>
                <a:ea typeface="Geneva"/>
                <a:cs typeface="Arial" pitchFamily="34" charset="0"/>
              </a:rPr>
              <a:t>actores de las ONG y  actores que representan a la comunidad y </a:t>
            </a:r>
            <a:r>
              <a:rPr lang="es-ES" altLang="es-CO" sz="1200" dirty="0" smtClean="0">
                <a:solidFill>
                  <a:prstClr val="black"/>
                </a:solidFill>
                <a:latin typeface="Arial" pitchFamily="34" charset="0"/>
                <a:ea typeface="Geneva"/>
                <a:cs typeface="Arial" pitchFamily="34" charset="0"/>
              </a:rPr>
              <a:t>no hubo   </a:t>
            </a:r>
            <a:r>
              <a:rPr lang="es-ES" altLang="es-CO" sz="1200" dirty="0" smtClean="0">
                <a:solidFill>
                  <a:prstClr val="black"/>
                </a:solidFill>
                <a:latin typeface="Arial" pitchFamily="34" charset="0"/>
                <a:ea typeface="Geneva"/>
                <a:cs typeface="Arial" pitchFamily="34" charset="0"/>
              </a:rPr>
              <a:t>participantes </a:t>
            </a:r>
            <a:r>
              <a:rPr lang="es-ES" altLang="es-CO" sz="1200" dirty="0">
                <a:solidFill>
                  <a:prstClr val="black"/>
                </a:solidFill>
                <a:latin typeface="Arial" pitchFamily="34" charset="0"/>
                <a:ea typeface="Geneva"/>
                <a:cs typeface="Arial" pitchFamily="34" charset="0"/>
              </a:rPr>
              <a:t>que representan entidades de control social y veedurías ciudadanas. </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a:t>
            </a:r>
            <a:r>
              <a:rPr lang="es-CO" altLang="es-CO" sz="1200" dirty="0" smtClean="0">
                <a:solidFill>
                  <a:prstClr val="black"/>
                </a:solidFill>
                <a:latin typeface="Arial" pitchFamily="34" charset="0"/>
                <a:ea typeface="Geneva"/>
                <a:cs typeface="Arial" pitchFamily="34" charset="0"/>
              </a:rPr>
              <a:t>Putumayo </a:t>
            </a:r>
            <a:r>
              <a:rPr lang="es-CO" altLang="es-CO" sz="1200" dirty="0" smtClean="0">
                <a:solidFill>
                  <a:prstClr val="black"/>
                </a:solidFill>
                <a:latin typeface="Arial" pitchFamily="34" charset="0"/>
                <a:ea typeface="Geneva"/>
                <a:cs typeface="Arial" pitchFamily="34" charset="0"/>
              </a:rPr>
              <a:t>programaron  y realizaron </a:t>
            </a:r>
            <a:r>
              <a:rPr lang="es-CO" altLang="es-CO" sz="1200" dirty="0" smtClean="0">
                <a:solidFill>
                  <a:prstClr val="black"/>
                </a:solidFill>
                <a:latin typeface="Arial" pitchFamily="34" charset="0"/>
                <a:ea typeface="Geneva"/>
                <a:cs typeface="Arial" pitchFamily="34" charset="0"/>
              </a:rPr>
              <a:t>4MP</a:t>
            </a:r>
            <a:r>
              <a:rPr lang="es-CO" altLang="es-CO" sz="1200" dirty="0" smtClean="0">
                <a:solidFill>
                  <a:prstClr val="black"/>
                </a:solidFill>
                <a:latin typeface="Arial" pitchFamily="34" charset="0"/>
                <a:ea typeface="Geneva"/>
                <a:cs typeface="Arial" pitchFamily="34" charset="0"/>
              </a:rPr>
              <a:t>, e</a:t>
            </a:r>
            <a:r>
              <a:rPr lang="es-ES" altLang="es-CO" sz="1200" dirty="0" smtClean="0">
                <a:solidFill>
                  <a:prstClr val="black"/>
                </a:solidFill>
                <a:latin typeface="Arial" pitchFamily="34" charset="0"/>
                <a:ea typeface="Geneva"/>
                <a:cs typeface="Arial" pitchFamily="34" charset="0"/>
              </a:rPr>
              <a:t>n las mesas publicas </a:t>
            </a:r>
            <a:r>
              <a:rPr lang="es-ES" altLang="es-CO" sz="1200" dirty="0" smtClean="0">
                <a:solidFill>
                  <a:prstClr val="black"/>
                </a:solidFill>
                <a:latin typeface="Arial" pitchFamily="34" charset="0"/>
                <a:ea typeface="Geneva"/>
                <a:cs typeface="Arial" pitchFamily="34" charset="0"/>
              </a:rPr>
              <a:t>participaron 437 personas de las cuales 155  </a:t>
            </a:r>
            <a:r>
              <a:rPr lang="es-ES" altLang="es-CO" sz="1200" dirty="0" smtClean="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241 </a:t>
            </a:r>
            <a:r>
              <a:rPr lang="es-ES" altLang="es-CO" sz="1200" dirty="0" smtClean="0">
                <a:solidFill>
                  <a:prstClr val="black"/>
                </a:solidFill>
                <a:latin typeface="Arial" pitchFamily="34" charset="0"/>
                <a:ea typeface="Geneva"/>
                <a:cs typeface="Arial" pitchFamily="34" charset="0"/>
              </a:rPr>
              <a:t>actores de las ONG y  participantes que </a:t>
            </a:r>
            <a:r>
              <a:rPr lang="es-ES" altLang="es-CO" sz="1200" dirty="0">
                <a:solidFill>
                  <a:prstClr val="black"/>
                </a:solidFill>
                <a:latin typeface="Arial" pitchFamily="34" charset="0"/>
                <a:ea typeface="Geneva"/>
                <a:cs typeface="Arial" pitchFamily="34" charset="0"/>
              </a:rPr>
              <a:t>representan a la comunidad </a:t>
            </a:r>
            <a:r>
              <a:rPr lang="es-ES" altLang="es-CO" sz="1200" dirty="0" smtClean="0">
                <a:solidFill>
                  <a:prstClr val="black"/>
                </a:solidFill>
                <a:latin typeface="Arial" pitchFamily="34" charset="0"/>
                <a:ea typeface="Geneva"/>
                <a:cs typeface="Arial" pitchFamily="34" charset="0"/>
              </a:rPr>
              <a:t>y </a:t>
            </a:r>
            <a:r>
              <a:rPr lang="es-ES" altLang="es-CO" sz="1200" dirty="0" smtClean="0">
                <a:solidFill>
                  <a:prstClr val="black"/>
                </a:solidFill>
                <a:latin typeface="Arial" pitchFamily="34" charset="0"/>
                <a:ea typeface="Geneva"/>
                <a:cs typeface="Arial" pitchFamily="34" charset="0"/>
              </a:rPr>
              <a:t>41 </a:t>
            </a:r>
            <a:r>
              <a:rPr lang="es-ES" altLang="es-CO" sz="1200" dirty="0" smtClean="0">
                <a:solidFill>
                  <a:prstClr val="black"/>
                </a:solidFill>
                <a:latin typeface="Arial" pitchFamily="34" charset="0"/>
                <a:ea typeface="Geneva"/>
                <a:cs typeface="Arial" pitchFamily="34" charset="0"/>
              </a:rPr>
              <a:t>, actores que representan entidades de control social y veedurías ciudadanas. </a:t>
            </a: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a:t>
            </a:r>
            <a:r>
              <a:rPr lang="es-ES" altLang="es-CO" sz="1200" dirty="0" smtClean="0">
                <a:solidFill>
                  <a:prstClr val="black"/>
                </a:solidFill>
                <a:latin typeface="Arial" pitchFamily="34" charset="0"/>
                <a:ea typeface="Geneva"/>
                <a:cs typeface="Arial" pitchFamily="34" charset="0"/>
              </a:rPr>
              <a:t>4 </a:t>
            </a:r>
            <a:r>
              <a:rPr lang="es-ES" altLang="es-CO" sz="1200" dirty="0" smtClean="0">
                <a:solidFill>
                  <a:prstClr val="black"/>
                </a:solidFill>
                <a:latin typeface="Arial" pitchFamily="34" charset="0"/>
                <a:ea typeface="Geneva"/>
                <a:cs typeface="Arial" pitchFamily="34" charset="0"/>
              </a:rPr>
              <a:t>MP realizadas , el </a:t>
            </a:r>
            <a:r>
              <a:rPr lang="es-ES" altLang="es-CO" sz="1200" dirty="0" smtClean="0">
                <a:solidFill>
                  <a:prstClr val="black"/>
                </a:solidFill>
                <a:latin typeface="Arial" pitchFamily="34" charset="0"/>
                <a:ea typeface="Geneva"/>
                <a:cs typeface="Arial" pitchFamily="34" charset="0"/>
              </a:rPr>
              <a:t>100</a:t>
            </a:r>
            <a:r>
              <a:rPr lang="es-ES" altLang="es-CO" sz="1200" dirty="0" smtClean="0">
                <a:solidFill>
                  <a:prstClr val="black"/>
                </a:solidFill>
                <a:latin typeface="Arial" pitchFamily="34" charset="0"/>
                <a:ea typeface="Geneva"/>
                <a:cs typeface="Arial" pitchFamily="34" charset="0"/>
              </a:rPr>
              <a:t>% de las MP  de la Regional </a:t>
            </a:r>
            <a:r>
              <a:rPr lang="es-ES" altLang="es-CO" sz="1200" dirty="0" smtClean="0">
                <a:solidFill>
                  <a:prstClr val="black"/>
                </a:solidFill>
                <a:latin typeface="Arial" pitchFamily="34" charset="0"/>
                <a:ea typeface="Geneva"/>
                <a:cs typeface="Arial" pitchFamily="34" charset="0"/>
              </a:rPr>
              <a:t>Putumayo </a:t>
            </a:r>
            <a:r>
              <a:rPr lang="es-ES" altLang="es-CO" sz="1200" dirty="0" smtClean="0">
                <a:solidFill>
                  <a:prstClr val="black"/>
                </a:solidFill>
                <a:latin typeface="Arial" pitchFamily="34" charset="0"/>
                <a:ea typeface="Geneva"/>
                <a:cs typeface="Arial" pitchFamily="34" charset="0"/>
              </a:rPr>
              <a:t>se realizaron sobre programas y servicios en general </a:t>
            </a:r>
            <a:r>
              <a:rPr lang="es-ES" altLang="es-CO" sz="1200" dirty="0" smtClean="0">
                <a:solidFill>
                  <a:prstClr val="black"/>
                </a:solidFill>
                <a:latin typeface="Arial" pitchFamily="34" charset="0"/>
                <a:ea typeface="Geneva"/>
                <a:cs typeface="Arial" pitchFamily="34" charset="0"/>
              </a:rPr>
              <a:t>.</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a:t>
            </a:r>
            <a:r>
              <a:rPr lang="es-CO" altLang="es-CO" sz="1200" dirty="0" smtClean="0">
                <a:solidFill>
                  <a:prstClr val="black"/>
                </a:solidFill>
                <a:latin typeface="Arial" pitchFamily="34" charset="0"/>
                <a:ea typeface="Geneva"/>
                <a:cs typeface="Arial" pitchFamily="34" charset="0"/>
              </a:rPr>
              <a:t>Putumayo </a:t>
            </a:r>
            <a:r>
              <a:rPr lang="es-CO" altLang="es-CO" sz="1200" dirty="0" smtClean="0">
                <a:solidFill>
                  <a:prstClr val="black"/>
                </a:solidFill>
                <a:latin typeface="Arial" pitchFamily="34" charset="0"/>
                <a:ea typeface="Geneva"/>
                <a:cs typeface="Arial" pitchFamily="34" charset="0"/>
              </a:rPr>
              <a:t>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a:t>
            </a:r>
            <a:r>
              <a:rPr lang="es-CO" altLang="es-CO" sz="1200" dirty="0" smtClean="0">
                <a:solidFill>
                  <a:prstClr val="black"/>
                </a:solidFill>
                <a:latin typeface="Arial" pitchFamily="34" charset="0"/>
                <a:ea typeface="Geneva"/>
                <a:cs typeface="Arial" pitchFamily="34" charset="0"/>
              </a:rPr>
              <a:t>Putumayo </a:t>
            </a:r>
            <a:r>
              <a:rPr lang="es-CO" altLang="es-CO" sz="1200" dirty="0" smtClean="0">
                <a:solidFill>
                  <a:prstClr val="black"/>
                </a:solidFill>
                <a:latin typeface="Arial" pitchFamily="34" charset="0"/>
                <a:ea typeface="Geneva"/>
                <a:cs typeface="Arial" pitchFamily="34" charset="0"/>
              </a:rPr>
              <a:t>reportó el 100 % de las guías de seguimiento a cumplimiento de compromisos </a:t>
            </a:r>
            <a:r>
              <a:rPr lang="es-CO" altLang="es-CO" sz="1200" dirty="0" smtClean="0">
                <a:solidFill>
                  <a:prstClr val="black"/>
                </a:solidFill>
                <a:latin typeface="Arial" pitchFamily="34" charset="0"/>
                <a:ea typeface="Geneva"/>
                <a:cs typeface="Arial" pitchFamily="34" charset="0"/>
              </a:rPr>
              <a:t>y reportaron revisado en un solo libro el consolidado de los compromisos de las MP   </a:t>
            </a:r>
            <a:r>
              <a:rPr lang="es-CO" altLang="es-CO" sz="1200" dirty="0" smtClean="0">
                <a:solidFill>
                  <a:prstClr val="black"/>
                </a:solidFill>
                <a:latin typeface="Arial" pitchFamily="34" charset="0"/>
                <a:ea typeface="Geneva"/>
                <a:cs typeface="Arial" pitchFamily="34" charset="0"/>
              </a:rPr>
              <a:t>y  las respuestas que se le está brindando  a la comunidades en  lo transcurrido del año.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la  evaluación de esta meta  y las proyecciones para el 2016, cuyos aportes se tendrán en cuenta al final de esta presentación.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7" y="1100751"/>
            <a:ext cx="8488907" cy="6063198"/>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Garantizar que se realicen los acercamientos y concertaciones con la Gobernación del Putumayo, con el fin de tratar temas relacionados con la  presentación de un proyecto en donde se logre reconstruir la infraestructura del Hogar Infantil contiguo a las instalaciones del ICBF para que Mocoa pueda tener un CDI en funcionamiento para la atención Integral de los niños.</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Verificar que se utilice efectivamente la   infraestructura para la ubicación de un CDI en la  Inspección del Tigre del Valle del Guamuez para  atender a Niños y Niñas a partir del 4 de noviembre del 2014.</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Verificar que se realicen todas las acciones pertinentes orientadas a continuar con la cualificación de las madres comunitarias en Putumayo  para garantizar la atención de los niños y niñas que son beneficiados al programa.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Verificar que se gestione desde la Regional ICBF a la Sede Nacional,  el tránsito del total de los hogares FAMI y  se conviertan en modalidad familiar.</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Verificar que se logre la articulación con los alcaldes Departamento y la Gobernación del Putumayo para  generar estrategias de impacto que logren la minimización y el control de problemáticas y necesidades asociadas a la población infantil  y adolescente.</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Hacer seguimiento a la realización de reuniones con los alcaldes de los Municipios del Departamento del Putumayo,  para verificar que se conformen los  comités de seguimiento al Sistema de Responsabilidad Penal para  prevenir riesgos y  atender situaciones relacionadas con los adolescentes en el Sistema penal Adolescente.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Reforzar  alternativas innovadoras como las que vienen implementando para lograr que el control social se consolide y se convierta en  una acción permanente que contribuya a mejorar las políticas públicas y sociales  en el Departamento.</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Hacer énfasis para el 2015 en los compromisos que quedaron pendientes con la comunidad.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Continuar  fomentando la oferta institucional con la comunidad para cualificar servicios y consolidar la corresponsabilidad social en estos procesos.</a:t>
            </a:r>
          </a:p>
          <a:p>
            <a:pPr marL="285750" indent="-285750" algn="just">
              <a:spcAft>
                <a:spcPts val="600"/>
              </a:spcAft>
              <a:buFont typeface="Arial" panose="020B0604020202020204" pitchFamily="34" charset="0"/>
              <a:buChar char="•"/>
            </a:pPr>
            <a:endParaRPr lang="es-CO" sz="1300" dirty="0">
              <a:latin typeface="Arial" pitchFamily="34" charset="0"/>
              <a:cs typeface="Arial" pitchFamily="34" charset="0"/>
            </a:endParaRPr>
          </a:p>
          <a:p>
            <a:pPr algn="just"/>
            <a:endParaRPr lang="es-CO" sz="1300" dirty="0"/>
          </a:p>
        </p:txBody>
      </p:sp>
      <p:sp>
        <p:nvSpPr>
          <p:cNvPr id="3" name="2 CuadroTexto"/>
          <p:cNvSpPr txBox="1"/>
          <p:nvPr/>
        </p:nvSpPr>
        <p:spPr>
          <a:xfrm>
            <a:off x="122830" y="177421"/>
            <a:ext cx="6714698" cy="923330"/>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Putumayo </a:t>
            </a:r>
            <a:r>
              <a:rPr lang="es-CO" b="1" dirty="0" smtClean="0">
                <a:solidFill>
                  <a:schemeClr val="bg1"/>
                </a:solidFill>
                <a:latin typeface="Arial" pitchFamily="34" charset="0"/>
                <a:cs typeface="Arial" pitchFamily="34" charset="0"/>
              </a:rPr>
              <a:t>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4835099"/>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y la RPC  de la Regional </a:t>
            </a:r>
            <a:r>
              <a:rPr lang="es-CO" sz="3600" dirty="0" smtClean="0">
                <a:solidFill>
                  <a:srgbClr val="595959"/>
                </a:solidFill>
              </a:rPr>
              <a:t>Putumayo </a:t>
            </a:r>
            <a:r>
              <a:rPr lang="es-CO" sz="3600" dirty="0" smtClean="0">
                <a:solidFill>
                  <a:srgbClr val="595959"/>
                </a:solidFill>
              </a:rPr>
              <a:t>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u="sng" dirty="0" smtClean="0">
                <a:solidFill>
                  <a:schemeClr val="bg1"/>
                </a:solidFill>
              </a:rPr>
              <a:t>Puerto Asis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5755422"/>
          </a:xfrm>
          <a:prstGeom prst="rect">
            <a:avLst/>
          </a:prstGeom>
          <a:noFill/>
        </p:spPr>
        <p:txBody>
          <a:bodyPr wrap="square" rtlCol="0">
            <a:spAutoFit/>
          </a:bodyPr>
          <a:lstStyle/>
          <a:p>
            <a:r>
              <a:rPr lang="es-CO" b="1" u="sng" dirty="0" smtClean="0"/>
              <a:t>De la MP  del Municipio </a:t>
            </a:r>
            <a:r>
              <a:rPr lang="es-CO" b="1" u="sng" dirty="0" smtClean="0"/>
              <a:t>Puerto Asis del </a:t>
            </a:r>
            <a:r>
              <a:rPr lang="es-CO" b="1" u="sng" dirty="0"/>
              <a:t>CZ Puerto </a:t>
            </a:r>
            <a:r>
              <a:rPr lang="es-CO" b="1" u="sng" dirty="0" smtClean="0"/>
              <a:t>Asís </a:t>
            </a:r>
            <a:r>
              <a:rPr lang="es-CO" dirty="0" smtClean="0"/>
              <a:t>realizada </a:t>
            </a:r>
            <a:r>
              <a:rPr lang="es-CO" dirty="0" smtClean="0"/>
              <a:t>en agosto </a:t>
            </a:r>
            <a:r>
              <a:rPr lang="es-CO" dirty="0" smtClean="0"/>
              <a:t>14  </a:t>
            </a:r>
            <a:r>
              <a:rPr lang="es-CO" dirty="0" smtClean="0"/>
              <a:t>de 2015 se sugirió  </a:t>
            </a:r>
            <a:r>
              <a:rPr lang="es-CO" dirty="0"/>
              <a:t>hacer seguimiento  a  los </a:t>
            </a:r>
            <a:r>
              <a:rPr lang="es-CO" dirty="0" smtClean="0"/>
              <a:t>siguientes compromisos</a:t>
            </a:r>
            <a:r>
              <a:rPr lang="es-CO" dirty="0" smtClean="0"/>
              <a:t>:</a:t>
            </a:r>
            <a:endParaRPr lang="es-CO" dirty="0" smtClean="0"/>
          </a:p>
          <a:p>
            <a:endParaRPr lang="es-CO" dirty="0"/>
          </a:p>
          <a:p>
            <a:pPr marL="285750" indent="-285750">
              <a:spcAft>
                <a:spcPts val="600"/>
              </a:spcAft>
              <a:buFont typeface="Arial" panose="020B0604020202020204" pitchFamily="34" charset="0"/>
              <a:buChar char="•"/>
            </a:pPr>
            <a:r>
              <a:rPr lang="es-CO" dirty="0" smtClean="0"/>
              <a:t>Mejoramiento </a:t>
            </a:r>
            <a:r>
              <a:rPr lang="es-CO" dirty="0"/>
              <a:t>de las condiciones del FAMI y su tránsito. </a:t>
            </a:r>
          </a:p>
          <a:p>
            <a:pPr marL="285750" indent="-285750">
              <a:spcAft>
                <a:spcPts val="600"/>
              </a:spcAft>
              <a:buFont typeface="Arial" panose="020B0604020202020204" pitchFamily="34" charset="0"/>
              <a:buChar char="•"/>
            </a:pPr>
            <a:r>
              <a:rPr lang="es-CO" dirty="0" smtClean="0"/>
              <a:t>Rotación </a:t>
            </a:r>
            <a:r>
              <a:rPr lang="es-CO" dirty="0"/>
              <a:t>de Coordinadoras.</a:t>
            </a:r>
          </a:p>
          <a:p>
            <a:pPr marL="285750" indent="-285750">
              <a:spcAft>
                <a:spcPts val="600"/>
              </a:spcAft>
              <a:buFont typeface="Arial" panose="020B0604020202020204" pitchFamily="34" charset="0"/>
              <a:buChar char="•"/>
            </a:pPr>
            <a:r>
              <a:rPr lang="es-CO" dirty="0" smtClean="0"/>
              <a:t>Cómo </a:t>
            </a:r>
            <a:r>
              <a:rPr lang="es-CO" dirty="0"/>
              <a:t>ajustar los refrigerios a las costumbres  de los pueblos étnicos.</a:t>
            </a:r>
          </a:p>
          <a:p>
            <a:pPr marL="285750" indent="-285750">
              <a:spcAft>
                <a:spcPts val="600"/>
              </a:spcAft>
              <a:buFont typeface="Arial" panose="020B0604020202020204" pitchFamily="34" charset="0"/>
              <a:buChar char="•"/>
            </a:pPr>
            <a:r>
              <a:rPr lang="es-CO" dirty="0" smtClean="0"/>
              <a:t>Cómo </a:t>
            </a:r>
            <a:r>
              <a:rPr lang="es-CO" dirty="0"/>
              <a:t>garantizar que los supervisores de los programas pertenezcan a los pueblos étnicos.</a:t>
            </a:r>
          </a:p>
          <a:p>
            <a:pPr marL="285750" indent="-285750">
              <a:spcAft>
                <a:spcPts val="600"/>
              </a:spcAft>
              <a:buFont typeface="Arial" panose="020B0604020202020204" pitchFamily="34" charset="0"/>
              <a:buChar char="•"/>
            </a:pPr>
            <a:r>
              <a:rPr lang="es-CO" dirty="0" smtClean="0"/>
              <a:t>Cómo </a:t>
            </a:r>
            <a:r>
              <a:rPr lang="es-CO" dirty="0"/>
              <a:t>atender las exigencias de cobertura y enfatizar en impacto de los programas en las poblaciones étnicas.</a:t>
            </a:r>
          </a:p>
          <a:p>
            <a:pPr marL="285750" indent="-285750">
              <a:spcAft>
                <a:spcPts val="600"/>
              </a:spcAft>
              <a:buFont typeface="Arial" panose="020B0604020202020204" pitchFamily="34" charset="0"/>
              <a:buChar char="•"/>
            </a:pPr>
            <a:r>
              <a:rPr lang="es-CO" dirty="0" smtClean="0"/>
              <a:t>Cómo </a:t>
            </a:r>
            <a:r>
              <a:rPr lang="es-CO" dirty="0"/>
              <a:t>garantizar la coordinación de acciones entre la población étnica y la autoridad tradicional  </a:t>
            </a:r>
          </a:p>
          <a:p>
            <a:pPr marL="285750" indent="-285750">
              <a:spcAft>
                <a:spcPts val="600"/>
              </a:spcAft>
              <a:buFont typeface="Arial" panose="020B0604020202020204" pitchFamily="34" charset="0"/>
              <a:buChar char="•"/>
            </a:pPr>
            <a:r>
              <a:rPr lang="es-CO" dirty="0" smtClean="0"/>
              <a:t>Verificar </a:t>
            </a:r>
            <a:r>
              <a:rPr lang="es-CO" dirty="0"/>
              <a:t>que se promueva  una activa participación ciudadana en la veeduría y seguimiento de los programas del Instituto Colombiano de Bienestar Familiar y la vigilancia en la gestión de los servidores públicos del ICBF Centro zonal Puerto Asis atendiendo las solicitudes de los pueblos étnicos</a:t>
            </a:r>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22830" y="169199"/>
            <a:ext cx="633256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200" b="1" dirty="0">
                <a:solidFill>
                  <a:schemeClr val="bg1"/>
                </a:solidFill>
              </a:rPr>
              <a:t>Compromisos adquiridos en </a:t>
            </a:r>
            <a:r>
              <a:rPr lang="es-ES" sz="2200" b="1" dirty="0" smtClean="0">
                <a:solidFill>
                  <a:schemeClr val="bg1"/>
                </a:solidFill>
              </a:rPr>
              <a:t>la  MP del </a:t>
            </a:r>
            <a:r>
              <a:rPr lang="es-ES" sz="2200" b="1" dirty="0">
                <a:solidFill>
                  <a:schemeClr val="bg1"/>
                </a:solidFill>
              </a:rPr>
              <a:t>Municipio </a:t>
            </a:r>
            <a:r>
              <a:rPr lang="es-ES" sz="2200" b="1" dirty="0">
                <a:solidFill>
                  <a:schemeClr val="bg1"/>
                </a:solidFill>
              </a:rPr>
              <a:t>Valle del </a:t>
            </a:r>
            <a:r>
              <a:rPr lang="es-ES" sz="2200" b="1" dirty="0" smtClean="0">
                <a:solidFill>
                  <a:schemeClr val="bg1"/>
                </a:solidFill>
              </a:rPr>
              <a:t>Guamuez durante </a:t>
            </a:r>
            <a:r>
              <a:rPr lang="es-ES" sz="2200" b="1" dirty="0">
                <a:solidFill>
                  <a:schemeClr val="bg1"/>
                </a:solidFill>
              </a:rPr>
              <a:t>el 2015  </a:t>
            </a:r>
          </a:p>
        </p:txBody>
      </p:sp>
      <p:sp>
        <p:nvSpPr>
          <p:cNvPr id="2" name="1 CuadroTexto"/>
          <p:cNvSpPr txBox="1"/>
          <p:nvPr/>
        </p:nvSpPr>
        <p:spPr>
          <a:xfrm>
            <a:off x="398462" y="1282890"/>
            <a:ext cx="8390695" cy="3416320"/>
          </a:xfrm>
          <a:prstGeom prst="rect">
            <a:avLst/>
          </a:prstGeom>
          <a:noFill/>
        </p:spPr>
        <p:txBody>
          <a:bodyPr wrap="square" rtlCol="0">
            <a:spAutoFit/>
          </a:bodyPr>
          <a:lstStyle/>
          <a:p>
            <a:r>
              <a:rPr lang="es-CO" b="1" u="sng" dirty="0" smtClean="0"/>
              <a:t>De la MP  del Municipio </a:t>
            </a:r>
            <a:r>
              <a:rPr lang="es-CO" b="1" u="sng" dirty="0"/>
              <a:t>de </a:t>
            </a:r>
            <a:r>
              <a:rPr lang="es-CO" b="1" u="sng" dirty="0"/>
              <a:t>Valle del </a:t>
            </a:r>
            <a:r>
              <a:rPr lang="es-CO" b="1" u="sng" dirty="0" smtClean="0"/>
              <a:t>Guamuez del CZ </a:t>
            </a:r>
            <a:r>
              <a:rPr lang="es-CO" b="1" u="sng" dirty="0"/>
              <a:t>La </a:t>
            </a:r>
            <a:r>
              <a:rPr lang="es-CO" b="1" u="sng" dirty="0" smtClean="0"/>
              <a:t>Hormiga </a:t>
            </a:r>
            <a:r>
              <a:rPr lang="es-CO" b="1" dirty="0" smtClean="0"/>
              <a:t>realizada </a:t>
            </a:r>
            <a:r>
              <a:rPr lang="es-CO" b="1" dirty="0" smtClean="0"/>
              <a:t>el </a:t>
            </a:r>
            <a:r>
              <a:rPr lang="es-CO" b="1" dirty="0" smtClean="0"/>
              <a:t>6 </a:t>
            </a:r>
            <a:r>
              <a:rPr lang="es-CO" b="1" dirty="0" smtClean="0"/>
              <a:t>de agosto de 2015 </a:t>
            </a:r>
            <a:r>
              <a:rPr lang="es-CO" dirty="0"/>
              <a:t>se sugirió  hacer seguimiento  a  los siguientes compromisos</a:t>
            </a:r>
            <a:r>
              <a:rPr lang="es-CO" dirty="0" smtClean="0"/>
              <a:t>:</a:t>
            </a:r>
            <a:endParaRPr lang="es-CO" dirty="0">
              <a:solidFill>
                <a:srgbClr val="000000"/>
              </a:solidFill>
              <a:latin typeface="Arial"/>
            </a:endParaRPr>
          </a:p>
          <a:p>
            <a:endParaRPr lang="es-CO" dirty="0"/>
          </a:p>
          <a:p>
            <a:pPr marL="285750" lvl="0" indent="-285750">
              <a:buFont typeface="Arial" panose="020B0604020202020204" pitchFamily="34" charset="0"/>
              <a:buChar char="•"/>
            </a:pPr>
            <a:endParaRPr lang="es-CO" dirty="0" smtClean="0"/>
          </a:p>
          <a:p>
            <a:pPr marL="285750" lvl="0" indent="-285750">
              <a:buFont typeface="Arial" panose="020B0604020202020204" pitchFamily="34" charset="0"/>
              <a:buChar char="•"/>
            </a:pPr>
            <a:r>
              <a:rPr lang="es-CO" dirty="0"/>
              <a:t>Verificar que se gestione la  bienestarina para el internado de santa rosa, una vez que la junta de padres de padres entregue el listado de los niños y oficio de solicitud</a:t>
            </a:r>
          </a:p>
          <a:p>
            <a:pPr marL="285750" lvl="0" indent="-285750">
              <a:buFont typeface="Arial" panose="020B0604020202020204" pitchFamily="34" charset="0"/>
              <a:buChar char="•"/>
            </a:pPr>
            <a:r>
              <a:rPr lang="es-CO" dirty="0"/>
              <a:t>Verificar que se concerte con el  pueblo Cofan cuándo se van  a presentar programas y que se tenga en cuenta los miembros de sus comunidades para el manejo de ellos</a:t>
            </a:r>
          </a:p>
          <a:p>
            <a:pPr marL="285750" lvl="0" indent="-285750">
              <a:buFont typeface="Arial" panose="020B0604020202020204" pitchFamily="34" charset="0"/>
              <a:buChar char="•"/>
            </a:pPr>
            <a:r>
              <a:rPr lang="es-CO" dirty="0"/>
              <a:t>Verificar que se apoye el comité de participación de juventudes y se dé a conocer cómo será la  vinculación con ellos, para que todo funcione de la mejor manera.</a:t>
            </a:r>
          </a:p>
          <a:p>
            <a:pPr>
              <a:tabLst>
                <a:tab pos="1255713" algn="l"/>
              </a:tabLst>
            </a:pPr>
            <a:endParaRPr lang="es-CO" b="1" dirty="0" smtClean="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Mocoa   </a:t>
            </a:r>
            <a:r>
              <a:rPr lang="es-ES" b="1" dirty="0">
                <a:solidFill>
                  <a:schemeClr val="bg1"/>
                </a:solidFill>
              </a:rPr>
              <a:t>durante el 2015  </a:t>
            </a:r>
          </a:p>
        </p:txBody>
      </p:sp>
      <p:sp>
        <p:nvSpPr>
          <p:cNvPr id="2" name="1 CuadroTexto"/>
          <p:cNvSpPr txBox="1"/>
          <p:nvPr/>
        </p:nvSpPr>
        <p:spPr>
          <a:xfrm>
            <a:off x="286602" y="1323833"/>
            <a:ext cx="8516203" cy="4755148"/>
          </a:xfrm>
          <a:prstGeom prst="rect">
            <a:avLst/>
          </a:prstGeom>
          <a:noFill/>
        </p:spPr>
        <p:txBody>
          <a:bodyPr wrap="square" rtlCol="0">
            <a:spAutoFit/>
          </a:bodyPr>
          <a:lstStyle/>
          <a:p>
            <a:r>
              <a:rPr lang="es-CO" b="1" u="sng" dirty="0" smtClean="0"/>
              <a:t>De la MP del Municipio </a:t>
            </a:r>
            <a:r>
              <a:rPr lang="es-CO" b="1" u="sng" dirty="0"/>
              <a:t>de </a:t>
            </a:r>
            <a:r>
              <a:rPr lang="es-CO" b="1" u="sng" dirty="0" smtClean="0"/>
              <a:t>Mocoa  </a:t>
            </a:r>
            <a:r>
              <a:rPr lang="es-CO" b="1" u="sng" dirty="0" smtClean="0"/>
              <a:t>del  </a:t>
            </a:r>
            <a:r>
              <a:rPr lang="es-CO" b="1" u="sng" dirty="0"/>
              <a:t>CZ Mocoa</a:t>
            </a:r>
            <a:r>
              <a:rPr lang="es-CO" b="1" dirty="0"/>
              <a:t>: </a:t>
            </a:r>
            <a:r>
              <a:rPr lang="es-CO" dirty="0" smtClean="0"/>
              <a:t>Realizada el </a:t>
            </a:r>
            <a:r>
              <a:rPr lang="es-CO" dirty="0" smtClean="0"/>
              <a:t>29 de septiembre de </a:t>
            </a:r>
            <a:r>
              <a:rPr lang="es-CO" dirty="0" smtClean="0"/>
              <a:t>2015 se les sugirió hacer seguimiento a los siguientes compromisos</a:t>
            </a:r>
            <a:r>
              <a:rPr lang="es-CO" dirty="0" smtClean="0"/>
              <a:t>: </a:t>
            </a:r>
            <a:r>
              <a:rPr lang="pl-PL" dirty="0"/>
              <a:t>	</a:t>
            </a:r>
            <a:endParaRPr lang="es-CO" dirty="0"/>
          </a:p>
          <a:p>
            <a:r>
              <a:rPr lang="es-CO" dirty="0"/>
              <a:t> </a:t>
            </a:r>
          </a:p>
          <a:p>
            <a:pPr marL="285750" indent="-285750">
              <a:spcBef>
                <a:spcPts val="600"/>
              </a:spcBef>
              <a:spcAft>
                <a:spcPts val="600"/>
              </a:spcAft>
              <a:buFont typeface="Arial" panose="020B0604020202020204" pitchFamily="34" charset="0"/>
              <a:buChar char="•"/>
            </a:pPr>
            <a:r>
              <a:rPr lang="es-CO" dirty="0">
                <a:solidFill>
                  <a:srgbClr val="000000"/>
                </a:solidFill>
                <a:latin typeface="Arial"/>
              </a:rPr>
              <a:t>Promover una activa participación ciudadana en la veeduría y seguimiento de los programas del Instituto Colombiano de Bienestar Familiar y la vigilancia en la gestión de los servidores públicos del ICBF Centro zonal Mocoa.	</a:t>
            </a:r>
          </a:p>
          <a:p>
            <a:pPr marL="285750" indent="-285750">
              <a:spcBef>
                <a:spcPts val="600"/>
              </a:spcBef>
              <a:spcAft>
                <a:spcPts val="600"/>
              </a:spcAft>
              <a:buFont typeface="Arial" panose="020B0604020202020204" pitchFamily="34" charset="0"/>
              <a:buChar char="•"/>
            </a:pPr>
            <a:r>
              <a:rPr lang="es-CO" dirty="0">
                <a:solidFill>
                  <a:srgbClr val="000000"/>
                </a:solidFill>
                <a:latin typeface="Arial"/>
              </a:rPr>
              <a:t>La población </a:t>
            </a:r>
            <a:r>
              <a:rPr lang="es-CO" dirty="0" smtClean="0">
                <a:solidFill>
                  <a:srgbClr val="000000"/>
                </a:solidFill>
                <a:latin typeface="Arial"/>
              </a:rPr>
              <a:t>indígena </a:t>
            </a:r>
            <a:r>
              <a:rPr lang="es-CO" dirty="0">
                <a:solidFill>
                  <a:srgbClr val="000000"/>
                </a:solidFill>
                <a:latin typeface="Arial"/>
              </a:rPr>
              <a:t>de Senderos de Unidad de Mocoa solicitan las fechas en las cuales se desarrollarán las consultas previas del conflicto armado y de violencia </a:t>
            </a:r>
            <a:r>
              <a:rPr lang="es-CO" dirty="0" smtClean="0">
                <a:solidFill>
                  <a:srgbClr val="000000"/>
                </a:solidFill>
                <a:latin typeface="Arial"/>
              </a:rPr>
              <a:t>política </a:t>
            </a:r>
            <a:r>
              <a:rPr lang="es-CO" dirty="0">
                <a:solidFill>
                  <a:srgbClr val="000000"/>
                </a:solidFill>
                <a:latin typeface="Arial"/>
              </a:rPr>
              <a:t>institucional con </a:t>
            </a:r>
            <a:r>
              <a:rPr lang="es-CO" dirty="0" smtClean="0">
                <a:solidFill>
                  <a:srgbClr val="000000"/>
                </a:solidFill>
                <a:latin typeface="Arial"/>
              </a:rPr>
              <a:t>relación </a:t>
            </a:r>
            <a:r>
              <a:rPr lang="es-CO" dirty="0">
                <a:solidFill>
                  <a:srgbClr val="000000"/>
                </a:solidFill>
                <a:latin typeface="Arial"/>
              </a:rPr>
              <a:t>a ruta de orientación de generaciones con bienestar, identificar  las verdaderas autoridades delas organizaciones de victimas </a:t>
            </a:r>
            <a:r>
              <a:rPr lang="es-CO" dirty="0" smtClean="0">
                <a:solidFill>
                  <a:srgbClr val="000000"/>
                </a:solidFill>
                <a:latin typeface="Arial"/>
              </a:rPr>
              <a:t>indígenas.</a:t>
            </a:r>
            <a:r>
              <a:rPr lang="es-CO" dirty="0">
                <a:solidFill>
                  <a:srgbClr val="000000"/>
                </a:solidFill>
                <a:latin typeface="Arial"/>
              </a:rPr>
              <a:t>	</a:t>
            </a:r>
          </a:p>
          <a:p>
            <a:pPr marL="285750" indent="-285750">
              <a:spcBef>
                <a:spcPts val="600"/>
              </a:spcBef>
              <a:spcAft>
                <a:spcPts val="600"/>
              </a:spcAft>
              <a:buFont typeface="Arial" panose="020B0604020202020204" pitchFamily="34" charset="0"/>
              <a:buChar char="•"/>
            </a:pPr>
            <a:r>
              <a:rPr lang="es-CO" dirty="0">
                <a:solidFill>
                  <a:srgbClr val="000000"/>
                </a:solidFill>
                <a:latin typeface="Arial"/>
              </a:rPr>
              <a:t>La </a:t>
            </a:r>
            <a:r>
              <a:rPr lang="es-CO" dirty="0" smtClean="0">
                <a:solidFill>
                  <a:srgbClr val="000000"/>
                </a:solidFill>
                <a:latin typeface="Arial"/>
              </a:rPr>
              <a:t>población </a:t>
            </a:r>
            <a:r>
              <a:rPr lang="es-CO" dirty="0">
                <a:solidFill>
                  <a:srgbClr val="000000"/>
                </a:solidFill>
                <a:latin typeface="Arial"/>
              </a:rPr>
              <a:t>indígena de senderos de unidad de Mocoa solicitan que se </a:t>
            </a:r>
            <a:r>
              <a:rPr lang="es-CO" dirty="0" smtClean="0">
                <a:solidFill>
                  <a:srgbClr val="000000"/>
                </a:solidFill>
                <a:latin typeface="Arial"/>
              </a:rPr>
              <a:t>revise </a:t>
            </a:r>
            <a:r>
              <a:rPr lang="es-CO" dirty="0">
                <a:solidFill>
                  <a:srgbClr val="000000"/>
                </a:solidFill>
                <a:latin typeface="Arial"/>
              </a:rPr>
              <a:t>desde ICBF porque los programas va dirigido a ciertos grupos poblacionales </a:t>
            </a:r>
            <a:r>
              <a:rPr lang="es-CO" dirty="0" smtClean="0">
                <a:solidFill>
                  <a:srgbClr val="000000"/>
                </a:solidFill>
                <a:latin typeface="Arial"/>
              </a:rPr>
              <a:t>étnicos, </a:t>
            </a:r>
            <a:r>
              <a:rPr lang="es-CO" dirty="0">
                <a:solidFill>
                  <a:srgbClr val="000000"/>
                </a:solidFill>
                <a:latin typeface="Arial"/>
              </a:rPr>
              <a:t>sabiendo que existen 14 pueblos en Mocoa.	</a:t>
            </a:r>
          </a:p>
          <a:p>
            <a:pPr marL="285750" indent="-285750">
              <a:lnSpc>
                <a:spcPct val="150000"/>
              </a:lnSpc>
              <a:buFont typeface="Arial" panose="020B0604020202020204" pitchFamily="34" charset="0"/>
              <a:buChar char="•"/>
            </a:pPr>
            <a:endParaRPr lang="es-CO" sz="1400"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3" y="87313"/>
            <a:ext cx="70857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de </a:t>
            </a:r>
            <a:endParaRPr lang="es-CO" sz="2000" b="1" dirty="0" smtClean="0">
              <a:solidFill>
                <a:schemeClr val="bg1"/>
              </a:solidFill>
            </a:endParaRPr>
          </a:p>
          <a:p>
            <a:r>
              <a:rPr lang="es-CO" sz="2000" b="1" dirty="0" smtClean="0">
                <a:solidFill>
                  <a:schemeClr val="bg1"/>
                </a:solidFill>
              </a:rPr>
              <a:t>Sibundoy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3" y="1117340"/>
            <a:ext cx="8625385" cy="4801314"/>
          </a:xfrm>
          <a:prstGeom prst="rect">
            <a:avLst/>
          </a:prstGeom>
        </p:spPr>
        <p:txBody>
          <a:bodyPr wrap="square">
            <a:spAutoFit/>
          </a:bodyPr>
          <a:lstStyle/>
          <a:p>
            <a:r>
              <a:rPr lang="es-CO" b="1" dirty="0"/>
              <a:t>De la MP del municipio de  </a:t>
            </a:r>
            <a:r>
              <a:rPr lang="es-CO" b="1" dirty="0" smtClean="0"/>
              <a:t>Sibundoy  </a:t>
            </a:r>
            <a:r>
              <a:rPr lang="es-CO" b="1" dirty="0" smtClean="0"/>
              <a:t>del </a:t>
            </a:r>
            <a:r>
              <a:rPr lang="es-CO" b="1" dirty="0"/>
              <a:t>CZ </a:t>
            </a:r>
            <a:r>
              <a:rPr lang="es-CO" b="1" dirty="0" smtClean="0"/>
              <a:t>Sibundoy realizada </a:t>
            </a:r>
            <a:r>
              <a:rPr lang="es-CO" b="1" dirty="0" smtClean="0"/>
              <a:t>el </a:t>
            </a:r>
            <a:r>
              <a:rPr lang="es-CO" b="1" dirty="0" smtClean="0"/>
              <a:t>9 de Octubre  </a:t>
            </a:r>
            <a:r>
              <a:rPr lang="es-CO" b="1" dirty="0" smtClean="0"/>
              <a:t>de 2015 se les sugirió hacer seguimiento a los siguientes compromisos </a:t>
            </a:r>
            <a:r>
              <a:rPr lang="es-CO" b="1" dirty="0"/>
              <a:t>: 	</a:t>
            </a:r>
            <a:endParaRPr lang="es-CO" b="1" dirty="0" smtClean="0"/>
          </a:p>
          <a:p>
            <a:endParaRPr lang="es-CO" dirty="0"/>
          </a:p>
          <a:p>
            <a:pPr marL="285750" lvl="0" indent="-285750">
              <a:spcBef>
                <a:spcPts val="600"/>
              </a:spcBef>
              <a:spcAft>
                <a:spcPts val="600"/>
              </a:spcAft>
              <a:buFont typeface="Arial" panose="020B0604020202020204" pitchFamily="34" charset="0"/>
              <a:buChar char="•"/>
            </a:pPr>
            <a:r>
              <a:rPr lang="es-CO" sz="1500" dirty="0" smtClean="0"/>
              <a:t>Solicitar </a:t>
            </a:r>
            <a:r>
              <a:rPr lang="es-CO" sz="1500" dirty="0"/>
              <a:t>a la coordinadora pedagógica de la modalidad familiar que acompañe  en los encuentros a las familias en las unidades de servicio de Sibundoy, informan que ya se hizo llegar comunicado al operador y a la coordinadora, ahora se requiere verificar que efectivamente se esté acompañando a los encuentros de familia y se valore el impacto de esta actividad.  </a:t>
            </a:r>
          </a:p>
          <a:p>
            <a:pPr marL="285750" lvl="0" indent="-285750">
              <a:spcBef>
                <a:spcPts val="600"/>
              </a:spcBef>
              <a:spcAft>
                <a:spcPts val="600"/>
              </a:spcAft>
              <a:buFont typeface="Arial" panose="020B0604020202020204" pitchFamily="34" charset="0"/>
              <a:buChar char="•"/>
            </a:pPr>
            <a:r>
              <a:rPr lang="es-CO" sz="1500" dirty="0" smtClean="0"/>
              <a:t>Respecto </a:t>
            </a:r>
            <a:r>
              <a:rPr lang="es-CO" sz="1500" dirty="0"/>
              <a:t>a capacitar con frecuencia al personal manipulador de los hogares comunitarios porque se rota también con frecuencia, informan que ya está asumiendo la nutricionista del CZ de Sibundoy  encargada de esta actividad, igualmente se requiere evaluar los resultados de las capacitaciones</a:t>
            </a:r>
          </a:p>
          <a:p>
            <a:pPr marL="285750" lvl="0" indent="-285750">
              <a:spcBef>
                <a:spcPts val="600"/>
              </a:spcBef>
              <a:spcAft>
                <a:spcPts val="600"/>
              </a:spcAft>
              <a:buFont typeface="Arial" panose="020B0604020202020204" pitchFamily="34" charset="0"/>
              <a:buChar char="•"/>
            </a:pPr>
            <a:r>
              <a:rPr lang="es-CO" sz="1500" dirty="0" smtClean="0"/>
              <a:t>Verificar </a:t>
            </a:r>
            <a:r>
              <a:rPr lang="es-CO" sz="1500" dirty="0"/>
              <a:t>que se esté brindando  apoyo psicosocial en los hogares comunitarios de Bienestar a los padres de familia beneficiarios del servicio y evaluar los resultados de este trabajo.</a:t>
            </a:r>
          </a:p>
          <a:p>
            <a:pPr marL="285750" lvl="0" indent="-285750">
              <a:spcBef>
                <a:spcPts val="600"/>
              </a:spcBef>
              <a:spcAft>
                <a:spcPts val="600"/>
              </a:spcAft>
              <a:buFont typeface="Arial" panose="020B0604020202020204" pitchFamily="34" charset="0"/>
              <a:buChar char="•"/>
            </a:pPr>
            <a:r>
              <a:rPr lang="es-CO" sz="1500" dirty="0" smtClean="0"/>
              <a:t>Verificar </a:t>
            </a:r>
            <a:r>
              <a:rPr lang="es-CO" sz="1500" dirty="0"/>
              <a:t>que se haga la entrega del  material didáctico con oportunidad en los encuentros vivenciales a los promotores de derechos y que este obedezca a las actividades que vienen desarrollando en cada grupo y que se apoye la parte diferencial en la elaboración de máscaras y objetos propios de la Región.</a:t>
            </a:r>
          </a:p>
          <a:p>
            <a:r>
              <a:rPr lang="es-CO" sz="1400" b="1" dirty="0" smtClean="0"/>
              <a:t>.</a:t>
            </a:r>
            <a:endParaRPr lang="es-CO" sz="1400" dirty="0"/>
          </a:p>
          <a:p>
            <a:endParaRPr lang="es-CO" dirty="0"/>
          </a:p>
        </p:txBody>
      </p:sp>
    </p:spTree>
    <p:extLst>
      <p:ext uri="{BB962C8B-B14F-4D97-AF65-F5344CB8AC3E}">
        <p14:creationId xmlns:p14="http://schemas.microsoft.com/office/powerpoint/2010/main" val="1458113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de la Regional </a:t>
            </a:r>
            <a:r>
              <a:rPr lang="es-ES" b="1" dirty="0" smtClean="0">
                <a:solidFill>
                  <a:schemeClr val="bg1"/>
                </a:solidFill>
              </a:rPr>
              <a:t>Putumayo </a:t>
            </a:r>
            <a:endParaRPr lang="es-ES" b="1" dirty="0">
              <a:solidFill>
                <a:schemeClr val="bg1"/>
              </a:solidFill>
            </a:endParaRPr>
          </a:p>
        </p:txBody>
      </p:sp>
      <p:sp>
        <p:nvSpPr>
          <p:cNvPr id="2" name="1 CuadroTexto"/>
          <p:cNvSpPr txBox="1"/>
          <p:nvPr/>
        </p:nvSpPr>
        <p:spPr>
          <a:xfrm>
            <a:off x="163773" y="1310185"/>
            <a:ext cx="8789158" cy="4801314"/>
          </a:xfrm>
          <a:prstGeom prst="rect">
            <a:avLst/>
          </a:prstGeom>
          <a:noFill/>
        </p:spPr>
        <p:txBody>
          <a:bodyPr wrap="square" rtlCol="0">
            <a:spAutoFit/>
          </a:bodyPr>
          <a:lstStyle/>
          <a:p>
            <a:pPr>
              <a:lnSpc>
                <a:spcPct val="150000"/>
              </a:lnSpc>
            </a:pPr>
            <a:r>
              <a:rPr lang="es-CO" b="1" dirty="0" smtClean="0"/>
              <a:t>De la RPC realizada </a:t>
            </a:r>
            <a:r>
              <a:rPr lang="es-CO" b="1" dirty="0"/>
              <a:t>el </a:t>
            </a:r>
            <a:r>
              <a:rPr lang="es-CO" b="1" dirty="0" smtClean="0"/>
              <a:t>12 </a:t>
            </a:r>
            <a:r>
              <a:rPr lang="es-CO" b="1" dirty="0" smtClean="0"/>
              <a:t>de Noviembre de 2015   </a:t>
            </a:r>
            <a:r>
              <a:rPr lang="es-CO" dirty="0" smtClean="0"/>
              <a:t>los </a:t>
            </a:r>
            <a:r>
              <a:rPr lang="es-CO" dirty="0"/>
              <a:t>siguientes fueron los compromisos adquiridos</a:t>
            </a:r>
            <a:r>
              <a:rPr lang="es-CO" dirty="0" smtClean="0"/>
              <a:t>:</a:t>
            </a:r>
            <a:endParaRPr lang="es-CO" dirty="0" smtClean="0"/>
          </a:p>
          <a:p>
            <a:pPr>
              <a:lnSpc>
                <a:spcPct val="150000"/>
              </a:lnSpc>
            </a:pPr>
            <a:endParaRPr lang="es-CO" dirty="0"/>
          </a:p>
          <a:p>
            <a:pPr marL="285750" indent="-285750">
              <a:buFont typeface="Arial" panose="020B0604020202020204" pitchFamily="34" charset="0"/>
              <a:buChar char="•"/>
            </a:pPr>
            <a:r>
              <a:rPr lang="es-CO" sz="1700" dirty="0" smtClean="0"/>
              <a:t>Verificar </a:t>
            </a:r>
            <a:r>
              <a:rPr lang="es-CO" sz="1700" dirty="0"/>
              <a:t>que se mejore la atención y en los procesos de asignación de  citas por parte de los </a:t>
            </a:r>
            <a:r>
              <a:rPr lang="es-CO" sz="1700" dirty="0" smtClean="0"/>
              <a:t>equipos </a:t>
            </a:r>
            <a:r>
              <a:rPr lang="es-CO" sz="1700" dirty="0"/>
              <a:t>zonales y el   trato de funcionarios a ciudadanía.</a:t>
            </a:r>
          </a:p>
          <a:p>
            <a:pPr marL="285750" indent="-285750">
              <a:buFont typeface="Arial" panose="020B0604020202020204" pitchFamily="34" charset="0"/>
              <a:buChar char="•"/>
            </a:pPr>
            <a:r>
              <a:rPr lang="es-CO" sz="1700" dirty="0" smtClean="0"/>
              <a:t>Verificar </a:t>
            </a:r>
            <a:r>
              <a:rPr lang="es-CO" sz="1700" dirty="0"/>
              <a:t>que se atienda a la población en condición de desplazamiento víctima del conflicto armado.</a:t>
            </a:r>
          </a:p>
          <a:p>
            <a:pPr marL="285750" indent="-285750">
              <a:buFont typeface="Arial" panose="020B0604020202020204" pitchFamily="34" charset="0"/>
              <a:buChar char="•"/>
            </a:pPr>
            <a:r>
              <a:rPr lang="es-CO" sz="1700" dirty="0" smtClean="0"/>
              <a:t>Verificar </a:t>
            </a:r>
            <a:r>
              <a:rPr lang="es-CO" sz="1700" dirty="0"/>
              <a:t>que se brinden  charlas pedagógicas que permitan conocer lo servicios del Instituto. </a:t>
            </a:r>
          </a:p>
          <a:p>
            <a:pPr marL="285750" indent="-285750">
              <a:buFont typeface="Arial" panose="020B0604020202020204" pitchFamily="34" charset="0"/>
              <a:buChar char="•"/>
            </a:pPr>
            <a:r>
              <a:rPr lang="es-CO" sz="1700" dirty="0" smtClean="0"/>
              <a:t>Verificar </a:t>
            </a:r>
            <a:r>
              <a:rPr lang="es-CO" sz="1700" dirty="0"/>
              <a:t>que se realicen r campañas con mayor frecuencia para recolectar las inquietudes de la comunidad y se den las respuesta respectivas </a:t>
            </a:r>
          </a:p>
          <a:p>
            <a:endParaRPr lang="es-CO" sz="1700" dirty="0" smtClean="0"/>
          </a:p>
          <a:p>
            <a:r>
              <a:rPr lang="es-CO" sz="1700" dirty="0" smtClean="0"/>
              <a:t>Confirman </a:t>
            </a:r>
            <a:r>
              <a:rPr lang="es-CO" sz="1700" dirty="0"/>
              <a:t>que el 90% de los compromisos se han cumplido y comparten las respectivas actas </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276</TotalTime>
  <Words>832</Words>
  <Application>Microsoft Office PowerPoint</Application>
  <PresentationFormat>Presentación en pantalla (4:3)</PresentationFormat>
  <Paragraphs>103</Paragraphs>
  <Slides>12</Slides>
  <Notes>0</Notes>
  <HiddenSlides>0</HiddenSlides>
  <MMClips>0</MMClips>
  <ScaleCrop>false</ScaleCrop>
  <HeadingPairs>
    <vt:vector size="4" baseType="variant">
      <vt:variant>
        <vt:lpstr>Tema</vt:lpstr>
      </vt:variant>
      <vt:variant>
        <vt:i4>2</vt:i4>
      </vt:variant>
      <vt:variant>
        <vt:lpstr>Títulos de diapositiva</vt:lpstr>
      </vt:variant>
      <vt:variant>
        <vt:i4>12</vt:i4>
      </vt:variant>
    </vt:vector>
  </HeadingPairs>
  <TitlesOfParts>
    <vt:vector size="14"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32</cp:revision>
  <dcterms:created xsi:type="dcterms:W3CDTF">2015-01-29T14:27:26Z</dcterms:created>
  <dcterms:modified xsi:type="dcterms:W3CDTF">2015-12-22T21:20:43Z</dcterms:modified>
</cp:coreProperties>
</file>