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78" r:id="rId10"/>
    <p:sldId id="275" r:id="rId11"/>
    <p:sldId id="277" r:id="rId12"/>
    <p:sldId id="276" r:id="rId13"/>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27/01/2016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27/01/2016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27/01/2016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27/01/2016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a:t>
            </a:r>
            <a:r>
              <a:rPr lang="es-CO" sz="3200" dirty="0" smtClean="0">
                <a:solidFill>
                  <a:schemeClr val="bg1"/>
                </a:solidFill>
              </a:rPr>
              <a:t>QUINDÍO </a:t>
            </a:r>
            <a:r>
              <a:rPr lang="es-CO" sz="3200" dirty="0" smtClean="0">
                <a:solidFill>
                  <a:schemeClr val="bg1"/>
                </a:solidFill>
              </a:rPr>
              <a:t>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4" name="3 Rectángulo"/>
          <p:cNvSpPr/>
          <p:nvPr/>
        </p:nvSpPr>
        <p:spPr>
          <a:xfrm>
            <a:off x="272954" y="1294727"/>
            <a:ext cx="8038531" cy="1477328"/>
          </a:xfrm>
          <a:prstGeom prst="rect">
            <a:avLst/>
          </a:prstGeom>
        </p:spPr>
        <p:txBody>
          <a:bodyPr wrap="square">
            <a:spAutoFit/>
          </a:bodyPr>
          <a:lstStyle/>
          <a:p>
            <a:pPr marL="285750" lvl="0" indent="-285750">
              <a:spcBef>
                <a:spcPts val="600"/>
              </a:spcBef>
              <a:spcAft>
                <a:spcPts val="600"/>
              </a:spcAft>
              <a:buFont typeface="Arial" panose="020B0604020202020204" pitchFamily="34" charset="0"/>
              <a:buChar char="•"/>
            </a:pPr>
            <a:r>
              <a:rPr lang="es-CO" sz="1600" dirty="0" smtClean="0"/>
              <a:t>Ausencia </a:t>
            </a:r>
            <a:r>
              <a:rPr lang="es-CO" sz="1600" dirty="0"/>
              <a:t>de apoyo logístico,  para las mesas publicas ya que no estaba contratado desde la Sede Nacional. </a:t>
            </a:r>
            <a:r>
              <a:rPr lang="es-CO" sz="1600" dirty="0">
                <a:solidFill>
                  <a:srgbClr val="FF0000"/>
                </a:solidFill>
              </a:rPr>
              <a:t>Para el 2016 se espera corregir este inconveniente</a:t>
            </a:r>
          </a:p>
          <a:p>
            <a:pPr marL="285750" lvl="0" indent="-285750">
              <a:spcBef>
                <a:spcPts val="600"/>
              </a:spcBef>
              <a:spcAft>
                <a:spcPts val="600"/>
              </a:spcAft>
              <a:buFont typeface="Arial" panose="020B0604020202020204" pitchFamily="34" charset="0"/>
              <a:buChar char="•"/>
            </a:pPr>
            <a:r>
              <a:rPr lang="es-CO" sz="1600" dirty="0" smtClean="0"/>
              <a:t>El </a:t>
            </a:r>
            <a:r>
              <a:rPr lang="es-CO" sz="1600" dirty="0"/>
              <a:t>hecho de contratar operadores que no son de la ciudad hace que se presenten demoras para la prestación del servicio, lo cual genera contratiempos. </a:t>
            </a:r>
            <a:r>
              <a:rPr lang="es-CO" sz="1600" dirty="0">
                <a:solidFill>
                  <a:srgbClr val="FF0000"/>
                </a:solidFill>
              </a:rPr>
              <a:t>Se transmitirá a esta inquietud para ser evaluada y tenida en cuenta. </a:t>
            </a:r>
            <a:endParaRPr lang="es-CO" sz="1600" dirty="0">
              <a:solidFill>
                <a:srgbClr val="FF0000"/>
              </a:solidFill>
            </a:endParaRPr>
          </a:p>
        </p:txBody>
      </p:sp>
    </p:spTree>
    <p:extLst>
      <p:ext uri="{BB962C8B-B14F-4D97-AF65-F5344CB8AC3E}">
        <p14:creationId xmlns:p14="http://schemas.microsoft.com/office/powerpoint/2010/main" val="3485802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a:t>
            </a:r>
            <a:r>
              <a:rPr lang="es-CO" b="1" dirty="0" smtClean="0">
                <a:solidFill>
                  <a:schemeClr val="bg1"/>
                </a:solidFill>
              </a:rPr>
              <a:t>Quindío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3" y="1323833"/>
            <a:ext cx="8325135" cy="5262979"/>
          </a:xfrm>
          <a:prstGeom prst="rect">
            <a:avLst/>
          </a:prstGeom>
          <a:noFill/>
        </p:spPr>
        <p:txBody>
          <a:bodyPr wrap="square" rtlCol="0">
            <a:spAutoFit/>
          </a:bodyPr>
          <a:lstStyle/>
          <a:p>
            <a:pPr marL="285750" lvl="0" indent="-285750" algn="just">
              <a:lnSpc>
                <a:spcPct val="150000"/>
              </a:lnSpc>
              <a:buFont typeface="Arial" panose="020B0604020202020204" pitchFamily="34" charset="0"/>
              <a:buChar char="•"/>
            </a:pPr>
            <a:r>
              <a:rPr lang="es-CO" sz="1600" dirty="0" smtClean="0"/>
              <a:t>Los </a:t>
            </a:r>
            <a:r>
              <a:rPr lang="es-CO" sz="1600" dirty="0"/>
              <a:t>Centros Zonales consideran que no es viable realizar la mesas públicas exclusivas con Niños y Niñas, dado que ellos ya están inmersos dentro de las actuales mesas públicas a través de la voz de sus padres y en ocasiones con la asistencia de ellos mismos en los diferentes eventos.</a:t>
            </a:r>
          </a:p>
          <a:p>
            <a:pPr marL="285750" lvl="0" indent="-285750" algn="just">
              <a:lnSpc>
                <a:spcPct val="150000"/>
              </a:lnSpc>
              <a:buFont typeface="Arial" panose="020B0604020202020204" pitchFamily="34" charset="0"/>
              <a:buChar char="•"/>
            </a:pPr>
            <a:r>
              <a:rPr lang="es-CO" sz="1600" dirty="0" smtClean="0"/>
              <a:t>Sin </a:t>
            </a:r>
            <a:r>
              <a:rPr lang="es-CO" sz="1600" dirty="0"/>
              <a:t>embargo la idea de hacer mesas públicas con los no se descartaría  ya que sería un espacio específico con ellos en los que se les pueda brindar un ambiente de escucha y de información relacionado con sus programas. Pero como recomendación se debería adaptar el formato actual y hacerlo más favorable para la edad de los niños, niñas y adolescentes.</a:t>
            </a:r>
          </a:p>
          <a:p>
            <a:pPr marL="285750" lvl="0" indent="-285750" algn="just">
              <a:lnSpc>
                <a:spcPct val="150000"/>
              </a:lnSpc>
              <a:buFont typeface="Arial" panose="020B0604020202020204" pitchFamily="34" charset="0"/>
              <a:buChar char="•"/>
            </a:pPr>
            <a:r>
              <a:rPr lang="es-CO" sz="1600" dirty="0" smtClean="0"/>
              <a:t>Recuerdan </a:t>
            </a:r>
            <a:r>
              <a:rPr lang="es-CO" sz="1600" dirty="0"/>
              <a:t>que existe la Rendición Pública de Cuentas de Infancia y adolescencia donde los niños, niñas y adolescentes pueden participar en todas las fases donde  el objetivo central  son ellos.</a:t>
            </a:r>
          </a:p>
          <a:p>
            <a:pPr marL="285750" lvl="0" indent="-285750" algn="just">
              <a:lnSpc>
                <a:spcPct val="150000"/>
              </a:lnSpc>
              <a:buFont typeface="Arial" panose="020B0604020202020204" pitchFamily="34" charset="0"/>
              <a:buChar char="•"/>
            </a:pPr>
            <a:r>
              <a:rPr lang="es-CO" sz="1600" dirty="0" smtClean="0"/>
              <a:t>Sugieren </a:t>
            </a:r>
            <a:r>
              <a:rPr lang="es-CO" sz="1600" dirty="0"/>
              <a:t>que los  contratos del Operador Logístico se hagan teniendo en cuenta la programación de las Mesas Públicas de los Centros Zonales, con el objetivo de brindar una atención con calidad a los asistentes. </a:t>
            </a:r>
          </a:p>
          <a:p>
            <a:pPr algn="just">
              <a:lnSpc>
                <a:spcPct val="150000"/>
              </a:lnSpc>
            </a:pPr>
            <a:r>
              <a:rPr lang="es-CO" sz="1600" dirty="0"/>
              <a:t> </a:t>
            </a:r>
            <a:endParaRPr lang="es-CO" sz="1600" dirty="0" smtClean="0"/>
          </a:p>
        </p:txBody>
      </p:sp>
    </p:spTree>
    <p:extLst>
      <p:ext uri="{BB962C8B-B14F-4D97-AF65-F5344CB8AC3E}">
        <p14:creationId xmlns:p14="http://schemas.microsoft.com/office/powerpoint/2010/main" val="3741307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Quindío 2015 </a:t>
            </a:r>
            <a:endParaRPr lang="es-CO" b="1" dirty="0">
              <a:solidFill>
                <a:schemeClr val="bg1"/>
              </a:solidFill>
            </a:endParaRPr>
          </a:p>
        </p:txBody>
      </p:sp>
      <p:sp>
        <p:nvSpPr>
          <p:cNvPr id="3" name="5 Marcador de contenido"/>
          <p:cNvSpPr txBox="1">
            <a:spLocks/>
          </p:cNvSpPr>
          <p:nvPr/>
        </p:nvSpPr>
        <p:spPr bwMode="auto">
          <a:xfrm>
            <a:off x="214282" y="914122"/>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t>
            </a:r>
            <a:r>
              <a:rPr lang="es-CO" altLang="es-CO" sz="1200" dirty="0" smtClean="0">
                <a:solidFill>
                  <a:prstClr val="black"/>
                </a:solidFill>
                <a:latin typeface="Arial" pitchFamily="34" charset="0"/>
                <a:ea typeface="Geneva"/>
                <a:cs typeface="Arial" pitchFamily="34" charset="0"/>
              </a:rPr>
              <a:t>Quindío </a:t>
            </a:r>
            <a:r>
              <a:rPr lang="es-CO" altLang="es-CO" sz="1200" dirty="0" smtClean="0">
                <a:solidFill>
                  <a:prstClr val="black"/>
                </a:solidFill>
                <a:latin typeface="Arial" pitchFamily="34" charset="0"/>
                <a:ea typeface="Geneva"/>
                <a:cs typeface="Arial" pitchFamily="34" charset="0"/>
              </a:rPr>
              <a:t>en el 2015 programó y realizo </a:t>
            </a:r>
            <a:r>
              <a:rPr lang="es-CO" altLang="es-CO" sz="1200" dirty="0" smtClean="0">
                <a:solidFill>
                  <a:prstClr val="black"/>
                </a:solidFill>
                <a:latin typeface="Arial" pitchFamily="34" charset="0"/>
                <a:ea typeface="Geneva"/>
                <a:cs typeface="Arial" pitchFamily="34" charset="0"/>
              </a:rPr>
              <a:t>1 </a:t>
            </a:r>
            <a:r>
              <a:rPr lang="es-CO" altLang="es-CO" sz="1200" dirty="0" smtClean="0">
                <a:solidFill>
                  <a:prstClr val="black"/>
                </a:solidFill>
                <a:latin typeface="Arial" pitchFamily="34" charset="0"/>
                <a:ea typeface="Geneva"/>
                <a:cs typeface="Arial" pitchFamily="34" charset="0"/>
              </a:rPr>
              <a:t>evento de Rendición de cuentas, </a:t>
            </a:r>
            <a:r>
              <a:rPr lang="es-CO" altLang="es-CO" sz="1200" dirty="0">
                <a:solidFill>
                  <a:prstClr val="black"/>
                </a:solidFill>
                <a:latin typeface="Arial" pitchFamily="34" charset="0"/>
                <a:ea typeface="Geneva"/>
                <a:cs typeface="Arial" pitchFamily="34" charset="0"/>
              </a:rPr>
              <a:t>reportan listado con </a:t>
            </a:r>
            <a:r>
              <a:rPr lang="es-CO" altLang="es-CO" sz="1200" dirty="0" smtClean="0">
                <a:solidFill>
                  <a:prstClr val="black"/>
                </a:solidFill>
                <a:latin typeface="Arial" pitchFamily="34" charset="0"/>
                <a:ea typeface="Geneva"/>
                <a:cs typeface="Arial" pitchFamily="34" charset="0"/>
              </a:rPr>
              <a:t>169 </a:t>
            </a:r>
            <a:r>
              <a:rPr lang="es-CO" altLang="es-CO" sz="1200" dirty="0">
                <a:solidFill>
                  <a:prstClr val="black"/>
                </a:solidFill>
                <a:latin typeface="Arial" pitchFamily="34" charset="0"/>
                <a:ea typeface="Geneva"/>
                <a:cs typeface="Arial" pitchFamily="34" charset="0"/>
              </a:rPr>
              <a:t>asistentes  de los cuales </a:t>
            </a:r>
            <a:r>
              <a:rPr lang="es-CO" altLang="es-CO" sz="1200" dirty="0" smtClean="0">
                <a:solidFill>
                  <a:prstClr val="black"/>
                </a:solidFill>
                <a:latin typeface="Arial" pitchFamily="34" charset="0"/>
                <a:ea typeface="Geneva"/>
                <a:cs typeface="Arial" pitchFamily="34" charset="0"/>
              </a:rPr>
              <a:t>113 </a:t>
            </a:r>
            <a:r>
              <a:rPr lang="es-CO" altLang="es-CO" sz="1200" dirty="0">
                <a:solidFill>
                  <a:prstClr val="black"/>
                </a:solidFill>
                <a:latin typeface="Arial" pitchFamily="34" charset="0"/>
                <a:ea typeface="Geneva"/>
                <a:cs typeface="Arial" pitchFamily="34" charset="0"/>
              </a:rPr>
              <a:t>representaron las OG </a:t>
            </a:r>
            <a:r>
              <a:rPr lang="es-CO" altLang="es-CO" sz="1200" dirty="0" smtClean="0">
                <a:solidFill>
                  <a:prstClr val="black"/>
                </a:solidFill>
                <a:latin typeface="Arial" pitchFamily="34" charset="0"/>
                <a:ea typeface="Geneva"/>
                <a:cs typeface="Arial" pitchFamily="34" charset="0"/>
              </a:rPr>
              <a:t> 53  </a:t>
            </a:r>
            <a:r>
              <a:rPr lang="es-CO" altLang="es-CO" sz="1200" dirty="0">
                <a:solidFill>
                  <a:prstClr val="black"/>
                </a:solidFill>
                <a:latin typeface="Arial" pitchFamily="34" charset="0"/>
                <a:ea typeface="Geneva"/>
                <a:cs typeface="Arial" pitchFamily="34" charset="0"/>
              </a:rPr>
              <a:t>las ONG y organizaciones sociales y </a:t>
            </a:r>
            <a:r>
              <a:rPr lang="es-CO" altLang="es-CO" sz="1200" dirty="0" smtClean="0">
                <a:solidFill>
                  <a:prstClr val="black"/>
                </a:solidFill>
                <a:latin typeface="Arial" pitchFamily="34" charset="0"/>
                <a:ea typeface="Geneva"/>
                <a:cs typeface="Arial" pitchFamily="34" charset="0"/>
              </a:rPr>
              <a:t>3 </a:t>
            </a:r>
            <a:r>
              <a:rPr lang="es-CO" altLang="es-CO" sz="1200" dirty="0" smtClean="0">
                <a:solidFill>
                  <a:prstClr val="black"/>
                </a:solidFill>
                <a:latin typeface="Arial" pitchFamily="34" charset="0"/>
                <a:ea typeface="Geneva"/>
                <a:cs typeface="Arial" pitchFamily="34" charset="0"/>
              </a:rPr>
              <a:t>personas que representaron a  </a:t>
            </a:r>
            <a:r>
              <a:rPr lang="es-CO" altLang="es-CO" sz="1200" dirty="0">
                <a:solidFill>
                  <a:prstClr val="black"/>
                </a:solidFill>
                <a:latin typeface="Arial" pitchFamily="34" charset="0"/>
                <a:ea typeface="Geneva"/>
                <a:cs typeface="Arial" pitchFamily="34" charset="0"/>
              </a:rPr>
              <a:t>las organizaciones de control y </a:t>
            </a:r>
            <a:r>
              <a:rPr lang="es-CO" altLang="es-CO" sz="1200" dirty="0" smtClean="0">
                <a:solidFill>
                  <a:prstClr val="black"/>
                </a:solidFill>
                <a:latin typeface="Arial" pitchFamily="34" charset="0"/>
                <a:ea typeface="Geneva"/>
                <a:cs typeface="Arial" pitchFamily="34" charset="0"/>
              </a:rPr>
              <a:t>veeduría. </a:t>
            </a: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a:t>
            </a:r>
            <a:r>
              <a:rPr lang="es-CO" altLang="es-CO" sz="1200" dirty="0" smtClean="0">
                <a:solidFill>
                  <a:prstClr val="black"/>
                </a:solidFill>
                <a:latin typeface="Arial" pitchFamily="34" charset="0"/>
                <a:ea typeface="Geneva"/>
                <a:cs typeface="Arial" pitchFamily="34" charset="0"/>
              </a:rPr>
              <a:t>Quindío </a:t>
            </a:r>
            <a:r>
              <a:rPr lang="es-CO" altLang="es-CO" sz="1200" dirty="0" smtClean="0">
                <a:solidFill>
                  <a:prstClr val="black"/>
                </a:solidFill>
                <a:latin typeface="Arial" pitchFamily="34" charset="0"/>
                <a:ea typeface="Geneva"/>
                <a:cs typeface="Arial" pitchFamily="34" charset="0"/>
              </a:rPr>
              <a:t>programaron 3 MP  y </a:t>
            </a:r>
            <a:r>
              <a:rPr lang="es-CO" altLang="es-CO" sz="1200" dirty="0" smtClean="0">
                <a:solidFill>
                  <a:prstClr val="black"/>
                </a:solidFill>
                <a:latin typeface="Arial" pitchFamily="34" charset="0"/>
                <a:ea typeface="Geneva"/>
                <a:cs typeface="Arial" pitchFamily="34" charset="0"/>
              </a:rPr>
              <a:t>realizaron 3  </a:t>
            </a:r>
            <a:r>
              <a:rPr lang="es-CO" altLang="es-CO" sz="1200" dirty="0" smtClean="0">
                <a:solidFill>
                  <a:prstClr val="black"/>
                </a:solidFill>
                <a:latin typeface="Arial" pitchFamily="34" charset="0"/>
                <a:ea typeface="Geneva"/>
                <a:cs typeface="Arial" pitchFamily="34" charset="0"/>
              </a:rPr>
              <a:t>mesas publicas, e</a:t>
            </a:r>
            <a:r>
              <a:rPr lang="es-ES" altLang="es-CO" sz="1200" dirty="0" smtClean="0">
                <a:solidFill>
                  <a:prstClr val="black"/>
                </a:solidFill>
                <a:latin typeface="Arial" pitchFamily="34" charset="0"/>
                <a:ea typeface="Geneva"/>
                <a:cs typeface="Arial" pitchFamily="34" charset="0"/>
              </a:rPr>
              <a:t>n las mesas publicas </a:t>
            </a:r>
            <a:r>
              <a:rPr lang="es-ES" altLang="es-CO" sz="1200" dirty="0" smtClean="0">
                <a:solidFill>
                  <a:prstClr val="black"/>
                </a:solidFill>
                <a:latin typeface="Arial" pitchFamily="34" charset="0"/>
                <a:ea typeface="Geneva"/>
                <a:cs typeface="Arial" pitchFamily="34" charset="0"/>
              </a:rPr>
              <a:t>participaron un total de 104 participantes de los cuales  19 </a:t>
            </a:r>
            <a:r>
              <a:rPr lang="es-ES" altLang="es-CO" sz="1200" dirty="0" smtClean="0">
                <a:solidFill>
                  <a:prstClr val="black"/>
                </a:solidFill>
                <a:latin typeface="Arial" pitchFamily="34" charset="0"/>
                <a:ea typeface="Geneva"/>
                <a:cs typeface="Arial" pitchFamily="34" charset="0"/>
              </a:rPr>
              <a:t>actores representantes de las OG </a:t>
            </a:r>
            <a:r>
              <a:rPr lang="es-ES" altLang="es-CO" sz="1200" dirty="0" smtClean="0">
                <a:solidFill>
                  <a:prstClr val="black"/>
                </a:solidFill>
                <a:latin typeface="Arial" pitchFamily="34" charset="0"/>
                <a:ea typeface="Geneva"/>
                <a:cs typeface="Arial" pitchFamily="34" charset="0"/>
              </a:rPr>
              <a:t>84 </a:t>
            </a:r>
            <a:r>
              <a:rPr lang="es-ES" altLang="es-CO" sz="1200" dirty="0" smtClean="0">
                <a:solidFill>
                  <a:prstClr val="black"/>
                </a:solidFill>
                <a:latin typeface="Arial" pitchFamily="34" charset="0"/>
                <a:ea typeface="Geneva"/>
                <a:cs typeface="Arial" pitchFamily="34" charset="0"/>
              </a:rPr>
              <a:t>actores de las ONG y  </a:t>
            </a:r>
            <a:r>
              <a:rPr lang="es-ES" altLang="es-CO" sz="1200" dirty="0">
                <a:solidFill>
                  <a:prstClr val="black"/>
                </a:solidFill>
                <a:latin typeface="Arial" pitchFamily="34" charset="0"/>
                <a:ea typeface="Geneva"/>
                <a:cs typeface="Arial" pitchFamily="34" charset="0"/>
              </a:rPr>
              <a:t>actores que representan a la comunidad </a:t>
            </a:r>
            <a:r>
              <a:rPr lang="es-ES" altLang="es-CO" sz="1200" dirty="0" smtClean="0">
                <a:solidFill>
                  <a:prstClr val="black"/>
                </a:solidFill>
                <a:latin typeface="Arial" pitchFamily="34" charset="0"/>
                <a:ea typeface="Geneva"/>
                <a:cs typeface="Arial" pitchFamily="34" charset="0"/>
              </a:rPr>
              <a:t>y </a:t>
            </a:r>
            <a:r>
              <a:rPr lang="es-ES" altLang="es-CO" sz="1200" dirty="0" smtClean="0">
                <a:solidFill>
                  <a:prstClr val="black"/>
                </a:solidFill>
                <a:latin typeface="Arial" pitchFamily="34" charset="0"/>
                <a:ea typeface="Geneva"/>
                <a:cs typeface="Arial" pitchFamily="34" charset="0"/>
              </a:rPr>
              <a:t>1 actor </a:t>
            </a:r>
            <a:r>
              <a:rPr lang="es-ES" altLang="es-CO" sz="1200" dirty="0" smtClean="0">
                <a:solidFill>
                  <a:prstClr val="black"/>
                </a:solidFill>
                <a:latin typeface="Arial" pitchFamily="34" charset="0"/>
                <a:ea typeface="Geneva"/>
                <a:cs typeface="Arial" pitchFamily="34" charset="0"/>
              </a:rPr>
              <a:t>que </a:t>
            </a:r>
            <a:r>
              <a:rPr lang="es-ES" altLang="es-CO" sz="1200" dirty="0" smtClean="0">
                <a:solidFill>
                  <a:prstClr val="black"/>
                </a:solidFill>
                <a:latin typeface="Arial" pitchFamily="34" charset="0"/>
                <a:ea typeface="Geneva"/>
                <a:cs typeface="Arial" pitchFamily="34" charset="0"/>
              </a:rPr>
              <a:t>representa </a:t>
            </a:r>
            <a:r>
              <a:rPr lang="es-ES" altLang="es-CO" sz="1200" dirty="0" smtClean="0">
                <a:solidFill>
                  <a:prstClr val="black"/>
                </a:solidFill>
                <a:latin typeface="Arial" pitchFamily="34" charset="0"/>
                <a:ea typeface="Geneva"/>
                <a:cs typeface="Arial" pitchFamily="34" charset="0"/>
              </a:rPr>
              <a:t>entidades de control social y veedurías ciudadanas. </a:t>
            </a: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a:t>
            </a:r>
            <a:r>
              <a:rPr lang="es-ES" altLang="es-CO" sz="1200" dirty="0" smtClean="0">
                <a:solidFill>
                  <a:prstClr val="black"/>
                </a:solidFill>
                <a:latin typeface="Arial" pitchFamily="34" charset="0"/>
                <a:ea typeface="Geneva"/>
                <a:cs typeface="Arial" pitchFamily="34" charset="0"/>
              </a:rPr>
              <a:t>las 3  MP reportadas, el </a:t>
            </a:r>
            <a:r>
              <a:rPr lang="es-ES" altLang="es-CO" sz="1200" dirty="0" smtClean="0">
                <a:solidFill>
                  <a:prstClr val="black"/>
                </a:solidFill>
                <a:latin typeface="Arial" pitchFamily="34" charset="0"/>
                <a:ea typeface="Geneva"/>
                <a:cs typeface="Arial" pitchFamily="34" charset="0"/>
              </a:rPr>
              <a:t>67% </a:t>
            </a:r>
            <a:r>
              <a:rPr lang="es-ES" altLang="es-CO" sz="1200" dirty="0" smtClean="0">
                <a:solidFill>
                  <a:prstClr val="black"/>
                </a:solidFill>
                <a:latin typeface="Arial" pitchFamily="34" charset="0"/>
                <a:ea typeface="Geneva"/>
                <a:cs typeface="Arial" pitchFamily="34" charset="0"/>
              </a:rPr>
              <a:t>de las MP  de la Regional </a:t>
            </a:r>
            <a:r>
              <a:rPr lang="es-ES" altLang="es-CO" sz="1200" dirty="0" smtClean="0">
                <a:solidFill>
                  <a:prstClr val="black"/>
                </a:solidFill>
                <a:latin typeface="Arial" pitchFamily="34" charset="0"/>
                <a:ea typeface="Geneva"/>
                <a:cs typeface="Arial" pitchFamily="34" charset="0"/>
              </a:rPr>
              <a:t>Quindío </a:t>
            </a:r>
            <a:r>
              <a:rPr lang="es-ES" altLang="es-CO" sz="1200" dirty="0" smtClean="0">
                <a:solidFill>
                  <a:prstClr val="black"/>
                </a:solidFill>
                <a:latin typeface="Arial" pitchFamily="34" charset="0"/>
                <a:ea typeface="Geneva"/>
                <a:cs typeface="Arial" pitchFamily="34" charset="0"/>
              </a:rPr>
              <a:t>se realizaron sobre </a:t>
            </a:r>
            <a:r>
              <a:rPr lang="es-ES" altLang="es-CO" sz="1200" dirty="0" smtClean="0">
                <a:solidFill>
                  <a:prstClr val="black"/>
                </a:solidFill>
                <a:latin typeface="Arial" pitchFamily="34" charset="0"/>
                <a:ea typeface="Geneva"/>
                <a:cs typeface="Arial" pitchFamily="34" charset="0"/>
              </a:rPr>
              <a:t>protección y el 33% sobre temas de primera infancia. </a:t>
            </a: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a la fecha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a:t>
            </a:r>
            <a:r>
              <a:rPr lang="es-CO" altLang="es-CO" sz="1200" dirty="0" smtClean="0">
                <a:solidFill>
                  <a:prstClr val="black"/>
                </a:solidFill>
                <a:latin typeface="Arial" pitchFamily="34" charset="0"/>
                <a:ea typeface="Geneva"/>
                <a:cs typeface="Arial" pitchFamily="34" charset="0"/>
              </a:rPr>
              <a:t>Quindío </a:t>
            </a:r>
            <a:r>
              <a:rPr lang="es-CO" altLang="es-CO" sz="1200" dirty="0" smtClean="0">
                <a:solidFill>
                  <a:prstClr val="black"/>
                </a:solidFill>
                <a:latin typeface="Arial" pitchFamily="34" charset="0"/>
                <a:ea typeface="Geneva"/>
                <a:cs typeface="Arial" pitchFamily="34" charset="0"/>
              </a:rPr>
              <a:t>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a:t>
            </a:r>
            <a:r>
              <a:rPr lang="es-CO" altLang="es-CO" sz="1200" dirty="0" smtClean="0">
                <a:solidFill>
                  <a:prstClr val="black"/>
                </a:solidFill>
                <a:latin typeface="Arial" pitchFamily="34" charset="0"/>
                <a:ea typeface="Geneva"/>
                <a:cs typeface="Arial" pitchFamily="34" charset="0"/>
              </a:rPr>
              <a:t>Quindío </a:t>
            </a:r>
            <a:r>
              <a:rPr lang="es-CO" altLang="es-CO" sz="1200" dirty="0" smtClean="0">
                <a:solidFill>
                  <a:prstClr val="black"/>
                </a:solidFill>
                <a:latin typeface="Arial" pitchFamily="34" charset="0"/>
                <a:ea typeface="Geneva"/>
                <a:cs typeface="Arial" pitchFamily="34" charset="0"/>
              </a:rPr>
              <a:t>ha reportado el 100 % de las guías de seguimiento a cumplimiento de compromisos y </a:t>
            </a:r>
            <a:r>
              <a:rPr lang="es-CO" altLang="es-CO" sz="1200" dirty="0" smtClean="0">
                <a:solidFill>
                  <a:prstClr val="black"/>
                </a:solidFill>
                <a:latin typeface="Arial" pitchFamily="34" charset="0"/>
                <a:ea typeface="Geneva"/>
                <a:cs typeface="Arial" pitchFamily="34" charset="0"/>
              </a:rPr>
              <a:t>entregaron seguimiento del 100% consolidado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Se les ha solicitado insistentemente garantizar </a:t>
            </a:r>
            <a:r>
              <a:rPr lang="es-CO" altLang="es-CO" sz="1200" dirty="0">
                <a:solidFill>
                  <a:prstClr val="black"/>
                </a:solidFill>
                <a:latin typeface="Arial" pitchFamily="34" charset="0"/>
                <a:ea typeface="Geneva"/>
                <a:cs typeface="Arial" pitchFamily="34" charset="0"/>
              </a:rPr>
              <a:t>que los  compromisos se cumplan y diligenciar  en este formato las evidencias que efectivamente se </a:t>
            </a:r>
            <a:r>
              <a:rPr lang="es-CO" altLang="es-CO" sz="1200" dirty="0" smtClean="0">
                <a:solidFill>
                  <a:prstClr val="black"/>
                </a:solidFill>
                <a:latin typeface="Arial" pitchFamily="34" charset="0"/>
                <a:ea typeface="Geneva"/>
                <a:cs typeface="Arial" pitchFamily="34" charset="0"/>
              </a:rPr>
              <a:t>cumplieron, se les ha recomendado que estos compromisos se deben </a:t>
            </a:r>
            <a:r>
              <a:rPr lang="es-CO" altLang="es-CO" sz="1200" dirty="0">
                <a:solidFill>
                  <a:prstClr val="black"/>
                </a:solidFill>
                <a:latin typeface="Arial" pitchFamily="34" charset="0"/>
                <a:ea typeface="Geneva"/>
                <a:cs typeface="Arial" pitchFamily="34" charset="0"/>
              </a:rPr>
              <a:t>ver como un proceso  </a:t>
            </a:r>
            <a:r>
              <a:rPr lang="es-CO" altLang="es-CO" sz="1200" dirty="0" smtClean="0">
                <a:solidFill>
                  <a:prstClr val="black"/>
                </a:solidFill>
                <a:latin typeface="Arial" pitchFamily="34" charset="0"/>
                <a:ea typeface="Geneva"/>
                <a:cs typeface="Arial" pitchFamily="34" charset="0"/>
              </a:rPr>
              <a:t>de </a:t>
            </a:r>
            <a:r>
              <a:rPr lang="es-CO" altLang="es-CO" sz="1200" dirty="0">
                <a:solidFill>
                  <a:prstClr val="black"/>
                </a:solidFill>
                <a:latin typeface="Arial" pitchFamily="34" charset="0"/>
                <a:ea typeface="Geneva"/>
                <a:cs typeface="Arial" pitchFamily="34" charset="0"/>
              </a:rPr>
              <a:t>trasparencia del ICBF con la comunidad. </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compartió sus aportes a la evaluación de la meta; al final de la presentación se transcribirán los logros dificultades y proyecciones para </a:t>
            </a:r>
            <a:r>
              <a:rPr lang="es-CO" altLang="es-CO" sz="1200" dirty="0" smtClean="0">
                <a:solidFill>
                  <a:prstClr val="black"/>
                </a:solidFill>
                <a:latin typeface="Arial" pitchFamily="34" charset="0"/>
                <a:ea typeface="Geneva"/>
                <a:cs typeface="Arial" pitchFamily="34" charset="0"/>
              </a:rPr>
              <a:t>el </a:t>
            </a:r>
            <a:r>
              <a:rPr lang="es-CO" altLang="es-CO" sz="1200" dirty="0" smtClean="0">
                <a:solidFill>
                  <a:prstClr val="black"/>
                </a:solidFill>
                <a:latin typeface="Arial" pitchFamily="34" charset="0"/>
                <a:ea typeface="Geneva"/>
                <a:cs typeface="Arial" pitchFamily="34" charset="0"/>
              </a:rPr>
              <a:t>2016.</a:t>
            </a: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337481"/>
            <a:ext cx="8488907" cy="4216539"/>
          </a:xfrm>
          <a:prstGeom prst="rect">
            <a:avLst/>
          </a:prstGeom>
          <a:noFill/>
        </p:spPr>
        <p:txBody>
          <a:bodyPr wrap="square" rtlCol="0">
            <a:spAutoFit/>
          </a:bodyPr>
          <a:lstStyle/>
          <a:p>
            <a:pPr marL="285750" lvl="0" indent="-285750" algn="just">
              <a:spcAft>
                <a:spcPts val="600"/>
              </a:spcAft>
              <a:buFont typeface="Arial" panose="020B0604020202020204" pitchFamily="34" charset="0"/>
              <a:buChar char="•"/>
            </a:pPr>
            <a:r>
              <a:rPr lang="es-CO" sz="1400" dirty="0">
                <a:latin typeface="13"/>
              </a:rPr>
              <a:t>Definir el cronograma de las MP desde el comienzo del año teniendo en cuenta las distintas modalidades a evaluar de acuerdo con las problemáticas e intereses de la comunidad, teniendo en cuenta también las tendencias las cuales están relacionadas el programa DIA, Hogar Gestor, Hogar Infantil y Generaciones con Bienestar y  acceso de la comunidad a los servicios de atención.</a:t>
            </a:r>
          </a:p>
          <a:p>
            <a:pPr marL="285750" lvl="0" indent="-285750" algn="just">
              <a:spcAft>
                <a:spcPts val="600"/>
              </a:spcAft>
              <a:buFont typeface="Arial" panose="020B0604020202020204" pitchFamily="34" charset="0"/>
              <a:buChar char="•"/>
            </a:pPr>
            <a:r>
              <a:rPr lang="es-CO" sz="1400" dirty="0">
                <a:latin typeface="13"/>
              </a:rPr>
              <a:t>Buscar alternativas para mejorar la convocatoria a las comunidades.</a:t>
            </a:r>
          </a:p>
          <a:p>
            <a:pPr marL="285750" lvl="0" indent="-285750" algn="just">
              <a:spcAft>
                <a:spcPts val="600"/>
              </a:spcAft>
              <a:buFont typeface="Arial" panose="020B0604020202020204" pitchFamily="34" charset="0"/>
              <a:buChar char="•"/>
            </a:pPr>
            <a:r>
              <a:rPr lang="es-CO" sz="1400" dirty="0">
                <a:latin typeface="13"/>
              </a:rPr>
              <a:t>Buscar alternativas para garantizar mayor participación comunitaria en estos escenarios de dialogo e información. </a:t>
            </a:r>
          </a:p>
          <a:p>
            <a:pPr marL="285750" lvl="0" indent="-285750" algn="just">
              <a:spcAft>
                <a:spcPts val="600"/>
              </a:spcAft>
              <a:buFont typeface="Arial" panose="020B0604020202020204" pitchFamily="34" charset="0"/>
              <a:buChar char="•"/>
            </a:pPr>
            <a:r>
              <a:rPr lang="es-CO" sz="1400" dirty="0">
                <a:latin typeface="13"/>
              </a:rPr>
              <a:t>Continuar con el diligenciamiento del formato de seguimiento a compromisos y demás evidencias,  para  conocer la gestión realizada  frente a la inquietud presentada por la comunidad y socializarlos a la Subdirección de Monitoreo y Evaluación  con el propósito de hacer análisis de tendencias y compartir las respectivas recomendaciones de cualificación de los diferentes programas y servicios.</a:t>
            </a:r>
          </a:p>
          <a:p>
            <a:pPr marL="285750" lvl="0" indent="-285750" algn="just">
              <a:spcAft>
                <a:spcPts val="600"/>
              </a:spcAft>
              <a:buFont typeface="Arial" panose="020B0604020202020204" pitchFamily="34" charset="0"/>
              <a:buChar char="•"/>
            </a:pPr>
            <a:r>
              <a:rPr lang="es-CO" sz="1400" dirty="0">
                <a:latin typeface="13"/>
              </a:rPr>
              <a:t>Se garantizará para el próximo cuatrienio los recursos de esta meta y se entregaran desde el inicio del año para facilitar los procesos de gestión de este proceso.</a:t>
            </a:r>
          </a:p>
          <a:p>
            <a:pPr marL="285750" lvl="0" indent="-285750" algn="just">
              <a:spcAft>
                <a:spcPts val="600"/>
              </a:spcAft>
              <a:buFont typeface="Arial" panose="020B0604020202020204" pitchFamily="34" charset="0"/>
              <a:buChar char="•"/>
            </a:pPr>
            <a:r>
              <a:rPr lang="es-CO" sz="1400" dirty="0">
                <a:latin typeface="13"/>
              </a:rPr>
              <a:t>Se tendrán en cuenta las recomendaciones de la Regional Quindío  frente al cronograma de las MP para garantizar mayor impacto.</a:t>
            </a:r>
          </a:p>
          <a:p>
            <a:pPr algn="just"/>
            <a:endParaRPr lang="es-CO" sz="1400" dirty="0"/>
          </a:p>
        </p:txBody>
      </p:sp>
      <p:sp>
        <p:nvSpPr>
          <p:cNvPr id="3" name="2 CuadroTexto"/>
          <p:cNvSpPr txBox="1"/>
          <p:nvPr/>
        </p:nvSpPr>
        <p:spPr>
          <a:xfrm>
            <a:off x="122829" y="177421"/>
            <a:ext cx="6892119"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a:t>
            </a:r>
            <a:r>
              <a:rPr lang="es-CO" b="1" dirty="0" smtClean="0">
                <a:solidFill>
                  <a:schemeClr val="bg1"/>
                </a:solidFill>
                <a:latin typeface="Arial" pitchFamily="34" charset="0"/>
                <a:cs typeface="Arial" pitchFamily="34" charset="0"/>
              </a:rPr>
              <a:t>Quindío le </a:t>
            </a:r>
            <a:r>
              <a:rPr lang="es-CO" b="1" dirty="0" smtClean="0">
                <a:solidFill>
                  <a:schemeClr val="bg1"/>
                </a:solidFill>
                <a:latin typeface="Arial" pitchFamily="34" charset="0"/>
                <a:cs typeface="Arial" pitchFamily="34" charset="0"/>
              </a:rPr>
              <a:t>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 de la Regional </a:t>
            </a:r>
            <a:r>
              <a:rPr lang="es-CO" sz="3600" dirty="0" smtClean="0">
                <a:solidFill>
                  <a:srgbClr val="595959"/>
                </a:solidFill>
              </a:rPr>
              <a:t>Quindío2015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Armenia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2"/>
            <a:ext cx="8639032" cy="5663089"/>
          </a:xfrm>
          <a:prstGeom prst="rect">
            <a:avLst/>
          </a:prstGeom>
          <a:noFill/>
        </p:spPr>
        <p:txBody>
          <a:bodyPr wrap="square" rtlCol="0">
            <a:spAutoFit/>
          </a:bodyPr>
          <a:lstStyle/>
          <a:p>
            <a:r>
              <a:rPr lang="es-CO" b="1" u="sng" dirty="0" smtClean="0"/>
              <a:t>De la MP  del Municipio de </a:t>
            </a:r>
            <a:r>
              <a:rPr lang="es-CO" b="1" u="sng" dirty="0" smtClean="0"/>
              <a:t>Armenia  del CZ  Armenia Norte  </a:t>
            </a:r>
            <a:r>
              <a:rPr lang="es-CO" dirty="0" smtClean="0"/>
              <a:t>realizada  </a:t>
            </a:r>
            <a:r>
              <a:rPr lang="es-CO" dirty="0" smtClean="0"/>
              <a:t>18  de junio se </a:t>
            </a:r>
            <a:r>
              <a:rPr lang="es-CO" dirty="0" smtClean="0"/>
              <a:t>sugirió  </a:t>
            </a:r>
            <a:r>
              <a:rPr lang="es-CO" dirty="0"/>
              <a:t>hacer seguimiento  a  los </a:t>
            </a:r>
            <a:r>
              <a:rPr lang="es-CO" dirty="0" smtClean="0"/>
              <a:t>siguientes compromisos</a:t>
            </a:r>
            <a:r>
              <a:rPr lang="es-CO" dirty="0" smtClean="0"/>
              <a:t>:</a:t>
            </a:r>
          </a:p>
          <a:p>
            <a:pPr marL="285750" indent="-285750">
              <a:buFont typeface="Arial" panose="020B0604020202020204" pitchFamily="34" charset="0"/>
              <a:buChar char="•"/>
            </a:pPr>
            <a:r>
              <a:rPr lang="es-CO" sz="1600" dirty="0" smtClean="0"/>
              <a:t>Gestionar </a:t>
            </a:r>
            <a:r>
              <a:rPr lang="es-CO" sz="1600" dirty="0"/>
              <a:t>ante asistencia técnica  la solicitud  dirigida  a CAPRECOM y relacionada con la atención oportuna de los NNA de la modalidad, dado que ya se radico carta por parte de la Coordinadora Zonal, es importante hacer seguimiento al cumplimiento y verificar que efectivamente los niños y niñas estén atendidos con calidad.</a:t>
            </a:r>
          </a:p>
          <a:p>
            <a:pPr marL="285750" indent="-285750">
              <a:buFont typeface="Arial" panose="020B0604020202020204" pitchFamily="34" charset="0"/>
              <a:buChar char="•"/>
            </a:pPr>
            <a:r>
              <a:rPr lang="es-CO" sz="1600" dirty="0" smtClean="0"/>
              <a:t>Gestionar  </a:t>
            </a:r>
            <a:r>
              <a:rPr lang="es-CO" sz="1600" dirty="0"/>
              <a:t>con  al  área de asistencia técnica el pago oportuno de las  madres sustitutas identificando las razones del porque en la demora de los pagos; de esta acción correctiva verificar el cumplimiento por parte del  supervisor del contrato y dejarla dentro del formato de seguimiento a compromisos como una actividad pendiente.</a:t>
            </a:r>
          </a:p>
          <a:p>
            <a:pPr marL="285750" indent="-285750">
              <a:buFont typeface="Arial" panose="020B0604020202020204" pitchFamily="34" charset="0"/>
              <a:buChar char="•"/>
            </a:pPr>
            <a:r>
              <a:rPr lang="es-CO" sz="1600" dirty="0" smtClean="0"/>
              <a:t>Gestionar </a:t>
            </a:r>
            <a:r>
              <a:rPr lang="es-CO" sz="1600" dirty="0"/>
              <a:t>con el área de asistencia técnica la solicitud relacionada con el programa de bienestarina, dado que la nutricionista ya radicó carta aclarando los logros en cuanto a la  capacitación sobre este tema, sugiero verificar que se coordinen y realicen  otros encuentros a fin de  compartir recetas para las distintas formas de  preparación de la bienestarina  y garantizar que haya  más integración con las madres sustitutas frente al  manejo y preparación de la bienestarina. </a:t>
            </a:r>
          </a:p>
          <a:p>
            <a:pPr marL="285750" indent="-285750">
              <a:buFont typeface="Arial" panose="020B0604020202020204" pitchFamily="34" charset="0"/>
              <a:buChar char="•"/>
            </a:pPr>
            <a:r>
              <a:rPr lang="es-CO" sz="1600" dirty="0" smtClean="0"/>
              <a:t>Verificar </a:t>
            </a:r>
            <a:r>
              <a:rPr lang="es-CO" sz="1600" dirty="0"/>
              <a:t>que el supervisor del contrato de respuesta a la  solicitud relacionada con la dotación que a la fecha reciben las madres  sustitutas, dado que existe inconformidad de la comunidad frente a la calidad y cantidad de dotación para los niños y niñas de este programa. Esta actividad debe quedar como pendiente en el formato de cumplimiento de compromisos.</a:t>
            </a:r>
          </a:p>
          <a:p>
            <a:endParaRPr lang="es-CO" dirty="0"/>
          </a:p>
          <a:p>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a:t>
            </a:r>
            <a:endParaRPr lang="es-ES" b="1" dirty="0">
              <a:solidFill>
                <a:schemeClr val="bg1"/>
              </a:solidFill>
            </a:endParaRPr>
          </a:p>
          <a:p>
            <a:r>
              <a:rPr lang="es-ES" b="1" dirty="0" smtClean="0">
                <a:solidFill>
                  <a:schemeClr val="bg1"/>
                </a:solidFill>
              </a:rPr>
              <a:t>MP del municipio de </a:t>
            </a:r>
            <a:r>
              <a:rPr lang="es-ES" b="1" dirty="0" smtClean="0">
                <a:solidFill>
                  <a:schemeClr val="bg1"/>
                </a:solidFill>
              </a:rPr>
              <a:t>Calarcá   </a:t>
            </a:r>
            <a:r>
              <a:rPr lang="es-ES" b="1" dirty="0">
                <a:solidFill>
                  <a:schemeClr val="bg1"/>
                </a:solidFill>
              </a:rPr>
              <a:t>durante el 2015  </a:t>
            </a:r>
          </a:p>
        </p:txBody>
      </p:sp>
      <p:sp>
        <p:nvSpPr>
          <p:cNvPr id="2" name="1 CuadroTexto"/>
          <p:cNvSpPr txBox="1"/>
          <p:nvPr/>
        </p:nvSpPr>
        <p:spPr>
          <a:xfrm>
            <a:off x="289280" y="1091821"/>
            <a:ext cx="8554469" cy="1661993"/>
          </a:xfrm>
          <a:prstGeom prst="rect">
            <a:avLst/>
          </a:prstGeom>
          <a:noFill/>
        </p:spPr>
        <p:txBody>
          <a:bodyPr wrap="square" rtlCol="0">
            <a:spAutoFit/>
          </a:bodyPr>
          <a:lstStyle/>
          <a:p>
            <a:r>
              <a:rPr lang="es-CO" b="1" u="sng" dirty="0" smtClean="0"/>
              <a:t>De la MP de </a:t>
            </a:r>
            <a:r>
              <a:rPr lang="es-CO" b="1" u="sng" dirty="0" smtClean="0"/>
              <a:t>Calarcá, del CZ Calarcá  </a:t>
            </a:r>
            <a:r>
              <a:rPr lang="es-CO" b="1" dirty="0" smtClean="0"/>
              <a:t>realizada el </a:t>
            </a:r>
            <a:r>
              <a:rPr lang="es-CO" b="1" dirty="0" smtClean="0"/>
              <a:t>23  </a:t>
            </a:r>
            <a:r>
              <a:rPr lang="es-CO" b="1" dirty="0" smtClean="0"/>
              <a:t>de </a:t>
            </a:r>
            <a:r>
              <a:rPr lang="es-CO" b="1" dirty="0" smtClean="0"/>
              <a:t>Julio  </a:t>
            </a:r>
            <a:r>
              <a:rPr lang="es-CO" dirty="0" smtClean="0"/>
              <a:t>se sugirió hacer seguimiento a  los </a:t>
            </a:r>
            <a:r>
              <a:rPr lang="es-CO" dirty="0"/>
              <a:t>siguientes </a:t>
            </a:r>
            <a:r>
              <a:rPr lang="es-CO" dirty="0" smtClean="0"/>
              <a:t> compromisos :</a:t>
            </a:r>
            <a:endParaRPr lang="es-CO" dirty="0"/>
          </a:p>
          <a:p>
            <a:endParaRPr lang="es-CO" dirty="0"/>
          </a:p>
          <a:p>
            <a:pPr marL="285750" indent="-285750">
              <a:buFont typeface="Arial" panose="020B0604020202020204" pitchFamily="34" charset="0"/>
              <a:buChar char="•"/>
            </a:pPr>
            <a:endParaRPr lang="es-CO" sz="1600" dirty="0" smtClean="0"/>
          </a:p>
          <a:p>
            <a:pPr marL="285750" indent="-285750">
              <a:buFont typeface="Arial" panose="020B0604020202020204" pitchFamily="34" charset="0"/>
              <a:buChar char="•"/>
            </a:pPr>
            <a:r>
              <a:rPr lang="es-CO" sz="1600" dirty="0"/>
              <a:t>Garantizar que se realicen capacitaciones para los niños y niñas  de hogares sustitutos en la parte ocupacional.</a:t>
            </a:r>
            <a:endParaRPr lang="es-CO" sz="1600"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r>
              <a:rPr lang="es-CO" b="1" dirty="0" smtClean="0">
                <a:solidFill>
                  <a:schemeClr val="bg1"/>
                </a:solidFill>
              </a:rPr>
              <a:t>del </a:t>
            </a:r>
            <a:r>
              <a:rPr lang="es-CO" b="1" dirty="0" smtClean="0">
                <a:solidFill>
                  <a:schemeClr val="bg1"/>
                </a:solidFill>
              </a:rPr>
              <a:t>Municipio </a:t>
            </a:r>
            <a:r>
              <a:rPr lang="es-CO" b="1" dirty="0" smtClean="0">
                <a:solidFill>
                  <a:schemeClr val="bg1"/>
                </a:solidFill>
              </a:rPr>
              <a:t>Finlandia y Circasia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245660" y="1078173"/>
            <a:ext cx="8325134" cy="3416320"/>
          </a:xfrm>
          <a:prstGeom prst="rect">
            <a:avLst/>
          </a:prstGeom>
          <a:noFill/>
        </p:spPr>
        <p:txBody>
          <a:bodyPr wrap="square" rtlCol="0">
            <a:spAutoFit/>
          </a:bodyPr>
          <a:lstStyle/>
          <a:p>
            <a:r>
              <a:rPr lang="es-CO" b="1" u="sng" dirty="0"/>
              <a:t>De la MP </a:t>
            </a:r>
            <a:r>
              <a:rPr lang="es-CO" b="1" u="sng" dirty="0"/>
              <a:t>del  municipio de  Finlandia y Circasia </a:t>
            </a:r>
            <a:r>
              <a:rPr lang="es-CO" b="1" u="sng" dirty="0" smtClean="0"/>
              <a:t>del CZ Armenia Sur  </a:t>
            </a:r>
            <a:r>
              <a:rPr lang="es-CO" b="1" dirty="0" smtClean="0"/>
              <a:t>realizada el 20 de agosto :  A pesar que informan que no quedaron compromisos s</a:t>
            </a:r>
            <a:r>
              <a:rPr lang="es-CO" b="1" dirty="0" smtClean="0"/>
              <a:t>e sugirió diligenciar el formato  anexando lo siguiente:</a:t>
            </a:r>
          </a:p>
          <a:p>
            <a:endParaRPr lang="es-CO" sz="1400" b="1" dirty="0"/>
          </a:p>
          <a:p>
            <a:pPr marL="285750" indent="-285750">
              <a:spcBef>
                <a:spcPts val="600"/>
              </a:spcBef>
              <a:spcAft>
                <a:spcPts val="600"/>
              </a:spcAft>
              <a:buFont typeface="Arial" panose="020B0604020202020204" pitchFamily="34" charset="0"/>
              <a:buChar char="•"/>
            </a:pPr>
            <a:r>
              <a:rPr lang="es-CO" dirty="0"/>
              <a:t>No se establecieron compromisos.</a:t>
            </a:r>
          </a:p>
          <a:p>
            <a:pPr marL="285750" indent="-285750">
              <a:spcBef>
                <a:spcPts val="600"/>
              </a:spcBef>
              <a:spcAft>
                <a:spcPts val="600"/>
              </a:spcAft>
              <a:buFont typeface="Arial" panose="020B0604020202020204" pitchFamily="34" charset="0"/>
              <a:buChar char="•"/>
            </a:pPr>
            <a:r>
              <a:rPr lang="es-CO" dirty="0"/>
              <a:t>Gestionar la solicitud relacionada con la dotación que a la fecha reciben las madres  sustitutas para los niños de la modalidad, de la que se refiere es "se entrega cada tres meses y en poca cantidad"</a:t>
            </a:r>
          </a:p>
          <a:p>
            <a:pPr marL="285750" indent="-285750">
              <a:spcBef>
                <a:spcPts val="600"/>
              </a:spcBef>
              <a:spcAft>
                <a:spcPts val="600"/>
              </a:spcAft>
              <a:buFont typeface="Arial" panose="020B0604020202020204" pitchFamily="34" charset="0"/>
              <a:buChar char="•"/>
            </a:pPr>
            <a:endParaRPr lang="es-CO" dirty="0" smtClean="0"/>
          </a:p>
          <a:p>
            <a:endParaRPr lang="es-CO" sz="1400" dirty="0"/>
          </a:p>
          <a:p>
            <a:endParaRPr lang="es-CO" sz="1400"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RPC  </a:t>
            </a:r>
            <a:r>
              <a:rPr lang="es-CO" b="1" dirty="0" smtClean="0">
                <a:solidFill>
                  <a:schemeClr val="bg1"/>
                </a:solidFill>
              </a:rPr>
              <a:t>Quindío </a:t>
            </a:r>
            <a:endParaRPr lang="es-ES" b="1" dirty="0">
              <a:solidFill>
                <a:schemeClr val="bg1"/>
              </a:solidFill>
            </a:endParaRPr>
          </a:p>
        </p:txBody>
      </p:sp>
      <p:sp>
        <p:nvSpPr>
          <p:cNvPr id="3" name="2 CuadroTexto"/>
          <p:cNvSpPr txBox="1"/>
          <p:nvPr/>
        </p:nvSpPr>
        <p:spPr>
          <a:xfrm>
            <a:off x="163773" y="1105469"/>
            <a:ext cx="8789158" cy="5186035"/>
          </a:xfrm>
          <a:prstGeom prst="rect">
            <a:avLst/>
          </a:prstGeom>
          <a:noFill/>
        </p:spPr>
        <p:txBody>
          <a:bodyPr wrap="square" rtlCol="0">
            <a:spAutoFit/>
          </a:bodyPr>
          <a:lstStyle/>
          <a:p>
            <a:pPr>
              <a:lnSpc>
                <a:spcPct val="150000"/>
              </a:lnSpc>
            </a:pPr>
            <a:r>
              <a:rPr lang="es-CO" b="1" u="sng" dirty="0"/>
              <a:t>De la </a:t>
            </a:r>
            <a:r>
              <a:rPr lang="es-CO" b="1" u="sng" dirty="0" smtClean="0"/>
              <a:t>RPC  </a:t>
            </a:r>
            <a:r>
              <a:rPr lang="es-CO" b="1" dirty="0" smtClean="0"/>
              <a:t>realizada </a:t>
            </a:r>
            <a:r>
              <a:rPr lang="es-CO" b="1" dirty="0"/>
              <a:t>el </a:t>
            </a:r>
            <a:r>
              <a:rPr lang="es-CO" b="1" dirty="0" smtClean="0"/>
              <a:t>26 </a:t>
            </a:r>
            <a:r>
              <a:rPr lang="es-CO" b="1" dirty="0" smtClean="0"/>
              <a:t>de Noviembre  </a:t>
            </a:r>
            <a:r>
              <a:rPr lang="es-CO" sz="1600" dirty="0"/>
              <a:t>Se sugirió diligenciar el formato  con los siguientes compromisos los cuales fueron respondidos durante la RPC :</a:t>
            </a:r>
          </a:p>
          <a:p>
            <a:pPr marL="171450" indent="-171450">
              <a:buFont typeface="Arial" panose="020B0604020202020204" pitchFamily="34" charset="0"/>
              <a:buChar char="•"/>
            </a:pPr>
            <a:endParaRPr lang="es-CO" sz="1400" dirty="0" smtClean="0"/>
          </a:p>
          <a:p>
            <a:pPr marL="171450" indent="-171450">
              <a:buFont typeface="Arial" panose="020B0604020202020204" pitchFamily="34" charset="0"/>
              <a:buChar char="•"/>
            </a:pPr>
            <a:r>
              <a:rPr lang="es-CO" sz="1400" dirty="0" smtClean="0"/>
              <a:t>El </a:t>
            </a:r>
            <a:r>
              <a:rPr lang="es-CO" sz="1400" dirty="0"/>
              <a:t>veedor Jairo Quintero Carmona  quiere que se  informe cuantos puntos de bienestar familiar hay en el municipio y en el departamento?</a:t>
            </a:r>
          </a:p>
          <a:p>
            <a:pPr marL="171450" indent="-171450">
              <a:buFont typeface="Arial" panose="020B0604020202020204" pitchFamily="34" charset="0"/>
              <a:buChar char="•"/>
            </a:pPr>
            <a:r>
              <a:rPr lang="es-CO" sz="1400" dirty="0" smtClean="0"/>
              <a:t>R</a:t>
            </a:r>
            <a:r>
              <a:rPr lang="es-CO" sz="1400" dirty="0"/>
              <a:t>/  Se le informa al  usuario   que en el Departamento del Quindío contamos con 514 hogares comunitarios tradicionales, de los cuales 219 están ubicados  el municipio de Armenia.</a:t>
            </a:r>
          </a:p>
          <a:p>
            <a:pPr marL="171450" indent="-171450">
              <a:buFont typeface="Arial" panose="020B0604020202020204" pitchFamily="34" charset="0"/>
              <a:buChar char="•"/>
            </a:pPr>
            <a:r>
              <a:rPr lang="es-CO" sz="1400" dirty="0" smtClean="0"/>
              <a:t>La </a:t>
            </a:r>
            <a:r>
              <a:rPr lang="es-CO" sz="1400" dirty="0"/>
              <a:t>segunda pregunta del señor Jairo ¿cómo están constituidas las asociaciones de padres de familia y cuantas existen?</a:t>
            </a:r>
          </a:p>
          <a:p>
            <a:pPr marL="171450" indent="-171450">
              <a:buFont typeface="Arial" panose="020B0604020202020204" pitchFamily="34" charset="0"/>
              <a:buChar char="•"/>
            </a:pPr>
            <a:r>
              <a:rPr lang="es-CO" sz="1400" dirty="0" smtClean="0"/>
              <a:t>R</a:t>
            </a:r>
            <a:r>
              <a:rPr lang="es-CO" sz="1400" dirty="0"/>
              <a:t>/  las asociaciones de  padres de familia están constituidas por: presidente, vicepresidente, fiscal,  dos (2) vocales, tesorero y secretario. Hay constituidas 19 en hogares Infantiles y 54  en hogares comunitarios tradicionales.</a:t>
            </a:r>
          </a:p>
          <a:p>
            <a:pPr marL="171450" indent="-171450">
              <a:buFont typeface="Arial" panose="020B0604020202020204" pitchFamily="34" charset="0"/>
              <a:buChar char="•"/>
            </a:pPr>
            <a:r>
              <a:rPr lang="es-CO" sz="1400" dirty="0" smtClean="0"/>
              <a:t>La </a:t>
            </a:r>
            <a:r>
              <a:rPr lang="es-CO" sz="1400" dirty="0"/>
              <a:t>tercera  pregunta  ¿Dónde reposan los dineros que se han venido solicitando de cuota  de participación a los padres y madres de los niños de hogares comunitarios?</a:t>
            </a:r>
          </a:p>
          <a:p>
            <a:pPr marL="171450" indent="-171450">
              <a:buFont typeface="Arial" panose="020B0604020202020204" pitchFamily="34" charset="0"/>
              <a:buChar char="•"/>
            </a:pPr>
            <a:r>
              <a:rPr lang="es-CO" sz="1400" dirty="0" smtClean="0"/>
              <a:t>R</a:t>
            </a:r>
            <a:r>
              <a:rPr lang="es-CO" sz="1400" dirty="0"/>
              <a:t>/ se le informa  que desde hace más de un año El Instituto Colombiano de Bienestar Familiar no está cobrando   cuotas de participación en los hogares comunitarios.</a:t>
            </a:r>
          </a:p>
          <a:p>
            <a:pPr marL="171450" indent="-171450">
              <a:buFont typeface="Arial" panose="020B0604020202020204" pitchFamily="34" charset="0"/>
              <a:buChar char="•"/>
            </a:pPr>
            <a:r>
              <a:rPr lang="es-CO" sz="1400" dirty="0" smtClean="0"/>
              <a:t>En </a:t>
            </a:r>
            <a:r>
              <a:rPr lang="es-CO" sz="1400" dirty="0"/>
              <a:t>forma anónima se presenta la queja de  un asistente: </a:t>
            </a:r>
            <a:r>
              <a:rPr lang="es-CO" sz="1400" dirty="0" smtClean="0"/>
              <a:t> “</a:t>
            </a:r>
            <a:r>
              <a:rPr lang="es-CO" sz="1400" dirty="0"/>
              <a:t>sabemos que no depende de la regional Quindío, pero no estamos de acuerdo con la propuesta del banco de oferentes por medio de la cual se limita los cupos al año 2016 a los aliados estratégicos del ICBF al 30% del total de los cupos  de la regional. Durante mucho tiempo se ha consolidado los operadores logrando atención de calidad y se ha fortalecido el talento humano, esta nueva propuesta hará que operadores que generan empleo en el departamento y tengan que salir a otros departamentos y regionales  o que se ponga en peligro la sostenibilidad de las empresas.”</a:t>
            </a:r>
          </a:p>
          <a:p>
            <a:pPr marL="171450" indent="-171450">
              <a:buFont typeface="Arial" panose="020B0604020202020204" pitchFamily="34" charset="0"/>
              <a:buChar char="•"/>
            </a:pPr>
            <a:r>
              <a:rPr lang="es-CO" sz="1400" dirty="0" smtClean="0"/>
              <a:t>Esto </a:t>
            </a:r>
            <a:r>
              <a:rPr lang="es-CO" sz="1400" dirty="0"/>
              <a:t>amerita un pronunciamiento oficial ante la personería y la procuraduría</a:t>
            </a:r>
          </a:p>
        </p:txBody>
      </p:sp>
    </p:spTree>
    <p:extLst>
      <p:ext uri="{BB962C8B-B14F-4D97-AF65-F5344CB8AC3E}">
        <p14:creationId xmlns:p14="http://schemas.microsoft.com/office/powerpoint/2010/main" val="661490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49" y="1126983"/>
            <a:ext cx="8297839" cy="5755422"/>
          </a:xfrm>
          <a:prstGeom prst="rect">
            <a:avLst/>
          </a:prstGeom>
        </p:spPr>
        <p:txBody>
          <a:bodyPr wrap="square">
            <a:spAutoFit/>
          </a:bodyPr>
          <a:lstStyle/>
          <a:p>
            <a:pPr marL="285750" lvl="0" indent="-285750">
              <a:buFont typeface="Arial" panose="020B0604020202020204" pitchFamily="34" charset="0"/>
              <a:buChar char="•"/>
            </a:pPr>
            <a:r>
              <a:rPr lang="es-CO" sz="1600" dirty="0"/>
              <a:t>Asistencia efectiva de las personas convocadas a los eventos </a:t>
            </a:r>
          </a:p>
          <a:p>
            <a:pPr marL="285750" lvl="0" indent="-285750">
              <a:buFont typeface="Arial" panose="020B0604020202020204" pitchFamily="34" charset="0"/>
              <a:buChar char="•"/>
            </a:pPr>
            <a:r>
              <a:rPr lang="es-CO" sz="1600" dirty="0"/>
              <a:t>Interés por parte de los asistentes frente a los temas desarrollados.</a:t>
            </a:r>
          </a:p>
          <a:p>
            <a:pPr marL="285750" lvl="0" indent="-285750">
              <a:buFont typeface="Arial" panose="020B0604020202020204" pitchFamily="34" charset="0"/>
              <a:buChar char="•"/>
            </a:pPr>
            <a:r>
              <a:rPr lang="es-CO" sz="1600" dirty="0"/>
              <a:t>A pesar de no contar con apoyos logísticos para las MP, todo se manejó internamente y de manera adecuada para el desarrollo de los eventos..</a:t>
            </a:r>
          </a:p>
          <a:p>
            <a:pPr marL="285750" lvl="0" indent="-285750">
              <a:buFont typeface="Arial" panose="020B0604020202020204" pitchFamily="34" charset="0"/>
              <a:buChar char="•"/>
            </a:pPr>
            <a:r>
              <a:rPr lang="es-CO" sz="1600" dirty="0"/>
              <a:t>El CZ Armenia Norte  y el CZ Calarcá dieron  cumplimiento a todos los compromisos adquiridos en la mesa de manera oportuna en la fechas establecidas y se hace el seguimiento requerido según el caso.</a:t>
            </a:r>
          </a:p>
          <a:p>
            <a:pPr marL="285750" lvl="0" indent="-285750">
              <a:buFont typeface="Arial" panose="020B0604020202020204" pitchFamily="34" charset="0"/>
              <a:buChar char="•"/>
            </a:pPr>
            <a:r>
              <a:rPr lang="es-CO" sz="1600" dirty="0"/>
              <a:t>Los  CZ cumplieron  con las respuestas oportunas a las inquietudes presentadas, e igualmente se  gestionó las preguntas que quedaron como compromisos adquiridos frente a entidades externas al ICBF.</a:t>
            </a:r>
          </a:p>
          <a:p>
            <a:pPr marL="285750" lvl="0" indent="-285750">
              <a:buFont typeface="Arial" panose="020B0604020202020204" pitchFamily="34" charset="0"/>
              <a:buChar char="•"/>
            </a:pPr>
            <a:r>
              <a:rPr lang="es-CO" sz="1600" dirty="0"/>
              <a:t>El accionar  desde el área misional fue efectivo, lo que permitió dar respuesta oportuna  a los compromisos derivados en las mesas publicas</a:t>
            </a:r>
          </a:p>
          <a:p>
            <a:pPr marL="285750" lvl="0" indent="-285750">
              <a:buFont typeface="Arial" panose="020B0604020202020204" pitchFamily="34" charset="0"/>
              <a:buChar char="•"/>
            </a:pPr>
            <a:r>
              <a:rPr lang="es-CO" sz="1600" dirty="0"/>
              <a:t>Para el centro Zonal Sur no se establecieron compromisos, pero se acogieron las sugerencias de los asistentes de las mesas.</a:t>
            </a:r>
          </a:p>
          <a:p>
            <a:pPr marL="285750" lvl="0" indent="-285750">
              <a:buFont typeface="Arial" panose="020B0604020202020204" pitchFamily="34" charset="0"/>
              <a:buChar char="•"/>
            </a:pPr>
            <a:r>
              <a:rPr lang="es-CO" sz="1600" dirty="0"/>
              <a:t>Para la Rendición de Cuentas de la Regional el apoyo logístico fue adecuado.</a:t>
            </a:r>
          </a:p>
          <a:p>
            <a:pPr marL="285750" lvl="0" indent="-285750">
              <a:buFont typeface="Arial" panose="020B0604020202020204" pitchFamily="34" charset="0"/>
              <a:buChar char="•"/>
            </a:pPr>
            <a:r>
              <a:rPr lang="es-CO" sz="1600" dirty="0"/>
              <a:t>En la Rendición Pública de cuentas se dio respuesta a la inquietudes en el desarrollo del evento.</a:t>
            </a:r>
          </a:p>
          <a:p>
            <a:pPr marL="285750" lvl="0" indent="-285750">
              <a:buFont typeface="Arial" panose="020B0604020202020204" pitchFamily="34" charset="0"/>
              <a:buChar char="•"/>
            </a:pPr>
            <a:r>
              <a:rPr lang="es-CO" sz="1600" dirty="0"/>
              <a:t>La planeación y desarrollo de las  mesas públicas incluyeron espacios  libres y voluntarios para elevar  preguntas en las que los asistentes pudieron  manifestar sus inquietudes frente al  funcionamiento de los programas de ICBF y recibieron sus respectivas respuestas.</a:t>
            </a:r>
          </a:p>
          <a:p>
            <a:r>
              <a:rPr lang="es-CO" sz="1600" dirty="0"/>
              <a:t> </a:t>
            </a:r>
          </a:p>
          <a:p>
            <a:pPr lvl="0" algn="just"/>
            <a:r>
              <a:rPr lang="es-CO" sz="1600" dirty="0"/>
              <a:t> </a:t>
            </a:r>
          </a:p>
          <a:p>
            <a:pPr algn="just"/>
            <a:endParaRPr lang="es-CO" sz="1600" dirty="0"/>
          </a:p>
        </p:txBody>
      </p:sp>
      <p:sp>
        <p:nvSpPr>
          <p:cNvPr id="3" name="2 Rectángulo"/>
          <p:cNvSpPr/>
          <p:nvPr/>
        </p:nvSpPr>
        <p:spPr>
          <a:xfrm>
            <a:off x="715280" y="280472"/>
            <a:ext cx="3430491"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a:t>
            </a:r>
            <a:r>
              <a:rPr lang="es-CO" b="1" dirty="0" smtClean="0">
                <a:solidFill>
                  <a:schemeClr val="bg1"/>
                </a:solidFill>
              </a:rPr>
              <a:t>Quindío </a:t>
            </a:r>
            <a:endParaRPr lang="es-CO" dirty="0">
              <a:solidFill>
                <a:schemeClr val="bg1"/>
              </a:solidFill>
            </a:endParaRPr>
          </a:p>
        </p:txBody>
      </p:sp>
    </p:spTree>
    <p:extLst>
      <p:ext uri="{BB962C8B-B14F-4D97-AF65-F5344CB8AC3E}">
        <p14:creationId xmlns:p14="http://schemas.microsoft.com/office/powerpoint/2010/main" val="386751481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420</TotalTime>
  <Words>1462</Words>
  <Application>Microsoft Office PowerPoint</Application>
  <PresentationFormat>Presentación en pantalla (4:3)</PresentationFormat>
  <Paragraphs>86</Paragraphs>
  <Slides>11</Slides>
  <Notes>0</Notes>
  <HiddenSlides>0</HiddenSlides>
  <MMClips>0</MMClips>
  <ScaleCrop>false</ScaleCrop>
  <HeadingPairs>
    <vt:vector size="4" baseType="variant">
      <vt:variant>
        <vt:lpstr>Tema</vt:lpstr>
      </vt:variant>
      <vt:variant>
        <vt:i4>2</vt:i4>
      </vt:variant>
      <vt:variant>
        <vt:lpstr>Títulos de diapositiva</vt:lpstr>
      </vt:variant>
      <vt:variant>
        <vt:i4>11</vt:i4>
      </vt:variant>
    </vt:vector>
  </HeadingPairs>
  <TitlesOfParts>
    <vt:vector size="13"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34</cp:revision>
  <dcterms:created xsi:type="dcterms:W3CDTF">2015-01-29T14:27:26Z</dcterms:created>
  <dcterms:modified xsi:type="dcterms:W3CDTF">2016-01-27T20:54:04Z</dcterms:modified>
</cp:coreProperties>
</file>