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59" r:id="rId7"/>
    <p:sldId id="258" r:id="rId8"/>
    <p:sldId id="260" r:id="rId9"/>
    <p:sldId id="266" r:id="rId10"/>
    <p:sldId id="264" r:id="rId11"/>
    <p:sldId id="269" r:id="rId12"/>
    <p:sldId id="279" r:id="rId13"/>
    <p:sldId id="280" r:id="rId14"/>
    <p:sldId id="281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02/03/2016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0" y="1616968"/>
            <a:ext cx="78201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RISARALDA 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RPC   </a:t>
            </a:r>
            <a:r>
              <a:rPr lang="es-CO" b="1" dirty="0" smtClean="0">
                <a:solidFill>
                  <a:schemeClr val="bg1"/>
                </a:solidFill>
              </a:rPr>
              <a:t>de la Regional Risaralda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0125" y="1102298"/>
            <a:ext cx="87891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b="1" u="sng" dirty="0"/>
              <a:t>De la </a:t>
            </a:r>
            <a:r>
              <a:rPr lang="es-CO" b="1" u="sng" dirty="0" smtClean="0"/>
              <a:t>RPC  de la Regional Risaralda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 10 de diciembre  </a:t>
            </a:r>
            <a:r>
              <a:rPr lang="es-CO" dirty="0" smtClean="0"/>
              <a:t>se sugirió confirmar </a:t>
            </a:r>
            <a:r>
              <a:rPr lang="es-CO" dirty="0"/>
              <a:t>en este formato que las 29  inquietudes y propuestas de la comunidad fueron resueltas durante el desarrollo de la RPC.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50" y="1102578"/>
            <a:ext cx="82978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 </a:t>
            </a:r>
            <a:r>
              <a:rPr lang="es-CO" sz="1600" dirty="0" smtClean="0"/>
              <a:t>No compartieron  evaluación de logros de esta meta </a:t>
            </a:r>
            <a:r>
              <a:rPr lang="es-CO" sz="1600" dirty="0"/>
              <a:t>  </a:t>
            </a:r>
          </a:p>
          <a:p>
            <a:pPr algn="just"/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3540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b="1" dirty="0" smtClean="0">
                <a:solidFill>
                  <a:schemeClr val="bg1"/>
                </a:solidFill>
              </a:rPr>
              <a:t>Logros de esta </a:t>
            </a:r>
            <a:r>
              <a:rPr lang="es-CO" b="1" dirty="0">
                <a:solidFill>
                  <a:schemeClr val="bg1"/>
                </a:solidFill>
              </a:rPr>
              <a:t> </a:t>
            </a:r>
            <a:r>
              <a:rPr lang="es-CO" b="1" dirty="0" smtClean="0">
                <a:solidFill>
                  <a:schemeClr val="bg1"/>
                </a:solidFill>
              </a:rPr>
              <a:t>Meta   en Risaralda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280472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>
                <a:solidFill>
                  <a:schemeClr val="bg1"/>
                </a:solidFill>
              </a:rPr>
              <a:t>  </a:t>
            </a:r>
            <a:r>
              <a:rPr lang="es-CO" b="1" dirty="0" smtClean="0">
                <a:solidFill>
                  <a:schemeClr val="bg1"/>
                </a:solidFill>
              </a:rPr>
              <a:t>Dificultades </a:t>
            </a:r>
            <a:r>
              <a:rPr lang="es-CO" b="1" dirty="0">
                <a:solidFill>
                  <a:schemeClr val="bg1"/>
                </a:solidFill>
              </a:rPr>
              <a:t>: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12040" y="1468103"/>
            <a:ext cx="6858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FF0000"/>
                </a:solidFill>
              </a:rPr>
              <a:t>No compartieron  </a:t>
            </a:r>
            <a:r>
              <a:rPr lang="es-CO" dirty="0" smtClean="0">
                <a:solidFill>
                  <a:srgbClr val="FF0000"/>
                </a:solidFill>
              </a:rPr>
              <a:t>Dificultades de </a:t>
            </a:r>
            <a:r>
              <a:rPr lang="es-CO" dirty="0">
                <a:solidFill>
                  <a:srgbClr val="FF0000"/>
                </a:solidFill>
              </a:rPr>
              <a:t>esta meta </a:t>
            </a:r>
            <a:r>
              <a:rPr lang="es-CO" dirty="0"/>
              <a:t>  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63773" y="248726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 Risaralda  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639288" y="1782002"/>
            <a:ext cx="61210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FF0000"/>
                </a:solidFill>
              </a:rPr>
              <a:t>No compartieron  </a:t>
            </a:r>
            <a:r>
              <a:rPr lang="es-CO" dirty="0" smtClean="0">
                <a:solidFill>
                  <a:srgbClr val="FF0000"/>
                </a:solidFill>
              </a:rPr>
              <a:t>proyecciones de </a:t>
            </a:r>
            <a:r>
              <a:rPr lang="es-CO" dirty="0">
                <a:solidFill>
                  <a:srgbClr val="FF0000"/>
                </a:solidFill>
              </a:rPr>
              <a:t>esta meta  </a:t>
            </a:r>
            <a:r>
              <a:rPr lang="es-CO" dirty="0" smtClean="0">
                <a:solidFill>
                  <a:srgbClr val="FF0000"/>
                </a:solidFill>
              </a:rPr>
              <a:t>para el 2016 sugiero compartirlas con base en el formato de evaluación que se entregó  en noviembre de 2015 </a:t>
            </a:r>
            <a:r>
              <a:rPr lang="es-CO" dirty="0">
                <a:solidFill>
                  <a:srgbClr val="FF0000"/>
                </a:solidFill>
              </a:rPr>
              <a:t> 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16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Risaralda2015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1091543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Risaralda en el 2015 programó y realizó  1 evento de Rendición de cuentas y  5  mesas publicas.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10 de diciembre y </a:t>
            </a:r>
            <a:r>
              <a:rPr lang="es-ES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276   personas  </a:t>
            </a:r>
            <a:r>
              <a:rPr lang="es-ES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los cuales  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40  </a:t>
            </a:r>
            <a:r>
              <a:rPr lang="es-ES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35 </a:t>
            </a:r>
            <a:r>
              <a:rPr lang="es-ES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201 actores </a:t>
            </a:r>
            <a:r>
              <a:rPr lang="es-ES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entidades de control social y veedurías 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altLang="es-CO" sz="13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Los </a:t>
            </a:r>
            <a:r>
              <a:rPr lang="es-CO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Centros </a:t>
            </a: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Zonales de la Regional Risaralda realizaron 5  MP  e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 las mesas publicas participaron un total de 307 personas  de los cuales  38 actores representantes de las OG 254 actores de las ONG y actores </a:t>
            </a:r>
            <a:r>
              <a:rPr lang="es-ES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a la comunidad 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y 15 actores que representan entidades de control social y veedurías ciudadanas.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CO" sz="13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5 MP reportadas, el 60% de las MP se hicieron  sobre  programas y servicios en general, el 20% sobre temas de protección y el 2%  sobre temas de primera infancia.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altLang="es-CO" sz="13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fue del 100</a:t>
            </a:r>
            <a:r>
              <a:rPr lang="es-ES" altLang="es-CO" sz="13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3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ES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Risaralda se le ha venido insistiendo que tengan en medio físico y magnético todas las evidencias y soportes de estos eventos, los cuales han compartido.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Risaralda reportó el 100% de las guías de seguimiento a cumplimiento de compromisos e hicieron entrega  del formato consolidado con todas las MP y la RPC.</a:t>
            </a:r>
            <a:endParaRPr lang="es-CO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altLang="es-CO" sz="13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No presentaron aportes a la encuesta de evaluación de esta meta  y las proyecciones para el </a:t>
            </a: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2016, a pesar de las múltiples peticiones.</a:t>
            </a:r>
            <a:endParaRPr lang="es-CO" altLang="es-CO" sz="13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altLang="es-CO" sz="13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3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3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3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3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3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3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8" y="1132764"/>
            <a:ext cx="848890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Evaluar al  operador encargado de la logística  para  garantizar que cumpla con las cláusulas contractuales estipuladas para el correcto funcionamiento de las Mesas Publicas.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Coordinar con la Regional y la Sede de la Dirección General la posibilidad de  ampliación de cobertura de  los programas.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Promover acciones tendientes a garantizar  que las entidades responsables del servicio público de bienestar familiar  tomen cada vez mejores decisiones que focalicen y prioricen el gasto y la inversión pública.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Diseñar con base en las líneas metodológicas de las mesas públicas, propuestas pedagógicas con el fin  de garantizar verdaderos espacios de dialogo con todos los participantes,  brindar  y compartir información clara y sencilla e incentivar a la comunidad y demás actores a ser protagonistas  de los proceso sociales.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Reflexionar al interior de los equipos sobre el significado de la participación social, dialogo de saberes  y la importancia sobre la realimentación de proceso con el fin de consolidar la política de rendición de cuentas.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Involucrar a todos los profesionales de los equipos zonales en estos procesos de transparencia institucional.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Generar acciones para promover mayor presencia de la comunidad incluyendo los niños, niñas y adolescentes  en estos escenarios y generar metodologías pedagógicas tendientes a despertar mayor  interés sobre el alcance y utilidad de las  Mesas  Publicas  y de la RPC por parte de los ciudadanos.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Definir estrategias tendientes a mejorar y ampliar las convocatoria a los actores sociales.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Trabajar con el SNBF para fortalecer  los mecanismos e instancias de control social  y fortalecer la capacidad de la sociedad civil para exigir y cumplir las obligaciones frente a la garantía de los derechos y el control social a la gestión pública.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Mejorar el proceso de conformación de veedurías y el empoderamiento de estas a través de la capacitación para que adquieran un mayor conocimiento de los programas misionales del ICBF con apoyo del SNBF.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Mejorar los niveles de articulación  entre las entidades públicas y privadas de los municipios de Risaralda.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300" dirty="0">
                <a:latin typeface="Arial" panose="020B0604020202020204" pitchFamily="34" charset="0"/>
                <a:cs typeface="Arial" panose="020B0604020202020204" pitchFamily="34" charset="0"/>
              </a:rPr>
              <a:t>Posibilitar herramientas para que los ciudadanos desde sus iniciativas soliciten de   manera directa los procesos de Rendición Publica de cuentas a las Entidades del Estado.</a:t>
            </a: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s-ES" altLang="es-CO" sz="13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/>
            <a:endParaRPr lang="es-CO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2830" y="177421"/>
            <a:ext cx="6714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Risaralda 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</a:rPr>
              <a:t>Compromisos de las </a:t>
            </a:r>
            <a:r>
              <a:rPr lang="es-CO" sz="3200" dirty="0" smtClean="0">
                <a:solidFill>
                  <a:srgbClr val="595959"/>
                </a:solidFill>
              </a:rPr>
              <a:t>MP por Cada </a:t>
            </a:r>
            <a:r>
              <a:rPr lang="es-CO" sz="3200" dirty="0">
                <a:solidFill>
                  <a:srgbClr val="595959"/>
                </a:solidFill>
              </a:rPr>
              <a:t>CZ </a:t>
            </a:r>
            <a:r>
              <a:rPr lang="es-CO" sz="3200" dirty="0" smtClean="0">
                <a:solidFill>
                  <a:srgbClr val="595959"/>
                </a:solidFill>
              </a:rPr>
              <a:t> </a:t>
            </a:r>
            <a:r>
              <a:rPr lang="es-CO" sz="3200" dirty="0">
                <a:solidFill>
                  <a:srgbClr val="595959"/>
                </a:solidFill>
              </a:rPr>
              <a:t>y la </a:t>
            </a:r>
            <a:r>
              <a:rPr lang="es-CO" sz="3200" dirty="0" smtClean="0">
                <a:solidFill>
                  <a:srgbClr val="595959"/>
                </a:solidFill>
              </a:rPr>
              <a:t>RPC </a:t>
            </a:r>
            <a:r>
              <a:rPr lang="es-CO" sz="3200" dirty="0">
                <a:solidFill>
                  <a:srgbClr val="595959"/>
                </a:solidFill>
              </a:rPr>
              <a:t>de </a:t>
            </a:r>
            <a:r>
              <a:rPr lang="es-CO" sz="3200" dirty="0" smtClean="0">
                <a:solidFill>
                  <a:srgbClr val="595959"/>
                </a:solidFill>
              </a:rPr>
              <a:t>la Regional Risaralda2015 </a:t>
            </a:r>
            <a:endParaRPr lang="es-E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Pereira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069" y="1314093"/>
            <a:ext cx="86390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u="sng" dirty="0" smtClean="0"/>
              <a:t>De la MP  del Municipio Pereira del CZ </a:t>
            </a:r>
            <a:r>
              <a:rPr lang="es-CO" sz="1600" b="1" u="sng" dirty="0" smtClean="0"/>
              <a:t> Pereira  </a:t>
            </a:r>
            <a:r>
              <a:rPr lang="es-CO" sz="1700" dirty="0" smtClean="0"/>
              <a:t>realizada el 24 de julio de 2015 se sugirió </a:t>
            </a:r>
            <a:r>
              <a:rPr lang="es-CO" sz="1600" dirty="0" smtClean="0"/>
              <a:t>hacer </a:t>
            </a:r>
            <a:r>
              <a:rPr lang="es-CO" sz="1600" dirty="0"/>
              <a:t>seguimiento al cumplimiento  los siguientes  compromisos :  	</a:t>
            </a:r>
            <a:endParaRPr lang="es-CO" sz="1600" dirty="0" smtClean="0"/>
          </a:p>
          <a:p>
            <a:endParaRPr lang="es-CO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/>
              <a:t>Respecto a la misma mesa publica, de enviar información con anticipación a los invitados de acuerdo a  lo que se va a exponer. </a:t>
            </a:r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</a:t>
            </a:r>
            <a:r>
              <a:rPr lang="es-ES" b="1" dirty="0" smtClean="0">
                <a:solidFill>
                  <a:schemeClr val="bg1"/>
                </a:solidFill>
              </a:rPr>
              <a:t>la   MP  </a:t>
            </a:r>
            <a:r>
              <a:rPr lang="es-CO" b="1" dirty="0" smtClean="0">
                <a:solidFill>
                  <a:schemeClr val="bg1"/>
                </a:solidFill>
              </a:rPr>
              <a:t>del </a:t>
            </a:r>
            <a:r>
              <a:rPr lang="es-CO" b="1" dirty="0">
                <a:solidFill>
                  <a:schemeClr val="bg1"/>
                </a:solidFill>
              </a:rPr>
              <a:t>Municipio  </a:t>
            </a:r>
            <a:r>
              <a:rPr lang="es-CO" b="1" dirty="0" smtClean="0">
                <a:solidFill>
                  <a:schemeClr val="bg1"/>
                </a:solidFill>
              </a:rPr>
              <a:t>Belén de Umbría  </a:t>
            </a:r>
            <a:r>
              <a:rPr lang="es-ES" b="1" dirty="0" smtClean="0">
                <a:solidFill>
                  <a:schemeClr val="bg1"/>
                </a:solidFill>
              </a:rPr>
              <a:t>durante 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98462" y="1282890"/>
            <a:ext cx="839069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 smtClean="0"/>
              <a:t>De la MP del Municipio </a:t>
            </a:r>
            <a:r>
              <a:rPr lang="es-CO" b="1" u="sng" dirty="0"/>
              <a:t>Belén de Umbría </a:t>
            </a:r>
            <a:r>
              <a:rPr lang="es-CO" b="1" u="sng" dirty="0" smtClean="0"/>
              <a:t> del </a:t>
            </a:r>
            <a:r>
              <a:rPr lang="es-CO" b="1" u="sng" dirty="0"/>
              <a:t>CZ Belén de Umbría </a:t>
            </a:r>
            <a:r>
              <a:rPr lang="es-CO" b="1" u="sng" dirty="0" smtClean="0"/>
              <a:t> </a:t>
            </a:r>
            <a:r>
              <a:rPr lang="es-CO" b="1" dirty="0" smtClean="0"/>
              <a:t>realizada el 9  de julio  </a:t>
            </a:r>
            <a:r>
              <a:rPr lang="es-CO" dirty="0" smtClean="0"/>
              <a:t>los </a:t>
            </a:r>
            <a:r>
              <a:rPr lang="es-CO" dirty="0"/>
              <a:t>siguientes fueron los compromisos </a:t>
            </a:r>
            <a:r>
              <a:rPr lang="es-CO" dirty="0" smtClean="0"/>
              <a:t>adquiridos:</a:t>
            </a:r>
          </a:p>
          <a:p>
            <a:endParaRPr lang="es-CO" sz="1600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realicen las  reuniones con los agentes educativos de HCB para brindar mayor orientación frente a restablecimiento de derechos.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hagan los encuentros  con los agentes educativos de CDI FAMILIAR para brindar mayor orientación frente a restablecimiento de derechos.</a:t>
            </a:r>
          </a:p>
          <a:p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3182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 MP  </a:t>
            </a:r>
            <a:endParaRPr lang="es-ES" b="1" dirty="0" smtClean="0">
              <a:solidFill>
                <a:schemeClr val="bg1"/>
              </a:solidFill>
            </a:endParaRPr>
          </a:p>
          <a:p>
            <a:r>
              <a:rPr lang="es-CO" b="1" dirty="0" smtClean="0">
                <a:solidFill>
                  <a:schemeClr val="bg1"/>
                </a:solidFill>
              </a:rPr>
              <a:t>del Municipio </a:t>
            </a:r>
            <a:r>
              <a:rPr lang="es-CO" b="1" dirty="0">
                <a:solidFill>
                  <a:schemeClr val="bg1"/>
                </a:solidFill>
              </a:rPr>
              <a:t>Dosquebradas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45660" y="1091821"/>
            <a:ext cx="83251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u="sng" dirty="0"/>
              <a:t>De la </a:t>
            </a:r>
            <a:r>
              <a:rPr lang="es-CO" b="1" u="sng" dirty="0" smtClean="0"/>
              <a:t>MP Dosquebradas  del CZ</a:t>
            </a:r>
            <a:r>
              <a:rPr lang="es-CO" b="1" u="sng" dirty="0"/>
              <a:t>. </a:t>
            </a:r>
            <a:r>
              <a:rPr lang="es-CO" b="1" u="sng" dirty="0" smtClean="0"/>
              <a:t>Dosquebradas realizada </a:t>
            </a:r>
            <a:r>
              <a:rPr lang="es-CO" b="1" u="sng" dirty="0"/>
              <a:t>el </a:t>
            </a:r>
            <a:r>
              <a:rPr lang="es-CO" b="1" u="sng" dirty="0" smtClean="0"/>
              <a:t>20  de agosto  </a:t>
            </a:r>
            <a:r>
              <a:rPr lang="es-CO" b="1" dirty="0" smtClean="0"/>
              <a:t>Informan que no se generaron  compromisos : </a:t>
            </a:r>
            <a:r>
              <a:rPr lang="es-CO" b="1" dirty="0"/>
              <a:t>		</a:t>
            </a:r>
            <a:endParaRPr lang="es-CO" b="1" dirty="0" smtClean="0"/>
          </a:p>
          <a:p>
            <a:endParaRPr lang="es-CO" dirty="0" smtClean="0"/>
          </a:p>
          <a:p>
            <a:endParaRPr lang="es-CO" b="1" dirty="0"/>
          </a:p>
          <a:p>
            <a:endParaRPr lang="es-CO" b="1" dirty="0" smtClean="0"/>
          </a:p>
          <a:p>
            <a:endParaRPr lang="es-CO" b="1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8290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0" y="87313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Compromisos adquiridos en la  MP  </a:t>
            </a:r>
            <a:r>
              <a:rPr lang="es-CO" sz="2000" b="1" dirty="0" smtClean="0">
                <a:solidFill>
                  <a:schemeClr val="bg1"/>
                </a:solidFill>
              </a:rPr>
              <a:t>del </a:t>
            </a:r>
            <a:r>
              <a:rPr lang="es-CO" sz="2000" b="1" dirty="0">
                <a:solidFill>
                  <a:schemeClr val="bg1"/>
                </a:solidFill>
              </a:rPr>
              <a:t>Municipio Santa Rosa de </a:t>
            </a:r>
            <a:r>
              <a:rPr lang="es-CO" sz="2000" b="1" dirty="0" smtClean="0">
                <a:solidFill>
                  <a:schemeClr val="bg1"/>
                </a:solidFill>
              </a:rPr>
              <a:t>Cabal  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04716" y="1064525"/>
            <a:ext cx="8529851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u="sng" dirty="0"/>
              <a:t>De la MP del Municipio Santa Rosa de </a:t>
            </a:r>
            <a:r>
              <a:rPr lang="es-CO" sz="1600" b="1" u="sng" dirty="0" smtClean="0"/>
              <a:t>Cabal del   </a:t>
            </a:r>
            <a:r>
              <a:rPr lang="pt-BR" sz="1600" b="1" u="sng" dirty="0"/>
              <a:t>CZ. </a:t>
            </a:r>
            <a:r>
              <a:rPr lang="es-CO" sz="1600" b="1" u="sng" dirty="0"/>
              <a:t>Santa Rosa de </a:t>
            </a:r>
            <a:r>
              <a:rPr lang="es-CO" sz="1600" b="1" u="sng" dirty="0" smtClean="0"/>
              <a:t>Cabal  </a:t>
            </a:r>
            <a:r>
              <a:rPr lang="es-CO" sz="1600" dirty="0" smtClean="0"/>
              <a:t>realizada </a:t>
            </a:r>
            <a:r>
              <a:rPr lang="es-CO" sz="1600" dirty="0"/>
              <a:t>el </a:t>
            </a:r>
            <a:r>
              <a:rPr lang="es-CO" sz="1600" dirty="0" smtClean="0"/>
              <a:t> 27  de agosto </a:t>
            </a:r>
            <a:r>
              <a:rPr lang="es-CO" sz="1600" b="1" dirty="0" smtClean="0"/>
              <a:t> </a:t>
            </a:r>
            <a:r>
              <a:rPr lang="es-CO" sz="1600" dirty="0" smtClean="0"/>
              <a:t>los </a:t>
            </a:r>
            <a:r>
              <a:rPr lang="es-CO" sz="1600" dirty="0"/>
              <a:t>siguientes fueron los compromisos </a:t>
            </a:r>
            <a:r>
              <a:rPr lang="es-CO" sz="1600" dirty="0" smtClean="0"/>
              <a:t>adquiridos :</a:t>
            </a:r>
            <a:endParaRPr lang="es-CO" sz="1600" b="1" dirty="0" smtClean="0"/>
          </a:p>
          <a:p>
            <a:pPr lvl="0"/>
            <a:endParaRPr lang="es-CO" sz="1600" b="1" dirty="0" smtClean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b="1" dirty="0" smtClean="0"/>
              <a:t>Inquietud </a:t>
            </a:r>
            <a:r>
              <a:rPr lang="es-CO" sz="1600" b="1" dirty="0"/>
              <a:t>resuelta. </a:t>
            </a:r>
            <a:r>
              <a:rPr lang="es-CO" sz="1600" dirty="0"/>
              <a:t>Respecto a la falta de claridad sobre el propósito de la convocatoria, en la MP  se brindaron las respectivas claridades. 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b="1" dirty="0"/>
              <a:t>Inquietud resuelta.  </a:t>
            </a:r>
            <a:r>
              <a:rPr lang="es-CO" sz="1600" dirty="0"/>
              <a:t>Respecto a la posibilidad  que la Bienestarina se suministra a toda la población, se brindó respuesta y claridades. 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b="1" dirty="0"/>
              <a:t>Inquietud resuelta.  </a:t>
            </a:r>
            <a:r>
              <a:rPr lang="es-CO" sz="1600" dirty="0"/>
              <a:t>En cuanto a la  diferencia entre al Bienestarina entregada en el año 2014 y la entregada en el 2015, se brindó la respectiva respuesta en la MP. 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envíe a la encargada del programa Más Familias en Acción, el  listado de niños, niñas y adolescentes, que están en PARD, con el fin de evitar que los usuarios del programa reciban el incentivo condicionado.  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envíe comunicación a la Nutricionista de Instituciones con copia al peticionario,  informando  sobre la necesidad de dar continuidad  al suministro a o no de la  bienestarina a niños, niñas y adolescentes con   sobrepeso.|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envíe  comunicación a la Representante de la Fundación Lazos de Amor, para invitarla al Centro Zonal y  explicarle los programas que desarrolla el ICBF y definir la viabilidad o no de contar con algún beneficio nutricional 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83813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50125" y="87313"/>
            <a:ext cx="7085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000" b="1" dirty="0">
                <a:solidFill>
                  <a:schemeClr val="bg1"/>
                </a:solidFill>
              </a:rPr>
              <a:t>Compromisos adquiridos en </a:t>
            </a:r>
            <a:r>
              <a:rPr lang="es-ES" sz="2000" b="1" dirty="0" smtClean="0">
                <a:solidFill>
                  <a:schemeClr val="bg1"/>
                </a:solidFill>
              </a:rPr>
              <a:t>la  MP  </a:t>
            </a:r>
            <a:r>
              <a:rPr lang="es-CO" sz="2000" b="1" dirty="0" smtClean="0">
                <a:solidFill>
                  <a:schemeClr val="bg1"/>
                </a:solidFill>
              </a:rPr>
              <a:t>del Municipio </a:t>
            </a:r>
          </a:p>
          <a:p>
            <a:r>
              <a:rPr lang="es-CO" sz="2000" b="1" dirty="0" smtClean="0">
                <a:solidFill>
                  <a:schemeClr val="bg1"/>
                </a:solidFill>
              </a:rPr>
              <a:t>de Santuario </a:t>
            </a:r>
            <a:r>
              <a:rPr lang="es-ES" sz="2000" b="1" dirty="0" smtClean="0">
                <a:solidFill>
                  <a:schemeClr val="bg1"/>
                </a:solidFill>
              </a:rPr>
              <a:t>durante </a:t>
            </a:r>
            <a:r>
              <a:rPr lang="es-ES" sz="2000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150124" y="1297254"/>
            <a:ext cx="86253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u="sng" dirty="0"/>
              <a:t>De la MP </a:t>
            </a:r>
            <a:r>
              <a:rPr lang="es-CO" b="1" u="sng" dirty="0" smtClean="0"/>
              <a:t>del Municipio </a:t>
            </a:r>
            <a:r>
              <a:rPr lang="es-CO" b="1" u="sng" dirty="0"/>
              <a:t>Santuario </a:t>
            </a:r>
            <a:r>
              <a:rPr lang="es-CO" b="1" u="sng" dirty="0" smtClean="0"/>
              <a:t> del </a:t>
            </a:r>
            <a:r>
              <a:rPr lang="es-CO" b="1" u="sng" dirty="0"/>
              <a:t>CZ. </a:t>
            </a:r>
            <a:r>
              <a:rPr lang="es-CO" dirty="0" smtClean="0">
                <a:solidFill>
                  <a:srgbClr val="000000"/>
                </a:solidFill>
              </a:rPr>
              <a:t>Informan que no se generaron compromisos  </a:t>
            </a:r>
            <a:endParaRPr lang="es-CO" sz="1600" dirty="0"/>
          </a:p>
          <a:p>
            <a:r>
              <a:rPr lang="es-CO" sz="1600" dirty="0"/>
              <a:t> 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58113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505</TotalTime>
  <Words>573</Words>
  <Application>Microsoft Office PowerPoint</Application>
  <PresentationFormat>Presentación en pantalla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5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60</cp:revision>
  <dcterms:created xsi:type="dcterms:W3CDTF">2015-01-29T14:27:26Z</dcterms:created>
  <dcterms:modified xsi:type="dcterms:W3CDTF">2016-03-02T13:54:58Z</dcterms:modified>
</cp:coreProperties>
</file>