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71" r:id="rId5"/>
    <p:sldId id="261" r:id="rId6"/>
    <p:sldId id="259" r:id="rId7"/>
    <p:sldId id="269" r:id="rId8"/>
    <p:sldId id="279" r:id="rId9"/>
    <p:sldId id="281" r:id="rId10"/>
    <p:sldId id="280" r:id="rId11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-42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49326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1834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977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124083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5898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8374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54802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6766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7667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854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9205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/>
              <a:t>27/01/2016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556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-286603" y="1641475"/>
            <a:ext cx="9144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3200" dirty="0">
                <a:solidFill>
                  <a:schemeClr val="bg1"/>
                </a:solidFill>
              </a:rPr>
              <a:t>RENDICION DE CUENTAS Y MESAS PUBLICAS </a:t>
            </a:r>
            <a:endParaRPr lang="es-CO" sz="3200" dirty="0" smtClean="0">
              <a:solidFill>
                <a:schemeClr val="bg1"/>
              </a:solidFill>
            </a:endParaRPr>
          </a:p>
          <a:p>
            <a:pPr algn="ctr"/>
            <a:r>
              <a:rPr lang="es-CO" sz="3200" dirty="0" smtClean="0">
                <a:solidFill>
                  <a:schemeClr val="bg1"/>
                </a:solidFill>
              </a:rPr>
              <a:t>REGIONAL  </a:t>
            </a:r>
            <a:r>
              <a:rPr lang="es-CO" sz="3200" dirty="0" smtClean="0">
                <a:solidFill>
                  <a:schemeClr val="bg1"/>
                </a:solidFill>
              </a:rPr>
              <a:t>SAN ANDRÉS   </a:t>
            </a:r>
            <a:r>
              <a:rPr lang="es-CO" sz="3200" dirty="0" smtClean="0">
                <a:solidFill>
                  <a:schemeClr val="bg1"/>
                </a:solidFill>
              </a:rPr>
              <a:t>2015 </a:t>
            </a:r>
            <a:endParaRPr lang="es-CO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496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98212" y="87313"/>
            <a:ext cx="68373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b="1" dirty="0" smtClean="0">
                <a:solidFill>
                  <a:schemeClr val="bg1"/>
                </a:solidFill>
              </a:rPr>
              <a:t>Avances de la meta de Rendición </a:t>
            </a:r>
            <a:r>
              <a:rPr lang="es-CO" b="1" dirty="0">
                <a:solidFill>
                  <a:schemeClr val="bg1"/>
                </a:solidFill>
              </a:rPr>
              <a:t>de Cuentas y Mesas Públicas Regional </a:t>
            </a:r>
            <a:r>
              <a:rPr lang="es-CO" b="1" dirty="0" smtClean="0">
                <a:solidFill>
                  <a:schemeClr val="bg1"/>
                </a:solidFill>
              </a:rPr>
              <a:t>San Andrés   </a:t>
            </a:r>
            <a:r>
              <a:rPr lang="es-CO" b="1" dirty="0" smtClean="0">
                <a:solidFill>
                  <a:schemeClr val="bg1"/>
                </a:solidFill>
              </a:rPr>
              <a:t>2015 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3" name="5 Marcador de contenido"/>
          <p:cNvSpPr txBox="1">
            <a:spLocks/>
          </p:cNvSpPr>
          <p:nvPr/>
        </p:nvSpPr>
        <p:spPr bwMode="auto">
          <a:xfrm>
            <a:off x="214282" y="1104914"/>
            <a:ext cx="8643998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03187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La  Regional </a:t>
            </a: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San Andrés   </a:t>
            </a: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en el 2015 programó y realizó  1 evento de Rendición de cuentas y  1   mesa publica.</a:t>
            </a:r>
          </a:p>
          <a:p>
            <a:pPr marL="103187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s-CO" altLang="es-CO" sz="14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marL="103187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El evento de rendición de cuentas lo realizaron el </a:t>
            </a: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13  </a:t>
            </a: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de noviembre y </a:t>
            </a:r>
            <a:r>
              <a:rPr lang="es-ES" altLang="es-CO" sz="14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participaron un total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de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121 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personas </a:t>
            </a:r>
            <a:r>
              <a:rPr lang="es-ES" altLang="es-CO" sz="14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de los cuales  </a:t>
            </a:r>
            <a:r>
              <a:rPr lang="es-ES" altLang="es-CO" sz="14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6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0  </a:t>
            </a:r>
            <a:r>
              <a:rPr lang="es-ES" altLang="es-CO" sz="14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representantes de las OG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61 </a:t>
            </a:r>
            <a:r>
              <a:rPr lang="es-ES" altLang="es-CO" sz="14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de las ONG y  actores que representan a la comunidad y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no participaron actores e </a:t>
            </a:r>
            <a:r>
              <a:rPr lang="es-ES" altLang="es-CO" sz="14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control social y veedurías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ciudadanas</a:t>
            </a:r>
            <a:r>
              <a:rPr lang="es-CO" altLang="es-CO" sz="14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. </a:t>
            </a:r>
          </a:p>
          <a:p>
            <a:pPr marL="103187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s-CO" altLang="es-CO" sz="14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marL="103187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La Regional </a:t>
            </a: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San Andrés   </a:t>
            </a: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realizó 1  MP el </a:t>
            </a: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28 de agosto y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participaron un total de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72 personas 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de los cuales 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31 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representantes de las OG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40 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de las ONG y actores </a:t>
            </a:r>
            <a:r>
              <a:rPr lang="es-ES" altLang="es-CO" sz="14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que representan a la comunidad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y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1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que representan entidades de control social y veedurías ciudadanas</a:t>
            </a:r>
            <a:r>
              <a:rPr lang="es-ES" altLang="es-CO" sz="14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. </a:t>
            </a:r>
            <a:endParaRPr lang="es-ES" altLang="es-CO" sz="14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</a:t>
            </a:r>
          </a:p>
          <a:p>
            <a:pPr marL="103187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El tema tratado en la MP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fue el programa generaciones con bienestar. </a:t>
            </a:r>
            <a:endParaRPr lang="es-ES" altLang="es-CO" sz="14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marL="103187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s-ES" altLang="es-CO" sz="14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marL="103187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ES" altLang="es-CO" sz="14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El porcentaje de ejecución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total de la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Regional San Andrés 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 la fecha es del 100</a:t>
            </a:r>
            <a:r>
              <a:rPr lang="es-ES" altLang="es-CO" sz="1400" b="1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%. </a:t>
            </a:r>
            <a:endParaRPr lang="es-ES" altLang="es-CO" sz="1400" b="1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marL="103187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s-ES" altLang="es-CO" sz="14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marL="103187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 la Regional </a:t>
            </a: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San Andrés  se </a:t>
            </a: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le ha venido insistiendo que tengan en medio físico y magnético todas las evidencias y soportes de estos eventos, los cuales han compartido.</a:t>
            </a:r>
          </a:p>
          <a:p>
            <a:pPr marL="103187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s-CO" altLang="es-CO" sz="14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marL="103187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La Regional </a:t>
            </a: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San Andrés  </a:t>
            </a: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reportó 100% de   las guías de seguimiento a cumplimiento de compromisos </a:t>
            </a:r>
          </a:p>
          <a:p>
            <a:pPr marL="103187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s-CO" altLang="es-CO" sz="14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marL="103187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No hicieron </a:t>
            </a: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entrega de aportes a la evaluación de la </a:t>
            </a: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meta.</a:t>
            </a:r>
            <a:endParaRPr lang="es-CO" altLang="es-CO" sz="14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marL="182563"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4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marL="182563" indent="-182563" algn="just" fontAlgn="base">
              <a:spcBef>
                <a:spcPct val="0"/>
              </a:spcBef>
              <a:spcAft>
                <a:spcPct val="0"/>
              </a:spcAft>
            </a:pP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4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4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s-CO" sz="1400" dirty="0">
              <a:solidFill>
                <a:prstClr val="black"/>
              </a:solidFill>
              <a:latin typeface="Arial" pitchFamily="34" charset="0"/>
              <a:ea typeface="Geneva" charset="0"/>
              <a:cs typeface="Arial" pitchFamily="34" charset="0"/>
            </a:endParaRPr>
          </a:p>
          <a:p>
            <a:pPr marL="457200" indent="-457200" algn="just" defTabSz="457200" fontAlgn="base">
              <a:lnSpc>
                <a:spcPct val="114000"/>
              </a:lnSpc>
              <a:spcAft>
                <a:spcPts val="600"/>
              </a:spcAft>
              <a:buFont typeface="Arial" charset="0"/>
              <a:buNone/>
              <a:defRPr/>
            </a:pPr>
            <a:r>
              <a:rPr lang="es-CO" sz="1400" dirty="0">
                <a:solidFill>
                  <a:prstClr val="black"/>
                </a:solidFill>
                <a:latin typeface="Arial" pitchFamily="34" charset="0"/>
                <a:ea typeface="Geneva" charset="0"/>
                <a:cs typeface="Arial" pitchFamily="34" charset="0"/>
              </a:rPr>
              <a:t>  </a:t>
            </a:r>
            <a:endParaRPr lang="es-CO" sz="1400" b="1" dirty="0">
              <a:solidFill>
                <a:prstClr val="black"/>
              </a:solidFill>
              <a:latin typeface="Arial" pitchFamily="34" charset="0"/>
              <a:ea typeface="Geneva" charset="0"/>
              <a:cs typeface="Arial" pitchFamily="34" charset="0"/>
            </a:endParaRPr>
          </a:p>
          <a:p>
            <a:pPr marL="457200" indent="-457200" algn="just" defTabSz="457200" fontAlgn="base">
              <a:lnSpc>
                <a:spcPct val="114000"/>
              </a:lnSpc>
              <a:spcAft>
                <a:spcPts val="600"/>
              </a:spcAft>
              <a:buFont typeface="Arial" charset="0"/>
              <a:buNone/>
              <a:defRPr/>
            </a:pPr>
            <a:r>
              <a:rPr lang="es-CO" sz="1400" b="1" dirty="0">
                <a:solidFill>
                  <a:prstClr val="black"/>
                </a:solidFill>
                <a:latin typeface="Arial" pitchFamily="34" charset="0"/>
                <a:ea typeface="Geneva" charset="0"/>
                <a:cs typeface="Arial" pitchFamily="34" charset="0"/>
              </a:rPr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3946575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13898" y="1446662"/>
            <a:ext cx="8488907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Verificar que se realice la construcción de la infraestructura del Centro para la atención de los niños de 0 a 5 años, y la culminación del documento borrador de política pública de infancia y adolescencia.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Coordinar con la administración municipal para que garanticen  que  para el 2015 se inicie la construcción de los  centros educativos dado que el Alcalde es directamente responsable de este proceso.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Hacer reuniones  informativas y de sensibilización a los padres de familia para comprometerlos   a que se informen y hagan vigilancia a los servicios que se les prestan a sus hijos.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Verificar y coordinar con educación para comprometer a  los docentes a que   hagan visitas domiciliarias y que los padres firmen un compromiso escrito con la institución.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Verificar que para el  2015, el área nutricional   tengan en cuenta las voces y recomendaciones de los adultos mayores en el sentido de priorizar   productos ancestrales   y desarrollos culturales que revindiquen las tradiciones ancestrales para la educación de la primera infancia.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Garantizar que se socialice y se haga seguimiento en la implementación de  la  minuta patrón con enfoque diferencial validada en un proceso participativo entre la comunidad y el ICBF</a:t>
            </a:r>
            <a:r>
              <a:rPr lang="es-C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CO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22829" y="177421"/>
            <a:ext cx="70149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Como proyecciones generales  a  la </a:t>
            </a:r>
            <a:r>
              <a:rPr lang="es-CO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San Andrés   </a:t>
            </a:r>
            <a:r>
              <a:rPr lang="es-CO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 correspondió  para el 2015 enfatizar en los siguientes aspectos : </a:t>
            </a:r>
            <a:endParaRPr lang="es-C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5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1" y="4840027"/>
            <a:ext cx="6114196" cy="1284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s-CO" sz="3200" dirty="0">
                <a:solidFill>
                  <a:srgbClr val="595959"/>
                </a:solidFill>
              </a:rPr>
              <a:t>Compromisos de las </a:t>
            </a:r>
            <a:r>
              <a:rPr lang="es-CO" sz="3200" dirty="0" smtClean="0">
                <a:solidFill>
                  <a:srgbClr val="595959"/>
                </a:solidFill>
              </a:rPr>
              <a:t>MP por Cada </a:t>
            </a:r>
            <a:r>
              <a:rPr lang="es-CO" sz="3200" dirty="0">
                <a:solidFill>
                  <a:srgbClr val="595959"/>
                </a:solidFill>
              </a:rPr>
              <a:t>CZ </a:t>
            </a:r>
            <a:r>
              <a:rPr lang="es-CO" sz="3200" dirty="0" smtClean="0">
                <a:solidFill>
                  <a:srgbClr val="595959"/>
                </a:solidFill>
              </a:rPr>
              <a:t> </a:t>
            </a:r>
            <a:r>
              <a:rPr lang="es-CO" sz="3200" dirty="0">
                <a:solidFill>
                  <a:srgbClr val="595959"/>
                </a:solidFill>
              </a:rPr>
              <a:t>y la </a:t>
            </a:r>
            <a:r>
              <a:rPr lang="es-CO" sz="3200" dirty="0" smtClean="0">
                <a:solidFill>
                  <a:srgbClr val="595959"/>
                </a:solidFill>
              </a:rPr>
              <a:t>RPC </a:t>
            </a:r>
            <a:r>
              <a:rPr lang="es-CO" sz="3200" dirty="0">
                <a:solidFill>
                  <a:srgbClr val="595959"/>
                </a:solidFill>
              </a:rPr>
              <a:t>de </a:t>
            </a:r>
            <a:r>
              <a:rPr lang="es-CO" sz="3200" dirty="0" smtClean="0">
                <a:solidFill>
                  <a:srgbClr val="595959"/>
                </a:solidFill>
              </a:rPr>
              <a:t>la Regional</a:t>
            </a:r>
          </a:p>
          <a:p>
            <a:pPr algn="ctr">
              <a:lnSpc>
                <a:spcPct val="80000"/>
              </a:lnSpc>
            </a:pPr>
            <a:r>
              <a:rPr lang="es-CO" sz="3200" dirty="0" smtClean="0">
                <a:solidFill>
                  <a:srgbClr val="595959"/>
                </a:solidFill>
              </a:rPr>
              <a:t>San Andrés  </a:t>
            </a:r>
            <a:r>
              <a:rPr lang="es-CO" sz="3200" dirty="0" smtClean="0">
                <a:solidFill>
                  <a:srgbClr val="595959"/>
                </a:solidFill>
              </a:rPr>
              <a:t>2015 </a:t>
            </a:r>
            <a:endParaRPr lang="es-ES" sz="320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55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0" y="87312"/>
            <a:ext cx="70447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 smtClean="0">
                <a:solidFill>
                  <a:schemeClr val="bg1"/>
                </a:solidFill>
              </a:rPr>
              <a:t>Compromisos adquiridos en la MP </a:t>
            </a:r>
            <a:r>
              <a:rPr lang="es-CO" b="1" dirty="0" smtClean="0">
                <a:solidFill>
                  <a:schemeClr val="bg1"/>
                </a:solidFill>
              </a:rPr>
              <a:t>del Municipio </a:t>
            </a:r>
            <a:r>
              <a:rPr lang="es-CO" b="1" dirty="0" smtClean="0">
                <a:solidFill>
                  <a:schemeClr val="bg1"/>
                </a:solidFill>
              </a:rPr>
              <a:t>Providencia, </a:t>
            </a:r>
            <a:r>
              <a:rPr lang="es-ES" b="1" dirty="0" smtClean="0">
                <a:solidFill>
                  <a:schemeClr val="bg1"/>
                </a:solidFill>
              </a:rPr>
              <a:t>durante </a:t>
            </a:r>
            <a:r>
              <a:rPr lang="es-ES" b="1" dirty="0" smtClean="0">
                <a:solidFill>
                  <a:schemeClr val="bg1"/>
                </a:solidFill>
              </a:rPr>
              <a:t>el 2015  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91069" y="1314093"/>
            <a:ext cx="8639032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700" b="1" u="sng" dirty="0" smtClean="0"/>
              <a:t>De la MP  </a:t>
            </a:r>
            <a:r>
              <a:rPr lang="es-CO" sz="1700" b="1" u="sng" dirty="0" smtClean="0"/>
              <a:t>Providencia del CZ Los Almendros , </a:t>
            </a:r>
            <a:r>
              <a:rPr lang="es-CO" sz="1600" b="1" u="sng" dirty="0" smtClean="0"/>
              <a:t> </a:t>
            </a:r>
            <a:r>
              <a:rPr lang="es-CO" sz="1700" dirty="0" smtClean="0"/>
              <a:t>realizada el </a:t>
            </a:r>
            <a:r>
              <a:rPr lang="es-CO" sz="1700" dirty="0" smtClean="0"/>
              <a:t>28 de agosto , </a:t>
            </a:r>
            <a:r>
              <a:rPr lang="es-CO" sz="1700" dirty="0" smtClean="0"/>
              <a:t>los siguientes fueron los compromisos adquiridos:</a:t>
            </a:r>
          </a:p>
          <a:p>
            <a:endParaRPr lang="es-CO" sz="1600" dirty="0" smtClean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Verificar con el nivel Nacional Dirección de niñez y adolescencia para que se mire la viabilidad de garantizar la continuidad  del programa  GCB hasta diciembre.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Verificar que se conforme y opere  el comité de control social y vigilancia en San Andrés. 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Verificar que se amplíe la cobertura e implemente el programa en los barrios Obrero y Bight.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Hacer seguimiento para verificar la calidad de alimentos que se están entregando a los niños, niñas y adolescentes.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Coordinar acciones con Secretaria de Cultura y deportes, con el fin de garantizar  actividades recreativas , lúdicas y culturales en el programa GCB</a:t>
            </a:r>
          </a:p>
          <a:p>
            <a:endParaRPr lang="es-CO" sz="1600" dirty="0" smtClean="0"/>
          </a:p>
          <a:p>
            <a:endParaRPr lang="es-CO" sz="1600" dirty="0"/>
          </a:p>
          <a:p>
            <a:endParaRPr lang="es-CO" sz="1700" dirty="0"/>
          </a:p>
        </p:txBody>
      </p:sp>
    </p:spTree>
    <p:extLst>
      <p:ext uri="{BB962C8B-B14F-4D97-AF65-F5344CB8AC3E}">
        <p14:creationId xmlns:p14="http://schemas.microsoft.com/office/powerpoint/2010/main" val="435979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163773" y="110699"/>
            <a:ext cx="707205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>
                <a:solidFill>
                  <a:schemeClr val="bg1"/>
                </a:solidFill>
              </a:rPr>
              <a:t>Compromisos adquiridos en la </a:t>
            </a:r>
            <a:r>
              <a:rPr lang="es-ES" b="1" dirty="0" smtClean="0">
                <a:solidFill>
                  <a:schemeClr val="bg1"/>
                </a:solidFill>
              </a:rPr>
              <a:t> RPC   </a:t>
            </a:r>
            <a:r>
              <a:rPr lang="es-CO" b="1" dirty="0" smtClean="0">
                <a:solidFill>
                  <a:schemeClr val="bg1"/>
                </a:solidFill>
              </a:rPr>
              <a:t>de la Regional </a:t>
            </a:r>
            <a:r>
              <a:rPr lang="es-CO" b="1" dirty="0" smtClean="0">
                <a:solidFill>
                  <a:schemeClr val="bg1"/>
                </a:solidFill>
              </a:rPr>
              <a:t>San Andrés    </a:t>
            </a:r>
            <a:r>
              <a:rPr lang="es-ES" b="1" dirty="0" smtClean="0">
                <a:solidFill>
                  <a:schemeClr val="bg1"/>
                </a:solidFill>
              </a:rPr>
              <a:t>durante </a:t>
            </a:r>
            <a:r>
              <a:rPr lang="es-ES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150125" y="979469"/>
            <a:ext cx="878915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b="1" u="sng" dirty="0" smtClean="0"/>
          </a:p>
          <a:p>
            <a:r>
              <a:rPr lang="es-CO" b="1" u="sng" dirty="0" smtClean="0"/>
              <a:t>De </a:t>
            </a:r>
            <a:r>
              <a:rPr lang="es-CO" b="1" u="sng" dirty="0"/>
              <a:t>la </a:t>
            </a:r>
            <a:r>
              <a:rPr lang="es-CO" b="1" u="sng" dirty="0" smtClean="0"/>
              <a:t>RPC  de la Regional </a:t>
            </a:r>
            <a:r>
              <a:rPr lang="es-CO" b="1" u="sng" dirty="0" smtClean="0"/>
              <a:t>San Andrés   </a:t>
            </a:r>
            <a:r>
              <a:rPr lang="es-CO" b="1" dirty="0" smtClean="0"/>
              <a:t>realizada </a:t>
            </a:r>
            <a:r>
              <a:rPr lang="es-CO" b="1" dirty="0"/>
              <a:t>el </a:t>
            </a:r>
            <a:r>
              <a:rPr lang="es-CO" b="1" dirty="0" smtClean="0"/>
              <a:t> </a:t>
            </a:r>
            <a:r>
              <a:rPr lang="es-CO" b="1" dirty="0" smtClean="0"/>
              <a:t>13 </a:t>
            </a:r>
            <a:r>
              <a:rPr lang="es-CO" b="1" dirty="0" smtClean="0"/>
              <a:t>de </a:t>
            </a:r>
            <a:r>
              <a:rPr lang="es-CO" b="1" dirty="0" smtClean="0"/>
              <a:t>noviembre, </a:t>
            </a:r>
            <a:r>
              <a:rPr lang="es-CO" b="1" dirty="0" smtClean="0"/>
              <a:t>los siguientes fueron los compromisos </a:t>
            </a:r>
            <a:r>
              <a:rPr lang="es-CO" b="1" dirty="0" smtClean="0"/>
              <a:t>adquiridos para avanzar en el 2016:</a:t>
            </a:r>
            <a:endParaRPr lang="es-CO" b="1" dirty="0" smtClean="0"/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400" dirty="0" smtClean="0"/>
              <a:t>Avanzar </a:t>
            </a:r>
            <a:r>
              <a:rPr lang="es-CO" sz="1400" dirty="0"/>
              <a:t>en coordinación con actores del SNBF  sobre el tema del centro de menor infractor aprovechando que ya se  inició su construcción y está en un estado bastante avanzado, a pesar de las dificultades actuales.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400" dirty="0"/>
              <a:t>Verificar que se mejore  la parte de infraestructura  de lugar que está siendo utilizado como Centro de los menores infractores.  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400" dirty="0"/>
              <a:t>Verificar que se lidere un trabajo orientado a garantizar mayor articulación interinstitucional, involucrando a los padres en los procesos de apoyo en el cuidado y la a garantía de derechos a la niñez y la adolescencia de la Isla, para no dejar sola a instituciones como la  policía, la fiscalía o el ICBF.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400" dirty="0"/>
              <a:t>Brindar mayor información sobre los  propósitos del programa con discapacidad  y aclarar hacia quien van dirigidas las acciones y cuáles son los programas para personas con mayoría de edad.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400" dirty="0"/>
              <a:t>Brindar más información sobre los programas de prevención de Centro Zonal y específicamente con las defensorías de familia y sus equipos de apoyo. 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400" dirty="0"/>
              <a:t>Verificar que para el 2016 se haga énfasis en la atención y en el seguimiento a los programas y servicios  y mirar la posibilidad de aumentar equipos de apoyo para los procesos.  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400" dirty="0"/>
              <a:t>Garantizar la continuidad del  programa familias étnicas.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400" dirty="0"/>
              <a:t>Verificar que para el 2016  la rendición de cuenta no solo sea presentada en el idioma español sino también reducida al idioma inglés</a:t>
            </a:r>
            <a:r>
              <a:rPr lang="es-CO" sz="1400" dirty="0" smtClean="0"/>
              <a:t>.</a:t>
            </a:r>
            <a:endParaRPr lang="es-CO" sz="1200" dirty="0"/>
          </a:p>
        </p:txBody>
      </p:sp>
    </p:spTree>
    <p:extLst>
      <p:ext uri="{BB962C8B-B14F-4D97-AF65-F5344CB8AC3E}">
        <p14:creationId xmlns:p14="http://schemas.microsoft.com/office/powerpoint/2010/main" val="622405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00247" y="1116226"/>
            <a:ext cx="829783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500" dirty="0" smtClean="0"/>
              <a:t>No compartieron los logros </a:t>
            </a:r>
            <a:endParaRPr lang="es-CO" sz="1500" dirty="0"/>
          </a:p>
        </p:txBody>
      </p:sp>
      <p:sp>
        <p:nvSpPr>
          <p:cNvPr id="3" name="2 Rectángulo"/>
          <p:cNvSpPr/>
          <p:nvPr/>
        </p:nvSpPr>
        <p:spPr>
          <a:xfrm>
            <a:off x="715280" y="280472"/>
            <a:ext cx="49075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CO" sz="2400" b="1" dirty="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Logros de esta  Meta   </a:t>
            </a:r>
            <a:r>
              <a:rPr lang="es-CO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en </a:t>
            </a:r>
            <a:r>
              <a:rPr lang="es-CO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San Andrés   </a:t>
            </a:r>
            <a:endParaRPr lang="es-CO" sz="2400" b="1" dirty="0">
              <a:solidFill>
                <a:schemeClr val="bg1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12945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715280" y="280472"/>
            <a:ext cx="49075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CO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Dificultades en </a:t>
            </a:r>
            <a:r>
              <a:rPr lang="es-CO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San Andrés   </a:t>
            </a:r>
            <a:endParaRPr lang="es-CO" sz="2400" b="1" dirty="0">
              <a:solidFill>
                <a:schemeClr val="bg1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1205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59558" y="1282890"/>
            <a:ext cx="20471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O" b="1" dirty="0" smtClean="0"/>
              <a:t>Pendientes : </a:t>
            </a:r>
            <a:endParaRPr lang="es-CO" dirty="0"/>
          </a:p>
        </p:txBody>
      </p:sp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163773" y="248726"/>
            <a:ext cx="70720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b="1" dirty="0" smtClean="0">
                <a:solidFill>
                  <a:schemeClr val="bg1"/>
                </a:solidFill>
              </a:rPr>
              <a:t>Proyecciones de la Regional  </a:t>
            </a:r>
            <a:r>
              <a:rPr lang="es-CO" b="1" dirty="0" smtClean="0">
                <a:solidFill>
                  <a:schemeClr val="bg1"/>
                </a:solidFill>
              </a:rPr>
              <a:t>San Andrés     </a:t>
            </a:r>
            <a:r>
              <a:rPr lang="es-ES" b="1" dirty="0" smtClean="0">
                <a:solidFill>
                  <a:schemeClr val="bg1"/>
                </a:solidFill>
              </a:rPr>
              <a:t>2016  </a:t>
            </a:r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6676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642</TotalTime>
  <Words>446</Words>
  <Application>Microsoft Office PowerPoint</Application>
  <PresentationFormat>Presentación en pantalla (4:3)</PresentationFormat>
  <Paragraphs>59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1" baseType="lpstr">
      <vt:lpstr>Tema de Office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Luis Angel Mora Fuentes</cp:lastModifiedBy>
  <cp:revision>68</cp:revision>
  <dcterms:created xsi:type="dcterms:W3CDTF">2015-01-29T14:27:26Z</dcterms:created>
  <dcterms:modified xsi:type="dcterms:W3CDTF">2016-01-27T22:00:18Z</dcterms:modified>
</cp:coreProperties>
</file>