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71" r:id="rId5"/>
    <p:sldId id="261" r:id="rId6"/>
    <p:sldId id="259" r:id="rId7"/>
    <p:sldId id="273" r:id="rId8"/>
    <p:sldId id="276" r:id="rId9"/>
    <p:sldId id="274" r:id="rId10"/>
    <p:sldId id="275" r:id="rId11"/>
    <p:sldId id="258" r:id="rId12"/>
    <p:sldId id="260" r:id="rId13"/>
    <p:sldId id="266" r:id="rId14"/>
    <p:sldId id="264" r:id="rId15"/>
    <p:sldId id="269" r:id="rId16"/>
    <p:sldId id="272" r:id="rId17"/>
    <p:sldId id="270" r:id="rId18"/>
    <p:sldId id="280" r:id="rId19"/>
    <p:sldId id="278" r:id="rId20"/>
    <p:sldId id="279" r:id="rId21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-4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49326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183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977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2408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5898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8374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54802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6766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7667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854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9205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/>
              <a:t>29/12/2015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556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0" y="1641475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3200" dirty="0" smtClean="0">
                <a:solidFill>
                  <a:schemeClr val="bg1"/>
                </a:solidFill>
              </a:rPr>
              <a:t>INFORME DE GESTION RENDICION </a:t>
            </a:r>
            <a:r>
              <a:rPr lang="es-CO" sz="3200" dirty="0">
                <a:solidFill>
                  <a:schemeClr val="bg1"/>
                </a:solidFill>
              </a:rPr>
              <a:t>DE CUENTAS Y MESAS PUBLICAS </a:t>
            </a:r>
            <a:endParaRPr lang="es-CO" sz="3200" dirty="0" smtClean="0">
              <a:solidFill>
                <a:schemeClr val="bg1"/>
              </a:solidFill>
            </a:endParaRPr>
          </a:p>
          <a:p>
            <a:pPr algn="ctr"/>
            <a:r>
              <a:rPr lang="es-CO" sz="3200" dirty="0" smtClean="0">
                <a:solidFill>
                  <a:schemeClr val="bg1"/>
                </a:solidFill>
              </a:rPr>
              <a:t>REGIONAL  SANTANDER   2015 </a:t>
            </a:r>
            <a:endParaRPr lang="es-CO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496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398463" y="87313"/>
            <a:ext cx="68373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>
                <a:solidFill>
                  <a:schemeClr val="bg1"/>
                </a:solidFill>
              </a:rPr>
              <a:t>Compromisos adquiridos en </a:t>
            </a:r>
            <a:r>
              <a:rPr lang="es-ES" b="1" dirty="0" smtClean="0">
                <a:solidFill>
                  <a:schemeClr val="bg1"/>
                </a:solidFill>
              </a:rPr>
              <a:t>la </a:t>
            </a:r>
            <a:r>
              <a:rPr lang="es-ES" b="1" dirty="0" smtClean="0">
                <a:solidFill>
                  <a:schemeClr val="bg1"/>
                </a:solidFill>
              </a:rPr>
              <a:t>MP </a:t>
            </a:r>
            <a:r>
              <a:rPr lang="es-ES" b="1" dirty="0" smtClean="0">
                <a:solidFill>
                  <a:schemeClr val="bg1"/>
                </a:solidFill>
              </a:rPr>
              <a:t>del </a:t>
            </a:r>
            <a:endParaRPr lang="es-ES" b="1" dirty="0" smtClean="0">
              <a:solidFill>
                <a:schemeClr val="bg1"/>
              </a:solidFill>
            </a:endParaRPr>
          </a:p>
          <a:p>
            <a:r>
              <a:rPr lang="es-ES" b="1" dirty="0" smtClean="0">
                <a:solidFill>
                  <a:schemeClr val="bg1"/>
                </a:solidFill>
              </a:rPr>
              <a:t>Municipio de los Santos durante </a:t>
            </a:r>
            <a:r>
              <a:rPr lang="es-ES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398462" y="1282890"/>
            <a:ext cx="8390695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u="sng" dirty="0" smtClean="0"/>
              <a:t>De la MP del </a:t>
            </a:r>
            <a:r>
              <a:rPr lang="es-CO" b="1" u="sng" dirty="0" smtClean="0"/>
              <a:t>Municipio de los Santos del </a:t>
            </a:r>
            <a:r>
              <a:rPr lang="es-CO" b="1" u="sng" dirty="0" smtClean="0"/>
              <a:t>CZ  </a:t>
            </a:r>
            <a:r>
              <a:rPr lang="es-CO" b="1" u="sng" dirty="0"/>
              <a:t>Bucaramanga sur, </a:t>
            </a:r>
            <a:r>
              <a:rPr lang="es-CO" b="1" dirty="0" smtClean="0"/>
              <a:t>realizada el </a:t>
            </a:r>
            <a:r>
              <a:rPr lang="es-CO" b="1" dirty="0" smtClean="0"/>
              <a:t>30 de septiembre </a:t>
            </a:r>
            <a:r>
              <a:rPr lang="es-CO" dirty="0" smtClean="0"/>
              <a:t>se sugirió hacer seguimiento a los siguientes compromisos:</a:t>
            </a:r>
          </a:p>
          <a:p>
            <a:endParaRPr lang="es-CO" dirty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 smtClean="0"/>
              <a:t>Verificar </a:t>
            </a:r>
            <a:r>
              <a:rPr lang="es-CO" dirty="0"/>
              <a:t>que se informe al alcalde respecto a la necesidad del HCB que se cerró en la Vereda Los Teres, por infraestructura no apta para funcionamiento del HCB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 smtClean="0"/>
              <a:t>Solicitar </a:t>
            </a:r>
            <a:r>
              <a:rPr lang="es-CO" dirty="0"/>
              <a:t>respuesta de la Alcaldía Municipal de Los Santos, sobre la mejora en la infraestructura del espacio de la escuela de la Vereda Los Teres para funcionamiento del HCB.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 smtClean="0"/>
              <a:t>Mirar </a:t>
            </a:r>
            <a:r>
              <a:rPr lang="es-CO" dirty="0"/>
              <a:t>la viabilidad para el incremento de  los cupos tipo 2 del Programa DIA, según verificación de coberturas.</a:t>
            </a:r>
          </a:p>
          <a:p>
            <a:r>
              <a:rPr lang="es-CO" dirty="0" smtClean="0"/>
              <a:t>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1829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398463" y="87313"/>
            <a:ext cx="68373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>
                <a:solidFill>
                  <a:schemeClr val="bg1"/>
                </a:solidFill>
              </a:rPr>
              <a:t>Compromisos adquiridos en la  MP  </a:t>
            </a:r>
            <a:endParaRPr lang="es-ES" b="1" dirty="0" smtClean="0">
              <a:solidFill>
                <a:schemeClr val="bg1"/>
              </a:solidFill>
            </a:endParaRPr>
          </a:p>
          <a:p>
            <a:r>
              <a:rPr lang="es-CO" b="1" dirty="0" smtClean="0">
                <a:solidFill>
                  <a:schemeClr val="bg1"/>
                </a:solidFill>
              </a:rPr>
              <a:t>del Municipio </a:t>
            </a:r>
            <a:r>
              <a:rPr lang="es-CO" b="1" dirty="0">
                <a:solidFill>
                  <a:schemeClr val="bg1"/>
                </a:solidFill>
              </a:rPr>
              <a:t>de  </a:t>
            </a:r>
            <a:r>
              <a:rPr lang="es-CO" b="1" dirty="0">
                <a:solidFill>
                  <a:schemeClr val="bg1"/>
                </a:solidFill>
              </a:rPr>
              <a:t>San Gil   </a:t>
            </a:r>
            <a:r>
              <a:rPr lang="es-ES" b="1" dirty="0">
                <a:solidFill>
                  <a:schemeClr val="bg1"/>
                </a:solidFill>
              </a:rPr>
              <a:t>durante 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45660" y="1323833"/>
            <a:ext cx="832513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u="sng" dirty="0"/>
              <a:t>De la MP de </a:t>
            </a:r>
            <a:r>
              <a:rPr lang="es-CO" b="1" u="sng" dirty="0"/>
              <a:t>San Gil </a:t>
            </a:r>
            <a:r>
              <a:rPr lang="es-CO" b="1" u="sng" dirty="0" smtClean="0"/>
              <a:t>del CZ </a:t>
            </a:r>
            <a:r>
              <a:rPr lang="es-CO" b="1" u="sng" dirty="0" smtClean="0"/>
              <a:t> San Gil,  </a:t>
            </a:r>
            <a:r>
              <a:rPr lang="es-CO" b="1" dirty="0"/>
              <a:t>realizada el </a:t>
            </a:r>
            <a:r>
              <a:rPr lang="es-CO" b="1" dirty="0" smtClean="0"/>
              <a:t>19 de septiembre  se sugirió hacer seguimiento a los siguientes compromisos</a:t>
            </a:r>
            <a:endParaRPr lang="es-CO" b="1" dirty="0" smtClean="0"/>
          </a:p>
          <a:p>
            <a:endParaRPr lang="es-CO" b="1" dirty="0"/>
          </a:p>
          <a:p>
            <a:endParaRPr lang="es-CO" dirty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 smtClean="0"/>
              <a:t>Socializar con los operadores de las EAS valores actuales de la bienestarina  y su ejecución en las distintas modalidades en primera infancia.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 smtClean="0"/>
              <a:t>Enviar por medio electrónico, cartilla, distribución y uso adecuado de este alimento a los operadores e las distintas modalidades.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 smtClean="0"/>
              <a:t>Dar cumplimiento al cuidado y custodia de la bienestarina, de acuerdo con la normatividad existente.</a:t>
            </a:r>
          </a:p>
          <a:p>
            <a:pPr>
              <a:tabLst>
                <a:tab pos="1255713" algn="l"/>
              </a:tabLst>
            </a:pPr>
            <a:endParaRPr lang="es-CO" sz="1400" b="1" dirty="0" smtClean="0"/>
          </a:p>
          <a:p>
            <a:pPr>
              <a:tabLst>
                <a:tab pos="1255713" algn="l"/>
              </a:tabLst>
            </a:pPr>
            <a:endParaRPr lang="es-CO" sz="1400" b="1" dirty="0"/>
          </a:p>
          <a:p>
            <a:pPr>
              <a:tabLst>
                <a:tab pos="1255713" algn="l"/>
              </a:tabLst>
            </a:pPr>
            <a:endParaRPr lang="es-CO" sz="1400" b="1" dirty="0" smtClean="0"/>
          </a:p>
          <a:p>
            <a:pPr>
              <a:tabLst>
                <a:tab pos="1255713" algn="l"/>
              </a:tabLst>
            </a:pPr>
            <a:endParaRPr lang="es-CO" sz="1400" b="1" dirty="0"/>
          </a:p>
        </p:txBody>
      </p:sp>
    </p:spTree>
    <p:extLst>
      <p:ext uri="{BB962C8B-B14F-4D97-AF65-F5344CB8AC3E}">
        <p14:creationId xmlns:p14="http://schemas.microsoft.com/office/powerpoint/2010/main" val="1548290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0" y="87313"/>
            <a:ext cx="68373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2000" b="1" dirty="0">
                <a:solidFill>
                  <a:schemeClr val="bg1"/>
                </a:solidFill>
              </a:rPr>
              <a:t>Compromisos adquiridos en </a:t>
            </a:r>
            <a:r>
              <a:rPr lang="es-ES" sz="2000" b="1" dirty="0" smtClean="0">
                <a:solidFill>
                  <a:schemeClr val="bg1"/>
                </a:solidFill>
              </a:rPr>
              <a:t>la </a:t>
            </a:r>
            <a:endParaRPr lang="es-ES" sz="2000" b="1" dirty="0">
              <a:solidFill>
                <a:schemeClr val="bg1"/>
              </a:solidFill>
            </a:endParaRPr>
          </a:p>
          <a:p>
            <a:pPr algn="ctr"/>
            <a:r>
              <a:rPr lang="es-ES" sz="2000" b="1" dirty="0">
                <a:solidFill>
                  <a:schemeClr val="bg1"/>
                </a:solidFill>
              </a:rPr>
              <a:t>MP </a:t>
            </a:r>
            <a:r>
              <a:rPr lang="es-ES" sz="2000" b="1" dirty="0" smtClean="0">
                <a:solidFill>
                  <a:schemeClr val="bg1"/>
                </a:solidFill>
              </a:rPr>
              <a:t> </a:t>
            </a:r>
            <a:r>
              <a:rPr lang="es-CO" sz="2000" b="1" dirty="0" smtClean="0">
                <a:solidFill>
                  <a:schemeClr val="bg1"/>
                </a:solidFill>
              </a:rPr>
              <a:t>de </a:t>
            </a:r>
            <a:r>
              <a:rPr lang="es-CO" sz="2000" b="1" dirty="0">
                <a:solidFill>
                  <a:schemeClr val="bg1"/>
                </a:solidFill>
              </a:rPr>
              <a:t>San </a:t>
            </a:r>
            <a:r>
              <a:rPr lang="es-CO" sz="2000" b="1" dirty="0" smtClean="0">
                <a:solidFill>
                  <a:schemeClr val="bg1"/>
                </a:solidFill>
              </a:rPr>
              <a:t>Vicente </a:t>
            </a:r>
            <a:r>
              <a:rPr lang="es-CO" sz="2000" b="1" dirty="0">
                <a:solidFill>
                  <a:schemeClr val="bg1"/>
                </a:solidFill>
              </a:rPr>
              <a:t>de </a:t>
            </a:r>
            <a:r>
              <a:rPr lang="es-CO" sz="2000" b="1" dirty="0" smtClean="0">
                <a:solidFill>
                  <a:schemeClr val="bg1"/>
                </a:solidFill>
              </a:rPr>
              <a:t>Chucuri  </a:t>
            </a:r>
            <a:r>
              <a:rPr lang="es-ES" sz="2000" b="1" dirty="0" smtClean="0">
                <a:solidFill>
                  <a:schemeClr val="bg1"/>
                </a:solidFill>
              </a:rPr>
              <a:t>durante </a:t>
            </a:r>
            <a:r>
              <a:rPr lang="es-ES" sz="2000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04716" y="1064525"/>
            <a:ext cx="8529851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1600" b="1" u="sng" dirty="0" smtClean="0"/>
          </a:p>
          <a:p>
            <a:r>
              <a:rPr lang="es-CO" sz="1600" b="1" u="sng" dirty="0" smtClean="0"/>
              <a:t>De </a:t>
            </a:r>
            <a:r>
              <a:rPr lang="es-CO" sz="1600" b="1" u="sng" dirty="0"/>
              <a:t>la MP </a:t>
            </a:r>
            <a:r>
              <a:rPr lang="es-CO" sz="1600" b="1" u="sng" dirty="0" smtClean="0"/>
              <a:t>de </a:t>
            </a:r>
            <a:r>
              <a:rPr lang="es-CO" sz="1600" b="1" u="sng" dirty="0"/>
              <a:t>San Vicente de Chucuri  del CZ Antonia </a:t>
            </a:r>
            <a:r>
              <a:rPr lang="es-CO" sz="1600" b="1" u="sng" dirty="0" smtClean="0"/>
              <a:t>Santos,  </a:t>
            </a:r>
            <a:r>
              <a:rPr lang="es-CO" sz="1600" b="1" u="sng" dirty="0" smtClean="0"/>
              <a:t>realizada el  </a:t>
            </a:r>
            <a:r>
              <a:rPr lang="es-CO" sz="1600" b="1" u="sng" dirty="0" smtClean="0"/>
              <a:t>25 </a:t>
            </a:r>
            <a:r>
              <a:rPr lang="es-CO" sz="1600" b="1" u="sng" dirty="0" smtClean="0"/>
              <a:t>de </a:t>
            </a:r>
            <a:r>
              <a:rPr lang="es-CO" sz="1600" b="1" u="sng" dirty="0" smtClean="0"/>
              <a:t>noviembre  </a:t>
            </a:r>
            <a:r>
              <a:rPr lang="es-CO" sz="1600" b="1" dirty="0" smtClean="0"/>
              <a:t>Se sugirió hacer seguimiento a los siguientes compromisos:</a:t>
            </a:r>
          </a:p>
          <a:p>
            <a:endParaRPr lang="es-CO" sz="1600" dirty="0"/>
          </a:p>
          <a:p>
            <a:endParaRPr lang="es-CO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/>
              <a:t>Verificar para el primer COMPOS, que se establezca con la nueva administración municipal la presentación de la oferta institucional en el municipio de San Vicente vigencia 2016.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838131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50125" y="87313"/>
            <a:ext cx="7085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2000" b="1" dirty="0">
                <a:solidFill>
                  <a:schemeClr val="bg1"/>
                </a:solidFill>
              </a:rPr>
              <a:t>Compromisos adquiridos en la </a:t>
            </a:r>
          </a:p>
          <a:p>
            <a:pPr algn="ctr"/>
            <a:r>
              <a:rPr lang="es-ES" sz="2000" b="1" dirty="0">
                <a:solidFill>
                  <a:schemeClr val="bg1"/>
                </a:solidFill>
              </a:rPr>
              <a:t>MP  </a:t>
            </a:r>
            <a:r>
              <a:rPr lang="es-CO" sz="2000" b="1" dirty="0">
                <a:solidFill>
                  <a:schemeClr val="bg1"/>
                </a:solidFill>
              </a:rPr>
              <a:t>de </a:t>
            </a:r>
            <a:r>
              <a:rPr lang="es-CO" sz="2000" b="1" dirty="0" smtClean="0">
                <a:solidFill>
                  <a:schemeClr val="bg1"/>
                </a:solidFill>
              </a:rPr>
              <a:t>Carcasi   </a:t>
            </a:r>
            <a:r>
              <a:rPr lang="es-ES" sz="2000" b="1" dirty="0" smtClean="0">
                <a:solidFill>
                  <a:schemeClr val="bg1"/>
                </a:solidFill>
              </a:rPr>
              <a:t>durante </a:t>
            </a:r>
            <a:r>
              <a:rPr lang="es-ES" sz="2000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Rectángulo"/>
          <p:cNvSpPr/>
          <p:nvPr/>
        </p:nvSpPr>
        <p:spPr>
          <a:xfrm>
            <a:off x="150124" y="1297254"/>
            <a:ext cx="862538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b="1" u="sng" dirty="0"/>
              <a:t>De la MP </a:t>
            </a:r>
            <a:r>
              <a:rPr lang="es-CO" b="1" u="sng" dirty="0"/>
              <a:t>de  Carcasi CZ </a:t>
            </a:r>
            <a:r>
              <a:rPr lang="es-CO" b="1" u="sng" dirty="0" smtClean="0"/>
              <a:t>Málaga </a:t>
            </a:r>
            <a:r>
              <a:rPr lang="es-CO" b="1" dirty="0" smtClean="0"/>
              <a:t>realizada </a:t>
            </a:r>
            <a:r>
              <a:rPr lang="es-CO" b="1" dirty="0"/>
              <a:t>el </a:t>
            </a:r>
            <a:r>
              <a:rPr lang="es-CO" b="1" dirty="0" smtClean="0"/>
              <a:t>30 de noviembre , </a:t>
            </a:r>
            <a:r>
              <a:rPr lang="es-CO" dirty="0" smtClean="0"/>
              <a:t>se sugirió hacer seguimiento a los siguientes compromisos:  </a:t>
            </a:r>
            <a:r>
              <a:rPr lang="it-IT" dirty="0" smtClean="0"/>
              <a:t>	</a:t>
            </a:r>
            <a:endParaRPr lang="es-CO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 smtClean="0"/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Verificar que se definan  los tres hogares tradicionales que pasaran a funcionar bajo la modalidad agrupado ya que en el Municipio  están funcionando 4 hogares tradicionales.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Verificar que se adelanten  las acciones pertinentes para garantizar que se cuente con la dotación de material didáctico para el </a:t>
            </a:r>
            <a:r>
              <a:rPr lang="es-CO" dirty="0" smtClean="0"/>
              <a:t>programa. </a:t>
            </a:r>
            <a:endParaRPr lang="es-CO" dirty="0"/>
          </a:p>
          <a:p>
            <a:pPr algn="just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58113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63773" y="87313"/>
            <a:ext cx="707205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>
                <a:solidFill>
                  <a:schemeClr val="bg1"/>
                </a:solidFill>
              </a:rPr>
              <a:t>Compromisos adquiridos en la </a:t>
            </a:r>
            <a:r>
              <a:rPr lang="es-ES" b="1" dirty="0" smtClean="0">
                <a:solidFill>
                  <a:schemeClr val="bg1"/>
                </a:solidFill>
              </a:rPr>
              <a:t> MP  </a:t>
            </a:r>
            <a:r>
              <a:rPr lang="es-CO" b="1" dirty="0" smtClean="0">
                <a:solidFill>
                  <a:schemeClr val="bg1"/>
                </a:solidFill>
              </a:rPr>
              <a:t>del Municipio</a:t>
            </a:r>
          </a:p>
          <a:p>
            <a:r>
              <a:rPr lang="es-CO" b="1" dirty="0" smtClean="0">
                <a:solidFill>
                  <a:schemeClr val="bg1"/>
                </a:solidFill>
              </a:rPr>
              <a:t>de  </a:t>
            </a:r>
            <a:r>
              <a:rPr lang="es-CO" b="1" dirty="0">
                <a:solidFill>
                  <a:schemeClr val="bg1"/>
                </a:solidFill>
              </a:rPr>
              <a:t>Bucaramanga   </a:t>
            </a:r>
            <a:r>
              <a:rPr lang="es-ES" b="1" dirty="0">
                <a:solidFill>
                  <a:schemeClr val="bg1"/>
                </a:solidFill>
              </a:rPr>
              <a:t>durante 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163773" y="1105469"/>
            <a:ext cx="8789158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u="sng" dirty="0"/>
              <a:t>De la MP de </a:t>
            </a:r>
            <a:r>
              <a:rPr lang="es-CO" b="1" u="sng" dirty="0"/>
              <a:t>Bucaramanga  </a:t>
            </a:r>
            <a:r>
              <a:rPr lang="es-CO" b="1" u="sng" dirty="0" smtClean="0"/>
              <a:t>del </a:t>
            </a:r>
            <a:r>
              <a:rPr lang="es-CO" b="1" u="sng" dirty="0" smtClean="0"/>
              <a:t>CZ </a:t>
            </a:r>
            <a:r>
              <a:rPr lang="es-CO" b="1" u="sng" dirty="0"/>
              <a:t>Luis Carlos </a:t>
            </a:r>
            <a:r>
              <a:rPr lang="es-CO" b="1" u="sng" dirty="0" smtClean="0"/>
              <a:t>Galán </a:t>
            </a:r>
            <a:r>
              <a:rPr lang="es-CO" dirty="0" smtClean="0"/>
              <a:t>realizada </a:t>
            </a:r>
            <a:r>
              <a:rPr lang="es-CO" dirty="0"/>
              <a:t>el </a:t>
            </a:r>
            <a:r>
              <a:rPr lang="es-CO" dirty="0" smtClean="0"/>
              <a:t>10 de diciembre, se sugirió hacer seguimiento a los siguientes compromisos:</a:t>
            </a:r>
          </a:p>
          <a:p>
            <a:endParaRPr lang="es-CO" b="1" dirty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Verificar que se presente el informe de los niños, niñas y adolescentes que se encuentran ubicados por parte de los comisarios, garantizar que cuenten con toda la información.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Verificar que se brinde línea tecnica sobre los informes de carácter pericial  para los equipos psicosociales de las comisarias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Garantizar que se realice nuevo encuentro para el intercambio de experiencias en protección  </a:t>
            </a:r>
          </a:p>
          <a:p>
            <a:pPr>
              <a:lnSpc>
                <a:spcPct val="150000"/>
              </a:lnSpc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22405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66129" y="5772"/>
            <a:ext cx="59708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bg1"/>
                </a:solidFill>
              </a:rPr>
              <a:t>Compromisos adquiridos en la  </a:t>
            </a:r>
            <a:r>
              <a:rPr lang="es-ES" sz="2400" b="1" dirty="0" smtClean="0">
                <a:solidFill>
                  <a:schemeClr val="bg1"/>
                </a:solidFill>
              </a:rPr>
              <a:t>RPC de la Regional  Santander  </a:t>
            </a:r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50124" y="1297254"/>
            <a:ext cx="862538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b="1" u="sng" dirty="0"/>
              <a:t>De la </a:t>
            </a:r>
            <a:r>
              <a:rPr lang="es-CO" b="1" u="sng" dirty="0" smtClean="0"/>
              <a:t>RPC realizada en el Municipio  </a:t>
            </a:r>
            <a:r>
              <a:rPr lang="es-CO" b="1" u="sng" dirty="0" smtClean="0"/>
              <a:t>Bucaramanga </a:t>
            </a:r>
            <a:r>
              <a:rPr lang="es-CO" b="1" dirty="0" smtClean="0"/>
              <a:t>el 27  </a:t>
            </a:r>
            <a:r>
              <a:rPr lang="es-CO" b="1" dirty="0"/>
              <a:t>de </a:t>
            </a:r>
            <a:r>
              <a:rPr lang="es-CO" b="1" dirty="0" smtClean="0"/>
              <a:t>Noviembre , </a:t>
            </a:r>
            <a:r>
              <a:rPr lang="es-CO" dirty="0" smtClean="0"/>
              <a:t>se sugirió </a:t>
            </a:r>
            <a:r>
              <a:rPr lang="es-CO" dirty="0" smtClean="0"/>
              <a:t>hacer seguimiento a los siguientes compromisos: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 smtClean="0"/>
              <a:t>Verificar que se entregue por </a:t>
            </a:r>
            <a:r>
              <a:rPr lang="es-CO" dirty="0"/>
              <a:t>correo </a:t>
            </a:r>
            <a:r>
              <a:rPr lang="es-CO" dirty="0" smtClean="0"/>
              <a:t>electrónico  </a:t>
            </a:r>
            <a:r>
              <a:rPr lang="es-CO" dirty="0"/>
              <a:t>la </a:t>
            </a:r>
            <a:r>
              <a:rPr lang="es-CO" dirty="0" smtClean="0"/>
              <a:t>presentación </a:t>
            </a:r>
            <a:r>
              <a:rPr lang="es-CO" dirty="0"/>
              <a:t>y el informe a las personas </a:t>
            </a:r>
            <a:r>
              <a:rPr lang="es-CO" dirty="0" smtClean="0"/>
              <a:t>que asistieron y que </a:t>
            </a:r>
            <a:r>
              <a:rPr lang="es-CO" dirty="0"/>
              <a:t>no alcanzaron a tenerlo en </a:t>
            </a:r>
            <a:r>
              <a:rPr lang="es-CO" dirty="0" smtClean="0"/>
              <a:t>CD.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33236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9"/>
          <p:cNvSpPr txBox="1">
            <a:spLocks noChangeArrowheads="1"/>
          </p:cNvSpPr>
          <p:nvPr/>
        </p:nvSpPr>
        <p:spPr bwMode="auto">
          <a:xfrm>
            <a:off x="163773" y="318145"/>
            <a:ext cx="70720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b="1" dirty="0" smtClean="0">
                <a:solidFill>
                  <a:schemeClr val="bg1"/>
                </a:solidFill>
              </a:rPr>
              <a:t>Logros de la Regional Santander durante el 2015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68490" y="1132764"/>
            <a:ext cx="844796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/>
              <a:t>El </a:t>
            </a:r>
            <a:r>
              <a:rPr lang="es-CO" sz="1600" dirty="0"/>
              <a:t>Liderazgo de la Dirección Regional y vivencias de los usuarios dentro de estos procesos.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/>
              <a:t>Dar </a:t>
            </a:r>
            <a:r>
              <a:rPr lang="es-CO" sz="1600" dirty="0"/>
              <a:t>a conocer a usurarios, comunidad en general y entes de gobierno sobre los avances de los diferentes programas los cuales son reconocidos por la comunidad como impactos significativos y positivos.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/>
              <a:t>Concertación </a:t>
            </a:r>
            <a:r>
              <a:rPr lang="es-CO" sz="1600" dirty="0"/>
              <a:t>efectiva con   Municipios  para el desarrollo de la mesas públicas.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/>
              <a:t>Establecer  </a:t>
            </a:r>
            <a:r>
              <a:rPr lang="es-CO" sz="1600" dirty="0"/>
              <a:t>comunicación directa con beneficiarios, líderes comunales y veedores, para  dar a conocer las diferentes modalidades de atención, los recursos invertidos y dar respuesta a las inquietudes y sugerencias en relación con la prestación del servicio.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/>
              <a:t>Asistencia </a:t>
            </a:r>
            <a:r>
              <a:rPr lang="es-CO" sz="1600" dirty="0"/>
              <a:t>y participación  de los operadores que  prestan los servicios de protección  y de las  EAS,  representantes, responsables de los puntos de entrega de bienestarina y  agentes educativos.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/>
              <a:t>Evaluación </a:t>
            </a:r>
            <a:r>
              <a:rPr lang="es-CO" sz="1600" dirty="0"/>
              <a:t>satisfactoria  de las  mesas, dado que  hubo buena organización, claridad sobre los temas expuestos  y se generaron espacios de participación.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/>
              <a:t>La  </a:t>
            </a:r>
            <a:r>
              <a:rPr lang="es-CO" sz="1600" dirty="0"/>
              <a:t>organización de degustación de diferentes preparaciones con bienestarina  fue  gran aceptación por parte de los participantes.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/>
              <a:t>Se </a:t>
            </a:r>
            <a:r>
              <a:rPr lang="es-CO" sz="1600" dirty="0"/>
              <a:t>evidenció la capacidad de convocatoria que tiene el ICBF en el Territorio.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/>
              <a:t>Se </a:t>
            </a:r>
            <a:r>
              <a:rPr lang="es-CO" sz="1600" dirty="0"/>
              <a:t>confirmó  la cobertura significativa del ICBF en los programas de primera infancia.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/>
              <a:t>La </a:t>
            </a:r>
            <a:r>
              <a:rPr lang="es-CO" sz="1600" dirty="0"/>
              <a:t>Mesas públicas se convierten en espacios de Control Social por parte de la Comunidad hacia el ICBF. </a:t>
            </a:r>
            <a:endParaRPr lang="es-CO" sz="1600" dirty="0" smtClean="0"/>
          </a:p>
        </p:txBody>
      </p:sp>
    </p:spTree>
    <p:extLst>
      <p:ext uri="{BB962C8B-B14F-4D97-AF65-F5344CB8AC3E}">
        <p14:creationId xmlns:p14="http://schemas.microsoft.com/office/powerpoint/2010/main" val="3472829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9"/>
          <p:cNvSpPr txBox="1">
            <a:spLocks noChangeArrowheads="1"/>
          </p:cNvSpPr>
          <p:nvPr/>
        </p:nvSpPr>
        <p:spPr bwMode="auto">
          <a:xfrm>
            <a:off x="163773" y="318145"/>
            <a:ext cx="70720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b="1" dirty="0" smtClean="0">
                <a:solidFill>
                  <a:schemeClr val="bg1"/>
                </a:solidFill>
              </a:rPr>
              <a:t>Logros de la Regional Santander durante el 2015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68490" y="1201004"/>
            <a:ext cx="8447964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500" dirty="0" smtClean="0"/>
              <a:t>Se </a:t>
            </a:r>
            <a:r>
              <a:rPr lang="es-CO" sz="1500" dirty="0"/>
              <a:t>recibieron los apoyos logísticos para estos eventos.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500" dirty="0"/>
              <a:t>Detectar  falencias que existen en los equipos interdisciplinarios de las comisarías de familia frente al manejo de los procesos PARD.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500" dirty="0" smtClean="0"/>
              <a:t>Se </a:t>
            </a:r>
            <a:r>
              <a:rPr lang="es-CO" sz="1500" dirty="0"/>
              <a:t>dio cumplimiento al 100% de los compromisos adquiridos en las MP y los pendientes, son resorte del Nivel Regional y Nacional.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500" dirty="0" smtClean="0"/>
              <a:t>Las </a:t>
            </a:r>
            <a:r>
              <a:rPr lang="es-CO" sz="1500" dirty="0"/>
              <a:t>MP y la RPC contaron con el apoyo de todas las areas misionales incluyendo temas de protección por parte de las comisarías de familia,  los temas de bienestarina y primera infancia.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500" dirty="0" smtClean="0"/>
              <a:t>Se </a:t>
            </a:r>
            <a:r>
              <a:rPr lang="es-CO" sz="1500" dirty="0"/>
              <a:t>contó con el apoyo del Grupo de Asistencia Técnica y del Referente del SNBF a nivel Regional, lo cual permitió que se concretara la solicitud de Tránsito de Madres FAMI a la Modalidad CDI Familiar.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500" dirty="0" smtClean="0"/>
              <a:t>Se </a:t>
            </a:r>
            <a:r>
              <a:rPr lang="es-CO" sz="1500" dirty="0"/>
              <a:t>orientó sobre el procedimiento a seguir para poner en conocimiento de los encargados del Programa PAE.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500" dirty="0" smtClean="0"/>
              <a:t>Se </a:t>
            </a:r>
            <a:r>
              <a:rPr lang="es-CO" sz="1500" dirty="0"/>
              <a:t>abordó la necesidad de cualificar HCB con el fortalecimiento de balanzas y tallímetros, pero es un tema que se dejó plasmado en RIA y hará parte del plan de acción del COMPOS vigencia 2016.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500" dirty="0" smtClean="0"/>
              <a:t>Durante </a:t>
            </a:r>
            <a:r>
              <a:rPr lang="es-CO" sz="1500" dirty="0"/>
              <a:t>el desarrollo de las mesas públicas se facilitaron  espacios  para que la comunidad manifestara su opinión y obtuviera respuesta de los delegados del ICBF presentes.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500" dirty="0" smtClean="0"/>
              <a:t>Se </a:t>
            </a:r>
            <a:r>
              <a:rPr lang="es-CO" sz="1500" dirty="0"/>
              <a:t>contempló  como punto fundamental en las Mesas públicas, la generación de preguntas por parte de los representantes de las comunidades a partir de la información expuesta por los Equipos Zonales y se dio la oportunidad de intercambiar  experiencias de los  programas que funcionan en las diferentes comunidades.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500" dirty="0" smtClean="0"/>
              <a:t>Se </a:t>
            </a:r>
            <a:r>
              <a:rPr lang="es-CO" sz="1500" dirty="0"/>
              <a:t>logró  la comunicación de doble vía generando estos espacios participativos de formación y socialización de todo el proceso. </a:t>
            </a:r>
            <a:r>
              <a:rPr lang="es-CO" sz="15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017910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9"/>
          <p:cNvSpPr txBox="1">
            <a:spLocks noChangeArrowheads="1"/>
          </p:cNvSpPr>
          <p:nvPr/>
        </p:nvSpPr>
        <p:spPr bwMode="auto">
          <a:xfrm>
            <a:off x="163773" y="181667"/>
            <a:ext cx="707205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b="1" dirty="0" smtClean="0">
                <a:solidFill>
                  <a:schemeClr val="bg1"/>
                </a:solidFill>
              </a:rPr>
              <a:t>Dificultades  de la Regional Santander </a:t>
            </a:r>
            <a:endParaRPr lang="es-CO" b="1" dirty="0" smtClean="0">
              <a:solidFill>
                <a:schemeClr val="bg1"/>
              </a:solidFill>
            </a:endParaRPr>
          </a:p>
          <a:p>
            <a:r>
              <a:rPr lang="es-CO" b="1" dirty="0" smtClean="0">
                <a:solidFill>
                  <a:schemeClr val="bg1"/>
                </a:solidFill>
              </a:rPr>
              <a:t>durante </a:t>
            </a:r>
            <a:r>
              <a:rPr lang="es-CO" b="1" dirty="0" smtClean="0">
                <a:solidFill>
                  <a:schemeClr val="bg1"/>
                </a:solidFill>
              </a:rPr>
              <a:t>el 2015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68490" y="1135493"/>
            <a:ext cx="844796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/>
              <a:t>Falta mayor participación  de veedores y otros líderes de la comunidad, frente a la convocatorias realizadas.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/>
              <a:t>Faltó participación de los  funcionarios del ente territorial que fueron convocados a la mesas públicas.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/>
              <a:t>La no asistencia total de los Comisarios de Familia del área metropolitana, lo cual no permitió la socialización y análisis de los procesos PARD de los niños, niñas y adolescentes ubicados por ellos y que presentan alta permanencia en los programas de protección.   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/>
              <a:t>En algunas MP la participación social fue baja.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/>
              <a:t>En algunos municipios no hay voluntad política para desarrollar los programas que se requieren.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/>
              <a:t>Bajo nivel de participación de los  niños, niñas y adolescentes en las Mesas Públicas, básicamente quienes participan son Adultos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/>
              <a:t>La realización del trámite dispendioso de solicitud de logística, desde el nivel Regional al Nivel Nacional.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/>
              <a:t>Algunas MP no recibieron apoyo logístico por la demora en los contratos.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/>
              <a:t>Demoras en los apoyos logísticos en muchas mesas públicas los refrigerios no llegaron a tiempo.</a:t>
            </a:r>
          </a:p>
          <a:p>
            <a:r>
              <a:rPr lang="es-CO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751875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9"/>
          <p:cNvSpPr txBox="1">
            <a:spLocks noChangeArrowheads="1"/>
          </p:cNvSpPr>
          <p:nvPr/>
        </p:nvSpPr>
        <p:spPr bwMode="auto">
          <a:xfrm>
            <a:off x="163773" y="318145"/>
            <a:ext cx="70720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b="1" dirty="0" smtClean="0">
                <a:solidFill>
                  <a:schemeClr val="bg1"/>
                </a:solidFill>
              </a:rPr>
              <a:t>Proyecciones  de la Regional Santander 2016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72956" y="1050877"/>
            <a:ext cx="844796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400" dirty="0" smtClean="0"/>
              <a:t>Brindar </a:t>
            </a:r>
            <a:r>
              <a:rPr lang="es-CO" sz="1400" dirty="0"/>
              <a:t>asistencia técnica a los equipos Psicosociales de las Comisarias de Familia y  mayor acompañamiento del nivel Regional para la convocatoria y desarrollo de MP de Protección. 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400" dirty="0" smtClean="0"/>
              <a:t>Mejorar </a:t>
            </a:r>
            <a:r>
              <a:rPr lang="es-CO" sz="1400" dirty="0"/>
              <a:t>el manejo de los tiempos en la presentación de experiencias exitosas.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400" dirty="0" smtClean="0"/>
              <a:t>Brindar </a:t>
            </a:r>
            <a:r>
              <a:rPr lang="es-CO" sz="1400" dirty="0"/>
              <a:t>apoyos logísticos con oportunidad para las MP y RPC,   para que estos evento se desarrollen  en un ambiente de calidez con la comunidad que asiste.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400" dirty="0" smtClean="0"/>
              <a:t>Brindar  </a:t>
            </a:r>
            <a:r>
              <a:rPr lang="es-CO" sz="1400" dirty="0"/>
              <a:t>Asistencia tecnica y asesoría a los programas y servicios donde se han presentado inquietudes y gestión con el nivel Regional y Nacional para dar respuesta a las solicitudes presentadas.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400" dirty="0" smtClean="0"/>
              <a:t>Realizar </a:t>
            </a:r>
            <a:r>
              <a:rPr lang="es-CO" sz="1400" dirty="0"/>
              <a:t>mesas publicas  focalizada en una comunidad especifica donde funcione un programa para facilitar que la interlocución y dialogo con las comunidades para que los diferentes actores se expresen con más propiedad y apertura.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400" dirty="0" smtClean="0"/>
              <a:t>Fortalecer </a:t>
            </a:r>
            <a:r>
              <a:rPr lang="es-CO" sz="1400" dirty="0"/>
              <a:t>la realización de las mesas de acuerdo a las necesidades reales del Municipio.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400" dirty="0" smtClean="0"/>
              <a:t>Realizar </a:t>
            </a:r>
            <a:r>
              <a:rPr lang="es-CO" sz="1400" dirty="0"/>
              <a:t>MP de Niños niñas y adolescentes,  como una estrategia que promueva participación  y brindar la asistencia técnica necesaria para lograr resultados efectivos, en el tema de manejo y estrategias de trabajo. 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400" dirty="0" smtClean="0"/>
              <a:t>Implementar  </a:t>
            </a:r>
            <a:r>
              <a:rPr lang="es-CO" sz="1400" dirty="0"/>
              <a:t>estrategias de investigación identificando  el rol de los padres, madres , hijos y familia frente al proceso de formación integral.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400" dirty="0" smtClean="0"/>
              <a:t>Incentivar  </a:t>
            </a:r>
            <a:r>
              <a:rPr lang="es-CO" sz="1400" dirty="0"/>
              <a:t>a los padres de familia a adelantar actividades de formación que le permitan adquirir conocimientos para minimizar los posibles riesgos que puedan enfrentar sus hijos en la sociedad.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400" dirty="0" smtClean="0"/>
              <a:t>Garantizar </a:t>
            </a:r>
            <a:r>
              <a:rPr lang="es-CO" sz="1400" dirty="0"/>
              <a:t>mayor impacto del ICBF  en los Municipios a partir de brindar información y ampliar los niveles de  comunicación de sus programas, facilitando una  adecuada veeduría y control social.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400" dirty="0" smtClean="0"/>
              <a:t>Descentralizar </a:t>
            </a:r>
            <a:r>
              <a:rPr lang="es-CO" sz="1400" dirty="0"/>
              <a:t>los recursos de logística a la Regional para lograr una mayor operatividad</a:t>
            </a:r>
            <a:r>
              <a:rPr lang="es-CO" sz="1400" dirty="0" smtClean="0"/>
              <a:t>.</a:t>
            </a:r>
            <a:endParaRPr lang="es-CO" sz="1400" dirty="0"/>
          </a:p>
        </p:txBody>
      </p:sp>
    </p:spTree>
    <p:extLst>
      <p:ext uri="{BB962C8B-B14F-4D97-AF65-F5344CB8AC3E}">
        <p14:creationId xmlns:p14="http://schemas.microsoft.com/office/powerpoint/2010/main" val="751875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98212" y="87313"/>
            <a:ext cx="68373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b="1" dirty="0" smtClean="0">
                <a:solidFill>
                  <a:schemeClr val="bg1"/>
                </a:solidFill>
              </a:rPr>
              <a:t>Avances de la meta de Rendición </a:t>
            </a:r>
            <a:r>
              <a:rPr lang="es-CO" b="1" dirty="0">
                <a:solidFill>
                  <a:schemeClr val="bg1"/>
                </a:solidFill>
              </a:rPr>
              <a:t>de Cuentas y Mesas Públicas Regional </a:t>
            </a:r>
            <a:r>
              <a:rPr lang="es-CO" b="1" dirty="0" smtClean="0">
                <a:solidFill>
                  <a:schemeClr val="bg1"/>
                </a:solidFill>
              </a:rPr>
              <a:t>Santander  2015 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6" name="5 Marcador de contenido"/>
          <p:cNvSpPr txBox="1">
            <a:spLocks/>
          </p:cNvSpPr>
          <p:nvPr/>
        </p:nvSpPr>
        <p:spPr bwMode="auto">
          <a:xfrm>
            <a:off x="214282" y="1063970"/>
            <a:ext cx="864399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La  Regional Santander en el 2015 programó y realizó  1 evento de Rendición de cuentas y  10  mesas publicas.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El evento de rendición de cuentas que se realizó el 26 de noviembre contó con la participación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un total de 442 personas de las cuales 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63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representantes de las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OG, 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381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las ONG y  actores que representan a la comunidad y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no hubo participación de  representantes de entidades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control social y veedurías ciudadanas. 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Los </a:t>
            </a:r>
            <a:r>
              <a:rPr lang="es-CO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Centros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Zonales de la Regional Santander programaron  y realizaron 10 MP, e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n las mesas publicas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participaron un total de 456  personas de los cuales  75 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representantes de las OG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314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de las ONG y  participantes que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representan a la comunidad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y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67 personas representantes de las 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entidades de control social y veedurías ciudadanas. </a:t>
            </a:r>
            <a:endParaRPr lang="es-ES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las  10  MP realizadas , el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10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% de las MP  de la Regional Santander se realizaron sobre Nutrición y Bienestarina,  el  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50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% sobre los temas de Primera infancia, el 20% sobre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programas y servicios y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el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20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% sobre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temas de protección.</a:t>
            </a:r>
            <a:endParaRPr lang="es-ES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El porcentaje de ejecución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total de la Regional es del 100</a:t>
            </a:r>
            <a:r>
              <a:rPr lang="es-ES" altLang="es-CO" sz="1200" b="1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%. </a:t>
            </a:r>
            <a:endParaRPr lang="es-ES" altLang="es-CO" sz="1200" b="1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 la Regional Santander se le ha venido insistiendo que tengan en medio físico y magnético todas las evidencias y soportes de estos eventos, los cuales han compartido.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La Regional Santander ha reportado el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100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% de las guías de seguimiento a cumplimiento de compromisos y se les recomendó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hacer un balance de los compromisos cumplidos y pendientes, lo mismo que las respuestas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que se le está brindando  a la comunidades en  lo transcurrido del año</a:t>
            </a:r>
            <a:r>
              <a:rPr lang="es-CO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. </a:t>
            </a:r>
            <a:endParaRPr lang="es-CO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Entregaron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la  evaluación de esta meta  y las proyecciones para el 2016, cuyos aportes se tendrán en cuenta al final de esta presentación. </a:t>
            </a:r>
          </a:p>
          <a:p>
            <a:pPr marL="182563"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82563" indent="-182563" algn="just" fontAlgn="base">
              <a:spcBef>
                <a:spcPct val="0"/>
              </a:spcBef>
              <a:spcAft>
                <a:spcPct val="0"/>
              </a:spcAft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CO" sz="1200" dirty="0">
              <a:solidFill>
                <a:prstClr val="black"/>
              </a:solidFill>
              <a:latin typeface="Arial" pitchFamily="34" charset="0"/>
              <a:ea typeface="Geneva" charset="0"/>
              <a:cs typeface="Arial" pitchFamily="34" charset="0"/>
            </a:endParaRPr>
          </a:p>
          <a:p>
            <a:pPr marL="457200" indent="-457200" algn="just" defTabSz="457200" fontAlgn="base">
              <a:lnSpc>
                <a:spcPct val="114000"/>
              </a:lnSpc>
              <a:spcAft>
                <a:spcPts val="600"/>
              </a:spcAft>
              <a:buFont typeface="Arial" charset="0"/>
              <a:buNone/>
              <a:defRPr/>
            </a:pPr>
            <a:r>
              <a:rPr lang="es-CO" sz="1200" dirty="0">
                <a:solidFill>
                  <a:prstClr val="black"/>
                </a:solidFill>
                <a:latin typeface="Arial" pitchFamily="34" charset="0"/>
                <a:ea typeface="Geneva" charset="0"/>
                <a:cs typeface="Arial" pitchFamily="34" charset="0"/>
              </a:rPr>
              <a:t>  </a:t>
            </a:r>
            <a:endParaRPr lang="es-CO" sz="1200" b="1" dirty="0">
              <a:solidFill>
                <a:prstClr val="black"/>
              </a:solidFill>
              <a:latin typeface="Arial" pitchFamily="34" charset="0"/>
              <a:ea typeface="Geneva" charset="0"/>
              <a:cs typeface="Arial" pitchFamily="34" charset="0"/>
            </a:endParaRPr>
          </a:p>
          <a:p>
            <a:pPr marL="457200" indent="-457200" algn="just" defTabSz="457200" fontAlgn="base">
              <a:lnSpc>
                <a:spcPct val="114000"/>
              </a:lnSpc>
              <a:spcAft>
                <a:spcPts val="600"/>
              </a:spcAft>
              <a:buFont typeface="Arial" charset="0"/>
              <a:buNone/>
              <a:defRPr/>
            </a:pPr>
            <a:r>
              <a:rPr lang="es-CO" sz="1200" b="1" dirty="0">
                <a:solidFill>
                  <a:prstClr val="black"/>
                </a:solidFill>
                <a:latin typeface="Arial" pitchFamily="34" charset="0"/>
                <a:ea typeface="Geneva" charset="0"/>
                <a:cs typeface="Arial" pitchFamily="34" charset="0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3946575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00249" y="1130219"/>
            <a:ext cx="8407021" cy="5362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Coordinar con los entes territoriales para que apoyen estos procesos de consultas, participación y transparencia institucional. (Responsabilidad Regional)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Continuar  evaluando con la  comunidad los temas más críticos frente al funcionamiento de los programas y servicios. (Responsabilidad CZ)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Buscar alternativas para generar  otra forma de enviar los recursos de esta meta a los  territorios  y maximizar el proceso.  (Responsabilidad Nacional y Regional)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Seguir en la dinámica que permita que en  las  Mesas Públicas se estimule y promueva la participación de la comunidad. (Responsabilidad CZ)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Garantizar con los recurso asignados que las mesas publicas cuenten con todos los apoyos logísticos que este proceso demanda. (Responsabilidad Nacional y Regional)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Continuar con el proceso de sensibilización, información e incentivos a la comunidad para que apoyen cada vez más la labor  misional del ICBF.  (Responsabilidad CZ)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Buscar alternativas para garantizar a la comunidad más  continuidad de los programas del ICBF, tanto de primera infancia como de Generaciones con Bienestar y ampliación de cupos en las comunas más vulnerables. (Responsabilidad Nacional y Regional)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Coordinar con la oficina de comunicaciones para garantizar que la  convocatoria del proceso se pueda hacer a través de la Página WEB para que tanto veedores como entes de control social se enteren de este proceso y sean  garantes del mismo tanto en las Mesas Públicas como en las Audiencias de Rendición de Cuentas. (Responsabilidad Regional)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Generar estrategias para hacer mayor divulgación de este mecanismo de participación ciudadana. (Responsabilidad CZ)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Promover acciones tendientes a mejorar la asistencia de todas las entidades que se convocan. (Responsabilidad Regional y  CZ)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Garantizar que para el  2015 se refuercen los  temas de protección como SRPA y procesos PARD. (Responsabilidad Nacional y Regional y entes territoriales).</a:t>
            </a:r>
          </a:p>
          <a:p>
            <a:pPr algn="just">
              <a:lnSpc>
                <a:spcPct val="150000"/>
              </a:lnSpc>
            </a:pPr>
            <a:endParaRPr lang="es-CO" sz="1300" dirty="0"/>
          </a:p>
        </p:txBody>
      </p:sp>
      <p:sp>
        <p:nvSpPr>
          <p:cNvPr id="3" name="2 CuadroTexto"/>
          <p:cNvSpPr txBox="1"/>
          <p:nvPr/>
        </p:nvSpPr>
        <p:spPr>
          <a:xfrm>
            <a:off x="122830" y="0"/>
            <a:ext cx="67146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Como proyecciones generales  a  la Santander  le correspondió  para el 2015 enfatizar en los siguientes aspectos : </a:t>
            </a:r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5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0" y="4821451"/>
            <a:ext cx="5847023" cy="1433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s-CO" sz="3600" dirty="0">
                <a:solidFill>
                  <a:srgbClr val="595959"/>
                </a:solidFill>
              </a:rPr>
              <a:t>Compromisos de las MP por </a:t>
            </a:r>
            <a:r>
              <a:rPr lang="es-CO" sz="3600" dirty="0" smtClean="0">
                <a:solidFill>
                  <a:srgbClr val="595959"/>
                </a:solidFill>
              </a:rPr>
              <a:t>Cada </a:t>
            </a:r>
            <a:r>
              <a:rPr lang="es-CO" sz="3600" dirty="0">
                <a:solidFill>
                  <a:srgbClr val="595959"/>
                </a:solidFill>
              </a:rPr>
              <a:t>CZ </a:t>
            </a:r>
            <a:r>
              <a:rPr lang="es-CO" sz="3600" dirty="0" smtClean="0">
                <a:solidFill>
                  <a:srgbClr val="595959"/>
                </a:solidFill>
              </a:rPr>
              <a:t> y la RPC de la Regional Santander  2015 </a:t>
            </a:r>
            <a:endParaRPr lang="es-ES" sz="36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55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0" y="87312"/>
            <a:ext cx="70447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</a:rPr>
              <a:t>Compromisos adquiridos en la </a:t>
            </a:r>
            <a:r>
              <a:rPr lang="es-ES" b="1" dirty="0" smtClean="0">
                <a:solidFill>
                  <a:schemeClr val="bg1"/>
                </a:solidFill>
              </a:rPr>
              <a:t>MP del Municipio</a:t>
            </a:r>
          </a:p>
          <a:p>
            <a:pPr eaLnBrk="1" hangingPunct="1"/>
            <a:r>
              <a:rPr lang="es-ES" b="1" dirty="0" smtClean="0">
                <a:solidFill>
                  <a:schemeClr val="bg1"/>
                </a:solidFill>
              </a:rPr>
              <a:t> de </a:t>
            </a:r>
            <a:r>
              <a:rPr lang="es-CO" b="1" dirty="0" smtClean="0">
                <a:solidFill>
                  <a:schemeClr val="bg1"/>
                </a:solidFill>
              </a:rPr>
              <a:t>Bucaramanga </a:t>
            </a:r>
            <a:r>
              <a:rPr lang="es-CO" b="1" dirty="0" smtClean="0">
                <a:solidFill>
                  <a:schemeClr val="bg1"/>
                </a:solidFill>
              </a:rPr>
              <a:t> </a:t>
            </a:r>
            <a:r>
              <a:rPr lang="es-ES" b="1" dirty="0" smtClean="0">
                <a:solidFill>
                  <a:schemeClr val="bg1"/>
                </a:solidFill>
              </a:rPr>
              <a:t>durante el 2015 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91069" y="1269242"/>
            <a:ext cx="863903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u="sng" dirty="0" smtClean="0"/>
              <a:t>De la MP  del Municipio de  </a:t>
            </a:r>
            <a:r>
              <a:rPr lang="es-CO" b="1" u="sng" dirty="0" smtClean="0"/>
              <a:t>Bucaramanga del </a:t>
            </a:r>
            <a:r>
              <a:rPr lang="es-CO" b="1" u="sng" dirty="0" smtClean="0"/>
              <a:t>CZ </a:t>
            </a:r>
            <a:r>
              <a:rPr lang="es-CO" b="1" u="sng" dirty="0"/>
              <a:t>Carlos Lleras </a:t>
            </a:r>
            <a:r>
              <a:rPr lang="es-CO" b="1" u="sng" dirty="0" smtClean="0"/>
              <a:t>Restrepo </a:t>
            </a:r>
            <a:r>
              <a:rPr lang="es-CO" dirty="0" smtClean="0"/>
              <a:t>realizada  </a:t>
            </a:r>
            <a:r>
              <a:rPr lang="es-CO" dirty="0" smtClean="0"/>
              <a:t>el </a:t>
            </a:r>
            <a:r>
              <a:rPr lang="es-CO" dirty="0" smtClean="0"/>
              <a:t>26 </a:t>
            </a:r>
            <a:r>
              <a:rPr lang="es-CO" dirty="0" smtClean="0"/>
              <a:t>de </a:t>
            </a:r>
            <a:r>
              <a:rPr lang="es-CO" dirty="0" smtClean="0"/>
              <a:t>agosto  </a:t>
            </a:r>
            <a:r>
              <a:rPr lang="es-CO" dirty="0" smtClean="0"/>
              <a:t>de  2015 se sugirió  </a:t>
            </a:r>
            <a:r>
              <a:rPr lang="es-CO" dirty="0"/>
              <a:t>hacer seguimiento  a  los </a:t>
            </a:r>
            <a:r>
              <a:rPr lang="es-CO" dirty="0" smtClean="0"/>
              <a:t>siguientes compromisos</a:t>
            </a:r>
            <a:r>
              <a:rPr lang="es-CO" dirty="0" smtClean="0"/>
              <a:t>:</a:t>
            </a:r>
          </a:p>
          <a:p>
            <a:endParaRPr lang="es-CO" dirty="0"/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Garantizar que se visibilice  en próximos eventos las acciones que realiza el ICBF a través de sus programas en cuanto a la problemática de violencia sexual con la primera infancia.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Garantizar que el  Centro Zonal participe  en las mesas sobre Pacto por la Educación.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Verificar que se gestione la apertura de un programa solicitado para atender niños y niñas hijos de estudiantes de la UIS y brindar las respuestas respectivas 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dirty="0" smtClean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5979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9"/>
          <p:cNvSpPr txBox="1">
            <a:spLocks noChangeArrowheads="1"/>
          </p:cNvSpPr>
          <p:nvPr/>
        </p:nvSpPr>
        <p:spPr bwMode="auto">
          <a:xfrm>
            <a:off x="0" y="87312"/>
            <a:ext cx="70447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</a:rPr>
              <a:t>Compromisos adquiridos en </a:t>
            </a:r>
            <a:r>
              <a:rPr lang="es-ES" b="1" dirty="0" smtClean="0">
                <a:solidFill>
                  <a:schemeClr val="bg1"/>
                </a:solidFill>
              </a:rPr>
              <a:t>la MP del Municipio de </a:t>
            </a:r>
            <a:r>
              <a:rPr lang="es-CO" b="1" dirty="0" smtClean="0">
                <a:solidFill>
                  <a:schemeClr val="bg1"/>
                </a:solidFill>
              </a:rPr>
              <a:t>Suaita </a:t>
            </a:r>
            <a:r>
              <a:rPr lang="es-ES" b="1" dirty="0" smtClean="0">
                <a:solidFill>
                  <a:schemeClr val="bg1"/>
                </a:solidFill>
              </a:rPr>
              <a:t>durante el 2015 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91069" y="1282890"/>
            <a:ext cx="8639032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u="sng" dirty="0" smtClean="0"/>
              <a:t>De la MP  del Municipio de  </a:t>
            </a:r>
            <a:r>
              <a:rPr lang="es-CO" b="1" u="sng" dirty="0" smtClean="0"/>
              <a:t>Suaita  del </a:t>
            </a:r>
            <a:r>
              <a:rPr lang="es-CO" b="1" u="sng" dirty="0" smtClean="0"/>
              <a:t>CZ </a:t>
            </a:r>
            <a:r>
              <a:rPr lang="es-CO" b="1" u="sng" dirty="0" smtClean="0"/>
              <a:t>Socorro </a:t>
            </a:r>
            <a:r>
              <a:rPr lang="es-CO" dirty="0" smtClean="0"/>
              <a:t>realizada  </a:t>
            </a:r>
            <a:r>
              <a:rPr lang="es-CO" dirty="0" smtClean="0"/>
              <a:t>el 20 de </a:t>
            </a:r>
            <a:r>
              <a:rPr lang="es-CO" dirty="0" smtClean="0"/>
              <a:t>agosto </a:t>
            </a:r>
            <a:r>
              <a:rPr lang="es-CO" dirty="0" smtClean="0"/>
              <a:t>de  2015 se sugirió  hacer seguimiento  a  los siguientes compromisos</a:t>
            </a:r>
            <a:r>
              <a:rPr lang="es-CO" dirty="0" smtClean="0"/>
              <a:t>: </a:t>
            </a:r>
            <a:r>
              <a:rPr lang="pt-BR" dirty="0"/>
              <a:t>	</a:t>
            </a:r>
            <a:endParaRPr lang="es-CO" dirty="0" smtClean="0"/>
          </a:p>
          <a:p>
            <a:pPr algn="just"/>
            <a:endParaRPr lang="es-CO" dirty="0" smtClean="0"/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Verificar que se gestione al Nivel Regional, la solicitud de que las Madres FAMI transiten a la Modalidad Familiar en la vigencia 2016 y garantizar respuesta a estas solicitudes.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Hacer acompañamiento al programa de Restaurantes Escolares y coordinar con Educación para atender las preocupaciones de la comunidad  frente a la  mala calidad de los alimentos entregados, la cantidad de los mismos y la inoportunidad en el pago de honorarios a las personas que se encargan del servicio.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41927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9"/>
          <p:cNvSpPr txBox="1">
            <a:spLocks noChangeArrowheads="1"/>
          </p:cNvSpPr>
          <p:nvPr/>
        </p:nvSpPr>
        <p:spPr bwMode="auto">
          <a:xfrm>
            <a:off x="0" y="87312"/>
            <a:ext cx="70447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</a:rPr>
              <a:t>Compromisos adquiridos en la </a:t>
            </a:r>
          </a:p>
          <a:p>
            <a:r>
              <a:rPr lang="es-ES" b="1" dirty="0" smtClean="0">
                <a:solidFill>
                  <a:schemeClr val="bg1"/>
                </a:solidFill>
              </a:rPr>
              <a:t>MP del Municipio de </a:t>
            </a:r>
            <a:r>
              <a:rPr lang="es-CO" b="1" dirty="0" smtClean="0">
                <a:solidFill>
                  <a:schemeClr val="bg1"/>
                </a:solidFill>
              </a:rPr>
              <a:t>Landázuri </a:t>
            </a:r>
            <a:r>
              <a:rPr lang="es-ES" b="1" dirty="0" smtClean="0">
                <a:solidFill>
                  <a:schemeClr val="bg1"/>
                </a:solidFill>
              </a:rPr>
              <a:t>durante </a:t>
            </a:r>
            <a:r>
              <a:rPr lang="es-ES" b="1" dirty="0" smtClean="0">
                <a:solidFill>
                  <a:schemeClr val="bg1"/>
                </a:solidFill>
              </a:rPr>
              <a:t>el 2015 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91069" y="1364776"/>
            <a:ext cx="8639032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u="sng" dirty="0" smtClean="0"/>
              <a:t>De la MP  del Municipio </a:t>
            </a:r>
            <a:r>
              <a:rPr lang="es-CO" b="1" u="sng" dirty="0" smtClean="0"/>
              <a:t>Landázuri  </a:t>
            </a:r>
            <a:r>
              <a:rPr lang="es-CO" b="1" u="sng" dirty="0" smtClean="0"/>
              <a:t>del CZ </a:t>
            </a:r>
            <a:r>
              <a:rPr lang="es-CO" b="1" u="sng" dirty="0" smtClean="0"/>
              <a:t>Velez </a:t>
            </a:r>
            <a:r>
              <a:rPr lang="es-CO" dirty="0" smtClean="0"/>
              <a:t>realizada  </a:t>
            </a:r>
            <a:r>
              <a:rPr lang="es-CO" dirty="0" smtClean="0"/>
              <a:t>el 20 de </a:t>
            </a:r>
            <a:r>
              <a:rPr lang="es-CO" dirty="0" smtClean="0"/>
              <a:t>agosto de  </a:t>
            </a:r>
            <a:r>
              <a:rPr lang="es-CO" dirty="0" smtClean="0"/>
              <a:t>2015 se sugirió  hacer seguimiento  a  los siguientes compromisos</a:t>
            </a:r>
            <a:r>
              <a:rPr lang="es-CO" dirty="0" smtClean="0"/>
              <a:t>:</a:t>
            </a:r>
            <a:endParaRPr lang="es-CO" dirty="0" smtClean="0"/>
          </a:p>
          <a:p>
            <a:endParaRPr lang="es-CO" dirty="0" smtClean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 smtClean="0"/>
              <a:t>Verificar </a:t>
            </a:r>
            <a:r>
              <a:rPr lang="es-CO" dirty="0"/>
              <a:t>que se capacite  a los líderes de los diferentes programas en cuanto a la resolución de conflictos y manejo de relaciones interpersonales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 smtClean="0"/>
              <a:t>Verificar </a:t>
            </a:r>
            <a:r>
              <a:rPr lang="es-CO" dirty="0"/>
              <a:t>que se haga una elección objetiva de las personas a candidatas a Hogar Gestor.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 smtClean="0"/>
              <a:t>Verificar </a:t>
            </a:r>
            <a:r>
              <a:rPr lang="es-CO" dirty="0"/>
              <a:t>que se socialice y refuerce con la comunidad en general el programa de Hogar Sustituto.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59538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9"/>
          <p:cNvSpPr txBox="1">
            <a:spLocks noChangeArrowheads="1"/>
          </p:cNvSpPr>
          <p:nvPr/>
        </p:nvSpPr>
        <p:spPr bwMode="auto">
          <a:xfrm>
            <a:off x="0" y="87312"/>
            <a:ext cx="70447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</a:rPr>
              <a:t>Compromisos adquiridos en la </a:t>
            </a:r>
            <a:r>
              <a:rPr lang="es-ES" b="1" dirty="0" smtClean="0">
                <a:solidFill>
                  <a:schemeClr val="bg1"/>
                </a:solidFill>
              </a:rPr>
              <a:t>MP </a:t>
            </a:r>
            <a:r>
              <a:rPr lang="es-ES" b="1" dirty="0" smtClean="0">
                <a:solidFill>
                  <a:schemeClr val="bg1"/>
                </a:solidFill>
              </a:rPr>
              <a:t>del Municipio de </a:t>
            </a:r>
            <a:r>
              <a:rPr lang="es-CO" b="1" dirty="0" smtClean="0">
                <a:solidFill>
                  <a:schemeClr val="bg1"/>
                </a:solidFill>
              </a:rPr>
              <a:t>Barrancabermeja </a:t>
            </a:r>
            <a:r>
              <a:rPr lang="es-ES" b="1" dirty="0" smtClean="0">
                <a:solidFill>
                  <a:schemeClr val="bg1"/>
                </a:solidFill>
              </a:rPr>
              <a:t>durante </a:t>
            </a:r>
            <a:r>
              <a:rPr lang="es-ES" b="1" dirty="0" smtClean="0">
                <a:solidFill>
                  <a:schemeClr val="bg1"/>
                </a:solidFill>
              </a:rPr>
              <a:t>el 2015 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91069" y="1624084"/>
            <a:ext cx="8639032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u="sng" dirty="0" smtClean="0"/>
              <a:t>De la MP  del Municipio de  </a:t>
            </a:r>
            <a:r>
              <a:rPr lang="es-CO" b="1" u="sng" dirty="0" smtClean="0"/>
              <a:t>Barrancabermeja del </a:t>
            </a:r>
            <a:r>
              <a:rPr lang="es-CO" b="1" u="sng" dirty="0" smtClean="0"/>
              <a:t>CZ </a:t>
            </a:r>
            <a:r>
              <a:rPr lang="es-CO" b="1" u="sng" dirty="0"/>
              <a:t>Yariquies  </a:t>
            </a:r>
            <a:r>
              <a:rPr lang="es-CO" dirty="0" smtClean="0"/>
              <a:t>realizada  el </a:t>
            </a:r>
            <a:r>
              <a:rPr lang="es-CO" dirty="0" smtClean="0"/>
              <a:t>28 </a:t>
            </a:r>
            <a:r>
              <a:rPr lang="es-CO" dirty="0" smtClean="0"/>
              <a:t>de </a:t>
            </a:r>
            <a:r>
              <a:rPr lang="es-CO" dirty="0" smtClean="0"/>
              <a:t>agosto  </a:t>
            </a:r>
            <a:r>
              <a:rPr lang="es-CO" dirty="0" smtClean="0"/>
              <a:t>de  2015 se sugirió  hacer seguimiento  a  los siguientes compromisos</a:t>
            </a:r>
            <a:r>
              <a:rPr lang="es-CO" dirty="0" smtClean="0"/>
              <a:t>:</a:t>
            </a:r>
            <a:endParaRPr lang="es-CO" dirty="0" smtClean="0"/>
          </a:p>
          <a:p>
            <a:endParaRPr lang="es-CO" dirty="0" smtClean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dirija el  oficio a Secretaría de Salud presentando inconvenientes con documentos que expiden EPS/ARS y cursos psicoprofiláctico para gestantes.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haga la respectiva gestión para SISBEN y afiliación a salud del hijo de usuaria Estefanía Toloza.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haga  seguimiento al compromiso de contratación para inversión de recursos CONPES 152 Y 162.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aborde  el tema de fortalecimiento a Madres Comunitarias en tomas de talla y peso en Mesa de infancia y adolescencia, con el fin que queden estrategias claras desde el Plan de Desarrollo del próximo gobierno municipal.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64463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9"/>
          <p:cNvSpPr txBox="1">
            <a:spLocks noChangeArrowheads="1"/>
          </p:cNvSpPr>
          <p:nvPr/>
        </p:nvSpPr>
        <p:spPr bwMode="auto">
          <a:xfrm>
            <a:off x="0" y="87312"/>
            <a:ext cx="70447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b="1" dirty="0" smtClean="0">
                <a:solidFill>
                  <a:schemeClr val="bg1"/>
                </a:solidFill>
              </a:rPr>
              <a:t>Compromisos adquiridos en la </a:t>
            </a:r>
            <a:r>
              <a:rPr lang="es-ES" b="1" dirty="0" smtClean="0">
                <a:solidFill>
                  <a:schemeClr val="bg1"/>
                </a:solidFill>
              </a:rPr>
              <a:t>MP </a:t>
            </a:r>
            <a:r>
              <a:rPr lang="es-ES" b="1" dirty="0" smtClean="0">
                <a:solidFill>
                  <a:schemeClr val="bg1"/>
                </a:solidFill>
              </a:rPr>
              <a:t>del </a:t>
            </a:r>
            <a:r>
              <a:rPr lang="es-ES" b="1" dirty="0" smtClean="0">
                <a:solidFill>
                  <a:schemeClr val="bg1"/>
                </a:solidFill>
              </a:rPr>
              <a:t>Municipio</a:t>
            </a:r>
          </a:p>
          <a:p>
            <a:pPr eaLnBrk="1" hangingPunct="1"/>
            <a:r>
              <a:rPr lang="es-ES" b="1" dirty="0" smtClean="0">
                <a:solidFill>
                  <a:schemeClr val="bg1"/>
                </a:solidFill>
              </a:rPr>
              <a:t>de </a:t>
            </a:r>
            <a:r>
              <a:rPr lang="es-CO" b="1" dirty="0">
                <a:solidFill>
                  <a:schemeClr val="bg1"/>
                </a:solidFill>
              </a:rPr>
              <a:t>Barrancabermeja </a:t>
            </a:r>
            <a:r>
              <a:rPr lang="es-ES" b="1" dirty="0" smtClean="0">
                <a:solidFill>
                  <a:schemeClr val="bg1"/>
                </a:solidFill>
              </a:rPr>
              <a:t>durante el 2015 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91069" y="1624084"/>
            <a:ext cx="8639032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u="sng" dirty="0" smtClean="0"/>
              <a:t>De la MP  del Municipio de  </a:t>
            </a:r>
            <a:r>
              <a:rPr lang="es-CO" b="1" u="sng" dirty="0" smtClean="0"/>
              <a:t>Barrancabermeja  </a:t>
            </a:r>
            <a:r>
              <a:rPr lang="es-CO" b="1" u="sng" dirty="0" smtClean="0"/>
              <a:t>del CZ </a:t>
            </a:r>
            <a:r>
              <a:rPr lang="es-CO" b="1" u="sng" dirty="0"/>
              <a:t>La floresta </a:t>
            </a:r>
            <a:r>
              <a:rPr lang="es-CO" dirty="0" smtClean="0"/>
              <a:t>realizada  el </a:t>
            </a:r>
            <a:r>
              <a:rPr lang="es-CO" dirty="0" smtClean="0"/>
              <a:t>31 </a:t>
            </a:r>
            <a:r>
              <a:rPr lang="es-CO" dirty="0" smtClean="0"/>
              <a:t>de </a:t>
            </a:r>
            <a:r>
              <a:rPr lang="es-CO" dirty="0" smtClean="0"/>
              <a:t>agosto  </a:t>
            </a:r>
            <a:r>
              <a:rPr lang="es-CO" dirty="0" smtClean="0"/>
              <a:t>de  2015 se sugirió  </a:t>
            </a:r>
            <a:r>
              <a:rPr lang="es-CO" dirty="0" smtClean="0"/>
              <a:t>hacer seguimiento a los siguientes compromisos:</a:t>
            </a:r>
          </a:p>
          <a:p>
            <a:endParaRPr lang="es-CO" dirty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 smtClean="0"/>
              <a:t>Verificar </a:t>
            </a:r>
            <a:r>
              <a:rPr lang="es-CO" dirty="0"/>
              <a:t>que se gestione con </a:t>
            </a:r>
            <a:r>
              <a:rPr lang="es-CO" dirty="0" smtClean="0"/>
              <a:t>la Regional </a:t>
            </a:r>
            <a:r>
              <a:rPr lang="es-CO" dirty="0"/>
              <a:t>el suministro de la  Bienestarina en los centros Vida del adulto mayor del municipio de Barrancabermeja..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 smtClean="0"/>
              <a:t>Verificar </a:t>
            </a:r>
            <a:r>
              <a:rPr lang="es-CO" dirty="0"/>
              <a:t>que la  nutricionista del CZ la floresta  realice la capacitación sobre el  nuevo modelo de distribución de los alimentos en Colombia “plato saludable”  a madres sustitutas y funcionarios de operadores.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 smtClean="0"/>
              <a:t>Verificar </a:t>
            </a:r>
            <a:r>
              <a:rPr lang="es-CO" dirty="0"/>
              <a:t>que se mejore  el control en la rotación y gasto de la Bienestarina para garantizar el aporte en las preparaciones suministradas a los Niños, Niñas y Adolescentes que se encuentran en protección.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dirty="0" smtClean="0"/>
          </a:p>
          <a:p>
            <a:endParaRPr lang="es-CO" dirty="0" smtClean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644637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701</TotalTime>
  <Words>1964</Words>
  <Application>Microsoft Office PowerPoint</Application>
  <PresentationFormat>Presentación en pantalla (4:3)</PresentationFormat>
  <Paragraphs>161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19</vt:i4>
      </vt:variant>
    </vt:vector>
  </HeadingPairs>
  <TitlesOfParts>
    <vt:vector size="21" baseType="lpstr"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Luis Angel Mora Fuentes</cp:lastModifiedBy>
  <cp:revision>42</cp:revision>
  <dcterms:created xsi:type="dcterms:W3CDTF">2015-01-29T14:27:26Z</dcterms:created>
  <dcterms:modified xsi:type="dcterms:W3CDTF">2015-12-29T20:35:02Z</dcterms:modified>
</cp:coreProperties>
</file>