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71" r:id="rId5"/>
    <p:sldId id="261" r:id="rId6"/>
    <p:sldId id="259" r:id="rId7"/>
    <p:sldId id="258" r:id="rId8"/>
    <p:sldId id="260" r:id="rId9"/>
    <p:sldId id="266" r:id="rId10"/>
    <p:sldId id="264" r:id="rId11"/>
    <p:sldId id="269" r:id="rId12"/>
    <p:sldId id="272" r:id="rId13"/>
    <p:sldId id="273" r:id="rId14"/>
    <p:sldId id="279" r:id="rId15"/>
    <p:sldId id="280" r:id="rId16"/>
    <p:sldId id="281" r:id="rId17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4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932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183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77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2408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89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837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480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676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66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85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920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/>
              <a:t>28/01/2016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55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-286603" y="1641475"/>
            <a:ext cx="914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RENDICION DE CUENTAS Y MESAS PUBLICAS </a:t>
            </a:r>
            <a:endParaRPr lang="es-CO" sz="3200" dirty="0" smtClean="0">
              <a:solidFill>
                <a:schemeClr val="bg1"/>
              </a:solidFill>
            </a:endParaRP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REGIONAL </a:t>
            </a:r>
            <a:r>
              <a:rPr lang="es-CO" sz="3200" dirty="0" smtClean="0">
                <a:solidFill>
                  <a:schemeClr val="bg1"/>
                </a:solidFill>
              </a:rPr>
              <a:t> SUCRE 2015 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63773" y="110699"/>
            <a:ext cx="70720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</a:t>
            </a:r>
            <a:r>
              <a:rPr lang="es-ES" b="1" dirty="0" smtClean="0">
                <a:solidFill>
                  <a:schemeClr val="bg1"/>
                </a:solidFill>
              </a:rPr>
              <a:t> MP  </a:t>
            </a:r>
            <a:r>
              <a:rPr lang="es-CO" b="1" dirty="0" smtClean="0">
                <a:solidFill>
                  <a:schemeClr val="bg1"/>
                </a:solidFill>
              </a:rPr>
              <a:t>del Municipio </a:t>
            </a:r>
            <a:r>
              <a:rPr lang="es-CO" b="1" dirty="0">
                <a:solidFill>
                  <a:schemeClr val="bg1"/>
                </a:solidFill>
              </a:rPr>
              <a:t>de </a:t>
            </a:r>
            <a:r>
              <a:rPr lang="es-CO" b="1" dirty="0" smtClean="0">
                <a:solidFill>
                  <a:schemeClr val="bg1"/>
                </a:solidFill>
              </a:rPr>
              <a:t>Ovejas , 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50125" y="1102298"/>
            <a:ext cx="878915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CO" sz="1600" b="1" u="sng" dirty="0"/>
              <a:t>De la MP </a:t>
            </a:r>
            <a:r>
              <a:rPr lang="es-CO" sz="1600" b="1" u="sng" dirty="0" smtClean="0"/>
              <a:t>del Municipio de </a:t>
            </a:r>
            <a:r>
              <a:rPr lang="pt-BR" sz="1600" b="1" u="sng" dirty="0" smtClean="0"/>
              <a:t>Ovejas   </a:t>
            </a:r>
            <a:r>
              <a:rPr lang="pt-BR" sz="1600" b="1" u="sng" dirty="0" smtClean="0"/>
              <a:t>del CZ   </a:t>
            </a:r>
            <a:r>
              <a:rPr lang="pt-BR" sz="1600" b="1" u="sng" dirty="0" smtClean="0"/>
              <a:t>Boston </a:t>
            </a:r>
            <a:r>
              <a:rPr lang="pt-BR" sz="1600" dirty="0" smtClean="0"/>
              <a:t> </a:t>
            </a:r>
            <a:r>
              <a:rPr lang="es-CO" sz="1600" b="1" dirty="0" smtClean="0"/>
              <a:t>realizada </a:t>
            </a:r>
            <a:r>
              <a:rPr lang="es-CO" sz="1600" b="1" dirty="0"/>
              <a:t>el </a:t>
            </a:r>
            <a:r>
              <a:rPr lang="es-CO" sz="1600" b="1" dirty="0" smtClean="0"/>
              <a:t> </a:t>
            </a:r>
            <a:r>
              <a:rPr lang="es-CO" sz="1600" b="1" dirty="0" smtClean="0"/>
              <a:t>23  </a:t>
            </a:r>
            <a:r>
              <a:rPr lang="es-CO" sz="1600" b="1" dirty="0" smtClean="0"/>
              <a:t>de septiembre  </a:t>
            </a:r>
            <a:r>
              <a:rPr lang="es-CO" sz="1600" dirty="0" smtClean="0"/>
              <a:t>se sugirió  hacer seguimiento a los </a:t>
            </a:r>
            <a:r>
              <a:rPr lang="es-CO" sz="1600" dirty="0"/>
              <a:t>siguientes compromisos . 	</a:t>
            </a:r>
            <a:r>
              <a:rPr lang="es-CO" sz="1600" dirty="0" smtClean="0"/>
              <a:t> </a:t>
            </a:r>
            <a:endParaRPr lang="es-CO" sz="1600" dirty="0"/>
          </a:p>
          <a:p>
            <a:pPr>
              <a:lnSpc>
                <a:spcPct val="150000"/>
              </a:lnSpc>
            </a:pPr>
            <a:endParaRPr lang="es-CO" sz="16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Verificar que la  comunidad sea veedora de los programas del ICBF para que se manejen de manera adecuada y en caso de observar anomalías ya tiene el conocimiento que hay un servicio de atención al usuario en donde pueden elevar sus PQRS a través de la línea 018000918080 o la Oficina de Atención al Ciudadano en el Centro Zonal Boston.</a:t>
            </a:r>
          </a:p>
          <a:p>
            <a:pPr>
              <a:lnSpc>
                <a:spcPct val="150000"/>
              </a:lnSpc>
            </a:pPr>
            <a:endParaRPr lang="es-CO" sz="1600" dirty="0"/>
          </a:p>
          <a:p>
            <a:pPr>
              <a:lnSpc>
                <a:spcPct val="150000"/>
              </a:lnSpc>
            </a:pPr>
            <a:endParaRPr lang="es-CO" sz="1600" dirty="0"/>
          </a:p>
          <a:p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622405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</a:t>
            </a:r>
            <a:r>
              <a:rPr lang="es-ES" sz="2000" b="1" dirty="0" smtClean="0">
                <a:solidFill>
                  <a:schemeClr val="bg1"/>
                </a:solidFill>
              </a:rPr>
              <a:t> MP  </a:t>
            </a:r>
            <a:r>
              <a:rPr lang="es-CO" sz="2000" b="1" dirty="0" smtClean="0">
                <a:solidFill>
                  <a:schemeClr val="bg1"/>
                </a:solidFill>
              </a:rPr>
              <a:t>del </a:t>
            </a:r>
            <a:r>
              <a:rPr lang="es-CO" sz="2000" b="1" dirty="0">
                <a:solidFill>
                  <a:schemeClr val="bg1"/>
                </a:solidFill>
              </a:rPr>
              <a:t>Municipio </a:t>
            </a:r>
            <a:r>
              <a:rPr lang="es-CO" sz="2000" b="1" dirty="0" smtClean="0">
                <a:solidFill>
                  <a:schemeClr val="bg1"/>
                </a:solidFill>
              </a:rPr>
              <a:t>Guaranda</a:t>
            </a:r>
            <a:endParaRPr lang="es-CO" sz="2000" b="1" dirty="0">
              <a:solidFill>
                <a:schemeClr val="bg1"/>
              </a:solidFill>
            </a:endParaRPr>
          </a:p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6" y="1102976"/>
            <a:ext cx="852985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b="1" u="sng" dirty="0" smtClean="0"/>
          </a:p>
          <a:p>
            <a:pPr algn="just"/>
            <a:r>
              <a:rPr lang="es-CO" b="1" u="sng" dirty="0" smtClean="0"/>
              <a:t>De </a:t>
            </a:r>
            <a:r>
              <a:rPr lang="es-CO" b="1" u="sng" dirty="0"/>
              <a:t>la MP </a:t>
            </a:r>
            <a:r>
              <a:rPr lang="es-CO" b="1" u="sng" dirty="0" smtClean="0"/>
              <a:t>del Municipio </a:t>
            </a:r>
            <a:r>
              <a:rPr lang="es-CO" b="1" u="sng" dirty="0" smtClean="0"/>
              <a:t>Guaranda </a:t>
            </a:r>
            <a:r>
              <a:rPr lang="es-CO" b="1" u="sng" dirty="0" smtClean="0"/>
              <a:t>del </a:t>
            </a:r>
            <a:r>
              <a:rPr lang="es-CO" b="1" u="sng" dirty="0"/>
              <a:t>CZ. </a:t>
            </a:r>
            <a:r>
              <a:rPr lang="es-CO" b="1" u="sng" dirty="0" smtClean="0"/>
              <a:t> La Mojana </a:t>
            </a:r>
            <a:r>
              <a:rPr lang="es-CO" b="1" dirty="0" smtClean="0"/>
              <a:t>realizada </a:t>
            </a:r>
            <a:r>
              <a:rPr lang="es-CO" b="1" dirty="0"/>
              <a:t>el </a:t>
            </a:r>
            <a:r>
              <a:rPr lang="es-CO" b="1" dirty="0" smtClean="0"/>
              <a:t>17 de septiembre </a:t>
            </a:r>
            <a:r>
              <a:rPr lang="es-CO" dirty="0" smtClean="0"/>
              <a:t>se </a:t>
            </a:r>
            <a:r>
              <a:rPr lang="es-CO" dirty="0" smtClean="0"/>
              <a:t>sugirió  hacer seguimiento a los siguientes compromisos:</a:t>
            </a:r>
            <a:endParaRPr lang="es-CO" dirty="0"/>
          </a:p>
          <a:p>
            <a:pPr algn="just"/>
            <a:endParaRPr lang="es-CO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Implementar nuevas estrategias para articular a los agentes del sistema del municipio de Guaranda Sucre para que asistan a este tipo de eventos.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Implementar nuevas estrategias para lograr que la comunidad asista y participe de estos eventos.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Los asistentes conocieron las ofertas, programas, servicios y la inversión para el municipio de Guaranda del ICBF CZ Mojana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Los asistentes se mostraron satisfechos con la mesa pública y rendición de cuentas.</a:t>
            </a:r>
          </a:p>
          <a:p>
            <a:pPr algn="just"/>
            <a:endParaRPr lang="es-CO" dirty="0">
              <a:solidFill>
                <a:srgbClr val="FF0000"/>
              </a:solidFill>
            </a:endParaRPr>
          </a:p>
          <a:p>
            <a:pPr algn="just"/>
            <a:endParaRPr lang="es-CO" dirty="0" smtClean="0">
              <a:solidFill>
                <a:srgbClr val="FF0000"/>
              </a:solidFill>
            </a:endParaRPr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35753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</a:t>
            </a:r>
            <a:endParaRPr lang="es-ES" sz="2000" b="1" dirty="0">
              <a:solidFill>
                <a:schemeClr val="bg1"/>
              </a:solidFill>
            </a:endParaRPr>
          </a:p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RPC   </a:t>
            </a:r>
            <a:r>
              <a:rPr lang="es-CO" sz="2000" b="1" dirty="0" smtClean="0">
                <a:solidFill>
                  <a:schemeClr val="bg1"/>
                </a:solidFill>
              </a:rPr>
              <a:t>de la Regional </a:t>
            </a:r>
            <a:r>
              <a:rPr lang="es-CO" sz="2000" b="1" dirty="0" smtClean="0">
                <a:solidFill>
                  <a:schemeClr val="bg1"/>
                </a:solidFill>
              </a:rPr>
              <a:t>Sucre </a:t>
            </a:r>
            <a:r>
              <a:rPr lang="es-CO" sz="2000" b="1" dirty="0" smtClean="0">
                <a:solidFill>
                  <a:schemeClr val="bg1"/>
                </a:solidFill>
              </a:rPr>
              <a:t>en el </a:t>
            </a:r>
            <a:r>
              <a:rPr lang="es-ES" sz="2000" b="1" dirty="0" smtClean="0">
                <a:solidFill>
                  <a:schemeClr val="bg1"/>
                </a:solidFill>
              </a:rPr>
              <a:t> </a:t>
            </a:r>
            <a:r>
              <a:rPr lang="es-ES" sz="2000" b="1" dirty="0">
                <a:solidFill>
                  <a:schemeClr val="bg1"/>
                </a:solidFill>
              </a:rPr>
              <a:t>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3" y="1105468"/>
            <a:ext cx="8529851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u="sng" dirty="0"/>
              <a:t>De la </a:t>
            </a:r>
            <a:r>
              <a:rPr lang="es-CO" sz="1600" b="1" u="sng" dirty="0" smtClean="0"/>
              <a:t>RPC  de la Regional </a:t>
            </a:r>
            <a:r>
              <a:rPr lang="es-CO" sz="1600" b="1" u="sng" dirty="0" smtClean="0"/>
              <a:t>Sucre  </a:t>
            </a:r>
            <a:r>
              <a:rPr lang="es-CO" sz="1600" b="1" dirty="0" smtClean="0"/>
              <a:t>realizada en </a:t>
            </a:r>
            <a:r>
              <a:rPr lang="es-CO" sz="1600" b="1" dirty="0" smtClean="0"/>
              <a:t>Sincelejo   </a:t>
            </a:r>
            <a:r>
              <a:rPr lang="es-CO" sz="1600" b="1" dirty="0"/>
              <a:t>el </a:t>
            </a:r>
            <a:r>
              <a:rPr lang="es-CO" sz="1600" b="1" dirty="0" smtClean="0"/>
              <a:t>25 </a:t>
            </a:r>
            <a:r>
              <a:rPr lang="es-CO" sz="1600" b="1" dirty="0" smtClean="0"/>
              <a:t>de noviembre   </a:t>
            </a:r>
            <a:r>
              <a:rPr lang="es-CO" sz="1600" dirty="0" smtClean="0"/>
              <a:t>se sugirió hacer seguimiento a los siguientes compromisos </a:t>
            </a:r>
            <a:r>
              <a:rPr lang="es-CO" sz="1600" dirty="0" smtClean="0"/>
              <a:t>:</a:t>
            </a:r>
            <a:endParaRPr lang="es-CO" sz="1600" dirty="0"/>
          </a:p>
          <a:p>
            <a:pPr algn="just"/>
            <a:endParaRPr lang="es-CO" sz="1600" dirty="0"/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Dictar más charlas sobre convivencia familiar  y prevención de consumo de drogas.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Brindar mayor orientación sobre el programa generaciones con bienestar y tener actualizado lista de </a:t>
            </a:r>
            <a:r>
              <a:rPr lang="es-CO" sz="1600" dirty="0" smtClean="0"/>
              <a:t>beneficiarios y lograr la  </a:t>
            </a:r>
            <a:r>
              <a:rPr lang="es-CO" sz="1600" dirty="0"/>
              <a:t>vinculación para 2 adolescentes al programa  </a:t>
            </a:r>
            <a:r>
              <a:rPr lang="es-CO" sz="1600" dirty="0" smtClean="0"/>
              <a:t>en </a:t>
            </a:r>
            <a:r>
              <a:rPr lang="es-CO" sz="1600" dirty="0"/>
              <a:t>la próxima </a:t>
            </a:r>
            <a:r>
              <a:rPr lang="es-CO" sz="1600" dirty="0" smtClean="0"/>
              <a:t>vigencia.</a:t>
            </a:r>
            <a:endParaRPr lang="es-CO" sz="1600" dirty="0"/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Corregir </a:t>
            </a:r>
            <a:r>
              <a:rPr lang="es-CO" sz="1600" dirty="0"/>
              <a:t>las deficiencias y carencias en la articulación de la RIA especialmente en el sector salud y la fuerza pública.</a:t>
            </a: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 smtClean="0"/>
              <a:t>Verificar que se desarrolle  el </a:t>
            </a:r>
            <a:r>
              <a:rPr lang="es-CO" sz="1600" dirty="0"/>
              <a:t>módulo de hábitos y estilo de vida saludable y el módulo de </a:t>
            </a:r>
            <a:r>
              <a:rPr lang="es-CO" sz="1600" dirty="0" smtClean="0"/>
              <a:t>ciudadanía.</a:t>
            </a: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C</a:t>
            </a:r>
            <a:r>
              <a:rPr lang="es-CO" sz="1600" dirty="0" smtClean="0"/>
              <a:t>ontinuar </a:t>
            </a:r>
            <a:r>
              <a:rPr lang="es-CO" sz="1600" dirty="0"/>
              <a:t>articulando y fortaleciendo acciones en las mesas de primera infancia del municipio de Sincelejo para aunar los esfuerzos en la prestación de la atención integral a la primera infancia. </a:t>
            </a: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600" dirty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600" dirty="0" smtClean="0"/>
          </a:p>
          <a:p>
            <a:pPr algn="just"/>
            <a:endParaRPr lang="es-CO" sz="1600" dirty="0"/>
          </a:p>
          <a:p>
            <a:pPr algn="just"/>
            <a:endParaRPr lang="es-CO" sz="1600" dirty="0" smtClean="0"/>
          </a:p>
          <a:p>
            <a:pPr algn="just"/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584654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0250" y="1102578"/>
            <a:ext cx="829783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Se cumplió con la  meta planteada para esta vigencia.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Asistencia masiva de los invitados.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Contacto fluido con los asistentes.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La comunidad empoderada de la ejecución de los programas del ICBF.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Interés de la comunidad  para participar en actividades comunitarias.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Conocimiento por parte de la comunidad  de  las distintas modalidades de atención para la niñez, adolescencia y la familia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Oportunidad para que la  comunidad  plateara  sus posturas sobre las  problemáticas sociales las cuales se debatieron en las mesas de Infancia y Adolescencia.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Se mejoró  la organización para la presentación de las mesas públicas y rendición de cuentas.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100% de cumplimiento de los compromisos por parte de los responsables de los centros zonales,  en el proceso se fue sensibilizando a los enlaces zonales para que asistieran los equipos asignados a cada municipio.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Se contó  con apoyo de la defensora de familia, pedagoga de primera infancia en los eventos en que fue necesario.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Participación  activa de los  Equipos  Zonales del área misional  en el desarrollo de las mesas  públicas, dando respuesta a las inquietudes sobre los diferentes programas tanto de protección como de prevención.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Si hizo  divulgación de la información sobre los servicios, el presupuesto y los operadores a la comunidad.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Se le dio  oportunidad a la comunidad de  ser escuchada y se le dieron respuestas a cada una de sus inquietudes de forma respetuosa.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Se generó dialogo fluido y de doble vía  entre la comunidad y los servidores públicos en aras de mejorar los procesos y llegar a acuerdos.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Realización de encuentros vivenciales con cada población objeto de atención.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Se realizaron eventos con metodologías dinámicas y participativas </a:t>
            </a:r>
          </a:p>
        </p:txBody>
      </p:sp>
      <p:sp>
        <p:nvSpPr>
          <p:cNvPr id="3" name="2 Rectángulo"/>
          <p:cNvSpPr/>
          <p:nvPr/>
        </p:nvSpPr>
        <p:spPr>
          <a:xfrm>
            <a:off x="715280" y="280472"/>
            <a:ext cx="3189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b="1" dirty="0" smtClean="0">
                <a:solidFill>
                  <a:schemeClr val="bg1"/>
                </a:solidFill>
              </a:rPr>
              <a:t>Logros de esta </a:t>
            </a:r>
            <a:r>
              <a:rPr lang="es-CO" b="1" dirty="0">
                <a:solidFill>
                  <a:schemeClr val="bg1"/>
                </a:solidFill>
              </a:rPr>
              <a:t> </a:t>
            </a:r>
            <a:r>
              <a:rPr lang="es-CO" b="1" dirty="0" smtClean="0">
                <a:solidFill>
                  <a:schemeClr val="bg1"/>
                </a:solidFill>
              </a:rPr>
              <a:t>Meta   en </a:t>
            </a:r>
            <a:r>
              <a:rPr lang="es-CO" b="1" dirty="0" smtClean="0">
                <a:solidFill>
                  <a:schemeClr val="bg1"/>
                </a:solidFill>
              </a:rPr>
              <a:t>Sucre 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945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59558" y="280472"/>
            <a:ext cx="2047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dirty="0">
                <a:solidFill>
                  <a:schemeClr val="bg1"/>
                </a:solidFill>
              </a:rPr>
              <a:t>  </a:t>
            </a:r>
            <a:r>
              <a:rPr lang="es-CO" b="1" dirty="0" smtClean="0">
                <a:solidFill>
                  <a:schemeClr val="bg1"/>
                </a:solidFill>
              </a:rPr>
              <a:t>Dificultades </a:t>
            </a:r>
            <a:r>
              <a:rPr lang="es-CO" b="1" dirty="0">
                <a:solidFill>
                  <a:schemeClr val="bg1"/>
                </a:solidFill>
              </a:rPr>
              <a:t>: 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54842" y="1433014"/>
            <a:ext cx="840702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Condiciones climatológicas desfavorables, tramite tardío del operador para la consecución del lugar del evento.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Poco interés de algunos agentes del SNBF para asistir a estos eventos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Algunas MP no contaron con recursos logísticos por la demora en la contratación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Bajo nivel de  asistencia de las veedurías a estos eventos.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CO" dirty="0"/>
              <a:t> 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89667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232012" y="139544"/>
            <a:ext cx="63623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 smtClean="0">
                <a:solidFill>
                  <a:schemeClr val="bg1"/>
                </a:solidFill>
              </a:rPr>
              <a:t>Proyecciones de la Regional </a:t>
            </a:r>
            <a:r>
              <a:rPr lang="es-CO" b="1" dirty="0" smtClean="0">
                <a:solidFill>
                  <a:schemeClr val="bg1"/>
                </a:solidFill>
              </a:rPr>
              <a:t>Sucre </a:t>
            </a:r>
            <a:r>
              <a:rPr lang="es-ES" b="1" dirty="0" smtClean="0">
                <a:solidFill>
                  <a:schemeClr val="bg1"/>
                </a:solidFill>
              </a:rPr>
              <a:t>2016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41192" y="1173713"/>
            <a:ext cx="8325135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Corregir la logística, la cual  debe estar estipulada con antelación al evento.</a:t>
            </a: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Garantizar apoyo lógicos para todos los eventos.</a:t>
            </a: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Generar  estrategias para involucrar a la comunidad y los agentes del SNBF.</a:t>
            </a: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Generar metodología de dialogo  con sub mesas o conversatorios con los diferentes servidores públicos de los Centros Zonales.</a:t>
            </a: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Realizar mesas de participación con Niños, niñas y adolescentes para que  puedan expresar sus sentimientos, inquietudes y sean personas visibles dentro de la comunidad.</a:t>
            </a: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Mostrar experiencias a través de video de las diferentes modalidades de atención</a:t>
            </a: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Realizar talleres y  facilitar computadores para que las personas presenten  quejas, reclamos y sugerencias.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500" dirty="0"/>
          </a:p>
        </p:txBody>
      </p:sp>
    </p:spTree>
    <p:extLst>
      <p:ext uri="{BB962C8B-B14F-4D97-AF65-F5344CB8AC3E}">
        <p14:creationId xmlns:p14="http://schemas.microsoft.com/office/powerpoint/2010/main" val="192916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46370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b="1" dirty="0" smtClean="0">
                <a:solidFill>
                  <a:schemeClr val="bg1"/>
                </a:solidFill>
              </a:rPr>
              <a:t>Avances de la meta de Rendición  </a:t>
            </a:r>
            <a:r>
              <a:rPr lang="es-CO" b="1" dirty="0">
                <a:solidFill>
                  <a:schemeClr val="bg1"/>
                </a:solidFill>
              </a:rPr>
              <a:t>de Cuentas y Mesas Públicas Regional </a:t>
            </a:r>
            <a:r>
              <a:rPr lang="es-CO" b="1" dirty="0" smtClean="0">
                <a:solidFill>
                  <a:schemeClr val="bg1"/>
                </a:solidFill>
              </a:rPr>
              <a:t> </a:t>
            </a:r>
            <a:r>
              <a:rPr lang="es-CO" b="1" dirty="0" smtClean="0">
                <a:solidFill>
                  <a:schemeClr val="bg1"/>
                </a:solidFill>
              </a:rPr>
              <a:t>Sucre </a:t>
            </a:r>
            <a:r>
              <a:rPr lang="es-CO" b="1" dirty="0" smtClean="0">
                <a:solidFill>
                  <a:schemeClr val="bg1"/>
                </a:solidFill>
              </a:rPr>
              <a:t>2015 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" name="5 Marcador de contenido"/>
          <p:cNvSpPr txBox="1">
            <a:spLocks/>
          </p:cNvSpPr>
          <p:nvPr/>
        </p:nvSpPr>
        <p:spPr bwMode="auto">
          <a:xfrm>
            <a:off x="214282" y="1036952"/>
            <a:ext cx="864399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 Regional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Sucre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en el 2015 programó y realizó  1 evento de Rendición de cuentas y  7 mesas publicas.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evento de rendición de cuentas lo realizaron el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25 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noviembre y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participaron un total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90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personas de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los cuales 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38 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representantes de las OG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23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de las ONG y  actores que representan a la comunidad y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29 actores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que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representa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entidades de control social y veedurías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ciudadanas</a:t>
            </a:r>
            <a:r>
              <a:rPr lang="es-CO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. </a:t>
            </a: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Los </a:t>
            </a:r>
            <a:r>
              <a:rPr lang="es-CO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Centros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Zonales de la Regional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Sucre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realizaron 7  MP  e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n las mesas publicas participaron un total de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278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personas de los cuales 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35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representantes de las OG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241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de las ONG y 6 </a:t>
            </a: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que representan a la comunidad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y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que representan entidades de control social y veedurías ciudadanas. 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7 MP reportadas, el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86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% de las MP  de la Regional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Sucre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se realizaron sobre programas y servicios,  el 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14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% sobre los temas de Primera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infancia.  </a:t>
            </a: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2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porcentaje de ejecución </a:t>
            </a:r>
            <a:r>
              <a:rPr lang="es-ES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total de la Regional a la fecha es del 100</a:t>
            </a:r>
            <a:r>
              <a:rPr lang="es-ES" altLang="es-CO" sz="1200" b="1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%. </a:t>
            </a:r>
            <a:endParaRPr lang="es-ES" altLang="es-CO" sz="1200" b="1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 la Regional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Sucre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se le ha venido insistiendo que tengan en medio físico y magnético todas las evidencias y soportes de estos eventos, los cuales han compartido.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La Regional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Sucre </a:t>
            </a: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reportó el 100% de las guías de seguimiento a cumplimiento de compromisos y las revisaron y  socializaron en su totalidad, dando un parte de cumplimiento del 100%.   </a:t>
            </a:r>
            <a:endParaRPr lang="es-CO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Entregaron  sistematizada   la encuesta de evaluación de esta meta  y las proyecciones para el 2016, las cuales se presentaran al final de este informe. </a:t>
            </a: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2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2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sz="1200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200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</a:t>
            </a:r>
            <a:endParaRPr lang="es-CO" sz="1200" b="1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200" b="1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94657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13898" y="1569492"/>
            <a:ext cx="848890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altLang="es-CO" sz="16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Realizar seguimiento y control periódico a las distintas unidades de servicios para garantizar  que se hagan los correctivos  en aspecto como manejo de minutas, raciones alimentarias, distribución de bienestarina corregir temas de cuotas de participación y concurrencia en los servicios. </a:t>
            </a:r>
          </a:p>
          <a:p>
            <a:pPr marL="182563" indent="-182563" algn="just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altLang="es-CO" sz="16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Brindar mayor información sobre la contratación mostrando  alternativas para que la comunidad se involucre en el apoyo de  estos procesos. </a:t>
            </a:r>
          </a:p>
          <a:p>
            <a:pPr marL="182563" lvl="0" indent="-182563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Resolver el tema de la reubicación de los CZ en la Regional Sucre para que se atiendan las necesidades de las comunidades usuarias.</a:t>
            </a:r>
          </a:p>
          <a:p>
            <a:pPr marL="182563" lvl="0" indent="-182563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Consolidar en coordinación con alcaldías  el proceso de recreación  y sana convivencia , manejo del tiempo libre a través del deporte  asuntos culturales y otros. </a:t>
            </a: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s-ES" altLang="es-CO" sz="1500" dirty="0">
              <a:solidFill>
                <a:prstClr val="black"/>
              </a:solidFill>
              <a:ea typeface="Geneva"/>
              <a:cs typeface="Arial" pitchFamily="34" charset="0"/>
            </a:endParaRPr>
          </a:p>
          <a:p>
            <a:pPr algn="just"/>
            <a:endParaRPr lang="es-CO" sz="1500" dirty="0"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0" y="13648"/>
            <a:ext cx="67146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Como proyecciones generales  a  la Regional  </a:t>
            </a:r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Sucre </a:t>
            </a:r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correspondió  para el 2015 enfatizar en los siguientes aspectos : 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5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" y="4840027"/>
            <a:ext cx="6114196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CO" sz="3200" dirty="0">
                <a:solidFill>
                  <a:srgbClr val="595959"/>
                </a:solidFill>
              </a:rPr>
              <a:t>Compromisos de las </a:t>
            </a:r>
            <a:r>
              <a:rPr lang="es-CO" sz="3200" dirty="0" smtClean="0">
                <a:solidFill>
                  <a:srgbClr val="595959"/>
                </a:solidFill>
              </a:rPr>
              <a:t>MP por Cada </a:t>
            </a:r>
            <a:r>
              <a:rPr lang="es-CO" sz="3200" dirty="0">
                <a:solidFill>
                  <a:srgbClr val="595959"/>
                </a:solidFill>
              </a:rPr>
              <a:t>CZ </a:t>
            </a:r>
            <a:r>
              <a:rPr lang="es-CO" sz="3200" dirty="0" smtClean="0">
                <a:solidFill>
                  <a:srgbClr val="595959"/>
                </a:solidFill>
              </a:rPr>
              <a:t> </a:t>
            </a:r>
            <a:r>
              <a:rPr lang="es-CO" sz="3200" dirty="0">
                <a:solidFill>
                  <a:srgbClr val="595959"/>
                </a:solidFill>
              </a:rPr>
              <a:t>y la </a:t>
            </a:r>
            <a:r>
              <a:rPr lang="es-CO" sz="3200" dirty="0" smtClean="0">
                <a:solidFill>
                  <a:srgbClr val="595959"/>
                </a:solidFill>
              </a:rPr>
              <a:t>RPC </a:t>
            </a:r>
            <a:r>
              <a:rPr lang="es-CO" sz="3200" dirty="0">
                <a:solidFill>
                  <a:srgbClr val="595959"/>
                </a:solidFill>
              </a:rPr>
              <a:t>de </a:t>
            </a:r>
            <a:r>
              <a:rPr lang="es-CO" sz="3200" dirty="0" smtClean="0">
                <a:solidFill>
                  <a:srgbClr val="595959"/>
                </a:solidFill>
              </a:rPr>
              <a:t>la Regional Norte</a:t>
            </a:r>
          </a:p>
          <a:p>
            <a:pPr algn="ctr">
              <a:lnSpc>
                <a:spcPct val="80000"/>
              </a:lnSpc>
            </a:pPr>
            <a:r>
              <a:rPr lang="es-CO" sz="3200" dirty="0" smtClean="0">
                <a:solidFill>
                  <a:srgbClr val="595959"/>
                </a:solidFill>
              </a:rPr>
              <a:t> de Santander 2015 </a:t>
            </a:r>
            <a:endParaRPr lang="es-ES" sz="32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 smtClean="0">
                <a:solidFill>
                  <a:schemeClr val="bg1"/>
                </a:solidFill>
              </a:rPr>
              <a:t>Compromisos adquiridos en la MP </a:t>
            </a:r>
            <a:r>
              <a:rPr lang="es-CO" b="1" dirty="0" smtClean="0">
                <a:solidFill>
                  <a:schemeClr val="bg1"/>
                </a:solidFill>
              </a:rPr>
              <a:t>del Municipio</a:t>
            </a:r>
          </a:p>
          <a:p>
            <a:r>
              <a:rPr lang="es-CO" b="1" dirty="0" smtClean="0">
                <a:solidFill>
                  <a:schemeClr val="bg1"/>
                </a:solidFill>
              </a:rPr>
              <a:t> </a:t>
            </a:r>
            <a:r>
              <a:rPr lang="es-CO" b="1" dirty="0" smtClean="0">
                <a:solidFill>
                  <a:schemeClr val="bg1"/>
                </a:solidFill>
              </a:rPr>
              <a:t>Caimito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 smtClean="0">
                <a:solidFill>
                  <a:schemeClr val="bg1"/>
                </a:solidFill>
              </a:rPr>
              <a:t>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1069" y="1532457"/>
            <a:ext cx="863903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700" b="1" u="sng" dirty="0" smtClean="0"/>
              <a:t>De la MP  del Municipio </a:t>
            </a:r>
            <a:r>
              <a:rPr lang="es-CO" sz="1700" b="1" u="sng" dirty="0" smtClean="0"/>
              <a:t>Caimito  </a:t>
            </a:r>
            <a:r>
              <a:rPr lang="es-CO" sz="1700" b="1" u="sng" dirty="0" smtClean="0"/>
              <a:t>del </a:t>
            </a:r>
            <a:r>
              <a:rPr lang="es-CO" sz="1700" b="1" u="sng" dirty="0" smtClean="0"/>
              <a:t>CZ </a:t>
            </a:r>
            <a:r>
              <a:rPr lang="es-CO" sz="1600" b="1" u="sng" dirty="0" smtClean="0"/>
              <a:t> </a:t>
            </a:r>
            <a:r>
              <a:rPr lang="es-CO" sz="1600" b="1" u="sng" dirty="0" smtClean="0"/>
              <a:t>Norte  </a:t>
            </a:r>
            <a:r>
              <a:rPr lang="es-CO" sz="1700" dirty="0" smtClean="0"/>
              <a:t>realizada el </a:t>
            </a:r>
            <a:r>
              <a:rPr lang="es-CO" sz="1700" dirty="0" smtClean="0"/>
              <a:t>30 de abril de </a:t>
            </a:r>
            <a:r>
              <a:rPr lang="es-CO" sz="1700" dirty="0" smtClean="0"/>
              <a:t>2015 se sugirió </a:t>
            </a:r>
            <a:r>
              <a:rPr lang="es-CO" sz="1600" dirty="0" smtClean="0"/>
              <a:t>hacer </a:t>
            </a:r>
            <a:r>
              <a:rPr lang="es-CO" sz="1600" dirty="0"/>
              <a:t>seguimiento al cumplimiento  los siguientes  </a:t>
            </a:r>
            <a:r>
              <a:rPr lang="es-CO" sz="1600" dirty="0" smtClean="0"/>
              <a:t>compromisos</a:t>
            </a:r>
            <a:r>
              <a:rPr lang="es-CO" sz="1600" dirty="0" smtClean="0"/>
              <a:t>:</a:t>
            </a:r>
          </a:p>
          <a:p>
            <a:endParaRPr lang="es-CO" sz="1600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La Entidad administradora de servicio FUNDAENLACE haga  llegar el procedimiento de cambio de los alimentos cuando estos llegaran en mal estado.  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Dar respuesta a la solicitud de las  9 Madres Comunitarias Fami , las cuales solicitan tránsito a la modalidad Familiar. En este sentido sugiero extiendan la petición al nivel Regional  y Nacional para que apoyen el tipo de respuesta y le devuelvan a la comunidad la decisión final al respecto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Brindar respuesta a los representantes de las Instituciones educativas sobre la administración de los desayunos y almuerzos y coordinar con educación para respetar el tema de las minutas.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Brindar respuesta a los padres usuarios de la comunidad sobre el funcionamiento del programa generaciones con bienestar y las proyecciones que el ICBF tienen en los municipios de Sucre.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Brindar respuesta a los padres usuarios sobre sus inquietudes en torno a la sostenibilidad de los CDI y los compromisos que deben asumir  las comunidades.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s-CO" sz="1600" b="1" dirty="0" smtClean="0"/>
              <a:t>OK  </a:t>
            </a:r>
            <a:r>
              <a:rPr lang="es-CO" sz="1600" b="1" dirty="0" smtClean="0"/>
              <a:t>se cumplieron los compromisos.</a:t>
            </a:r>
            <a:endParaRPr lang="es-CO" sz="1700" b="1" dirty="0"/>
          </a:p>
        </p:txBody>
      </p:sp>
    </p:spTree>
    <p:extLst>
      <p:ext uri="{BB962C8B-B14F-4D97-AF65-F5344CB8AC3E}">
        <p14:creationId xmlns:p14="http://schemas.microsoft.com/office/powerpoint/2010/main" val="435979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</a:t>
            </a:r>
            <a:r>
              <a:rPr lang="es-ES" b="1" dirty="0" smtClean="0">
                <a:solidFill>
                  <a:schemeClr val="bg1"/>
                </a:solidFill>
              </a:rPr>
              <a:t>la   MP</a:t>
            </a:r>
          </a:p>
          <a:p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CO" b="1" dirty="0" smtClean="0">
                <a:solidFill>
                  <a:schemeClr val="bg1"/>
                </a:solidFill>
              </a:rPr>
              <a:t>del </a:t>
            </a:r>
            <a:r>
              <a:rPr lang="es-CO" b="1" dirty="0">
                <a:solidFill>
                  <a:schemeClr val="bg1"/>
                </a:solidFill>
              </a:rPr>
              <a:t>Municipio  de </a:t>
            </a:r>
            <a:r>
              <a:rPr lang="es-CO" b="1" dirty="0" smtClean="0">
                <a:solidFill>
                  <a:schemeClr val="bg1"/>
                </a:solidFill>
              </a:rPr>
              <a:t>Sucre   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398461" y="1105469"/>
            <a:ext cx="851352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 smtClean="0"/>
              <a:t>De la MP del Municipio </a:t>
            </a:r>
            <a:r>
              <a:rPr lang="es-CO" b="1" u="sng" dirty="0"/>
              <a:t>de </a:t>
            </a:r>
            <a:r>
              <a:rPr lang="es-CO" b="1" u="sng" dirty="0" smtClean="0"/>
              <a:t>Sucre  </a:t>
            </a:r>
            <a:r>
              <a:rPr lang="es-CO" b="1" u="sng" dirty="0" smtClean="0"/>
              <a:t>del CZ</a:t>
            </a:r>
            <a:r>
              <a:rPr lang="es-CO" b="1" u="sng" dirty="0"/>
              <a:t>. </a:t>
            </a:r>
            <a:r>
              <a:rPr lang="es-CO" b="1" u="sng" dirty="0" smtClean="0"/>
              <a:t>la Mojana r</a:t>
            </a:r>
            <a:r>
              <a:rPr lang="es-CO" b="1" dirty="0" smtClean="0"/>
              <a:t>ealizada </a:t>
            </a:r>
            <a:r>
              <a:rPr lang="es-CO" b="1" dirty="0" smtClean="0"/>
              <a:t>el </a:t>
            </a:r>
            <a:r>
              <a:rPr lang="es-CO" b="1" dirty="0" smtClean="0"/>
              <a:t>26 </a:t>
            </a:r>
            <a:r>
              <a:rPr lang="es-CO" b="1" dirty="0" smtClean="0"/>
              <a:t>de </a:t>
            </a:r>
            <a:r>
              <a:rPr lang="es-CO" b="1" dirty="0" smtClean="0"/>
              <a:t>mayo  </a:t>
            </a:r>
            <a:r>
              <a:rPr lang="es-CO" dirty="0" smtClean="0"/>
              <a:t>los </a:t>
            </a:r>
            <a:r>
              <a:rPr lang="es-CO" dirty="0"/>
              <a:t>siguientes fueron los compromisos </a:t>
            </a:r>
            <a:r>
              <a:rPr lang="es-CO" dirty="0" smtClean="0"/>
              <a:t>adquiridos</a:t>
            </a:r>
            <a:r>
              <a:rPr lang="es-CO" dirty="0" smtClean="0"/>
              <a:t>: </a:t>
            </a:r>
            <a:endParaRPr lang="es-CO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CO" sz="1500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Brindar mayor información a los actores sociales e institucionales sobre las  inversiones en programa de programas de prevención.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 consolide cada vez más el proceso de articulación  entre el ICBF y </a:t>
            </a:r>
            <a:r>
              <a:rPr lang="es-CO" sz="1600" dirty="0" smtClean="0"/>
              <a:t>los </a:t>
            </a:r>
            <a:r>
              <a:rPr lang="es-CO" sz="1600" dirty="0"/>
              <a:t> diferentes agentes de SNBF existentes en el municipio  en torno a la protección integral de la niñez y la adolescencia.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envíe el oficio a la gerencia del hospital y  se emprendan las acciones  para garantizar  que los niños y niñas cuentes con esquema de vacunación completo.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Garantizar  que el CZ Mojana indague  con la nutricionista encargada  para  brindar  respuesta precisa a la madres sobre el tema de la  distribución de la bienestarina.  </a:t>
            </a:r>
            <a:r>
              <a:rPr lang="es-CO" sz="1600" dirty="0" smtClean="0">
                <a:solidFill>
                  <a:srgbClr val="FF0000"/>
                </a:solidFill>
              </a:rPr>
              <a:t>Cumplida </a:t>
            </a:r>
            <a:endParaRPr lang="es-CO" sz="1600" dirty="0">
              <a:solidFill>
                <a:srgbClr val="FF0000"/>
              </a:solidFill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Continuar brindando  asistencia tecnica  a los HCB,  orientándolos   hacia la prestación de servicios con calidad y garantizar permanencia de los niños y niñas en el programa.  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 que se haga más capacitaciones a las EAS.</a:t>
            </a:r>
          </a:p>
          <a:p>
            <a:r>
              <a:rPr lang="es-CO" sz="1600" dirty="0"/>
              <a:t> 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231829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29973" y="87313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 MP  </a:t>
            </a:r>
            <a:endParaRPr lang="es-ES" b="1" dirty="0" smtClean="0">
              <a:solidFill>
                <a:schemeClr val="bg1"/>
              </a:solidFill>
            </a:endParaRPr>
          </a:p>
          <a:p>
            <a:r>
              <a:rPr lang="es-CO" b="1" dirty="0" smtClean="0">
                <a:solidFill>
                  <a:schemeClr val="bg1"/>
                </a:solidFill>
              </a:rPr>
              <a:t>del Municipio </a:t>
            </a:r>
            <a:r>
              <a:rPr lang="es-CO" b="1" dirty="0">
                <a:solidFill>
                  <a:schemeClr val="bg1"/>
                </a:solidFill>
              </a:rPr>
              <a:t>de </a:t>
            </a:r>
            <a:r>
              <a:rPr lang="es-CO" b="1" dirty="0" smtClean="0">
                <a:solidFill>
                  <a:schemeClr val="bg1"/>
                </a:solidFill>
              </a:rPr>
              <a:t>San Onofre 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45660" y="1091821"/>
            <a:ext cx="8325134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/>
              <a:t>De la </a:t>
            </a:r>
            <a:r>
              <a:rPr lang="es-CO" b="1" u="sng" dirty="0" smtClean="0"/>
              <a:t>MP </a:t>
            </a:r>
            <a:r>
              <a:rPr lang="es-CO" b="1" u="sng" dirty="0" smtClean="0"/>
              <a:t>San Onofre  </a:t>
            </a:r>
            <a:r>
              <a:rPr lang="es-CO" b="1" u="sng" dirty="0" smtClean="0"/>
              <a:t>del CZ</a:t>
            </a:r>
            <a:r>
              <a:rPr lang="es-CO" b="1" u="sng" dirty="0"/>
              <a:t>. </a:t>
            </a:r>
            <a:r>
              <a:rPr lang="es-CO" b="1" u="sng" dirty="0" smtClean="0"/>
              <a:t>Norte,  </a:t>
            </a:r>
            <a:r>
              <a:rPr lang="es-CO" b="1" u="sng" dirty="0"/>
              <a:t>realizada el </a:t>
            </a:r>
            <a:r>
              <a:rPr lang="es-CO" b="1" u="sng" dirty="0" smtClean="0"/>
              <a:t>13 </a:t>
            </a:r>
            <a:r>
              <a:rPr lang="es-CO" b="1" u="sng" dirty="0" smtClean="0"/>
              <a:t>de </a:t>
            </a:r>
            <a:r>
              <a:rPr lang="es-CO" b="1" u="sng" dirty="0" smtClean="0"/>
              <a:t>agosto  </a:t>
            </a:r>
            <a:r>
              <a:rPr lang="es-CO" b="1" dirty="0" smtClean="0"/>
              <a:t>se sugirió hacer seguimiento a los siguientes </a:t>
            </a:r>
            <a:r>
              <a:rPr lang="es-CO" b="1" dirty="0" smtClean="0"/>
              <a:t>compromisos: </a:t>
            </a:r>
            <a:endParaRPr lang="es-CO" b="1" dirty="0" smtClean="0"/>
          </a:p>
          <a:p>
            <a:endParaRPr lang="es-CO" b="1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O" dirty="0"/>
              <a:t>Facilitar acciones para que la  comunidad sea veedora que los programas y con el apoyo de estas velar porque estos se manejen de manera adecuada, recibiendo las respectivas quejas y denuncias pero también dando respuesta a las mismas.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O" dirty="0"/>
              <a:t>Verificar que se corrija  en la próxima  mesa publica de infancia y adolescencia  y en el próximo CPS,  lo  relacionado con la vinculación de los niños y niñas en el sector educativo,  tener en cuenta  edad correspondiente y definir con educación  cuando son población objetivo de los HCB y cuándo es población del sistema educativo.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O" dirty="0"/>
              <a:t>Realizar  más control en el manejo de los niños con respecto a la educación en el corregimiento de palo alto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b="1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b="1" dirty="0" smtClean="0"/>
          </a:p>
          <a:p>
            <a:endParaRPr lang="es-CO" b="1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48290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Compromisos adquiridos en la  MP  </a:t>
            </a:r>
            <a:r>
              <a:rPr lang="es-CO" sz="2000" b="1" dirty="0" smtClean="0">
                <a:solidFill>
                  <a:schemeClr val="bg1"/>
                </a:solidFill>
              </a:rPr>
              <a:t>del </a:t>
            </a:r>
            <a:r>
              <a:rPr lang="es-CO" sz="2000" b="1" dirty="0">
                <a:solidFill>
                  <a:schemeClr val="bg1"/>
                </a:solidFill>
              </a:rPr>
              <a:t>Municipio </a:t>
            </a:r>
            <a:r>
              <a:rPr lang="es-CO" sz="2000" b="1" dirty="0" smtClean="0">
                <a:solidFill>
                  <a:schemeClr val="bg1"/>
                </a:solidFill>
              </a:rPr>
              <a:t> de Sincelejo comuna 7  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6" y="1064525"/>
            <a:ext cx="8529851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sz="1600" b="1" u="sng" dirty="0" smtClean="0"/>
          </a:p>
          <a:p>
            <a:pPr algn="just"/>
            <a:r>
              <a:rPr lang="es-CO" sz="1600" b="1" u="sng" dirty="0" smtClean="0"/>
              <a:t>De la MP del </a:t>
            </a:r>
            <a:r>
              <a:rPr lang="es-CO" sz="1600" b="1" u="sng" dirty="0"/>
              <a:t>Municipio  Sincelejo comuna 7   </a:t>
            </a:r>
            <a:r>
              <a:rPr lang="es-CO" sz="1600" b="1" u="sng" dirty="0" smtClean="0"/>
              <a:t>del  </a:t>
            </a:r>
            <a:r>
              <a:rPr lang="pt-BR" sz="1600" b="1" u="sng" dirty="0" smtClean="0"/>
              <a:t>CZ. </a:t>
            </a:r>
            <a:r>
              <a:rPr lang="es-CO" sz="1600" b="1" u="sng" dirty="0" smtClean="0"/>
              <a:t>Sincelejo   </a:t>
            </a:r>
            <a:r>
              <a:rPr lang="es-CO" sz="1600" dirty="0" smtClean="0"/>
              <a:t>realizada el 25  de agosto los siguientes fueron los compromisos adquiridos :  </a:t>
            </a:r>
            <a:r>
              <a:rPr lang="es-CO" sz="1600" dirty="0"/>
              <a:t>	</a:t>
            </a:r>
            <a:r>
              <a:rPr lang="it-IT" sz="1600" dirty="0"/>
              <a:t>	</a:t>
            </a:r>
            <a:endParaRPr lang="es-CO" sz="1600" b="1" dirty="0" smtClean="0"/>
          </a:p>
          <a:p>
            <a:pPr algn="just"/>
            <a:endParaRPr lang="es-CO" sz="1600" b="1" dirty="0"/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revise la situación de los usuarios Fami y Modalidad familiar en el sector y evitar la concurrencia.</a:t>
            </a: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ponga a  disposición de la comunidad los cupos para recuperación nutricional.  </a:t>
            </a: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organice  la feria de servicios en articulación con la ESE del Barrio la Libertad.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CO" sz="1100" b="1" dirty="0"/>
          </a:p>
          <a:p>
            <a:pPr algn="just"/>
            <a:endParaRPr lang="es-CO" sz="14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838131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50125" y="87313"/>
            <a:ext cx="7085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 MP  </a:t>
            </a:r>
            <a:r>
              <a:rPr lang="es-CO" sz="2000" b="1" dirty="0" smtClean="0">
                <a:solidFill>
                  <a:schemeClr val="bg1"/>
                </a:solidFill>
              </a:rPr>
              <a:t>del Municipio </a:t>
            </a:r>
            <a:r>
              <a:rPr lang="es-CO" sz="2000" b="1" dirty="0">
                <a:solidFill>
                  <a:schemeClr val="bg1"/>
                </a:solidFill>
              </a:rPr>
              <a:t> </a:t>
            </a:r>
            <a:endParaRPr lang="es-CO" sz="2000" b="1" dirty="0" smtClean="0">
              <a:solidFill>
                <a:schemeClr val="bg1"/>
              </a:solidFill>
            </a:endParaRPr>
          </a:p>
          <a:p>
            <a:r>
              <a:rPr lang="es-CO" sz="2000" b="1" dirty="0" smtClean="0">
                <a:solidFill>
                  <a:schemeClr val="bg1"/>
                </a:solidFill>
              </a:rPr>
              <a:t>de </a:t>
            </a:r>
            <a:r>
              <a:rPr lang="es-CO" sz="2000" b="1" dirty="0" smtClean="0">
                <a:solidFill>
                  <a:schemeClr val="bg1"/>
                </a:solidFill>
              </a:rPr>
              <a:t>Majagual </a:t>
            </a:r>
            <a:r>
              <a:rPr lang="es-CO" sz="2000" b="1" dirty="0" smtClean="0">
                <a:solidFill>
                  <a:schemeClr val="bg1"/>
                </a:solidFill>
              </a:rPr>
              <a:t> 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Rectángulo"/>
          <p:cNvSpPr/>
          <p:nvPr/>
        </p:nvSpPr>
        <p:spPr>
          <a:xfrm>
            <a:off x="150124" y="1297254"/>
            <a:ext cx="8625385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u="sng" dirty="0"/>
              <a:t>De la MP </a:t>
            </a:r>
            <a:r>
              <a:rPr lang="es-CO" b="1" u="sng" dirty="0" smtClean="0"/>
              <a:t>del Municipio </a:t>
            </a:r>
            <a:r>
              <a:rPr lang="es-CO" b="1" u="sng" dirty="0" smtClean="0">
                <a:solidFill>
                  <a:srgbClr val="000000"/>
                </a:solidFill>
              </a:rPr>
              <a:t>Majagual </a:t>
            </a:r>
            <a:r>
              <a:rPr lang="es-CO" b="1" u="sng" dirty="0" smtClean="0"/>
              <a:t>del </a:t>
            </a:r>
            <a:r>
              <a:rPr lang="es-CO" b="1" u="sng" dirty="0"/>
              <a:t>CZ. </a:t>
            </a:r>
            <a:r>
              <a:rPr lang="es-CO" b="1" u="sng" dirty="0" smtClean="0"/>
              <a:t>La Mojana  </a:t>
            </a:r>
            <a:r>
              <a:rPr lang="es-CO" b="1" u="sng" dirty="0" smtClean="0"/>
              <a:t>realizada </a:t>
            </a:r>
            <a:r>
              <a:rPr lang="es-CO" b="1" dirty="0"/>
              <a:t>el </a:t>
            </a:r>
            <a:r>
              <a:rPr lang="es-CO" b="1" dirty="0" smtClean="0"/>
              <a:t>20  </a:t>
            </a:r>
            <a:r>
              <a:rPr lang="es-CO" b="1" dirty="0" smtClean="0"/>
              <a:t>de </a:t>
            </a:r>
            <a:r>
              <a:rPr lang="es-CO" b="1" dirty="0" smtClean="0"/>
              <a:t>agosto </a:t>
            </a:r>
            <a:r>
              <a:rPr lang="es-CO" dirty="0" smtClean="0"/>
              <a:t>los </a:t>
            </a:r>
            <a:r>
              <a:rPr lang="es-CO" dirty="0"/>
              <a:t>siguientes fueron los compromisos adquiridos</a:t>
            </a:r>
            <a:r>
              <a:rPr lang="es-CO" dirty="0" smtClean="0"/>
              <a:t>:</a:t>
            </a:r>
          </a:p>
          <a:p>
            <a:pPr algn="just"/>
            <a:endParaRPr lang="es-CO" dirty="0"/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implementen nuevas estrategias para articular a los agentes del sistema y la comunidad  del municipio de Majagual Sucre y garantizar  que asistan a este tipo de eventos.</a:t>
            </a: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Continuar dando a conocer a la comunidad  las ofertas, programas, servicios y la inversión para el municipio de Sucre del ICBF CZ Mojana</a:t>
            </a:r>
          </a:p>
          <a:p>
            <a:pPr marL="285750" lvl="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Garantizar que se toque el tema de embarazo en adolescentes en la próxima mesa de infancia y adolescencia.</a:t>
            </a:r>
          </a:p>
          <a:p>
            <a:r>
              <a:rPr lang="es-CO" dirty="0" smtClean="0"/>
              <a:t>|	</a:t>
            </a:r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581137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579</TotalTime>
  <Words>888</Words>
  <Application>Microsoft Office PowerPoint</Application>
  <PresentationFormat>Presentación en pantalla (4:3)</PresentationFormat>
  <Paragraphs>136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17" baseType="lpstr"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Angel Mora Fuentes</cp:lastModifiedBy>
  <cp:revision>71</cp:revision>
  <dcterms:created xsi:type="dcterms:W3CDTF">2015-01-29T14:27:26Z</dcterms:created>
  <dcterms:modified xsi:type="dcterms:W3CDTF">2016-01-28T16:33:39Z</dcterms:modified>
</cp:coreProperties>
</file>