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72" r:id="rId8"/>
    <p:sldId id="279" r:id="rId9"/>
    <p:sldId id="258" r:id="rId10"/>
    <p:sldId id="260" r:id="rId11"/>
    <p:sldId id="266" r:id="rId12"/>
    <p:sldId id="264" r:id="rId13"/>
    <p:sldId id="269" r:id="rId14"/>
    <p:sldId id="280" r:id="rId15"/>
    <p:sldId id="281" r:id="rId16"/>
    <p:sldId id="282" r:id="rId17"/>
    <p:sldId id="283" r:id="rId18"/>
    <p:sldId id="284" r:id="rId19"/>
    <p:sldId id="290" r:id="rId20"/>
    <p:sldId id="285" r:id="rId21"/>
    <p:sldId id="289" r:id="rId22"/>
    <p:sldId id="287" r:id="rId23"/>
    <p:sldId id="288" r:id="rId24"/>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28/01/2016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28/01/2016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28/01/2016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28/01/2016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28/01/2016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28/01/2016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28/01/2016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28/01/2016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smtClean="0">
                <a:solidFill>
                  <a:schemeClr val="bg1"/>
                </a:solidFill>
              </a:rPr>
              <a:t>INFORME DE GESTION </a:t>
            </a:r>
          </a:p>
          <a:p>
            <a:pPr algn="ctr"/>
            <a:r>
              <a:rPr lang="es-CO" sz="3200" dirty="0" smtClean="0">
                <a:solidFill>
                  <a:schemeClr val="bg1"/>
                </a:solidFill>
              </a:rPr>
              <a:t>RENDICION </a:t>
            </a:r>
            <a:r>
              <a:rPr lang="es-CO" sz="3200" dirty="0">
                <a:solidFill>
                  <a:schemeClr val="bg1"/>
                </a:solidFill>
              </a:rPr>
              <a:t>DE CUENTAS Y MESAS PUBLICAS </a:t>
            </a:r>
            <a:endParaRPr lang="es-CO" sz="3200" dirty="0" smtClean="0">
              <a:solidFill>
                <a:schemeClr val="bg1"/>
              </a:solidFill>
            </a:endParaRPr>
          </a:p>
          <a:p>
            <a:pPr algn="ctr"/>
            <a:r>
              <a:rPr lang="es-CO" sz="3200" dirty="0" smtClean="0">
                <a:solidFill>
                  <a:schemeClr val="bg1"/>
                </a:solidFill>
              </a:rPr>
              <a:t>REGIONAL  VALLE</a:t>
            </a:r>
            <a:r>
              <a:rPr lang="es-CO" sz="3200" dirty="0" smtClean="0">
                <a:solidFill>
                  <a:srgbClr val="FF0000"/>
                </a:solidFill>
              </a:rPr>
              <a:t> </a:t>
            </a:r>
            <a:r>
              <a:rPr lang="es-CO" sz="3200" dirty="0" smtClean="0">
                <a:solidFill>
                  <a:schemeClr val="bg1"/>
                </a:solidFill>
              </a:rPr>
              <a:t>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del Municipio  de </a:t>
            </a:r>
            <a:r>
              <a:rPr lang="es-CO" sz="2000" b="1" dirty="0" smtClean="0">
                <a:solidFill>
                  <a:schemeClr val="bg1"/>
                </a:solidFill>
              </a:rPr>
              <a:t>Cartago   </a:t>
            </a:r>
            <a:r>
              <a:rPr lang="es-ES" sz="2000" b="1" dirty="0">
                <a:solidFill>
                  <a:schemeClr val="bg1"/>
                </a:solidFill>
              </a:rPr>
              <a:t>d</a:t>
            </a:r>
            <a:r>
              <a:rPr lang="es-ES" sz="2000" b="1" dirty="0" smtClean="0">
                <a:solidFill>
                  <a:schemeClr val="bg1"/>
                </a:solidFill>
              </a:rPr>
              <a:t>urante </a:t>
            </a:r>
            <a:r>
              <a:rPr lang="es-ES" sz="2000" b="1" dirty="0">
                <a:solidFill>
                  <a:schemeClr val="bg1"/>
                </a:solidFill>
              </a:rPr>
              <a:t>el 2015  </a:t>
            </a:r>
          </a:p>
        </p:txBody>
      </p:sp>
      <p:sp>
        <p:nvSpPr>
          <p:cNvPr id="2" name="1 CuadroTexto"/>
          <p:cNvSpPr txBox="1"/>
          <p:nvPr/>
        </p:nvSpPr>
        <p:spPr>
          <a:xfrm>
            <a:off x="204715" y="1460310"/>
            <a:ext cx="8529851" cy="4139595"/>
          </a:xfrm>
          <a:prstGeom prst="rect">
            <a:avLst/>
          </a:prstGeom>
          <a:noFill/>
        </p:spPr>
        <p:txBody>
          <a:bodyPr wrap="square" rtlCol="0">
            <a:spAutoFit/>
          </a:bodyPr>
          <a:lstStyle/>
          <a:p>
            <a:pPr algn="just"/>
            <a:r>
              <a:rPr lang="es-CO" sz="1600" b="1" u="sng" dirty="0"/>
              <a:t>De la MP de </a:t>
            </a:r>
            <a:r>
              <a:rPr lang="es-CO" sz="1600" b="1" u="sng" dirty="0" smtClean="0"/>
              <a:t>Cartago </a:t>
            </a:r>
            <a:r>
              <a:rPr lang="es-CO" sz="1600" b="1" u="sng" dirty="0" smtClean="0"/>
              <a:t>del CZ  </a:t>
            </a:r>
            <a:r>
              <a:rPr lang="es-CO" sz="1600" b="1" u="sng" dirty="0" smtClean="0"/>
              <a:t>Cartago </a:t>
            </a:r>
            <a:r>
              <a:rPr lang="es-CO" sz="1600" b="1" dirty="0" smtClean="0"/>
              <a:t>realizada </a:t>
            </a:r>
            <a:r>
              <a:rPr lang="es-CO" sz="1600" b="1" dirty="0"/>
              <a:t>el </a:t>
            </a:r>
            <a:r>
              <a:rPr lang="es-CO" sz="1600" b="1" dirty="0" smtClean="0"/>
              <a:t>17 </a:t>
            </a:r>
            <a:r>
              <a:rPr lang="es-CO" sz="1600" b="1" dirty="0" smtClean="0"/>
              <a:t>de </a:t>
            </a:r>
            <a:r>
              <a:rPr lang="es-CO" sz="1600" b="1" dirty="0" smtClean="0"/>
              <a:t>septiembre, </a:t>
            </a:r>
            <a:r>
              <a:rPr lang="es-CO" sz="1600" dirty="0" smtClean="0"/>
              <a:t>los </a:t>
            </a:r>
            <a:r>
              <a:rPr lang="es-CO" sz="1600" dirty="0"/>
              <a:t>siguientes fueron los compromisos adquiridos</a:t>
            </a:r>
            <a:r>
              <a:rPr lang="es-CO" sz="1600" dirty="0" smtClean="0"/>
              <a:t>:</a:t>
            </a:r>
            <a:endParaRPr lang="es-CO" sz="1600" dirty="0" smtClean="0"/>
          </a:p>
          <a:p>
            <a:pPr algn="just"/>
            <a:endParaRPr lang="es-CO" sz="1600" dirty="0"/>
          </a:p>
          <a:p>
            <a:pPr marL="285750" lvl="0" indent="-285750" algn="just">
              <a:spcBef>
                <a:spcPts val="600"/>
              </a:spcBef>
              <a:spcAft>
                <a:spcPts val="600"/>
              </a:spcAft>
              <a:buFont typeface="Arial" panose="020B0604020202020204" pitchFamily="34" charset="0"/>
              <a:buChar char="•"/>
            </a:pPr>
            <a:r>
              <a:rPr lang="es-CO" sz="1600" dirty="0"/>
              <a:t>Elevar consulta a la sede nacional sobre el aumento y mejoramiento de la raciones que se entregan en el programa FAMI</a:t>
            </a:r>
          </a:p>
          <a:p>
            <a:pPr marL="285750" lvl="0" indent="-285750" algn="just">
              <a:spcBef>
                <a:spcPts val="600"/>
              </a:spcBef>
              <a:spcAft>
                <a:spcPts val="600"/>
              </a:spcAft>
              <a:buFont typeface="Arial" panose="020B0604020202020204" pitchFamily="34" charset="0"/>
              <a:buChar char="•"/>
            </a:pPr>
            <a:r>
              <a:rPr lang="es-CO" sz="1600" dirty="0"/>
              <a:t>Remitir a la Sede Regional la necesidad de crear un centro de atención especializada al adolescente infractor</a:t>
            </a:r>
          </a:p>
          <a:p>
            <a:pPr marL="285750" lvl="0" indent="-285750" algn="just">
              <a:spcBef>
                <a:spcPts val="600"/>
              </a:spcBef>
              <a:spcAft>
                <a:spcPts val="600"/>
              </a:spcAft>
              <a:buFont typeface="Arial" panose="020B0604020202020204" pitchFamily="34" charset="0"/>
              <a:buChar char="•"/>
            </a:pPr>
            <a:r>
              <a:rPr lang="es-CO" sz="1600" dirty="0"/>
              <a:t>Explicar a las madres y padres usuarios sobre el proceso de ingreso de los niños, niñas  a los CDI modalidad institucional.</a:t>
            </a:r>
          </a:p>
          <a:p>
            <a:pPr marL="285750" lvl="0" indent="-285750" algn="just">
              <a:spcBef>
                <a:spcPts val="600"/>
              </a:spcBef>
              <a:spcAft>
                <a:spcPts val="600"/>
              </a:spcAft>
              <a:buFont typeface="Arial" panose="020B0604020202020204" pitchFamily="34" charset="0"/>
              <a:buChar char="•"/>
            </a:pPr>
            <a:r>
              <a:rPr lang="es-CO" sz="1600" dirty="0"/>
              <a:t>Explicar cómo se da el proceso de adopción.</a:t>
            </a:r>
          </a:p>
          <a:p>
            <a:pPr marL="285750" lvl="0" indent="-285750" algn="just">
              <a:spcBef>
                <a:spcPts val="600"/>
              </a:spcBef>
              <a:spcAft>
                <a:spcPts val="600"/>
              </a:spcAft>
              <a:buFont typeface="Arial" panose="020B0604020202020204" pitchFamily="34" charset="0"/>
              <a:buChar char="•"/>
            </a:pPr>
            <a:r>
              <a:rPr lang="es-CO" sz="1600" dirty="0"/>
              <a:t>Explicar cómo operan las concurrencias en los programas de atención a la primera infancia y los programas de alto valor nutricional.</a:t>
            </a:r>
          </a:p>
          <a:p>
            <a:pPr marL="285750" indent="-285750" algn="just">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la </a:t>
            </a:r>
          </a:p>
          <a:p>
            <a:pPr algn="ctr"/>
            <a:r>
              <a:rPr lang="es-ES" sz="2000" b="1" dirty="0">
                <a:solidFill>
                  <a:schemeClr val="bg1"/>
                </a:solidFill>
              </a:rPr>
              <a:t>MP  </a:t>
            </a:r>
            <a:r>
              <a:rPr lang="es-CO" sz="2000" b="1" dirty="0" smtClean="0">
                <a:solidFill>
                  <a:schemeClr val="bg1"/>
                </a:solidFill>
              </a:rPr>
              <a:t>del Municipio de </a:t>
            </a:r>
            <a:r>
              <a:rPr lang="es-CO" sz="2000" b="1" dirty="0" smtClean="0">
                <a:solidFill>
                  <a:schemeClr val="bg1"/>
                </a:solidFill>
              </a:rPr>
              <a:t>Buenaventura</a:t>
            </a:r>
            <a:endParaRPr lang="es-CO" sz="2000" b="1" dirty="0" smtClean="0">
              <a:solidFill>
                <a:schemeClr val="bg1"/>
              </a:solidFill>
            </a:endParaRPr>
          </a:p>
          <a:p>
            <a:pPr algn="ct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5078313"/>
          </a:xfrm>
          <a:prstGeom prst="rect">
            <a:avLst/>
          </a:prstGeom>
        </p:spPr>
        <p:txBody>
          <a:bodyPr wrap="square">
            <a:spAutoFit/>
          </a:bodyPr>
          <a:lstStyle/>
          <a:p>
            <a:pPr algn="just">
              <a:lnSpc>
                <a:spcPct val="150000"/>
              </a:lnSpc>
            </a:pPr>
            <a:r>
              <a:rPr lang="es-CO" b="1" u="sng" dirty="0"/>
              <a:t>De la MP de </a:t>
            </a:r>
            <a:r>
              <a:rPr lang="es-CO" b="1" u="sng" dirty="0" smtClean="0"/>
              <a:t>Buenaventura del </a:t>
            </a:r>
            <a:r>
              <a:rPr lang="es-CO" b="1" u="sng" dirty="0"/>
              <a:t>CZ de </a:t>
            </a:r>
            <a:r>
              <a:rPr lang="es-CO" b="1" u="sng" dirty="0" smtClean="0"/>
              <a:t>Buenaventura </a:t>
            </a:r>
            <a:r>
              <a:rPr lang="es-CO" b="1" dirty="0" smtClean="0"/>
              <a:t>realizada </a:t>
            </a:r>
            <a:r>
              <a:rPr lang="es-CO" b="1" dirty="0"/>
              <a:t>el </a:t>
            </a:r>
            <a:r>
              <a:rPr lang="es-CO" b="1" dirty="0" smtClean="0"/>
              <a:t>7  de Septiembre   </a:t>
            </a:r>
            <a:r>
              <a:rPr lang="es-CO" dirty="0" smtClean="0"/>
              <a:t>se sugirió hacer seguimiento a los siguientes compromisos </a:t>
            </a:r>
            <a:r>
              <a:rPr lang="es-CO" dirty="0" smtClean="0"/>
              <a:t>: </a:t>
            </a:r>
            <a:endParaRPr lang="es-CO" dirty="0" smtClean="0"/>
          </a:p>
          <a:p>
            <a:pPr marL="285750" lvl="0" indent="-285750">
              <a:spcBef>
                <a:spcPts val="600"/>
              </a:spcBef>
              <a:buFont typeface="Arial" panose="020B0604020202020204" pitchFamily="34" charset="0"/>
              <a:buChar char="•"/>
            </a:pPr>
            <a:r>
              <a:rPr lang="es-CO" sz="1600" dirty="0" smtClean="0"/>
              <a:t>Garantizar </a:t>
            </a:r>
            <a:r>
              <a:rPr lang="es-CO" sz="1600" dirty="0"/>
              <a:t>que se acompañe a  los niños , niñas y adolescentes  en su tiempo libre.</a:t>
            </a:r>
          </a:p>
          <a:p>
            <a:pPr marL="285750" lvl="0" indent="-285750">
              <a:spcBef>
                <a:spcPts val="600"/>
              </a:spcBef>
              <a:buFont typeface="Arial" panose="020B0604020202020204" pitchFamily="34" charset="0"/>
              <a:buChar char="•"/>
            </a:pPr>
            <a:r>
              <a:rPr lang="es-CO" sz="1600" dirty="0"/>
              <a:t>Verificar que se apoye  a todos los actores interinstitucionales en el acompañamiento de los niños , niñas y adolescentes, para evitar situaciones de vulneración, riesgo y peligro.</a:t>
            </a:r>
          </a:p>
          <a:p>
            <a:pPr marL="285750" lvl="0" indent="-285750">
              <a:spcBef>
                <a:spcPts val="600"/>
              </a:spcBef>
              <a:buFont typeface="Arial" panose="020B0604020202020204" pitchFamily="34" charset="0"/>
              <a:buChar char="•"/>
            </a:pPr>
            <a:r>
              <a:rPr lang="es-CO" sz="1600" dirty="0"/>
              <a:t>Verificar que se aúnen  esfuerzos para potenciar familias en situación de vulnerabilidad, sus capacidades y recursos para afrontar conflictos propios del ciclo vital, familiar o generados por factores externos, mediante intervenciones de aprendizaje - educación y socio terapéuticas, que fortalezcan sus vínculos de cuidado mutuo y mejoren sus condiciones de integración social, para  afianzar y recuperar sus tradiciones, valores culturales y auto suficiencia alimentaria, enmarcadas en el respeto de los derechos de los NNA. Y de las familias que pertenezcan a estas comunidades.</a:t>
            </a:r>
          </a:p>
          <a:p>
            <a:pPr marL="285750" lvl="0" indent="-285750">
              <a:spcBef>
                <a:spcPts val="600"/>
              </a:spcBef>
              <a:buFont typeface="Arial" panose="020B0604020202020204" pitchFamily="34" charset="0"/>
              <a:buChar char="•"/>
            </a:pPr>
            <a:r>
              <a:rPr lang="es-CO" sz="1600" dirty="0"/>
              <a:t>Garantizar el  manejo de bienestarina por parte del ICBF, puntos de entrega .</a:t>
            </a:r>
          </a:p>
          <a:p>
            <a:pPr marL="285750" lvl="0" indent="-285750">
              <a:spcBef>
                <a:spcPts val="600"/>
              </a:spcBef>
              <a:buFont typeface="Arial" panose="020B0604020202020204" pitchFamily="34" charset="0"/>
              <a:buChar char="•"/>
            </a:pPr>
            <a:r>
              <a:rPr lang="es-CO" sz="1600" dirty="0"/>
              <a:t>Garantizar que se avance  en la realización de programas que brinden cobertura y protección a la población de niños, niñas y adolescentes , que no hacen parte de los programas del ICBF.</a:t>
            </a:r>
          </a:p>
          <a:p>
            <a:pPr marL="285750" lvl="0" indent="-285750">
              <a:spcBef>
                <a:spcPts val="600"/>
              </a:spcBef>
              <a:buFont typeface="Arial" panose="020B0604020202020204" pitchFamily="34" charset="0"/>
              <a:buChar char="•"/>
            </a:pPr>
            <a:r>
              <a:rPr lang="es-CO" sz="1600" dirty="0"/>
              <a:t>Apoyar la labor de la Policía de infancia y adolescencia  y  garantizar más  apoyo  al ICBF, en todas las acciones adelantadas con menores en situación de calle, abusos, maltrato, abandono, etc</a:t>
            </a:r>
          </a:p>
        </p:txBody>
      </p:sp>
    </p:spTree>
    <p:extLst>
      <p:ext uri="{BB962C8B-B14F-4D97-AF65-F5344CB8AC3E}">
        <p14:creationId xmlns:p14="http://schemas.microsoft.com/office/powerpoint/2010/main" val="1458113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smtClean="0">
                <a:solidFill>
                  <a:schemeClr val="bg1"/>
                </a:solidFill>
              </a:rPr>
              <a:t>Palmira  </a:t>
            </a:r>
            <a:r>
              <a:rPr lang="es-ES" b="1" dirty="0">
                <a:solidFill>
                  <a:schemeClr val="bg1"/>
                </a:solidFill>
              </a:rPr>
              <a:t>durante el 2015  </a:t>
            </a:r>
          </a:p>
        </p:txBody>
      </p:sp>
      <p:sp>
        <p:nvSpPr>
          <p:cNvPr id="2" name="1 CuadroTexto"/>
          <p:cNvSpPr txBox="1"/>
          <p:nvPr/>
        </p:nvSpPr>
        <p:spPr>
          <a:xfrm>
            <a:off x="163773" y="1310185"/>
            <a:ext cx="8789158" cy="5693866"/>
          </a:xfrm>
          <a:prstGeom prst="rect">
            <a:avLst/>
          </a:prstGeom>
          <a:noFill/>
        </p:spPr>
        <p:txBody>
          <a:bodyPr wrap="square" rtlCol="0">
            <a:spAutoFit/>
          </a:bodyPr>
          <a:lstStyle/>
          <a:p>
            <a:pPr>
              <a:lnSpc>
                <a:spcPct val="150000"/>
              </a:lnSpc>
            </a:pPr>
            <a:r>
              <a:rPr lang="es-CO" b="1" u="sng" dirty="0"/>
              <a:t>De la MP de </a:t>
            </a:r>
            <a:r>
              <a:rPr lang="es-CO" b="1" u="sng" dirty="0" smtClean="0"/>
              <a:t>Palmira </a:t>
            </a:r>
            <a:r>
              <a:rPr lang="es-CO" b="1" u="sng" dirty="0" smtClean="0"/>
              <a:t>del CZ  </a:t>
            </a:r>
            <a:r>
              <a:rPr lang="es-CO" b="1" u="sng" dirty="0" smtClean="0"/>
              <a:t>Palmira  </a:t>
            </a:r>
            <a:r>
              <a:rPr lang="es-CO" b="1" dirty="0" smtClean="0"/>
              <a:t>realizada </a:t>
            </a:r>
            <a:r>
              <a:rPr lang="es-CO" b="1" dirty="0"/>
              <a:t>el </a:t>
            </a:r>
            <a:r>
              <a:rPr lang="es-CO" b="1" dirty="0" smtClean="0"/>
              <a:t>18 de septiembre </a:t>
            </a:r>
            <a:r>
              <a:rPr lang="es-CO" dirty="0" smtClean="0"/>
              <a:t>los </a:t>
            </a:r>
            <a:r>
              <a:rPr lang="es-CO" dirty="0"/>
              <a:t>siguientes fueron los compromisos adquiridos</a:t>
            </a:r>
            <a:r>
              <a:rPr lang="es-CO" dirty="0" smtClean="0"/>
              <a:t>: </a:t>
            </a:r>
            <a:endParaRPr lang="es-CO" dirty="0"/>
          </a:p>
          <a:p>
            <a:pPr marL="285750" lvl="0" indent="-285750">
              <a:spcBef>
                <a:spcPts val="600"/>
              </a:spcBef>
              <a:spcAft>
                <a:spcPts val="600"/>
              </a:spcAft>
              <a:buFont typeface="Arial" panose="020B0604020202020204" pitchFamily="34" charset="0"/>
              <a:buChar char="•"/>
            </a:pPr>
            <a:r>
              <a:rPr lang="es-CO" dirty="0" smtClean="0"/>
              <a:t>Verificar </a:t>
            </a:r>
            <a:r>
              <a:rPr lang="es-CO" dirty="0"/>
              <a:t>que se eleve la  consulta a la sede nacional sobre la posibilidad de reinvertir el dinero que se tiene del años 2014 de los Hogares Infantiles,  para solucionar, la infraestructura de  techo del hogar por aumento del calor que el techo actual que es en Zinc está generando en los niños y niñas.</a:t>
            </a:r>
          </a:p>
          <a:p>
            <a:pPr marL="285750" lvl="0" indent="-285750">
              <a:spcBef>
                <a:spcPts val="600"/>
              </a:spcBef>
              <a:spcAft>
                <a:spcPts val="600"/>
              </a:spcAft>
              <a:buFont typeface="Arial" panose="020B0604020202020204" pitchFamily="34" charset="0"/>
              <a:buChar char="•"/>
            </a:pPr>
            <a:r>
              <a:rPr lang="es-CO" dirty="0" smtClean="0"/>
              <a:t>Verificar </a:t>
            </a:r>
            <a:r>
              <a:rPr lang="es-CO" dirty="0"/>
              <a:t>que se eleve la solicitud al nivel regional y nacional para que estos a su vez los tengan en cuenta para futuras adecuaciones propias  para la construcción de un nuevo salón, ya que se cuenta con el espacio en el hogar infantil traviesos.</a:t>
            </a:r>
          </a:p>
          <a:p>
            <a:pPr marL="285750" lvl="0" indent="-285750">
              <a:spcBef>
                <a:spcPts val="600"/>
              </a:spcBef>
              <a:spcAft>
                <a:spcPts val="600"/>
              </a:spcAft>
              <a:buFont typeface="Arial" panose="020B0604020202020204" pitchFamily="34" charset="0"/>
              <a:buChar char="•"/>
            </a:pPr>
            <a:r>
              <a:rPr lang="es-CO" dirty="0" smtClean="0"/>
              <a:t>Verificar </a:t>
            </a:r>
            <a:r>
              <a:rPr lang="es-CO" dirty="0"/>
              <a:t>que se solicite   al señor alcalde entrante la  necesidad de apoyar la construcción de un nuevo salón, ya que se cuenta con el espacio en el hogar infantil traviesos para el 2016.</a:t>
            </a:r>
          </a:p>
          <a:p>
            <a:pPr marL="285750" lvl="0" indent="-285750">
              <a:spcBef>
                <a:spcPts val="600"/>
              </a:spcBef>
              <a:spcAft>
                <a:spcPts val="600"/>
              </a:spcAft>
              <a:buFont typeface="Arial" panose="020B0604020202020204" pitchFamily="34" charset="0"/>
              <a:buChar char="•"/>
            </a:pPr>
            <a:endParaRPr lang="es-CO" dirty="0" smtClean="0"/>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622405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smtClean="0">
                <a:solidFill>
                  <a:schemeClr val="bg1"/>
                </a:solidFill>
              </a:rPr>
              <a:t>Yumbo   </a:t>
            </a:r>
            <a:r>
              <a:rPr lang="es-ES" b="1" dirty="0">
                <a:solidFill>
                  <a:schemeClr val="bg1"/>
                </a:solidFill>
              </a:rPr>
              <a:t>durante el 2015  </a:t>
            </a:r>
          </a:p>
        </p:txBody>
      </p:sp>
      <p:sp>
        <p:nvSpPr>
          <p:cNvPr id="3" name="2 CuadroTexto"/>
          <p:cNvSpPr txBox="1"/>
          <p:nvPr/>
        </p:nvSpPr>
        <p:spPr>
          <a:xfrm>
            <a:off x="163773" y="1310185"/>
            <a:ext cx="8789158" cy="6047809"/>
          </a:xfrm>
          <a:prstGeom prst="rect">
            <a:avLst/>
          </a:prstGeom>
          <a:noFill/>
        </p:spPr>
        <p:txBody>
          <a:bodyPr wrap="square" rtlCol="0">
            <a:spAutoFit/>
          </a:bodyPr>
          <a:lstStyle/>
          <a:p>
            <a:pPr>
              <a:lnSpc>
                <a:spcPct val="150000"/>
              </a:lnSpc>
            </a:pPr>
            <a:r>
              <a:rPr lang="es-CO" b="1" u="sng" dirty="0"/>
              <a:t>De la MP de </a:t>
            </a:r>
            <a:r>
              <a:rPr lang="es-CO" b="1" u="sng" dirty="0" smtClean="0"/>
              <a:t>Yumbo </a:t>
            </a:r>
            <a:r>
              <a:rPr lang="es-CO" b="1" u="sng" dirty="0" smtClean="0"/>
              <a:t>del </a:t>
            </a:r>
            <a:r>
              <a:rPr lang="es-CO" b="1" u="sng" dirty="0"/>
              <a:t>CZ </a:t>
            </a:r>
            <a:r>
              <a:rPr lang="es-CO" b="1" u="sng" dirty="0" smtClean="0"/>
              <a:t>Yumbo   </a:t>
            </a:r>
            <a:r>
              <a:rPr lang="es-CO" b="1" dirty="0" smtClean="0"/>
              <a:t>realizada </a:t>
            </a:r>
            <a:r>
              <a:rPr lang="es-CO" b="1" dirty="0"/>
              <a:t>el </a:t>
            </a:r>
            <a:r>
              <a:rPr lang="es-CO" b="1" dirty="0" smtClean="0"/>
              <a:t>18 </a:t>
            </a:r>
            <a:r>
              <a:rPr lang="es-CO" b="1" dirty="0" smtClean="0"/>
              <a:t>de </a:t>
            </a:r>
            <a:r>
              <a:rPr lang="es-CO" b="1" dirty="0" smtClean="0"/>
              <a:t>Septiembre, </a:t>
            </a:r>
            <a:r>
              <a:rPr lang="es-CO" dirty="0" smtClean="0"/>
              <a:t>Se sugirió diligenciar </a:t>
            </a:r>
            <a:r>
              <a:rPr lang="es-CO" dirty="0"/>
              <a:t>los compromisos e inquietudes identificadas en el acta y que tienen que ver con</a:t>
            </a:r>
            <a:r>
              <a:rPr lang="es-CO" dirty="0" smtClean="0"/>
              <a:t>:</a:t>
            </a:r>
          </a:p>
          <a:p>
            <a:pPr>
              <a:lnSpc>
                <a:spcPct val="150000"/>
              </a:lnSpc>
            </a:pPr>
            <a:endParaRPr lang="es-CO" dirty="0"/>
          </a:p>
          <a:p>
            <a:pPr marL="285750" lvl="0" indent="-285750">
              <a:buFont typeface="Arial" panose="020B0604020202020204" pitchFamily="34" charset="0"/>
              <a:buChar char="•"/>
            </a:pPr>
            <a:r>
              <a:rPr lang="es-CO" dirty="0"/>
              <a:t>Martha: tengo una inquietud porque nos cambiaron de la escuela de panorama a la escuela la Carol donde nos queda más lejos si todas somos de panorama es más fácil allá. </a:t>
            </a:r>
          </a:p>
          <a:p>
            <a:pPr marL="285750" lvl="0" indent="-285750">
              <a:buFont typeface="Arial" panose="020B0604020202020204" pitchFamily="34" charset="0"/>
              <a:buChar char="•"/>
            </a:pPr>
            <a:r>
              <a:rPr lang="es-CO" dirty="0"/>
              <a:t>R//= Paola coordinadora, la institución educativa de panorama pidió el lugar con el argumento de remodelación pero se va a tener pendiente y si no van a remodelar entonces se les pedirá de nuevo el espacio para movilizarlos al espacio de panorama pero no le garantizo. </a:t>
            </a:r>
          </a:p>
          <a:p>
            <a:pPr marL="285750" lvl="0" indent="-285750">
              <a:buFont typeface="Arial" panose="020B0604020202020204" pitchFamily="34" charset="0"/>
              <a:buChar char="•"/>
            </a:pPr>
            <a:r>
              <a:rPr lang="es-CO" dirty="0"/>
              <a:t>María Elena: yo estoy desde el 30 de junio de 2015 y el complemento los huevos han salido podridos y como a uno le dicen que revise antes de irse porque después no hay cambios entonces que pasa solo estoy informando lo que está pasando. </a:t>
            </a:r>
          </a:p>
          <a:p>
            <a:pPr marL="285750" lvl="0" indent="-285750">
              <a:buFont typeface="Arial" panose="020B0604020202020204" pitchFamily="34" charset="0"/>
              <a:buChar char="•"/>
            </a:pPr>
            <a:r>
              <a:rPr lang="es-CO" dirty="0"/>
              <a:t>R//= si es importante que revisen si les llego la cantidad de los productos de acuerdo al complemento que le corresponde pero si algún producto sale malo por favor traigan la foto como evidencia para nosotros devolver el producto averiado y hacer el cambio.  </a:t>
            </a:r>
          </a:p>
          <a:p>
            <a:r>
              <a:rPr lang="es-CO" dirty="0"/>
              <a:t> </a:t>
            </a:r>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3385314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smtClean="0">
                <a:solidFill>
                  <a:schemeClr val="bg1"/>
                </a:solidFill>
              </a:rPr>
              <a:t>Tuluá  </a:t>
            </a:r>
            <a:r>
              <a:rPr lang="es-ES" b="1" dirty="0">
                <a:solidFill>
                  <a:schemeClr val="bg1"/>
                </a:solidFill>
              </a:rPr>
              <a:t>durante el 2015  </a:t>
            </a:r>
          </a:p>
        </p:txBody>
      </p:sp>
      <p:sp>
        <p:nvSpPr>
          <p:cNvPr id="3" name="2 CuadroTexto"/>
          <p:cNvSpPr txBox="1"/>
          <p:nvPr/>
        </p:nvSpPr>
        <p:spPr>
          <a:xfrm>
            <a:off x="163773" y="1310185"/>
            <a:ext cx="8789158" cy="4585871"/>
          </a:xfrm>
          <a:prstGeom prst="rect">
            <a:avLst/>
          </a:prstGeom>
          <a:noFill/>
        </p:spPr>
        <p:txBody>
          <a:bodyPr wrap="square" rtlCol="0">
            <a:spAutoFit/>
          </a:bodyPr>
          <a:lstStyle/>
          <a:p>
            <a:pPr>
              <a:lnSpc>
                <a:spcPct val="150000"/>
              </a:lnSpc>
            </a:pPr>
            <a:r>
              <a:rPr lang="es-CO" b="1" u="sng" dirty="0"/>
              <a:t>De la MP de </a:t>
            </a:r>
            <a:r>
              <a:rPr lang="es-CO" b="1" u="sng" dirty="0" smtClean="0"/>
              <a:t>Tuluá </a:t>
            </a:r>
            <a:r>
              <a:rPr lang="es-CO" b="1" u="sng" dirty="0" smtClean="0"/>
              <a:t>del CZ  </a:t>
            </a:r>
            <a:r>
              <a:rPr lang="es-CO" b="1" u="sng" dirty="0" smtClean="0"/>
              <a:t>Tuluá  </a:t>
            </a:r>
            <a:r>
              <a:rPr lang="es-CO" b="1" dirty="0" smtClean="0"/>
              <a:t>realizada </a:t>
            </a:r>
            <a:r>
              <a:rPr lang="es-CO" b="1" dirty="0"/>
              <a:t>el </a:t>
            </a:r>
            <a:r>
              <a:rPr lang="es-CO" b="1" dirty="0" smtClean="0"/>
              <a:t>17  </a:t>
            </a:r>
            <a:r>
              <a:rPr lang="es-CO" b="1" dirty="0" smtClean="0"/>
              <a:t>de septiembre de 2015  </a:t>
            </a:r>
            <a:r>
              <a:rPr lang="es-CO" dirty="0" smtClean="0"/>
              <a:t>los </a:t>
            </a:r>
            <a:r>
              <a:rPr lang="es-CO" dirty="0"/>
              <a:t>siguientes fueron los compromisos adquiridos</a:t>
            </a:r>
            <a:r>
              <a:rPr lang="es-CO" dirty="0" smtClean="0"/>
              <a:t>:</a:t>
            </a:r>
          </a:p>
          <a:p>
            <a:endParaRPr lang="es-CO" dirty="0"/>
          </a:p>
          <a:p>
            <a:pPr marL="285750" lvl="0" indent="-285750">
              <a:spcBef>
                <a:spcPts val="600"/>
              </a:spcBef>
              <a:spcAft>
                <a:spcPts val="600"/>
              </a:spcAft>
              <a:buFont typeface="Arial" panose="020B0604020202020204" pitchFamily="34" charset="0"/>
              <a:buChar char="•"/>
            </a:pPr>
            <a:r>
              <a:rPr lang="es-CO" dirty="0"/>
              <a:t>Verificar que se socialice r con los Hogares Infantiles la importancia de la comunicación permanente con los padres de familia frente al proceso de los niños y niñas dentro de cada hogar infantil. </a:t>
            </a:r>
          </a:p>
          <a:p>
            <a:pPr marL="285750" lvl="0" indent="-285750">
              <a:spcBef>
                <a:spcPts val="600"/>
              </a:spcBef>
              <a:spcAft>
                <a:spcPts val="600"/>
              </a:spcAft>
              <a:buFont typeface="Arial" panose="020B0604020202020204" pitchFamily="34" charset="0"/>
              <a:buChar char="•"/>
            </a:pPr>
            <a:r>
              <a:rPr lang="es-CO" dirty="0"/>
              <a:t>Hacer trámites para el incremento de cobertura dado que se cuenta con excelente infraestructura y talento humano en los Hogares Infantiles. </a:t>
            </a:r>
          </a:p>
          <a:p>
            <a:pPr marL="285750" lvl="0" indent="-285750">
              <a:spcBef>
                <a:spcPts val="600"/>
              </a:spcBef>
              <a:spcAft>
                <a:spcPts val="600"/>
              </a:spcAft>
              <a:buFont typeface="Arial" panose="020B0604020202020204" pitchFamily="34" charset="0"/>
              <a:buChar char="•"/>
            </a:pPr>
            <a:r>
              <a:rPr lang="es-CO" dirty="0"/>
              <a:t>Garantizar que se brinde más apoyo a los Hogares infantiles.  </a:t>
            </a:r>
          </a:p>
          <a:p>
            <a:pPr marL="285750" indent="-285750">
              <a:lnSpc>
                <a:spcPct val="150000"/>
              </a:lnSpc>
              <a:spcBef>
                <a:spcPts val="600"/>
              </a:spcBef>
              <a:spcAft>
                <a:spcPts val="600"/>
              </a:spcAft>
              <a:buFont typeface="Arial" panose="020B0604020202020204" pitchFamily="34" charset="0"/>
              <a:buChar char="•"/>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1814071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smtClean="0">
                <a:solidFill>
                  <a:schemeClr val="bg1"/>
                </a:solidFill>
              </a:rPr>
              <a:t>Cali </a:t>
            </a:r>
            <a:r>
              <a:rPr lang="es-ES" b="1" dirty="0">
                <a:solidFill>
                  <a:schemeClr val="bg1"/>
                </a:solidFill>
              </a:rPr>
              <a:t>durante el 2015  </a:t>
            </a:r>
          </a:p>
        </p:txBody>
      </p:sp>
      <p:sp>
        <p:nvSpPr>
          <p:cNvPr id="3" name="2 CuadroTexto"/>
          <p:cNvSpPr txBox="1"/>
          <p:nvPr/>
        </p:nvSpPr>
        <p:spPr>
          <a:xfrm>
            <a:off x="163773" y="1310185"/>
            <a:ext cx="8789158" cy="5032147"/>
          </a:xfrm>
          <a:prstGeom prst="rect">
            <a:avLst/>
          </a:prstGeom>
          <a:noFill/>
        </p:spPr>
        <p:txBody>
          <a:bodyPr wrap="square" rtlCol="0">
            <a:spAutoFit/>
          </a:bodyPr>
          <a:lstStyle/>
          <a:p>
            <a:pPr>
              <a:lnSpc>
                <a:spcPct val="150000"/>
              </a:lnSpc>
            </a:pPr>
            <a:r>
              <a:rPr lang="es-CO" b="1" u="sng" dirty="0"/>
              <a:t>De la MP de </a:t>
            </a:r>
            <a:r>
              <a:rPr lang="es-CO" b="1" u="sng" dirty="0" smtClean="0"/>
              <a:t>Cali del </a:t>
            </a:r>
            <a:r>
              <a:rPr lang="es-CO" b="1" u="sng" dirty="0" smtClean="0"/>
              <a:t>CZ  </a:t>
            </a:r>
            <a:r>
              <a:rPr lang="es-CO" b="1" u="sng" dirty="0" smtClean="0"/>
              <a:t>Ladera   </a:t>
            </a:r>
            <a:r>
              <a:rPr lang="es-CO" b="1" dirty="0" smtClean="0"/>
              <a:t>realizada </a:t>
            </a:r>
            <a:r>
              <a:rPr lang="es-CO" b="1" dirty="0"/>
              <a:t>el </a:t>
            </a:r>
            <a:r>
              <a:rPr lang="es-CO" b="1" dirty="0" smtClean="0"/>
              <a:t>18 </a:t>
            </a:r>
            <a:r>
              <a:rPr lang="es-CO" b="1" dirty="0" smtClean="0"/>
              <a:t>de septiembre   </a:t>
            </a:r>
            <a:r>
              <a:rPr lang="es-CO" dirty="0" smtClean="0"/>
              <a:t>los </a:t>
            </a:r>
            <a:r>
              <a:rPr lang="es-CO" dirty="0"/>
              <a:t>siguientes fueron los compromisos adquiridos</a:t>
            </a:r>
            <a:r>
              <a:rPr lang="es-CO" dirty="0" smtClean="0"/>
              <a:t>:</a:t>
            </a:r>
          </a:p>
          <a:p>
            <a:endParaRPr lang="es-CO" dirty="0"/>
          </a:p>
          <a:p>
            <a:pPr marL="285750" lvl="0" indent="-285750">
              <a:spcBef>
                <a:spcPts val="600"/>
              </a:spcBef>
              <a:spcAft>
                <a:spcPts val="600"/>
              </a:spcAft>
              <a:buFont typeface="Arial" panose="020B0604020202020204" pitchFamily="34" charset="0"/>
              <a:buChar char="•"/>
            </a:pPr>
            <a:r>
              <a:rPr lang="es-CO" dirty="0" smtClean="0"/>
              <a:t>Identificar </a:t>
            </a:r>
            <a:r>
              <a:rPr lang="es-CO" dirty="0"/>
              <a:t>problemáticas asociadas a competencias de diferentes modalidades en una  misma comunidad por ejemplo alimentación y focalización</a:t>
            </a:r>
          </a:p>
          <a:p>
            <a:pPr marL="285750" lvl="0" indent="-285750">
              <a:spcBef>
                <a:spcPts val="600"/>
              </a:spcBef>
              <a:spcAft>
                <a:spcPts val="600"/>
              </a:spcAft>
              <a:buFont typeface="Arial" panose="020B0604020202020204" pitchFamily="34" charset="0"/>
              <a:buChar char="•"/>
            </a:pPr>
            <a:r>
              <a:rPr lang="es-CO" dirty="0" smtClean="0"/>
              <a:t>Verificar </a:t>
            </a:r>
            <a:r>
              <a:rPr lang="es-CO" dirty="0"/>
              <a:t>que se oficie a operadores para sensibilizar criterios de focalización </a:t>
            </a:r>
          </a:p>
          <a:p>
            <a:pPr marL="285750" lvl="0" indent="-285750">
              <a:spcBef>
                <a:spcPts val="600"/>
              </a:spcBef>
              <a:spcAft>
                <a:spcPts val="600"/>
              </a:spcAft>
              <a:buFont typeface="Arial" panose="020B0604020202020204" pitchFamily="34" charset="0"/>
              <a:buChar char="•"/>
            </a:pPr>
            <a:r>
              <a:rPr lang="es-CO" dirty="0" smtClean="0"/>
              <a:t>Verificar </a:t>
            </a:r>
            <a:r>
              <a:rPr lang="es-CO" dirty="0"/>
              <a:t>que se oficialicen los criterios de vinculación y desvinculación de beneficiarios</a:t>
            </a:r>
          </a:p>
          <a:p>
            <a:pPr marL="285750" lvl="0" indent="-285750">
              <a:spcBef>
                <a:spcPts val="600"/>
              </a:spcBef>
              <a:spcAft>
                <a:spcPts val="600"/>
              </a:spcAft>
              <a:buFont typeface="Arial" panose="020B0604020202020204" pitchFamily="34" charset="0"/>
              <a:buChar char="•"/>
            </a:pPr>
            <a:r>
              <a:rPr lang="es-CO" dirty="0" smtClean="0"/>
              <a:t>Garantizar </a:t>
            </a:r>
            <a:r>
              <a:rPr lang="es-CO" dirty="0"/>
              <a:t>que se agilice,  las certificaciones para nuevos cupos</a:t>
            </a:r>
          </a:p>
          <a:p>
            <a:pPr marL="285750" lvl="0" indent="-285750">
              <a:spcBef>
                <a:spcPts val="600"/>
              </a:spcBef>
              <a:spcAft>
                <a:spcPts val="600"/>
              </a:spcAft>
              <a:buFont typeface="Arial" panose="020B0604020202020204" pitchFamily="34" charset="0"/>
              <a:buChar char="•"/>
            </a:pPr>
            <a:r>
              <a:rPr lang="es-CO" dirty="0" smtClean="0"/>
              <a:t>Verificar </a:t>
            </a:r>
            <a:r>
              <a:rPr lang="es-CO" dirty="0"/>
              <a:t>que se gestione  los  servicios públicos</a:t>
            </a:r>
          </a:p>
          <a:p>
            <a:pPr marL="285750" lvl="0" indent="-285750">
              <a:spcBef>
                <a:spcPts val="600"/>
              </a:spcBef>
              <a:spcAft>
                <a:spcPts val="600"/>
              </a:spcAft>
              <a:buFont typeface="Arial" panose="020B0604020202020204" pitchFamily="34" charset="0"/>
              <a:buChar char="•"/>
            </a:pPr>
            <a:r>
              <a:rPr lang="es-CO" dirty="0" smtClean="0"/>
              <a:t>Verificar </a:t>
            </a:r>
            <a:r>
              <a:rPr lang="es-CO" dirty="0"/>
              <a:t>que se brinde mayor calidad en minutas en porciones y gramajes y preparaciones. </a:t>
            </a: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1814071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smtClean="0">
                <a:solidFill>
                  <a:schemeClr val="bg1"/>
                </a:solidFill>
              </a:rPr>
              <a:t>Cali Comunas  </a:t>
            </a:r>
            <a:r>
              <a:rPr lang="es-ES" b="1" dirty="0">
                <a:solidFill>
                  <a:schemeClr val="bg1"/>
                </a:solidFill>
              </a:rPr>
              <a:t>durante el 2015  </a:t>
            </a:r>
          </a:p>
        </p:txBody>
      </p:sp>
      <p:sp>
        <p:nvSpPr>
          <p:cNvPr id="3" name="2 CuadroTexto"/>
          <p:cNvSpPr txBox="1"/>
          <p:nvPr/>
        </p:nvSpPr>
        <p:spPr>
          <a:xfrm>
            <a:off x="163773" y="1310185"/>
            <a:ext cx="8789158" cy="4001095"/>
          </a:xfrm>
          <a:prstGeom prst="rect">
            <a:avLst/>
          </a:prstGeom>
          <a:noFill/>
        </p:spPr>
        <p:txBody>
          <a:bodyPr wrap="square" rtlCol="0">
            <a:spAutoFit/>
          </a:bodyPr>
          <a:lstStyle/>
          <a:p>
            <a:pPr>
              <a:lnSpc>
                <a:spcPct val="150000"/>
              </a:lnSpc>
            </a:pPr>
            <a:r>
              <a:rPr lang="es-CO" b="1" u="sng" dirty="0"/>
              <a:t>De la MP </a:t>
            </a:r>
            <a:r>
              <a:rPr lang="es-CO" b="1" u="sng" dirty="0" smtClean="0"/>
              <a:t>Cali Comunas </a:t>
            </a:r>
            <a:r>
              <a:rPr lang="es-CO" b="1" u="sng" dirty="0" smtClean="0"/>
              <a:t>del CZ  </a:t>
            </a:r>
            <a:r>
              <a:rPr lang="es-CO" b="1" u="sng" dirty="0" smtClean="0"/>
              <a:t>Sur oriental </a:t>
            </a:r>
            <a:r>
              <a:rPr lang="es-CO" b="1" dirty="0" smtClean="0"/>
              <a:t>realizada </a:t>
            </a:r>
            <a:r>
              <a:rPr lang="es-CO" b="1" dirty="0"/>
              <a:t>el </a:t>
            </a:r>
            <a:r>
              <a:rPr lang="es-CO" b="1" dirty="0" smtClean="0"/>
              <a:t>2 </a:t>
            </a:r>
            <a:r>
              <a:rPr lang="es-CO" b="1" dirty="0" smtClean="0"/>
              <a:t>de septiembre  </a:t>
            </a:r>
            <a:r>
              <a:rPr lang="es-CO" dirty="0" smtClean="0"/>
              <a:t>los </a:t>
            </a:r>
            <a:r>
              <a:rPr lang="es-CO" dirty="0"/>
              <a:t>siguientes fueron los compromisos adquiridos</a:t>
            </a:r>
            <a:r>
              <a:rPr lang="es-CO" dirty="0" smtClean="0"/>
              <a:t>:</a:t>
            </a:r>
          </a:p>
          <a:p>
            <a:endParaRPr lang="es-CO" dirty="0"/>
          </a:p>
          <a:p>
            <a:pPr marL="285750" lvl="0" indent="-285750">
              <a:spcBef>
                <a:spcPts val="600"/>
              </a:spcBef>
              <a:spcAft>
                <a:spcPts val="600"/>
              </a:spcAft>
              <a:buFont typeface="Arial" panose="020B0604020202020204" pitchFamily="34" charset="0"/>
              <a:buChar char="•"/>
            </a:pPr>
            <a:r>
              <a:rPr lang="es-CO" dirty="0" smtClean="0"/>
              <a:t>Verificar </a:t>
            </a:r>
            <a:r>
              <a:rPr lang="es-CO" dirty="0"/>
              <a:t>que se implemente  el protocolo de ingreso y salida de los niños y niñas de los Hogares Infantiles.</a:t>
            </a:r>
          </a:p>
          <a:p>
            <a:pPr marL="285750" lvl="0" indent="-285750">
              <a:spcBef>
                <a:spcPts val="600"/>
              </a:spcBef>
              <a:spcAft>
                <a:spcPts val="600"/>
              </a:spcAft>
              <a:buFont typeface="Arial" panose="020B0604020202020204" pitchFamily="34" charset="0"/>
              <a:buChar char="•"/>
            </a:pPr>
            <a:r>
              <a:rPr lang="es-CO" dirty="0" smtClean="0"/>
              <a:t>Mirar </a:t>
            </a:r>
            <a:r>
              <a:rPr lang="es-CO" dirty="0"/>
              <a:t>la posibilidad con el nivel Regional y Nacional  la ampliación de cobertura en los Hogares Infantiles,  Santa Monica y Palmeras, atienden población muy vulnerable y la demanda del servicio es alta y la oferta institucional es baja. </a:t>
            </a:r>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1814071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smtClean="0">
                <a:solidFill>
                  <a:schemeClr val="bg1"/>
                </a:solidFill>
              </a:rPr>
              <a:t>Cali Comunas 7  </a:t>
            </a:r>
            <a:r>
              <a:rPr lang="es-ES" b="1" dirty="0">
                <a:solidFill>
                  <a:schemeClr val="bg1"/>
                </a:solidFill>
              </a:rPr>
              <a:t>durante el 2015  </a:t>
            </a:r>
          </a:p>
        </p:txBody>
      </p:sp>
      <p:sp>
        <p:nvSpPr>
          <p:cNvPr id="3" name="2 CuadroTexto"/>
          <p:cNvSpPr txBox="1"/>
          <p:nvPr/>
        </p:nvSpPr>
        <p:spPr>
          <a:xfrm>
            <a:off x="163773" y="1310185"/>
            <a:ext cx="8789158" cy="2585323"/>
          </a:xfrm>
          <a:prstGeom prst="rect">
            <a:avLst/>
          </a:prstGeom>
          <a:noFill/>
        </p:spPr>
        <p:txBody>
          <a:bodyPr wrap="square" rtlCol="0">
            <a:spAutoFit/>
          </a:bodyPr>
          <a:lstStyle/>
          <a:p>
            <a:pPr>
              <a:lnSpc>
                <a:spcPct val="150000"/>
              </a:lnSpc>
            </a:pPr>
            <a:r>
              <a:rPr lang="es-CO" b="1" u="sng" dirty="0"/>
              <a:t>De la MP de </a:t>
            </a:r>
            <a:r>
              <a:rPr lang="es-CO" b="1" u="sng" dirty="0" smtClean="0"/>
              <a:t>Cali Comunas 7 </a:t>
            </a:r>
            <a:r>
              <a:rPr lang="es-CO" b="1" u="sng" dirty="0" smtClean="0"/>
              <a:t>del CZ  </a:t>
            </a:r>
            <a:r>
              <a:rPr lang="es-CO" b="1" u="sng" dirty="0" smtClean="0"/>
              <a:t>Nororiental   </a:t>
            </a:r>
            <a:r>
              <a:rPr lang="es-CO" b="1" dirty="0" smtClean="0"/>
              <a:t>realizada </a:t>
            </a:r>
            <a:r>
              <a:rPr lang="es-CO" b="1" dirty="0"/>
              <a:t>el </a:t>
            </a:r>
            <a:r>
              <a:rPr lang="es-CO" b="1" dirty="0" smtClean="0"/>
              <a:t>18 </a:t>
            </a:r>
            <a:r>
              <a:rPr lang="es-CO" b="1" dirty="0" smtClean="0"/>
              <a:t>de septiembre   </a:t>
            </a:r>
            <a:r>
              <a:rPr lang="es-CO" dirty="0" smtClean="0"/>
              <a:t>los </a:t>
            </a:r>
            <a:r>
              <a:rPr lang="es-CO" dirty="0"/>
              <a:t>siguientes fueron los compromisos adquiridos</a:t>
            </a:r>
            <a:r>
              <a:rPr lang="es-CO" dirty="0" smtClean="0"/>
              <a:t>:</a:t>
            </a:r>
          </a:p>
          <a:p>
            <a:pPr>
              <a:lnSpc>
                <a:spcPct val="150000"/>
              </a:lnSpc>
            </a:pPr>
            <a:endParaRPr lang="es-CO" dirty="0"/>
          </a:p>
          <a:p>
            <a:pPr marL="285750" indent="-285750">
              <a:buFont typeface="Arial" panose="020B0604020202020204" pitchFamily="34" charset="0"/>
              <a:buChar char="•"/>
            </a:pPr>
            <a:r>
              <a:rPr lang="es-CO" dirty="0"/>
              <a:t>Verificar que se revisen las causas y proponer alternativas frente a la inasistencia de los niños y niñas a la modalidad.</a:t>
            </a:r>
          </a:p>
          <a:p>
            <a:pPr>
              <a:lnSpc>
                <a:spcPct val="150000"/>
              </a:lnSpc>
            </a:pPr>
            <a:endParaRPr lang="es-CO" dirty="0"/>
          </a:p>
          <a:p>
            <a:endParaRPr lang="es-CO" dirty="0"/>
          </a:p>
        </p:txBody>
      </p:sp>
    </p:spTree>
    <p:extLst>
      <p:ext uri="{BB962C8B-B14F-4D97-AF65-F5344CB8AC3E}">
        <p14:creationId xmlns:p14="http://schemas.microsoft.com/office/powerpoint/2010/main" val="3994407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smtClean="0">
                <a:solidFill>
                  <a:schemeClr val="bg1"/>
                </a:solidFill>
              </a:rPr>
              <a:t>Cali Comunas 13  </a:t>
            </a:r>
            <a:r>
              <a:rPr lang="es-ES" b="1" dirty="0">
                <a:solidFill>
                  <a:schemeClr val="bg1"/>
                </a:solidFill>
              </a:rPr>
              <a:t>durante el 2015  </a:t>
            </a:r>
          </a:p>
        </p:txBody>
      </p:sp>
      <p:sp>
        <p:nvSpPr>
          <p:cNvPr id="3" name="2 CuadroTexto"/>
          <p:cNvSpPr txBox="1"/>
          <p:nvPr/>
        </p:nvSpPr>
        <p:spPr>
          <a:xfrm>
            <a:off x="163773" y="1310185"/>
            <a:ext cx="8789158" cy="4524315"/>
          </a:xfrm>
          <a:prstGeom prst="rect">
            <a:avLst/>
          </a:prstGeom>
          <a:noFill/>
        </p:spPr>
        <p:txBody>
          <a:bodyPr wrap="square" rtlCol="0">
            <a:spAutoFit/>
          </a:bodyPr>
          <a:lstStyle/>
          <a:p>
            <a:pPr>
              <a:lnSpc>
                <a:spcPct val="150000"/>
              </a:lnSpc>
            </a:pPr>
            <a:r>
              <a:rPr lang="es-CO" b="1" u="sng" dirty="0"/>
              <a:t>De la MP de </a:t>
            </a:r>
            <a:r>
              <a:rPr lang="es-CO" b="1" u="sng" dirty="0" smtClean="0"/>
              <a:t>Cali Comunas 13 </a:t>
            </a:r>
            <a:r>
              <a:rPr lang="es-CO" b="1" u="sng" dirty="0" smtClean="0"/>
              <a:t>del CZ  </a:t>
            </a:r>
            <a:r>
              <a:rPr lang="es-CO" b="1" u="sng" dirty="0" smtClean="0"/>
              <a:t>sur    </a:t>
            </a:r>
            <a:r>
              <a:rPr lang="es-CO" b="1" dirty="0" smtClean="0"/>
              <a:t>realizada </a:t>
            </a:r>
            <a:r>
              <a:rPr lang="es-CO" b="1" dirty="0"/>
              <a:t>el </a:t>
            </a:r>
            <a:r>
              <a:rPr lang="es-CO" b="1" dirty="0" smtClean="0"/>
              <a:t>11de </a:t>
            </a:r>
            <a:r>
              <a:rPr lang="es-CO" b="1" dirty="0" smtClean="0"/>
              <a:t>septiembre   </a:t>
            </a:r>
            <a:r>
              <a:rPr lang="es-CO" dirty="0" smtClean="0"/>
              <a:t>los </a:t>
            </a:r>
            <a:r>
              <a:rPr lang="es-CO" dirty="0"/>
              <a:t>siguientes fueron los compromisos adquiridos</a:t>
            </a:r>
            <a:r>
              <a:rPr lang="es-CO" dirty="0" smtClean="0"/>
              <a:t>:</a:t>
            </a:r>
          </a:p>
          <a:p>
            <a:pPr>
              <a:lnSpc>
                <a:spcPct val="150000"/>
              </a:lnSpc>
            </a:pPr>
            <a:endParaRPr lang="es-CO" dirty="0"/>
          </a:p>
          <a:p>
            <a:pPr marL="285750" indent="-285750">
              <a:buFont typeface="Arial" panose="020B0604020202020204" pitchFamily="34" charset="0"/>
              <a:buChar char="•"/>
            </a:pPr>
            <a:r>
              <a:rPr lang="es-CO" dirty="0" smtClean="0"/>
              <a:t>Verificar </a:t>
            </a:r>
            <a:r>
              <a:rPr lang="es-CO" dirty="0"/>
              <a:t>que se informe  a las MC sobre los criterios de focalización para responder ante la inquietud de algunos asistentes respecto al tema del puntaje del Sisben como una barrera de acceso al servicio, algunos niños y niñas se quedan excluidos de los programas porque tienen un puntaje alto pero sus condiciones son de vulnerabilidad</a:t>
            </a:r>
          </a:p>
          <a:p>
            <a:pPr marL="285750" indent="-285750">
              <a:buFont typeface="Arial" panose="020B0604020202020204" pitchFamily="34" charset="0"/>
              <a:buChar char="•"/>
            </a:pPr>
            <a:r>
              <a:rPr lang="es-CO" dirty="0" smtClean="0"/>
              <a:t>Verificar </a:t>
            </a:r>
            <a:r>
              <a:rPr lang="es-CO" dirty="0"/>
              <a:t>que se garantice  articulación con el sector salud para mejorar los servicios a la PI</a:t>
            </a:r>
          </a:p>
          <a:p>
            <a:pPr marL="285750" indent="-285750">
              <a:buFont typeface="Arial" panose="020B0604020202020204" pitchFamily="34" charset="0"/>
              <a:buChar char="•"/>
            </a:pPr>
            <a:r>
              <a:rPr lang="es-CO" dirty="0" smtClean="0"/>
              <a:t>Verificar </a:t>
            </a:r>
            <a:r>
              <a:rPr lang="es-CO" dirty="0"/>
              <a:t>que se mejore  la entrega de alimentos a las unidades</a:t>
            </a:r>
          </a:p>
          <a:p>
            <a:pPr marL="285750" indent="-285750">
              <a:buFont typeface="Arial" panose="020B0604020202020204" pitchFamily="34" charset="0"/>
              <a:buChar char="•"/>
            </a:pPr>
            <a:r>
              <a:rPr lang="es-CO" dirty="0" smtClean="0"/>
              <a:t>Garantizar </a:t>
            </a:r>
            <a:r>
              <a:rPr lang="es-CO" dirty="0"/>
              <a:t>que se realice la reunión con padres de familia para mayor conocimiento de su corresponsabilidad en el programa</a:t>
            </a:r>
          </a:p>
          <a:p>
            <a:pPr>
              <a:lnSpc>
                <a:spcPct val="150000"/>
              </a:lnSpc>
            </a:pPr>
            <a:endParaRPr lang="es-CO" dirty="0"/>
          </a:p>
          <a:p>
            <a:endParaRPr lang="es-CO" dirty="0"/>
          </a:p>
        </p:txBody>
      </p:sp>
    </p:spTree>
    <p:extLst>
      <p:ext uri="{BB962C8B-B14F-4D97-AF65-F5344CB8AC3E}">
        <p14:creationId xmlns:p14="http://schemas.microsoft.com/office/powerpoint/2010/main" val="4281837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a:t>
            </a:r>
            <a:r>
              <a:rPr lang="es-CO" b="1" dirty="0" smtClean="0">
                <a:solidFill>
                  <a:schemeClr val="bg1"/>
                </a:solidFill>
              </a:rPr>
              <a:t>de la Regional Valle   </a:t>
            </a:r>
            <a:r>
              <a:rPr lang="es-ES" b="1" dirty="0">
                <a:solidFill>
                  <a:schemeClr val="bg1"/>
                </a:solidFill>
              </a:rPr>
              <a:t>durante el 2015  </a:t>
            </a:r>
          </a:p>
        </p:txBody>
      </p:sp>
      <p:sp>
        <p:nvSpPr>
          <p:cNvPr id="3" name="2 CuadroTexto"/>
          <p:cNvSpPr txBox="1"/>
          <p:nvPr/>
        </p:nvSpPr>
        <p:spPr>
          <a:xfrm>
            <a:off x="163773" y="1310185"/>
            <a:ext cx="8789158" cy="2308324"/>
          </a:xfrm>
          <a:prstGeom prst="rect">
            <a:avLst/>
          </a:prstGeom>
          <a:noFill/>
        </p:spPr>
        <p:txBody>
          <a:bodyPr wrap="square" rtlCol="0">
            <a:spAutoFit/>
          </a:bodyPr>
          <a:lstStyle/>
          <a:p>
            <a:pPr>
              <a:lnSpc>
                <a:spcPct val="150000"/>
              </a:lnSpc>
            </a:pPr>
            <a:r>
              <a:rPr lang="es-CO" b="1" u="sng" dirty="0"/>
              <a:t>De la </a:t>
            </a:r>
            <a:r>
              <a:rPr lang="es-CO" b="1" u="sng" dirty="0" smtClean="0"/>
              <a:t>RPC  de la Regional  </a:t>
            </a:r>
            <a:r>
              <a:rPr lang="es-CO" b="1" dirty="0" smtClean="0"/>
              <a:t>realizada </a:t>
            </a:r>
            <a:r>
              <a:rPr lang="es-CO" b="1" dirty="0"/>
              <a:t>el </a:t>
            </a:r>
            <a:r>
              <a:rPr lang="es-CO" b="1" dirty="0" smtClean="0"/>
              <a:t>10   </a:t>
            </a:r>
            <a:r>
              <a:rPr lang="es-CO" b="1" dirty="0" smtClean="0"/>
              <a:t>de </a:t>
            </a:r>
            <a:r>
              <a:rPr lang="es-CO" b="1" dirty="0" smtClean="0"/>
              <a:t>diciembre   </a:t>
            </a:r>
            <a:r>
              <a:rPr lang="es-CO" dirty="0" smtClean="0"/>
              <a:t>los </a:t>
            </a:r>
            <a:r>
              <a:rPr lang="es-CO" dirty="0"/>
              <a:t>siguientes fueron los compromisos </a:t>
            </a:r>
            <a:r>
              <a:rPr lang="es-CO" dirty="0" smtClean="0"/>
              <a:t>adquiridos y cumplidos :</a:t>
            </a:r>
            <a:endParaRPr lang="es-CO" dirty="0"/>
          </a:p>
          <a:p>
            <a:pPr marL="285750" lvl="0" indent="-285750">
              <a:buFont typeface="Arial" panose="020B0604020202020204" pitchFamily="34" charset="0"/>
              <a:buChar char="•"/>
            </a:pPr>
            <a:endParaRPr lang="es-CO" dirty="0" smtClean="0"/>
          </a:p>
          <a:p>
            <a:pPr marL="285750" lvl="0" indent="-285750">
              <a:buFont typeface="Arial" panose="020B0604020202020204" pitchFamily="34" charset="0"/>
              <a:buChar char="•"/>
            </a:pPr>
            <a:r>
              <a:rPr lang="es-CO" dirty="0" smtClean="0"/>
              <a:t>Realizar </a:t>
            </a:r>
            <a:r>
              <a:rPr lang="es-CO" dirty="0"/>
              <a:t>futuras audiencias en Tele pacífico (Canal de televisión regional) para mostrar resultados de gestión a mayor cantidad de asistentes eso formaría parte de RPC virtual que también es válido Proyección 2016.</a:t>
            </a:r>
          </a:p>
          <a:p>
            <a:endParaRPr lang="es-CO" dirty="0"/>
          </a:p>
        </p:txBody>
      </p:sp>
    </p:spTree>
    <p:extLst>
      <p:ext uri="{BB962C8B-B14F-4D97-AF65-F5344CB8AC3E}">
        <p14:creationId xmlns:p14="http://schemas.microsoft.com/office/powerpoint/2010/main" val="298691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Valle  2015 </a:t>
            </a:r>
            <a:endParaRPr lang="es-CO" b="1" dirty="0">
              <a:solidFill>
                <a:schemeClr val="bg1"/>
              </a:solidFill>
            </a:endParaRPr>
          </a:p>
        </p:txBody>
      </p:sp>
      <p:sp>
        <p:nvSpPr>
          <p:cNvPr id="3" name="5 Marcador de contenido"/>
          <p:cNvSpPr txBox="1">
            <a:spLocks/>
          </p:cNvSpPr>
          <p:nvPr/>
        </p:nvSpPr>
        <p:spPr bwMode="auto">
          <a:xfrm>
            <a:off x="214282" y="1146134"/>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La  Regional Valle  en el 2015 programó y realizo  1 evento de Rendición de cuentas y </a:t>
            </a:r>
            <a:r>
              <a:rPr lang="es-CO" altLang="es-CO" sz="1200" dirty="0" smtClean="0">
                <a:solidFill>
                  <a:prstClr val="black"/>
                </a:solidFill>
                <a:latin typeface="Arial" pitchFamily="34" charset="0"/>
                <a:ea typeface="Geneva"/>
                <a:cs typeface="Arial" pitchFamily="34" charset="0"/>
              </a:rPr>
              <a:t>14 </a:t>
            </a:r>
            <a:r>
              <a:rPr lang="es-CO" altLang="es-CO" sz="1200" dirty="0" smtClean="0">
                <a:solidFill>
                  <a:prstClr val="black"/>
                </a:solidFill>
                <a:latin typeface="Arial" pitchFamily="34" charset="0"/>
                <a:ea typeface="Geneva"/>
                <a:cs typeface="Arial" pitchFamily="34" charset="0"/>
              </a:rPr>
              <a:t>mesas publicas.</a:t>
            </a:r>
          </a:p>
          <a:p>
            <a:pPr algn="just" fontAlgn="base">
              <a:spcBef>
                <a:spcPct val="0"/>
              </a:spcBef>
              <a:spcAft>
                <a:spcPct val="0"/>
              </a:spcAft>
            </a:pPr>
            <a:endParaRPr lang="es-CO"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200" dirty="0">
                <a:solidFill>
                  <a:prstClr val="black"/>
                </a:solidFill>
                <a:latin typeface="Arial" pitchFamily="34" charset="0"/>
                <a:ea typeface="Geneva"/>
                <a:cs typeface="Arial" pitchFamily="34" charset="0"/>
              </a:rPr>
              <a:t>El  evento de rendición de cuentas que se realizó el </a:t>
            </a:r>
            <a:r>
              <a:rPr lang="es-CO" altLang="es-CO" sz="1200" dirty="0" smtClean="0">
                <a:solidFill>
                  <a:prstClr val="black"/>
                </a:solidFill>
                <a:latin typeface="Arial" pitchFamily="34" charset="0"/>
                <a:ea typeface="Geneva"/>
                <a:cs typeface="Arial" pitchFamily="34" charset="0"/>
              </a:rPr>
              <a:t>10 de diciembre de </a:t>
            </a:r>
            <a:r>
              <a:rPr lang="es-CO" altLang="es-CO" sz="1200" dirty="0" smtClean="0">
                <a:solidFill>
                  <a:prstClr val="black"/>
                </a:solidFill>
                <a:latin typeface="Arial" pitchFamily="34" charset="0"/>
                <a:ea typeface="Geneva"/>
                <a:cs typeface="Arial" pitchFamily="34" charset="0"/>
              </a:rPr>
              <a:t>2015 </a:t>
            </a:r>
            <a:r>
              <a:rPr lang="es-CO" altLang="es-CO" sz="1200" dirty="0">
                <a:solidFill>
                  <a:prstClr val="black"/>
                </a:solidFill>
                <a:latin typeface="Arial" pitchFamily="34" charset="0"/>
                <a:ea typeface="Geneva"/>
                <a:cs typeface="Arial" pitchFamily="34" charset="0"/>
              </a:rPr>
              <a:t>contó con la </a:t>
            </a:r>
            <a:r>
              <a:rPr lang="es-CO" altLang="es-CO" sz="1200" dirty="0" smtClean="0">
                <a:solidFill>
                  <a:prstClr val="black"/>
                </a:solidFill>
                <a:latin typeface="Arial" pitchFamily="34" charset="0"/>
                <a:ea typeface="Geneva"/>
                <a:cs typeface="Arial" pitchFamily="34" charset="0"/>
              </a:rPr>
              <a:t>participación de un total  de 150 personas de las cuales  </a:t>
            </a:r>
            <a:r>
              <a:rPr lang="es-ES" altLang="es-CO" sz="1200" dirty="0" smtClean="0">
                <a:solidFill>
                  <a:prstClr val="black"/>
                </a:solidFill>
                <a:latin typeface="Arial" pitchFamily="34" charset="0"/>
                <a:ea typeface="Geneva"/>
                <a:cs typeface="Arial" pitchFamily="34" charset="0"/>
              </a:rPr>
              <a:t>188 </a:t>
            </a:r>
            <a:r>
              <a:rPr lang="es-ES" altLang="es-CO" sz="1200" dirty="0">
                <a:solidFill>
                  <a:prstClr val="black"/>
                </a:solidFill>
                <a:latin typeface="Arial" pitchFamily="34" charset="0"/>
                <a:ea typeface="Geneva"/>
                <a:cs typeface="Arial" pitchFamily="34" charset="0"/>
              </a:rPr>
              <a:t>actores </a:t>
            </a:r>
            <a:r>
              <a:rPr lang="es-ES" altLang="es-CO" sz="1200" dirty="0" smtClean="0">
                <a:solidFill>
                  <a:prstClr val="black"/>
                </a:solidFill>
                <a:latin typeface="Arial" pitchFamily="34" charset="0"/>
                <a:ea typeface="Geneva"/>
                <a:cs typeface="Arial" pitchFamily="34" charset="0"/>
              </a:rPr>
              <a:t>representaron  </a:t>
            </a:r>
            <a:r>
              <a:rPr lang="es-ES" altLang="es-CO" sz="1200" dirty="0">
                <a:solidFill>
                  <a:prstClr val="black"/>
                </a:solidFill>
                <a:latin typeface="Arial" pitchFamily="34" charset="0"/>
                <a:ea typeface="Geneva"/>
                <a:cs typeface="Arial" pitchFamily="34" charset="0"/>
              </a:rPr>
              <a:t>las OG, </a:t>
            </a:r>
            <a:r>
              <a:rPr lang="es-ES" altLang="es-CO" sz="1200" dirty="0" smtClean="0">
                <a:solidFill>
                  <a:prstClr val="black"/>
                </a:solidFill>
                <a:latin typeface="Arial" pitchFamily="34" charset="0"/>
                <a:ea typeface="Geneva"/>
                <a:cs typeface="Arial" pitchFamily="34" charset="0"/>
              </a:rPr>
              <a:t>139 actores </a:t>
            </a:r>
            <a:r>
              <a:rPr lang="es-ES" altLang="es-CO" sz="1200" dirty="0">
                <a:solidFill>
                  <a:prstClr val="black"/>
                </a:solidFill>
                <a:latin typeface="Arial" pitchFamily="34" charset="0"/>
                <a:ea typeface="Geneva"/>
                <a:cs typeface="Arial" pitchFamily="34" charset="0"/>
              </a:rPr>
              <a:t>de las ONG y  actores que representan a la comunidad y </a:t>
            </a:r>
            <a:r>
              <a:rPr lang="es-ES" altLang="es-CO" sz="1200" dirty="0" smtClean="0">
                <a:solidFill>
                  <a:prstClr val="black"/>
                </a:solidFill>
                <a:latin typeface="Arial" pitchFamily="34" charset="0"/>
                <a:ea typeface="Geneva"/>
                <a:cs typeface="Arial" pitchFamily="34" charset="0"/>
              </a:rPr>
              <a:t>0  </a:t>
            </a:r>
            <a:r>
              <a:rPr lang="es-ES" altLang="es-CO" sz="1200" dirty="0">
                <a:solidFill>
                  <a:prstClr val="black"/>
                </a:solidFill>
                <a:latin typeface="Arial" pitchFamily="34" charset="0"/>
                <a:ea typeface="Geneva"/>
                <a:cs typeface="Arial" pitchFamily="34" charset="0"/>
              </a:rPr>
              <a:t>participantes que representan entidades de control social y veedurías ciudadanas. </a:t>
            </a:r>
            <a:r>
              <a:rPr lang="es-ES" altLang="es-CO" sz="1200" dirty="0">
                <a:solidFill>
                  <a:prstClr val="black"/>
                </a:solidFill>
                <a:latin typeface="Arial" pitchFamily="34" charset="0"/>
                <a:ea typeface="Geneva"/>
                <a:cs typeface="Arial" pitchFamily="34" charset="0"/>
              </a:rPr>
              <a:t>	</a:t>
            </a:r>
          </a:p>
          <a:p>
            <a:pPr algn="just" fontAlgn="base">
              <a:spcBef>
                <a:spcPct val="0"/>
              </a:spcBef>
              <a:spcAft>
                <a:spcPct val="0"/>
              </a:spcAft>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Valle  programaron y realizaron </a:t>
            </a:r>
            <a:r>
              <a:rPr lang="es-CO" altLang="es-CO" sz="1200" dirty="0" smtClean="0">
                <a:solidFill>
                  <a:prstClr val="black"/>
                </a:solidFill>
                <a:latin typeface="Arial" pitchFamily="34" charset="0"/>
                <a:ea typeface="Geneva"/>
                <a:cs typeface="Arial" pitchFamily="34" charset="0"/>
              </a:rPr>
              <a:t>14 </a:t>
            </a:r>
            <a:r>
              <a:rPr lang="es-CO" altLang="es-CO" sz="1200" dirty="0" smtClean="0">
                <a:solidFill>
                  <a:prstClr val="black"/>
                </a:solidFill>
                <a:latin typeface="Arial" pitchFamily="34" charset="0"/>
                <a:ea typeface="Geneva"/>
                <a:cs typeface="Arial" pitchFamily="34" charset="0"/>
              </a:rPr>
              <a:t>MP e</a:t>
            </a:r>
            <a:r>
              <a:rPr lang="es-ES" altLang="es-CO" sz="1200" dirty="0" smtClean="0">
                <a:solidFill>
                  <a:prstClr val="black"/>
                </a:solidFill>
                <a:latin typeface="Arial" pitchFamily="34" charset="0"/>
                <a:ea typeface="Geneva"/>
                <a:cs typeface="Arial" pitchFamily="34" charset="0"/>
              </a:rPr>
              <a:t>n las mesas publicas participaron  </a:t>
            </a:r>
            <a:r>
              <a:rPr lang="es-ES" altLang="es-CO" sz="1200" dirty="0" smtClean="0">
                <a:solidFill>
                  <a:prstClr val="black"/>
                </a:solidFill>
                <a:latin typeface="Arial" pitchFamily="34" charset="0"/>
                <a:ea typeface="Geneva"/>
                <a:cs typeface="Arial" pitchFamily="34" charset="0"/>
              </a:rPr>
              <a:t>56  </a:t>
            </a:r>
            <a:r>
              <a:rPr lang="es-ES" altLang="es-CO" sz="1200" dirty="0" smtClean="0">
                <a:solidFill>
                  <a:prstClr val="black"/>
                </a:solidFill>
                <a:latin typeface="Arial" pitchFamily="34" charset="0"/>
                <a:ea typeface="Geneva"/>
                <a:cs typeface="Arial" pitchFamily="34" charset="0"/>
              </a:rPr>
              <a:t>actores representantes de las OG </a:t>
            </a:r>
            <a:r>
              <a:rPr lang="es-ES" altLang="es-CO" sz="1200" dirty="0" smtClean="0">
                <a:solidFill>
                  <a:prstClr val="black"/>
                </a:solidFill>
                <a:latin typeface="Arial" pitchFamily="34" charset="0"/>
                <a:ea typeface="Geneva"/>
                <a:cs typeface="Arial" pitchFamily="34" charset="0"/>
              </a:rPr>
              <a:t>826 </a:t>
            </a:r>
            <a:r>
              <a:rPr lang="es-ES" altLang="es-CO" sz="1200" dirty="0" smtClean="0">
                <a:solidFill>
                  <a:prstClr val="black"/>
                </a:solidFill>
                <a:latin typeface="Arial" pitchFamily="34" charset="0"/>
                <a:ea typeface="Geneva"/>
                <a:cs typeface="Arial" pitchFamily="34" charset="0"/>
              </a:rPr>
              <a:t>actores de las ONG y  </a:t>
            </a:r>
            <a:r>
              <a:rPr lang="es-ES" altLang="es-CO" sz="1200" dirty="0">
                <a:solidFill>
                  <a:prstClr val="black"/>
                </a:solidFill>
                <a:latin typeface="Arial" pitchFamily="34" charset="0"/>
                <a:ea typeface="Geneva"/>
                <a:cs typeface="Arial" pitchFamily="34" charset="0"/>
              </a:rPr>
              <a:t>actores que representan a la comunidad </a:t>
            </a:r>
            <a:r>
              <a:rPr lang="es-ES" altLang="es-CO" sz="1200" dirty="0" smtClean="0">
                <a:solidFill>
                  <a:prstClr val="black"/>
                </a:solidFill>
                <a:latin typeface="Arial" pitchFamily="34" charset="0"/>
                <a:ea typeface="Geneva"/>
                <a:cs typeface="Arial" pitchFamily="34" charset="0"/>
              </a:rPr>
              <a:t>y 104, </a:t>
            </a:r>
            <a:r>
              <a:rPr lang="es-ES" altLang="es-CO" sz="1200" dirty="0" smtClean="0">
                <a:solidFill>
                  <a:prstClr val="black"/>
                </a:solidFill>
                <a:latin typeface="Arial" pitchFamily="34" charset="0"/>
                <a:ea typeface="Geneva"/>
                <a:cs typeface="Arial" pitchFamily="34" charset="0"/>
              </a:rPr>
              <a:t>actores que representan entidades de control social y veedurías ciudadanas. </a:t>
            </a:r>
          </a:p>
          <a:p>
            <a:pPr algn="just" fontAlgn="base">
              <a:spcBef>
                <a:spcPct val="0"/>
              </a:spcBef>
              <a:spcAft>
                <a:spcPct val="0"/>
              </a:spcAft>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pPr>
            <a:r>
              <a:rPr lang="es-ES" altLang="es-CO" sz="1200" dirty="0" smtClean="0">
                <a:solidFill>
                  <a:prstClr val="black"/>
                </a:solidFill>
                <a:latin typeface="Arial" pitchFamily="34" charset="0"/>
                <a:ea typeface="Geneva"/>
                <a:cs typeface="Arial" pitchFamily="34" charset="0"/>
              </a:rPr>
              <a:t>De las </a:t>
            </a:r>
            <a:r>
              <a:rPr lang="es-ES" altLang="es-CO" sz="1200" dirty="0" smtClean="0">
                <a:solidFill>
                  <a:prstClr val="black"/>
                </a:solidFill>
                <a:latin typeface="Arial" pitchFamily="34" charset="0"/>
                <a:ea typeface="Geneva"/>
                <a:cs typeface="Arial" pitchFamily="34" charset="0"/>
              </a:rPr>
              <a:t>14MP </a:t>
            </a:r>
            <a:r>
              <a:rPr lang="es-ES" altLang="es-CO" sz="1200" dirty="0" smtClean="0">
                <a:solidFill>
                  <a:prstClr val="black"/>
                </a:solidFill>
                <a:latin typeface="Arial" pitchFamily="34" charset="0"/>
                <a:ea typeface="Geneva"/>
                <a:cs typeface="Arial" pitchFamily="34" charset="0"/>
              </a:rPr>
              <a:t>realizadas, </a:t>
            </a:r>
            <a:r>
              <a:rPr lang="es-ES" altLang="es-CO" sz="1200" dirty="0" smtClean="0">
                <a:solidFill>
                  <a:prstClr val="black"/>
                </a:solidFill>
                <a:latin typeface="Arial" pitchFamily="34" charset="0"/>
                <a:ea typeface="Geneva"/>
                <a:cs typeface="Arial" pitchFamily="34" charset="0"/>
              </a:rPr>
              <a:t>el 86 % </a:t>
            </a:r>
            <a:r>
              <a:rPr lang="es-ES" altLang="es-CO" sz="1200" dirty="0" smtClean="0">
                <a:solidFill>
                  <a:prstClr val="black"/>
                </a:solidFill>
                <a:latin typeface="Arial" pitchFamily="34" charset="0"/>
                <a:ea typeface="Geneva"/>
                <a:cs typeface="Arial" pitchFamily="34" charset="0"/>
              </a:rPr>
              <a:t>de las MP  de la Regional Valle  se realizaron </a:t>
            </a:r>
            <a:r>
              <a:rPr lang="es-ES" altLang="es-CO" sz="1200" dirty="0">
                <a:solidFill>
                  <a:prstClr val="black"/>
                </a:solidFill>
                <a:latin typeface="Arial" pitchFamily="34" charset="0"/>
                <a:ea typeface="Geneva"/>
                <a:cs typeface="Arial" pitchFamily="34" charset="0"/>
              </a:rPr>
              <a:t>sobre los temas de Primera </a:t>
            </a:r>
            <a:r>
              <a:rPr lang="es-ES" altLang="es-CO" sz="1200" dirty="0" smtClean="0">
                <a:solidFill>
                  <a:prstClr val="black"/>
                </a:solidFill>
                <a:latin typeface="Arial" pitchFamily="34" charset="0"/>
                <a:ea typeface="Geneva"/>
                <a:cs typeface="Arial" pitchFamily="34" charset="0"/>
              </a:rPr>
              <a:t>infancia y el  </a:t>
            </a:r>
            <a:r>
              <a:rPr lang="es-ES" altLang="es-CO" sz="1200" dirty="0" smtClean="0">
                <a:solidFill>
                  <a:prstClr val="black"/>
                </a:solidFill>
                <a:latin typeface="Arial" pitchFamily="34" charset="0"/>
                <a:ea typeface="Geneva"/>
                <a:cs typeface="Arial" pitchFamily="34" charset="0"/>
              </a:rPr>
              <a:t>14 % </a:t>
            </a:r>
            <a:r>
              <a:rPr lang="es-ES" altLang="es-CO" sz="1200" dirty="0" smtClean="0">
                <a:solidFill>
                  <a:prstClr val="black"/>
                </a:solidFill>
                <a:latin typeface="Arial" pitchFamily="34" charset="0"/>
                <a:ea typeface="Geneva"/>
                <a:cs typeface="Arial" pitchFamily="34" charset="0"/>
              </a:rPr>
              <a:t>sobre temas de protección. </a:t>
            </a:r>
          </a:p>
          <a:p>
            <a:pPr algn="just" fontAlgn="base">
              <a:spcBef>
                <a:spcPct val="0"/>
              </a:spcBef>
              <a:spcAft>
                <a:spcPct val="0"/>
              </a:spcAft>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a la fecha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algn="just" fontAlgn="base">
              <a:spcBef>
                <a:spcPct val="0"/>
              </a:spcBef>
              <a:spcAft>
                <a:spcPct val="0"/>
              </a:spcAft>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A la Regional Valle  se le ha venido insistiendo que tengan en medio físico y magnético todas las evidencias y soportes de estos eventos, los cuales han compartido.</a:t>
            </a:r>
          </a:p>
          <a:p>
            <a:pPr algn="just" fontAlgn="base">
              <a:spcBef>
                <a:spcPct val="0"/>
              </a:spcBef>
              <a:spcAft>
                <a:spcPct val="0"/>
              </a:spcAft>
            </a:pPr>
            <a:endParaRPr lang="es-CO"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La Regional Valle  ha reportado el 100 % de las guías de seguimiento a cumplimiento de compromisos y </a:t>
            </a:r>
            <a:r>
              <a:rPr lang="es-CO" altLang="es-CO" sz="1200" dirty="0" smtClean="0">
                <a:solidFill>
                  <a:prstClr val="black"/>
                </a:solidFill>
                <a:latin typeface="Arial" pitchFamily="34" charset="0"/>
                <a:ea typeface="Geneva"/>
                <a:cs typeface="Arial" pitchFamily="34" charset="0"/>
              </a:rPr>
              <a:t>compartieron el consolidado de los formatos en el que confirman el 100% de cumplimiento de los mismos. </a:t>
            </a:r>
          </a:p>
          <a:p>
            <a:pPr algn="just" fontAlgn="base">
              <a:spcBef>
                <a:spcPct val="0"/>
              </a:spcBef>
              <a:spcAft>
                <a:spcPct val="0"/>
              </a:spcAft>
            </a:pPr>
            <a:endParaRPr lang="es-CO"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Hicieron  entrega sistematizada de la encuesta de evaluación de esta meta  y las proyecciones para el 2016, los cuales se mostraran al final de esta presentación.</a:t>
            </a:r>
          </a:p>
          <a:p>
            <a:pPr algn="just" fontAlgn="base">
              <a:spcBef>
                <a:spcPct val="0"/>
              </a:spcBef>
              <a:spcAft>
                <a:spcPct val="0"/>
              </a:spcAft>
            </a:pPr>
            <a:endParaRPr lang="es-CO"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77910"/>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Logros de la Regional Valle   </a:t>
            </a:r>
            <a:r>
              <a:rPr lang="es-ES" b="1" dirty="0" smtClean="0">
                <a:solidFill>
                  <a:schemeClr val="bg1"/>
                </a:solidFill>
              </a:rPr>
              <a:t>2015  </a:t>
            </a:r>
            <a:endParaRPr lang="es-ES" b="1" dirty="0">
              <a:solidFill>
                <a:schemeClr val="bg1"/>
              </a:solidFill>
            </a:endParaRPr>
          </a:p>
        </p:txBody>
      </p:sp>
      <p:sp>
        <p:nvSpPr>
          <p:cNvPr id="2" name="1 Rectángulo"/>
          <p:cNvSpPr/>
          <p:nvPr/>
        </p:nvSpPr>
        <p:spPr>
          <a:xfrm>
            <a:off x="163773" y="1073835"/>
            <a:ext cx="8816453" cy="5693866"/>
          </a:xfrm>
          <a:prstGeom prst="rect">
            <a:avLst/>
          </a:prstGeom>
        </p:spPr>
        <p:txBody>
          <a:bodyPr wrap="square">
            <a:spAutoFit/>
          </a:bodyPr>
          <a:lstStyle/>
          <a:p>
            <a:pPr marL="285750" lvl="0" indent="-285750">
              <a:buFont typeface="Arial" panose="020B0604020202020204" pitchFamily="34" charset="0"/>
              <a:buChar char="•"/>
            </a:pPr>
            <a:r>
              <a:rPr lang="es-CO" sz="1300" dirty="0"/>
              <a:t>Amplia participación de  organizaciones, usuarios, operadores, el ente territorial, tanto en la RPC y las MP .  </a:t>
            </a:r>
          </a:p>
          <a:p>
            <a:pPr marL="285750" lvl="0" indent="-285750">
              <a:buFont typeface="Arial" panose="020B0604020202020204" pitchFamily="34" charset="0"/>
              <a:buChar char="•"/>
            </a:pPr>
            <a:r>
              <a:rPr lang="es-CO" sz="1300" dirty="0"/>
              <a:t>Se mostraron  las  vivencias y  lo humano del ICBF tanto en la RPC como en las MP.</a:t>
            </a:r>
          </a:p>
          <a:p>
            <a:pPr marL="285750" lvl="0" indent="-285750">
              <a:buFont typeface="Arial" panose="020B0604020202020204" pitchFamily="34" charset="0"/>
              <a:buChar char="•"/>
            </a:pPr>
            <a:r>
              <a:rPr lang="es-CO" sz="1300" dirty="0"/>
              <a:t>Presentación de experiencias exitosas de  jóvenes egresados de programas ICBF. </a:t>
            </a:r>
          </a:p>
          <a:p>
            <a:pPr marL="285750" lvl="0" indent="-285750">
              <a:buFont typeface="Arial" panose="020B0604020202020204" pitchFamily="34" charset="0"/>
              <a:buChar char="•"/>
            </a:pPr>
            <a:r>
              <a:rPr lang="es-CO" sz="1300" dirty="0"/>
              <a:t>La RPC y las MP se han convertido en espacios de diálogo abierto y participativo con la comunidad y las demás entidades del estado en el territorio .</a:t>
            </a:r>
          </a:p>
          <a:p>
            <a:pPr marL="285750" lvl="0" indent="-285750">
              <a:buFont typeface="Arial" panose="020B0604020202020204" pitchFamily="34" charset="0"/>
              <a:buChar char="•"/>
            </a:pPr>
            <a:r>
              <a:rPr lang="es-CO" sz="1300" dirty="0"/>
              <a:t>Del 100% de  peticiones el  75% fueron felicitaciones.</a:t>
            </a:r>
          </a:p>
          <a:p>
            <a:pPr marL="285750" lvl="0" indent="-285750">
              <a:buFont typeface="Arial" panose="020B0604020202020204" pitchFamily="34" charset="0"/>
              <a:buChar char="•"/>
            </a:pPr>
            <a:r>
              <a:rPr lang="es-CO" sz="1300" dirty="0"/>
              <a:t>Se estableció  que existen inconformidades en algunos programas y servicios , lo que permite generar acciones de mejora. </a:t>
            </a:r>
          </a:p>
          <a:p>
            <a:pPr marL="285750" lvl="0" indent="-285750">
              <a:buFont typeface="Arial" panose="020B0604020202020204" pitchFamily="34" charset="0"/>
              <a:buChar char="•"/>
            </a:pPr>
            <a:r>
              <a:rPr lang="es-CO" sz="1300" dirty="0"/>
              <a:t>Comprensión de la población de madres comunitarias, padres de familia y comunidad de la inserción del  programa  de HCB como parte de la política pública para primera infancia.</a:t>
            </a:r>
          </a:p>
          <a:p>
            <a:pPr marL="285750" lvl="0" indent="-285750">
              <a:buFont typeface="Arial" panose="020B0604020202020204" pitchFamily="34" charset="0"/>
              <a:buChar char="•"/>
            </a:pPr>
            <a:r>
              <a:rPr lang="es-CO" sz="1300" dirty="0"/>
              <a:t>Mayor corresponsabilidad de los padres de familia con los programas.</a:t>
            </a:r>
          </a:p>
          <a:p>
            <a:pPr marL="285750" lvl="0" indent="-285750">
              <a:buFont typeface="Arial" panose="020B0604020202020204" pitchFamily="34" charset="0"/>
              <a:buChar char="•"/>
            </a:pPr>
            <a:r>
              <a:rPr lang="es-CO" sz="1300" dirty="0"/>
              <a:t>Posicionamiento del ICBF y confianza en la institución.</a:t>
            </a:r>
          </a:p>
          <a:p>
            <a:pPr marL="285750" lvl="0" indent="-285750">
              <a:buFont typeface="Arial" panose="020B0604020202020204" pitchFamily="34" charset="0"/>
              <a:buChar char="•"/>
            </a:pPr>
            <a:r>
              <a:rPr lang="es-CO" sz="1300" dirty="0"/>
              <a:t>Se dio  a conocer a la población  los beneficios de la bienestarina y se hicieron  muestras en  la preparación de la alimentación con este producto.</a:t>
            </a:r>
          </a:p>
          <a:p>
            <a:pPr marL="285750" lvl="0" indent="-285750">
              <a:buFont typeface="Arial" panose="020B0604020202020204" pitchFamily="34" charset="0"/>
              <a:buChar char="•"/>
            </a:pPr>
            <a:r>
              <a:rPr lang="es-CO" sz="1300" dirty="0"/>
              <a:t>El apoyo logístico fue fundamental para generar  un  ambiente agradable en el desarrollo de las MP y la RPC. </a:t>
            </a:r>
          </a:p>
          <a:p>
            <a:pPr marL="285750" lvl="0" indent="-285750">
              <a:buFont typeface="Arial" panose="020B0604020202020204" pitchFamily="34" charset="0"/>
              <a:buChar char="•"/>
            </a:pPr>
            <a:r>
              <a:rPr lang="es-CO" sz="1300" dirty="0"/>
              <a:t>Se logró posicionar a los distintos programas y servicios destacándose una  mayor  aceptación y comprensión.</a:t>
            </a:r>
          </a:p>
          <a:p>
            <a:pPr marL="285750" lvl="0" indent="-285750">
              <a:buFont typeface="Arial" panose="020B0604020202020204" pitchFamily="34" charset="0"/>
              <a:buChar char="•"/>
            </a:pPr>
            <a:r>
              <a:rPr lang="es-CO" sz="1300" dirty="0"/>
              <a:t> El apoyo de la comunidad y el gran interés por conocer la importancia del ICBF  en los territorios.</a:t>
            </a:r>
          </a:p>
          <a:p>
            <a:pPr marL="285750" lvl="0" indent="-285750">
              <a:buFont typeface="Arial" panose="020B0604020202020204" pitchFamily="34" charset="0"/>
              <a:buChar char="•"/>
            </a:pPr>
            <a:r>
              <a:rPr lang="es-CO" sz="1300" dirty="0"/>
              <a:t>Las MP son eventos claves porque  se logra convocatoria, participación de muchos actores que desconocen al ICBF y sus servicios. </a:t>
            </a:r>
          </a:p>
          <a:p>
            <a:pPr marL="285750" lvl="0" indent="-285750">
              <a:buFont typeface="Arial" panose="020B0604020202020204" pitchFamily="34" charset="0"/>
              <a:buChar char="•"/>
            </a:pPr>
            <a:r>
              <a:rPr lang="es-CO" sz="1300" dirty="0"/>
              <a:t>La orientación del nivel Regional permitió encausar con mayor ahínco y especificidad  el cumplimiento de la misión institucional.</a:t>
            </a:r>
          </a:p>
          <a:p>
            <a:pPr marL="285750" lvl="0" indent="-285750">
              <a:buFont typeface="Arial" panose="020B0604020202020204" pitchFamily="34" charset="0"/>
              <a:buChar char="•"/>
            </a:pPr>
            <a:r>
              <a:rPr lang="es-CO" sz="1300" dirty="0"/>
              <a:t>Cumplimiento en un 100% de los  compromisos adquiridos en las MP, dado que se dieron respuestas  a todas las sugerencias e inquietudes.</a:t>
            </a:r>
          </a:p>
          <a:p>
            <a:pPr marL="285750" lvl="0" indent="-285750">
              <a:buFont typeface="Arial" panose="020B0604020202020204" pitchFamily="34" charset="0"/>
              <a:buChar char="•"/>
            </a:pPr>
            <a:r>
              <a:rPr lang="es-CO" sz="1300" dirty="0"/>
              <a:t>Algunas inquietudes y aportes de la comunidad fueron remitidas a la  Sede Regional  con solicitudes y radicados, no obstante se adelantaron acciones concretas para responder a la comunidad.</a:t>
            </a:r>
          </a:p>
          <a:p>
            <a:pPr marL="285750" lvl="0" indent="-285750">
              <a:buFont typeface="Arial" panose="020B0604020202020204" pitchFamily="34" charset="0"/>
              <a:buChar char="•"/>
            </a:pPr>
            <a:r>
              <a:rPr lang="es-CO" sz="1300" dirty="0"/>
              <a:t>El apoyo de las areas misionales fue  positiva y facilito que los CZ  hayan  logrado cumplir algunas metas y se haya fortalecido el ejercicio de las  mesas públicas.</a:t>
            </a:r>
          </a:p>
          <a:p>
            <a:pPr marL="285750" indent="-285750">
              <a:buFont typeface="Arial" panose="020B0604020202020204" pitchFamily="34" charset="0"/>
              <a:buChar char="•"/>
            </a:pPr>
            <a:r>
              <a:rPr lang="es-CO" sz="1300" dirty="0"/>
              <a:t>Los asistentes valoraron el espacio como una oportunidad  para aclarar dudas  y valorar  la importancia de ser escuchados por el ICBF. </a:t>
            </a:r>
            <a:endParaRPr lang="es-CO" sz="1300" dirty="0"/>
          </a:p>
        </p:txBody>
      </p:sp>
    </p:spTree>
    <p:extLst>
      <p:ext uri="{BB962C8B-B14F-4D97-AF65-F5344CB8AC3E}">
        <p14:creationId xmlns:p14="http://schemas.microsoft.com/office/powerpoint/2010/main" val="1526421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76022"/>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Dificultades de la Regional Valle   </a:t>
            </a:r>
            <a:r>
              <a:rPr lang="es-ES" b="1" dirty="0" smtClean="0">
                <a:solidFill>
                  <a:schemeClr val="bg1"/>
                </a:solidFill>
              </a:rPr>
              <a:t>2015  </a:t>
            </a:r>
            <a:endParaRPr lang="es-ES" b="1" dirty="0">
              <a:solidFill>
                <a:schemeClr val="bg1"/>
              </a:solidFill>
            </a:endParaRPr>
          </a:p>
        </p:txBody>
      </p:sp>
      <p:sp>
        <p:nvSpPr>
          <p:cNvPr id="2" name="1 Rectángulo"/>
          <p:cNvSpPr/>
          <p:nvPr/>
        </p:nvSpPr>
        <p:spPr>
          <a:xfrm>
            <a:off x="354840" y="1278553"/>
            <a:ext cx="8488907" cy="2939266"/>
          </a:xfrm>
          <a:prstGeom prst="rect">
            <a:avLst/>
          </a:prstGeom>
        </p:spPr>
        <p:txBody>
          <a:bodyPr wrap="square">
            <a:spAutoFit/>
          </a:bodyPr>
          <a:lstStyle/>
          <a:p>
            <a:pPr marL="285750" lvl="0" indent="-285750">
              <a:spcBef>
                <a:spcPts val="600"/>
              </a:spcBef>
              <a:spcAft>
                <a:spcPts val="600"/>
              </a:spcAft>
              <a:buFont typeface="Arial" panose="020B0604020202020204" pitchFamily="34" charset="0"/>
              <a:buChar char="•"/>
            </a:pPr>
            <a:r>
              <a:rPr lang="es-CO" sz="1500" dirty="0" smtClean="0"/>
              <a:t>Bajo </a:t>
            </a:r>
            <a:r>
              <a:rPr lang="es-CO" sz="1500" dirty="0"/>
              <a:t>nivel de compromisos por parte de las areas misionales en la consolidación de la información en la RPC.  </a:t>
            </a:r>
          </a:p>
          <a:p>
            <a:pPr marL="285750" lvl="0" indent="-285750">
              <a:spcBef>
                <a:spcPts val="600"/>
              </a:spcBef>
              <a:spcAft>
                <a:spcPts val="600"/>
              </a:spcAft>
              <a:buFont typeface="Arial" panose="020B0604020202020204" pitchFamily="34" charset="0"/>
              <a:buChar char="•"/>
            </a:pPr>
            <a:r>
              <a:rPr lang="es-CO" sz="1500" dirty="0" smtClean="0"/>
              <a:t>Bajo </a:t>
            </a:r>
            <a:r>
              <a:rPr lang="es-CO" sz="1500" dirty="0"/>
              <a:t>nivel de comunicación con el operador logístico  contratado desde la Dirección de Abastecimiento.</a:t>
            </a:r>
          </a:p>
          <a:p>
            <a:pPr marL="285750" lvl="0" indent="-285750">
              <a:spcBef>
                <a:spcPts val="600"/>
              </a:spcBef>
              <a:spcAft>
                <a:spcPts val="600"/>
              </a:spcAft>
              <a:buFont typeface="Arial" panose="020B0604020202020204" pitchFamily="34" charset="0"/>
              <a:buChar char="•"/>
            </a:pPr>
            <a:r>
              <a:rPr lang="es-CO" sz="1500" dirty="0" smtClean="0"/>
              <a:t>No </a:t>
            </a:r>
            <a:r>
              <a:rPr lang="es-CO" sz="1500" dirty="0"/>
              <a:t>hay talento humano con liderazgo y preparado  en los entes territoriales  para el manejo de las Mesas de participación.                                          </a:t>
            </a:r>
          </a:p>
          <a:p>
            <a:pPr marL="285750" lvl="0" indent="-285750">
              <a:spcBef>
                <a:spcPts val="600"/>
              </a:spcBef>
              <a:spcAft>
                <a:spcPts val="600"/>
              </a:spcAft>
              <a:buFont typeface="Arial" panose="020B0604020202020204" pitchFamily="34" charset="0"/>
              <a:buChar char="•"/>
            </a:pPr>
            <a:r>
              <a:rPr lang="es-CO" sz="1500" dirty="0" smtClean="0"/>
              <a:t>El </a:t>
            </a:r>
            <a:r>
              <a:rPr lang="es-CO" sz="1500" dirty="0"/>
              <a:t>cambio frecuente de los funcionarios como enlaces del SNBF.</a:t>
            </a:r>
          </a:p>
          <a:p>
            <a:pPr marL="285750" lvl="0" indent="-285750">
              <a:spcBef>
                <a:spcPts val="600"/>
              </a:spcBef>
              <a:spcAft>
                <a:spcPts val="600"/>
              </a:spcAft>
              <a:buFont typeface="Arial" panose="020B0604020202020204" pitchFamily="34" charset="0"/>
              <a:buChar char="•"/>
            </a:pPr>
            <a:r>
              <a:rPr lang="es-CO" sz="1500" dirty="0" smtClean="0"/>
              <a:t>Reprogramación </a:t>
            </a:r>
            <a:r>
              <a:rPr lang="es-CO" sz="1500" dirty="0"/>
              <a:t>de las MP por falta de contrato oportuno del operador logístico. </a:t>
            </a:r>
          </a:p>
          <a:p>
            <a:pPr marL="285750" lvl="0" indent="-285750">
              <a:spcBef>
                <a:spcPts val="600"/>
              </a:spcBef>
              <a:spcAft>
                <a:spcPts val="600"/>
              </a:spcAft>
              <a:buFont typeface="Arial" panose="020B0604020202020204" pitchFamily="34" charset="0"/>
              <a:buChar char="•"/>
            </a:pPr>
            <a:r>
              <a:rPr lang="es-CO" sz="1500" dirty="0" smtClean="0"/>
              <a:t>No </a:t>
            </a:r>
            <a:r>
              <a:rPr lang="es-CO" sz="1500" dirty="0"/>
              <a:t>se dieron los espacios para formar a los agentes educativos y otros actores del sistema en el tema de Atención Integral  Primera Infancia  debe ser revisado en la vigencia 2016 </a:t>
            </a:r>
          </a:p>
        </p:txBody>
      </p:sp>
    </p:spTree>
    <p:extLst>
      <p:ext uri="{BB962C8B-B14F-4D97-AF65-F5344CB8AC3E}">
        <p14:creationId xmlns:p14="http://schemas.microsoft.com/office/powerpoint/2010/main" val="3264145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45190"/>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Proyecciones de la Regional Valle</a:t>
            </a:r>
          </a:p>
          <a:p>
            <a:pPr algn="ctr"/>
            <a:r>
              <a:rPr lang="es-ES" b="1" dirty="0" smtClean="0">
                <a:solidFill>
                  <a:schemeClr val="bg1"/>
                </a:solidFill>
              </a:rPr>
              <a:t>2016  </a:t>
            </a:r>
            <a:endParaRPr lang="es-ES" b="1" dirty="0">
              <a:solidFill>
                <a:schemeClr val="bg1"/>
              </a:solidFill>
            </a:endParaRPr>
          </a:p>
        </p:txBody>
      </p:sp>
      <p:sp>
        <p:nvSpPr>
          <p:cNvPr id="2" name="1 Rectángulo"/>
          <p:cNvSpPr/>
          <p:nvPr/>
        </p:nvSpPr>
        <p:spPr>
          <a:xfrm>
            <a:off x="163774" y="1101130"/>
            <a:ext cx="8693624" cy="5386090"/>
          </a:xfrm>
          <a:prstGeom prst="rect">
            <a:avLst/>
          </a:prstGeom>
        </p:spPr>
        <p:txBody>
          <a:bodyPr wrap="square">
            <a:spAutoFit/>
          </a:bodyPr>
          <a:lstStyle/>
          <a:p>
            <a:pPr marL="285750" lvl="0" indent="-285750">
              <a:spcBef>
                <a:spcPts val="600"/>
              </a:spcBef>
              <a:buFont typeface="Arial" panose="020B0604020202020204" pitchFamily="34" charset="0"/>
              <a:buChar char="•"/>
            </a:pPr>
            <a:r>
              <a:rPr lang="es-CO" sz="1600" dirty="0"/>
              <a:t>Fortalecer la Articulación con el sector salud para mejorar la atención de los niños y niñas especialmente en el aspecto de Programa de crecimiento y desarrollo y nutrición.</a:t>
            </a:r>
          </a:p>
          <a:p>
            <a:pPr marL="285750" lvl="0" indent="-285750">
              <a:spcBef>
                <a:spcPts val="600"/>
              </a:spcBef>
              <a:buFont typeface="Arial" panose="020B0604020202020204" pitchFamily="34" charset="0"/>
              <a:buChar char="•"/>
            </a:pPr>
            <a:r>
              <a:rPr lang="es-CO" sz="1600" dirty="0"/>
              <a:t>Cerrar compromisos que no se resolvieron  por dificultad de  tiempo en la vigencia.</a:t>
            </a:r>
          </a:p>
          <a:p>
            <a:pPr marL="285750" lvl="0" indent="-285750">
              <a:spcBef>
                <a:spcPts val="600"/>
              </a:spcBef>
              <a:buFont typeface="Arial" panose="020B0604020202020204" pitchFamily="34" charset="0"/>
              <a:buChar char="•"/>
            </a:pPr>
            <a:r>
              <a:rPr lang="es-CO" sz="1600" dirty="0"/>
              <a:t>Generar  espacios  de intervención de la comunidad, no solo al final de las  mesas publicas  sino en el desarrollo de las mismas.</a:t>
            </a:r>
          </a:p>
          <a:p>
            <a:pPr marL="285750" lvl="0" indent="-285750">
              <a:spcBef>
                <a:spcPts val="600"/>
              </a:spcBef>
              <a:buFont typeface="Arial" panose="020B0604020202020204" pitchFamily="34" charset="0"/>
              <a:buChar char="•"/>
            </a:pPr>
            <a:r>
              <a:rPr lang="es-CO" sz="1600" dirty="0"/>
              <a:t>Desde el inicio todos los municipios deben contar con aplicativos locales,  departamentales y nacionales para registrar información y evaluaciones que apunten a tener memorias de las acciones adelantadas.</a:t>
            </a:r>
          </a:p>
          <a:p>
            <a:pPr marL="285750" lvl="0" indent="-285750">
              <a:spcBef>
                <a:spcPts val="600"/>
              </a:spcBef>
              <a:buFont typeface="Arial" panose="020B0604020202020204" pitchFamily="34" charset="0"/>
              <a:buChar char="•"/>
            </a:pPr>
            <a:r>
              <a:rPr lang="es-CO" sz="1600" dirty="0"/>
              <a:t>Las mesas públicas deben quedar como un indicador para crear la cultura y posicionarla en las agendas de las administraciones con relación al SNBF  </a:t>
            </a:r>
          </a:p>
          <a:p>
            <a:pPr marL="285750" lvl="0" indent="-285750">
              <a:spcBef>
                <a:spcPts val="600"/>
              </a:spcBef>
              <a:buFont typeface="Arial" panose="020B0604020202020204" pitchFamily="34" charset="0"/>
              <a:buChar char="•"/>
            </a:pPr>
            <a:r>
              <a:rPr lang="es-CO" sz="1600" dirty="0"/>
              <a:t>Lograr mayor articulación dentro del ICBF tanto en programas misionales y del sistema, no dejar  la responsabilidad únicamente al referente del  sistema nacional de bienestar familiar.</a:t>
            </a:r>
          </a:p>
          <a:p>
            <a:pPr marL="285750" lvl="0" indent="-285750">
              <a:spcBef>
                <a:spcPts val="600"/>
              </a:spcBef>
              <a:buFont typeface="Arial" panose="020B0604020202020204" pitchFamily="34" charset="0"/>
              <a:buChar char="•"/>
            </a:pPr>
            <a:r>
              <a:rPr lang="es-CO" sz="1600" dirty="0"/>
              <a:t>Realizar MP de niños, niñas y adolescentes de forma creativa, haciendo juego de roles, es  importante escucharlos de primera mano, para que a través de este dialogo, activo, representativo y democrático.  </a:t>
            </a:r>
          </a:p>
          <a:p>
            <a:pPr marL="285750" lvl="0" indent="-285750">
              <a:spcBef>
                <a:spcPts val="600"/>
              </a:spcBef>
              <a:buFont typeface="Arial" panose="020B0604020202020204" pitchFamily="34" charset="0"/>
              <a:buChar char="•"/>
            </a:pPr>
            <a:r>
              <a:rPr lang="es-CO" sz="1600" dirty="0"/>
              <a:t>Generar publicaciones y hacer  reconocimiento a la labor de operadores, de madres comunitarias, de profesionales del ICBF.</a:t>
            </a:r>
          </a:p>
          <a:p>
            <a:pPr marL="285750" lvl="0" indent="-285750">
              <a:spcBef>
                <a:spcPts val="600"/>
              </a:spcBef>
              <a:buFont typeface="Arial" panose="020B0604020202020204" pitchFamily="34" charset="0"/>
              <a:buChar char="•"/>
            </a:pPr>
            <a:r>
              <a:rPr lang="es-CO" sz="1600" dirty="0"/>
              <a:t>impresión de material, de apoyo que permita participación masiva y representación comunitaria en las mesas públicas y la RPC.            </a:t>
            </a:r>
          </a:p>
        </p:txBody>
      </p:sp>
    </p:spTree>
    <p:extLst>
      <p:ext uri="{BB962C8B-B14F-4D97-AF65-F5344CB8AC3E}">
        <p14:creationId xmlns:p14="http://schemas.microsoft.com/office/powerpoint/2010/main" val="3264145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132764"/>
            <a:ext cx="8488907" cy="5863144"/>
          </a:xfrm>
          <a:prstGeom prst="rect">
            <a:avLst/>
          </a:prstGeom>
          <a:noFill/>
        </p:spPr>
        <p:txBody>
          <a:bodyPr wrap="square" rtlCol="0">
            <a:spAutoFit/>
          </a:bodyPr>
          <a:lstStyle/>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Garantizar mayor acompañamiento de los equipo de trabajo de la Sede Regional en el área de Asistencia Técnica para la planeación, desarrollo y evaluación de las Mesas Publicas.</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Planificar la meta de las mesas públicas de tal manera que se intente evitar el cruce con otras actividades.</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Garantizar que los operadores participen en estos espacios de dialogo e información y garantizar que expresen las dificultades presentadas respecto a la operación de los programas y servicios.</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Diseñar estrategias tendientes a fortalecer y mejorar la asistencia y participación de organizaciones comunitarias, de veeduría y asociaciones de padres para garantizar mayor  objetividad en la interpretación de los procesos y promover  la calidad del servicio público de bienestar familiar  a través de propuestas y acciones de mejora.</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Promover la realización de  un Encuentro Macro - Regional con los Enlaces Regionales y Locales del SNBF para compartir experiencias significativas en torno al desarrollo de Mesas Públicas y Rendición de Cuentas para fortalecer escenarios  aprendizaje a nivel conceptual, legal, metodológico y practico.</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Capacitar a los Servidores Públicos y líderes en todos los aspectos relacionados con la gestión pública, elaboración de proyectos, políticas públicas y desarrollo social.</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Brindar asistencia técnica y acompañamiento a los procesos que se generan al interior y exterior de las Mesas Publicas  y RPC.</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Promover la participación de los entes territoriales para que se sensibilicen en cuanto a los programas de primera infancia, en la protección y garantías de los derechos de los niños niñas y adolescentes.</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Garantizar mejorar cada vez más el  seguimiento a los compromisos adquiridos con la comunidad y lograr un mayor impacto en los programas y servicios.</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Solicitar al nivel Regional y Nacional  fortalecer la  capacitación en temas específicos de los programas y servicios.   </a:t>
            </a:r>
          </a:p>
          <a:p>
            <a:pPr marL="285750" indent="-285750" algn="just">
              <a:spcAft>
                <a:spcPts val="600"/>
              </a:spcAft>
              <a:buFont typeface="Arial" panose="020B0604020202020204" pitchFamily="34" charset="0"/>
              <a:buChar char="•"/>
            </a:pPr>
            <a:endParaRPr lang="es-CO" sz="1300" dirty="0">
              <a:latin typeface="Arial" pitchFamily="34" charset="0"/>
              <a:cs typeface="Arial" pitchFamily="34" charset="0"/>
            </a:endParaRPr>
          </a:p>
          <a:p>
            <a:pPr algn="just"/>
            <a:endParaRPr lang="es-CO" sz="1300" dirty="0"/>
          </a:p>
        </p:txBody>
      </p:sp>
      <p:sp>
        <p:nvSpPr>
          <p:cNvPr id="3" name="2 CuadroTexto"/>
          <p:cNvSpPr txBox="1"/>
          <p:nvPr/>
        </p:nvSpPr>
        <p:spPr>
          <a:xfrm>
            <a:off x="122829" y="27296"/>
            <a:ext cx="6892119"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Valle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y la RPC  de la Regional Valle  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Cali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1"/>
            <a:ext cx="8639032" cy="4185761"/>
          </a:xfrm>
          <a:prstGeom prst="rect">
            <a:avLst/>
          </a:prstGeom>
          <a:noFill/>
        </p:spPr>
        <p:txBody>
          <a:bodyPr wrap="square" rtlCol="0">
            <a:spAutoFit/>
          </a:bodyPr>
          <a:lstStyle/>
          <a:p>
            <a:r>
              <a:rPr lang="es-CO" b="1" u="sng" dirty="0" smtClean="0"/>
              <a:t>De la MP  del Municipio de  </a:t>
            </a:r>
            <a:r>
              <a:rPr lang="es-CO" b="1" u="sng" dirty="0" smtClean="0"/>
              <a:t>Cali  </a:t>
            </a:r>
            <a:r>
              <a:rPr lang="es-CO" b="1" u="sng" dirty="0" smtClean="0"/>
              <a:t>del CZ </a:t>
            </a:r>
            <a:r>
              <a:rPr lang="es-CO" b="1" u="sng" dirty="0" smtClean="0"/>
              <a:t>Centro   </a:t>
            </a:r>
            <a:r>
              <a:rPr lang="es-CO" dirty="0" smtClean="0"/>
              <a:t>realizado </a:t>
            </a:r>
            <a:r>
              <a:rPr lang="es-CO" dirty="0" smtClean="0"/>
              <a:t>el 26 de junio de </a:t>
            </a:r>
            <a:r>
              <a:rPr lang="es-CO" dirty="0" smtClean="0"/>
              <a:t>2015 se sugirió  </a:t>
            </a:r>
            <a:r>
              <a:rPr lang="es-CO" dirty="0"/>
              <a:t>hacer seguimiento  a  los </a:t>
            </a:r>
            <a:r>
              <a:rPr lang="es-CO" dirty="0" smtClean="0"/>
              <a:t>siguientes compromisos</a:t>
            </a:r>
            <a:r>
              <a:rPr lang="es-CO" dirty="0" smtClean="0"/>
              <a:t>: </a:t>
            </a:r>
            <a:r>
              <a:rPr lang="it-IT" dirty="0" smtClean="0">
                <a:solidFill>
                  <a:srgbClr val="000000"/>
                </a:solidFill>
                <a:latin typeface="Arial"/>
              </a:rPr>
              <a:t>Centro:</a:t>
            </a:r>
          </a:p>
          <a:p>
            <a:pPr lvl="0"/>
            <a:endParaRPr lang="es-CO" dirty="0" smtClean="0"/>
          </a:p>
          <a:p>
            <a:pPr marL="285750" lvl="0" indent="-285750">
              <a:spcBef>
                <a:spcPts val="600"/>
              </a:spcBef>
              <a:spcAft>
                <a:spcPts val="600"/>
              </a:spcAft>
              <a:buFont typeface="Arial" panose="020B0604020202020204" pitchFamily="34" charset="0"/>
              <a:buChar char="•"/>
            </a:pPr>
            <a:r>
              <a:rPr lang="es-CO" dirty="0" smtClean="0"/>
              <a:t>Mayor </a:t>
            </a:r>
            <a:r>
              <a:rPr lang="es-CO" dirty="0"/>
              <a:t>difusión de estos eventos para permitir más participación de instituciones y sociedad civil.</a:t>
            </a:r>
          </a:p>
          <a:p>
            <a:pPr marL="285750" lvl="0" indent="-285750">
              <a:spcBef>
                <a:spcPts val="600"/>
              </a:spcBef>
              <a:spcAft>
                <a:spcPts val="600"/>
              </a:spcAft>
              <a:buFont typeface="Arial" panose="020B0604020202020204" pitchFamily="34" charset="0"/>
              <a:buChar char="•"/>
            </a:pPr>
            <a:r>
              <a:rPr lang="es-CO" dirty="0"/>
              <a:t>Es importante discutir más sobre la información que se brinda, es muy general y con poca profundidad en las intervenciones que se realizan.</a:t>
            </a:r>
          </a:p>
          <a:p>
            <a:pPr marL="285750" lvl="0" indent="-285750">
              <a:spcBef>
                <a:spcPts val="600"/>
              </a:spcBef>
              <a:spcAft>
                <a:spcPts val="600"/>
              </a:spcAft>
              <a:buFont typeface="Arial" panose="020B0604020202020204" pitchFamily="34" charset="0"/>
              <a:buChar char="•"/>
            </a:pPr>
            <a:r>
              <a:rPr lang="es-CO" dirty="0"/>
              <a:t>Mejorar el compromiso de las instituciones de protección. </a:t>
            </a:r>
          </a:p>
          <a:p>
            <a:pPr marL="285750" lvl="0" indent="-285750">
              <a:spcBef>
                <a:spcPts val="600"/>
              </a:spcBef>
              <a:spcAft>
                <a:spcPts val="600"/>
              </a:spcAft>
              <a:buFont typeface="Arial" panose="020B0604020202020204" pitchFamily="34" charset="0"/>
              <a:buChar char="•"/>
            </a:pPr>
            <a:r>
              <a:rPr lang="es-CO" dirty="0"/>
              <a:t>Conocer la Agencia y contar el ejercicio que se realiza con los jóvenes según la modalidad.</a:t>
            </a:r>
          </a:p>
          <a:p>
            <a:pPr marL="285750" lvl="0" indent="-285750">
              <a:spcBef>
                <a:spcPts val="600"/>
              </a:spcBef>
              <a:spcAft>
                <a:spcPts val="600"/>
              </a:spcAft>
              <a:buFont typeface="Arial" panose="020B0604020202020204" pitchFamily="34" charset="0"/>
              <a:buChar char="•"/>
            </a:pPr>
            <a:r>
              <a:rPr lang="es-CO" dirty="0"/>
              <a:t>Continuar realizando esta mesas públicas con todos los operadores.</a:t>
            </a:r>
          </a:p>
          <a:p>
            <a:r>
              <a:rPr lang="it-IT" dirty="0">
                <a:solidFill>
                  <a:srgbClr val="000000"/>
                </a:solidFill>
                <a:latin typeface="Arial"/>
              </a:rPr>
              <a:t>		</a:t>
            </a:r>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a:solidFill>
                  <a:schemeClr val="bg1"/>
                </a:solidFill>
              </a:rPr>
              <a:t>Guacarí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50125" y="1433014"/>
            <a:ext cx="8570794" cy="3154710"/>
          </a:xfrm>
          <a:prstGeom prst="rect">
            <a:avLst/>
          </a:prstGeom>
          <a:noFill/>
        </p:spPr>
        <p:txBody>
          <a:bodyPr wrap="square" rtlCol="0">
            <a:spAutoFit/>
          </a:bodyPr>
          <a:lstStyle/>
          <a:p>
            <a:pPr lvl="0"/>
            <a:r>
              <a:rPr lang="es-CO" sz="1600" b="1" u="sng" dirty="0" smtClean="0"/>
              <a:t>De la  </a:t>
            </a:r>
            <a:r>
              <a:rPr lang="es-CO" sz="1600" b="1" u="sng" dirty="0"/>
              <a:t>mesa </a:t>
            </a:r>
            <a:r>
              <a:rPr lang="es-CO" sz="1600" b="1" u="sng" dirty="0"/>
              <a:t>publica de  </a:t>
            </a:r>
            <a:r>
              <a:rPr lang="es-CO" sz="1600" b="1" u="sng" dirty="0" smtClean="0"/>
              <a:t>Guacarí del CZ de Buga </a:t>
            </a:r>
            <a:r>
              <a:rPr lang="es-CO" sz="1600" b="1" u="sng" dirty="0" smtClean="0"/>
              <a:t>realizada el </a:t>
            </a:r>
            <a:r>
              <a:rPr lang="es-CO" sz="1600" b="1" u="sng" dirty="0" smtClean="0"/>
              <a:t>8 de julio de </a:t>
            </a:r>
            <a:r>
              <a:rPr lang="es-CO" sz="1600" b="1" u="sng" dirty="0" smtClean="0"/>
              <a:t>2105 </a:t>
            </a:r>
            <a:r>
              <a:rPr lang="es-CO" sz="1600" dirty="0" smtClean="0"/>
              <a:t>se sugirió realizar seguimiento a los siguientes compromisos : </a:t>
            </a:r>
            <a:r>
              <a:rPr lang="es-CO" sz="1600" dirty="0"/>
              <a:t> </a:t>
            </a:r>
            <a:endParaRPr lang="es-CO" sz="1600" dirty="0" smtClean="0"/>
          </a:p>
          <a:p>
            <a:pPr lvl="0"/>
            <a:endParaRPr lang="es-CO" sz="1600" dirty="0"/>
          </a:p>
          <a:p>
            <a:pPr marL="285750" lvl="0" indent="-285750" algn="just">
              <a:spcBef>
                <a:spcPts val="600"/>
              </a:spcBef>
              <a:spcAft>
                <a:spcPts val="600"/>
              </a:spcAft>
              <a:buFont typeface="Arial" panose="020B0604020202020204" pitchFamily="34" charset="0"/>
              <a:buChar char="•"/>
            </a:pPr>
            <a:r>
              <a:rPr lang="es-CO" sz="1600" dirty="0" smtClean="0"/>
              <a:t>Verificar </a:t>
            </a:r>
            <a:r>
              <a:rPr lang="es-CO" sz="1600" dirty="0"/>
              <a:t>que se eleve la  consulta a la sede nacional Dirección de Nutricion  sobre el aumento de suministro Bienestarina, en la ración para llevar a casa en las modalidades de primera infancia, por solicitud de los padres usuarios.</a:t>
            </a:r>
          </a:p>
          <a:p>
            <a:pPr marL="285750" lvl="0" indent="-285750" algn="just">
              <a:spcBef>
                <a:spcPts val="600"/>
              </a:spcBef>
              <a:spcAft>
                <a:spcPts val="600"/>
              </a:spcAft>
              <a:buFont typeface="Arial" panose="020B0604020202020204" pitchFamily="34" charset="0"/>
              <a:buChar char="•"/>
            </a:pPr>
            <a:r>
              <a:rPr lang="es-CO" sz="1600" dirty="0"/>
              <a:t>Verificar que se  garantice Vincular equipo psicosocial en la modalidad HCB, DE para que brinde acompañamiento y atención de casos particulares, por solicitud de los padres usuarios.</a:t>
            </a:r>
          </a:p>
          <a:p>
            <a:pPr marL="285750" lvl="0" indent="-285750" algn="just">
              <a:spcBef>
                <a:spcPts val="600"/>
              </a:spcBef>
              <a:spcAft>
                <a:spcPts val="600"/>
              </a:spcAft>
              <a:buFont typeface="Arial" panose="020B0604020202020204" pitchFamily="34" charset="0"/>
              <a:buChar char="•"/>
            </a:pPr>
            <a:endParaRPr lang="es-CO" dirty="0"/>
          </a:p>
          <a:p>
            <a:pPr marL="285750" indent="-285750" algn="just">
              <a:spcBef>
                <a:spcPts val="600"/>
              </a:spcBef>
              <a:spcAft>
                <a:spcPts val="600"/>
              </a:spcAft>
              <a:buFont typeface="Arial" panose="020B0604020202020204" pitchFamily="34" charset="0"/>
              <a:buChar char="•"/>
            </a:pPr>
            <a:endParaRPr lang="es-CO" dirty="0"/>
          </a:p>
        </p:txBody>
      </p:sp>
    </p:spTree>
    <p:extLst>
      <p:ext uri="{BB962C8B-B14F-4D97-AF65-F5344CB8AC3E}">
        <p14:creationId xmlns:p14="http://schemas.microsoft.com/office/powerpoint/2010/main" val="3502425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a:solidFill>
                  <a:schemeClr val="bg1"/>
                </a:solidFill>
              </a:rPr>
              <a:t>Jamundí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50125" y="1514901"/>
            <a:ext cx="8570794" cy="2215991"/>
          </a:xfrm>
          <a:prstGeom prst="rect">
            <a:avLst/>
          </a:prstGeom>
          <a:noFill/>
        </p:spPr>
        <p:txBody>
          <a:bodyPr wrap="square" rtlCol="0">
            <a:spAutoFit/>
          </a:bodyPr>
          <a:lstStyle/>
          <a:p>
            <a:r>
              <a:rPr lang="es-CO" sz="1600" b="1" dirty="0" smtClean="0"/>
              <a:t>De la  </a:t>
            </a:r>
            <a:r>
              <a:rPr lang="es-CO" sz="1600" b="1" dirty="0"/>
              <a:t>mesa publica </a:t>
            </a:r>
            <a:r>
              <a:rPr lang="es-CO" sz="1600" b="1" dirty="0" smtClean="0"/>
              <a:t> de </a:t>
            </a:r>
            <a:r>
              <a:rPr lang="es-CO" sz="1600" b="1" dirty="0" smtClean="0"/>
              <a:t>Jamundí del CZ </a:t>
            </a:r>
            <a:r>
              <a:rPr lang="es-CO" sz="1600" b="1" dirty="0"/>
              <a:t>Jamundí</a:t>
            </a:r>
            <a:r>
              <a:rPr lang="es-CO" sz="1600" b="1" dirty="0" smtClean="0"/>
              <a:t>  </a:t>
            </a:r>
            <a:r>
              <a:rPr lang="es-CO" sz="1600" b="1" dirty="0" smtClean="0"/>
              <a:t>realizada el  </a:t>
            </a:r>
            <a:r>
              <a:rPr lang="es-CO" sz="1600" b="1" dirty="0" smtClean="0"/>
              <a:t>10 de julio de </a:t>
            </a:r>
            <a:r>
              <a:rPr lang="es-CO" sz="1600" b="1" dirty="0" smtClean="0"/>
              <a:t>2105 </a:t>
            </a:r>
            <a:r>
              <a:rPr lang="es-CO" sz="1600" dirty="0" smtClean="0"/>
              <a:t>se sugirió realizar seguimiento a los siguientes compromisos: </a:t>
            </a:r>
            <a:r>
              <a:rPr lang="es-CO" sz="1600" dirty="0"/>
              <a:t> 	</a:t>
            </a:r>
            <a:endParaRPr lang="es-CO" sz="1600" dirty="0" smtClean="0"/>
          </a:p>
          <a:p>
            <a:endParaRPr lang="es-CO" sz="1600" dirty="0"/>
          </a:p>
          <a:p>
            <a:pPr marL="285750" lvl="0" indent="-285750">
              <a:buFont typeface="Arial" panose="020B0604020202020204" pitchFamily="34" charset="0"/>
              <a:buChar char="•"/>
            </a:pPr>
            <a:r>
              <a:rPr lang="es-CO" dirty="0"/>
              <a:t>Realizar Reunión del CZ  con la JAL  del corregimiento de Guachinte y padres usuarios del CDI para tratar el problema de reducción de los complementos nutricionales en un 34 % y presentar soluciones al respecto. </a:t>
            </a:r>
          </a:p>
          <a:p>
            <a:endParaRPr lang="es-CO" dirty="0"/>
          </a:p>
          <a:p>
            <a:pPr marL="285750" indent="-285750">
              <a:buFont typeface="Arial" panose="020B0604020202020204" pitchFamily="34" charset="0"/>
              <a:buChar char="•"/>
            </a:pPr>
            <a:endParaRPr lang="es-CO" dirty="0"/>
          </a:p>
        </p:txBody>
      </p:sp>
    </p:spTree>
    <p:extLst>
      <p:ext uri="{BB962C8B-B14F-4D97-AF65-F5344CB8AC3E}">
        <p14:creationId xmlns:p14="http://schemas.microsoft.com/office/powerpoint/2010/main" val="1492607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a:t>
            </a:r>
            <a:endParaRPr lang="es-ES" b="1" dirty="0">
              <a:solidFill>
                <a:schemeClr val="bg1"/>
              </a:solidFill>
            </a:endParaRPr>
          </a:p>
          <a:p>
            <a:r>
              <a:rPr lang="es-ES" b="1" dirty="0" smtClean="0">
                <a:solidFill>
                  <a:schemeClr val="bg1"/>
                </a:solidFill>
              </a:rPr>
              <a:t>MP del municipio de </a:t>
            </a:r>
            <a:r>
              <a:rPr lang="es-ES" b="1" dirty="0" smtClean="0">
                <a:solidFill>
                  <a:schemeClr val="bg1"/>
                </a:solidFill>
              </a:rPr>
              <a:t>Sevilla  </a:t>
            </a:r>
            <a:r>
              <a:rPr lang="es-ES" b="1" dirty="0">
                <a:solidFill>
                  <a:schemeClr val="bg1"/>
                </a:solidFill>
              </a:rPr>
              <a:t>durante el 2015  </a:t>
            </a:r>
          </a:p>
        </p:txBody>
      </p:sp>
      <p:sp>
        <p:nvSpPr>
          <p:cNvPr id="2" name="1 CuadroTexto"/>
          <p:cNvSpPr txBox="1"/>
          <p:nvPr/>
        </p:nvSpPr>
        <p:spPr>
          <a:xfrm>
            <a:off x="398462" y="1282890"/>
            <a:ext cx="8390695" cy="3693319"/>
          </a:xfrm>
          <a:prstGeom prst="rect">
            <a:avLst/>
          </a:prstGeom>
          <a:noFill/>
        </p:spPr>
        <p:txBody>
          <a:bodyPr wrap="square" rtlCol="0">
            <a:spAutoFit/>
          </a:bodyPr>
          <a:lstStyle/>
          <a:p>
            <a:r>
              <a:rPr lang="es-CO" b="1" u="sng" dirty="0" smtClean="0"/>
              <a:t>De la MP de </a:t>
            </a:r>
            <a:r>
              <a:rPr lang="es-CO" b="1" u="sng" dirty="0" smtClean="0"/>
              <a:t>Sevilla  </a:t>
            </a:r>
            <a:r>
              <a:rPr lang="es-CO" b="1" u="sng" dirty="0" smtClean="0"/>
              <a:t>del CZ </a:t>
            </a:r>
            <a:r>
              <a:rPr lang="es-CO" b="1" u="sng" dirty="0" smtClean="0"/>
              <a:t>Sevilla  </a:t>
            </a:r>
            <a:r>
              <a:rPr lang="es-CO" b="1" u="sng" dirty="0" smtClean="0"/>
              <a:t>, </a:t>
            </a:r>
            <a:r>
              <a:rPr lang="es-CO" b="1" dirty="0" smtClean="0"/>
              <a:t>realizada el </a:t>
            </a:r>
            <a:r>
              <a:rPr lang="es-CO" b="1" dirty="0" smtClean="0"/>
              <a:t>26 de agosto </a:t>
            </a:r>
            <a:r>
              <a:rPr lang="es-CO" dirty="0" smtClean="0"/>
              <a:t>se </a:t>
            </a:r>
            <a:r>
              <a:rPr lang="es-CO" dirty="0" smtClean="0"/>
              <a:t>sugirió realizar seguimiento a  </a:t>
            </a:r>
            <a:r>
              <a:rPr lang="es-CO" dirty="0"/>
              <a:t>los </a:t>
            </a:r>
            <a:r>
              <a:rPr lang="es-CO" dirty="0" smtClean="0"/>
              <a:t> siguientes compromisos</a:t>
            </a:r>
            <a:r>
              <a:rPr lang="es-CO" dirty="0" smtClean="0"/>
              <a:t>:</a:t>
            </a:r>
            <a:endParaRPr lang="es-CO" dirty="0"/>
          </a:p>
          <a:p>
            <a:pPr lvl="0"/>
            <a:endParaRPr lang="es-CO" dirty="0" smtClean="0"/>
          </a:p>
          <a:p>
            <a:pPr marL="285750" lvl="0" indent="-285750">
              <a:buFont typeface="Arial" panose="020B0604020202020204" pitchFamily="34" charset="0"/>
              <a:buChar char="•"/>
            </a:pPr>
            <a:endParaRPr lang="es-CO" dirty="0" smtClean="0"/>
          </a:p>
          <a:p>
            <a:pPr marL="285750" lvl="0" indent="-285750">
              <a:buFont typeface="Arial" panose="020B0604020202020204" pitchFamily="34" charset="0"/>
              <a:buChar char="•"/>
            </a:pPr>
            <a:r>
              <a:rPr lang="es-CO" dirty="0" smtClean="0"/>
              <a:t>Verificar </a:t>
            </a:r>
            <a:r>
              <a:rPr lang="es-CO" dirty="0"/>
              <a:t>que se continúe brindando  asistencia técnica los AEC del Programa CDI en Medio Familiar. </a:t>
            </a:r>
          </a:p>
          <a:p>
            <a:pPr marL="285750" lvl="0" indent="-285750">
              <a:buFont typeface="Arial" panose="020B0604020202020204" pitchFamily="34" charset="0"/>
              <a:buChar char="•"/>
            </a:pPr>
            <a:r>
              <a:rPr lang="es-CO" dirty="0" smtClean="0"/>
              <a:t>Verificar </a:t>
            </a:r>
            <a:r>
              <a:rPr lang="es-CO" dirty="0"/>
              <a:t>que se continúe informando a los Padres de Familias de la modalidad los objetivos del mismo.</a:t>
            </a:r>
          </a:p>
          <a:p>
            <a:pPr marL="285750" lvl="0" indent="-285750">
              <a:buFont typeface="Arial" panose="020B0604020202020204" pitchFamily="34" charset="0"/>
              <a:buChar char="•"/>
            </a:pPr>
            <a:r>
              <a:rPr lang="es-CO" dirty="0" smtClean="0"/>
              <a:t>Garantizar </a:t>
            </a:r>
            <a:r>
              <a:rPr lang="es-CO" dirty="0"/>
              <a:t>que se replique a las familias vinculadas a la modalidad, los </a:t>
            </a:r>
            <a:r>
              <a:rPr lang="es-CO" dirty="0" smtClean="0"/>
              <a:t>conocimientos </a:t>
            </a:r>
            <a:r>
              <a:rPr lang="es-CO" dirty="0"/>
              <a:t>que se compartieron sobre la Bienestarina</a:t>
            </a:r>
          </a:p>
          <a:p>
            <a:pPr marL="285750" lvl="0" indent="-285750">
              <a:buFont typeface="Arial" panose="020B0604020202020204" pitchFamily="34" charset="0"/>
              <a:buChar char="•"/>
            </a:pPr>
            <a:r>
              <a:rPr lang="es-CO" dirty="0" smtClean="0"/>
              <a:t>Verificar </a:t>
            </a:r>
            <a:r>
              <a:rPr lang="es-CO" dirty="0"/>
              <a:t>que se continúe  brindando un servicio de alta calidad a las familias vinculadas, como lo reconocen los participantes en la </a:t>
            </a:r>
            <a:r>
              <a:rPr lang="es-CO" dirty="0" smtClean="0"/>
              <a:t>actividad.</a:t>
            </a:r>
            <a:endParaRPr lang="es-CO" dirty="0"/>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t>
            </a:r>
            <a:r>
              <a:rPr lang="es-CO" b="1" dirty="0" smtClean="0">
                <a:solidFill>
                  <a:schemeClr val="bg1"/>
                </a:solidFill>
              </a:rPr>
              <a:t>Versalles   </a:t>
            </a:r>
            <a:r>
              <a:rPr lang="es-ES" b="1" dirty="0">
                <a:solidFill>
                  <a:schemeClr val="bg1"/>
                </a:solidFill>
              </a:rPr>
              <a:t>durante el 2015  </a:t>
            </a:r>
          </a:p>
        </p:txBody>
      </p:sp>
      <p:sp>
        <p:nvSpPr>
          <p:cNvPr id="2" name="1 CuadroTexto"/>
          <p:cNvSpPr txBox="1"/>
          <p:nvPr/>
        </p:nvSpPr>
        <p:spPr>
          <a:xfrm>
            <a:off x="245660" y="1473959"/>
            <a:ext cx="8325134" cy="3693319"/>
          </a:xfrm>
          <a:prstGeom prst="rect">
            <a:avLst/>
          </a:prstGeom>
          <a:noFill/>
        </p:spPr>
        <p:txBody>
          <a:bodyPr wrap="square" rtlCol="0">
            <a:spAutoFit/>
          </a:bodyPr>
          <a:lstStyle/>
          <a:p>
            <a:r>
              <a:rPr lang="es-CO" b="1" u="sng" dirty="0"/>
              <a:t>De la MP de </a:t>
            </a:r>
            <a:r>
              <a:rPr lang="es-CO" b="1" u="sng" dirty="0" smtClean="0"/>
              <a:t>Versalles  </a:t>
            </a:r>
            <a:r>
              <a:rPr lang="es-CO" b="1" u="sng" dirty="0" smtClean="0"/>
              <a:t>del CZ </a:t>
            </a:r>
            <a:r>
              <a:rPr lang="es-CO" b="1" u="sng" dirty="0" smtClean="0"/>
              <a:t>Roldanillo </a:t>
            </a:r>
            <a:r>
              <a:rPr lang="es-CO" b="1" u="sng" dirty="0" smtClean="0"/>
              <a:t>,  </a:t>
            </a:r>
            <a:r>
              <a:rPr lang="es-CO" dirty="0"/>
              <a:t>realizada el </a:t>
            </a:r>
            <a:r>
              <a:rPr lang="es-CO" dirty="0" smtClean="0"/>
              <a:t>31  </a:t>
            </a:r>
            <a:r>
              <a:rPr lang="es-CO" dirty="0"/>
              <a:t>de </a:t>
            </a:r>
            <a:r>
              <a:rPr lang="es-CO" dirty="0" smtClean="0"/>
              <a:t>agosto  se sugirió hacer seguimiento a los siguientes compromisos:</a:t>
            </a:r>
            <a:endParaRPr lang="es-CO" dirty="0"/>
          </a:p>
          <a:p>
            <a:pPr lvl="0"/>
            <a:endParaRPr lang="es-CO" dirty="0" smtClean="0"/>
          </a:p>
          <a:p>
            <a:pPr marL="285750" lvl="0" indent="-285750">
              <a:buFont typeface="Arial" panose="020B0604020202020204" pitchFamily="34" charset="0"/>
              <a:buChar char="•"/>
            </a:pPr>
            <a:r>
              <a:rPr lang="es-CO" dirty="0" smtClean="0"/>
              <a:t>Verificar </a:t>
            </a:r>
            <a:r>
              <a:rPr lang="es-CO" dirty="0"/>
              <a:t>que se capacite  a los Agentes Educativos comprometidos con los programas de primera infancia en cumplimiento de rol </a:t>
            </a:r>
          </a:p>
          <a:p>
            <a:pPr marL="285750" lvl="0" indent="-285750">
              <a:buFont typeface="Arial" panose="020B0604020202020204" pitchFamily="34" charset="0"/>
              <a:buChar char="•"/>
            </a:pPr>
            <a:r>
              <a:rPr lang="es-CO" dirty="0" smtClean="0"/>
              <a:t>Garantizar </a:t>
            </a:r>
            <a:r>
              <a:rPr lang="es-CO" dirty="0"/>
              <a:t>que se brinde apoyo a los programas del ICBF atención a primera infancia</a:t>
            </a:r>
          </a:p>
          <a:p>
            <a:pPr marL="285750" lvl="0" indent="-285750">
              <a:buFont typeface="Arial" panose="020B0604020202020204" pitchFamily="34" charset="0"/>
              <a:buChar char="•"/>
            </a:pPr>
            <a:r>
              <a:rPr lang="es-CO" dirty="0" smtClean="0"/>
              <a:t>Verificar </a:t>
            </a:r>
            <a:r>
              <a:rPr lang="es-CO" dirty="0"/>
              <a:t>con la alcaldía  la conformación de la  Comisaría de familia con equipos completos. </a:t>
            </a:r>
          </a:p>
          <a:p>
            <a:pPr marL="285750" lvl="0" indent="-285750">
              <a:buFont typeface="Arial" panose="020B0604020202020204" pitchFamily="34" charset="0"/>
              <a:buChar char="•"/>
            </a:pPr>
            <a:r>
              <a:rPr lang="es-CO" dirty="0" smtClean="0"/>
              <a:t>Verificar </a:t>
            </a:r>
            <a:r>
              <a:rPr lang="es-CO" dirty="0"/>
              <a:t>que activen  las veedurías ciudadanas de manera que haya control social sobre los programas de primera infancia.</a:t>
            </a:r>
          </a:p>
          <a:p>
            <a:pPr marL="285750" lvl="0" indent="-285750">
              <a:buFont typeface="Arial" panose="020B0604020202020204" pitchFamily="34" charset="0"/>
              <a:buChar char="•"/>
            </a:pPr>
            <a:r>
              <a:rPr lang="es-CO" dirty="0" smtClean="0"/>
              <a:t>Garantizar </a:t>
            </a:r>
            <a:r>
              <a:rPr lang="es-CO" dirty="0"/>
              <a:t>que se movilicen las familias hacia la corresponsabilidad en las diferentes modalidades de atención de la primera infancia.</a:t>
            </a:r>
          </a:p>
          <a:p>
            <a:pPr marL="285750" lvl="0" indent="-285750">
              <a:buFont typeface="Arial" panose="020B0604020202020204" pitchFamily="34" charset="0"/>
              <a:buChar char="•"/>
            </a:pPr>
            <a:endParaRPr lang="es-CO" dirty="0"/>
          </a:p>
        </p:txBody>
      </p:sp>
    </p:spTree>
    <p:extLst>
      <p:ext uri="{BB962C8B-B14F-4D97-AF65-F5344CB8AC3E}">
        <p14:creationId xmlns:p14="http://schemas.microsoft.com/office/powerpoint/2010/main" val="1548290816"/>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476</TotalTime>
  <Words>1917</Words>
  <Application>Microsoft Office PowerPoint</Application>
  <PresentationFormat>Presentación en pantalla (4:3)</PresentationFormat>
  <Paragraphs>195</Paragraphs>
  <Slides>22</Slides>
  <Notes>0</Notes>
  <HiddenSlides>0</HiddenSlides>
  <MMClips>0</MMClips>
  <ScaleCrop>false</ScaleCrop>
  <HeadingPairs>
    <vt:vector size="4" baseType="variant">
      <vt:variant>
        <vt:lpstr>Tema</vt:lpstr>
      </vt:variant>
      <vt:variant>
        <vt:i4>2</vt:i4>
      </vt:variant>
      <vt:variant>
        <vt:lpstr>Títulos de diapositiva</vt:lpstr>
      </vt:variant>
      <vt:variant>
        <vt:i4>22</vt:i4>
      </vt:variant>
    </vt:vector>
  </HeadingPairs>
  <TitlesOfParts>
    <vt:vector size="24"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47</cp:revision>
  <dcterms:created xsi:type="dcterms:W3CDTF">2015-01-29T14:27:26Z</dcterms:created>
  <dcterms:modified xsi:type="dcterms:W3CDTF">2016-01-28T21:00:05Z</dcterms:modified>
</cp:coreProperties>
</file>