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71" r:id="rId5"/>
    <p:sldId id="261" r:id="rId6"/>
    <p:sldId id="283" r:id="rId7"/>
    <p:sldId id="282" r:id="rId8"/>
    <p:sldId id="259" r:id="rId9"/>
    <p:sldId id="269" r:id="rId10"/>
    <p:sldId id="279" r:id="rId11"/>
    <p:sldId id="281" r:id="rId12"/>
    <p:sldId id="280" r:id="rId13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-4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9326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183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977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2408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5898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18374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54802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676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7667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85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9205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/>
              <a:t>09/02/2016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556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-286603" y="1641475"/>
            <a:ext cx="9144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3200" dirty="0">
                <a:solidFill>
                  <a:schemeClr val="bg1"/>
                </a:solidFill>
              </a:rPr>
              <a:t>RENDICION DE CUENTAS Y MESAS PUBLICAS </a:t>
            </a:r>
            <a:endParaRPr lang="es-CO" sz="3200" dirty="0" smtClean="0">
              <a:solidFill>
                <a:schemeClr val="bg1"/>
              </a:solidFill>
            </a:endParaRPr>
          </a:p>
          <a:p>
            <a:pPr algn="ctr"/>
            <a:r>
              <a:rPr lang="es-CO" sz="3200" dirty="0" smtClean="0">
                <a:solidFill>
                  <a:schemeClr val="bg1"/>
                </a:solidFill>
              </a:rPr>
              <a:t>REGIONAL  VICHADA  2015 </a:t>
            </a:r>
            <a:endParaRPr lang="es-CO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496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00246" y="1490219"/>
            <a:ext cx="82978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600" dirty="0"/>
              <a:t>La contratación de la logística desde el nivel nacional se realizó de manera tardía.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715280" y="280472"/>
            <a:ext cx="49075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CO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Dificultades en Vichada  </a:t>
            </a:r>
            <a:endParaRPr lang="es-CO" sz="2400" b="1" dirty="0">
              <a:solidFill>
                <a:schemeClr val="bg1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1205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59558" y="1282890"/>
            <a:ext cx="2047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s-CO" b="1" dirty="0" smtClean="0">
                <a:solidFill>
                  <a:schemeClr val="bg1"/>
                </a:solidFill>
              </a:rPr>
              <a:t>Dificultades </a:t>
            </a:r>
            <a:r>
              <a:rPr lang="es-CO" b="1" dirty="0">
                <a:solidFill>
                  <a:schemeClr val="bg1"/>
                </a:solidFill>
              </a:rPr>
              <a:t>: 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32012" y="1132765"/>
            <a:ext cx="865268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s-CO" dirty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 smtClean="0"/>
              <a:t>Incluir  </a:t>
            </a:r>
            <a:r>
              <a:rPr lang="es-CO" dirty="0"/>
              <a:t>en la programación 2016 más eventos de mesas públicas y realizar los mismos en las inspecciones y centros poblados.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 smtClean="0"/>
              <a:t>Realizar </a:t>
            </a:r>
            <a:r>
              <a:rPr lang="es-CO" dirty="0"/>
              <a:t>las mesas públicas en inspecciones y/o centros poblados donde se presten los programas del ICBF.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 smtClean="0"/>
              <a:t>Realizar </a:t>
            </a:r>
            <a:r>
              <a:rPr lang="es-CO" dirty="0"/>
              <a:t>mesas publicas exclusivas con niños , niñas y adolescentes para  escuchar y tener presente su  opinión,  se deben realizar de una manera constante con el fin de fortalecer y garantizar  la participación en este grupo poblacional,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 smtClean="0"/>
              <a:t>Garantizar </a:t>
            </a:r>
            <a:r>
              <a:rPr lang="es-CO" dirty="0"/>
              <a:t>que la  Regional cuente con la Logística desde el inicio de la vigencia 2016.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 smtClean="0"/>
              <a:t>Se </a:t>
            </a:r>
            <a:r>
              <a:rPr lang="es-CO" dirty="0"/>
              <a:t>sugiere que la logística se maneje desde la Regional.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s-CO" dirty="0"/>
          </a:p>
        </p:txBody>
      </p:sp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63773" y="248726"/>
            <a:ext cx="70720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CO" b="1" dirty="0" smtClean="0">
                <a:solidFill>
                  <a:schemeClr val="bg1"/>
                </a:solidFill>
              </a:rPr>
              <a:t>Proyecciones de la Regional  Vichada    </a:t>
            </a:r>
            <a:r>
              <a:rPr lang="es-ES" b="1" dirty="0" smtClean="0">
                <a:solidFill>
                  <a:schemeClr val="bg1"/>
                </a:solidFill>
              </a:rPr>
              <a:t>2016  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667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98212" y="87313"/>
            <a:ext cx="68373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b="1" dirty="0" smtClean="0">
                <a:solidFill>
                  <a:schemeClr val="bg1"/>
                </a:solidFill>
              </a:rPr>
              <a:t>Avances de la meta de Rendición </a:t>
            </a:r>
            <a:r>
              <a:rPr lang="es-CO" b="1" dirty="0">
                <a:solidFill>
                  <a:schemeClr val="bg1"/>
                </a:solidFill>
              </a:rPr>
              <a:t>de Cuentas y Mesas Públicas Regional </a:t>
            </a:r>
            <a:r>
              <a:rPr lang="es-CO" b="1" dirty="0" smtClean="0">
                <a:solidFill>
                  <a:schemeClr val="bg1"/>
                </a:solidFill>
              </a:rPr>
              <a:t>Vichada  2015 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3" name="5 Marcador de contenido"/>
          <p:cNvSpPr txBox="1">
            <a:spLocks/>
          </p:cNvSpPr>
          <p:nvPr/>
        </p:nvSpPr>
        <p:spPr bwMode="auto">
          <a:xfrm>
            <a:off x="214282" y="1104914"/>
            <a:ext cx="864399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La  Regional Vichada  en el 2015 programó y realizó  1 evento de Rendición de cuentas y  3   mesas publicas.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4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evento de rendición de cuentas lo realizaron el 9 de diciembre y </a:t>
            </a: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participaron un total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135 personas </a:t>
            </a: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de los cuales 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28  </a:t>
            </a: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representantes de las OG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107 </a:t>
            </a: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actores de las ONG y  actores que representan a la comunidad y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no hubo participación de  actores </a:t>
            </a: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que representan entidades de control social y veedurías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ciudadanas</a:t>
            </a:r>
            <a:r>
              <a:rPr lang="es-CO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	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4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La Regional Vichada  realizó 3  MP  y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participaron un total de 406 personas  de los cuales  77 actores son  representantes de las OG 313  actores de las ONG y actores </a:t>
            </a: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que representan a la comunidad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y 16 actores que representan entidades de control social y veedurías ciudadanas. 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4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100% de las Mesas publicas los temas fueron sobre programas y servicios. 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4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ES" altLang="es-CO" sz="1400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El porcentaje de ejecución </a:t>
            </a:r>
            <a:r>
              <a:rPr lang="es-ES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total de la Regional a la fecha es del 100</a:t>
            </a:r>
            <a:r>
              <a:rPr lang="es-ES" altLang="es-CO" sz="1400" b="1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%. </a:t>
            </a:r>
            <a:endParaRPr lang="es-ES" altLang="es-CO" sz="1400" b="1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4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A la Regional Vichada se le ha venido insistiendo que tengan en medio físico y magnético todas las evidencias y soportes de estos eventos, los cuales han compartido.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4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La Regional Vichada reportó el 100% de las guías de seguimiento a cumplimiento de compromisos y consolidaron el 100% de cumplimiento</a:t>
            </a: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4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Hicieron entrega de aportes a la evaluación de la meta, al final de la presentación se compartirán los logros, dificultades y proyecciones </a:t>
            </a: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CO" altLang="es-CO" sz="14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82563" indent="-182563" algn="just" fontAlgn="base">
              <a:spcBef>
                <a:spcPct val="0"/>
              </a:spcBef>
              <a:spcAft>
                <a:spcPct val="0"/>
              </a:spcAft>
            </a:pPr>
            <a:r>
              <a:rPr lang="es-CO" altLang="es-CO" sz="1400" dirty="0" smtClean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400" dirty="0" smtClean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</a:pPr>
            <a:endParaRPr lang="es-ES" altLang="es-CO" sz="14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s-CO" sz="1400" dirty="0">
              <a:solidFill>
                <a:prstClr val="black"/>
              </a:solidFill>
              <a:latin typeface="Arial" pitchFamily="34" charset="0"/>
              <a:ea typeface="Geneva" charset="0"/>
              <a:cs typeface="Arial" pitchFamily="34" charset="0"/>
            </a:endParaRPr>
          </a:p>
          <a:p>
            <a:pPr marL="457200" indent="-457200" algn="just" defTabSz="457200" fontAlgn="base">
              <a:lnSpc>
                <a:spcPct val="114000"/>
              </a:lnSpc>
              <a:spcAft>
                <a:spcPts val="600"/>
              </a:spcAft>
              <a:buFont typeface="Arial" charset="0"/>
              <a:buNone/>
              <a:defRPr/>
            </a:pPr>
            <a:r>
              <a:rPr lang="es-CO" sz="1400" dirty="0">
                <a:solidFill>
                  <a:prstClr val="black"/>
                </a:solidFill>
                <a:latin typeface="Arial" pitchFamily="34" charset="0"/>
                <a:ea typeface="Geneva" charset="0"/>
                <a:cs typeface="Arial" pitchFamily="34" charset="0"/>
              </a:rPr>
              <a:t>  </a:t>
            </a:r>
            <a:endParaRPr lang="es-CO" sz="1400" b="1" dirty="0">
              <a:solidFill>
                <a:prstClr val="black"/>
              </a:solidFill>
              <a:latin typeface="Arial" pitchFamily="34" charset="0"/>
              <a:ea typeface="Geneva" charset="0"/>
              <a:cs typeface="Arial" pitchFamily="34" charset="0"/>
            </a:endParaRPr>
          </a:p>
          <a:p>
            <a:pPr marL="457200" indent="-457200" algn="just" defTabSz="457200" fontAlgn="base">
              <a:lnSpc>
                <a:spcPct val="114000"/>
              </a:lnSpc>
              <a:spcAft>
                <a:spcPts val="600"/>
              </a:spcAft>
              <a:buFont typeface="Arial" charset="0"/>
              <a:buNone/>
              <a:defRPr/>
            </a:pPr>
            <a:r>
              <a:rPr lang="es-CO" sz="1400" b="1" dirty="0">
                <a:solidFill>
                  <a:prstClr val="black"/>
                </a:solidFill>
                <a:latin typeface="Arial" pitchFamily="34" charset="0"/>
                <a:ea typeface="Geneva" charset="0"/>
                <a:cs typeface="Arial" pitchFamily="34" charset="0"/>
              </a:rPr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3946575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13897" y="1119116"/>
            <a:ext cx="848890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Retos  Programa de Alimentación Escolar (PAE):</a:t>
            </a:r>
          </a:p>
          <a:p>
            <a:endParaRPr lang="es-CO" sz="16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Mejorar el estado de la infraestructura en las unidades aplicativas 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Cualificar el tema de, agua potable, energía y  transporte de alimentos en coordinación con alcaldías.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Realizar mayor control al tema de seguridad social.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Generar estrategias para garantizar supervisión al programa en coordinación con educación.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Solicitar al nivel nacional una adecuada orientación tecnica sobre este proceso para evitar instrucciones contradictorias.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Hacer seguimiento a los cupos programados para el programa.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Velar por que se agilice los pagos a los operadores, 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s-CO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600" b="1" dirty="0">
                <a:solidFill>
                  <a:prstClr val="black"/>
                </a:solidFill>
                <a:latin typeface="Arial" pitchFamily="34" charset="0"/>
                <a:ea typeface="Geneva"/>
                <a:cs typeface="Arial" pitchFamily="34" charset="0"/>
              </a:rPr>
              <a:t>Retos Territorios Étnicos: </a:t>
            </a:r>
          </a:p>
          <a:p>
            <a:pPr lvl="0"/>
            <a:endParaRPr lang="es-CO" sz="1600" dirty="0">
              <a:solidFill>
                <a:prstClr val="black"/>
              </a:solidFill>
              <a:latin typeface="Arial" pitchFamily="34" charset="0"/>
              <a:ea typeface="Geneva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Ampliar la cobertura en los 4 municipios.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Fortalecer  y socio- organizativa de las comunidades planes de vida o etno desarrollo.  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Contratar con operadores de la región.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Articulación con el sistema nacional de bienestar familiar.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600" dirty="0">
                <a:latin typeface="Arial" panose="020B0604020202020204" pitchFamily="34" charset="0"/>
                <a:cs typeface="Arial" panose="020B0604020202020204" pitchFamily="34" charset="0"/>
              </a:rPr>
              <a:t>Fortalecimiento del arraigo cultural</a:t>
            </a:r>
            <a:r>
              <a:rPr lang="es-C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CO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22829" y="177421"/>
            <a:ext cx="7014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Como proyecciones generales  a  la Vichada  le correspondió  para el 2015 enfatizar en los siguientes aspectos : </a:t>
            </a: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5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1" y="4840027"/>
            <a:ext cx="6114196" cy="1284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s-CO" sz="3200" dirty="0">
                <a:solidFill>
                  <a:srgbClr val="595959"/>
                </a:solidFill>
              </a:rPr>
              <a:t>Compromisos de las </a:t>
            </a:r>
            <a:r>
              <a:rPr lang="es-CO" sz="3200" dirty="0" smtClean="0">
                <a:solidFill>
                  <a:srgbClr val="595959"/>
                </a:solidFill>
              </a:rPr>
              <a:t>MP por Cada </a:t>
            </a:r>
            <a:r>
              <a:rPr lang="es-CO" sz="3200" dirty="0">
                <a:solidFill>
                  <a:srgbClr val="595959"/>
                </a:solidFill>
              </a:rPr>
              <a:t>CZ </a:t>
            </a:r>
            <a:r>
              <a:rPr lang="es-CO" sz="3200" dirty="0" smtClean="0">
                <a:solidFill>
                  <a:srgbClr val="595959"/>
                </a:solidFill>
              </a:rPr>
              <a:t> </a:t>
            </a:r>
            <a:r>
              <a:rPr lang="es-CO" sz="3200" dirty="0">
                <a:solidFill>
                  <a:srgbClr val="595959"/>
                </a:solidFill>
              </a:rPr>
              <a:t>y la </a:t>
            </a:r>
            <a:r>
              <a:rPr lang="es-CO" sz="3200" dirty="0" smtClean="0">
                <a:solidFill>
                  <a:srgbClr val="595959"/>
                </a:solidFill>
              </a:rPr>
              <a:t>RPC </a:t>
            </a:r>
            <a:r>
              <a:rPr lang="es-CO" sz="3200" dirty="0">
                <a:solidFill>
                  <a:srgbClr val="595959"/>
                </a:solidFill>
              </a:rPr>
              <a:t>de </a:t>
            </a:r>
            <a:r>
              <a:rPr lang="es-CO" sz="3200" dirty="0" smtClean="0">
                <a:solidFill>
                  <a:srgbClr val="595959"/>
                </a:solidFill>
              </a:rPr>
              <a:t>la Regional</a:t>
            </a:r>
          </a:p>
          <a:p>
            <a:pPr algn="ctr">
              <a:lnSpc>
                <a:spcPct val="80000"/>
              </a:lnSpc>
            </a:pPr>
            <a:r>
              <a:rPr lang="es-CO" sz="3200" dirty="0" smtClean="0">
                <a:solidFill>
                  <a:srgbClr val="595959"/>
                </a:solidFill>
              </a:rPr>
              <a:t>Vichada 2015 </a:t>
            </a:r>
            <a:endParaRPr lang="es-ES" sz="32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55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0" y="87312"/>
            <a:ext cx="70447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 smtClean="0">
                <a:solidFill>
                  <a:schemeClr val="bg1"/>
                </a:solidFill>
              </a:rPr>
              <a:t>Compromisos adquiridos en la MP </a:t>
            </a:r>
            <a:r>
              <a:rPr lang="es-CO" b="1" dirty="0" smtClean="0">
                <a:solidFill>
                  <a:schemeClr val="bg1"/>
                </a:solidFill>
              </a:rPr>
              <a:t>del Municipio Santa Rosalia </a:t>
            </a:r>
            <a:r>
              <a:rPr lang="es-ES" b="1" dirty="0" smtClean="0">
                <a:solidFill>
                  <a:schemeClr val="bg1"/>
                </a:solidFill>
              </a:rPr>
              <a:t>durante el 2015 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286604" y="1314093"/>
            <a:ext cx="8639032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700" b="1" u="sng" dirty="0" smtClean="0"/>
              <a:t>De la MP  del Municipio Santa Rosalia , </a:t>
            </a:r>
            <a:r>
              <a:rPr lang="es-CO" sz="1600" b="1" u="sng" dirty="0" smtClean="0"/>
              <a:t> </a:t>
            </a:r>
            <a:r>
              <a:rPr lang="es-CO" sz="1700" dirty="0" smtClean="0"/>
              <a:t>realizada el 16 de junio se sugirió hacer seguimiento a los siguientes compromisos:</a:t>
            </a:r>
          </a:p>
          <a:p>
            <a:pPr algn="just"/>
            <a:endParaRPr lang="es-CO" sz="1600" dirty="0" smtClean="0"/>
          </a:p>
          <a:p>
            <a:pPr algn="just"/>
            <a:endParaRPr lang="es-CO" sz="1600" dirty="0" smtClean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Garantizar que se mejore  la  vía pública de acceso al hogar agrupado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Garantizar que se mejore   la infraestructura física del hogar agrupado (pintura, parque) en coordinación de los actores del SNBF del Territorio 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Verificar que se revisen  de manera permanente esquemas de vacunación en menores 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Verificar que se haga la respectiva gestión frente al tema de ampliación de cupos.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/>
              <a:t>Verificar que se dé a conocer al secretario de educación  información suministrada por la comunidad en referencia al tema de educación en la población con discapacidad del municipio.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dirty="0"/>
          </a:p>
          <a:p>
            <a:pPr algn="just"/>
            <a:endParaRPr lang="es-CO" sz="1700" dirty="0"/>
          </a:p>
        </p:txBody>
      </p:sp>
    </p:spTree>
    <p:extLst>
      <p:ext uri="{BB962C8B-B14F-4D97-AF65-F5344CB8AC3E}">
        <p14:creationId xmlns:p14="http://schemas.microsoft.com/office/powerpoint/2010/main" val="3861815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0" y="87312"/>
            <a:ext cx="70447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 smtClean="0">
                <a:solidFill>
                  <a:schemeClr val="bg1"/>
                </a:solidFill>
              </a:rPr>
              <a:t>Compromisos adquiridos en la MP </a:t>
            </a:r>
            <a:r>
              <a:rPr lang="es-CO" b="1" dirty="0" smtClean="0">
                <a:solidFill>
                  <a:schemeClr val="bg1"/>
                </a:solidFill>
              </a:rPr>
              <a:t>del Municipio Cumaribo </a:t>
            </a:r>
            <a:r>
              <a:rPr lang="es-ES" b="1" dirty="0" smtClean="0">
                <a:solidFill>
                  <a:schemeClr val="bg1"/>
                </a:solidFill>
              </a:rPr>
              <a:t>durante el 2015 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286604" y="1314093"/>
            <a:ext cx="86390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700" b="1" u="sng" dirty="0" smtClean="0"/>
              <a:t>De la MP  del Municipio Cumaribo </a:t>
            </a:r>
            <a:r>
              <a:rPr lang="es-CO" sz="1700" dirty="0" smtClean="0"/>
              <a:t>realizada el 4 de agosto de 2015, se sugirió hacer seguimiento a los siguientes compromisos:</a:t>
            </a:r>
          </a:p>
          <a:p>
            <a:pPr algn="just"/>
            <a:endParaRPr lang="es-CO" sz="1600" dirty="0" smtClean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informe oportunamente a la comunidad sobre el inicio del CDI en Cumaribo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/>
              <a:t>Verificar que se continúe con el seguimiento a los hogares agrupados ubicados en el área urbana y presentar los respectivos informes.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sz="1700" dirty="0"/>
          </a:p>
        </p:txBody>
      </p:sp>
    </p:spTree>
    <p:extLst>
      <p:ext uri="{BB962C8B-B14F-4D97-AF65-F5344CB8AC3E}">
        <p14:creationId xmlns:p14="http://schemas.microsoft.com/office/powerpoint/2010/main" val="3861815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0" y="87312"/>
            <a:ext cx="70447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 smtClean="0">
                <a:solidFill>
                  <a:schemeClr val="bg1"/>
                </a:solidFill>
              </a:rPr>
              <a:t>Compromisos adquiridos en la MP </a:t>
            </a:r>
            <a:r>
              <a:rPr lang="es-CO" b="1" dirty="0" smtClean="0">
                <a:solidFill>
                  <a:schemeClr val="bg1"/>
                </a:solidFill>
              </a:rPr>
              <a:t>del Municipio La Primavera y resguardos </a:t>
            </a:r>
            <a:r>
              <a:rPr lang="es-ES" b="1" dirty="0" smtClean="0">
                <a:solidFill>
                  <a:schemeClr val="bg1"/>
                </a:solidFill>
              </a:rPr>
              <a:t>durante el 2015  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286604" y="1314093"/>
            <a:ext cx="8639032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700" b="1" u="sng" dirty="0" smtClean="0"/>
              <a:t>De la MP  del Municipio La Primavera y resguardos , </a:t>
            </a:r>
            <a:r>
              <a:rPr lang="es-CO" sz="1600" b="1" u="sng" dirty="0" smtClean="0"/>
              <a:t> </a:t>
            </a:r>
            <a:r>
              <a:rPr lang="es-CO" sz="1700" dirty="0" smtClean="0"/>
              <a:t>realizada el 10 de septiembre se sugirió hacer seguimiento a los siguientes compromisos:</a:t>
            </a:r>
          </a:p>
          <a:p>
            <a:pPr algn="just"/>
            <a:endParaRPr lang="es-CO" sz="1600" dirty="0" smtClean="0"/>
          </a:p>
          <a:p>
            <a:pPr algn="just"/>
            <a:endParaRPr lang="es-CO" sz="1600" dirty="0" smtClean="0"/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 smtClean="0"/>
              <a:t>Verificar </a:t>
            </a:r>
            <a:r>
              <a:rPr lang="es-CO" dirty="0"/>
              <a:t>que se realice  coordinación  institucional para beneficiarios del programa generaciones con bienestar.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dirty="0" smtClean="0"/>
              <a:t>Garantizar </a:t>
            </a:r>
            <a:r>
              <a:rPr lang="es-CO" dirty="0"/>
              <a:t>que se realicen  de manera más frecuente eventos de este tipo.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CO" dirty="0" smtClean="0"/>
              <a:t>De </a:t>
            </a:r>
            <a:r>
              <a:rPr lang="es-CO" dirty="0"/>
              <a:t>acuerdo con el acta sugiero que las inquietudes presentadas por la comunidad sean </a:t>
            </a:r>
            <a:r>
              <a:rPr lang="es-CO" dirty="0" smtClean="0"/>
              <a:t>diligenciadas </a:t>
            </a:r>
            <a:r>
              <a:rPr lang="es-CO" dirty="0"/>
              <a:t>en el formato 3 de seguimiento a compromisos y agregar que estas inquietudes fueron respondidas en la MP anexando las respuestas a cada pregunta.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dirty="0"/>
          </a:p>
          <a:p>
            <a:pPr algn="just"/>
            <a:endParaRPr lang="es-CO" sz="1700" dirty="0"/>
          </a:p>
        </p:txBody>
      </p:sp>
    </p:spTree>
    <p:extLst>
      <p:ext uri="{BB962C8B-B14F-4D97-AF65-F5344CB8AC3E}">
        <p14:creationId xmlns:p14="http://schemas.microsoft.com/office/powerpoint/2010/main" val="435979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63773" y="110699"/>
            <a:ext cx="70720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b="1" dirty="0">
                <a:solidFill>
                  <a:schemeClr val="bg1"/>
                </a:solidFill>
              </a:rPr>
              <a:t>Compromisos adquiridos en la </a:t>
            </a:r>
            <a:r>
              <a:rPr lang="es-ES" b="1" dirty="0" smtClean="0">
                <a:solidFill>
                  <a:schemeClr val="bg1"/>
                </a:solidFill>
              </a:rPr>
              <a:t> RPC   </a:t>
            </a:r>
            <a:r>
              <a:rPr lang="es-CO" b="1" dirty="0" smtClean="0">
                <a:solidFill>
                  <a:schemeClr val="bg1"/>
                </a:solidFill>
              </a:rPr>
              <a:t>de la Regional Vichada   </a:t>
            </a:r>
            <a:r>
              <a:rPr lang="es-ES" b="1" dirty="0" smtClean="0">
                <a:solidFill>
                  <a:schemeClr val="bg1"/>
                </a:solidFill>
              </a:rPr>
              <a:t>durante </a:t>
            </a:r>
            <a:r>
              <a:rPr lang="es-ES" b="1" dirty="0">
                <a:solidFill>
                  <a:schemeClr val="bg1"/>
                </a:solidFill>
              </a:rPr>
              <a:t>el 2015 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150125" y="1347958"/>
            <a:ext cx="878915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CO" b="1" u="sng" dirty="0"/>
              <a:t>De la </a:t>
            </a:r>
            <a:r>
              <a:rPr lang="es-CO" b="1" u="sng" dirty="0" smtClean="0"/>
              <a:t>RPC  de la Regional Vichada  </a:t>
            </a:r>
            <a:r>
              <a:rPr lang="es-CO" b="1" dirty="0" smtClean="0"/>
              <a:t>realizada </a:t>
            </a:r>
            <a:r>
              <a:rPr lang="es-CO" b="1" dirty="0"/>
              <a:t>el </a:t>
            </a:r>
            <a:r>
              <a:rPr lang="es-CO" b="1" dirty="0" smtClean="0"/>
              <a:t> 9 de diciembre , Informan que en este evento no se generaron compromisos </a:t>
            </a:r>
            <a:endParaRPr lang="es-CO" sz="1600" dirty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622405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00248" y="1348238"/>
            <a:ext cx="8297839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600" dirty="0" smtClean="0"/>
              <a:t>Se  </a:t>
            </a:r>
            <a:r>
              <a:rPr lang="es-CO" sz="1600" dirty="0"/>
              <a:t>cumplió de manera estricta con el cronograma planteado.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600" dirty="0" smtClean="0"/>
              <a:t>Se </a:t>
            </a:r>
            <a:r>
              <a:rPr lang="es-CO" sz="1600" dirty="0"/>
              <a:t>cumplió con el objetivo de realizar un dialogo en doble vía con la comunidad con el fin de conocer la percepción sobre los servicios que  presta el ICBF.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600" dirty="0" smtClean="0"/>
              <a:t>Se </a:t>
            </a:r>
            <a:r>
              <a:rPr lang="es-CO" sz="1600" dirty="0"/>
              <a:t>recibieron los  apoyos logísticos para las mesas públicas y RPC en el  mes de septiembre de 2015 fecha en la cual de acuerdo con la programación establecida se debía desarrollar la tercera mesa pública.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600" dirty="0" smtClean="0"/>
              <a:t>La </a:t>
            </a:r>
            <a:r>
              <a:rPr lang="es-CO" sz="1600" dirty="0"/>
              <a:t>Regional supero la falta de apoyos logísticos solicitando  a las entidades territoriales, los respectivos aportes.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600" dirty="0" smtClean="0"/>
              <a:t>Se </a:t>
            </a:r>
            <a:r>
              <a:rPr lang="es-CO" sz="1600" dirty="0"/>
              <a:t>dio respuesta a los compromisos establecidos con la comunidad.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600" dirty="0" smtClean="0"/>
              <a:t>Las </a:t>
            </a:r>
            <a:r>
              <a:rPr lang="es-CO" sz="1600" dirty="0"/>
              <a:t>areas misionales en la Regional Vichada siempre estuvieron dispuestas y disponibles en dar respuestas a la cualificación de los servicios.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CO" sz="1600" dirty="0" smtClean="0"/>
              <a:t>El </a:t>
            </a:r>
            <a:r>
              <a:rPr lang="es-CO" sz="1600" dirty="0"/>
              <a:t>proceso de participación ciudadana en el Vichada ha sido creciente, mayores vínculos y apertura al dialogo.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s-CO" sz="1600" dirty="0"/>
          </a:p>
          <a:p>
            <a:pPr algn="just"/>
            <a:endParaRPr lang="es-CO" sz="1600" dirty="0"/>
          </a:p>
        </p:txBody>
      </p:sp>
      <p:sp>
        <p:nvSpPr>
          <p:cNvPr id="3" name="2 Rectángulo"/>
          <p:cNvSpPr/>
          <p:nvPr/>
        </p:nvSpPr>
        <p:spPr>
          <a:xfrm>
            <a:off x="715280" y="280472"/>
            <a:ext cx="49075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CO" sz="2400" b="1" dirty="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Logros de esta  Meta   </a:t>
            </a:r>
            <a:r>
              <a:rPr lang="es-CO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en Vichada  </a:t>
            </a:r>
            <a:endParaRPr lang="es-CO" sz="2400" b="1" dirty="0">
              <a:solidFill>
                <a:schemeClr val="bg1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129458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683</TotalTime>
  <Words>678</Words>
  <Application>Microsoft Office PowerPoint</Application>
  <PresentationFormat>Presentación en pantalla (4:3)</PresentationFormat>
  <Paragraphs>86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3" baseType="lpstr"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Luis Angel Mora Fuentes</cp:lastModifiedBy>
  <cp:revision>74</cp:revision>
  <dcterms:created xsi:type="dcterms:W3CDTF">2015-01-29T14:27:26Z</dcterms:created>
  <dcterms:modified xsi:type="dcterms:W3CDTF">2016-02-09T20:04:53Z</dcterms:modified>
</cp:coreProperties>
</file>