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9.xml" ContentType="application/vnd.openxmlformats-officedocument.drawingml.chart+xml"/>
  <Override PartName="/ppt/charts/chart10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charts/chart11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charts/chart12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charts/chart13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ppt/charts/chart14.xml" ContentType="application/vnd.openxmlformats-officedocument.drawingml.chart+xml"/>
  <Override PartName="/ppt/charts/style12.xml" ContentType="application/vnd.ms-office.chartstyle+xml"/>
  <Override PartName="/ppt/charts/colors12.xml" ContentType="application/vnd.ms-office.chartcolorstyle+xml"/>
  <Override PartName="/ppt/charts/chart15.xml" ContentType="application/vnd.openxmlformats-officedocument.drawingml.chart+xml"/>
  <Override PartName="/ppt/charts/style13.xml" ContentType="application/vnd.ms-office.chartstyle+xml"/>
  <Override PartName="/ppt/charts/colors13.xml" ContentType="application/vnd.ms-office.chartcolorstyle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notesSlides/notesSlide4.xml" ContentType="application/vnd.openxmlformats-officedocument.presentationml.notesSlide+xml"/>
  <Override PartName="/ppt/diagrams/data14.xml" ContentType="application/vnd.openxmlformats-officedocument.drawingml.diagramData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ppt/diagrams/data15.xml" ContentType="application/vnd.openxmlformats-officedocument.drawingml.diagramData+xml"/>
  <Override PartName="/ppt/diagrams/layout15.xml" ContentType="application/vnd.openxmlformats-officedocument.drawingml.diagramLayout+xml"/>
  <Override PartName="/ppt/diagrams/quickStyle15.xml" ContentType="application/vnd.openxmlformats-officedocument.drawingml.diagramStyle+xml"/>
  <Override PartName="/ppt/diagrams/colors15.xml" ContentType="application/vnd.openxmlformats-officedocument.drawingml.diagramColors+xml"/>
  <Override PartName="/ppt/diagrams/drawing15.xml" ContentType="application/vnd.ms-office.drawingml.diagramDrawing+xml"/>
  <Override PartName="/ppt/diagrams/data16.xml" ContentType="application/vnd.openxmlformats-officedocument.drawingml.diagramData+xml"/>
  <Override PartName="/ppt/diagrams/layout16.xml" ContentType="application/vnd.openxmlformats-officedocument.drawingml.diagramLayout+xml"/>
  <Override PartName="/ppt/diagrams/quickStyle16.xml" ContentType="application/vnd.openxmlformats-officedocument.drawingml.diagramStyle+xml"/>
  <Override PartName="/ppt/diagrams/colors16.xml" ContentType="application/vnd.openxmlformats-officedocument.drawingml.diagramColors+xml"/>
  <Override PartName="/ppt/diagrams/drawing16.xml" ContentType="application/vnd.ms-office.drawingml.diagramDrawing+xml"/>
  <Override PartName="/ppt/diagrams/data17.xml" ContentType="application/vnd.openxmlformats-officedocument.drawingml.diagramData+xml"/>
  <Override PartName="/ppt/diagrams/layout17.xml" ContentType="application/vnd.openxmlformats-officedocument.drawingml.diagramLayout+xml"/>
  <Override PartName="/ppt/diagrams/quickStyle17.xml" ContentType="application/vnd.openxmlformats-officedocument.drawingml.diagramStyle+xml"/>
  <Override PartName="/ppt/diagrams/colors17.xml" ContentType="application/vnd.openxmlformats-officedocument.drawingml.diagramColors+xml"/>
  <Override PartName="/ppt/diagrams/drawing17.xml" ContentType="application/vnd.ms-office.drawingml.diagramDrawing+xml"/>
  <Override PartName="/ppt/charts/chart16.xml" ContentType="application/vnd.openxmlformats-officedocument.drawingml.chart+xml"/>
  <Override PartName="/ppt/charts/style14.xml" ContentType="application/vnd.ms-office.chartstyle+xml"/>
  <Override PartName="/ppt/charts/colors14.xml" ContentType="application/vnd.ms-office.chartcolorstyle+xml"/>
  <Override PartName="/ppt/charts/chart17.xml" ContentType="application/vnd.openxmlformats-officedocument.drawingml.chart+xml"/>
  <Override PartName="/ppt/charts/style15.xml" ContentType="application/vnd.ms-office.chartstyle+xml"/>
  <Override PartName="/ppt/charts/colors15.xml" ContentType="application/vnd.ms-office.chartcolorstyle+xml"/>
  <Override PartName="/ppt/diagrams/data18.xml" ContentType="application/vnd.openxmlformats-officedocument.drawingml.diagramData+xml"/>
  <Override PartName="/ppt/diagrams/layout18.xml" ContentType="application/vnd.openxmlformats-officedocument.drawingml.diagramLayout+xml"/>
  <Override PartName="/ppt/diagrams/quickStyle18.xml" ContentType="application/vnd.openxmlformats-officedocument.drawingml.diagramStyle+xml"/>
  <Override PartName="/ppt/diagrams/colors18.xml" ContentType="application/vnd.openxmlformats-officedocument.drawingml.diagramColors+xml"/>
  <Override PartName="/ppt/diagrams/drawing18.xml" ContentType="application/vnd.ms-office.drawingml.diagramDrawing+xml"/>
  <Override PartName="/ppt/diagrams/data19.xml" ContentType="application/vnd.openxmlformats-officedocument.drawingml.diagramData+xml"/>
  <Override PartName="/ppt/diagrams/layout19.xml" ContentType="application/vnd.openxmlformats-officedocument.drawingml.diagramLayout+xml"/>
  <Override PartName="/ppt/diagrams/quickStyle19.xml" ContentType="application/vnd.openxmlformats-officedocument.drawingml.diagramStyle+xml"/>
  <Override PartName="/ppt/diagrams/colors19.xml" ContentType="application/vnd.openxmlformats-officedocument.drawingml.diagramColors+xml"/>
  <Override PartName="/ppt/diagrams/drawing19.xml" ContentType="application/vnd.ms-office.drawingml.diagramDrawing+xml"/>
  <Override PartName="/ppt/charts/chart18.xml" ContentType="application/vnd.openxmlformats-officedocument.drawingml.chart+xml"/>
  <Override PartName="/ppt/charts/style16.xml" ContentType="application/vnd.ms-office.chartstyle+xml"/>
  <Override PartName="/ppt/charts/colors16.xml" ContentType="application/vnd.ms-office.chartcolorstyle+xml"/>
  <Override PartName="/ppt/diagrams/data20.xml" ContentType="application/vnd.openxmlformats-officedocument.drawingml.diagramData+xml"/>
  <Override PartName="/ppt/diagrams/layout20.xml" ContentType="application/vnd.openxmlformats-officedocument.drawingml.diagramLayout+xml"/>
  <Override PartName="/ppt/diagrams/quickStyle20.xml" ContentType="application/vnd.openxmlformats-officedocument.drawingml.diagramStyle+xml"/>
  <Override PartName="/ppt/diagrams/colors20.xml" ContentType="application/vnd.openxmlformats-officedocument.drawingml.diagramColors+xml"/>
  <Override PartName="/ppt/diagrams/drawing20.xml" ContentType="application/vnd.ms-office.drawingml.diagramDrawing+xml"/>
  <Override PartName="/ppt/diagrams/data21.xml" ContentType="application/vnd.openxmlformats-officedocument.drawingml.diagramData+xml"/>
  <Override PartName="/ppt/diagrams/layout21.xml" ContentType="application/vnd.openxmlformats-officedocument.drawingml.diagramLayout+xml"/>
  <Override PartName="/ppt/diagrams/quickStyle21.xml" ContentType="application/vnd.openxmlformats-officedocument.drawingml.diagramStyle+xml"/>
  <Override PartName="/ppt/diagrams/colors21.xml" ContentType="application/vnd.openxmlformats-officedocument.drawingml.diagramColors+xml"/>
  <Override PartName="/ppt/diagrams/drawing21.xml" ContentType="application/vnd.ms-office.drawingml.diagramDrawing+xml"/>
  <Override PartName="/ppt/diagrams/data22.xml" ContentType="application/vnd.openxmlformats-officedocument.drawingml.diagramData+xml"/>
  <Override PartName="/ppt/diagrams/layout22.xml" ContentType="application/vnd.openxmlformats-officedocument.drawingml.diagramLayout+xml"/>
  <Override PartName="/ppt/diagrams/quickStyle22.xml" ContentType="application/vnd.openxmlformats-officedocument.drawingml.diagramStyle+xml"/>
  <Override PartName="/ppt/diagrams/colors22.xml" ContentType="application/vnd.openxmlformats-officedocument.drawingml.diagramColors+xml"/>
  <Override PartName="/ppt/diagrams/drawing22.xml" ContentType="application/vnd.ms-office.drawingml.diagramDrawing+xml"/>
  <Override PartName="/ppt/diagrams/data23.xml" ContentType="application/vnd.openxmlformats-officedocument.drawingml.diagramData+xml"/>
  <Override PartName="/ppt/diagrams/layout23.xml" ContentType="application/vnd.openxmlformats-officedocument.drawingml.diagramLayout+xml"/>
  <Override PartName="/ppt/diagrams/quickStyle23.xml" ContentType="application/vnd.openxmlformats-officedocument.drawingml.diagramStyle+xml"/>
  <Override PartName="/ppt/diagrams/colors23.xml" ContentType="application/vnd.openxmlformats-officedocument.drawingml.diagramColors+xml"/>
  <Override PartName="/ppt/diagrams/drawing23.xml" ContentType="application/vnd.ms-office.drawingml.diagramDrawing+xml"/>
  <Override PartName="/ppt/diagrams/data24.xml" ContentType="application/vnd.openxmlformats-officedocument.drawingml.diagramData+xml"/>
  <Override PartName="/ppt/diagrams/layout24.xml" ContentType="application/vnd.openxmlformats-officedocument.drawingml.diagramLayout+xml"/>
  <Override PartName="/ppt/diagrams/quickStyle24.xml" ContentType="application/vnd.openxmlformats-officedocument.drawingml.diagramStyle+xml"/>
  <Override PartName="/ppt/diagrams/colors24.xml" ContentType="application/vnd.openxmlformats-officedocument.drawingml.diagramColors+xml"/>
  <Override PartName="/ppt/diagrams/drawing24.xml" ContentType="application/vnd.ms-office.drawingml.diagramDrawing+xml"/>
  <Override PartName="/ppt/diagrams/data25.xml" ContentType="application/vnd.openxmlformats-officedocument.drawingml.diagramData+xml"/>
  <Override PartName="/ppt/diagrams/layout25.xml" ContentType="application/vnd.openxmlformats-officedocument.drawingml.diagramLayout+xml"/>
  <Override PartName="/ppt/diagrams/quickStyle25.xml" ContentType="application/vnd.openxmlformats-officedocument.drawingml.diagramStyle+xml"/>
  <Override PartName="/ppt/diagrams/colors25.xml" ContentType="application/vnd.openxmlformats-officedocument.drawingml.diagramColors+xml"/>
  <Override PartName="/ppt/diagrams/drawing25.xml" ContentType="application/vnd.ms-office.drawingml.diagramDrawing+xml"/>
  <Override PartName="/ppt/diagrams/data26.xml" ContentType="application/vnd.openxmlformats-officedocument.drawingml.diagramData+xml"/>
  <Override PartName="/ppt/diagrams/layout26.xml" ContentType="application/vnd.openxmlformats-officedocument.drawingml.diagramLayout+xml"/>
  <Override PartName="/ppt/diagrams/quickStyle26.xml" ContentType="application/vnd.openxmlformats-officedocument.drawingml.diagramStyle+xml"/>
  <Override PartName="/ppt/diagrams/colors26.xml" ContentType="application/vnd.openxmlformats-officedocument.drawingml.diagramColors+xml"/>
  <Override PartName="/ppt/diagrams/drawing26.xml" ContentType="application/vnd.ms-office.drawingml.diagramDrawing+xml"/>
  <Override PartName="/ppt/diagrams/data27.xml" ContentType="application/vnd.openxmlformats-officedocument.drawingml.diagramData+xml"/>
  <Override PartName="/ppt/diagrams/layout27.xml" ContentType="application/vnd.openxmlformats-officedocument.drawingml.diagramLayout+xml"/>
  <Override PartName="/ppt/diagrams/quickStyle27.xml" ContentType="application/vnd.openxmlformats-officedocument.drawingml.diagramStyle+xml"/>
  <Override PartName="/ppt/diagrams/colors27.xml" ContentType="application/vnd.openxmlformats-officedocument.drawingml.diagramColors+xml"/>
  <Override PartName="/ppt/diagrams/drawing27.xml" ContentType="application/vnd.ms-office.drawingml.diagramDrawing+xml"/>
  <Override PartName="/ppt/diagrams/data28.xml" ContentType="application/vnd.openxmlformats-officedocument.drawingml.diagramData+xml"/>
  <Override PartName="/ppt/diagrams/layout28.xml" ContentType="application/vnd.openxmlformats-officedocument.drawingml.diagramLayout+xml"/>
  <Override PartName="/ppt/diagrams/quickStyle28.xml" ContentType="application/vnd.openxmlformats-officedocument.drawingml.diagramStyle+xml"/>
  <Override PartName="/ppt/diagrams/colors28.xml" ContentType="application/vnd.openxmlformats-officedocument.drawingml.diagramColors+xml"/>
  <Override PartName="/ppt/diagrams/drawing28.xml" ContentType="application/vnd.ms-office.drawingml.diagramDrawing+xml"/>
  <Override PartName="/ppt/charts/chart19.xml" ContentType="application/vnd.openxmlformats-officedocument.drawingml.chart+xml"/>
  <Override PartName="/ppt/charts/chart20.xml" ContentType="application/vnd.openxmlformats-officedocument.drawingml.chart+xml"/>
  <Override PartName="/ppt/charts/chart21.xml" ContentType="application/vnd.openxmlformats-officedocument.drawingml.chart+xml"/>
  <Override PartName="/ppt/charts/chart22.xml" ContentType="application/vnd.openxmlformats-officedocument.drawingml.chart+xml"/>
  <Override PartName="/ppt/charts/chart23.xml" ContentType="application/vnd.openxmlformats-officedocument.drawingml.chart+xml"/>
  <Override PartName="/ppt/charts/chart24.xml" ContentType="application/vnd.openxmlformats-officedocument.drawingml.chart+xml"/>
  <Override PartName="/ppt/charts/chart25.xml" ContentType="application/vnd.openxmlformats-officedocument.drawingml.chart+xml"/>
  <Override PartName="/ppt/diagrams/data29.xml" ContentType="application/vnd.openxmlformats-officedocument.drawingml.diagramData+xml"/>
  <Override PartName="/ppt/diagrams/layout29.xml" ContentType="application/vnd.openxmlformats-officedocument.drawingml.diagramLayout+xml"/>
  <Override PartName="/ppt/diagrams/quickStyle29.xml" ContentType="application/vnd.openxmlformats-officedocument.drawingml.diagramStyle+xml"/>
  <Override PartName="/ppt/diagrams/colors29.xml" ContentType="application/vnd.openxmlformats-officedocument.drawingml.diagramColors+xml"/>
  <Override PartName="/ppt/diagrams/drawing29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03"/>
  </p:notesMasterIdLst>
  <p:sldIdLst>
    <p:sldId id="448" r:id="rId2"/>
    <p:sldId id="256" r:id="rId3"/>
    <p:sldId id="377" r:id="rId4"/>
    <p:sldId id="343" r:id="rId5"/>
    <p:sldId id="262" r:id="rId6"/>
    <p:sldId id="338" r:id="rId7"/>
    <p:sldId id="314" r:id="rId8"/>
    <p:sldId id="315" r:id="rId9"/>
    <p:sldId id="316" r:id="rId10"/>
    <p:sldId id="317" r:id="rId11"/>
    <p:sldId id="318" r:id="rId12"/>
    <p:sldId id="319" r:id="rId13"/>
    <p:sldId id="403" r:id="rId14"/>
    <p:sldId id="405" r:id="rId15"/>
    <p:sldId id="320" r:id="rId16"/>
    <p:sldId id="393" r:id="rId17"/>
    <p:sldId id="321" r:id="rId18"/>
    <p:sldId id="395" r:id="rId19"/>
    <p:sldId id="263" r:id="rId20"/>
    <p:sldId id="339" r:id="rId21"/>
    <p:sldId id="428" r:id="rId22"/>
    <p:sldId id="449" r:id="rId23"/>
    <p:sldId id="406" r:id="rId24"/>
    <p:sldId id="407" r:id="rId25"/>
    <p:sldId id="408" r:id="rId26"/>
    <p:sldId id="409" r:id="rId27"/>
    <p:sldId id="390" r:id="rId28"/>
    <p:sldId id="430" r:id="rId29"/>
    <p:sldId id="433" r:id="rId30"/>
    <p:sldId id="429" r:id="rId31"/>
    <p:sldId id="431" r:id="rId32"/>
    <p:sldId id="432" r:id="rId33"/>
    <p:sldId id="396" r:id="rId34"/>
    <p:sldId id="313" r:id="rId35"/>
    <p:sldId id="265" r:id="rId36"/>
    <p:sldId id="445" r:id="rId37"/>
    <p:sldId id="446" r:id="rId38"/>
    <p:sldId id="438" r:id="rId39"/>
    <p:sldId id="416" r:id="rId40"/>
    <p:sldId id="443" r:id="rId41"/>
    <p:sldId id="444" r:id="rId42"/>
    <p:sldId id="447" r:id="rId43"/>
    <p:sldId id="420" r:id="rId44"/>
    <p:sldId id="427" r:id="rId45"/>
    <p:sldId id="412" r:id="rId46"/>
    <p:sldId id="345" r:id="rId47"/>
    <p:sldId id="346" r:id="rId48"/>
    <p:sldId id="347" r:id="rId49"/>
    <p:sldId id="410" r:id="rId50"/>
    <p:sldId id="411" r:id="rId51"/>
    <p:sldId id="434" r:id="rId52"/>
    <p:sldId id="397" r:id="rId53"/>
    <p:sldId id="350" r:id="rId54"/>
    <p:sldId id="351" r:id="rId55"/>
    <p:sldId id="352" r:id="rId56"/>
    <p:sldId id="353" r:id="rId57"/>
    <p:sldId id="394" r:id="rId58"/>
    <p:sldId id="450" r:id="rId59"/>
    <p:sldId id="355" r:id="rId60"/>
    <p:sldId id="401" r:id="rId61"/>
    <p:sldId id="356" r:id="rId62"/>
    <p:sldId id="267" r:id="rId63"/>
    <p:sldId id="286" r:id="rId64"/>
    <p:sldId id="287" r:id="rId65"/>
    <p:sldId id="288" r:id="rId66"/>
    <p:sldId id="289" r:id="rId67"/>
    <p:sldId id="290" r:id="rId68"/>
    <p:sldId id="381" r:id="rId69"/>
    <p:sldId id="451" r:id="rId70"/>
    <p:sldId id="452" r:id="rId71"/>
    <p:sldId id="359" r:id="rId72"/>
    <p:sldId id="398" r:id="rId73"/>
    <p:sldId id="270" r:id="rId74"/>
    <p:sldId id="302" r:id="rId75"/>
    <p:sldId id="299" r:id="rId76"/>
    <p:sldId id="300" r:id="rId77"/>
    <p:sldId id="301" r:id="rId78"/>
    <p:sldId id="363" r:id="rId79"/>
    <p:sldId id="364" r:id="rId80"/>
    <p:sldId id="365" r:id="rId81"/>
    <p:sldId id="271" r:id="rId82"/>
    <p:sldId id="453" r:id="rId83"/>
    <p:sldId id="283" r:id="rId84"/>
    <p:sldId id="281" r:id="rId85"/>
    <p:sldId id="282" r:id="rId86"/>
    <p:sldId id="362" r:id="rId87"/>
    <p:sldId id="278" r:id="rId88"/>
    <p:sldId id="366" r:id="rId89"/>
    <p:sldId id="367" r:id="rId90"/>
    <p:sldId id="368" r:id="rId91"/>
    <p:sldId id="369" r:id="rId92"/>
    <p:sldId id="370" r:id="rId93"/>
    <p:sldId id="371" r:id="rId94"/>
    <p:sldId id="372" r:id="rId95"/>
    <p:sldId id="373" r:id="rId96"/>
    <p:sldId id="374" r:id="rId97"/>
    <p:sldId id="375" r:id="rId98"/>
    <p:sldId id="392" r:id="rId99"/>
    <p:sldId id="391" r:id="rId100"/>
    <p:sldId id="376" r:id="rId101"/>
    <p:sldId id="280" r:id="rId102"/>
  </p:sldIdLst>
  <p:sldSz cx="9144000" cy="6858000" type="screen4x3"/>
  <p:notesSz cx="6858000" cy="9144000"/>
  <p:defaultTextStyle>
    <a:defPPr>
      <a:defRPr lang="es-C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Fredy Armando Rincon Ortiz" initials="FARO" lastIdx="1" clrIdx="0">
    <p:extLst/>
  </p:cmAuthor>
  <p:cmAuthor id="2" name="Ana Milena Angarita Monroy" initials="AMAM" lastIdx="1" clrIdx="1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48484"/>
    <a:srgbClr val="595959"/>
    <a:srgbClr val="FF0066"/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Estilo medio 2 - Énfasis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16D9F66E-5EB9-4882-86FB-DCBF35E3C3E4}" styleName="Estilo medio 4 - Énfasis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E8B1032C-EA38-4F05-BA0D-38AFFFC7BED3}" styleName="Estilo claro 3 - Acento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912C8C85-51F0-491E-9774-3900AFEF0FD7}" styleName="Estilo claro 2 - Acento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08FB837D-C827-4EFA-A057-4D05807E0F7C}" styleName="Estilo temático 1 - Énfasis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10A1B5D5-9B99-4C35-A422-299274C87663}" styleName="Estilo medio 1 - Énfasis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5940675A-B579-460E-94D1-54222C63F5DA}" styleName="Sin estilo, cuadrícula de la tabla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7DF18680-E054-41AD-8BC1-D1AEF772440D}" styleName="Estilo medio 2 - Énfasis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045" autoAdjust="0"/>
    <p:restoredTop sz="94630" autoAdjust="0"/>
  </p:normalViewPr>
  <p:slideViewPr>
    <p:cSldViewPr snapToGrid="0">
      <p:cViewPr varScale="1">
        <p:scale>
          <a:sx n="67" d="100"/>
          <a:sy n="67" d="100"/>
        </p:scale>
        <p:origin x="636" y="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5142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438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07" Type="http://schemas.openxmlformats.org/officeDocument/2006/relationships/theme" Target="theme/theme1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87" Type="http://schemas.openxmlformats.org/officeDocument/2006/relationships/slide" Target="slides/slide86.xml"/><Relationship Id="rId102" Type="http://schemas.openxmlformats.org/officeDocument/2006/relationships/slide" Target="slides/slide101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103" Type="http://schemas.openxmlformats.org/officeDocument/2006/relationships/notesMaster" Target="notesMasters/notesMaster1.xml"/><Relationship Id="rId108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6" Type="http://schemas.openxmlformats.org/officeDocument/2006/relationships/viewProps" Target="viewProp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commentAuthors" Target="commentAuthor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Libro1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oleObject" Target="Libro1" TargetMode="External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oleObject" Target="Libro1" TargetMode="External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oleObject" Target="Libro1" TargetMode="External"/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_rels/chart13.xml.rels><?xml version="1.0" encoding="UTF-8" standalone="yes"?>
<Relationships xmlns="http://schemas.openxmlformats.org/package/2006/relationships"><Relationship Id="rId3" Type="http://schemas.openxmlformats.org/officeDocument/2006/relationships/oleObject" Target="Libro1" TargetMode="External"/><Relationship Id="rId2" Type="http://schemas.microsoft.com/office/2011/relationships/chartColorStyle" Target="colors11.xml"/><Relationship Id="rId1" Type="http://schemas.microsoft.com/office/2011/relationships/chartStyle" Target="style11.xml"/></Relationships>
</file>

<file path=ppt/charts/_rels/chart14.xml.rels><?xml version="1.0" encoding="UTF-8" standalone="yes"?>
<Relationships xmlns="http://schemas.openxmlformats.org/package/2006/relationships"><Relationship Id="rId3" Type="http://schemas.openxmlformats.org/officeDocument/2006/relationships/oleObject" Target="Libro1" TargetMode="External"/><Relationship Id="rId2" Type="http://schemas.microsoft.com/office/2011/relationships/chartColorStyle" Target="colors12.xml"/><Relationship Id="rId1" Type="http://schemas.microsoft.com/office/2011/relationships/chartStyle" Target="style12.xml"/></Relationships>
</file>

<file path=ppt/charts/_rels/chart15.xml.rels><?xml version="1.0" encoding="UTF-8" standalone="yes"?>
<Relationships xmlns="http://schemas.openxmlformats.org/package/2006/relationships"><Relationship Id="rId3" Type="http://schemas.openxmlformats.org/officeDocument/2006/relationships/oleObject" Target="Libro1" TargetMode="External"/><Relationship Id="rId2" Type="http://schemas.microsoft.com/office/2011/relationships/chartColorStyle" Target="colors13.xml"/><Relationship Id="rId1" Type="http://schemas.microsoft.com/office/2011/relationships/chartStyle" Target="style13.xml"/></Relationships>
</file>

<file path=ppt/charts/_rels/chart1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Hoja_de_c_lculo_de_Microsoft_Excel1.xlsx"/><Relationship Id="rId2" Type="http://schemas.microsoft.com/office/2011/relationships/chartColorStyle" Target="colors14.xml"/><Relationship Id="rId1" Type="http://schemas.microsoft.com/office/2011/relationships/chartStyle" Target="style14.xml"/></Relationships>
</file>

<file path=ppt/charts/_rels/chart1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Hoja_de_c_lculo_de_Microsoft_Excel2.xlsx"/><Relationship Id="rId2" Type="http://schemas.microsoft.com/office/2011/relationships/chartColorStyle" Target="colors15.xml"/><Relationship Id="rId1" Type="http://schemas.microsoft.com/office/2011/relationships/chartStyle" Target="style15.xml"/></Relationships>
</file>

<file path=ppt/charts/_rels/chart1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Hoja_de_c_lculo_de_Microsoft_Excel3.xlsx"/><Relationship Id="rId2" Type="http://schemas.microsoft.com/office/2011/relationships/chartColorStyle" Target="colors16.xml"/><Relationship Id="rId1" Type="http://schemas.microsoft.com/office/2011/relationships/chartStyle" Target="style16.xml"/></Relationships>
</file>

<file path=ppt/charts/_rels/chart19.xml.rels><?xml version="1.0" encoding="UTF-8" standalone="yes"?>
<Relationships xmlns="http://schemas.openxmlformats.org/package/2006/relationships"><Relationship Id="rId1" Type="http://schemas.openxmlformats.org/officeDocument/2006/relationships/oleObject" Target="file:///D:\DATOS\Documents\SERVICIOS%20Y%20ATENCION\MACROPROCESO%20Servicios%20y%20Atencion%20-%20RA\311016%20RENDICION%20PUBLICA%20DE%20CUENTAS\RENDICION%20DE%20CUENTAS.xls" TargetMode="Externa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Libro1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20.xml.rels><?xml version="1.0" encoding="UTF-8" standalone="yes"?>
<Relationships xmlns="http://schemas.openxmlformats.org/package/2006/relationships"><Relationship Id="rId1" Type="http://schemas.openxmlformats.org/officeDocument/2006/relationships/oleObject" Target="file:///D:\DATOS\Documents\SERVICIOS%20Y%20ATENCION\MACROPROCESO%20Servicios%20y%20Atencion%20-%20RA\311016%20RENDICION%20PUBLICA%20DE%20CUENTAS\RENDICION%20DE%20CUENTAS.xls" TargetMode="External"/></Relationships>
</file>

<file path=ppt/charts/_rels/chart21.xml.rels><?xml version="1.0" encoding="UTF-8" standalone="yes"?>
<Relationships xmlns="http://schemas.openxmlformats.org/package/2006/relationships"><Relationship Id="rId1" Type="http://schemas.openxmlformats.org/officeDocument/2006/relationships/oleObject" Target="file:///D:\DATOS\Documents\SERVICIOS%20Y%20ATENCION\MACROPROCESO%20Servicios%20y%20Atencion%20-%20RA\311016%20RENDICION%20PUBLICA%20DE%20CUENTAS\RENDICION%20DE%20CUENTAS.xls" TargetMode="External"/></Relationships>
</file>

<file path=ppt/charts/_rels/chart22.xml.rels><?xml version="1.0" encoding="UTF-8" standalone="yes"?>
<Relationships xmlns="http://schemas.openxmlformats.org/package/2006/relationships"><Relationship Id="rId1" Type="http://schemas.openxmlformats.org/officeDocument/2006/relationships/oleObject" Target="file:///D:\DATOS\Documents\SERVICIOS%20Y%20ATENCION\MACROPROCESO%20Servicios%20y%20Atencion%20-%20RA\311016%20RENDICION%20PUBLICA%20DE%20CUENTAS\RENDICION%20DE%20CUENTAS.xls" TargetMode="External"/></Relationships>
</file>

<file path=ppt/charts/_rels/chart23.xml.rels><?xml version="1.0" encoding="UTF-8" standalone="yes"?>
<Relationships xmlns="http://schemas.openxmlformats.org/package/2006/relationships"><Relationship Id="rId1" Type="http://schemas.openxmlformats.org/officeDocument/2006/relationships/oleObject" Target="file:///D:\DATOS\Documents\SERVICIOS%20Y%20ATENCION\MACROPROCESO%20Servicios%20y%20Atencion%20-%20RA\311016%20RENDICION%20PUBLICA%20DE%20CUENTAS\encuesta%20rpc.xlsx" TargetMode="External"/></Relationships>
</file>

<file path=ppt/charts/_rels/chart24.xml.rels><?xml version="1.0" encoding="UTF-8" standalone="yes"?>
<Relationships xmlns="http://schemas.openxmlformats.org/package/2006/relationships"><Relationship Id="rId1" Type="http://schemas.openxmlformats.org/officeDocument/2006/relationships/oleObject" Target="file:///D:\DATOS\Documents\SERVICIOS%20Y%20ATENCION\MACROPROCESO%20Servicios%20y%20Atencion%20-%20RA\311016%20RENDICION%20PUBLICA%20DE%20CUENTAS\encuesta%20rpc.xlsx" TargetMode="External"/></Relationships>
</file>

<file path=ppt/charts/_rels/chart25.xml.rels><?xml version="1.0" encoding="UTF-8" standalone="yes"?>
<Relationships xmlns="http://schemas.openxmlformats.org/package/2006/relationships"><Relationship Id="rId1" Type="http://schemas.openxmlformats.org/officeDocument/2006/relationships/oleObject" Target="file:///D:\DATOS\Documents\SERVICIOS%20Y%20ATENCION\MACROPROCESO%20Servicios%20y%20Atencion%20-%20RA\311016%20RENDICION%20PUBLICA%20DE%20CUENTAS\encuesta%20rpc.xlsx" TargetMode="Externa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Libro1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Libro1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Libro1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Libro1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oleObject" Target="Libro1" TargetMode="Externa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oleObject" Target="Libro1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oleObject" Target="Libro1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7.2088027701277299E-2"/>
          <c:y val="3.7928434254014522E-2"/>
          <c:w val="0.91274384294045663"/>
          <c:h val="0.8971120582262683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Hoja1!$C$7</c:f>
              <c:strCache>
                <c:ptCount val="1"/>
                <c:pt idx="0">
                  <c:v>Unidades de servicios 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Hoja1!$D$6:$F$6</c:f>
              <c:strCache>
                <c:ptCount val="3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</c:strCache>
            </c:strRef>
          </c:cat>
          <c:val>
            <c:numRef>
              <c:f>Hoja1!$D$7:$F$7</c:f>
              <c:numCache>
                <c:formatCode>General</c:formatCode>
                <c:ptCount val="3"/>
                <c:pt idx="0">
                  <c:v>71</c:v>
                </c:pt>
                <c:pt idx="1">
                  <c:v>75</c:v>
                </c:pt>
                <c:pt idx="2">
                  <c:v>101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99103080"/>
        <c:axId val="199096024"/>
      </c:barChart>
      <c:catAx>
        <c:axId val="19910308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199096024"/>
        <c:crosses val="autoZero"/>
        <c:auto val="1"/>
        <c:lblAlgn val="ctr"/>
        <c:lblOffset val="100"/>
        <c:noMultiLvlLbl val="0"/>
      </c:catAx>
      <c:valAx>
        <c:axId val="19909602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19910308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Hoja1!$A$6</c:f>
              <c:strCache>
                <c:ptCount val="1"/>
                <c:pt idx="0">
                  <c:v>Cupos atendidos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numRef>
              <c:f>Hoja1!$B$5:$D$5</c:f>
              <c:numCache>
                <c:formatCode>General</c:formatCode>
                <c:ptCount val="3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</c:numCache>
            </c:numRef>
          </c:cat>
          <c:val>
            <c:numRef>
              <c:f>Hoja1!$B$6:$D$6</c:f>
              <c:numCache>
                <c:formatCode>General</c:formatCode>
                <c:ptCount val="3"/>
                <c:pt idx="0">
                  <c:v>500</c:v>
                </c:pt>
                <c:pt idx="1">
                  <c:v>250</c:v>
                </c:pt>
                <c:pt idx="2">
                  <c:v>300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222194968"/>
        <c:axId val="222195360"/>
      </c:barChart>
      <c:catAx>
        <c:axId val="22219496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222195360"/>
        <c:crosses val="autoZero"/>
        <c:auto val="1"/>
        <c:lblAlgn val="ctr"/>
        <c:lblOffset val="100"/>
        <c:noMultiLvlLbl val="0"/>
      </c:catAx>
      <c:valAx>
        <c:axId val="22219536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22219496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8784004434273571E-3"/>
          <c:y val="0"/>
          <c:w val="0.96297310341848108"/>
          <c:h val="1"/>
        </c:manualLayout>
      </c:layout>
      <c:lineChart>
        <c:grouping val="stacked"/>
        <c:varyColors val="0"/>
        <c:ser>
          <c:idx val="0"/>
          <c:order val="0"/>
          <c:tx>
            <c:strRef>
              <c:f>Hoja1!$A$6</c:f>
              <c:strCache>
                <c:ptCount val="1"/>
                <c:pt idx="0">
                  <c:v>Cupos atendidos</c:v>
                </c:pt>
              </c:strCache>
            </c:strRef>
          </c:tx>
          <c:spPr>
            <a:ln w="28575" cap="rnd">
              <a:solidFill>
                <a:srgbClr val="FF0066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rgbClr val="FF00FF"/>
              </a:solidFill>
              <a:ln w="9525">
                <a:solidFill>
                  <a:srgbClr val="FF0066"/>
                </a:solidFill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Hoja1!$B$5:$D$5</c:f>
              <c:numCache>
                <c:formatCode>General</c:formatCode>
                <c:ptCount val="3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</c:numCache>
            </c:numRef>
          </c:cat>
          <c:val>
            <c:numRef>
              <c:f>Hoja1!$B$6:$D$6</c:f>
              <c:numCache>
                <c:formatCode>General</c:formatCode>
                <c:ptCount val="3"/>
                <c:pt idx="0">
                  <c:v>500</c:v>
                </c:pt>
                <c:pt idx="1">
                  <c:v>250</c:v>
                </c:pt>
                <c:pt idx="2">
                  <c:v>300</c:v>
                </c:pt>
              </c:numCache>
            </c:numRef>
          </c:val>
          <c:smooth val="0"/>
        </c:ser>
        <c:dLbls>
          <c:dLblPos val="t"/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222196536"/>
        <c:axId val="238450736"/>
      </c:lineChart>
      <c:catAx>
        <c:axId val="222196536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238450736"/>
        <c:crosses val="autoZero"/>
        <c:auto val="1"/>
        <c:lblAlgn val="ctr"/>
        <c:lblOffset val="100"/>
        <c:noMultiLvlLbl val="0"/>
      </c:catAx>
      <c:valAx>
        <c:axId val="238450736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22219653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zero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Hoja2!$A$2</c:f>
              <c:strCache>
                <c:ptCount val="1"/>
                <c:pt idx="0">
                  <c:v>usuarios atendidos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numRef>
              <c:f>Hoja2!$B$1:$D$1</c:f>
              <c:numCache>
                <c:formatCode>General</c:formatCode>
                <c:ptCount val="3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</c:numCache>
            </c:numRef>
          </c:cat>
          <c:val>
            <c:numRef>
              <c:f>Hoja2!$B$2:$D$2</c:f>
              <c:numCache>
                <c:formatCode>General</c:formatCode>
                <c:ptCount val="3"/>
                <c:pt idx="0">
                  <c:v>3000</c:v>
                </c:pt>
                <c:pt idx="1">
                  <c:v>1575</c:v>
                </c:pt>
                <c:pt idx="2">
                  <c:v>2100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238460928"/>
        <c:axId val="238480920"/>
      </c:barChart>
      <c:catAx>
        <c:axId val="23846092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238480920"/>
        <c:crosses val="autoZero"/>
        <c:auto val="1"/>
        <c:lblAlgn val="ctr"/>
        <c:lblOffset val="100"/>
        <c:noMultiLvlLbl val="0"/>
      </c:catAx>
      <c:valAx>
        <c:axId val="23848092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23846092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8414117657198941E-3"/>
          <c:y val="4.4666948229645231E-2"/>
          <c:w val="0.99315858823427994"/>
          <c:h val="0.91930290470326936"/>
        </c:manualLayout>
      </c:layout>
      <c:lineChart>
        <c:grouping val="standard"/>
        <c:varyColors val="0"/>
        <c:ser>
          <c:idx val="0"/>
          <c:order val="0"/>
          <c:tx>
            <c:strRef>
              <c:f>Hoja2!$A$2</c:f>
              <c:strCache>
                <c:ptCount val="1"/>
                <c:pt idx="0">
                  <c:v>usuarios atendidos</c:v>
                </c:pt>
              </c:strCache>
            </c:strRef>
          </c:tx>
          <c:spPr>
            <a:ln w="28575" cap="rnd">
              <a:solidFill>
                <a:srgbClr val="FF0066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Hoja2!$B$1:$D$1</c:f>
              <c:numCache>
                <c:formatCode>General</c:formatCode>
                <c:ptCount val="3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</c:numCache>
            </c:numRef>
          </c:cat>
          <c:val>
            <c:numRef>
              <c:f>Hoja2!$B$2:$D$2</c:f>
              <c:numCache>
                <c:formatCode>General</c:formatCode>
                <c:ptCount val="3"/>
                <c:pt idx="0">
                  <c:v>3000</c:v>
                </c:pt>
                <c:pt idx="1">
                  <c:v>1575</c:v>
                </c:pt>
                <c:pt idx="2">
                  <c:v>2100</c:v>
                </c:pt>
              </c:numCache>
            </c:numRef>
          </c:val>
          <c:smooth val="0"/>
        </c:ser>
        <c:dLbls>
          <c:dLblPos val="t"/>
          <c:showLegendKey val="0"/>
          <c:showVal val="1"/>
          <c:showCatName val="0"/>
          <c:showSerName val="0"/>
          <c:showPercent val="0"/>
          <c:showBubbleSize val="0"/>
        </c:dLbls>
        <c:smooth val="0"/>
        <c:axId val="197328648"/>
        <c:axId val="197321592"/>
      </c:lineChart>
      <c:catAx>
        <c:axId val="197328648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197321592"/>
        <c:crosses val="autoZero"/>
        <c:auto val="1"/>
        <c:lblAlgn val="ctr"/>
        <c:lblOffset val="100"/>
        <c:noMultiLvlLbl val="0"/>
      </c:catAx>
      <c:valAx>
        <c:axId val="197321592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19732864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Hoja2!$A$8</c:f>
              <c:strCache>
                <c:ptCount val="1"/>
                <c:pt idx="0">
                  <c:v>Familias atendidas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numRef>
              <c:f>Hoja2!$B$7:$D$7</c:f>
              <c:numCache>
                <c:formatCode>General</c:formatCode>
                <c:ptCount val="3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</c:numCache>
            </c:numRef>
          </c:cat>
          <c:val>
            <c:numRef>
              <c:f>Hoja2!$B$8:$D$8</c:f>
              <c:numCache>
                <c:formatCode>General</c:formatCode>
                <c:ptCount val="3"/>
                <c:pt idx="0">
                  <c:v>1000</c:v>
                </c:pt>
                <c:pt idx="1">
                  <c:v>525</c:v>
                </c:pt>
                <c:pt idx="2">
                  <c:v>700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92005096"/>
        <c:axId val="192006664"/>
      </c:barChart>
      <c:catAx>
        <c:axId val="19200509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192006664"/>
        <c:crosses val="autoZero"/>
        <c:auto val="1"/>
        <c:lblAlgn val="ctr"/>
        <c:lblOffset val="100"/>
        <c:noMultiLvlLbl val="0"/>
      </c:catAx>
      <c:valAx>
        <c:axId val="19200666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19200509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2.7142968135739482E-2"/>
          <c:y val="7.5761355526294663E-2"/>
          <c:w val="0.96487380594198424"/>
          <c:h val="0.9242386444737053"/>
        </c:manualLayout>
      </c:layout>
      <c:lineChart>
        <c:grouping val="stacked"/>
        <c:varyColors val="0"/>
        <c:ser>
          <c:idx val="0"/>
          <c:order val="0"/>
          <c:tx>
            <c:strRef>
              <c:f>Hoja2!$A$8</c:f>
              <c:strCache>
                <c:ptCount val="1"/>
                <c:pt idx="0">
                  <c:v>Familias atendidas</c:v>
                </c:pt>
              </c:strCache>
            </c:strRef>
          </c:tx>
          <c:spPr>
            <a:ln w="28575" cap="rnd">
              <a:solidFill>
                <a:srgbClr val="FF0066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rgbClr val="FF00FF"/>
              </a:solidFill>
              <a:ln w="9525">
                <a:solidFill>
                  <a:srgbClr val="FF0066"/>
                </a:solidFill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Hoja2!$B$7:$D$7</c:f>
              <c:numCache>
                <c:formatCode>General</c:formatCode>
                <c:ptCount val="3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</c:numCache>
            </c:numRef>
          </c:cat>
          <c:val>
            <c:numRef>
              <c:f>Hoja2!$B$8:$D$8</c:f>
              <c:numCache>
                <c:formatCode>General</c:formatCode>
                <c:ptCount val="3"/>
                <c:pt idx="0">
                  <c:v>1000</c:v>
                </c:pt>
                <c:pt idx="1">
                  <c:v>525</c:v>
                </c:pt>
                <c:pt idx="2">
                  <c:v>700</c:v>
                </c:pt>
              </c:numCache>
            </c:numRef>
          </c:val>
          <c:smooth val="0"/>
        </c:ser>
        <c:dLbls>
          <c:dLblPos val="t"/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192006272"/>
        <c:axId val="224212664"/>
      </c:lineChart>
      <c:catAx>
        <c:axId val="192006272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224212664"/>
        <c:crosses val="autoZero"/>
        <c:auto val="1"/>
        <c:lblAlgn val="ctr"/>
        <c:lblOffset val="100"/>
        <c:noMultiLvlLbl val="0"/>
      </c:catAx>
      <c:valAx>
        <c:axId val="224212664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19200627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zero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128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s-CO"/>
              <a:t>DISTRIBUCIÓN POR MUNICIPIO Y TIPO DE PAQUETE </a:t>
            </a:r>
          </a:p>
          <a:p>
            <a:pPr>
              <a:defRPr/>
            </a:pPr>
            <a:endParaRPr lang="es-CO"/>
          </a:p>
        </c:rich>
      </c:tx>
      <c:layout>
        <c:manualLayout>
          <c:xMode val="edge"/>
          <c:yMode val="edge"/>
          <c:x val="7.2055555555555553E-2"/>
          <c:y val="0.63540608225074757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28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title>
    <c:autoTitleDeleted val="0"/>
    <c:plotArea>
      <c:layout>
        <c:manualLayout>
          <c:layoutTarget val="inner"/>
          <c:xMode val="edge"/>
          <c:yMode val="edge"/>
          <c:x val="8.6025371828521435E-2"/>
          <c:y val="8.606481481481483E-2"/>
          <c:w val="0.90286351706036749"/>
          <c:h val="0.4228546952464275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Hoja1!$C$14</c:f>
              <c:strCache>
                <c:ptCount val="1"/>
                <c:pt idx="0">
                  <c:v>Paquete tipo 1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satMod val="103000"/>
                    <a:lumMod val="102000"/>
                    <a:tint val="94000"/>
                  </a:schemeClr>
                </a:gs>
                <a:gs pos="50000">
                  <a:schemeClr val="accent1">
                    <a:satMod val="110000"/>
                    <a:lumMod val="100000"/>
                    <a:shade val="100000"/>
                  </a:schemeClr>
                </a:gs>
                <a:gs pos="100000">
                  <a:schemeClr val="accent1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Hoja1!$B$15:$B$16</c:f>
              <c:strCache>
                <c:ptCount val="2"/>
                <c:pt idx="0">
                  <c:v>Leticia</c:v>
                </c:pt>
                <c:pt idx="1">
                  <c:v>Puerto Nariño</c:v>
                </c:pt>
              </c:strCache>
            </c:strRef>
          </c:cat>
          <c:val>
            <c:numRef>
              <c:f>Hoja1!$C$15:$C$16</c:f>
              <c:numCache>
                <c:formatCode>General</c:formatCode>
                <c:ptCount val="2"/>
                <c:pt idx="0">
                  <c:v>20</c:v>
                </c:pt>
                <c:pt idx="1">
                  <c:v>10</c:v>
                </c:pt>
              </c:numCache>
            </c:numRef>
          </c:val>
        </c:ser>
        <c:ser>
          <c:idx val="1"/>
          <c:order val="1"/>
          <c:tx>
            <c:strRef>
              <c:f>Hoja1!$D$14</c:f>
              <c:strCache>
                <c:ptCount val="1"/>
                <c:pt idx="0">
                  <c:v>Paquete tipo2</c:v>
                </c:pt>
              </c:strCache>
            </c:strRef>
          </c:tx>
          <c:spPr>
            <a:gradFill rotWithShape="1">
              <a:gsLst>
                <a:gs pos="0">
                  <a:schemeClr val="accent2">
                    <a:satMod val="103000"/>
                    <a:lumMod val="102000"/>
                    <a:tint val="94000"/>
                  </a:schemeClr>
                </a:gs>
                <a:gs pos="50000">
                  <a:schemeClr val="accent2">
                    <a:satMod val="110000"/>
                    <a:lumMod val="100000"/>
                    <a:shade val="100000"/>
                  </a:schemeClr>
                </a:gs>
                <a:gs pos="100000">
                  <a:schemeClr val="accent2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Hoja1!$B$15:$B$16</c:f>
              <c:strCache>
                <c:ptCount val="2"/>
                <c:pt idx="0">
                  <c:v>Leticia</c:v>
                </c:pt>
                <c:pt idx="1">
                  <c:v>Puerto Nariño</c:v>
                </c:pt>
              </c:strCache>
            </c:strRef>
          </c:cat>
          <c:val>
            <c:numRef>
              <c:f>Hoja1!$D$15:$D$16</c:f>
              <c:numCache>
                <c:formatCode>General</c:formatCode>
                <c:ptCount val="2"/>
                <c:pt idx="0">
                  <c:v>40</c:v>
                </c:pt>
                <c:pt idx="1">
                  <c:v>20</c:v>
                </c:pt>
              </c:numCache>
            </c:numRef>
          </c:val>
        </c:ser>
        <c:ser>
          <c:idx val="2"/>
          <c:order val="2"/>
          <c:tx>
            <c:strRef>
              <c:f>Hoja1!$E$14</c:f>
              <c:strCache>
                <c:ptCount val="1"/>
                <c:pt idx="0">
                  <c:v>Paquete lacta gest</c:v>
                </c:pt>
              </c:strCache>
            </c:strRef>
          </c:tx>
          <c:spPr>
            <a:gradFill rotWithShape="1">
              <a:gsLst>
                <a:gs pos="0">
                  <a:schemeClr val="accent3">
                    <a:satMod val="103000"/>
                    <a:lumMod val="102000"/>
                    <a:tint val="94000"/>
                  </a:schemeClr>
                </a:gs>
                <a:gs pos="50000">
                  <a:schemeClr val="accent3">
                    <a:satMod val="110000"/>
                    <a:lumMod val="100000"/>
                    <a:shade val="100000"/>
                  </a:schemeClr>
                </a:gs>
                <a:gs pos="100000">
                  <a:schemeClr val="accent3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Hoja1!$B$15:$B$16</c:f>
              <c:strCache>
                <c:ptCount val="2"/>
                <c:pt idx="0">
                  <c:v>Leticia</c:v>
                </c:pt>
                <c:pt idx="1">
                  <c:v>Puerto Nariño</c:v>
                </c:pt>
              </c:strCache>
            </c:strRef>
          </c:cat>
          <c:val>
            <c:numRef>
              <c:f>Hoja1!$E$15:$E$16</c:f>
              <c:numCache>
                <c:formatCode>General</c:formatCode>
                <c:ptCount val="2"/>
                <c:pt idx="0">
                  <c:v>15</c:v>
                </c:pt>
                <c:pt idx="1">
                  <c:v>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overlap val="-24"/>
        <c:axId val="242454576"/>
        <c:axId val="242456536"/>
      </c:barChart>
      <c:catAx>
        <c:axId val="24245457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242456536"/>
        <c:crosses val="autoZero"/>
        <c:auto val="1"/>
        <c:lblAlgn val="ctr"/>
        <c:lblOffset val="100"/>
        <c:noMultiLvlLbl val="0"/>
      </c:catAx>
      <c:valAx>
        <c:axId val="24245653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24245457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PORCENTAJE DE BENEFICARIOS SEGÚN POBLACIÓN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title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3.6111111111111108E-2"/>
          <c:y val="0.30995370370370373"/>
          <c:w val="0.59686942257217845"/>
          <c:h val="0.65300925925925923"/>
        </c:manualLayout>
      </c:layout>
      <c:pie3DChart>
        <c:varyColors val="1"/>
        <c:ser>
          <c:idx val="0"/>
          <c:order val="0"/>
          <c:explosion val="36"/>
          <c:dPt>
            <c:idx val="0"/>
            <c:bubble3D val="0"/>
            <c:spPr>
              <a:solidFill>
                <a:schemeClr val="accent1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</c:dPt>
          <c:dPt>
            <c:idx val="1"/>
            <c:bubble3D val="0"/>
            <c:spPr>
              <a:solidFill>
                <a:schemeClr val="accent2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</c:dPt>
          <c:dPt>
            <c:idx val="2"/>
            <c:bubble3D val="0"/>
            <c:spPr>
              <a:solidFill>
                <a:schemeClr val="accent3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</c:dPt>
          <c:dLbls>
            <c:dLbl>
              <c:idx val="1"/>
              <c:layout>
                <c:manualLayout>
                  <c:x val="-0.137494094488189"/>
                  <c:y val="0.2709638378536016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0.22499846894138234"/>
                  <c:y val="0.23969597550306213"/>
                </c:manualLayout>
              </c:layout>
              <c:spPr>
                <a:solidFill>
                  <a:schemeClr val="lt1"/>
                </a:solidFill>
                <a:ln>
                  <a:solidFill>
                    <a:schemeClr val="dk1">
                      <a:lumMod val="25000"/>
                      <a:lumOff val="75000"/>
                    </a:schemeClr>
                  </a:solidFill>
                </a:ln>
                <a:effectLst/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197" b="0" i="0" u="none" strike="noStrike" kern="1200" baseline="0">
                      <a:solidFill>
                        <a:schemeClr val="dk1">
                          <a:lumMod val="65000"/>
                          <a:lumOff val="3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CO"/>
                </a:p>
              </c:txPr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wedgeRectCallout">
                      <a:avLst>
                        <a:gd name="adj1" fmla="val -412636"/>
                        <a:gd name="adj2" fmla="val -174453"/>
                      </a:avLst>
                    </a:prstGeom>
                    <a:noFill/>
                    <a:ln>
                      <a:noFill/>
                    </a:ln>
                  </c15:spPr>
                </c:ext>
              </c:extLst>
            </c:dLbl>
            <c:spPr>
              <a:solidFill>
                <a:prstClr val="white"/>
              </a:solidFill>
              <a:ln>
                <a:solidFill>
                  <a:prstClr val="black">
                    <a:lumMod val="25000"/>
                    <a:lumOff val="75000"/>
                  </a:prstClr>
                </a:solidFill>
              </a:ln>
              <a:effectLst/>
            </c:spPr>
            <c:txPr>
              <a:bodyPr rot="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dk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dLblPos val="ctr"/>
            <c:showLegendKey val="0"/>
            <c:showVal val="0"/>
            <c:showCatName val="1"/>
            <c:showSerName val="0"/>
            <c:showPercent val="1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wedgeRectCallout">
                    <a:avLst/>
                  </a:prstGeom>
                  <a:noFill/>
                  <a:ln>
                    <a:noFill/>
                  </a:ln>
                </c15:spPr>
              </c:ext>
            </c:extLst>
          </c:dLbls>
          <c:cat>
            <c:strRef>
              <c:f>Hoja1!$G$14:$G$16</c:f>
              <c:strCache>
                <c:ptCount val="3"/>
                <c:pt idx="0">
                  <c:v>indigenas</c:v>
                </c:pt>
                <c:pt idx="1">
                  <c:v>sin categoría</c:v>
                </c:pt>
                <c:pt idx="2">
                  <c:v>víctimas de desplazamiento</c:v>
                </c:pt>
              </c:strCache>
            </c:strRef>
          </c:cat>
          <c:val>
            <c:numRef>
              <c:f>Hoja1!$H$14:$H$16</c:f>
              <c:numCache>
                <c:formatCode>0%</c:formatCode>
                <c:ptCount val="3"/>
                <c:pt idx="0">
                  <c:v>0.95</c:v>
                </c:pt>
                <c:pt idx="1">
                  <c:v>0.05</c:v>
                </c:pt>
                <c:pt idx="2" formatCode="General">
                  <c:v>0</c:v>
                </c:pt>
              </c:numCache>
            </c:numRef>
          </c:val>
        </c:ser>
        <c:dLbls>
          <c:dLblPos val="ctr"/>
          <c:showLegendKey val="0"/>
          <c:showVal val="0"/>
          <c:showCatName val="0"/>
          <c:showSerName val="0"/>
          <c:showPercent val="0"/>
          <c:showBubbleSize val="0"/>
          <c:showLeaderLines val="0"/>
        </c:dLbls>
      </c:pie3DChart>
      <c:spPr>
        <a:noFill/>
        <a:ln>
          <a:noFill/>
        </a:ln>
        <a:effectLst/>
      </c:spPr>
    </c:plotArea>
    <c:legend>
      <c:legendPos val="b"/>
      <c:legendEntry>
        <c:idx val="0"/>
        <c:txPr>
          <a:bodyPr rot="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</c:legendEntry>
      <c:legendEntry>
        <c:idx val="1"/>
        <c:txPr>
          <a:bodyPr rot="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</c:legendEntry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s-CO"/>
              <a:t>BENEFICIARIOS PROGRAMA</a:t>
            </a:r>
            <a:r>
              <a:rPr lang="es-CO" baseline="0"/>
              <a:t> RECUPERACIÓN NUTRICIONAL CON ENFOQUE COMUNITARIO</a:t>
            </a:r>
            <a:endParaRPr lang="es-CO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Hoja1!$D$26</c:f>
              <c:strCache>
                <c:ptCount val="1"/>
                <c:pt idx="0">
                  <c:v>Niños</c:v>
                </c:pt>
              </c:strCache>
            </c:strRef>
          </c:tx>
          <c:spPr>
            <a:solidFill>
              <a:schemeClr val="accent1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Hoja1!$C$27:$C$28</c:f>
              <c:strCache>
                <c:ptCount val="2"/>
                <c:pt idx="0">
                  <c:v>LETICIA</c:v>
                </c:pt>
                <c:pt idx="1">
                  <c:v>P.NARIÑO</c:v>
                </c:pt>
              </c:strCache>
            </c:strRef>
          </c:cat>
          <c:val>
            <c:numRef>
              <c:f>Hoja1!$D$27:$D$28</c:f>
              <c:numCache>
                <c:formatCode>General</c:formatCode>
                <c:ptCount val="2"/>
                <c:pt idx="0">
                  <c:v>54</c:v>
                </c:pt>
                <c:pt idx="1">
                  <c:v>17</c:v>
                </c:pt>
              </c:numCache>
            </c:numRef>
          </c:val>
        </c:ser>
        <c:ser>
          <c:idx val="1"/>
          <c:order val="1"/>
          <c:tx>
            <c:strRef>
              <c:f>Hoja1!$E$26</c:f>
              <c:strCache>
                <c:ptCount val="1"/>
                <c:pt idx="0">
                  <c:v>Niñas</c:v>
                </c:pt>
              </c:strCache>
            </c:strRef>
          </c:tx>
          <c:spPr>
            <a:solidFill>
              <a:schemeClr val="accent2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Hoja1!$C$27:$C$28</c:f>
              <c:strCache>
                <c:ptCount val="2"/>
                <c:pt idx="0">
                  <c:v>LETICIA</c:v>
                </c:pt>
                <c:pt idx="1">
                  <c:v>P.NARIÑO</c:v>
                </c:pt>
              </c:strCache>
            </c:strRef>
          </c:cat>
          <c:val>
            <c:numRef>
              <c:f>Hoja1!$E$27:$E$28</c:f>
              <c:numCache>
                <c:formatCode>General</c:formatCode>
                <c:ptCount val="2"/>
                <c:pt idx="0">
                  <c:v>32</c:v>
                </c:pt>
                <c:pt idx="1">
                  <c:v>17</c:v>
                </c:pt>
              </c:numCache>
            </c:numRef>
          </c:val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65"/>
        <c:axId val="242465552"/>
        <c:axId val="242471824"/>
      </c:barChart>
      <c:catAx>
        <c:axId val="24246555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242471824"/>
        <c:crosses val="autoZero"/>
        <c:auto val="1"/>
        <c:lblAlgn val="ctr"/>
        <c:lblOffset val="100"/>
        <c:noMultiLvlLbl val="0"/>
      </c:catAx>
      <c:valAx>
        <c:axId val="242471824"/>
        <c:scaling>
          <c:orientation val="minMax"/>
        </c:scaling>
        <c:delete val="1"/>
        <c:axPos val="l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24246555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legend>
    <c:plotVisOnly val="1"/>
    <c:dispBlanksAs val="gap"/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41274889937355025"/>
          <c:y val="0.10703822342848428"/>
          <c:w val="0.475916447944007"/>
          <c:h val="0.8416746864975212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Hoja1!$B$1</c:f>
              <c:strCache>
                <c:ptCount val="1"/>
                <c:pt idx="0">
                  <c:v>NÚMERO DE PETICIONES</c:v>
                </c:pt>
              </c:strCache>
            </c:strRef>
          </c:tx>
          <c:spPr>
            <a:solidFill>
              <a:srgbClr val="70AD47"/>
            </a:solidFill>
            <a:ln w="76200">
              <a:noFill/>
            </a:ln>
            <a:effectLst/>
          </c:spPr>
          <c:invertIfNegative val="0"/>
          <c:dLbls>
            <c:spPr>
              <a:noFill/>
              <a:ln w="25400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900" b="0" i="0" u="none" strike="noStrike" baseline="0">
                    <a:solidFill>
                      <a:srgbClr val="333333"/>
                    </a:solidFill>
                    <a:latin typeface="Calibri"/>
                    <a:ea typeface="Calibri"/>
                    <a:cs typeface="Calibri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Hoja1!$A$2:$A$15</c:f>
              <c:strCache>
                <c:ptCount val="13"/>
                <c:pt idx="0">
                  <c:v>Denuncias VIF</c:v>
                </c:pt>
                <c:pt idx="1">
                  <c:v>Trámite de Adopción</c:v>
                </c:pt>
                <c:pt idx="2">
                  <c:v>Quejas</c:v>
                </c:pt>
                <c:pt idx="3">
                  <c:v>Proceso de Conflicto con la Ley</c:v>
                </c:pt>
                <c:pt idx="4">
                  <c:v>Reclamos</c:v>
                </c:pt>
                <c:pt idx="5">
                  <c:v>Sugerencias</c:v>
                </c:pt>
                <c:pt idx="6">
                  <c:v>Atencion por Ciclos de Vida y Nutricion</c:v>
                </c:pt>
                <c:pt idx="7">
                  <c:v>Denuncia PRD</c:v>
                </c:pt>
                <c:pt idx="8">
                  <c:v>Información y Orientación</c:v>
                </c:pt>
                <c:pt idx="9">
                  <c:v>Asistencia y Asesoría a la Niñez y la Familia</c:v>
                </c:pt>
                <c:pt idx="10">
                  <c:v>Información y Orientación con Trámite</c:v>
                </c:pt>
                <c:pt idx="11">
                  <c:v>Trámite de Atención Extraprocesal</c:v>
                </c:pt>
                <c:pt idx="12">
                  <c:v>Solicitud de Restablecimiento de Derechos</c:v>
                </c:pt>
              </c:strCache>
            </c:strRef>
          </c:cat>
          <c:val>
            <c:numRef>
              <c:f>Hoja1!$B$2:$B$15</c:f>
              <c:numCache>
                <c:formatCode>General</c:formatCode>
                <c:ptCount val="13"/>
                <c:pt idx="0">
                  <c:v>1</c:v>
                </c:pt>
                <c:pt idx="1">
                  <c:v>1</c:v>
                </c:pt>
                <c:pt idx="2">
                  <c:v>4</c:v>
                </c:pt>
                <c:pt idx="3">
                  <c:v>21</c:v>
                </c:pt>
                <c:pt idx="4">
                  <c:v>31</c:v>
                </c:pt>
                <c:pt idx="5">
                  <c:v>19</c:v>
                </c:pt>
                <c:pt idx="6">
                  <c:v>62</c:v>
                </c:pt>
                <c:pt idx="7">
                  <c:v>106</c:v>
                </c:pt>
                <c:pt idx="8">
                  <c:v>155</c:v>
                </c:pt>
                <c:pt idx="9">
                  <c:v>145</c:v>
                </c:pt>
                <c:pt idx="10">
                  <c:v>224</c:v>
                </c:pt>
                <c:pt idx="11">
                  <c:v>330</c:v>
                </c:pt>
                <c:pt idx="12">
                  <c:v>347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5"/>
        <c:axId val="224213840"/>
        <c:axId val="437726640"/>
      </c:barChart>
      <c:catAx>
        <c:axId val="224213840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vert="horz"/>
          <a:lstStyle/>
          <a:p>
            <a:pPr>
              <a:defRPr sz="900" b="0" i="0" u="none" strike="noStrike" baseline="0">
                <a:solidFill>
                  <a:srgbClr val="333333"/>
                </a:solidFill>
                <a:latin typeface="Calibri"/>
                <a:ea typeface="Calibri"/>
                <a:cs typeface="Calibri"/>
              </a:defRPr>
            </a:pPr>
            <a:endParaRPr lang="es-CO"/>
          </a:p>
        </c:txPr>
        <c:crossAx val="437726640"/>
        <c:crosses val="autoZero"/>
        <c:auto val="1"/>
        <c:lblAlgn val="ctr"/>
        <c:lblOffset val="100"/>
        <c:noMultiLvlLbl val="0"/>
      </c:catAx>
      <c:valAx>
        <c:axId val="43772664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6350">
            <a:noFill/>
          </a:ln>
        </c:spPr>
        <c:txPr>
          <a:bodyPr rot="0" vert="horz"/>
          <a:lstStyle/>
          <a:p>
            <a:pPr>
              <a:defRPr sz="900" b="0" i="0" u="none" strike="noStrike" baseline="0">
                <a:solidFill>
                  <a:srgbClr val="333333"/>
                </a:solidFill>
                <a:latin typeface="Calibri"/>
                <a:ea typeface="Calibri"/>
                <a:cs typeface="Calibri"/>
              </a:defRPr>
            </a:pPr>
            <a:endParaRPr lang="es-CO"/>
          </a:p>
        </c:txPr>
        <c:crossAx val="224213840"/>
        <c:crosses val="autoZero"/>
        <c:crossBetween val="between"/>
      </c:valAx>
      <c:spPr>
        <a:noFill/>
        <a:ln w="25400">
          <a:noFill/>
        </a:ln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s-CO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cked"/>
        <c:varyColors val="0"/>
        <c:ser>
          <c:idx val="0"/>
          <c:order val="0"/>
          <c:tx>
            <c:strRef>
              <c:f>Hoja1!$C$7</c:f>
              <c:strCache>
                <c:ptCount val="1"/>
                <c:pt idx="0">
                  <c:v>Unidades de servicios </c:v>
                </c:pt>
              </c:strCache>
            </c:strRef>
          </c:tx>
          <c:spPr>
            <a:ln w="28575" cap="rnd">
              <a:solidFill>
                <a:srgbClr val="FF0066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rgbClr val="FF0000"/>
              </a:solidFill>
              <a:ln w="9525">
                <a:solidFill>
                  <a:srgbClr val="FF0066"/>
                </a:solidFill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Hoja1!$D$6:$F$6</c:f>
              <c:strCache>
                <c:ptCount val="3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</c:strCache>
            </c:strRef>
          </c:cat>
          <c:val>
            <c:numRef>
              <c:f>Hoja1!$D$7:$F$7</c:f>
              <c:numCache>
                <c:formatCode>General</c:formatCode>
                <c:ptCount val="3"/>
                <c:pt idx="0">
                  <c:v>71</c:v>
                </c:pt>
                <c:pt idx="1">
                  <c:v>75</c:v>
                </c:pt>
                <c:pt idx="2">
                  <c:v>101</c:v>
                </c:pt>
              </c:numCache>
            </c:numRef>
          </c:val>
          <c:smooth val="0"/>
        </c:ser>
        <c:dLbls>
          <c:dLblPos val="t"/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199097200"/>
        <c:axId val="199098768"/>
      </c:lineChart>
      <c:catAx>
        <c:axId val="199097200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199098768"/>
        <c:crosses val="autoZero"/>
        <c:auto val="1"/>
        <c:lblAlgn val="ctr"/>
        <c:lblOffset val="100"/>
        <c:noMultiLvlLbl val="0"/>
      </c:catAx>
      <c:valAx>
        <c:axId val="199098768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19909720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Hoja2!$B$1</c:f>
              <c:strCache>
                <c:ptCount val="1"/>
                <c:pt idx="0">
                  <c:v>N. DE PETICIONES</c:v>
                </c:pt>
              </c:strCache>
            </c:strRef>
          </c:tx>
          <c:spPr>
            <a:solidFill>
              <a:srgbClr val="FF0000"/>
            </a:solidFill>
          </c:spPr>
          <c:invertIfNegative val="0"/>
          <c:dPt>
            <c:idx val="0"/>
            <c:invertIfNegative val="0"/>
            <c:bubble3D val="0"/>
            <c:spPr>
              <a:solidFill>
                <a:srgbClr val="0070C0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1"/>
            <c:invertIfNegative val="0"/>
            <c:bubble3D val="0"/>
            <c:spPr>
              <a:solidFill>
                <a:srgbClr val="FF0000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2"/>
            <c:invertIfNegative val="0"/>
            <c:bubble3D val="0"/>
            <c:spPr>
              <a:solidFill>
                <a:srgbClr val="00B0F0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3"/>
            <c:invertIfNegative val="0"/>
            <c:bubble3D val="0"/>
            <c:spPr>
              <a:solidFill>
                <a:srgbClr val="FF0000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4"/>
            <c:invertIfNegative val="0"/>
            <c:bubble3D val="0"/>
            <c:spPr>
              <a:solidFill>
                <a:srgbClr val="7030A0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5"/>
            <c:invertIfNegative val="0"/>
            <c:bubble3D val="0"/>
            <c:spPr>
              <a:solidFill>
                <a:srgbClr val="00B050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6"/>
            <c:invertIfNegative val="0"/>
            <c:bubble3D val="0"/>
            <c:spPr>
              <a:solidFill>
                <a:srgbClr val="FFC000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7"/>
            <c:invertIfNegative val="0"/>
            <c:bubble3D val="0"/>
            <c:spPr>
              <a:solidFill>
                <a:srgbClr val="FF0000"/>
              </a:solidFill>
              <a:ln w="19050">
                <a:solidFill>
                  <a:schemeClr val="lt1"/>
                </a:solidFill>
              </a:ln>
              <a:effectLst/>
            </c:spPr>
          </c:dPt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Hoja2!$A$2:$A$9</c:f>
              <c:strCache>
                <c:ptCount val="8"/>
                <c:pt idx="0">
                  <c:v>BUZON</c:v>
                </c:pt>
                <c:pt idx="1">
                  <c:v>CHAT</c:v>
                </c:pt>
                <c:pt idx="2">
                  <c:v>ESCRITO</c:v>
                </c:pt>
                <c:pt idx="3">
                  <c:v>PORTAL</c:v>
                </c:pt>
                <c:pt idx="4">
                  <c:v>PRESENCIAL</c:v>
                </c:pt>
                <c:pt idx="5">
                  <c:v>CORREO ELECTRÓNICO</c:v>
                </c:pt>
                <c:pt idx="6">
                  <c:v>TELEFÓNICO</c:v>
                </c:pt>
                <c:pt idx="7">
                  <c:v>VACIAS**</c:v>
                </c:pt>
              </c:strCache>
            </c:strRef>
          </c:cat>
          <c:val>
            <c:numRef>
              <c:f>Hoja2!$B$2:$B$9</c:f>
              <c:numCache>
                <c:formatCode>General</c:formatCode>
                <c:ptCount val="8"/>
                <c:pt idx="0">
                  <c:v>21</c:v>
                </c:pt>
                <c:pt idx="1">
                  <c:v>4</c:v>
                </c:pt>
                <c:pt idx="2">
                  <c:v>277</c:v>
                </c:pt>
                <c:pt idx="3">
                  <c:v>4</c:v>
                </c:pt>
                <c:pt idx="4">
                  <c:v>649</c:v>
                </c:pt>
                <c:pt idx="5">
                  <c:v>68</c:v>
                </c:pt>
                <c:pt idx="6">
                  <c:v>92</c:v>
                </c:pt>
                <c:pt idx="7">
                  <c:v>331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75"/>
        <c:axId val="437727032"/>
        <c:axId val="437725072"/>
      </c:barChart>
      <c:catAx>
        <c:axId val="437727032"/>
        <c:scaling>
          <c:orientation val="minMax"/>
        </c:scaling>
        <c:delete val="0"/>
        <c:axPos val="l"/>
        <c:numFmt formatCode="General" sourceLinked="0"/>
        <c:majorTickMark val="none"/>
        <c:minorTickMark val="none"/>
        <c:tickLblPos val="nextTo"/>
        <c:crossAx val="437725072"/>
        <c:crosses val="autoZero"/>
        <c:auto val="1"/>
        <c:lblAlgn val="ctr"/>
        <c:lblOffset val="100"/>
        <c:noMultiLvlLbl val="0"/>
      </c:catAx>
      <c:valAx>
        <c:axId val="43772507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crossAx val="43772703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800"/>
      </a:pPr>
      <a:endParaRPr lang="es-CO"/>
    </a:p>
  </c:txPr>
  <c:externalData r:id="rId1">
    <c:autoUpdate val="0"/>
  </c:externalData>
</c:chartSpace>
</file>

<file path=ppt/charts/chart2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26"/>
    </mc:Choice>
    <mc:Fallback>
      <c:style val="26"/>
    </mc:Fallback>
  </mc:AlternateContent>
  <c:chart>
    <c:title>
      <c:tx>
        <c:rich>
          <a:bodyPr rot="0" vert="horz"/>
          <a:lstStyle/>
          <a:p>
            <a:pPr>
              <a:defRPr/>
            </a:pPr>
            <a:r>
              <a:rPr lang="en-US" dirty="0"/>
              <a:t>MOTIVO DEL RECLAMO/QUEJA </a:t>
            </a:r>
          </a:p>
        </c:rich>
      </c:tx>
      <c:layout>
        <c:manualLayout>
          <c:xMode val="edge"/>
          <c:yMode val="edge"/>
          <c:x val="9.0091863517060362E-4"/>
          <c:y val="3.1398307564224348E-2"/>
        </c:manualLayout>
      </c:layout>
      <c:overlay val="0"/>
    </c:title>
    <c:autoTitleDeleted val="0"/>
    <c:plotArea>
      <c:layout/>
      <c:pieChart>
        <c:varyColors val="1"/>
        <c:ser>
          <c:idx val="0"/>
          <c:order val="0"/>
          <c:tx>
            <c:strRef>
              <c:f>Hoja2!$B$14</c:f>
              <c:strCache>
                <c:ptCount val="1"/>
                <c:pt idx="0">
                  <c:v>N. DE PETICIONES</c:v>
                </c:pt>
              </c:strCache>
            </c:strRef>
          </c:tx>
          <c:spPr>
            <a:scene3d>
              <a:camera prst="orthographicFront"/>
              <a:lightRig rig="threePt" dir="t"/>
            </a:scene3d>
            <a:sp3d>
              <a:bevelT w="190500" h="38100"/>
            </a:sp3d>
          </c:spPr>
          <c:dPt>
            <c:idx val="0"/>
            <c:bubble3D val="0"/>
            <c:spPr>
              <a:solidFill>
                <a:srgbClr val="92D050"/>
              </a:solidFill>
              <a:scene3d>
                <a:camera prst="orthographicFront"/>
                <a:lightRig rig="threePt" dir="t"/>
              </a:scene3d>
              <a:sp3d>
                <a:bevelT w="190500" h="38100"/>
              </a:sp3d>
            </c:spPr>
          </c:dPt>
          <c:dPt>
            <c:idx val="1"/>
            <c:bubble3D val="0"/>
            <c:spPr>
              <a:solidFill>
                <a:srgbClr val="00B050"/>
              </a:solidFill>
              <a:scene3d>
                <a:camera prst="orthographicFront"/>
                <a:lightRig rig="threePt" dir="t"/>
              </a:scene3d>
              <a:sp3d>
                <a:bevelT w="190500" h="38100"/>
              </a:sp3d>
            </c:spPr>
          </c:dPt>
          <c:dPt>
            <c:idx val="2"/>
            <c:bubble3D val="0"/>
            <c:spPr>
              <a:solidFill>
                <a:srgbClr val="00B0F0"/>
              </a:solidFill>
              <a:scene3d>
                <a:camera prst="orthographicFront"/>
                <a:lightRig rig="threePt" dir="t"/>
              </a:scene3d>
              <a:sp3d>
                <a:bevelT w="190500" h="38100"/>
              </a:sp3d>
            </c:spPr>
          </c:dPt>
          <c:dPt>
            <c:idx val="3"/>
            <c:bubble3D val="0"/>
            <c:spPr>
              <a:solidFill>
                <a:srgbClr val="0070C0"/>
              </a:solidFill>
              <a:scene3d>
                <a:camera prst="orthographicFront"/>
                <a:lightRig rig="threePt" dir="t"/>
              </a:scene3d>
              <a:sp3d>
                <a:bevelT w="190500" h="38100"/>
              </a:sp3d>
            </c:spPr>
          </c:dPt>
          <c:dPt>
            <c:idx val="4"/>
            <c:bubble3D val="0"/>
            <c:spPr>
              <a:solidFill>
                <a:srgbClr val="002060"/>
              </a:solidFill>
              <a:scene3d>
                <a:camera prst="orthographicFront"/>
                <a:lightRig rig="threePt" dir="t"/>
              </a:scene3d>
              <a:sp3d>
                <a:bevelT w="190500" h="38100"/>
              </a:sp3d>
            </c:spPr>
          </c:dPt>
          <c:dPt>
            <c:idx val="5"/>
            <c:bubble3D val="0"/>
            <c:spPr>
              <a:solidFill>
                <a:srgbClr val="7030A0"/>
              </a:solidFill>
              <a:scene3d>
                <a:camera prst="orthographicFront"/>
                <a:lightRig rig="threePt" dir="t"/>
              </a:scene3d>
              <a:sp3d>
                <a:bevelT w="190500" h="38100"/>
              </a:sp3d>
            </c:spPr>
          </c:dPt>
          <c:dPt>
            <c:idx val="6"/>
            <c:bubble3D val="0"/>
            <c:spPr>
              <a:solidFill>
                <a:schemeClr val="accent2"/>
              </a:solidFill>
              <a:scene3d>
                <a:camera prst="orthographicFront"/>
                <a:lightRig rig="threePt" dir="t"/>
              </a:scene3d>
              <a:sp3d>
                <a:bevelT w="190500" h="38100"/>
              </a:sp3d>
            </c:spPr>
          </c:dPt>
          <c:dPt>
            <c:idx val="7"/>
            <c:bubble3D val="0"/>
            <c:spPr>
              <a:solidFill>
                <a:srgbClr val="C00000"/>
              </a:solidFill>
              <a:scene3d>
                <a:camera prst="orthographicFront"/>
                <a:lightRig rig="threePt" dir="t"/>
              </a:scene3d>
              <a:sp3d>
                <a:bevelT w="190500" h="38100"/>
              </a:sp3d>
            </c:spPr>
          </c:dPt>
          <c:dPt>
            <c:idx val="8"/>
            <c:bubble3D val="0"/>
            <c:spPr>
              <a:solidFill>
                <a:srgbClr val="FF0000"/>
              </a:solidFill>
              <a:scene3d>
                <a:camera prst="orthographicFront"/>
                <a:lightRig rig="threePt" dir="t"/>
              </a:scene3d>
              <a:sp3d>
                <a:bevelT w="190500" h="38100"/>
              </a:sp3d>
            </c:spPr>
          </c:dPt>
          <c:dPt>
            <c:idx val="9"/>
            <c:bubble3D val="0"/>
            <c:spPr>
              <a:solidFill>
                <a:srgbClr val="FFC000"/>
              </a:solidFill>
              <a:scene3d>
                <a:camera prst="orthographicFront"/>
                <a:lightRig rig="threePt" dir="t"/>
              </a:scene3d>
              <a:sp3d>
                <a:bevelT w="190500" h="38100"/>
              </a:sp3d>
            </c:spPr>
          </c:dPt>
          <c:dPt>
            <c:idx val="10"/>
            <c:bubble3D val="0"/>
            <c:spPr>
              <a:solidFill>
                <a:srgbClr val="FFFF00"/>
              </a:solidFill>
              <a:scene3d>
                <a:camera prst="orthographicFront"/>
                <a:lightRig rig="threePt" dir="t"/>
              </a:scene3d>
              <a:sp3d>
                <a:bevelT w="190500" h="38100"/>
              </a:sp3d>
            </c:spPr>
          </c:dPt>
          <c:dLbls>
            <c:dLbl>
              <c:idx val="0"/>
              <c:layout>
                <c:manualLayout>
                  <c:x val="0.11281277340332459"/>
                  <c:y val="3.4404361662068325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0.13702941819772529"/>
                  <c:y val="9.7736892863833982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5.9848315835520659E-2"/>
                  <c:y val="6.7295409654549984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5.2857611548556428E-2"/>
                  <c:y val="0.17070495223213766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4"/>
              <c:layout>
                <c:manualLayout>
                  <c:x val="5.7011230706673049E-2"/>
                  <c:y val="4.2126397663448745E-3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5"/>
              <c:layout>
                <c:manualLayout>
                  <c:x val="-8.3341644794400691E-2"/>
                  <c:y val="-0.11080545420236279"/>
                </c:manualLayout>
              </c:layout>
              <c:spPr/>
              <c:txPr>
                <a:bodyPr rot="0" vert="horz"/>
                <a:lstStyle/>
                <a:p>
                  <a:pPr>
                    <a:defRPr/>
                  </a:pPr>
                  <a:endParaRPr lang="es-CO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6"/>
              <c:layout>
                <c:manualLayout>
                  <c:x val="-1.8423447069116361E-2"/>
                  <c:y val="7.2000273860196057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7"/>
              <c:layout>
                <c:manualLayout>
                  <c:x val="-5.5011154855643042E-2"/>
                  <c:y val="9.4696437608357359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8"/>
              <c:layout>
                <c:manualLayout>
                  <c:x val="-0.11845330271216098"/>
                  <c:y val="9.444112705612262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9"/>
              <c:layout>
                <c:manualLayout>
                  <c:x val="-9.5558836395450569E-2"/>
                  <c:y val="1.044007680901607E-3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0"/>
              <c:layout>
                <c:manualLayout>
                  <c:x val="6.0555555555555474E-2"/>
                  <c:y val="1.0355760246190809E-3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0106244531933504"/>
                      <c:h val="0.1276203690603408"/>
                    </c:manualLayout>
                  </c15:layout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vert="horz"/>
              <a:lstStyle/>
              <a:p>
                <a:pPr>
                  <a:defRPr/>
                </a:pPr>
                <a:endParaRPr lang="es-CO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Hoja2!$A$15:$A$25</c:f>
              <c:strCache>
                <c:ptCount val="11"/>
                <c:pt idx="0">
                  <c:v>R - Maltrato a Niños, Niñas y Adolescentes</c:v>
                </c:pt>
                <c:pt idx="1">
                  <c:v>R - Incumplimiento en Calidad de producto o servicio</c:v>
                </c:pt>
                <c:pt idx="2">
                  <c:v>R - Demora en los pagos</c:v>
                </c:pt>
                <c:pt idx="3">
                  <c:v>R - Idoneidad del Recurso Humano</c:v>
                </c:pt>
                <c:pt idx="4">
                  <c:v>R - Incumplimiento de Obligaciones</c:v>
                </c:pt>
                <c:pt idx="5">
                  <c:v>R - Incumplimiento en Oportunidad de producto o servicio</c:v>
                </c:pt>
                <c:pt idx="6">
                  <c:v>R - Instalaciones Físicas Inadecuadas</c:v>
                </c:pt>
                <c:pt idx="7">
                  <c:v>R - Maltrato a Niños, Niñas y Adolescentes</c:v>
                </c:pt>
                <c:pt idx="8">
                  <c:v>R - Medidas de Protección </c:v>
                </c:pt>
                <c:pt idx="9">
                  <c:v>Q - Personal</c:v>
                </c:pt>
                <c:pt idx="10">
                  <c:v>Q - Demora en la Atención</c:v>
                </c:pt>
              </c:strCache>
            </c:strRef>
          </c:cat>
          <c:val>
            <c:numRef>
              <c:f>Hoja2!$B$15:$B$25</c:f>
              <c:numCache>
                <c:formatCode>General</c:formatCode>
                <c:ptCount val="11"/>
                <c:pt idx="0">
                  <c:v>2</c:v>
                </c:pt>
                <c:pt idx="1">
                  <c:v>4</c:v>
                </c:pt>
                <c:pt idx="2">
                  <c:v>1</c:v>
                </c:pt>
                <c:pt idx="3">
                  <c:v>1</c:v>
                </c:pt>
                <c:pt idx="4">
                  <c:v>11</c:v>
                </c:pt>
                <c:pt idx="5">
                  <c:v>8</c:v>
                </c:pt>
                <c:pt idx="6">
                  <c:v>1</c:v>
                </c:pt>
                <c:pt idx="7">
                  <c:v>4</c:v>
                </c:pt>
                <c:pt idx="8">
                  <c:v>1</c:v>
                </c:pt>
                <c:pt idx="9">
                  <c:v>2</c:v>
                </c:pt>
                <c:pt idx="10">
                  <c:v>2</c:v>
                </c:pt>
              </c:numCache>
            </c:numRef>
          </c:val>
        </c:ser>
        <c:dLbls>
          <c:showLegendKey val="0"/>
          <c:showVal val="0"/>
          <c:showCatName val="1"/>
          <c:showSerName val="0"/>
          <c:showPercent val="1"/>
          <c:showBubbleSize val="0"/>
          <c:showLeaderLines val="1"/>
        </c:dLbls>
        <c:firstSliceAng val="0"/>
      </c:pieChart>
    </c:plotArea>
    <c:plotVisOnly val="1"/>
    <c:dispBlanksAs val="gap"/>
    <c:showDLblsOverMax val="0"/>
  </c:chart>
  <c:txPr>
    <a:bodyPr/>
    <a:lstStyle/>
    <a:p>
      <a:pPr>
        <a:defRPr sz="1600"/>
      </a:pPr>
      <a:endParaRPr lang="es-CO"/>
    </a:p>
  </c:txPr>
  <c:externalData r:id="rId1">
    <c:autoUpdate val="0"/>
  </c:externalData>
</c:chartSpace>
</file>

<file path=ppt/charts/chart2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vert="horz"/>
          <a:lstStyle/>
          <a:p>
            <a:pPr>
              <a:defRPr/>
            </a:pPr>
            <a:r>
              <a:rPr lang="es-CO"/>
              <a:t>DENUNCIAS PRD REGIONAL AMAZONAS 2016</a:t>
            </a:r>
          </a:p>
        </c:rich>
      </c:tx>
      <c:overlay val="0"/>
      <c:spPr>
        <a:noFill/>
        <a:ln>
          <a:noFill/>
        </a:ln>
        <a:effectLst/>
      </c:sp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v>Series1</c:v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2"/>
              </a:solidFill>
              <a:ln>
                <a:noFill/>
              </a:ln>
              <a:effectLst/>
            </c:spPr>
          </c:dPt>
          <c:dPt>
            <c:idx val="1"/>
            <c:invertIfNegative val="0"/>
            <c:bubble3D val="0"/>
            <c:spPr>
              <a:solidFill>
                <a:schemeClr val="accent5"/>
              </a:solidFill>
              <a:ln>
                <a:noFill/>
              </a:ln>
              <a:effectLst/>
            </c:spPr>
          </c:dPt>
          <c:dPt>
            <c:idx val="3"/>
            <c:invertIfNegative val="0"/>
            <c:bubble3D val="0"/>
            <c:spPr>
              <a:solidFill>
                <a:srgbClr val="92D050"/>
              </a:solidFill>
              <a:ln>
                <a:noFill/>
              </a:ln>
              <a:effectLst/>
            </c:spPr>
          </c:dPt>
          <c:dPt>
            <c:idx val="4"/>
            <c:invertIfNegative val="0"/>
            <c:bubble3D val="0"/>
            <c:spPr>
              <a:solidFill>
                <a:srgbClr val="FFC000"/>
              </a:solidFill>
              <a:ln>
                <a:noFill/>
              </a:ln>
              <a:effectLst/>
            </c:spPr>
          </c:dPt>
          <c:dPt>
            <c:idx val="5"/>
            <c:invertIfNegative val="0"/>
            <c:bubble3D val="0"/>
            <c:spPr>
              <a:solidFill>
                <a:schemeClr val="accent2">
                  <a:lumMod val="60000"/>
                  <a:lumOff val="40000"/>
                </a:schemeClr>
              </a:solidFill>
              <a:ln>
                <a:noFill/>
              </a:ln>
              <a:effectLst/>
            </c:spPr>
          </c:dPt>
          <c:dPt>
            <c:idx val="6"/>
            <c:invertIfNegative val="0"/>
            <c:bubble3D val="0"/>
            <c:spPr>
              <a:solidFill>
                <a:schemeClr val="accent5">
                  <a:lumMod val="20000"/>
                  <a:lumOff val="80000"/>
                </a:schemeClr>
              </a:solidFill>
              <a:ln>
                <a:noFill/>
              </a:ln>
              <a:effectLst/>
            </c:spPr>
          </c:dPt>
          <c:dLbls>
            <c:spPr>
              <a:noFill/>
              <a:ln>
                <a:noFill/>
              </a:ln>
              <a:effectLst/>
            </c:spPr>
            <c:txPr>
              <a:bodyPr rot="0" vert="horz"/>
              <a:lstStyle/>
              <a:p>
                <a:pPr>
                  <a:defRPr/>
                </a:pPr>
                <a:endParaRPr lang="es-CO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multiLvlStrRef>
              <c:f>'Denuncias PRD'!$A$1:$G$2</c:f>
              <c:multiLvlStrCache>
                <c:ptCount val="7"/>
                <c:lvl>
                  <c:pt idx="0">
                    <c:v>DENUNCIAS PRD VERDADERAS</c:v>
                  </c:pt>
                  <c:pt idx="1">
                    <c:v>DENUNCIAS PRD FALSAS/ DIRECCIÓN ERRADA</c:v>
                  </c:pt>
                  <c:pt idx="2">
                    <c:v>Direccionadas</c:v>
                  </c:pt>
                  <c:pt idx="3">
                    <c:v>Constatación fallida</c:v>
                  </c:pt>
                  <c:pt idx="4">
                    <c:v>REMITIDAS A OTRA ENTIDAD</c:v>
                  </c:pt>
                  <c:pt idx="5">
                    <c:v>OTRAS</c:v>
                  </c:pt>
                  <c:pt idx="6">
                    <c:v>TOTAL</c:v>
                  </c:pt>
                </c:lvl>
                <c:lvl>
                  <c:pt idx="0">
                    <c:v>DENUNCIAS PRD</c:v>
                  </c:pt>
                </c:lvl>
              </c:multiLvlStrCache>
            </c:multiLvlStrRef>
          </c:cat>
          <c:val>
            <c:numRef>
              <c:f>'Denuncias PRD'!$A$3:$G$3</c:f>
              <c:numCache>
                <c:formatCode>General</c:formatCode>
                <c:ptCount val="7"/>
                <c:pt idx="0">
                  <c:v>16</c:v>
                </c:pt>
                <c:pt idx="1">
                  <c:v>46</c:v>
                </c:pt>
                <c:pt idx="2">
                  <c:v>1</c:v>
                </c:pt>
                <c:pt idx="3">
                  <c:v>12</c:v>
                </c:pt>
                <c:pt idx="4">
                  <c:v>3</c:v>
                </c:pt>
                <c:pt idx="5">
                  <c:v>29</c:v>
                </c:pt>
                <c:pt idx="6">
                  <c:v>64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5"/>
        <c:overlap val="40"/>
        <c:axId val="437716840"/>
        <c:axId val="437719976"/>
      </c:barChart>
      <c:catAx>
        <c:axId val="43771684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vert="horz"/>
          <a:lstStyle/>
          <a:p>
            <a:pPr>
              <a:defRPr/>
            </a:pPr>
            <a:endParaRPr lang="es-CO"/>
          </a:p>
        </c:txPr>
        <c:crossAx val="437719976"/>
        <c:crosses val="autoZero"/>
        <c:auto val="1"/>
        <c:lblAlgn val="ctr"/>
        <c:lblOffset val="100"/>
        <c:noMultiLvlLbl val="0"/>
      </c:catAx>
      <c:valAx>
        <c:axId val="43771997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vert="horz"/>
          <a:lstStyle/>
          <a:p>
            <a:pPr>
              <a:defRPr/>
            </a:pPr>
            <a:endParaRPr lang="es-CO"/>
          </a:p>
        </c:txPr>
        <c:crossAx val="43771684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400"/>
      </a:pPr>
      <a:endParaRPr lang="es-CO"/>
    </a:p>
  </c:txPr>
  <c:externalData r:id="rId1">
    <c:autoUpdate val="0"/>
  </c:externalData>
</c:chartSpace>
</file>

<file path=ppt/charts/chart2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SEMESTRAL!$AK$10</c:f>
              <c:strCache>
                <c:ptCount val="1"/>
                <c:pt idx="0">
                  <c:v>BUENO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vert="horz"/>
              <a:lstStyle/>
              <a:p>
                <a:pPr>
                  <a:defRPr/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SEMESTRAL!$AL$9:$AR$9</c:f>
              <c:strCache>
                <c:ptCount val="7"/>
                <c:pt idx="0">
                  <c:v>MARZO</c:v>
                </c:pt>
                <c:pt idx="1">
                  <c:v>ABRIL</c:v>
                </c:pt>
                <c:pt idx="2">
                  <c:v>MAYO</c:v>
                </c:pt>
                <c:pt idx="3">
                  <c:v>JUNIO</c:v>
                </c:pt>
                <c:pt idx="4">
                  <c:v>JULIO</c:v>
                </c:pt>
                <c:pt idx="5">
                  <c:v>AGOSTO</c:v>
                </c:pt>
                <c:pt idx="6">
                  <c:v>SEPTIEMBRE</c:v>
                </c:pt>
              </c:strCache>
            </c:strRef>
          </c:cat>
          <c:val>
            <c:numRef>
              <c:f>SEMESTRAL!$AL$10:$AR$10</c:f>
              <c:numCache>
                <c:formatCode>General</c:formatCode>
                <c:ptCount val="7"/>
                <c:pt idx="0">
                  <c:v>73</c:v>
                </c:pt>
                <c:pt idx="1">
                  <c:v>60</c:v>
                </c:pt>
                <c:pt idx="2">
                  <c:v>76</c:v>
                </c:pt>
                <c:pt idx="3">
                  <c:v>77</c:v>
                </c:pt>
                <c:pt idx="4">
                  <c:v>36</c:v>
                </c:pt>
                <c:pt idx="5">
                  <c:v>55</c:v>
                </c:pt>
                <c:pt idx="6">
                  <c:v>90</c:v>
                </c:pt>
              </c:numCache>
            </c:numRef>
          </c:val>
        </c:ser>
        <c:ser>
          <c:idx val="1"/>
          <c:order val="1"/>
          <c:tx>
            <c:strRef>
              <c:f>SEMESTRAL!$AK$11</c:f>
              <c:strCache>
                <c:ptCount val="1"/>
                <c:pt idx="0">
                  <c:v>REGULAR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vert="horz"/>
              <a:lstStyle/>
              <a:p>
                <a:pPr>
                  <a:defRPr/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SEMESTRAL!$AL$9:$AR$9</c:f>
              <c:strCache>
                <c:ptCount val="7"/>
                <c:pt idx="0">
                  <c:v>MARZO</c:v>
                </c:pt>
                <c:pt idx="1">
                  <c:v>ABRIL</c:v>
                </c:pt>
                <c:pt idx="2">
                  <c:v>MAYO</c:v>
                </c:pt>
                <c:pt idx="3">
                  <c:v>JUNIO</c:v>
                </c:pt>
                <c:pt idx="4">
                  <c:v>JULIO</c:v>
                </c:pt>
                <c:pt idx="5">
                  <c:v>AGOSTO</c:v>
                </c:pt>
                <c:pt idx="6">
                  <c:v>SEPTIEMBRE</c:v>
                </c:pt>
              </c:strCache>
            </c:strRef>
          </c:cat>
          <c:val>
            <c:numRef>
              <c:f>SEMESTRAL!$AL$11:$AR$11</c:f>
              <c:numCache>
                <c:formatCode>General</c:formatCode>
                <c:ptCount val="7"/>
                <c:pt idx="0">
                  <c:v>0</c:v>
                </c:pt>
                <c:pt idx="1">
                  <c:v>2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</c:numCache>
            </c:numRef>
          </c:val>
        </c:ser>
        <c:ser>
          <c:idx val="2"/>
          <c:order val="2"/>
          <c:tx>
            <c:strRef>
              <c:f>SEMESTRAL!$AK$12</c:f>
              <c:strCache>
                <c:ptCount val="1"/>
                <c:pt idx="0">
                  <c:v>MALO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vert="horz"/>
              <a:lstStyle/>
              <a:p>
                <a:pPr>
                  <a:defRPr/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SEMESTRAL!$AL$9:$AR$9</c:f>
              <c:strCache>
                <c:ptCount val="7"/>
                <c:pt idx="0">
                  <c:v>MARZO</c:v>
                </c:pt>
                <c:pt idx="1">
                  <c:v>ABRIL</c:v>
                </c:pt>
                <c:pt idx="2">
                  <c:v>MAYO</c:v>
                </c:pt>
                <c:pt idx="3">
                  <c:v>JUNIO</c:v>
                </c:pt>
                <c:pt idx="4">
                  <c:v>JULIO</c:v>
                </c:pt>
                <c:pt idx="5">
                  <c:v>AGOSTO</c:v>
                </c:pt>
                <c:pt idx="6">
                  <c:v>SEPTIEMBRE</c:v>
                </c:pt>
              </c:strCache>
            </c:strRef>
          </c:cat>
          <c:val>
            <c:numRef>
              <c:f>SEMESTRAL!$AL$12:$AR$12</c:f>
              <c:numCache>
                <c:formatCode>General</c:formatCode>
                <c:ptCount val="7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75"/>
        <c:axId val="437720760"/>
        <c:axId val="437721152"/>
      </c:barChart>
      <c:catAx>
        <c:axId val="43772076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vert="horz"/>
          <a:lstStyle/>
          <a:p>
            <a:pPr>
              <a:defRPr/>
            </a:pPr>
            <a:endParaRPr lang="es-CO"/>
          </a:p>
        </c:txPr>
        <c:crossAx val="437721152"/>
        <c:crosses val="autoZero"/>
        <c:auto val="1"/>
        <c:lblAlgn val="ctr"/>
        <c:lblOffset val="100"/>
        <c:noMultiLvlLbl val="0"/>
      </c:catAx>
      <c:valAx>
        <c:axId val="437721152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effectLst/>
        </c:spPr>
        <c:txPr>
          <a:bodyPr rot="-60000000" vert="horz"/>
          <a:lstStyle/>
          <a:p>
            <a:pPr>
              <a:defRPr/>
            </a:pPr>
            <a:endParaRPr lang="es-CO"/>
          </a:p>
        </c:txPr>
        <c:crossAx val="43772076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vert="horz"/>
        <a:lstStyle/>
        <a:p>
          <a:pPr>
            <a:defRPr/>
          </a:pPr>
          <a:endParaRPr lang="es-CO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800"/>
      </a:pPr>
      <a:endParaRPr lang="es-CO"/>
    </a:p>
  </c:txPr>
  <c:externalData r:id="rId1">
    <c:autoUpdate val="0"/>
  </c:externalData>
</c:chartSpace>
</file>

<file path=ppt/charts/chart2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SEMESTRAL!$AR$17</c:f>
              <c:strCache>
                <c:ptCount val="1"/>
                <c:pt idx="0">
                  <c:v>Si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SEMESTRAL!$AS$16:$AY$16</c:f>
              <c:strCache>
                <c:ptCount val="7"/>
                <c:pt idx="0">
                  <c:v>MARZO</c:v>
                </c:pt>
                <c:pt idx="1">
                  <c:v>ABRIL</c:v>
                </c:pt>
                <c:pt idx="2">
                  <c:v>MAYO</c:v>
                </c:pt>
                <c:pt idx="3">
                  <c:v>JUNIO</c:v>
                </c:pt>
                <c:pt idx="4">
                  <c:v>JULIO</c:v>
                </c:pt>
                <c:pt idx="5">
                  <c:v>AGOSTO</c:v>
                </c:pt>
                <c:pt idx="6">
                  <c:v>SEPTIEMBRE</c:v>
                </c:pt>
              </c:strCache>
            </c:strRef>
          </c:cat>
          <c:val>
            <c:numRef>
              <c:f>SEMESTRAL!$AS$17:$AY$17</c:f>
              <c:numCache>
                <c:formatCode>General</c:formatCode>
                <c:ptCount val="7"/>
                <c:pt idx="0">
                  <c:v>73</c:v>
                </c:pt>
                <c:pt idx="1">
                  <c:v>65</c:v>
                </c:pt>
                <c:pt idx="2">
                  <c:v>79</c:v>
                </c:pt>
                <c:pt idx="3">
                  <c:v>79</c:v>
                </c:pt>
                <c:pt idx="4">
                  <c:v>36</c:v>
                </c:pt>
                <c:pt idx="5">
                  <c:v>56</c:v>
                </c:pt>
                <c:pt idx="6">
                  <c:v>96</c:v>
                </c:pt>
              </c:numCache>
            </c:numRef>
          </c:val>
        </c:ser>
        <c:ser>
          <c:idx val="1"/>
          <c:order val="1"/>
          <c:tx>
            <c:strRef>
              <c:f>SEMESTRAL!$AR$18</c:f>
              <c:strCache>
                <c:ptCount val="1"/>
                <c:pt idx="0">
                  <c:v>No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SEMESTRAL!$AS$16:$AY$16</c:f>
              <c:strCache>
                <c:ptCount val="7"/>
                <c:pt idx="0">
                  <c:v>MARZO</c:v>
                </c:pt>
                <c:pt idx="1">
                  <c:v>ABRIL</c:v>
                </c:pt>
                <c:pt idx="2">
                  <c:v>MAYO</c:v>
                </c:pt>
                <c:pt idx="3">
                  <c:v>JUNIO</c:v>
                </c:pt>
                <c:pt idx="4">
                  <c:v>JULIO</c:v>
                </c:pt>
                <c:pt idx="5">
                  <c:v>AGOSTO</c:v>
                </c:pt>
                <c:pt idx="6">
                  <c:v>SEPTIEMBRE</c:v>
                </c:pt>
              </c:strCache>
            </c:strRef>
          </c:cat>
          <c:val>
            <c:numRef>
              <c:f>SEMESTRAL!$AS$18:$AY$18</c:f>
              <c:numCache>
                <c:formatCode>General</c:formatCode>
                <c:ptCount val="7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75"/>
        <c:axId val="437721544"/>
        <c:axId val="437722328"/>
      </c:barChart>
      <c:catAx>
        <c:axId val="43772154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vert="horz"/>
          <a:lstStyle/>
          <a:p>
            <a:pPr>
              <a:defRPr/>
            </a:pPr>
            <a:endParaRPr lang="es-CO"/>
          </a:p>
        </c:txPr>
        <c:crossAx val="437722328"/>
        <c:crosses val="autoZero"/>
        <c:auto val="1"/>
        <c:lblAlgn val="ctr"/>
        <c:lblOffset val="100"/>
        <c:noMultiLvlLbl val="0"/>
      </c:catAx>
      <c:valAx>
        <c:axId val="437722328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effectLst/>
        </c:spPr>
        <c:txPr>
          <a:bodyPr rot="-60000000" vert="horz"/>
          <a:lstStyle/>
          <a:p>
            <a:pPr>
              <a:defRPr/>
            </a:pPr>
            <a:endParaRPr lang="es-CO"/>
          </a:p>
        </c:txPr>
        <c:crossAx val="43772154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700"/>
      </a:pPr>
      <a:endParaRPr lang="es-CO"/>
    </a:p>
  </c:txPr>
  <c:externalData r:id="rId1">
    <c:autoUpdate val="0"/>
  </c:externalData>
</c:chartSpace>
</file>

<file path=ppt/charts/chart2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SEMESTRAL!$AR$22</c:f>
              <c:strCache>
                <c:ptCount val="1"/>
                <c:pt idx="0">
                  <c:v>Infraestructura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SEMESTRAL!$AS$21:$AY$21</c:f>
              <c:strCache>
                <c:ptCount val="7"/>
                <c:pt idx="0">
                  <c:v>MARZO</c:v>
                </c:pt>
                <c:pt idx="1">
                  <c:v>ABRIL</c:v>
                </c:pt>
                <c:pt idx="2">
                  <c:v> MAYO</c:v>
                </c:pt>
                <c:pt idx="3">
                  <c:v>JUNIO</c:v>
                </c:pt>
                <c:pt idx="4">
                  <c:v>JULIO</c:v>
                </c:pt>
                <c:pt idx="5">
                  <c:v>AGOSTO</c:v>
                </c:pt>
                <c:pt idx="6">
                  <c:v>SEPTIEMBRE</c:v>
                </c:pt>
              </c:strCache>
            </c:strRef>
          </c:cat>
          <c:val>
            <c:numRef>
              <c:f>SEMESTRAL!$AS$22:$AY$22</c:f>
              <c:numCache>
                <c:formatCode>General</c:formatCode>
                <c:ptCount val="7"/>
                <c:pt idx="0">
                  <c:v>20</c:v>
                </c:pt>
                <c:pt idx="1">
                  <c:v>15</c:v>
                </c:pt>
                <c:pt idx="2">
                  <c:v>14</c:v>
                </c:pt>
                <c:pt idx="3">
                  <c:v>6</c:v>
                </c:pt>
                <c:pt idx="4">
                  <c:v>7</c:v>
                </c:pt>
                <c:pt idx="5">
                  <c:v>10</c:v>
                </c:pt>
                <c:pt idx="6">
                  <c:v>15</c:v>
                </c:pt>
              </c:numCache>
            </c:numRef>
          </c:val>
        </c:ser>
        <c:ser>
          <c:idx val="1"/>
          <c:order val="1"/>
          <c:tx>
            <c:strRef>
              <c:f>SEMESTRAL!$AR$23</c:f>
              <c:strCache>
                <c:ptCount val="1"/>
                <c:pt idx="0">
                  <c:v>Tiempo de espera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SEMESTRAL!$AS$21:$AY$21</c:f>
              <c:strCache>
                <c:ptCount val="7"/>
                <c:pt idx="0">
                  <c:v>MARZO</c:v>
                </c:pt>
                <c:pt idx="1">
                  <c:v>ABRIL</c:v>
                </c:pt>
                <c:pt idx="2">
                  <c:v> MAYO</c:v>
                </c:pt>
                <c:pt idx="3">
                  <c:v>JUNIO</c:v>
                </c:pt>
                <c:pt idx="4">
                  <c:v>JULIO</c:v>
                </c:pt>
                <c:pt idx="5">
                  <c:v>AGOSTO</c:v>
                </c:pt>
                <c:pt idx="6">
                  <c:v>SEPTIEMBRE</c:v>
                </c:pt>
              </c:strCache>
            </c:strRef>
          </c:cat>
          <c:val>
            <c:numRef>
              <c:f>SEMESTRAL!$AS$23:$AY$23</c:f>
              <c:numCache>
                <c:formatCode>General</c:formatCode>
                <c:ptCount val="7"/>
                <c:pt idx="0">
                  <c:v>6</c:v>
                </c:pt>
                <c:pt idx="1">
                  <c:v>9</c:v>
                </c:pt>
                <c:pt idx="2">
                  <c:v>9</c:v>
                </c:pt>
                <c:pt idx="3">
                  <c:v>17</c:v>
                </c:pt>
                <c:pt idx="4">
                  <c:v>6</c:v>
                </c:pt>
                <c:pt idx="5">
                  <c:v>10</c:v>
                </c:pt>
                <c:pt idx="6">
                  <c:v>14</c:v>
                </c:pt>
              </c:numCache>
            </c:numRef>
          </c:val>
        </c:ser>
        <c:ser>
          <c:idx val="2"/>
          <c:order val="2"/>
          <c:tx>
            <c:strRef>
              <c:f>SEMESTRAL!$AR$24</c:f>
              <c:strCache>
                <c:ptCount val="1"/>
                <c:pt idx="0">
                  <c:v>Cortesía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SEMESTRAL!$AS$21:$AY$21</c:f>
              <c:strCache>
                <c:ptCount val="7"/>
                <c:pt idx="0">
                  <c:v>MARZO</c:v>
                </c:pt>
                <c:pt idx="1">
                  <c:v>ABRIL</c:v>
                </c:pt>
                <c:pt idx="2">
                  <c:v> MAYO</c:v>
                </c:pt>
                <c:pt idx="3">
                  <c:v>JUNIO</c:v>
                </c:pt>
                <c:pt idx="4">
                  <c:v>JULIO</c:v>
                </c:pt>
                <c:pt idx="5">
                  <c:v>AGOSTO</c:v>
                </c:pt>
                <c:pt idx="6">
                  <c:v>SEPTIEMBRE</c:v>
                </c:pt>
              </c:strCache>
            </c:strRef>
          </c:cat>
          <c:val>
            <c:numRef>
              <c:f>SEMESTRAL!$AS$24:$AY$24</c:f>
              <c:numCache>
                <c:formatCode>General</c:formatCode>
                <c:ptCount val="7"/>
                <c:pt idx="0">
                  <c:v>2</c:v>
                </c:pt>
                <c:pt idx="1">
                  <c:v>2</c:v>
                </c:pt>
                <c:pt idx="2">
                  <c:v>1</c:v>
                </c:pt>
                <c:pt idx="3">
                  <c:v>2</c:v>
                </c:pt>
                <c:pt idx="4">
                  <c:v>0</c:v>
                </c:pt>
                <c:pt idx="5">
                  <c:v>2</c:v>
                </c:pt>
                <c:pt idx="6">
                  <c:v>3</c:v>
                </c:pt>
              </c:numCache>
            </c:numRef>
          </c:val>
        </c:ser>
        <c:ser>
          <c:idx val="3"/>
          <c:order val="3"/>
          <c:tx>
            <c:strRef>
              <c:f>SEMESTRAL!$AR$25</c:f>
              <c:strCache>
                <c:ptCount val="1"/>
                <c:pt idx="0">
                  <c:v>Informacion y Orientación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SEMESTRAL!$AS$21:$AY$21</c:f>
              <c:strCache>
                <c:ptCount val="7"/>
                <c:pt idx="0">
                  <c:v>MARZO</c:v>
                </c:pt>
                <c:pt idx="1">
                  <c:v>ABRIL</c:v>
                </c:pt>
                <c:pt idx="2">
                  <c:v> MAYO</c:v>
                </c:pt>
                <c:pt idx="3">
                  <c:v>JUNIO</c:v>
                </c:pt>
                <c:pt idx="4">
                  <c:v>JULIO</c:v>
                </c:pt>
                <c:pt idx="5">
                  <c:v>AGOSTO</c:v>
                </c:pt>
                <c:pt idx="6">
                  <c:v>SEPTIEMBRE</c:v>
                </c:pt>
              </c:strCache>
            </c:strRef>
          </c:cat>
          <c:val>
            <c:numRef>
              <c:f>SEMESTRAL!$AS$25:$AY$25</c:f>
              <c:numCache>
                <c:formatCode>General</c:formatCode>
                <c:ptCount val="7"/>
                <c:pt idx="0">
                  <c:v>7</c:v>
                </c:pt>
                <c:pt idx="1">
                  <c:v>2</c:v>
                </c:pt>
                <c:pt idx="2">
                  <c:v>3</c:v>
                </c:pt>
                <c:pt idx="3">
                  <c:v>7</c:v>
                </c:pt>
                <c:pt idx="4">
                  <c:v>1</c:v>
                </c:pt>
                <c:pt idx="5">
                  <c:v>7</c:v>
                </c:pt>
                <c:pt idx="6">
                  <c:v>6</c:v>
                </c:pt>
              </c:numCache>
            </c:numRef>
          </c:val>
        </c:ser>
        <c:ser>
          <c:idx val="4"/>
          <c:order val="4"/>
          <c:tx>
            <c:strRef>
              <c:f>SEMESTRAL!$AR$26</c:f>
              <c:strCache>
                <c:ptCount val="1"/>
                <c:pt idx="0">
                  <c:v>NS/NR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SEMESTRAL!$AS$21:$AY$21</c:f>
              <c:strCache>
                <c:ptCount val="7"/>
                <c:pt idx="0">
                  <c:v>MARZO</c:v>
                </c:pt>
                <c:pt idx="1">
                  <c:v>ABRIL</c:v>
                </c:pt>
                <c:pt idx="2">
                  <c:v> MAYO</c:v>
                </c:pt>
                <c:pt idx="3">
                  <c:v>JUNIO</c:v>
                </c:pt>
                <c:pt idx="4">
                  <c:v>JULIO</c:v>
                </c:pt>
                <c:pt idx="5">
                  <c:v>AGOSTO</c:v>
                </c:pt>
                <c:pt idx="6">
                  <c:v>SEPTIEMBRE</c:v>
                </c:pt>
              </c:strCache>
            </c:strRef>
          </c:cat>
          <c:val>
            <c:numRef>
              <c:f>SEMESTRAL!$AS$26:$AY$26</c:f>
              <c:numCache>
                <c:formatCode>General</c:formatCode>
                <c:ptCount val="7"/>
                <c:pt idx="0">
                  <c:v>36</c:v>
                </c:pt>
                <c:pt idx="1">
                  <c:v>38</c:v>
                </c:pt>
                <c:pt idx="2">
                  <c:v>52</c:v>
                </c:pt>
                <c:pt idx="3">
                  <c:v>47</c:v>
                </c:pt>
                <c:pt idx="4">
                  <c:v>25</c:v>
                </c:pt>
                <c:pt idx="5">
                  <c:v>33</c:v>
                </c:pt>
                <c:pt idx="6">
                  <c:v>58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75"/>
        <c:axId val="437721936"/>
        <c:axId val="437724288"/>
      </c:barChart>
      <c:catAx>
        <c:axId val="43772193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vert="horz"/>
          <a:lstStyle/>
          <a:p>
            <a:pPr>
              <a:defRPr/>
            </a:pPr>
            <a:endParaRPr lang="es-CO"/>
          </a:p>
        </c:txPr>
        <c:crossAx val="437724288"/>
        <c:crosses val="autoZero"/>
        <c:auto val="1"/>
        <c:lblAlgn val="ctr"/>
        <c:lblOffset val="100"/>
        <c:noMultiLvlLbl val="0"/>
      </c:catAx>
      <c:valAx>
        <c:axId val="437724288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effectLst/>
        </c:spPr>
        <c:txPr>
          <a:bodyPr rot="-60000000" vert="horz"/>
          <a:lstStyle/>
          <a:p>
            <a:pPr>
              <a:defRPr/>
            </a:pPr>
            <a:endParaRPr lang="es-CO"/>
          </a:p>
        </c:txPr>
        <c:crossAx val="43772193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vert="horz"/>
        <a:lstStyle/>
        <a:p>
          <a:pPr>
            <a:defRPr/>
          </a:pPr>
          <a:endParaRPr lang="es-CO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700"/>
      </a:pPr>
      <a:endParaRPr lang="es-CO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stacked"/>
        <c:varyColors val="0"/>
        <c:ser>
          <c:idx val="0"/>
          <c:order val="0"/>
          <c:tx>
            <c:strRef>
              <c:f>Hoja1!$C$31</c:f>
              <c:strCache>
                <c:ptCount val="1"/>
                <c:pt idx="0">
                  <c:v>Modalidad institucional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Hoja1!$D$30:$F$30</c:f>
              <c:strCache>
                <c:ptCount val="3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</c:strCache>
            </c:strRef>
          </c:cat>
          <c:val>
            <c:numRef>
              <c:f>Hoja1!$D$31:$F$31</c:f>
              <c:numCache>
                <c:formatCode>General</c:formatCode>
                <c:ptCount val="3"/>
                <c:pt idx="0">
                  <c:v>1732</c:v>
                </c:pt>
                <c:pt idx="1">
                  <c:v>1832</c:v>
                </c:pt>
                <c:pt idx="2">
                  <c:v>1837</c:v>
                </c:pt>
              </c:numCache>
            </c:numRef>
          </c:val>
        </c:ser>
        <c:ser>
          <c:idx val="1"/>
          <c:order val="1"/>
          <c:tx>
            <c:strRef>
              <c:f>Hoja1!$C$32</c:f>
              <c:strCache>
                <c:ptCount val="1"/>
                <c:pt idx="0">
                  <c:v>Modalidad Familiar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Hoja1!$D$30:$F$30</c:f>
              <c:strCache>
                <c:ptCount val="3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</c:strCache>
            </c:strRef>
          </c:cat>
          <c:val>
            <c:numRef>
              <c:f>Hoja1!$D$32:$F$32</c:f>
              <c:numCache>
                <c:formatCode>General</c:formatCode>
                <c:ptCount val="3"/>
                <c:pt idx="0">
                  <c:v>1300</c:v>
                </c:pt>
                <c:pt idx="1">
                  <c:v>1450</c:v>
                </c:pt>
                <c:pt idx="2">
                  <c:v>2699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79"/>
        <c:shape val="box"/>
        <c:axId val="199101512"/>
        <c:axId val="199102296"/>
        <c:axId val="0"/>
      </c:bar3DChart>
      <c:catAx>
        <c:axId val="199101512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cap="all" spc="12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199102296"/>
        <c:crosses val="autoZero"/>
        <c:auto val="1"/>
        <c:lblAlgn val="ctr"/>
        <c:lblOffset val="100"/>
        <c:noMultiLvlLbl val="0"/>
      </c:catAx>
      <c:valAx>
        <c:axId val="199102296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19910151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4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Hoja2!$A$2</c:f>
              <c:strCache>
                <c:ptCount val="1"/>
                <c:pt idx="0">
                  <c:v>Unidades de servicios 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Hoja2!$B$1:$D$1</c:f>
              <c:strCache>
                <c:ptCount val="3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</c:strCache>
            </c:strRef>
          </c:cat>
          <c:val>
            <c:numRef>
              <c:f>Hoja2!$B$2:$D$2</c:f>
              <c:numCache>
                <c:formatCode>General</c:formatCode>
                <c:ptCount val="3"/>
                <c:pt idx="0">
                  <c:v>28</c:v>
                </c:pt>
                <c:pt idx="1">
                  <c:v>44</c:v>
                </c:pt>
                <c:pt idx="2">
                  <c:v>44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99098376"/>
        <c:axId val="439665104"/>
      </c:barChart>
      <c:catAx>
        <c:axId val="19909837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439665104"/>
        <c:crosses val="autoZero"/>
        <c:auto val="1"/>
        <c:lblAlgn val="ctr"/>
        <c:lblOffset val="100"/>
        <c:noMultiLvlLbl val="0"/>
      </c:catAx>
      <c:valAx>
        <c:axId val="43966510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19909837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200"/>
      </a:pPr>
      <a:endParaRPr lang="es-CO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cked"/>
        <c:varyColors val="0"/>
        <c:ser>
          <c:idx val="0"/>
          <c:order val="0"/>
          <c:tx>
            <c:strRef>
              <c:f>Hoja2!$A$2</c:f>
              <c:strCache>
                <c:ptCount val="1"/>
                <c:pt idx="0">
                  <c:v>Unidades de servicios </c:v>
                </c:pt>
              </c:strCache>
            </c:strRef>
          </c:tx>
          <c:spPr>
            <a:ln w="28575" cap="rnd">
              <a:solidFill>
                <a:srgbClr val="FF0000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rgbClr val="FF00FF"/>
              </a:solidFill>
              <a:ln w="9525">
                <a:solidFill>
                  <a:srgbClr val="FF0000"/>
                </a:solidFill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Hoja2!$B$1:$D$1</c:f>
              <c:strCache>
                <c:ptCount val="3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</c:strCache>
            </c:strRef>
          </c:cat>
          <c:val>
            <c:numRef>
              <c:f>Hoja2!$B$2:$D$2</c:f>
              <c:numCache>
                <c:formatCode>General</c:formatCode>
                <c:ptCount val="3"/>
                <c:pt idx="0">
                  <c:v>28</c:v>
                </c:pt>
                <c:pt idx="1">
                  <c:v>44</c:v>
                </c:pt>
                <c:pt idx="2">
                  <c:v>44</c:v>
                </c:pt>
              </c:numCache>
            </c:numRef>
          </c:val>
          <c:smooth val="0"/>
        </c:ser>
        <c:dLbls>
          <c:dLblPos val="t"/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439665496"/>
        <c:axId val="439665888"/>
      </c:lineChart>
      <c:catAx>
        <c:axId val="439665496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439665888"/>
        <c:crosses val="autoZero"/>
        <c:auto val="1"/>
        <c:lblAlgn val="ctr"/>
        <c:lblOffset val="100"/>
        <c:noMultiLvlLbl val="0"/>
      </c:catAx>
      <c:valAx>
        <c:axId val="439665888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43966549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4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Hoja2!$A$4</c:f>
              <c:strCache>
                <c:ptCount val="1"/>
                <c:pt idx="0">
                  <c:v>Cupos atendidos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Hoja2!$B$3:$D$3</c:f>
              <c:strCache>
                <c:ptCount val="3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</c:strCache>
            </c:strRef>
          </c:cat>
          <c:val>
            <c:numRef>
              <c:f>Hoja2!$B$4:$D$4</c:f>
              <c:numCache>
                <c:formatCode>General</c:formatCode>
                <c:ptCount val="3"/>
                <c:pt idx="0">
                  <c:v>700</c:v>
                </c:pt>
                <c:pt idx="1">
                  <c:v>1100</c:v>
                </c:pt>
                <c:pt idx="2">
                  <c:v>1100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439670592"/>
        <c:axId val="439670984"/>
      </c:barChart>
      <c:catAx>
        <c:axId val="43967059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439670984"/>
        <c:crosses val="autoZero"/>
        <c:auto val="1"/>
        <c:lblAlgn val="ctr"/>
        <c:lblOffset val="100"/>
        <c:noMultiLvlLbl val="0"/>
      </c:catAx>
      <c:valAx>
        <c:axId val="43967098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43967059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200"/>
      </a:pPr>
      <a:endParaRPr lang="es-CO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Hoja2!$A$4</c:f>
              <c:strCache>
                <c:ptCount val="1"/>
                <c:pt idx="0">
                  <c:v>Cupos atendidos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rgbClr val="FF00FF"/>
              </a:solidFill>
              <a:ln w="9525">
                <a:solidFill>
                  <a:schemeClr val="accent1"/>
                </a:solidFill>
              </a:ln>
              <a:effectLst/>
            </c:spPr>
          </c:marker>
          <c:dPt>
            <c:idx val="1"/>
            <c:marker>
              <c:spPr>
                <a:solidFill>
                  <a:srgbClr val="FF00FF"/>
                </a:solidFill>
                <a:ln w="9525">
                  <a:solidFill>
                    <a:srgbClr val="FF0066"/>
                  </a:solidFill>
                </a:ln>
                <a:effectLst/>
              </c:spPr>
            </c:marker>
            <c:bubble3D val="0"/>
            <c:spPr>
              <a:ln w="28575" cap="rnd">
                <a:solidFill>
                  <a:srgbClr val="FF0066"/>
                </a:solidFill>
                <a:round/>
              </a:ln>
              <a:effectLst/>
            </c:spPr>
          </c:dPt>
          <c:dPt>
            <c:idx val="2"/>
            <c:marker>
              <c:spPr>
                <a:solidFill>
                  <a:srgbClr val="FF00FF"/>
                </a:solidFill>
                <a:ln w="9525">
                  <a:solidFill>
                    <a:srgbClr val="FF0066"/>
                  </a:solidFill>
                </a:ln>
                <a:effectLst/>
              </c:spPr>
            </c:marker>
            <c:bubble3D val="0"/>
            <c:spPr>
              <a:ln w="28575" cap="rnd">
                <a:solidFill>
                  <a:srgbClr val="FF0066"/>
                </a:solidFill>
                <a:round/>
              </a:ln>
              <a:effectLst/>
            </c:spPr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5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Hoja2!$B$3:$D$3</c:f>
              <c:strCache>
                <c:ptCount val="3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</c:strCache>
            </c:strRef>
          </c:cat>
          <c:val>
            <c:numRef>
              <c:f>Hoja2!$B$4:$D$4</c:f>
              <c:numCache>
                <c:formatCode>General</c:formatCode>
                <c:ptCount val="3"/>
                <c:pt idx="0">
                  <c:v>700</c:v>
                </c:pt>
                <c:pt idx="1">
                  <c:v>1100</c:v>
                </c:pt>
                <c:pt idx="2">
                  <c:v>1100</c:v>
                </c:pt>
              </c:numCache>
            </c:numRef>
          </c:val>
          <c:smooth val="0"/>
        </c:ser>
        <c:dLbls>
          <c:dLblPos val="t"/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439683528"/>
        <c:axId val="439708616"/>
      </c:lineChart>
      <c:catAx>
        <c:axId val="439683528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439708616"/>
        <c:crosses val="autoZero"/>
        <c:auto val="1"/>
        <c:lblAlgn val="ctr"/>
        <c:lblOffset val="100"/>
        <c:noMultiLvlLbl val="0"/>
      </c:catAx>
      <c:valAx>
        <c:axId val="439708616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43968352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Hoja1!$A$3</c:f>
              <c:strCache>
                <c:ptCount val="1"/>
                <c:pt idx="0">
                  <c:v>unidades de Servicio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numRef>
              <c:f>Hoja1!$B$2:$D$2</c:f>
              <c:numCache>
                <c:formatCode>General</c:formatCode>
                <c:ptCount val="3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</c:numCache>
            </c:numRef>
          </c:cat>
          <c:val>
            <c:numRef>
              <c:f>Hoja1!$B$3:$D$3</c:f>
              <c:numCache>
                <c:formatCode>General</c:formatCode>
                <c:ptCount val="3"/>
                <c:pt idx="0">
                  <c:v>20</c:v>
                </c:pt>
                <c:pt idx="1">
                  <c:v>6</c:v>
                </c:pt>
                <c:pt idx="2">
                  <c:v>12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232017920"/>
        <c:axId val="231989696"/>
      </c:barChart>
      <c:catAx>
        <c:axId val="23201792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231989696"/>
        <c:crosses val="autoZero"/>
        <c:auto val="1"/>
        <c:lblAlgn val="ctr"/>
        <c:lblOffset val="100"/>
        <c:noMultiLvlLbl val="0"/>
      </c:catAx>
      <c:valAx>
        <c:axId val="23198969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23201792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cked"/>
        <c:varyColors val="0"/>
        <c:ser>
          <c:idx val="0"/>
          <c:order val="0"/>
          <c:tx>
            <c:strRef>
              <c:f>Hoja1!$A$3</c:f>
              <c:strCache>
                <c:ptCount val="1"/>
                <c:pt idx="0">
                  <c:v>unidades de Servicio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rgbClr val="FF00FF"/>
              </a:solidFill>
              <a:ln w="9525">
                <a:solidFill>
                  <a:schemeClr val="accent1"/>
                </a:solidFill>
              </a:ln>
              <a:effectLst/>
            </c:spPr>
          </c:marker>
          <c:dPt>
            <c:idx val="1"/>
            <c:marker>
              <c:spPr>
                <a:solidFill>
                  <a:srgbClr val="FF00FF"/>
                </a:solidFill>
                <a:ln w="9525">
                  <a:solidFill>
                    <a:srgbClr val="FF0066"/>
                  </a:solidFill>
                </a:ln>
                <a:effectLst/>
              </c:spPr>
            </c:marker>
            <c:bubble3D val="0"/>
            <c:spPr>
              <a:ln w="28575" cap="rnd">
                <a:solidFill>
                  <a:srgbClr val="FF0066"/>
                </a:solidFill>
                <a:round/>
              </a:ln>
              <a:effectLst/>
            </c:spPr>
          </c:dPt>
          <c:dPt>
            <c:idx val="2"/>
            <c:marker>
              <c:spPr>
                <a:solidFill>
                  <a:srgbClr val="FF00FF"/>
                </a:solidFill>
                <a:ln w="9525">
                  <a:solidFill>
                    <a:srgbClr val="FF0066"/>
                  </a:solidFill>
                </a:ln>
                <a:effectLst/>
              </c:spPr>
            </c:marker>
            <c:bubble3D val="0"/>
            <c:spPr>
              <a:ln w="28575" cap="rnd">
                <a:solidFill>
                  <a:srgbClr val="FF0066"/>
                </a:solidFill>
                <a:round/>
              </a:ln>
              <a:effectLst/>
            </c:spPr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Hoja1!$B$2:$D$2</c:f>
              <c:numCache>
                <c:formatCode>General</c:formatCode>
                <c:ptCount val="3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</c:numCache>
            </c:numRef>
          </c:cat>
          <c:val>
            <c:numRef>
              <c:f>Hoja1!$B$3:$D$3</c:f>
              <c:numCache>
                <c:formatCode>General</c:formatCode>
                <c:ptCount val="3"/>
                <c:pt idx="0">
                  <c:v>20</c:v>
                </c:pt>
                <c:pt idx="1">
                  <c:v>6</c:v>
                </c:pt>
                <c:pt idx="2">
                  <c:v>12</c:v>
                </c:pt>
              </c:numCache>
            </c:numRef>
          </c:val>
          <c:smooth val="0"/>
        </c:ser>
        <c:dLbls>
          <c:dLblPos val="t"/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231990088"/>
        <c:axId val="231990480"/>
      </c:lineChart>
      <c:catAx>
        <c:axId val="231990088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231990480"/>
        <c:crosses val="autoZero"/>
        <c:auto val="1"/>
        <c:lblAlgn val="ctr"/>
        <c:lblOffset val="100"/>
        <c:noMultiLvlLbl val="0"/>
      </c:catAx>
      <c:valAx>
        <c:axId val="231990480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231990088"/>
        <c:crosses val="autoZero"/>
        <c:crossBetween val="between"/>
      </c:valAx>
      <c:spPr>
        <a:noFill/>
        <a:ln w="25400">
          <a:noFill/>
        </a:ln>
        <a:effectLst/>
      </c:spPr>
    </c:plotArea>
    <c:plotVisOnly val="1"/>
    <c:dispBlanksAs val="zero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3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4.xml><?xml version="1.0" encoding="utf-8"?>
<cs:chartStyle xmlns:cs="http://schemas.microsoft.com/office/drawing/2012/chartStyle" xmlns:a="http://schemas.openxmlformats.org/drawingml/2006/main" id="3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lt1"/>
    </cs:fontRef>
  </cs:dataPoint>
  <cs:dataPoint3D>
    <cs:lnRef idx="0"/>
    <cs:fillRef idx="3">
      <cs:styleClr val="auto"/>
    </cs:fillRef>
    <cs:effectRef idx="3"/>
    <cs:fontRef idx="minor">
      <a:schemeClr val="lt1"/>
    </cs:fontRef>
  </cs:dataPoint3D>
  <cs:dataPointLine>
    <cs:lnRef idx="0">
      <cs:styleClr val="auto"/>
    </cs:lnRef>
    <cs:fillRef idx="3"/>
    <cs:effectRef idx="3"/>
    <cs:fontRef idx="minor">
      <a:schemeClr val="lt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lt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lt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lt1"/>
    </cs:fontRef>
  </cs:wall>
</cs:chartStyle>
</file>

<file path=ppt/charts/style15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6.xml><?xml version="1.0" encoding="utf-8"?>
<cs:chartStyle xmlns:cs="http://schemas.microsoft.com/office/drawing/2012/chartStyle" xmlns:a="http://schemas.openxmlformats.org/drawingml/2006/main" id="205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31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800" kern="1200" cap="all" spc="12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800" b="1" i="0" u="none" strike="noStrike" kern="1200" baseline="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phClr"/>
        </a:solidFill>
        <a:round/>
      </a:ln>
    </cs:spPr>
  </cs:dataPointMarker>
  <cs:dataPointMarkerLayout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15000"/>
            <a:lumOff val="8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cap="all" spc="12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8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_rels/data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png"/><Relationship Id="rId1" Type="http://schemas.openxmlformats.org/officeDocument/2006/relationships/image" Target="../media/image69.png"/></Relationships>
</file>

<file path=ppt/diagrams/_rels/data2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facebook.com/ICBFColombia" TargetMode="External"/><Relationship Id="rId2" Type="http://schemas.openxmlformats.org/officeDocument/2006/relationships/hyperlink" Target="mailto:atencionalciudadano@icbf.gov.co" TargetMode="External"/><Relationship Id="rId1" Type="http://schemas.openxmlformats.org/officeDocument/2006/relationships/hyperlink" Target="http://www.icbf.gov.co/" TargetMode="Externa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6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9.xml><?xml version="1.0" encoding="utf-8"?>
<dgm:colorsDef xmlns:dgm="http://schemas.openxmlformats.org/drawingml/2006/diagram" xmlns:a="http://schemas.openxmlformats.org/drawingml/2006/main" uniqueId="urn:microsoft.com/office/officeart/2005/8/colors/accent6_2">
  <dgm:title val=""/>
  <dgm:desc val=""/>
  <dgm:catLst>
    <dgm:cat type="accent6" pri="11200"/>
  </dgm:catLst>
  <dgm:styleLbl name="node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ln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3_1">
  <dgm:title val=""/>
  <dgm:desc val=""/>
  <dgm:catLst>
    <dgm:cat type="accent3" pri="11100"/>
  </dgm:catLst>
  <dgm:styleLbl name="node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3">
        <a:alpha val="4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0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3.xml><?xml version="1.0" encoding="utf-8"?>
<dgm:colorsDef xmlns:dgm="http://schemas.openxmlformats.org/drawingml/2006/diagram" xmlns:a="http://schemas.openxmlformats.org/drawingml/2006/main" uniqueId="urn:microsoft.com/office/officeart/2005/8/colors/accent6_2">
  <dgm:title val=""/>
  <dgm:desc val=""/>
  <dgm:catLst>
    <dgm:cat type="accent6" pri="11200"/>
  </dgm:catLst>
  <dgm:styleLbl name="node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ln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4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6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7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9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6_2">
  <dgm:title val=""/>
  <dgm:desc val=""/>
  <dgm:catLst>
    <dgm:cat type="accent6" pri="11200"/>
  </dgm:catLst>
  <dgm:styleLbl name="node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ln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A8EB5AD-A2EB-450E-A53E-D0CD89024A8F}" type="doc">
      <dgm:prSet loTypeId="urn:microsoft.com/office/officeart/2005/8/layout/orgChart1" loCatId="hierarchy" qsTypeId="urn:microsoft.com/office/officeart/2005/8/quickstyle/3d1" qsCatId="3D" csTypeId="urn:microsoft.com/office/officeart/2005/8/colors/colorful5" csCatId="colorful" phldr="1"/>
      <dgm:spPr/>
      <dgm:t>
        <a:bodyPr/>
        <a:lstStyle/>
        <a:p>
          <a:endParaRPr lang="es-CO"/>
        </a:p>
      </dgm:t>
    </dgm:pt>
    <dgm:pt modelId="{EB53FCFC-3472-4C36-85A4-FC3A16BD26F4}">
      <dgm:prSet/>
      <dgm:spPr/>
      <dgm:t>
        <a:bodyPr/>
        <a:lstStyle/>
        <a:p>
          <a:pPr rtl="0"/>
          <a:r>
            <a:rPr lang="es-CO" b="1" dirty="0" smtClean="0"/>
            <a:t>Modalidades </a:t>
          </a:r>
          <a:endParaRPr lang="es-CO" b="1" dirty="0"/>
        </a:p>
      </dgm:t>
    </dgm:pt>
    <dgm:pt modelId="{1BEC14F9-71D2-4B60-BC88-AE55A08A1940}" type="parTrans" cxnId="{BBF0581F-3506-4774-995E-281B703F64CC}">
      <dgm:prSet/>
      <dgm:spPr/>
      <dgm:t>
        <a:bodyPr/>
        <a:lstStyle/>
        <a:p>
          <a:endParaRPr lang="es-CO" b="1"/>
        </a:p>
      </dgm:t>
    </dgm:pt>
    <dgm:pt modelId="{280FB2A8-CA9B-4721-886C-48E4B6FD742D}" type="sibTrans" cxnId="{BBF0581F-3506-4774-995E-281B703F64CC}">
      <dgm:prSet/>
      <dgm:spPr/>
      <dgm:t>
        <a:bodyPr/>
        <a:lstStyle/>
        <a:p>
          <a:endParaRPr lang="es-CO" b="1"/>
        </a:p>
      </dgm:t>
    </dgm:pt>
    <dgm:pt modelId="{75161C59-A4BC-4AE8-A99F-714F5ED6B5CB}">
      <dgm:prSet/>
      <dgm:spPr/>
      <dgm:t>
        <a:bodyPr/>
        <a:lstStyle/>
        <a:p>
          <a:pPr rtl="0"/>
          <a:r>
            <a:rPr lang="es-CO" b="1" dirty="0" smtClean="0"/>
            <a:t>Institucional </a:t>
          </a:r>
          <a:endParaRPr lang="es-CO" b="1" dirty="0"/>
        </a:p>
      </dgm:t>
    </dgm:pt>
    <dgm:pt modelId="{F473727A-CF57-4918-8F21-F1DFFABD9AC8}" type="parTrans" cxnId="{F87CCEDE-24B8-4EE0-8FDC-C6174B927045}">
      <dgm:prSet/>
      <dgm:spPr/>
      <dgm:t>
        <a:bodyPr/>
        <a:lstStyle/>
        <a:p>
          <a:endParaRPr lang="es-CO" b="1"/>
        </a:p>
      </dgm:t>
    </dgm:pt>
    <dgm:pt modelId="{3BD8BFFF-E012-41B0-8D19-2F7F405F0166}" type="sibTrans" cxnId="{F87CCEDE-24B8-4EE0-8FDC-C6174B927045}">
      <dgm:prSet/>
      <dgm:spPr/>
      <dgm:t>
        <a:bodyPr/>
        <a:lstStyle/>
        <a:p>
          <a:endParaRPr lang="es-CO" b="1"/>
        </a:p>
      </dgm:t>
    </dgm:pt>
    <dgm:pt modelId="{633A4599-3BB7-45D3-9BD4-02D0C4B0A70A}">
      <dgm:prSet/>
      <dgm:spPr/>
      <dgm:t>
        <a:bodyPr/>
        <a:lstStyle/>
        <a:p>
          <a:pPr rtl="0"/>
          <a:r>
            <a:rPr lang="es-CO" b="1" smtClean="0"/>
            <a:t>Familiar</a:t>
          </a:r>
          <a:endParaRPr lang="es-CO" b="1"/>
        </a:p>
      </dgm:t>
    </dgm:pt>
    <dgm:pt modelId="{AB9CE32E-E807-4DCF-B41B-E3F1357A46F3}" type="parTrans" cxnId="{AC138D95-CF32-4F2F-8F53-E6943348B891}">
      <dgm:prSet/>
      <dgm:spPr/>
      <dgm:t>
        <a:bodyPr/>
        <a:lstStyle/>
        <a:p>
          <a:endParaRPr lang="es-CO" b="1"/>
        </a:p>
      </dgm:t>
    </dgm:pt>
    <dgm:pt modelId="{13872EE1-68C6-4CD7-82C6-9D9682420FC6}" type="sibTrans" cxnId="{AC138D95-CF32-4F2F-8F53-E6943348B891}">
      <dgm:prSet/>
      <dgm:spPr/>
      <dgm:t>
        <a:bodyPr/>
        <a:lstStyle/>
        <a:p>
          <a:endParaRPr lang="es-CO" b="1"/>
        </a:p>
      </dgm:t>
    </dgm:pt>
    <dgm:pt modelId="{0537B642-A2AE-4D08-98DA-0385EB80E3E5}" type="pres">
      <dgm:prSet presAssocID="{AA8EB5AD-A2EB-450E-A53E-D0CD89024A8F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s-CO"/>
        </a:p>
      </dgm:t>
    </dgm:pt>
    <dgm:pt modelId="{9C919BCA-9CD4-4224-9647-ABB47381CC44}" type="pres">
      <dgm:prSet presAssocID="{EB53FCFC-3472-4C36-85A4-FC3A16BD26F4}" presName="hierRoot1" presStyleCnt="0">
        <dgm:presLayoutVars>
          <dgm:hierBranch val="init"/>
        </dgm:presLayoutVars>
      </dgm:prSet>
      <dgm:spPr/>
      <dgm:t>
        <a:bodyPr/>
        <a:lstStyle/>
        <a:p>
          <a:endParaRPr lang="es-CO"/>
        </a:p>
      </dgm:t>
    </dgm:pt>
    <dgm:pt modelId="{34814255-72DC-4B99-A9E3-84005E8E476D}" type="pres">
      <dgm:prSet presAssocID="{EB53FCFC-3472-4C36-85A4-FC3A16BD26F4}" presName="rootComposite1" presStyleCnt="0"/>
      <dgm:spPr/>
      <dgm:t>
        <a:bodyPr/>
        <a:lstStyle/>
        <a:p>
          <a:endParaRPr lang="es-CO"/>
        </a:p>
      </dgm:t>
    </dgm:pt>
    <dgm:pt modelId="{48A2B584-8B57-422B-80D7-5184F8C3075A}" type="pres">
      <dgm:prSet presAssocID="{EB53FCFC-3472-4C36-85A4-FC3A16BD26F4}" presName="rootText1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es-CO"/>
        </a:p>
      </dgm:t>
    </dgm:pt>
    <dgm:pt modelId="{2AD19E49-784E-4AD8-8861-0154EF4E7A2A}" type="pres">
      <dgm:prSet presAssocID="{EB53FCFC-3472-4C36-85A4-FC3A16BD26F4}" presName="rootConnector1" presStyleLbl="node1" presStyleIdx="0" presStyleCnt="0"/>
      <dgm:spPr/>
      <dgm:t>
        <a:bodyPr/>
        <a:lstStyle/>
        <a:p>
          <a:endParaRPr lang="es-CO"/>
        </a:p>
      </dgm:t>
    </dgm:pt>
    <dgm:pt modelId="{B11DABBF-B9D4-4257-9178-440B2EB94C2D}" type="pres">
      <dgm:prSet presAssocID="{EB53FCFC-3472-4C36-85A4-FC3A16BD26F4}" presName="hierChild2" presStyleCnt="0"/>
      <dgm:spPr/>
      <dgm:t>
        <a:bodyPr/>
        <a:lstStyle/>
        <a:p>
          <a:endParaRPr lang="es-CO"/>
        </a:p>
      </dgm:t>
    </dgm:pt>
    <dgm:pt modelId="{46B2EB09-08BC-4487-BE07-1816CF752778}" type="pres">
      <dgm:prSet presAssocID="{F473727A-CF57-4918-8F21-F1DFFABD9AC8}" presName="Name37" presStyleLbl="parChTrans1D2" presStyleIdx="0" presStyleCnt="2"/>
      <dgm:spPr/>
      <dgm:t>
        <a:bodyPr/>
        <a:lstStyle/>
        <a:p>
          <a:endParaRPr lang="es-CO"/>
        </a:p>
      </dgm:t>
    </dgm:pt>
    <dgm:pt modelId="{5F25E771-4F74-4C7D-AAFD-E7D47F03F48B}" type="pres">
      <dgm:prSet presAssocID="{75161C59-A4BC-4AE8-A99F-714F5ED6B5CB}" presName="hierRoot2" presStyleCnt="0">
        <dgm:presLayoutVars>
          <dgm:hierBranch val="init"/>
        </dgm:presLayoutVars>
      </dgm:prSet>
      <dgm:spPr/>
      <dgm:t>
        <a:bodyPr/>
        <a:lstStyle/>
        <a:p>
          <a:endParaRPr lang="es-CO"/>
        </a:p>
      </dgm:t>
    </dgm:pt>
    <dgm:pt modelId="{4668073B-F064-4033-B431-632CF4D8BDA5}" type="pres">
      <dgm:prSet presAssocID="{75161C59-A4BC-4AE8-A99F-714F5ED6B5CB}" presName="rootComposite" presStyleCnt="0"/>
      <dgm:spPr/>
      <dgm:t>
        <a:bodyPr/>
        <a:lstStyle/>
        <a:p>
          <a:endParaRPr lang="es-CO"/>
        </a:p>
      </dgm:t>
    </dgm:pt>
    <dgm:pt modelId="{0B4CC922-9C6C-46DD-8B74-FF27756E7299}" type="pres">
      <dgm:prSet presAssocID="{75161C59-A4BC-4AE8-A99F-714F5ED6B5CB}" presName="rootText" presStyleLbl="node2" presStyleIdx="0" presStyleCnt="2">
        <dgm:presLayoutVars>
          <dgm:chPref val="3"/>
        </dgm:presLayoutVars>
      </dgm:prSet>
      <dgm:spPr/>
      <dgm:t>
        <a:bodyPr/>
        <a:lstStyle/>
        <a:p>
          <a:endParaRPr lang="es-CO"/>
        </a:p>
      </dgm:t>
    </dgm:pt>
    <dgm:pt modelId="{16953BF4-98DD-4102-8B0E-DFBB2E60696E}" type="pres">
      <dgm:prSet presAssocID="{75161C59-A4BC-4AE8-A99F-714F5ED6B5CB}" presName="rootConnector" presStyleLbl="node2" presStyleIdx="0" presStyleCnt="2"/>
      <dgm:spPr/>
      <dgm:t>
        <a:bodyPr/>
        <a:lstStyle/>
        <a:p>
          <a:endParaRPr lang="es-CO"/>
        </a:p>
      </dgm:t>
    </dgm:pt>
    <dgm:pt modelId="{3833F02A-0E4E-42B0-AEFA-3EFEBF4239EF}" type="pres">
      <dgm:prSet presAssocID="{75161C59-A4BC-4AE8-A99F-714F5ED6B5CB}" presName="hierChild4" presStyleCnt="0"/>
      <dgm:spPr/>
      <dgm:t>
        <a:bodyPr/>
        <a:lstStyle/>
        <a:p>
          <a:endParaRPr lang="es-CO"/>
        </a:p>
      </dgm:t>
    </dgm:pt>
    <dgm:pt modelId="{2EE95176-756D-4B6F-A909-6C6561235D61}" type="pres">
      <dgm:prSet presAssocID="{75161C59-A4BC-4AE8-A99F-714F5ED6B5CB}" presName="hierChild5" presStyleCnt="0"/>
      <dgm:spPr/>
      <dgm:t>
        <a:bodyPr/>
        <a:lstStyle/>
        <a:p>
          <a:endParaRPr lang="es-CO"/>
        </a:p>
      </dgm:t>
    </dgm:pt>
    <dgm:pt modelId="{93892EA1-3B91-496D-82A8-DCF33DF6242C}" type="pres">
      <dgm:prSet presAssocID="{AB9CE32E-E807-4DCF-B41B-E3F1357A46F3}" presName="Name37" presStyleLbl="parChTrans1D2" presStyleIdx="1" presStyleCnt="2"/>
      <dgm:spPr/>
      <dgm:t>
        <a:bodyPr/>
        <a:lstStyle/>
        <a:p>
          <a:endParaRPr lang="es-CO"/>
        </a:p>
      </dgm:t>
    </dgm:pt>
    <dgm:pt modelId="{FDCD78E5-2E5C-4205-9CD5-8BC917FB6ECD}" type="pres">
      <dgm:prSet presAssocID="{633A4599-3BB7-45D3-9BD4-02D0C4B0A70A}" presName="hierRoot2" presStyleCnt="0">
        <dgm:presLayoutVars>
          <dgm:hierBranch val="init"/>
        </dgm:presLayoutVars>
      </dgm:prSet>
      <dgm:spPr/>
      <dgm:t>
        <a:bodyPr/>
        <a:lstStyle/>
        <a:p>
          <a:endParaRPr lang="es-CO"/>
        </a:p>
      </dgm:t>
    </dgm:pt>
    <dgm:pt modelId="{3EFB6772-699E-4B66-B29F-E17D70C8455E}" type="pres">
      <dgm:prSet presAssocID="{633A4599-3BB7-45D3-9BD4-02D0C4B0A70A}" presName="rootComposite" presStyleCnt="0"/>
      <dgm:spPr/>
      <dgm:t>
        <a:bodyPr/>
        <a:lstStyle/>
        <a:p>
          <a:endParaRPr lang="es-CO"/>
        </a:p>
      </dgm:t>
    </dgm:pt>
    <dgm:pt modelId="{42570C97-D084-448A-9C08-1D845F474DBB}" type="pres">
      <dgm:prSet presAssocID="{633A4599-3BB7-45D3-9BD4-02D0C4B0A70A}" presName="rootText" presStyleLbl="node2" presStyleIdx="1" presStyleCnt="2">
        <dgm:presLayoutVars>
          <dgm:chPref val="3"/>
        </dgm:presLayoutVars>
      </dgm:prSet>
      <dgm:spPr/>
      <dgm:t>
        <a:bodyPr/>
        <a:lstStyle/>
        <a:p>
          <a:endParaRPr lang="es-CO"/>
        </a:p>
      </dgm:t>
    </dgm:pt>
    <dgm:pt modelId="{32F84345-1536-4AC8-876B-362F3656FD6B}" type="pres">
      <dgm:prSet presAssocID="{633A4599-3BB7-45D3-9BD4-02D0C4B0A70A}" presName="rootConnector" presStyleLbl="node2" presStyleIdx="1" presStyleCnt="2"/>
      <dgm:spPr/>
      <dgm:t>
        <a:bodyPr/>
        <a:lstStyle/>
        <a:p>
          <a:endParaRPr lang="es-CO"/>
        </a:p>
      </dgm:t>
    </dgm:pt>
    <dgm:pt modelId="{50950518-7A0D-493D-AF09-5BF7C4B33E68}" type="pres">
      <dgm:prSet presAssocID="{633A4599-3BB7-45D3-9BD4-02D0C4B0A70A}" presName="hierChild4" presStyleCnt="0"/>
      <dgm:spPr/>
      <dgm:t>
        <a:bodyPr/>
        <a:lstStyle/>
        <a:p>
          <a:endParaRPr lang="es-CO"/>
        </a:p>
      </dgm:t>
    </dgm:pt>
    <dgm:pt modelId="{8089AF35-B11E-416A-B399-913E71244746}" type="pres">
      <dgm:prSet presAssocID="{633A4599-3BB7-45D3-9BD4-02D0C4B0A70A}" presName="hierChild5" presStyleCnt="0"/>
      <dgm:spPr/>
      <dgm:t>
        <a:bodyPr/>
        <a:lstStyle/>
        <a:p>
          <a:endParaRPr lang="es-CO"/>
        </a:p>
      </dgm:t>
    </dgm:pt>
    <dgm:pt modelId="{57C98459-C25D-45DD-8815-5A3F8C1C0469}" type="pres">
      <dgm:prSet presAssocID="{EB53FCFC-3472-4C36-85A4-FC3A16BD26F4}" presName="hierChild3" presStyleCnt="0"/>
      <dgm:spPr/>
      <dgm:t>
        <a:bodyPr/>
        <a:lstStyle/>
        <a:p>
          <a:endParaRPr lang="es-CO"/>
        </a:p>
      </dgm:t>
    </dgm:pt>
  </dgm:ptLst>
  <dgm:cxnLst>
    <dgm:cxn modelId="{BBF0581F-3506-4774-995E-281B703F64CC}" srcId="{AA8EB5AD-A2EB-450E-A53E-D0CD89024A8F}" destId="{EB53FCFC-3472-4C36-85A4-FC3A16BD26F4}" srcOrd="0" destOrd="0" parTransId="{1BEC14F9-71D2-4B60-BC88-AE55A08A1940}" sibTransId="{280FB2A8-CA9B-4721-886C-48E4B6FD742D}"/>
    <dgm:cxn modelId="{A8429F4B-0854-4384-8160-4257557D93B9}" type="presOf" srcId="{AA8EB5AD-A2EB-450E-A53E-D0CD89024A8F}" destId="{0537B642-A2AE-4D08-98DA-0385EB80E3E5}" srcOrd="0" destOrd="0" presId="urn:microsoft.com/office/officeart/2005/8/layout/orgChart1"/>
    <dgm:cxn modelId="{85A74D84-557F-4BA8-B75A-AA684A0F81AF}" type="presOf" srcId="{EB53FCFC-3472-4C36-85A4-FC3A16BD26F4}" destId="{48A2B584-8B57-422B-80D7-5184F8C3075A}" srcOrd="0" destOrd="0" presId="urn:microsoft.com/office/officeart/2005/8/layout/orgChart1"/>
    <dgm:cxn modelId="{48558C65-657F-4D07-923F-3C234CBEAE47}" type="presOf" srcId="{75161C59-A4BC-4AE8-A99F-714F5ED6B5CB}" destId="{0B4CC922-9C6C-46DD-8B74-FF27756E7299}" srcOrd="0" destOrd="0" presId="urn:microsoft.com/office/officeart/2005/8/layout/orgChart1"/>
    <dgm:cxn modelId="{D75E4E64-55CD-40EA-A2C0-5B75F91A6A9C}" type="presOf" srcId="{AB9CE32E-E807-4DCF-B41B-E3F1357A46F3}" destId="{93892EA1-3B91-496D-82A8-DCF33DF6242C}" srcOrd="0" destOrd="0" presId="urn:microsoft.com/office/officeart/2005/8/layout/orgChart1"/>
    <dgm:cxn modelId="{F24D8F86-EA82-4C2E-9AE3-5AE48B47085B}" type="presOf" srcId="{633A4599-3BB7-45D3-9BD4-02D0C4B0A70A}" destId="{32F84345-1536-4AC8-876B-362F3656FD6B}" srcOrd="1" destOrd="0" presId="urn:microsoft.com/office/officeart/2005/8/layout/orgChart1"/>
    <dgm:cxn modelId="{AC138D95-CF32-4F2F-8F53-E6943348B891}" srcId="{EB53FCFC-3472-4C36-85A4-FC3A16BD26F4}" destId="{633A4599-3BB7-45D3-9BD4-02D0C4B0A70A}" srcOrd="1" destOrd="0" parTransId="{AB9CE32E-E807-4DCF-B41B-E3F1357A46F3}" sibTransId="{13872EE1-68C6-4CD7-82C6-9D9682420FC6}"/>
    <dgm:cxn modelId="{755C8EED-EFE2-46DF-B755-181C6DE99078}" type="presOf" srcId="{75161C59-A4BC-4AE8-A99F-714F5ED6B5CB}" destId="{16953BF4-98DD-4102-8B0E-DFBB2E60696E}" srcOrd="1" destOrd="0" presId="urn:microsoft.com/office/officeart/2005/8/layout/orgChart1"/>
    <dgm:cxn modelId="{5C0C4E68-B26B-4EC6-8819-8D0B80921741}" type="presOf" srcId="{EB53FCFC-3472-4C36-85A4-FC3A16BD26F4}" destId="{2AD19E49-784E-4AD8-8861-0154EF4E7A2A}" srcOrd="1" destOrd="0" presId="urn:microsoft.com/office/officeart/2005/8/layout/orgChart1"/>
    <dgm:cxn modelId="{B109A41C-6694-4664-B726-51D11F0AA93E}" type="presOf" srcId="{F473727A-CF57-4918-8F21-F1DFFABD9AC8}" destId="{46B2EB09-08BC-4487-BE07-1816CF752778}" srcOrd="0" destOrd="0" presId="urn:microsoft.com/office/officeart/2005/8/layout/orgChart1"/>
    <dgm:cxn modelId="{1D2555D1-17D5-48E8-9C58-D3DAAC297B50}" type="presOf" srcId="{633A4599-3BB7-45D3-9BD4-02D0C4B0A70A}" destId="{42570C97-D084-448A-9C08-1D845F474DBB}" srcOrd="0" destOrd="0" presId="urn:microsoft.com/office/officeart/2005/8/layout/orgChart1"/>
    <dgm:cxn modelId="{F87CCEDE-24B8-4EE0-8FDC-C6174B927045}" srcId="{EB53FCFC-3472-4C36-85A4-FC3A16BD26F4}" destId="{75161C59-A4BC-4AE8-A99F-714F5ED6B5CB}" srcOrd="0" destOrd="0" parTransId="{F473727A-CF57-4918-8F21-F1DFFABD9AC8}" sibTransId="{3BD8BFFF-E012-41B0-8D19-2F7F405F0166}"/>
    <dgm:cxn modelId="{162C0793-0005-4071-A9B5-B398E22F3E95}" type="presParOf" srcId="{0537B642-A2AE-4D08-98DA-0385EB80E3E5}" destId="{9C919BCA-9CD4-4224-9647-ABB47381CC44}" srcOrd="0" destOrd="0" presId="urn:microsoft.com/office/officeart/2005/8/layout/orgChart1"/>
    <dgm:cxn modelId="{E5393E1B-DD4A-45AD-B178-8BC655A01421}" type="presParOf" srcId="{9C919BCA-9CD4-4224-9647-ABB47381CC44}" destId="{34814255-72DC-4B99-A9E3-84005E8E476D}" srcOrd="0" destOrd="0" presId="urn:microsoft.com/office/officeart/2005/8/layout/orgChart1"/>
    <dgm:cxn modelId="{18B6FB22-AD73-4043-9795-B96863977E88}" type="presParOf" srcId="{34814255-72DC-4B99-A9E3-84005E8E476D}" destId="{48A2B584-8B57-422B-80D7-5184F8C3075A}" srcOrd="0" destOrd="0" presId="urn:microsoft.com/office/officeart/2005/8/layout/orgChart1"/>
    <dgm:cxn modelId="{FACAEE60-8C93-442C-8613-65C6B059BB89}" type="presParOf" srcId="{34814255-72DC-4B99-A9E3-84005E8E476D}" destId="{2AD19E49-784E-4AD8-8861-0154EF4E7A2A}" srcOrd="1" destOrd="0" presId="urn:microsoft.com/office/officeart/2005/8/layout/orgChart1"/>
    <dgm:cxn modelId="{A1907A93-130E-4EB0-94E1-0C2CD0DC36B9}" type="presParOf" srcId="{9C919BCA-9CD4-4224-9647-ABB47381CC44}" destId="{B11DABBF-B9D4-4257-9178-440B2EB94C2D}" srcOrd="1" destOrd="0" presId="urn:microsoft.com/office/officeart/2005/8/layout/orgChart1"/>
    <dgm:cxn modelId="{9E9C6ED7-41D5-408C-8D32-FC4DF97E3A4E}" type="presParOf" srcId="{B11DABBF-B9D4-4257-9178-440B2EB94C2D}" destId="{46B2EB09-08BC-4487-BE07-1816CF752778}" srcOrd="0" destOrd="0" presId="urn:microsoft.com/office/officeart/2005/8/layout/orgChart1"/>
    <dgm:cxn modelId="{6A70BE11-739F-4FEE-B973-2A3E037F566A}" type="presParOf" srcId="{B11DABBF-B9D4-4257-9178-440B2EB94C2D}" destId="{5F25E771-4F74-4C7D-AAFD-E7D47F03F48B}" srcOrd="1" destOrd="0" presId="urn:microsoft.com/office/officeart/2005/8/layout/orgChart1"/>
    <dgm:cxn modelId="{64DFEA1C-2196-40D4-A8E7-DACE25114CCC}" type="presParOf" srcId="{5F25E771-4F74-4C7D-AAFD-E7D47F03F48B}" destId="{4668073B-F064-4033-B431-632CF4D8BDA5}" srcOrd="0" destOrd="0" presId="urn:microsoft.com/office/officeart/2005/8/layout/orgChart1"/>
    <dgm:cxn modelId="{C51C002B-30DB-4FF1-8EAE-B9F940239919}" type="presParOf" srcId="{4668073B-F064-4033-B431-632CF4D8BDA5}" destId="{0B4CC922-9C6C-46DD-8B74-FF27756E7299}" srcOrd="0" destOrd="0" presId="urn:microsoft.com/office/officeart/2005/8/layout/orgChart1"/>
    <dgm:cxn modelId="{37D7B06D-2063-4613-A8F9-F93D9652E0CF}" type="presParOf" srcId="{4668073B-F064-4033-B431-632CF4D8BDA5}" destId="{16953BF4-98DD-4102-8B0E-DFBB2E60696E}" srcOrd="1" destOrd="0" presId="urn:microsoft.com/office/officeart/2005/8/layout/orgChart1"/>
    <dgm:cxn modelId="{270694FD-B30D-4B9B-81E3-AE37E1625BB8}" type="presParOf" srcId="{5F25E771-4F74-4C7D-AAFD-E7D47F03F48B}" destId="{3833F02A-0E4E-42B0-AEFA-3EFEBF4239EF}" srcOrd="1" destOrd="0" presId="urn:microsoft.com/office/officeart/2005/8/layout/orgChart1"/>
    <dgm:cxn modelId="{13FCE259-1CD0-4F7E-BF60-E4B752E611A2}" type="presParOf" srcId="{5F25E771-4F74-4C7D-AAFD-E7D47F03F48B}" destId="{2EE95176-756D-4B6F-A909-6C6561235D61}" srcOrd="2" destOrd="0" presId="urn:microsoft.com/office/officeart/2005/8/layout/orgChart1"/>
    <dgm:cxn modelId="{2277C192-C89B-48F6-9CED-A0657AC3F0DD}" type="presParOf" srcId="{B11DABBF-B9D4-4257-9178-440B2EB94C2D}" destId="{93892EA1-3B91-496D-82A8-DCF33DF6242C}" srcOrd="2" destOrd="0" presId="urn:microsoft.com/office/officeart/2005/8/layout/orgChart1"/>
    <dgm:cxn modelId="{185F033B-5F37-4F50-8B81-0678AC2D6DFD}" type="presParOf" srcId="{B11DABBF-B9D4-4257-9178-440B2EB94C2D}" destId="{FDCD78E5-2E5C-4205-9CD5-8BC917FB6ECD}" srcOrd="3" destOrd="0" presId="urn:microsoft.com/office/officeart/2005/8/layout/orgChart1"/>
    <dgm:cxn modelId="{6D90B7E7-A627-45F9-BE73-59BEB68B6965}" type="presParOf" srcId="{FDCD78E5-2E5C-4205-9CD5-8BC917FB6ECD}" destId="{3EFB6772-699E-4B66-B29F-E17D70C8455E}" srcOrd="0" destOrd="0" presId="urn:microsoft.com/office/officeart/2005/8/layout/orgChart1"/>
    <dgm:cxn modelId="{97AD3F03-AF43-49CA-84E0-C5FEEABF7A45}" type="presParOf" srcId="{3EFB6772-699E-4B66-B29F-E17D70C8455E}" destId="{42570C97-D084-448A-9C08-1D845F474DBB}" srcOrd="0" destOrd="0" presId="urn:microsoft.com/office/officeart/2005/8/layout/orgChart1"/>
    <dgm:cxn modelId="{D6607066-A3A7-4719-841E-C86C96E880AD}" type="presParOf" srcId="{3EFB6772-699E-4B66-B29F-E17D70C8455E}" destId="{32F84345-1536-4AC8-876B-362F3656FD6B}" srcOrd="1" destOrd="0" presId="urn:microsoft.com/office/officeart/2005/8/layout/orgChart1"/>
    <dgm:cxn modelId="{880B8CE4-AB8F-4866-874A-D7C4233BC856}" type="presParOf" srcId="{FDCD78E5-2E5C-4205-9CD5-8BC917FB6ECD}" destId="{50950518-7A0D-493D-AF09-5BF7C4B33E68}" srcOrd="1" destOrd="0" presId="urn:microsoft.com/office/officeart/2005/8/layout/orgChart1"/>
    <dgm:cxn modelId="{8184B853-DA62-4448-939B-DD3EB39CF538}" type="presParOf" srcId="{FDCD78E5-2E5C-4205-9CD5-8BC917FB6ECD}" destId="{8089AF35-B11E-416A-B399-913E71244746}" srcOrd="2" destOrd="0" presId="urn:microsoft.com/office/officeart/2005/8/layout/orgChart1"/>
    <dgm:cxn modelId="{362DB61C-29B7-451B-B3E5-795F130E1AA9}" type="presParOf" srcId="{9C919BCA-9CD4-4224-9647-ABB47381CC44}" destId="{57C98459-C25D-45DD-8815-5A3F8C1C0469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2F93E8B7-E259-4D9F-AFB9-63E26123CA74}" type="doc">
      <dgm:prSet loTypeId="urn:microsoft.com/office/officeart/2005/8/layout/chevron1" loCatId="process" qsTypeId="urn:microsoft.com/office/officeart/2005/8/quickstyle/simple1" qsCatId="simple" csTypeId="urn:microsoft.com/office/officeart/2005/8/colors/colorful4" csCatId="colorful" phldr="1"/>
      <dgm:spPr/>
    </dgm:pt>
    <dgm:pt modelId="{535F4B5D-9600-43F1-89F4-3984478F4A3B}">
      <dgm:prSet phldrT="[Texto]"/>
      <dgm:spPr/>
      <dgm:t>
        <a:bodyPr/>
        <a:lstStyle/>
        <a:p>
          <a:r>
            <a:rPr lang="es-CO" b="1" dirty="0" smtClean="0">
              <a:effectLst/>
              <a:latin typeface="Arial" panose="020B0604020202020204" pitchFamily="34" charset="0"/>
              <a:cs typeface="Arial" panose="020B0604020202020204" pitchFamily="34" charset="0"/>
            </a:rPr>
            <a:t>Secretaria de Desarrollo</a:t>
          </a:r>
          <a:endParaRPr lang="es-CO" b="1" dirty="0">
            <a:effectLst/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1CF092B-F5EE-4410-A756-757DAA65E415}" type="parTrans" cxnId="{D8A763D6-9DE2-423A-89A8-99203A65FD22}">
      <dgm:prSet/>
      <dgm:spPr/>
      <dgm:t>
        <a:bodyPr/>
        <a:lstStyle/>
        <a:p>
          <a:endParaRPr lang="es-CO" b="1">
            <a:effectLst/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5C28690-4C45-4737-8AC4-D9538C0D2BAF}" type="sibTrans" cxnId="{D8A763D6-9DE2-423A-89A8-99203A65FD22}">
      <dgm:prSet/>
      <dgm:spPr/>
      <dgm:t>
        <a:bodyPr/>
        <a:lstStyle/>
        <a:p>
          <a:endParaRPr lang="es-CO" b="1">
            <a:effectLst/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A486690-D365-464E-8896-3CB63513E4DC}">
      <dgm:prSet phldrT="[Texto]"/>
      <dgm:spPr/>
      <dgm:t>
        <a:bodyPr/>
        <a:lstStyle/>
        <a:p>
          <a:r>
            <a:rPr lang="es-ES" b="1" dirty="0" smtClean="0">
              <a:effectLst/>
              <a:latin typeface="Arial" panose="020B0604020202020204" pitchFamily="34" charset="0"/>
              <a:cs typeface="Arial" panose="020B0604020202020204" pitchFamily="34" charset="0"/>
            </a:rPr>
            <a:t>M</a:t>
          </a:r>
          <a:r>
            <a:rPr lang="es-419" b="1" dirty="0" smtClean="0">
              <a:effectLst/>
              <a:latin typeface="Arial" panose="020B0604020202020204" pitchFamily="34" charset="0"/>
              <a:cs typeface="Arial" panose="020B0604020202020204" pitchFamily="34" charset="0"/>
            </a:rPr>
            <a:t>inisterio de Trabajo</a:t>
          </a:r>
          <a:endParaRPr lang="es-CO" b="1" dirty="0">
            <a:effectLst/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D651290-33F9-413D-832F-5A7D7DA9F14E}" type="parTrans" cxnId="{8C7E7426-0974-4D78-857D-29D0A12115BC}">
      <dgm:prSet/>
      <dgm:spPr/>
      <dgm:t>
        <a:bodyPr/>
        <a:lstStyle/>
        <a:p>
          <a:endParaRPr lang="es-CO" b="1">
            <a:effectLst/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5DA3231-8A9B-47A5-B267-88052D70ED6E}" type="sibTrans" cxnId="{8C7E7426-0974-4D78-857D-29D0A12115BC}">
      <dgm:prSet/>
      <dgm:spPr/>
      <dgm:t>
        <a:bodyPr/>
        <a:lstStyle/>
        <a:p>
          <a:endParaRPr lang="es-CO" b="1">
            <a:effectLst/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41E385E-83FA-494D-95A8-E2C3EC9BF774}">
      <dgm:prSet phldrT="[Texto]"/>
      <dgm:spPr/>
      <dgm:t>
        <a:bodyPr/>
        <a:lstStyle/>
        <a:p>
          <a:r>
            <a:rPr lang="es-419" b="1" dirty="0" smtClean="0">
              <a:effectLst/>
              <a:latin typeface="Arial" panose="020B0604020202020204" pitchFamily="34" charset="0"/>
              <a:cs typeface="Arial" panose="020B0604020202020204" pitchFamily="34" charset="0"/>
            </a:rPr>
            <a:t>Secretaria de Educacion Departamental </a:t>
          </a:r>
          <a:endParaRPr lang="es-CO" b="1" dirty="0">
            <a:effectLst/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C8526AF-B1A3-457C-99F8-DB4E4ED629E7}" type="parTrans" cxnId="{FEB7C816-0F44-41C4-B7D4-9C8FABA2B194}">
      <dgm:prSet/>
      <dgm:spPr/>
      <dgm:t>
        <a:bodyPr/>
        <a:lstStyle/>
        <a:p>
          <a:endParaRPr lang="es-CO" b="1">
            <a:effectLst/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BAF11F1-5688-4DBF-B4EF-DE0579A8D9D6}" type="sibTrans" cxnId="{FEB7C816-0F44-41C4-B7D4-9C8FABA2B194}">
      <dgm:prSet/>
      <dgm:spPr/>
      <dgm:t>
        <a:bodyPr/>
        <a:lstStyle/>
        <a:p>
          <a:endParaRPr lang="es-CO" b="1">
            <a:effectLst/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6338C21-F073-49DC-AB24-CAD343A6DE70}">
      <dgm:prSet phldrT="[Texto]"/>
      <dgm:spPr/>
      <dgm:t>
        <a:bodyPr/>
        <a:lstStyle/>
        <a:p>
          <a:r>
            <a:rPr lang="es-ES" b="1" dirty="0" smtClean="0">
              <a:effectLst/>
              <a:latin typeface="Arial" panose="020B0604020202020204" pitchFamily="34" charset="0"/>
              <a:cs typeface="Arial" panose="020B0604020202020204" pitchFamily="34" charset="0"/>
            </a:rPr>
            <a:t>T</a:t>
          </a:r>
          <a:r>
            <a:rPr lang="es-419" b="1" dirty="0" smtClean="0">
              <a:effectLst/>
              <a:latin typeface="Arial" panose="020B0604020202020204" pitchFamily="34" charset="0"/>
              <a:cs typeface="Arial" panose="020B0604020202020204" pitchFamily="34" charset="0"/>
            </a:rPr>
            <a:t>urismo departamental y municipal</a:t>
          </a:r>
          <a:endParaRPr lang="es-CO" b="1" dirty="0">
            <a:effectLst/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FE41EA0-7D12-47B5-913C-F7B986B8DA55}" type="parTrans" cxnId="{B957D7D1-277C-419B-B071-86CAB47640C0}">
      <dgm:prSet/>
      <dgm:spPr/>
      <dgm:t>
        <a:bodyPr/>
        <a:lstStyle/>
        <a:p>
          <a:endParaRPr lang="es-CO" b="1">
            <a:effectLst/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1A542D5-EFE1-475C-AD4C-7A102BBDC93C}" type="sibTrans" cxnId="{B957D7D1-277C-419B-B071-86CAB47640C0}">
      <dgm:prSet/>
      <dgm:spPr/>
      <dgm:t>
        <a:bodyPr/>
        <a:lstStyle/>
        <a:p>
          <a:endParaRPr lang="es-CO" b="1">
            <a:effectLst/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6F157C8-13A7-46AD-BB25-CB2559E57C83}">
      <dgm:prSet/>
      <dgm:spPr/>
      <dgm:t>
        <a:bodyPr/>
        <a:lstStyle/>
        <a:p>
          <a:r>
            <a:rPr lang="es-ES" b="1" dirty="0" smtClean="0">
              <a:effectLst/>
              <a:latin typeface="Arial" panose="020B0604020202020204" pitchFamily="34" charset="0"/>
              <a:cs typeface="Arial" panose="020B0604020202020204" pitchFamily="34" charset="0"/>
            </a:rPr>
            <a:t>M</a:t>
          </a:r>
          <a:r>
            <a:rPr lang="es-419" b="1" dirty="0" smtClean="0">
              <a:effectLst/>
              <a:latin typeface="Arial" panose="020B0604020202020204" pitchFamily="34" charset="0"/>
              <a:cs typeface="Arial" panose="020B0604020202020204" pitchFamily="34" charset="0"/>
            </a:rPr>
            <a:t>igracion colombia </a:t>
          </a:r>
          <a:endParaRPr lang="es-ES" b="1" dirty="0">
            <a:effectLst/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C9D028D-C0E7-49DA-85DA-A5BC795C5EE5}" type="parTrans" cxnId="{DF9E9A48-5FE4-47AB-BD81-31A0A1202934}">
      <dgm:prSet/>
      <dgm:spPr/>
      <dgm:t>
        <a:bodyPr/>
        <a:lstStyle/>
        <a:p>
          <a:endParaRPr lang="es-CO" b="1">
            <a:effectLst/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66B3E03-5874-40F2-BC31-902AE0DE3D5C}" type="sibTrans" cxnId="{DF9E9A48-5FE4-47AB-BD81-31A0A1202934}">
      <dgm:prSet/>
      <dgm:spPr/>
      <dgm:t>
        <a:bodyPr/>
        <a:lstStyle/>
        <a:p>
          <a:endParaRPr lang="es-CO" b="1">
            <a:effectLst/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CA1CA43-6B61-4577-8963-2182B76C118F}" type="pres">
      <dgm:prSet presAssocID="{2F93E8B7-E259-4D9F-AFB9-63E26123CA74}" presName="Name0" presStyleCnt="0">
        <dgm:presLayoutVars>
          <dgm:dir/>
          <dgm:animLvl val="lvl"/>
          <dgm:resizeHandles val="exact"/>
        </dgm:presLayoutVars>
      </dgm:prSet>
      <dgm:spPr/>
    </dgm:pt>
    <dgm:pt modelId="{198548B6-EA08-4ECF-A605-2F1782935941}" type="pres">
      <dgm:prSet presAssocID="{535F4B5D-9600-43F1-89F4-3984478F4A3B}" presName="parTxOnly" presStyleLbl="node1" presStyleIdx="0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5F3F6E97-1D8C-46AE-A20F-0FD74F002B40}" type="pres">
      <dgm:prSet presAssocID="{55C28690-4C45-4737-8AC4-D9538C0D2BAF}" presName="parTxOnlySpace" presStyleCnt="0"/>
      <dgm:spPr/>
    </dgm:pt>
    <dgm:pt modelId="{CAE08C30-48FD-46A4-9AB6-148A2C25B351}" type="pres">
      <dgm:prSet presAssocID="{BA486690-D365-464E-8896-3CB63513E4DC}" presName="parTxOnly" presStyleLbl="node1" presStyleIdx="1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1A208545-9942-468C-A432-A41A61809622}" type="pres">
      <dgm:prSet presAssocID="{35DA3231-8A9B-47A5-B267-88052D70ED6E}" presName="parTxOnlySpace" presStyleCnt="0"/>
      <dgm:spPr/>
    </dgm:pt>
    <dgm:pt modelId="{D1767FF6-89C7-4399-A57E-ACFD969EC39D}" type="pres">
      <dgm:prSet presAssocID="{941E385E-83FA-494D-95A8-E2C3EC9BF774}" presName="parTxOnly" presStyleLbl="node1" presStyleIdx="2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4CC5F157-7C7E-4664-97F6-859E978F108D}" type="pres">
      <dgm:prSet presAssocID="{BBAF11F1-5688-4DBF-B4EF-DE0579A8D9D6}" presName="parTxOnlySpace" presStyleCnt="0"/>
      <dgm:spPr/>
    </dgm:pt>
    <dgm:pt modelId="{E943CDA6-407F-4422-961C-C4D95D72708E}" type="pres">
      <dgm:prSet presAssocID="{66338C21-F073-49DC-AB24-CAD343A6DE70}" presName="parTxOnly" presStyleLbl="node1" presStyleIdx="3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72940D11-AB01-48E4-913F-1B7BEF1DF6C0}" type="pres">
      <dgm:prSet presAssocID="{E1A542D5-EFE1-475C-AD4C-7A102BBDC93C}" presName="parTxOnlySpace" presStyleCnt="0"/>
      <dgm:spPr/>
    </dgm:pt>
    <dgm:pt modelId="{93813EAA-4D43-4627-8712-EA610CFC972A}" type="pres">
      <dgm:prSet presAssocID="{26F157C8-13A7-46AD-BB25-CB2559E57C83}" presName="parTxOnly" presStyleLbl="node1" presStyleIdx="4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CO"/>
        </a:p>
      </dgm:t>
    </dgm:pt>
  </dgm:ptLst>
  <dgm:cxnLst>
    <dgm:cxn modelId="{8C7E7426-0974-4D78-857D-29D0A12115BC}" srcId="{2F93E8B7-E259-4D9F-AFB9-63E26123CA74}" destId="{BA486690-D365-464E-8896-3CB63513E4DC}" srcOrd="1" destOrd="0" parTransId="{FD651290-33F9-413D-832F-5A7D7DA9F14E}" sibTransId="{35DA3231-8A9B-47A5-B267-88052D70ED6E}"/>
    <dgm:cxn modelId="{CA80EAF7-0FE3-480E-9696-C11600E8B313}" type="presOf" srcId="{2F93E8B7-E259-4D9F-AFB9-63E26123CA74}" destId="{1CA1CA43-6B61-4577-8963-2182B76C118F}" srcOrd="0" destOrd="0" presId="urn:microsoft.com/office/officeart/2005/8/layout/chevron1"/>
    <dgm:cxn modelId="{58228519-C0BF-4A92-B67F-BEF53932B572}" type="presOf" srcId="{535F4B5D-9600-43F1-89F4-3984478F4A3B}" destId="{198548B6-EA08-4ECF-A605-2F1782935941}" srcOrd="0" destOrd="0" presId="urn:microsoft.com/office/officeart/2005/8/layout/chevron1"/>
    <dgm:cxn modelId="{2B176989-AA2B-4351-84D8-272C574E9BE2}" type="presOf" srcId="{66338C21-F073-49DC-AB24-CAD343A6DE70}" destId="{E943CDA6-407F-4422-961C-C4D95D72708E}" srcOrd="0" destOrd="0" presId="urn:microsoft.com/office/officeart/2005/8/layout/chevron1"/>
    <dgm:cxn modelId="{6A28BADE-91A5-406B-B1D9-AF2601708785}" type="presOf" srcId="{26F157C8-13A7-46AD-BB25-CB2559E57C83}" destId="{93813EAA-4D43-4627-8712-EA610CFC972A}" srcOrd="0" destOrd="0" presId="urn:microsoft.com/office/officeart/2005/8/layout/chevron1"/>
    <dgm:cxn modelId="{B957D7D1-277C-419B-B071-86CAB47640C0}" srcId="{2F93E8B7-E259-4D9F-AFB9-63E26123CA74}" destId="{66338C21-F073-49DC-AB24-CAD343A6DE70}" srcOrd="3" destOrd="0" parTransId="{6FE41EA0-7D12-47B5-913C-F7B986B8DA55}" sibTransId="{E1A542D5-EFE1-475C-AD4C-7A102BBDC93C}"/>
    <dgm:cxn modelId="{44B884B8-30DA-4BEA-B2B1-125B6DD87B01}" type="presOf" srcId="{BA486690-D365-464E-8896-3CB63513E4DC}" destId="{CAE08C30-48FD-46A4-9AB6-148A2C25B351}" srcOrd="0" destOrd="0" presId="urn:microsoft.com/office/officeart/2005/8/layout/chevron1"/>
    <dgm:cxn modelId="{016825A6-BAFA-4A01-A1CD-8EE8EDBA3565}" type="presOf" srcId="{941E385E-83FA-494D-95A8-E2C3EC9BF774}" destId="{D1767FF6-89C7-4399-A57E-ACFD969EC39D}" srcOrd="0" destOrd="0" presId="urn:microsoft.com/office/officeart/2005/8/layout/chevron1"/>
    <dgm:cxn modelId="{D8A763D6-9DE2-423A-89A8-99203A65FD22}" srcId="{2F93E8B7-E259-4D9F-AFB9-63E26123CA74}" destId="{535F4B5D-9600-43F1-89F4-3984478F4A3B}" srcOrd="0" destOrd="0" parTransId="{D1CF092B-F5EE-4410-A756-757DAA65E415}" sibTransId="{55C28690-4C45-4737-8AC4-D9538C0D2BAF}"/>
    <dgm:cxn modelId="{DF9E9A48-5FE4-47AB-BD81-31A0A1202934}" srcId="{2F93E8B7-E259-4D9F-AFB9-63E26123CA74}" destId="{26F157C8-13A7-46AD-BB25-CB2559E57C83}" srcOrd="4" destOrd="0" parTransId="{FC9D028D-C0E7-49DA-85DA-A5BC795C5EE5}" sibTransId="{566B3E03-5874-40F2-BC31-902AE0DE3D5C}"/>
    <dgm:cxn modelId="{FEB7C816-0F44-41C4-B7D4-9C8FABA2B194}" srcId="{2F93E8B7-E259-4D9F-AFB9-63E26123CA74}" destId="{941E385E-83FA-494D-95A8-E2C3EC9BF774}" srcOrd="2" destOrd="0" parTransId="{BC8526AF-B1A3-457C-99F8-DB4E4ED629E7}" sibTransId="{BBAF11F1-5688-4DBF-B4EF-DE0579A8D9D6}"/>
    <dgm:cxn modelId="{177B9F60-9783-4648-8614-E15C3C932176}" type="presParOf" srcId="{1CA1CA43-6B61-4577-8963-2182B76C118F}" destId="{198548B6-EA08-4ECF-A605-2F1782935941}" srcOrd="0" destOrd="0" presId="urn:microsoft.com/office/officeart/2005/8/layout/chevron1"/>
    <dgm:cxn modelId="{26B22C3A-AF3D-4F07-9572-49725E598938}" type="presParOf" srcId="{1CA1CA43-6B61-4577-8963-2182B76C118F}" destId="{5F3F6E97-1D8C-46AE-A20F-0FD74F002B40}" srcOrd="1" destOrd="0" presId="urn:microsoft.com/office/officeart/2005/8/layout/chevron1"/>
    <dgm:cxn modelId="{7AEAD522-60E8-4981-9F65-03511402D008}" type="presParOf" srcId="{1CA1CA43-6B61-4577-8963-2182B76C118F}" destId="{CAE08C30-48FD-46A4-9AB6-148A2C25B351}" srcOrd="2" destOrd="0" presId="urn:microsoft.com/office/officeart/2005/8/layout/chevron1"/>
    <dgm:cxn modelId="{1D8DAD3C-6B22-4CD7-B00B-FDF83BDC9E48}" type="presParOf" srcId="{1CA1CA43-6B61-4577-8963-2182B76C118F}" destId="{1A208545-9942-468C-A432-A41A61809622}" srcOrd="3" destOrd="0" presId="urn:microsoft.com/office/officeart/2005/8/layout/chevron1"/>
    <dgm:cxn modelId="{C0DBAEDA-3BE4-47B7-867A-02D4886EB4B0}" type="presParOf" srcId="{1CA1CA43-6B61-4577-8963-2182B76C118F}" destId="{D1767FF6-89C7-4399-A57E-ACFD969EC39D}" srcOrd="4" destOrd="0" presId="urn:microsoft.com/office/officeart/2005/8/layout/chevron1"/>
    <dgm:cxn modelId="{1712D2D5-5D6C-4A1A-8F7E-A8BFBCC1BB6C}" type="presParOf" srcId="{1CA1CA43-6B61-4577-8963-2182B76C118F}" destId="{4CC5F157-7C7E-4664-97F6-859E978F108D}" srcOrd="5" destOrd="0" presId="urn:microsoft.com/office/officeart/2005/8/layout/chevron1"/>
    <dgm:cxn modelId="{80DBEC96-EC41-4A1F-BCE7-BD7030F76B48}" type="presParOf" srcId="{1CA1CA43-6B61-4577-8963-2182B76C118F}" destId="{E943CDA6-407F-4422-961C-C4D95D72708E}" srcOrd="6" destOrd="0" presId="urn:microsoft.com/office/officeart/2005/8/layout/chevron1"/>
    <dgm:cxn modelId="{81402301-DF12-4A8F-96FC-BEAF6B736BA5}" type="presParOf" srcId="{1CA1CA43-6B61-4577-8963-2182B76C118F}" destId="{72940D11-AB01-48E4-913F-1B7BEF1DF6C0}" srcOrd="7" destOrd="0" presId="urn:microsoft.com/office/officeart/2005/8/layout/chevron1"/>
    <dgm:cxn modelId="{A5CFA82E-B248-483C-85EB-803F493775D9}" type="presParOf" srcId="{1CA1CA43-6B61-4577-8963-2182B76C118F}" destId="{93813EAA-4D43-4627-8712-EA610CFC972A}" srcOrd="8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2F93E8B7-E259-4D9F-AFB9-63E26123CA74}" type="doc">
      <dgm:prSet loTypeId="urn:microsoft.com/office/officeart/2005/8/layout/chevron1" loCatId="process" qsTypeId="urn:microsoft.com/office/officeart/2005/8/quickstyle/simple1" qsCatId="simple" csTypeId="urn:microsoft.com/office/officeart/2005/8/colors/colorful3" csCatId="colorful" phldr="1"/>
      <dgm:spPr/>
    </dgm:pt>
    <dgm:pt modelId="{535F4B5D-9600-43F1-89F4-3984478F4A3B}">
      <dgm:prSet phldrT="[Texto]"/>
      <dgm:spPr/>
      <dgm:t>
        <a:bodyPr/>
        <a:lstStyle/>
        <a:p>
          <a:r>
            <a:rPr lang="es-ES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A</a:t>
          </a:r>
          <a:r>
            <a:rPr lang="es-419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rmada Nacional </a:t>
          </a:r>
          <a:endParaRPr lang="es-CO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1CF092B-F5EE-4410-A756-757DAA65E415}" type="parTrans" cxnId="{D8A763D6-9DE2-423A-89A8-99203A65FD22}">
      <dgm:prSet/>
      <dgm:spPr/>
      <dgm:t>
        <a:bodyPr/>
        <a:lstStyle/>
        <a:p>
          <a:endParaRPr lang="es-CO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5C28690-4C45-4737-8AC4-D9538C0D2BAF}" type="sibTrans" cxnId="{D8A763D6-9DE2-423A-89A8-99203A65FD22}">
      <dgm:prSet/>
      <dgm:spPr/>
      <dgm:t>
        <a:bodyPr/>
        <a:lstStyle/>
        <a:p>
          <a:endParaRPr lang="es-CO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A486690-D365-464E-8896-3CB63513E4DC}">
      <dgm:prSet phldrT="[Texto]"/>
      <dgm:spPr/>
      <dgm:t>
        <a:bodyPr/>
        <a:lstStyle/>
        <a:p>
          <a:r>
            <a:rPr lang="es-ES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F</a:t>
          </a:r>
          <a:r>
            <a:rPr lang="es-419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uerza Aerea</a:t>
          </a:r>
          <a:endParaRPr lang="es-CO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D651290-33F9-413D-832F-5A7D7DA9F14E}" type="parTrans" cxnId="{8C7E7426-0974-4D78-857D-29D0A12115BC}">
      <dgm:prSet/>
      <dgm:spPr/>
      <dgm:t>
        <a:bodyPr/>
        <a:lstStyle/>
        <a:p>
          <a:endParaRPr lang="es-CO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5DA3231-8A9B-47A5-B267-88052D70ED6E}" type="sibTrans" cxnId="{8C7E7426-0974-4D78-857D-29D0A12115BC}">
      <dgm:prSet/>
      <dgm:spPr/>
      <dgm:t>
        <a:bodyPr/>
        <a:lstStyle/>
        <a:p>
          <a:endParaRPr lang="es-CO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41E385E-83FA-494D-95A8-E2C3EC9BF774}">
      <dgm:prSet phldrT="[Texto]"/>
      <dgm:spPr/>
      <dgm:t>
        <a:bodyPr/>
        <a:lstStyle/>
        <a:p>
          <a:r>
            <a:rPr lang="es-ES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E</a:t>
          </a:r>
          <a:r>
            <a:rPr lang="es-419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jercito Nacional</a:t>
          </a:r>
          <a:endParaRPr lang="es-CO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C8526AF-B1A3-457C-99F8-DB4E4ED629E7}" type="parTrans" cxnId="{FEB7C816-0F44-41C4-B7D4-9C8FABA2B194}">
      <dgm:prSet/>
      <dgm:spPr/>
      <dgm:t>
        <a:bodyPr/>
        <a:lstStyle/>
        <a:p>
          <a:endParaRPr lang="es-CO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BAF11F1-5688-4DBF-B4EF-DE0579A8D9D6}" type="sibTrans" cxnId="{FEB7C816-0F44-41C4-B7D4-9C8FABA2B194}">
      <dgm:prSet/>
      <dgm:spPr/>
      <dgm:t>
        <a:bodyPr/>
        <a:lstStyle/>
        <a:p>
          <a:endParaRPr lang="es-CO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6338C21-F073-49DC-AB24-CAD343A6DE70}">
      <dgm:prSet phldrT="[Texto]"/>
      <dgm:spPr/>
      <dgm:t>
        <a:bodyPr/>
        <a:lstStyle/>
        <a:p>
          <a:r>
            <a:rPr lang="es-ES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P</a:t>
          </a:r>
          <a:r>
            <a:rPr lang="es-419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olicia de turismo</a:t>
          </a:r>
          <a:endParaRPr lang="es-CO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FE41EA0-7D12-47B5-913C-F7B986B8DA55}" type="parTrans" cxnId="{B957D7D1-277C-419B-B071-86CAB47640C0}">
      <dgm:prSet/>
      <dgm:spPr/>
      <dgm:t>
        <a:bodyPr/>
        <a:lstStyle/>
        <a:p>
          <a:endParaRPr lang="es-CO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1A542D5-EFE1-475C-AD4C-7A102BBDC93C}" type="sibTrans" cxnId="{B957D7D1-277C-419B-B071-86CAB47640C0}">
      <dgm:prSet/>
      <dgm:spPr/>
      <dgm:t>
        <a:bodyPr/>
        <a:lstStyle/>
        <a:p>
          <a:endParaRPr lang="es-CO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6F157C8-13A7-46AD-BB25-CB2559E57C83}">
      <dgm:prSet/>
      <dgm:spPr/>
      <dgm:t>
        <a:bodyPr/>
        <a:lstStyle/>
        <a:p>
          <a:r>
            <a:rPr lang="es-ES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C</a:t>
          </a:r>
          <a:r>
            <a:rPr lang="es-419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omisaria de familia</a:t>
          </a:r>
          <a:endParaRPr lang="es-ES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C9D028D-C0E7-49DA-85DA-A5BC795C5EE5}" type="parTrans" cxnId="{DF9E9A48-5FE4-47AB-BD81-31A0A1202934}">
      <dgm:prSet/>
      <dgm:spPr/>
      <dgm:t>
        <a:bodyPr/>
        <a:lstStyle/>
        <a:p>
          <a:endParaRPr lang="es-CO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66B3E03-5874-40F2-BC31-902AE0DE3D5C}" type="sibTrans" cxnId="{DF9E9A48-5FE4-47AB-BD81-31A0A1202934}">
      <dgm:prSet/>
      <dgm:spPr/>
      <dgm:t>
        <a:bodyPr/>
        <a:lstStyle/>
        <a:p>
          <a:endParaRPr lang="es-CO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CA1CA43-6B61-4577-8963-2182B76C118F}" type="pres">
      <dgm:prSet presAssocID="{2F93E8B7-E259-4D9F-AFB9-63E26123CA74}" presName="Name0" presStyleCnt="0">
        <dgm:presLayoutVars>
          <dgm:dir/>
          <dgm:animLvl val="lvl"/>
          <dgm:resizeHandles val="exact"/>
        </dgm:presLayoutVars>
      </dgm:prSet>
      <dgm:spPr/>
    </dgm:pt>
    <dgm:pt modelId="{198548B6-EA08-4ECF-A605-2F1782935941}" type="pres">
      <dgm:prSet presAssocID="{535F4B5D-9600-43F1-89F4-3984478F4A3B}" presName="parTxOnly" presStyleLbl="node1" presStyleIdx="0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5F3F6E97-1D8C-46AE-A20F-0FD74F002B40}" type="pres">
      <dgm:prSet presAssocID="{55C28690-4C45-4737-8AC4-D9538C0D2BAF}" presName="parTxOnlySpace" presStyleCnt="0"/>
      <dgm:spPr/>
    </dgm:pt>
    <dgm:pt modelId="{CAE08C30-48FD-46A4-9AB6-148A2C25B351}" type="pres">
      <dgm:prSet presAssocID="{BA486690-D365-464E-8896-3CB63513E4DC}" presName="parTxOnly" presStyleLbl="node1" presStyleIdx="1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1A208545-9942-468C-A432-A41A61809622}" type="pres">
      <dgm:prSet presAssocID="{35DA3231-8A9B-47A5-B267-88052D70ED6E}" presName="parTxOnlySpace" presStyleCnt="0"/>
      <dgm:spPr/>
    </dgm:pt>
    <dgm:pt modelId="{D1767FF6-89C7-4399-A57E-ACFD969EC39D}" type="pres">
      <dgm:prSet presAssocID="{941E385E-83FA-494D-95A8-E2C3EC9BF774}" presName="parTxOnly" presStyleLbl="node1" presStyleIdx="2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4CC5F157-7C7E-4664-97F6-859E978F108D}" type="pres">
      <dgm:prSet presAssocID="{BBAF11F1-5688-4DBF-B4EF-DE0579A8D9D6}" presName="parTxOnlySpace" presStyleCnt="0"/>
      <dgm:spPr/>
    </dgm:pt>
    <dgm:pt modelId="{E943CDA6-407F-4422-961C-C4D95D72708E}" type="pres">
      <dgm:prSet presAssocID="{66338C21-F073-49DC-AB24-CAD343A6DE70}" presName="parTxOnly" presStyleLbl="node1" presStyleIdx="3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72940D11-AB01-48E4-913F-1B7BEF1DF6C0}" type="pres">
      <dgm:prSet presAssocID="{E1A542D5-EFE1-475C-AD4C-7A102BBDC93C}" presName="parTxOnlySpace" presStyleCnt="0"/>
      <dgm:spPr/>
    </dgm:pt>
    <dgm:pt modelId="{93813EAA-4D43-4627-8712-EA610CFC972A}" type="pres">
      <dgm:prSet presAssocID="{26F157C8-13A7-46AD-BB25-CB2559E57C83}" presName="parTxOnly" presStyleLbl="node1" presStyleIdx="4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CO"/>
        </a:p>
      </dgm:t>
    </dgm:pt>
  </dgm:ptLst>
  <dgm:cxnLst>
    <dgm:cxn modelId="{8C7E7426-0974-4D78-857D-29D0A12115BC}" srcId="{2F93E8B7-E259-4D9F-AFB9-63E26123CA74}" destId="{BA486690-D365-464E-8896-3CB63513E4DC}" srcOrd="1" destOrd="0" parTransId="{FD651290-33F9-413D-832F-5A7D7DA9F14E}" sibTransId="{35DA3231-8A9B-47A5-B267-88052D70ED6E}"/>
    <dgm:cxn modelId="{73C83870-11E6-48F9-88B7-F5AFB7F39FD3}" type="presOf" srcId="{2F93E8B7-E259-4D9F-AFB9-63E26123CA74}" destId="{1CA1CA43-6B61-4577-8963-2182B76C118F}" srcOrd="0" destOrd="0" presId="urn:microsoft.com/office/officeart/2005/8/layout/chevron1"/>
    <dgm:cxn modelId="{F5FCF554-C4BE-4F6C-BD20-39367DB2E659}" type="presOf" srcId="{535F4B5D-9600-43F1-89F4-3984478F4A3B}" destId="{198548B6-EA08-4ECF-A605-2F1782935941}" srcOrd="0" destOrd="0" presId="urn:microsoft.com/office/officeart/2005/8/layout/chevron1"/>
    <dgm:cxn modelId="{B957D7D1-277C-419B-B071-86CAB47640C0}" srcId="{2F93E8B7-E259-4D9F-AFB9-63E26123CA74}" destId="{66338C21-F073-49DC-AB24-CAD343A6DE70}" srcOrd="3" destOrd="0" parTransId="{6FE41EA0-7D12-47B5-913C-F7B986B8DA55}" sibTransId="{E1A542D5-EFE1-475C-AD4C-7A102BBDC93C}"/>
    <dgm:cxn modelId="{E7DFA239-E926-4CDC-AE47-0636D9819AEE}" type="presOf" srcId="{66338C21-F073-49DC-AB24-CAD343A6DE70}" destId="{E943CDA6-407F-4422-961C-C4D95D72708E}" srcOrd="0" destOrd="0" presId="urn:microsoft.com/office/officeart/2005/8/layout/chevron1"/>
    <dgm:cxn modelId="{D8A763D6-9DE2-423A-89A8-99203A65FD22}" srcId="{2F93E8B7-E259-4D9F-AFB9-63E26123CA74}" destId="{535F4B5D-9600-43F1-89F4-3984478F4A3B}" srcOrd="0" destOrd="0" parTransId="{D1CF092B-F5EE-4410-A756-757DAA65E415}" sibTransId="{55C28690-4C45-4737-8AC4-D9538C0D2BAF}"/>
    <dgm:cxn modelId="{DF9E9A48-5FE4-47AB-BD81-31A0A1202934}" srcId="{2F93E8B7-E259-4D9F-AFB9-63E26123CA74}" destId="{26F157C8-13A7-46AD-BB25-CB2559E57C83}" srcOrd="4" destOrd="0" parTransId="{FC9D028D-C0E7-49DA-85DA-A5BC795C5EE5}" sibTransId="{566B3E03-5874-40F2-BC31-902AE0DE3D5C}"/>
    <dgm:cxn modelId="{634556D0-40F3-40A7-A548-B0A91DC93122}" type="presOf" srcId="{26F157C8-13A7-46AD-BB25-CB2559E57C83}" destId="{93813EAA-4D43-4627-8712-EA610CFC972A}" srcOrd="0" destOrd="0" presId="urn:microsoft.com/office/officeart/2005/8/layout/chevron1"/>
    <dgm:cxn modelId="{910A9753-9810-40D0-8CD3-264A19BF5C7F}" type="presOf" srcId="{BA486690-D365-464E-8896-3CB63513E4DC}" destId="{CAE08C30-48FD-46A4-9AB6-148A2C25B351}" srcOrd="0" destOrd="0" presId="urn:microsoft.com/office/officeart/2005/8/layout/chevron1"/>
    <dgm:cxn modelId="{2405990A-E3EA-4613-8B8C-6ADCCA0897EF}" type="presOf" srcId="{941E385E-83FA-494D-95A8-E2C3EC9BF774}" destId="{D1767FF6-89C7-4399-A57E-ACFD969EC39D}" srcOrd="0" destOrd="0" presId="urn:microsoft.com/office/officeart/2005/8/layout/chevron1"/>
    <dgm:cxn modelId="{FEB7C816-0F44-41C4-B7D4-9C8FABA2B194}" srcId="{2F93E8B7-E259-4D9F-AFB9-63E26123CA74}" destId="{941E385E-83FA-494D-95A8-E2C3EC9BF774}" srcOrd="2" destOrd="0" parTransId="{BC8526AF-B1A3-457C-99F8-DB4E4ED629E7}" sibTransId="{BBAF11F1-5688-4DBF-B4EF-DE0579A8D9D6}"/>
    <dgm:cxn modelId="{C0B1D0BA-2E3A-40DE-93C9-5833A46D3F1C}" type="presParOf" srcId="{1CA1CA43-6B61-4577-8963-2182B76C118F}" destId="{198548B6-EA08-4ECF-A605-2F1782935941}" srcOrd="0" destOrd="0" presId="urn:microsoft.com/office/officeart/2005/8/layout/chevron1"/>
    <dgm:cxn modelId="{09B39EC7-8F66-49FF-A159-B86989B0CD57}" type="presParOf" srcId="{1CA1CA43-6B61-4577-8963-2182B76C118F}" destId="{5F3F6E97-1D8C-46AE-A20F-0FD74F002B40}" srcOrd="1" destOrd="0" presId="urn:microsoft.com/office/officeart/2005/8/layout/chevron1"/>
    <dgm:cxn modelId="{68424D6B-6436-4CFB-81AE-6C9045B2A71F}" type="presParOf" srcId="{1CA1CA43-6B61-4577-8963-2182B76C118F}" destId="{CAE08C30-48FD-46A4-9AB6-148A2C25B351}" srcOrd="2" destOrd="0" presId="urn:microsoft.com/office/officeart/2005/8/layout/chevron1"/>
    <dgm:cxn modelId="{214C1D43-4B42-42E3-A985-604C3F90D1D3}" type="presParOf" srcId="{1CA1CA43-6B61-4577-8963-2182B76C118F}" destId="{1A208545-9942-468C-A432-A41A61809622}" srcOrd="3" destOrd="0" presId="urn:microsoft.com/office/officeart/2005/8/layout/chevron1"/>
    <dgm:cxn modelId="{08DFBDFD-B581-4B88-9938-6CA084AF4BD3}" type="presParOf" srcId="{1CA1CA43-6B61-4577-8963-2182B76C118F}" destId="{D1767FF6-89C7-4399-A57E-ACFD969EC39D}" srcOrd="4" destOrd="0" presId="urn:microsoft.com/office/officeart/2005/8/layout/chevron1"/>
    <dgm:cxn modelId="{51087E24-4075-4AB4-99E4-157EE416AF66}" type="presParOf" srcId="{1CA1CA43-6B61-4577-8963-2182B76C118F}" destId="{4CC5F157-7C7E-4664-97F6-859E978F108D}" srcOrd="5" destOrd="0" presId="urn:microsoft.com/office/officeart/2005/8/layout/chevron1"/>
    <dgm:cxn modelId="{AC0CE622-5C58-44DA-A2B7-95EA71904994}" type="presParOf" srcId="{1CA1CA43-6B61-4577-8963-2182B76C118F}" destId="{E943CDA6-407F-4422-961C-C4D95D72708E}" srcOrd="6" destOrd="0" presId="urn:microsoft.com/office/officeart/2005/8/layout/chevron1"/>
    <dgm:cxn modelId="{BA38FBAA-2CED-4726-AB90-272F3497131B}" type="presParOf" srcId="{1CA1CA43-6B61-4577-8963-2182B76C118F}" destId="{72940D11-AB01-48E4-913F-1B7BEF1DF6C0}" srcOrd="7" destOrd="0" presId="urn:microsoft.com/office/officeart/2005/8/layout/chevron1"/>
    <dgm:cxn modelId="{985FCD4A-B4FE-4708-BBB7-598A96E05122}" type="presParOf" srcId="{1CA1CA43-6B61-4577-8963-2182B76C118F}" destId="{93813EAA-4D43-4627-8712-EA610CFC972A}" srcOrd="8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16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2F93E8B7-E259-4D9F-AFB9-63E26123CA74}" type="doc">
      <dgm:prSet loTypeId="urn:microsoft.com/office/officeart/2005/8/layout/chevron1" loCatId="process" qsTypeId="urn:microsoft.com/office/officeart/2005/8/quickstyle/simple1" qsCatId="simple" csTypeId="urn:microsoft.com/office/officeart/2005/8/colors/colorful5" csCatId="colorful" phldr="1"/>
      <dgm:spPr/>
    </dgm:pt>
    <dgm:pt modelId="{535F4B5D-9600-43F1-89F4-3984478F4A3B}">
      <dgm:prSet phldrT="[Texto]" custT="1"/>
      <dgm:spPr/>
      <dgm:t>
        <a:bodyPr/>
        <a:lstStyle/>
        <a:p>
          <a:r>
            <a:rPr lang="es-CO" sz="1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SENA</a:t>
          </a:r>
          <a:endParaRPr lang="es-CO" sz="14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1CF092B-F5EE-4410-A756-757DAA65E415}" type="parTrans" cxnId="{D8A763D6-9DE2-423A-89A8-99203A65FD22}">
      <dgm:prSet/>
      <dgm:spPr/>
      <dgm:t>
        <a:bodyPr/>
        <a:lstStyle/>
        <a:p>
          <a:endParaRPr lang="es-CO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55C28690-4C45-4737-8AC4-D9538C0D2BAF}" type="sibTrans" cxnId="{D8A763D6-9DE2-423A-89A8-99203A65FD22}">
      <dgm:prSet/>
      <dgm:spPr/>
      <dgm:t>
        <a:bodyPr/>
        <a:lstStyle/>
        <a:p>
          <a:endParaRPr lang="es-CO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BA486690-D365-464E-8896-3CB63513E4DC}">
      <dgm:prSet phldrT="[Texto]" custT="1"/>
      <dgm:spPr/>
      <dgm:t>
        <a:bodyPr/>
        <a:lstStyle/>
        <a:p>
          <a:r>
            <a:rPr lang="es-CO" sz="1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COLDEPORTES</a:t>
          </a:r>
          <a:endParaRPr lang="es-CO" sz="14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FD651290-33F9-413D-832F-5A7D7DA9F14E}" type="parTrans" cxnId="{8C7E7426-0974-4D78-857D-29D0A12115BC}">
      <dgm:prSet/>
      <dgm:spPr/>
      <dgm:t>
        <a:bodyPr/>
        <a:lstStyle/>
        <a:p>
          <a:endParaRPr lang="es-CO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35DA3231-8A9B-47A5-B267-88052D70ED6E}" type="sibTrans" cxnId="{8C7E7426-0974-4D78-857D-29D0A12115BC}">
      <dgm:prSet/>
      <dgm:spPr/>
      <dgm:t>
        <a:bodyPr/>
        <a:lstStyle/>
        <a:p>
          <a:endParaRPr lang="es-CO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941E385E-83FA-494D-95A8-E2C3EC9BF774}">
      <dgm:prSet phldrT="[Texto]" custT="1"/>
      <dgm:spPr/>
      <dgm:t>
        <a:bodyPr/>
        <a:lstStyle/>
        <a:p>
          <a:r>
            <a:rPr lang="es-CO" sz="1400" b="1" u="none" strike="noStrike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EPS E IPS MALLAMAS</a:t>
          </a:r>
          <a:endParaRPr lang="es-CO" sz="14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BC8526AF-B1A3-457C-99F8-DB4E4ED629E7}" type="parTrans" cxnId="{FEB7C816-0F44-41C4-B7D4-9C8FABA2B194}">
      <dgm:prSet/>
      <dgm:spPr/>
      <dgm:t>
        <a:bodyPr/>
        <a:lstStyle/>
        <a:p>
          <a:endParaRPr lang="es-CO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BBAF11F1-5688-4DBF-B4EF-DE0579A8D9D6}" type="sibTrans" cxnId="{FEB7C816-0F44-41C4-B7D4-9C8FABA2B194}">
      <dgm:prSet/>
      <dgm:spPr/>
      <dgm:t>
        <a:bodyPr/>
        <a:lstStyle/>
        <a:p>
          <a:endParaRPr lang="es-CO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66338C21-F073-49DC-AB24-CAD343A6DE70}">
      <dgm:prSet phldrT="[Texto]" custT="1"/>
      <dgm:spPr/>
      <dgm:t>
        <a:bodyPr/>
        <a:lstStyle/>
        <a:p>
          <a:r>
            <a:rPr lang="es-CO" sz="1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Cafamaz</a:t>
          </a:r>
          <a:endParaRPr lang="es-CO" sz="14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6FE41EA0-7D12-47B5-913C-F7B986B8DA55}" type="parTrans" cxnId="{B957D7D1-277C-419B-B071-86CAB47640C0}">
      <dgm:prSet/>
      <dgm:spPr/>
      <dgm:t>
        <a:bodyPr/>
        <a:lstStyle/>
        <a:p>
          <a:endParaRPr lang="es-CO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1A542D5-EFE1-475C-AD4C-7A102BBDC93C}" type="sibTrans" cxnId="{B957D7D1-277C-419B-B071-86CAB47640C0}">
      <dgm:prSet/>
      <dgm:spPr/>
      <dgm:t>
        <a:bodyPr/>
        <a:lstStyle/>
        <a:p>
          <a:endParaRPr lang="es-CO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6F157C8-13A7-46AD-BB25-CB2559E57C83}">
      <dgm:prSet custT="1"/>
      <dgm:spPr/>
      <dgm:t>
        <a:bodyPr/>
        <a:lstStyle/>
        <a:p>
          <a:r>
            <a:rPr lang="es-CO" sz="1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Colegios </a:t>
          </a:r>
          <a:endParaRPr lang="es-ES" sz="14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FC9D028D-C0E7-49DA-85DA-A5BC795C5EE5}" type="parTrans" cxnId="{DF9E9A48-5FE4-47AB-BD81-31A0A1202934}">
      <dgm:prSet/>
      <dgm:spPr/>
      <dgm:t>
        <a:bodyPr/>
        <a:lstStyle/>
        <a:p>
          <a:endParaRPr lang="es-CO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566B3E03-5874-40F2-BC31-902AE0DE3D5C}" type="sibTrans" cxnId="{DF9E9A48-5FE4-47AB-BD81-31A0A1202934}">
      <dgm:prSet/>
      <dgm:spPr/>
      <dgm:t>
        <a:bodyPr/>
        <a:lstStyle/>
        <a:p>
          <a:endParaRPr lang="es-CO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1CA1CA43-6B61-4577-8963-2182B76C118F}" type="pres">
      <dgm:prSet presAssocID="{2F93E8B7-E259-4D9F-AFB9-63E26123CA74}" presName="Name0" presStyleCnt="0">
        <dgm:presLayoutVars>
          <dgm:dir/>
          <dgm:animLvl val="lvl"/>
          <dgm:resizeHandles val="exact"/>
        </dgm:presLayoutVars>
      </dgm:prSet>
      <dgm:spPr/>
    </dgm:pt>
    <dgm:pt modelId="{198548B6-EA08-4ECF-A605-2F1782935941}" type="pres">
      <dgm:prSet presAssocID="{535F4B5D-9600-43F1-89F4-3984478F4A3B}" presName="parTxOnly" presStyleLbl="node1" presStyleIdx="0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5F3F6E97-1D8C-46AE-A20F-0FD74F002B40}" type="pres">
      <dgm:prSet presAssocID="{55C28690-4C45-4737-8AC4-D9538C0D2BAF}" presName="parTxOnlySpace" presStyleCnt="0"/>
      <dgm:spPr/>
    </dgm:pt>
    <dgm:pt modelId="{CAE08C30-48FD-46A4-9AB6-148A2C25B351}" type="pres">
      <dgm:prSet presAssocID="{BA486690-D365-464E-8896-3CB63513E4DC}" presName="parTxOnly" presStyleLbl="node1" presStyleIdx="1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1A208545-9942-468C-A432-A41A61809622}" type="pres">
      <dgm:prSet presAssocID="{35DA3231-8A9B-47A5-B267-88052D70ED6E}" presName="parTxOnlySpace" presStyleCnt="0"/>
      <dgm:spPr/>
    </dgm:pt>
    <dgm:pt modelId="{D1767FF6-89C7-4399-A57E-ACFD969EC39D}" type="pres">
      <dgm:prSet presAssocID="{941E385E-83FA-494D-95A8-E2C3EC9BF774}" presName="parTxOnly" presStyleLbl="node1" presStyleIdx="2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4CC5F157-7C7E-4664-97F6-859E978F108D}" type="pres">
      <dgm:prSet presAssocID="{BBAF11F1-5688-4DBF-B4EF-DE0579A8D9D6}" presName="parTxOnlySpace" presStyleCnt="0"/>
      <dgm:spPr/>
    </dgm:pt>
    <dgm:pt modelId="{E943CDA6-407F-4422-961C-C4D95D72708E}" type="pres">
      <dgm:prSet presAssocID="{66338C21-F073-49DC-AB24-CAD343A6DE70}" presName="parTxOnly" presStyleLbl="node1" presStyleIdx="3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72940D11-AB01-48E4-913F-1B7BEF1DF6C0}" type="pres">
      <dgm:prSet presAssocID="{E1A542D5-EFE1-475C-AD4C-7A102BBDC93C}" presName="parTxOnlySpace" presStyleCnt="0"/>
      <dgm:spPr/>
    </dgm:pt>
    <dgm:pt modelId="{93813EAA-4D43-4627-8712-EA610CFC972A}" type="pres">
      <dgm:prSet presAssocID="{26F157C8-13A7-46AD-BB25-CB2559E57C83}" presName="parTxOnly" presStyleLbl="node1" presStyleIdx="4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CO"/>
        </a:p>
      </dgm:t>
    </dgm:pt>
  </dgm:ptLst>
  <dgm:cxnLst>
    <dgm:cxn modelId="{0BFBF425-8922-42DB-9429-3253F7A48D07}" type="presOf" srcId="{BA486690-D365-464E-8896-3CB63513E4DC}" destId="{CAE08C30-48FD-46A4-9AB6-148A2C25B351}" srcOrd="0" destOrd="0" presId="urn:microsoft.com/office/officeart/2005/8/layout/chevron1"/>
    <dgm:cxn modelId="{D1E0954C-1FDF-472B-995C-99DF0607B687}" type="presOf" srcId="{535F4B5D-9600-43F1-89F4-3984478F4A3B}" destId="{198548B6-EA08-4ECF-A605-2F1782935941}" srcOrd="0" destOrd="0" presId="urn:microsoft.com/office/officeart/2005/8/layout/chevron1"/>
    <dgm:cxn modelId="{FEB7C816-0F44-41C4-B7D4-9C8FABA2B194}" srcId="{2F93E8B7-E259-4D9F-AFB9-63E26123CA74}" destId="{941E385E-83FA-494D-95A8-E2C3EC9BF774}" srcOrd="2" destOrd="0" parTransId="{BC8526AF-B1A3-457C-99F8-DB4E4ED629E7}" sibTransId="{BBAF11F1-5688-4DBF-B4EF-DE0579A8D9D6}"/>
    <dgm:cxn modelId="{1B56922F-7EA0-47A4-86DA-74C6C3C90B03}" type="presOf" srcId="{2F93E8B7-E259-4D9F-AFB9-63E26123CA74}" destId="{1CA1CA43-6B61-4577-8963-2182B76C118F}" srcOrd="0" destOrd="0" presId="urn:microsoft.com/office/officeart/2005/8/layout/chevron1"/>
    <dgm:cxn modelId="{D8A763D6-9DE2-423A-89A8-99203A65FD22}" srcId="{2F93E8B7-E259-4D9F-AFB9-63E26123CA74}" destId="{535F4B5D-9600-43F1-89F4-3984478F4A3B}" srcOrd="0" destOrd="0" parTransId="{D1CF092B-F5EE-4410-A756-757DAA65E415}" sibTransId="{55C28690-4C45-4737-8AC4-D9538C0D2BAF}"/>
    <dgm:cxn modelId="{8C7E7426-0974-4D78-857D-29D0A12115BC}" srcId="{2F93E8B7-E259-4D9F-AFB9-63E26123CA74}" destId="{BA486690-D365-464E-8896-3CB63513E4DC}" srcOrd="1" destOrd="0" parTransId="{FD651290-33F9-413D-832F-5A7D7DA9F14E}" sibTransId="{35DA3231-8A9B-47A5-B267-88052D70ED6E}"/>
    <dgm:cxn modelId="{4566FCD9-7764-4983-BF8E-84DDFCDD1515}" type="presOf" srcId="{941E385E-83FA-494D-95A8-E2C3EC9BF774}" destId="{D1767FF6-89C7-4399-A57E-ACFD969EC39D}" srcOrd="0" destOrd="0" presId="urn:microsoft.com/office/officeart/2005/8/layout/chevron1"/>
    <dgm:cxn modelId="{B957D7D1-277C-419B-B071-86CAB47640C0}" srcId="{2F93E8B7-E259-4D9F-AFB9-63E26123CA74}" destId="{66338C21-F073-49DC-AB24-CAD343A6DE70}" srcOrd="3" destOrd="0" parTransId="{6FE41EA0-7D12-47B5-913C-F7B986B8DA55}" sibTransId="{E1A542D5-EFE1-475C-AD4C-7A102BBDC93C}"/>
    <dgm:cxn modelId="{2A6B3194-7175-400C-BDAF-DD6DDABCB171}" type="presOf" srcId="{66338C21-F073-49DC-AB24-CAD343A6DE70}" destId="{E943CDA6-407F-4422-961C-C4D95D72708E}" srcOrd="0" destOrd="0" presId="urn:microsoft.com/office/officeart/2005/8/layout/chevron1"/>
    <dgm:cxn modelId="{2CCB56D5-0AA0-4BF9-9E5B-D9A6B983D280}" type="presOf" srcId="{26F157C8-13A7-46AD-BB25-CB2559E57C83}" destId="{93813EAA-4D43-4627-8712-EA610CFC972A}" srcOrd="0" destOrd="0" presId="urn:microsoft.com/office/officeart/2005/8/layout/chevron1"/>
    <dgm:cxn modelId="{DF9E9A48-5FE4-47AB-BD81-31A0A1202934}" srcId="{2F93E8B7-E259-4D9F-AFB9-63E26123CA74}" destId="{26F157C8-13A7-46AD-BB25-CB2559E57C83}" srcOrd="4" destOrd="0" parTransId="{FC9D028D-C0E7-49DA-85DA-A5BC795C5EE5}" sibTransId="{566B3E03-5874-40F2-BC31-902AE0DE3D5C}"/>
    <dgm:cxn modelId="{ECB22D92-320F-4D30-94E8-C985C0752BC4}" type="presParOf" srcId="{1CA1CA43-6B61-4577-8963-2182B76C118F}" destId="{198548B6-EA08-4ECF-A605-2F1782935941}" srcOrd="0" destOrd="0" presId="urn:microsoft.com/office/officeart/2005/8/layout/chevron1"/>
    <dgm:cxn modelId="{57FA4134-BA8E-4F40-B3F5-CC025369AB63}" type="presParOf" srcId="{1CA1CA43-6B61-4577-8963-2182B76C118F}" destId="{5F3F6E97-1D8C-46AE-A20F-0FD74F002B40}" srcOrd="1" destOrd="0" presId="urn:microsoft.com/office/officeart/2005/8/layout/chevron1"/>
    <dgm:cxn modelId="{3C90608D-DCC3-46A5-8674-B7E20B5ED6E8}" type="presParOf" srcId="{1CA1CA43-6B61-4577-8963-2182B76C118F}" destId="{CAE08C30-48FD-46A4-9AB6-148A2C25B351}" srcOrd="2" destOrd="0" presId="urn:microsoft.com/office/officeart/2005/8/layout/chevron1"/>
    <dgm:cxn modelId="{61B09012-60DB-444F-82CF-3CC58000CFD1}" type="presParOf" srcId="{1CA1CA43-6B61-4577-8963-2182B76C118F}" destId="{1A208545-9942-468C-A432-A41A61809622}" srcOrd="3" destOrd="0" presId="urn:microsoft.com/office/officeart/2005/8/layout/chevron1"/>
    <dgm:cxn modelId="{73F492AD-B118-4761-8C0A-0C3B66BE5CBB}" type="presParOf" srcId="{1CA1CA43-6B61-4577-8963-2182B76C118F}" destId="{D1767FF6-89C7-4399-A57E-ACFD969EC39D}" srcOrd="4" destOrd="0" presId="urn:microsoft.com/office/officeart/2005/8/layout/chevron1"/>
    <dgm:cxn modelId="{6AE79C13-B0CD-43E4-BEA9-70F1A1308ED7}" type="presParOf" srcId="{1CA1CA43-6B61-4577-8963-2182B76C118F}" destId="{4CC5F157-7C7E-4664-97F6-859E978F108D}" srcOrd="5" destOrd="0" presId="urn:microsoft.com/office/officeart/2005/8/layout/chevron1"/>
    <dgm:cxn modelId="{6DB0F027-6D3A-4947-A74E-5806D440E772}" type="presParOf" srcId="{1CA1CA43-6B61-4577-8963-2182B76C118F}" destId="{E943CDA6-407F-4422-961C-C4D95D72708E}" srcOrd="6" destOrd="0" presId="urn:microsoft.com/office/officeart/2005/8/layout/chevron1"/>
    <dgm:cxn modelId="{D7AB7442-28CE-4F2A-9222-CFC9B1C71B50}" type="presParOf" srcId="{1CA1CA43-6B61-4577-8963-2182B76C118F}" destId="{72940D11-AB01-48E4-913F-1B7BEF1DF6C0}" srcOrd="7" destOrd="0" presId="urn:microsoft.com/office/officeart/2005/8/layout/chevron1"/>
    <dgm:cxn modelId="{9EEA82D1-F0B0-44A0-87DE-6C7D04F2A12F}" type="presParOf" srcId="{1CA1CA43-6B61-4577-8963-2182B76C118F}" destId="{93813EAA-4D43-4627-8712-EA610CFC972A}" srcOrd="8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21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9AEFA6D4-3589-46DB-8F1B-6F7BE9A0EAA2}" type="doc">
      <dgm:prSet loTypeId="urn:microsoft.com/office/officeart/2005/8/layout/hierarchy1" loCatId="hierarchy" qsTypeId="urn:microsoft.com/office/officeart/2005/8/quickstyle/3d3" qsCatId="3D" csTypeId="urn:microsoft.com/office/officeart/2005/8/colors/colorful5" csCatId="colorful" phldr="1"/>
      <dgm:spPr/>
      <dgm:t>
        <a:bodyPr/>
        <a:lstStyle/>
        <a:p>
          <a:endParaRPr lang="es-CO"/>
        </a:p>
      </dgm:t>
    </dgm:pt>
    <dgm:pt modelId="{E9092FDA-AFD5-402E-BF54-B3FABC736B9E}">
      <dgm:prSet phldrT="[Texto]" custT="1"/>
      <dgm:spPr/>
      <dgm:t>
        <a:bodyPr/>
        <a:lstStyle/>
        <a:p>
          <a:r>
            <a:rPr lang="es-CO" sz="2800" b="1" dirty="0" smtClean="0"/>
            <a:t>Estrategia Encuentros en Familia</a:t>
          </a:r>
        </a:p>
      </dgm:t>
    </dgm:pt>
    <dgm:pt modelId="{FEA6D07D-B479-483F-9733-B861A08D106A}" type="parTrans" cxnId="{7E23D04C-D4F5-4D93-824B-A83696F5B26A}">
      <dgm:prSet/>
      <dgm:spPr/>
      <dgm:t>
        <a:bodyPr/>
        <a:lstStyle/>
        <a:p>
          <a:endParaRPr lang="es-CO"/>
        </a:p>
      </dgm:t>
    </dgm:pt>
    <dgm:pt modelId="{E0D6E163-6F7A-4A48-8FBF-DE7A9FEA72B2}" type="sibTrans" cxnId="{7E23D04C-D4F5-4D93-824B-A83696F5B26A}">
      <dgm:prSet/>
      <dgm:spPr/>
      <dgm:t>
        <a:bodyPr/>
        <a:lstStyle/>
        <a:p>
          <a:endParaRPr lang="es-CO"/>
        </a:p>
      </dgm:t>
    </dgm:pt>
    <dgm:pt modelId="{C9FC7AD6-917F-444E-A84A-F7FD88155D7E}">
      <dgm:prSet phldrT="[Texto]" custT="1"/>
      <dgm:spPr/>
      <dgm:t>
        <a:bodyPr/>
        <a:lstStyle/>
        <a:p>
          <a:r>
            <a:rPr lang="es-CO" sz="2000" b="1" dirty="0" smtClean="0"/>
            <a:t>Componentes de apoyo</a:t>
          </a:r>
          <a:endParaRPr lang="es-CO" sz="2000" b="1" dirty="0"/>
        </a:p>
      </dgm:t>
    </dgm:pt>
    <dgm:pt modelId="{910B31E6-3BF2-4443-BAD5-48B585289BAF}" type="parTrans" cxnId="{374F2112-E0C7-4EFD-B743-CB22A7CD0F0E}">
      <dgm:prSet/>
      <dgm:spPr/>
      <dgm:t>
        <a:bodyPr/>
        <a:lstStyle/>
        <a:p>
          <a:endParaRPr lang="es-CO"/>
        </a:p>
      </dgm:t>
    </dgm:pt>
    <dgm:pt modelId="{4EC1CCAE-BC9C-4B40-A80F-521ECF333C1F}" type="sibTrans" cxnId="{374F2112-E0C7-4EFD-B743-CB22A7CD0F0E}">
      <dgm:prSet/>
      <dgm:spPr/>
      <dgm:t>
        <a:bodyPr/>
        <a:lstStyle/>
        <a:p>
          <a:endParaRPr lang="es-CO"/>
        </a:p>
      </dgm:t>
    </dgm:pt>
    <dgm:pt modelId="{625A9837-37EB-40DD-BCFE-80B9B3193D0E}">
      <dgm:prSet custT="1"/>
      <dgm:spPr/>
      <dgm:t>
        <a:bodyPr/>
        <a:lstStyle/>
        <a:p>
          <a:r>
            <a:rPr lang="es-CO" sz="1800" b="1" dirty="0" smtClean="0"/>
            <a:t>Componente fortalecimiento Sociorganizativo</a:t>
          </a:r>
          <a:endParaRPr lang="es-CO" sz="1800" b="1" dirty="0"/>
        </a:p>
      </dgm:t>
    </dgm:pt>
    <dgm:pt modelId="{1CB56195-52A5-4E8A-AD18-06A17581327A}" type="parTrans" cxnId="{20C135AB-C306-452E-895C-251CEB25C4EC}">
      <dgm:prSet/>
      <dgm:spPr/>
      <dgm:t>
        <a:bodyPr/>
        <a:lstStyle/>
        <a:p>
          <a:endParaRPr lang="es-CO"/>
        </a:p>
      </dgm:t>
    </dgm:pt>
    <dgm:pt modelId="{C5E86C8E-1D9F-4DDE-B959-154D6FB1A451}" type="sibTrans" cxnId="{20C135AB-C306-452E-895C-251CEB25C4EC}">
      <dgm:prSet/>
      <dgm:spPr/>
      <dgm:t>
        <a:bodyPr/>
        <a:lstStyle/>
        <a:p>
          <a:endParaRPr lang="es-CO"/>
        </a:p>
      </dgm:t>
    </dgm:pt>
    <dgm:pt modelId="{26871C73-4CA0-43EF-8ED8-A52610D4FB64}">
      <dgm:prSet custT="1"/>
      <dgm:spPr/>
      <dgm:t>
        <a:bodyPr/>
        <a:lstStyle/>
        <a:p>
          <a:r>
            <a:rPr lang="es-CO" sz="1600" b="1" dirty="0" smtClean="0"/>
            <a:t>Componente autosuficiencia alimentaria y producción para el autoconsumo</a:t>
          </a:r>
          <a:endParaRPr lang="es-CO" sz="1600" b="1" dirty="0"/>
        </a:p>
      </dgm:t>
    </dgm:pt>
    <dgm:pt modelId="{FCB4F1C7-0E2D-4F82-B67B-0DCF0D43D7D5}" type="parTrans" cxnId="{7A9561C7-1B13-4EC6-9219-177DED14AEAC}">
      <dgm:prSet/>
      <dgm:spPr/>
      <dgm:t>
        <a:bodyPr/>
        <a:lstStyle/>
        <a:p>
          <a:endParaRPr lang="es-CO"/>
        </a:p>
      </dgm:t>
    </dgm:pt>
    <dgm:pt modelId="{62F7730C-3850-4B27-9A5B-F441E3A5538B}" type="sibTrans" cxnId="{7A9561C7-1B13-4EC6-9219-177DED14AEAC}">
      <dgm:prSet/>
      <dgm:spPr/>
      <dgm:t>
        <a:bodyPr/>
        <a:lstStyle/>
        <a:p>
          <a:endParaRPr lang="es-CO"/>
        </a:p>
      </dgm:t>
    </dgm:pt>
    <dgm:pt modelId="{58EFB3BB-4BC4-4047-9162-4A728F142044}">
      <dgm:prSet custT="1"/>
      <dgm:spPr/>
      <dgm:t>
        <a:bodyPr/>
        <a:lstStyle/>
        <a:p>
          <a:r>
            <a:rPr lang="es-CO" sz="1800" b="1" dirty="0" smtClean="0"/>
            <a:t>Componente Fortalecimiento Cultural</a:t>
          </a:r>
          <a:endParaRPr lang="es-CO" sz="1800" b="1" dirty="0"/>
        </a:p>
      </dgm:t>
    </dgm:pt>
    <dgm:pt modelId="{FF6021B7-3422-4784-96EB-F4CB3973EDB2}" type="parTrans" cxnId="{A9028011-B62F-44DC-9E68-E9EE55CBA980}">
      <dgm:prSet/>
      <dgm:spPr/>
      <dgm:t>
        <a:bodyPr/>
        <a:lstStyle/>
        <a:p>
          <a:endParaRPr lang="es-CO"/>
        </a:p>
      </dgm:t>
    </dgm:pt>
    <dgm:pt modelId="{D1A7B84C-0F67-46DA-B7CE-CCF13B8FACFB}" type="sibTrans" cxnId="{A9028011-B62F-44DC-9E68-E9EE55CBA980}">
      <dgm:prSet/>
      <dgm:spPr/>
      <dgm:t>
        <a:bodyPr/>
        <a:lstStyle/>
        <a:p>
          <a:endParaRPr lang="es-CO"/>
        </a:p>
      </dgm:t>
    </dgm:pt>
    <dgm:pt modelId="{112D9B02-55AF-435D-9481-02D437376088}" type="pres">
      <dgm:prSet presAssocID="{9AEFA6D4-3589-46DB-8F1B-6F7BE9A0EAA2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s-CO"/>
        </a:p>
      </dgm:t>
    </dgm:pt>
    <dgm:pt modelId="{60D94624-4DFD-4819-A245-ACE6C93AD78A}" type="pres">
      <dgm:prSet presAssocID="{E9092FDA-AFD5-402E-BF54-B3FABC736B9E}" presName="hierRoot1" presStyleCnt="0"/>
      <dgm:spPr/>
    </dgm:pt>
    <dgm:pt modelId="{A3308279-C0FB-4F5F-A861-1C8CC55B4EB5}" type="pres">
      <dgm:prSet presAssocID="{E9092FDA-AFD5-402E-BF54-B3FABC736B9E}" presName="composite" presStyleCnt="0"/>
      <dgm:spPr/>
    </dgm:pt>
    <dgm:pt modelId="{C52852B9-C276-43FC-933A-2095D28B724A}" type="pres">
      <dgm:prSet presAssocID="{E9092FDA-AFD5-402E-BF54-B3FABC736B9E}" presName="background" presStyleLbl="node0" presStyleIdx="0" presStyleCnt="1"/>
      <dgm:spPr>
        <a:solidFill>
          <a:srgbClr val="ECC41A"/>
        </a:solidFill>
      </dgm:spPr>
      <dgm:t>
        <a:bodyPr/>
        <a:lstStyle/>
        <a:p>
          <a:endParaRPr lang="es-CO"/>
        </a:p>
      </dgm:t>
    </dgm:pt>
    <dgm:pt modelId="{6F03D614-4251-4968-94F8-9ECF19B66CC5}" type="pres">
      <dgm:prSet presAssocID="{E9092FDA-AFD5-402E-BF54-B3FABC736B9E}" presName="text" presStyleLbl="fgAcc0" presStyleIdx="0" presStyleCnt="1" custScaleX="288262" custScaleY="93635">
        <dgm:presLayoutVars>
          <dgm:chPref val="3"/>
        </dgm:presLayoutVars>
      </dgm:prSet>
      <dgm:spPr/>
      <dgm:t>
        <a:bodyPr/>
        <a:lstStyle/>
        <a:p>
          <a:endParaRPr lang="es-CO"/>
        </a:p>
      </dgm:t>
    </dgm:pt>
    <dgm:pt modelId="{DF473FA8-6A96-4C45-ACE9-98865ED1FE96}" type="pres">
      <dgm:prSet presAssocID="{E9092FDA-AFD5-402E-BF54-B3FABC736B9E}" presName="hierChild2" presStyleCnt="0"/>
      <dgm:spPr/>
    </dgm:pt>
    <dgm:pt modelId="{445372EE-3ADD-451D-9D43-A80C5FBD7EC8}" type="pres">
      <dgm:prSet presAssocID="{910B31E6-3BF2-4443-BAD5-48B585289BAF}" presName="Name10" presStyleLbl="parChTrans1D2" presStyleIdx="0" presStyleCnt="1"/>
      <dgm:spPr/>
      <dgm:t>
        <a:bodyPr/>
        <a:lstStyle/>
        <a:p>
          <a:endParaRPr lang="es-CO"/>
        </a:p>
      </dgm:t>
    </dgm:pt>
    <dgm:pt modelId="{0EFE19CC-8D41-41EA-AE2C-7A01048BEE62}" type="pres">
      <dgm:prSet presAssocID="{C9FC7AD6-917F-444E-A84A-F7FD88155D7E}" presName="hierRoot2" presStyleCnt="0"/>
      <dgm:spPr/>
    </dgm:pt>
    <dgm:pt modelId="{FB1317A7-BA0E-4CEF-8662-4FF4109E1098}" type="pres">
      <dgm:prSet presAssocID="{C9FC7AD6-917F-444E-A84A-F7FD88155D7E}" presName="composite2" presStyleCnt="0"/>
      <dgm:spPr/>
    </dgm:pt>
    <dgm:pt modelId="{7C4C424A-2CEB-44CC-AF25-AA1D28BD05D7}" type="pres">
      <dgm:prSet presAssocID="{C9FC7AD6-917F-444E-A84A-F7FD88155D7E}" presName="background2" presStyleLbl="node2" presStyleIdx="0" presStyleCnt="1"/>
      <dgm:spPr/>
    </dgm:pt>
    <dgm:pt modelId="{2AB89639-666D-4859-99A3-2FB018021500}" type="pres">
      <dgm:prSet presAssocID="{C9FC7AD6-917F-444E-A84A-F7FD88155D7E}" presName="text2" presStyleLbl="fgAcc2" presStyleIdx="0" presStyleCnt="1">
        <dgm:presLayoutVars>
          <dgm:chPref val="3"/>
        </dgm:presLayoutVars>
      </dgm:prSet>
      <dgm:spPr/>
      <dgm:t>
        <a:bodyPr/>
        <a:lstStyle/>
        <a:p>
          <a:endParaRPr lang="es-CO"/>
        </a:p>
      </dgm:t>
    </dgm:pt>
    <dgm:pt modelId="{08CF3374-C7AD-45B3-9A39-F689DC0185ED}" type="pres">
      <dgm:prSet presAssocID="{C9FC7AD6-917F-444E-A84A-F7FD88155D7E}" presName="hierChild3" presStyleCnt="0"/>
      <dgm:spPr/>
    </dgm:pt>
    <dgm:pt modelId="{20C1482C-DAAA-409A-86BC-1660E044878D}" type="pres">
      <dgm:prSet presAssocID="{FF6021B7-3422-4784-96EB-F4CB3973EDB2}" presName="Name17" presStyleLbl="parChTrans1D3" presStyleIdx="0" presStyleCnt="3"/>
      <dgm:spPr/>
      <dgm:t>
        <a:bodyPr/>
        <a:lstStyle/>
        <a:p>
          <a:endParaRPr lang="es-CO"/>
        </a:p>
      </dgm:t>
    </dgm:pt>
    <dgm:pt modelId="{8AB79953-3EEA-4DB8-9688-3F65B237D899}" type="pres">
      <dgm:prSet presAssocID="{58EFB3BB-4BC4-4047-9162-4A728F142044}" presName="hierRoot3" presStyleCnt="0"/>
      <dgm:spPr/>
    </dgm:pt>
    <dgm:pt modelId="{8F085EEF-EA8F-445F-808F-F6A44FE86841}" type="pres">
      <dgm:prSet presAssocID="{58EFB3BB-4BC4-4047-9162-4A728F142044}" presName="composite3" presStyleCnt="0"/>
      <dgm:spPr/>
    </dgm:pt>
    <dgm:pt modelId="{B54E335F-8347-4FCE-856F-722E91011238}" type="pres">
      <dgm:prSet presAssocID="{58EFB3BB-4BC4-4047-9162-4A728F142044}" presName="background3" presStyleLbl="node3" presStyleIdx="0" presStyleCnt="3"/>
      <dgm:spPr/>
    </dgm:pt>
    <dgm:pt modelId="{75642FC3-FAD5-4B68-84D3-F9A85FEFB202}" type="pres">
      <dgm:prSet presAssocID="{58EFB3BB-4BC4-4047-9162-4A728F142044}" presName="text3" presStyleLbl="fgAcc3" presStyleIdx="0" presStyleCnt="3">
        <dgm:presLayoutVars>
          <dgm:chPref val="3"/>
        </dgm:presLayoutVars>
      </dgm:prSet>
      <dgm:spPr/>
      <dgm:t>
        <a:bodyPr/>
        <a:lstStyle/>
        <a:p>
          <a:endParaRPr lang="es-CO"/>
        </a:p>
      </dgm:t>
    </dgm:pt>
    <dgm:pt modelId="{36026635-1900-4497-8000-465ECEE13ED6}" type="pres">
      <dgm:prSet presAssocID="{58EFB3BB-4BC4-4047-9162-4A728F142044}" presName="hierChild4" presStyleCnt="0"/>
      <dgm:spPr/>
    </dgm:pt>
    <dgm:pt modelId="{4FEC539A-8386-4FED-AE84-7DB67A4A9BFF}" type="pres">
      <dgm:prSet presAssocID="{1CB56195-52A5-4E8A-AD18-06A17581327A}" presName="Name17" presStyleLbl="parChTrans1D3" presStyleIdx="1" presStyleCnt="3"/>
      <dgm:spPr/>
      <dgm:t>
        <a:bodyPr/>
        <a:lstStyle/>
        <a:p>
          <a:endParaRPr lang="es-CO"/>
        </a:p>
      </dgm:t>
    </dgm:pt>
    <dgm:pt modelId="{CAA8B11A-5B8F-4352-8BB3-8243F0F81BF2}" type="pres">
      <dgm:prSet presAssocID="{625A9837-37EB-40DD-BCFE-80B9B3193D0E}" presName="hierRoot3" presStyleCnt="0"/>
      <dgm:spPr/>
    </dgm:pt>
    <dgm:pt modelId="{A10C2D20-44B4-48A5-87A7-535800F23B53}" type="pres">
      <dgm:prSet presAssocID="{625A9837-37EB-40DD-BCFE-80B9B3193D0E}" presName="composite3" presStyleCnt="0"/>
      <dgm:spPr/>
    </dgm:pt>
    <dgm:pt modelId="{7573C5B2-0AD1-48F8-9B34-00B7BE10AEC4}" type="pres">
      <dgm:prSet presAssocID="{625A9837-37EB-40DD-BCFE-80B9B3193D0E}" presName="background3" presStyleLbl="node3" presStyleIdx="1" presStyleCnt="3"/>
      <dgm:spPr/>
    </dgm:pt>
    <dgm:pt modelId="{A71F8717-2051-4455-8AFB-A12F4A0A40EB}" type="pres">
      <dgm:prSet presAssocID="{625A9837-37EB-40DD-BCFE-80B9B3193D0E}" presName="text3" presStyleLbl="fgAcc3" presStyleIdx="1" presStyleCnt="3">
        <dgm:presLayoutVars>
          <dgm:chPref val="3"/>
        </dgm:presLayoutVars>
      </dgm:prSet>
      <dgm:spPr/>
      <dgm:t>
        <a:bodyPr/>
        <a:lstStyle/>
        <a:p>
          <a:endParaRPr lang="es-CO"/>
        </a:p>
      </dgm:t>
    </dgm:pt>
    <dgm:pt modelId="{95043784-7F3E-404E-8B68-935A34BE986A}" type="pres">
      <dgm:prSet presAssocID="{625A9837-37EB-40DD-BCFE-80B9B3193D0E}" presName="hierChild4" presStyleCnt="0"/>
      <dgm:spPr/>
    </dgm:pt>
    <dgm:pt modelId="{ED9D24A8-A4CF-4FAF-90FC-C27C320CD8D0}" type="pres">
      <dgm:prSet presAssocID="{FCB4F1C7-0E2D-4F82-B67B-0DCF0D43D7D5}" presName="Name17" presStyleLbl="parChTrans1D3" presStyleIdx="2" presStyleCnt="3"/>
      <dgm:spPr/>
      <dgm:t>
        <a:bodyPr/>
        <a:lstStyle/>
        <a:p>
          <a:endParaRPr lang="es-CO"/>
        </a:p>
      </dgm:t>
    </dgm:pt>
    <dgm:pt modelId="{E609B70D-A855-40FB-8453-340D317E031A}" type="pres">
      <dgm:prSet presAssocID="{26871C73-4CA0-43EF-8ED8-A52610D4FB64}" presName="hierRoot3" presStyleCnt="0"/>
      <dgm:spPr/>
    </dgm:pt>
    <dgm:pt modelId="{F8AFEC13-9B42-4FA5-A960-C98AA365BC5F}" type="pres">
      <dgm:prSet presAssocID="{26871C73-4CA0-43EF-8ED8-A52610D4FB64}" presName="composite3" presStyleCnt="0"/>
      <dgm:spPr/>
    </dgm:pt>
    <dgm:pt modelId="{A915DBED-65E4-4023-8C87-E7FF407C6A39}" type="pres">
      <dgm:prSet presAssocID="{26871C73-4CA0-43EF-8ED8-A52610D4FB64}" presName="background3" presStyleLbl="node3" presStyleIdx="2" presStyleCnt="3"/>
      <dgm:spPr/>
    </dgm:pt>
    <dgm:pt modelId="{244E7CA1-1C05-476E-93C2-A6706F70EF0D}" type="pres">
      <dgm:prSet presAssocID="{26871C73-4CA0-43EF-8ED8-A52610D4FB64}" presName="text3" presStyleLbl="fgAcc3" presStyleIdx="2" presStyleCnt="3">
        <dgm:presLayoutVars>
          <dgm:chPref val="3"/>
        </dgm:presLayoutVars>
      </dgm:prSet>
      <dgm:spPr/>
      <dgm:t>
        <a:bodyPr/>
        <a:lstStyle/>
        <a:p>
          <a:endParaRPr lang="es-CO"/>
        </a:p>
      </dgm:t>
    </dgm:pt>
    <dgm:pt modelId="{52D17E6E-E84D-4F39-BA08-06983787C7DE}" type="pres">
      <dgm:prSet presAssocID="{26871C73-4CA0-43EF-8ED8-A52610D4FB64}" presName="hierChild4" presStyleCnt="0"/>
      <dgm:spPr/>
    </dgm:pt>
  </dgm:ptLst>
  <dgm:cxnLst>
    <dgm:cxn modelId="{17E4EB63-C149-4D68-A94B-199B6DA1E061}" type="presOf" srcId="{910B31E6-3BF2-4443-BAD5-48B585289BAF}" destId="{445372EE-3ADD-451D-9D43-A80C5FBD7EC8}" srcOrd="0" destOrd="0" presId="urn:microsoft.com/office/officeart/2005/8/layout/hierarchy1"/>
    <dgm:cxn modelId="{91A21DED-6522-4EFF-A492-3FA305A54F03}" type="presOf" srcId="{9AEFA6D4-3589-46DB-8F1B-6F7BE9A0EAA2}" destId="{112D9B02-55AF-435D-9481-02D437376088}" srcOrd="0" destOrd="0" presId="urn:microsoft.com/office/officeart/2005/8/layout/hierarchy1"/>
    <dgm:cxn modelId="{4306F88F-9DB9-4136-8218-6524750498AF}" type="presOf" srcId="{C9FC7AD6-917F-444E-A84A-F7FD88155D7E}" destId="{2AB89639-666D-4859-99A3-2FB018021500}" srcOrd="0" destOrd="0" presId="urn:microsoft.com/office/officeart/2005/8/layout/hierarchy1"/>
    <dgm:cxn modelId="{AACCA9EF-9971-46FE-BC97-955A4000060C}" type="presOf" srcId="{1CB56195-52A5-4E8A-AD18-06A17581327A}" destId="{4FEC539A-8386-4FED-AE84-7DB67A4A9BFF}" srcOrd="0" destOrd="0" presId="urn:microsoft.com/office/officeart/2005/8/layout/hierarchy1"/>
    <dgm:cxn modelId="{FE317EA7-4495-470B-BB3C-B27640D6EE68}" type="presOf" srcId="{FF6021B7-3422-4784-96EB-F4CB3973EDB2}" destId="{20C1482C-DAAA-409A-86BC-1660E044878D}" srcOrd="0" destOrd="0" presId="urn:microsoft.com/office/officeart/2005/8/layout/hierarchy1"/>
    <dgm:cxn modelId="{7315EC26-E7A4-4C26-BDC1-6DDF53DCE80F}" type="presOf" srcId="{E9092FDA-AFD5-402E-BF54-B3FABC736B9E}" destId="{6F03D614-4251-4968-94F8-9ECF19B66CC5}" srcOrd="0" destOrd="0" presId="urn:microsoft.com/office/officeart/2005/8/layout/hierarchy1"/>
    <dgm:cxn modelId="{7E23D04C-D4F5-4D93-824B-A83696F5B26A}" srcId="{9AEFA6D4-3589-46DB-8F1B-6F7BE9A0EAA2}" destId="{E9092FDA-AFD5-402E-BF54-B3FABC736B9E}" srcOrd="0" destOrd="0" parTransId="{FEA6D07D-B479-483F-9733-B861A08D106A}" sibTransId="{E0D6E163-6F7A-4A48-8FBF-DE7A9FEA72B2}"/>
    <dgm:cxn modelId="{374F2112-E0C7-4EFD-B743-CB22A7CD0F0E}" srcId="{E9092FDA-AFD5-402E-BF54-B3FABC736B9E}" destId="{C9FC7AD6-917F-444E-A84A-F7FD88155D7E}" srcOrd="0" destOrd="0" parTransId="{910B31E6-3BF2-4443-BAD5-48B585289BAF}" sibTransId="{4EC1CCAE-BC9C-4B40-A80F-521ECF333C1F}"/>
    <dgm:cxn modelId="{7A9561C7-1B13-4EC6-9219-177DED14AEAC}" srcId="{C9FC7AD6-917F-444E-A84A-F7FD88155D7E}" destId="{26871C73-4CA0-43EF-8ED8-A52610D4FB64}" srcOrd="2" destOrd="0" parTransId="{FCB4F1C7-0E2D-4F82-B67B-0DCF0D43D7D5}" sibTransId="{62F7730C-3850-4B27-9A5B-F441E3A5538B}"/>
    <dgm:cxn modelId="{6AB4DAA4-C4DD-4711-9D8C-68E6E3712041}" type="presOf" srcId="{26871C73-4CA0-43EF-8ED8-A52610D4FB64}" destId="{244E7CA1-1C05-476E-93C2-A6706F70EF0D}" srcOrd="0" destOrd="0" presId="urn:microsoft.com/office/officeart/2005/8/layout/hierarchy1"/>
    <dgm:cxn modelId="{2B01D377-024F-49A5-863C-A6E33D9F26EA}" type="presOf" srcId="{FCB4F1C7-0E2D-4F82-B67B-0DCF0D43D7D5}" destId="{ED9D24A8-A4CF-4FAF-90FC-C27C320CD8D0}" srcOrd="0" destOrd="0" presId="urn:microsoft.com/office/officeart/2005/8/layout/hierarchy1"/>
    <dgm:cxn modelId="{E0AD947C-EC30-48C0-9DCA-DF4E8121B213}" type="presOf" srcId="{58EFB3BB-4BC4-4047-9162-4A728F142044}" destId="{75642FC3-FAD5-4B68-84D3-F9A85FEFB202}" srcOrd="0" destOrd="0" presId="urn:microsoft.com/office/officeart/2005/8/layout/hierarchy1"/>
    <dgm:cxn modelId="{20C135AB-C306-452E-895C-251CEB25C4EC}" srcId="{C9FC7AD6-917F-444E-A84A-F7FD88155D7E}" destId="{625A9837-37EB-40DD-BCFE-80B9B3193D0E}" srcOrd="1" destOrd="0" parTransId="{1CB56195-52A5-4E8A-AD18-06A17581327A}" sibTransId="{C5E86C8E-1D9F-4DDE-B959-154D6FB1A451}"/>
    <dgm:cxn modelId="{EBA18B8A-31F9-4154-B525-E007F4E622A3}" type="presOf" srcId="{625A9837-37EB-40DD-BCFE-80B9B3193D0E}" destId="{A71F8717-2051-4455-8AFB-A12F4A0A40EB}" srcOrd="0" destOrd="0" presId="urn:microsoft.com/office/officeart/2005/8/layout/hierarchy1"/>
    <dgm:cxn modelId="{A9028011-B62F-44DC-9E68-E9EE55CBA980}" srcId="{C9FC7AD6-917F-444E-A84A-F7FD88155D7E}" destId="{58EFB3BB-4BC4-4047-9162-4A728F142044}" srcOrd="0" destOrd="0" parTransId="{FF6021B7-3422-4784-96EB-F4CB3973EDB2}" sibTransId="{D1A7B84C-0F67-46DA-B7CE-CCF13B8FACFB}"/>
    <dgm:cxn modelId="{248BC69D-B71B-4442-80FC-8B8B84E364A9}" type="presParOf" srcId="{112D9B02-55AF-435D-9481-02D437376088}" destId="{60D94624-4DFD-4819-A245-ACE6C93AD78A}" srcOrd="0" destOrd="0" presId="urn:microsoft.com/office/officeart/2005/8/layout/hierarchy1"/>
    <dgm:cxn modelId="{0AA5BCDB-B5FD-4750-83D2-EF8D29B476E0}" type="presParOf" srcId="{60D94624-4DFD-4819-A245-ACE6C93AD78A}" destId="{A3308279-C0FB-4F5F-A861-1C8CC55B4EB5}" srcOrd="0" destOrd="0" presId="urn:microsoft.com/office/officeart/2005/8/layout/hierarchy1"/>
    <dgm:cxn modelId="{54B9D8E2-8E86-46B3-982F-BACD55B48259}" type="presParOf" srcId="{A3308279-C0FB-4F5F-A861-1C8CC55B4EB5}" destId="{C52852B9-C276-43FC-933A-2095D28B724A}" srcOrd="0" destOrd="0" presId="urn:microsoft.com/office/officeart/2005/8/layout/hierarchy1"/>
    <dgm:cxn modelId="{992B908C-C21B-4BF9-AEC9-FBA181086A2C}" type="presParOf" srcId="{A3308279-C0FB-4F5F-A861-1C8CC55B4EB5}" destId="{6F03D614-4251-4968-94F8-9ECF19B66CC5}" srcOrd="1" destOrd="0" presId="urn:microsoft.com/office/officeart/2005/8/layout/hierarchy1"/>
    <dgm:cxn modelId="{3622DCEB-DB74-4327-B8B5-D85BCBB70D6A}" type="presParOf" srcId="{60D94624-4DFD-4819-A245-ACE6C93AD78A}" destId="{DF473FA8-6A96-4C45-ACE9-98865ED1FE96}" srcOrd="1" destOrd="0" presId="urn:microsoft.com/office/officeart/2005/8/layout/hierarchy1"/>
    <dgm:cxn modelId="{78B958EE-4851-4D40-9D02-E77AB48DD289}" type="presParOf" srcId="{DF473FA8-6A96-4C45-ACE9-98865ED1FE96}" destId="{445372EE-3ADD-451D-9D43-A80C5FBD7EC8}" srcOrd="0" destOrd="0" presId="urn:microsoft.com/office/officeart/2005/8/layout/hierarchy1"/>
    <dgm:cxn modelId="{55A65566-BA31-44A2-BFFD-FC9ED5355397}" type="presParOf" srcId="{DF473FA8-6A96-4C45-ACE9-98865ED1FE96}" destId="{0EFE19CC-8D41-41EA-AE2C-7A01048BEE62}" srcOrd="1" destOrd="0" presId="urn:microsoft.com/office/officeart/2005/8/layout/hierarchy1"/>
    <dgm:cxn modelId="{6DD02BF2-DE2A-427E-B9BE-7511F0F521EC}" type="presParOf" srcId="{0EFE19CC-8D41-41EA-AE2C-7A01048BEE62}" destId="{FB1317A7-BA0E-4CEF-8662-4FF4109E1098}" srcOrd="0" destOrd="0" presId="urn:microsoft.com/office/officeart/2005/8/layout/hierarchy1"/>
    <dgm:cxn modelId="{E196B9C3-CD29-4BF4-9A6C-C2004D90591E}" type="presParOf" srcId="{FB1317A7-BA0E-4CEF-8662-4FF4109E1098}" destId="{7C4C424A-2CEB-44CC-AF25-AA1D28BD05D7}" srcOrd="0" destOrd="0" presId="urn:microsoft.com/office/officeart/2005/8/layout/hierarchy1"/>
    <dgm:cxn modelId="{74C94BFC-7EB9-4C15-BF6C-E2D6C46039D7}" type="presParOf" srcId="{FB1317A7-BA0E-4CEF-8662-4FF4109E1098}" destId="{2AB89639-666D-4859-99A3-2FB018021500}" srcOrd="1" destOrd="0" presId="urn:microsoft.com/office/officeart/2005/8/layout/hierarchy1"/>
    <dgm:cxn modelId="{EF9742B4-E710-407E-B841-7B8FAF3962BD}" type="presParOf" srcId="{0EFE19CC-8D41-41EA-AE2C-7A01048BEE62}" destId="{08CF3374-C7AD-45B3-9A39-F689DC0185ED}" srcOrd="1" destOrd="0" presId="urn:microsoft.com/office/officeart/2005/8/layout/hierarchy1"/>
    <dgm:cxn modelId="{761738F9-7213-48FF-A719-0C9717FEB311}" type="presParOf" srcId="{08CF3374-C7AD-45B3-9A39-F689DC0185ED}" destId="{20C1482C-DAAA-409A-86BC-1660E044878D}" srcOrd="0" destOrd="0" presId="urn:microsoft.com/office/officeart/2005/8/layout/hierarchy1"/>
    <dgm:cxn modelId="{7E80503C-C83A-43FB-BAD6-2544EAD78357}" type="presParOf" srcId="{08CF3374-C7AD-45B3-9A39-F689DC0185ED}" destId="{8AB79953-3EEA-4DB8-9688-3F65B237D899}" srcOrd="1" destOrd="0" presId="urn:microsoft.com/office/officeart/2005/8/layout/hierarchy1"/>
    <dgm:cxn modelId="{E20BEDE5-BA13-4B3D-BA92-2DFE5E4C1ABE}" type="presParOf" srcId="{8AB79953-3EEA-4DB8-9688-3F65B237D899}" destId="{8F085EEF-EA8F-445F-808F-F6A44FE86841}" srcOrd="0" destOrd="0" presId="urn:microsoft.com/office/officeart/2005/8/layout/hierarchy1"/>
    <dgm:cxn modelId="{55CDA2A5-7000-4A4E-8451-9738D28E4E2B}" type="presParOf" srcId="{8F085EEF-EA8F-445F-808F-F6A44FE86841}" destId="{B54E335F-8347-4FCE-856F-722E91011238}" srcOrd="0" destOrd="0" presId="urn:microsoft.com/office/officeart/2005/8/layout/hierarchy1"/>
    <dgm:cxn modelId="{338798F4-D074-4BA0-8268-B856F2AD300A}" type="presParOf" srcId="{8F085EEF-EA8F-445F-808F-F6A44FE86841}" destId="{75642FC3-FAD5-4B68-84D3-F9A85FEFB202}" srcOrd="1" destOrd="0" presId="urn:microsoft.com/office/officeart/2005/8/layout/hierarchy1"/>
    <dgm:cxn modelId="{53B5F97D-9B33-4493-860C-25C8BDBB2143}" type="presParOf" srcId="{8AB79953-3EEA-4DB8-9688-3F65B237D899}" destId="{36026635-1900-4497-8000-465ECEE13ED6}" srcOrd="1" destOrd="0" presId="urn:microsoft.com/office/officeart/2005/8/layout/hierarchy1"/>
    <dgm:cxn modelId="{25738F3C-005A-4950-B67E-68EBF37408B5}" type="presParOf" srcId="{08CF3374-C7AD-45B3-9A39-F689DC0185ED}" destId="{4FEC539A-8386-4FED-AE84-7DB67A4A9BFF}" srcOrd="2" destOrd="0" presId="urn:microsoft.com/office/officeart/2005/8/layout/hierarchy1"/>
    <dgm:cxn modelId="{E2C6BB50-8B97-452B-9C5B-86400D2E0352}" type="presParOf" srcId="{08CF3374-C7AD-45B3-9A39-F689DC0185ED}" destId="{CAA8B11A-5B8F-4352-8BB3-8243F0F81BF2}" srcOrd="3" destOrd="0" presId="urn:microsoft.com/office/officeart/2005/8/layout/hierarchy1"/>
    <dgm:cxn modelId="{C36CCAC3-009F-480F-BA83-BB63228D7482}" type="presParOf" srcId="{CAA8B11A-5B8F-4352-8BB3-8243F0F81BF2}" destId="{A10C2D20-44B4-48A5-87A7-535800F23B53}" srcOrd="0" destOrd="0" presId="urn:microsoft.com/office/officeart/2005/8/layout/hierarchy1"/>
    <dgm:cxn modelId="{8AE4E83C-A19A-4030-8193-F78B25328726}" type="presParOf" srcId="{A10C2D20-44B4-48A5-87A7-535800F23B53}" destId="{7573C5B2-0AD1-48F8-9B34-00B7BE10AEC4}" srcOrd="0" destOrd="0" presId="urn:microsoft.com/office/officeart/2005/8/layout/hierarchy1"/>
    <dgm:cxn modelId="{CB97CB1B-846D-49F0-B62F-05E1DFD0598A}" type="presParOf" srcId="{A10C2D20-44B4-48A5-87A7-535800F23B53}" destId="{A71F8717-2051-4455-8AFB-A12F4A0A40EB}" srcOrd="1" destOrd="0" presId="urn:microsoft.com/office/officeart/2005/8/layout/hierarchy1"/>
    <dgm:cxn modelId="{3129B8DD-E2A9-4863-8488-AF9953773D11}" type="presParOf" srcId="{CAA8B11A-5B8F-4352-8BB3-8243F0F81BF2}" destId="{95043784-7F3E-404E-8B68-935A34BE986A}" srcOrd="1" destOrd="0" presId="urn:microsoft.com/office/officeart/2005/8/layout/hierarchy1"/>
    <dgm:cxn modelId="{CD5D1700-DB5D-42B0-B325-6022336F4674}" type="presParOf" srcId="{08CF3374-C7AD-45B3-9A39-F689DC0185ED}" destId="{ED9D24A8-A4CF-4FAF-90FC-C27C320CD8D0}" srcOrd="4" destOrd="0" presId="urn:microsoft.com/office/officeart/2005/8/layout/hierarchy1"/>
    <dgm:cxn modelId="{74AC2FFF-0CA3-47F2-AC3E-C55162A2C731}" type="presParOf" srcId="{08CF3374-C7AD-45B3-9A39-F689DC0185ED}" destId="{E609B70D-A855-40FB-8453-340D317E031A}" srcOrd="5" destOrd="0" presId="urn:microsoft.com/office/officeart/2005/8/layout/hierarchy1"/>
    <dgm:cxn modelId="{1D2DCD7A-AF7F-46DA-B90F-66E641F49A58}" type="presParOf" srcId="{E609B70D-A855-40FB-8453-340D317E031A}" destId="{F8AFEC13-9B42-4FA5-A960-C98AA365BC5F}" srcOrd="0" destOrd="0" presId="urn:microsoft.com/office/officeart/2005/8/layout/hierarchy1"/>
    <dgm:cxn modelId="{0D33BEC4-02D4-4264-9BF0-3215AF2D73B6}" type="presParOf" srcId="{F8AFEC13-9B42-4FA5-A960-C98AA365BC5F}" destId="{A915DBED-65E4-4023-8C87-E7FF407C6A39}" srcOrd="0" destOrd="0" presId="urn:microsoft.com/office/officeart/2005/8/layout/hierarchy1"/>
    <dgm:cxn modelId="{DDF60F25-3011-4CAA-9A05-7E5C101A5BD9}" type="presParOf" srcId="{F8AFEC13-9B42-4FA5-A960-C98AA365BC5F}" destId="{244E7CA1-1C05-476E-93C2-A6706F70EF0D}" srcOrd="1" destOrd="0" presId="urn:microsoft.com/office/officeart/2005/8/layout/hierarchy1"/>
    <dgm:cxn modelId="{BED674A2-18B5-4545-B91C-0A9CB3456A71}" type="presParOf" srcId="{E609B70D-A855-40FB-8453-340D317E031A}" destId="{52D17E6E-E84D-4F39-BA08-06983787C7DE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D1FC38D9-77DC-458F-88DE-A8B5E7850B6A}" type="doc">
      <dgm:prSet loTypeId="urn:microsoft.com/office/officeart/2005/8/layout/process1" loCatId="process" qsTypeId="urn:microsoft.com/office/officeart/2005/8/quickstyle/simple1" qsCatId="simple" csTypeId="urn:microsoft.com/office/officeart/2005/8/colors/colorful5" csCatId="colorful" phldr="1"/>
      <dgm:spPr/>
    </dgm:pt>
    <dgm:pt modelId="{5DAF3868-E520-46BA-83B9-5655C7078497}">
      <dgm:prSet phldrT="[Texto]" custT="1"/>
      <dgm:spPr/>
      <dgm:t>
        <a:bodyPr/>
        <a:lstStyle/>
        <a:p>
          <a:r>
            <a:rPr lang="es-CO" sz="1400" b="1" dirty="0" smtClean="0"/>
            <a:t>UNIDADES DE SERVICIO</a:t>
          </a:r>
        </a:p>
        <a:p>
          <a:r>
            <a:rPr lang="es-CO" sz="1600" b="1" dirty="0" smtClean="0"/>
            <a:t>Comunidades: </a:t>
          </a:r>
          <a:r>
            <a:rPr lang="es-ES" sz="1600" b="1" dirty="0" smtClean="0"/>
            <a:t>Mocagua, Libertad, Palmeras, Puerto Triunfo, Arara y Nazareth</a:t>
          </a:r>
          <a:endParaRPr lang="es-CO" sz="1600" b="1" dirty="0" smtClean="0"/>
        </a:p>
      </dgm:t>
    </dgm:pt>
    <dgm:pt modelId="{1A296AF3-627B-48EB-9064-98ECBE7CE22A}" type="parTrans" cxnId="{81421697-7980-43ED-B2D4-669959FD8336}">
      <dgm:prSet/>
      <dgm:spPr/>
      <dgm:t>
        <a:bodyPr/>
        <a:lstStyle/>
        <a:p>
          <a:endParaRPr lang="es-CO" b="1"/>
        </a:p>
      </dgm:t>
    </dgm:pt>
    <dgm:pt modelId="{CD8C4DA2-660C-4CBF-8266-C6DC573243E0}" type="sibTrans" cxnId="{81421697-7980-43ED-B2D4-669959FD8336}">
      <dgm:prSet/>
      <dgm:spPr/>
      <dgm:t>
        <a:bodyPr/>
        <a:lstStyle/>
        <a:p>
          <a:endParaRPr lang="es-CO" b="1"/>
        </a:p>
      </dgm:t>
    </dgm:pt>
    <dgm:pt modelId="{F16C41FC-E5B1-421B-BDAA-991A44F03F67}">
      <dgm:prSet phldrT="[Texto]" custT="1"/>
      <dgm:spPr/>
      <dgm:t>
        <a:bodyPr/>
        <a:lstStyle/>
        <a:p>
          <a:r>
            <a:rPr lang="es-CO" sz="1400" b="1" dirty="0" smtClean="0"/>
            <a:t>USUARIOS</a:t>
          </a:r>
        </a:p>
        <a:p>
          <a:r>
            <a:rPr lang="es-CO" sz="1400" b="1" dirty="0" smtClean="0"/>
            <a:t>678 </a:t>
          </a:r>
        </a:p>
      </dgm:t>
    </dgm:pt>
    <dgm:pt modelId="{C8089A0F-4303-4C91-BD37-D372B7F9E940}" type="parTrans" cxnId="{B217014B-7701-460B-B73D-D1B269FF1729}">
      <dgm:prSet/>
      <dgm:spPr/>
      <dgm:t>
        <a:bodyPr/>
        <a:lstStyle/>
        <a:p>
          <a:endParaRPr lang="es-CO" b="1"/>
        </a:p>
      </dgm:t>
    </dgm:pt>
    <dgm:pt modelId="{F8C2EE94-0371-488F-B6CB-4AD4593D603F}" type="sibTrans" cxnId="{B217014B-7701-460B-B73D-D1B269FF1729}">
      <dgm:prSet/>
      <dgm:spPr/>
      <dgm:t>
        <a:bodyPr/>
        <a:lstStyle/>
        <a:p>
          <a:endParaRPr lang="es-CO" b="1"/>
        </a:p>
      </dgm:t>
    </dgm:pt>
    <dgm:pt modelId="{C5887D2E-DA4D-46F1-ACC2-7BCD33C10495}">
      <dgm:prSet phldrT="[Texto]" custT="1"/>
      <dgm:spPr/>
      <dgm:t>
        <a:bodyPr/>
        <a:lstStyle/>
        <a:p>
          <a:r>
            <a:rPr lang="es-CO" sz="1400" b="1" dirty="0" smtClean="0"/>
            <a:t>META FINANCIERA</a:t>
          </a:r>
        </a:p>
        <a:p>
          <a:r>
            <a:rPr lang="es-CO" sz="1800" b="1" dirty="0" smtClean="0"/>
            <a:t>$209,256,200</a:t>
          </a:r>
          <a:endParaRPr lang="es-CO" sz="1800" b="1" dirty="0"/>
        </a:p>
      </dgm:t>
    </dgm:pt>
    <dgm:pt modelId="{26704656-1B37-4E63-AB89-6DE780B99392}" type="parTrans" cxnId="{3DFA3F96-8843-4C03-AD0A-6636741B8994}">
      <dgm:prSet/>
      <dgm:spPr/>
      <dgm:t>
        <a:bodyPr/>
        <a:lstStyle/>
        <a:p>
          <a:endParaRPr lang="es-CO" b="1"/>
        </a:p>
      </dgm:t>
    </dgm:pt>
    <dgm:pt modelId="{1FF7765A-04F5-4462-B6F4-BF5BD010C02D}" type="sibTrans" cxnId="{3DFA3F96-8843-4C03-AD0A-6636741B8994}">
      <dgm:prSet/>
      <dgm:spPr/>
      <dgm:t>
        <a:bodyPr/>
        <a:lstStyle/>
        <a:p>
          <a:endParaRPr lang="es-CO" b="1"/>
        </a:p>
      </dgm:t>
    </dgm:pt>
    <dgm:pt modelId="{EE748E5B-A8A3-49C0-BF9A-ABFD78329B6F}">
      <dgm:prSet phldrT="[Texto]" custT="1"/>
      <dgm:spPr/>
      <dgm:t>
        <a:bodyPr/>
        <a:lstStyle/>
        <a:p>
          <a:r>
            <a:rPr lang="es-CO" sz="1400" b="1" dirty="0" smtClean="0"/>
            <a:t> CUPOS ATENDIDOS</a:t>
          </a:r>
        </a:p>
        <a:p>
          <a:r>
            <a:rPr lang="es-CO" sz="1600" b="1" dirty="0" smtClean="0"/>
            <a:t>226 Familias en el Departamento</a:t>
          </a:r>
        </a:p>
      </dgm:t>
    </dgm:pt>
    <dgm:pt modelId="{32D30F9E-D166-4C2F-AA34-7B59848952E7}" type="parTrans" cxnId="{E48D59C3-1CAD-4CA2-99E9-D7D872A2E67A}">
      <dgm:prSet/>
      <dgm:spPr/>
      <dgm:t>
        <a:bodyPr/>
        <a:lstStyle/>
        <a:p>
          <a:endParaRPr lang="es-CO" b="1"/>
        </a:p>
      </dgm:t>
    </dgm:pt>
    <dgm:pt modelId="{96A6370A-C8AE-4A78-9F79-BAFA49432F60}" type="sibTrans" cxnId="{E48D59C3-1CAD-4CA2-99E9-D7D872A2E67A}">
      <dgm:prSet/>
      <dgm:spPr/>
      <dgm:t>
        <a:bodyPr/>
        <a:lstStyle/>
        <a:p>
          <a:endParaRPr lang="es-CO" b="1"/>
        </a:p>
      </dgm:t>
    </dgm:pt>
    <dgm:pt modelId="{98C0500A-C7F3-4A94-BA22-7CFC3F6507E2}" type="pres">
      <dgm:prSet presAssocID="{D1FC38D9-77DC-458F-88DE-A8B5E7850B6A}" presName="Name0" presStyleCnt="0">
        <dgm:presLayoutVars>
          <dgm:dir/>
          <dgm:resizeHandles val="exact"/>
        </dgm:presLayoutVars>
      </dgm:prSet>
      <dgm:spPr/>
    </dgm:pt>
    <dgm:pt modelId="{F0CCD573-569F-48DC-AFDE-FE9794E03501}" type="pres">
      <dgm:prSet presAssocID="{5DAF3868-E520-46BA-83B9-5655C7078497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1420DF1A-8426-4FEA-80D0-A9A6786BCC6A}" type="pres">
      <dgm:prSet presAssocID="{CD8C4DA2-660C-4CBF-8266-C6DC573243E0}" presName="sibTrans" presStyleLbl="sibTrans2D1" presStyleIdx="0" presStyleCnt="3"/>
      <dgm:spPr/>
      <dgm:t>
        <a:bodyPr/>
        <a:lstStyle/>
        <a:p>
          <a:endParaRPr lang="es-CO"/>
        </a:p>
      </dgm:t>
    </dgm:pt>
    <dgm:pt modelId="{BBA9C549-3170-49B9-9D17-40115E9CD39A}" type="pres">
      <dgm:prSet presAssocID="{CD8C4DA2-660C-4CBF-8266-C6DC573243E0}" presName="connectorText" presStyleLbl="sibTrans2D1" presStyleIdx="0" presStyleCnt="3"/>
      <dgm:spPr/>
      <dgm:t>
        <a:bodyPr/>
        <a:lstStyle/>
        <a:p>
          <a:endParaRPr lang="es-CO"/>
        </a:p>
      </dgm:t>
    </dgm:pt>
    <dgm:pt modelId="{15CFB463-5ED2-41AC-B314-5670A65C422F}" type="pres">
      <dgm:prSet presAssocID="{EE748E5B-A8A3-49C0-BF9A-ABFD78329B6F}" presName="node" presStyleLbl="node1" presStyleIdx="1" presStyleCnt="4" custLinFactNeighborX="-5339" custLinFactNeighborY="1287">
        <dgm:presLayoutVars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6209EDBE-691C-4D81-84C9-080ADB0BBCFE}" type="pres">
      <dgm:prSet presAssocID="{96A6370A-C8AE-4A78-9F79-BAFA49432F60}" presName="sibTrans" presStyleLbl="sibTrans2D1" presStyleIdx="1" presStyleCnt="3"/>
      <dgm:spPr/>
      <dgm:t>
        <a:bodyPr/>
        <a:lstStyle/>
        <a:p>
          <a:endParaRPr lang="es-CO"/>
        </a:p>
      </dgm:t>
    </dgm:pt>
    <dgm:pt modelId="{B3A26FC6-2822-4A58-9BC3-7FCE9CB154EF}" type="pres">
      <dgm:prSet presAssocID="{96A6370A-C8AE-4A78-9F79-BAFA49432F60}" presName="connectorText" presStyleLbl="sibTrans2D1" presStyleIdx="1" presStyleCnt="3"/>
      <dgm:spPr/>
      <dgm:t>
        <a:bodyPr/>
        <a:lstStyle/>
        <a:p>
          <a:endParaRPr lang="es-CO"/>
        </a:p>
      </dgm:t>
    </dgm:pt>
    <dgm:pt modelId="{247BC1F8-5DC0-40C9-8883-2EBDA834B482}" type="pres">
      <dgm:prSet presAssocID="{F16C41FC-E5B1-421B-BDAA-991A44F03F67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98873E03-70DE-4B9F-B958-02CBDB773918}" type="pres">
      <dgm:prSet presAssocID="{F8C2EE94-0371-488F-B6CB-4AD4593D603F}" presName="sibTrans" presStyleLbl="sibTrans2D1" presStyleIdx="2" presStyleCnt="3"/>
      <dgm:spPr/>
      <dgm:t>
        <a:bodyPr/>
        <a:lstStyle/>
        <a:p>
          <a:endParaRPr lang="es-CO"/>
        </a:p>
      </dgm:t>
    </dgm:pt>
    <dgm:pt modelId="{DC93CE51-23DB-4CA3-9788-615008D18DEE}" type="pres">
      <dgm:prSet presAssocID="{F8C2EE94-0371-488F-B6CB-4AD4593D603F}" presName="connectorText" presStyleLbl="sibTrans2D1" presStyleIdx="2" presStyleCnt="3"/>
      <dgm:spPr/>
      <dgm:t>
        <a:bodyPr/>
        <a:lstStyle/>
        <a:p>
          <a:endParaRPr lang="es-CO"/>
        </a:p>
      </dgm:t>
    </dgm:pt>
    <dgm:pt modelId="{EAC4A4B6-498C-4358-BBDE-1A2C3D4AF1DE}" type="pres">
      <dgm:prSet presAssocID="{C5887D2E-DA4D-46F1-ACC2-7BCD33C10495}" presName="node" presStyleLbl="node1" presStyleIdx="3" presStyleCnt="4" custScaleX="119013">
        <dgm:presLayoutVars>
          <dgm:bulletEnabled val="1"/>
        </dgm:presLayoutVars>
      </dgm:prSet>
      <dgm:spPr/>
      <dgm:t>
        <a:bodyPr/>
        <a:lstStyle/>
        <a:p>
          <a:endParaRPr lang="es-CO"/>
        </a:p>
      </dgm:t>
    </dgm:pt>
  </dgm:ptLst>
  <dgm:cxnLst>
    <dgm:cxn modelId="{E48D59C3-1CAD-4CA2-99E9-D7D872A2E67A}" srcId="{D1FC38D9-77DC-458F-88DE-A8B5E7850B6A}" destId="{EE748E5B-A8A3-49C0-BF9A-ABFD78329B6F}" srcOrd="1" destOrd="0" parTransId="{32D30F9E-D166-4C2F-AA34-7B59848952E7}" sibTransId="{96A6370A-C8AE-4A78-9F79-BAFA49432F60}"/>
    <dgm:cxn modelId="{E18F8E36-61DB-4165-881E-5F300237B030}" type="presOf" srcId="{CD8C4DA2-660C-4CBF-8266-C6DC573243E0}" destId="{1420DF1A-8426-4FEA-80D0-A9A6786BCC6A}" srcOrd="0" destOrd="0" presId="urn:microsoft.com/office/officeart/2005/8/layout/process1"/>
    <dgm:cxn modelId="{B396D6BF-85AA-470D-AFDD-6CC8845790D0}" type="presOf" srcId="{D1FC38D9-77DC-458F-88DE-A8B5E7850B6A}" destId="{98C0500A-C7F3-4A94-BA22-7CFC3F6507E2}" srcOrd="0" destOrd="0" presId="urn:microsoft.com/office/officeart/2005/8/layout/process1"/>
    <dgm:cxn modelId="{AC8593C6-43E7-49E1-904B-B871D19CAFD2}" type="presOf" srcId="{F8C2EE94-0371-488F-B6CB-4AD4593D603F}" destId="{DC93CE51-23DB-4CA3-9788-615008D18DEE}" srcOrd="1" destOrd="0" presId="urn:microsoft.com/office/officeart/2005/8/layout/process1"/>
    <dgm:cxn modelId="{B7D1EE7E-4694-4686-9D1E-957CCEA2F38E}" type="presOf" srcId="{C5887D2E-DA4D-46F1-ACC2-7BCD33C10495}" destId="{EAC4A4B6-498C-4358-BBDE-1A2C3D4AF1DE}" srcOrd="0" destOrd="0" presId="urn:microsoft.com/office/officeart/2005/8/layout/process1"/>
    <dgm:cxn modelId="{2B5D05A7-1ED7-4398-A344-98C9C140485C}" type="presOf" srcId="{96A6370A-C8AE-4A78-9F79-BAFA49432F60}" destId="{6209EDBE-691C-4D81-84C9-080ADB0BBCFE}" srcOrd="0" destOrd="0" presId="urn:microsoft.com/office/officeart/2005/8/layout/process1"/>
    <dgm:cxn modelId="{B9292143-4718-433A-AD70-39E409F2AC3A}" type="presOf" srcId="{5DAF3868-E520-46BA-83B9-5655C7078497}" destId="{F0CCD573-569F-48DC-AFDE-FE9794E03501}" srcOrd="0" destOrd="0" presId="urn:microsoft.com/office/officeart/2005/8/layout/process1"/>
    <dgm:cxn modelId="{80FC7EF4-335C-47BA-8CA4-2ADC606331AF}" type="presOf" srcId="{EE748E5B-A8A3-49C0-BF9A-ABFD78329B6F}" destId="{15CFB463-5ED2-41AC-B314-5670A65C422F}" srcOrd="0" destOrd="0" presId="urn:microsoft.com/office/officeart/2005/8/layout/process1"/>
    <dgm:cxn modelId="{3DFA3F96-8843-4C03-AD0A-6636741B8994}" srcId="{D1FC38D9-77DC-458F-88DE-A8B5E7850B6A}" destId="{C5887D2E-DA4D-46F1-ACC2-7BCD33C10495}" srcOrd="3" destOrd="0" parTransId="{26704656-1B37-4E63-AB89-6DE780B99392}" sibTransId="{1FF7765A-04F5-4462-B6F4-BF5BD010C02D}"/>
    <dgm:cxn modelId="{586042D8-F8BD-43DD-B2EF-197B03BE3684}" type="presOf" srcId="{96A6370A-C8AE-4A78-9F79-BAFA49432F60}" destId="{B3A26FC6-2822-4A58-9BC3-7FCE9CB154EF}" srcOrd="1" destOrd="0" presId="urn:microsoft.com/office/officeart/2005/8/layout/process1"/>
    <dgm:cxn modelId="{5354E9AF-8CEF-486E-828A-8055EC5BE38D}" type="presOf" srcId="{CD8C4DA2-660C-4CBF-8266-C6DC573243E0}" destId="{BBA9C549-3170-49B9-9D17-40115E9CD39A}" srcOrd="1" destOrd="0" presId="urn:microsoft.com/office/officeart/2005/8/layout/process1"/>
    <dgm:cxn modelId="{81421697-7980-43ED-B2D4-669959FD8336}" srcId="{D1FC38D9-77DC-458F-88DE-A8B5E7850B6A}" destId="{5DAF3868-E520-46BA-83B9-5655C7078497}" srcOrd="0" destOrd="0" parTransId="{1A296AF3-627B-48EB-9064-98ECBE7CE22A}" sibTransId="{CD8C4DA2-660C-4CBF-8266-C6DC573243E0}"/>
    <dgm:cxn modelId="{2A13640F-9EC3-4317-BFAC-1FDBFD795399}" type="presOf" srcId="{F8C2EE94-0371-488F-B6CB-4AD4593D603F}" destId="{98873E03-70DE-4B9F-B958-02CBDB773918}" srcOrd="0" destOrd="0" presId="urn:microsoft.com/office/officeart/2005/8/layout/process1"/>
    <dgm:cxn modelId="{B217014B-7701-460B-B73D-D1B269FF1729}" srcId="{D1FC38D9-77DC-458F-88DE-A8B5E7850B6A}" destId="{F16C41FC-E5B1-421B-BDAA-991A44F03F67}" srcOrd="2" destOrd="0" parTransId="{C8089A0F-4303-4C91-BD37-D372B7F9E940}" sibTransId="{F8C2EE94-0371-488F-B6CB-4AD4593D603F}"/>
    <dgm:cxn modelId="{30613B99-223E-4508-A156-EDB4D95A4AD2}" type="presOf" srcId="{F16C41FC-E5B1-421B-BDAA-991A44F03F67}" destId="{247BC1F8-5DC0-40C9-8883-2EBDA834B482}" srcOrd="0" destOrd="0" presId="urn:microsoft.com/office/officeart/2005/8/layout/process1"/>
    <dgm:cxn modelId="{D9F6080D-9AD1-4A72-B6C8-73D02F662FEB}" type="presParOf" srcId="{98C0500A-C7F3-4A94-BA22-7CFC3F6507E2}" destId="{F0CCD573-569F-48DC-AFDE-FE9794E03501}" srcOrd="0" destOrd="0" presId="urn:microsoft.com/office/officeart/2005/8/layout/process1"/>
    <dgm:cxn modelId="{C56DCA22-9DEC-4D83-A3DD-3F401C9A1525}" type="presParOf" srcId="{98C0500A-C7F3-4A94-BA22-7CFC3F6507E2}" destId="{1420DF1A-8426-4FEA-80D0-A9A6786BCC6A}" srcOrd="1" destOrd="0" presId="urn:microsoft.com/office/officeart/2005/8/layout/process1"/>
    <dgm:cxn modelId="{7C3D8259-3541-405E-AB8C-516582C0EDA6}" type="presParOf" srcId="{1420DF1A-8426-4FEA-80D0-A9A6786BCC6A}" destId="{BBA9C549-3170-49B9-9D17-40115E9CD39A}" srcOrd="0" destOrd="0" presId="urn:microsoft.com/office/officeart/2005/8/layout/process1"/>
    <dgm:cxn modelId="{0BA78704-C35A-4E98-BA27-5A4E13FC84E1}" type="presParOf" srcId="{98C0500A-C7F3-4A94-BA22-7CFC3F6507E2}" destId="{15CFB463-5ED2-41AC-B314-5670A65C422F}" srcOrd="2" destOrd="0" presId="urn:microsoft.com/office/officeart/2005/8/layout/process1"/>
    <dgm:cxn modelId="{D32C6824-8B7F-4579-BFF5-60D0D7B840FA}" type="presParOf" srcId="{98C0500A-C7F3-4A94-BA22-7CFC3F6507E2}" destId="{6209EDBE-691C-4D81-84C9-080ADB0BBCFE}" srcOrd="3" destOrd="0" presId="urn:microsoft.com/office/officeart/2005/8/layout/process1"/>
    <dgm:cxn modelId="{A8285572-8DD3-4FD4-B1EA-FEA2C4B00D2C}" type="presParOf" srcId="{6209EDBE-691C-4D81-84C9-080ADB0BBCFE}" destId="{B3A26FC6-2822-4A58-9BC3-7FCE9CB154EF}" srcOrd="0" destOrd="0" presId="urn:microsoft.com/office/officeart/2005/8/layout/process1"/>
    <dgm:cxn modelId="{4308986A-2011-466D-B7D5-E436AE32B59E}" type="presParOf" srcId="{98C0500A-C7F3-4A94-BA22-7CFC3F6507E2}" destId="{247BC1F8-5DC0-40C9-8883-2EBDA834B482}" srcOrd="4" destOrd="0" presId="urn:microsoft.com/office/officeart/2005/8/layout/process1"/>
    <dgm:cxn modelId="{96561C50-65E6-48E6-8C8B-1197B708755A}" type="presParOf" srcId="{98C0500A-C7F3-4A94-BA22-7CFC3F6507E2}" destId="{98873E03-70DE-4B9F-B958-02CBDB773918}" srcOrd="5" destOrd="0" presId="urn:microsoft.com/office/officeart/2005/8/layout/process1"/>
    <dgm:cxn modelId="{7EF352A5-8400-4D3A-92AE-D0AF4FF897D0}" type="presParOf" srcId="{98873E03-70DE-4B9F-B958-02CBDB773918}" destId="{DC93CE51-23DB-4CA3-9788-615008D18DEE}" srcOrd="0" destOrd="0" presId="urn:microsoft.com/office/officeart/2005/8/layout/process1"/>
    <dgm:cxn modelId="{42C278DB-1105-440F-A814-B007F4EC62C3}" type="presParOf" srcId="{98C0500A-C7F3-4A94-BA22-7CFC3F6507E2}" destId="{EAC4A4B6-498C-4358-BBDE-1A2C3D4AF1DE}" srcOrd="6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FF0B3354-7058-48FD-856B-799C7C0E0D57}" type="doc">
      <dgm:prSet loTypeId="urn:microsoft.com/office/officeart/2005/8/layout/orgChart1" loCatId="hierarchy" qsTypeId="urn:microsoft.com/office/officeart/2005/8/quickstyle/simple1" qsCatId="simple" csTypeId="urn:microsoft.com/office/officeart/2005/8/colors/colorful5" csCatId="colorful"/>
      <dgm:spPr/>
      <dgm:t>
        <a:bodyPr/>
        <a:lstStyle/>
        <a:p>
          <a:endParaRPr lang="es-CO"/>
        </a:p>
      </dgm:t>
    </dgm:pt>
    <dgm:pt modelId="{E418FD22-D76E-436E-BCBF-3BCD3A8B8B04}">
      <dgm:prSet custT="1"/>
      <dgm:spPr/>
      <dgm:t>
        <a:bodyPr/>
        <a:lstStyle/>
        <a:p>
          <a:pPr rtl="0"/>
          <a:r>
            <a:rPr lang="es-CO" sz="4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Modalidades</a:t>
          </a:r>
          <a:endParaRPr lang="es-CO" sz="44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AB931E2-C386-44AC-9005-A059C0F0DA5A}" type="parTrans" cxnId="{C4C654AC-5D40-4904-BBC7-B0997DB68E99}">
      <dgm:prSet/>
      <dgm:spPr/>
      <dgm:t>
        <a:bodyPr/>
        <a:lstStyle/>
        <a:p>
          <a:endParaRPr lang="es-CO"/>
        </a:p>
      </dgm:t>
    </dgm:pt>
    <dgm:pt modelId="{4369DAAD-D61B-483D-B556-CF9D1C8C1FB1}" type="sibTrans" cxnId="{C4C654AC-5D40-4904-BBC7-B0997DB68E99}">
      <dgm:prSet/>
      <dgm:spPr/>
      <dgm:t>
        <a:bodyPr/>
        <a:lstStyle/>
        <a:p>
          <a:endParaRPr lang="es-CO"/>
        </a:p>
      </dgm:t>
    </dgm:pt>
    <dgm:pt modelId="{6155E548-3488-4901-878F-47CE88991174}">
      <dgm:prSet/>
      <dgm:spPr/>
      <dgm:t>
        <a:bodyPr/>
        <a:lstStyle/>
        <a:p>
          <a:pPr rtl="0"/>
          <a:r>
            <a:rPr lang="es-CO" b="1" smtClean="0"/>
            <a:t>recuperación nutricional con énfasis en los primeros 1000 días</a:t>
          </a:r>
          <a:endParaRPr lang="es-CO"/>
        </a:p>
      </dgm:t>
    </dgm:pt>
    <dgm:pt modelId="{1D987348-AD8E-40C5-B8C0-D2D6207CC6E6}" type="parTrans" cxnId="{615CE82F-B48F-4D7E-905A-81E530588D11}">
      <dgm:prSet/>
      <dgm:spPr/>
      <dgm:t>
        <a:bodyPr/>
        <a:lstStyle/>
        <a:p>
          <a:endParaRPr lang="es-CO"/>
        </a:p>
      </dgm:t>
    </dgm:pt>
    <dgm:pt modelId="{4FE52246-500C-40B8-BA8D-C99EB5B913D7}" type="sibTrans" cxnId="{615CE82F-B48F-4D7E-905A-81E530588D11}">
      <dgm:prSet/>
      <dgm:spPr/>
      <dgm:t>
        <a:bodyPr/>
        <a:lstStyle/>
        <a:p>
          <a:endParaRPr lang="es-CO"/>
        </a:p>
      </dgm:t>
    </dgm:pt>
    <dgm:pt modelId="{3F82A00C-6B89-476B-ACAA-D7720C430DF0}">
      <dgm:prSet/>
      <dgm:spPr/>
      <dgm:t>
        <a:bodyPr/>
        <a:lstStyle/>
        <a:p>
          <a:pPr rtl="0"/>
          <a:r>
            <a:rPr lang="es-CO" b="1" smtClean="0"/>
            <a:t>recuperación nutricional con enfoque   comunitario – RNEC</a:t>
          </a:r>
          <a:endParaRPr lang="es-CO"/>
        </a:p>
      </dgm:t>
    </dgm:pt>
    <dgm:pt modelId="{9AE9E73F-EBDE-4B64-B86F-2DAA9B532976}" type="parTrans" cxnId="{E0841F18-E721-45D6-B54A-E1D8D6F9C6B0}">
      <dgm:prSet/>
      <dgm:spPr/>
      <dgm:t>
        <a:bodyPr/>
        <a:lstStyle/>
        <a:p>
          <a:endParaRPr lang="es-CO"/>
        </a:p>
      </dgm:t>
    </dgm:pt>
    <dgm:pt modelId="{CBC26F68-5ACA-42CA-A2D3-8B081F720FE4}" type="sibTrans" cxnId="{E0841F18-E721-45D6-B54A-E1D8D6F9C6B0}">
      <dgm:prSet/>
      <dgm:spPr/>
      <dgm:t>
        <a:bodyPr/>
        <a:lstStyle/>
        <a:p>
          <a:endParaRPr lang="es-CO"/>
        </a:p>
      </dgm:t>
    </dgm:pt>
    <dgm:pt modelId="{436D57F8-119E-4DED-96EA-E0BBB3A85065}" type="pres">
      <dgm:prSet presAssocID="{FF0B3354-7058-48FD-856B-799C7C0E0D57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s-CO"/>
        </a:p>
      </dgm:t>
    </dgm:pt>
    <dgm:pt modelId="{30581B3D-183D-4103-A933-92749C56088D}" type="pres">
      <dgm:prSet presAssocID="{E418FD22-D76E-436E-BCBF-3BCD3A8B8B04}" presName="hierRoot1" presStyleCnt="0">
        <dgm:presLayoutVars>
          <dgm:hierBranch val="init"/>
        </dgm:presLayoutVars>
      </dgm:prSet>
      <dgm:spPr/>
    </dgm:pt>
    <dgm:pt modelId="{3F1BA104-0B43-4C39-8A18-0E94289D76CA}" type="pres">
      <dgm:prSet presAssocID="{E418FD22-D76E-436E-BCBF-3BCD3A8B8B04}" presName="rootComposite1" presStyleCnt="0"/>
      <dgm:spPr/>
    </dgm:pt>
    <dgm:pt modelId="{7636C6F5-D0E4-4015-8B68-86AC068EC903}" type="pres">
      <dgm:prSet presAssocID="{E418FD22-D76E-436E-BCBF-3BCD3A8B8B04}" presName="rootText1" presStyleLbl="node0" presStyleIdx="0" presStyleCnt="1" custLinFactNeighborX="874" custLinFactNeighborY="15148">
        <dgm:presLayoutVars>
          <dgm:chPref val="3"/>
        </dgm:presLayoutVars>
      </dgm:prSet>
      <dgm:spPr/>
      <dgm:t>
        <a:bodyPr/>
        <a:lstStyle/>
        <a:p>
          <a:endParaRPr lang="es-CO"/>
        </a:p>
      </dgm:t>
    </dgm:pt>
    <dgm:pt modelId="{2E3A2C10-6E54-4A96-BE4D-DA9396C3F81D}" type="pres">
      <dgm:prSet presAssocID="{E418FD22-D76E-436E-BCBF-3BCD3A8B8B04}" presName="rootConnector1" presStyleLbl="node1" presStyleIdx="0" presStyleCnt="0"/>
      <dgm:spPr/>
      <dgm:t>
        <a:bodyPr/>
        <a:lstStyle/>
        <a:p>
          <a:endParaRPr lang="es-CO"/>
        </a:p>
      </dgm:t>
    </dgm:pt>
    <dgm:pt modelId="{2DAAE479-9826-4482-80D4-4633528E231F}" type="pres">
      <dgm:prSet presAssocID="{E418FD22-D76E-436E-BCBF-3BCD3A8B8B04}" presName="hierChild2" presStyleCnt="0"/>
      <dgm:spPr/>
    </dgm:pt>
    <dgm:pt modelId="{4079B0A4-C111-4767-9B01-C18416AB45F4}" type="pres">
      <dgm:prSet presAssocID="{1D987348-AD8E-40C5-B8C0-D2D6207CC6E6}" presName="Name37" presStyleLbl="parChTrans1D2" presStyleIdx="0" presStyleCnt="2"/>
      <dgm:spPr/>
      <dgm:t>
        <a:bodyPr/>
        <a:lstStyle/>
        <a:p>
          <a:endParaRPr lang="es-CO"/>
        </a:p>
      </dgm:t>
    </dgm:pt>
    <dgm:pt modelId="{BF0A7873-BE11-4AF9-BA1E-40AFC958E6B1}" type="pres">
      <dgm:prSet presAssocID="{6155E548-3488-4901-878F-47CE88991174}" presName="hierRoot2" presStyleCnt="0">
        <dgm:presLayoutVars>
          <dgm:hierBranch val="init"/>
        </dgm:presLayoutVars>
      </dgm:prSet>
      <dgm:spPr/>
    </dgm:pt>
    <dgm:pt modelId="{DC3A3AB4-314E-403D-B91B-8DDD858B39BC}" type="pres">
      <dgm:prSet presAssocID="{6155E548-3488-4901-878F-47CE88991174}" presName="rootComposite" presStyleCnt="0"/>
      <dgm:spPr/>
    </dgm:pt>
    <dgm:pt modelId="{45AF2656-86B0-40B2-9CC2-4B32BC4CD2A6}" type="pres">
      <dgm:prSet presAssocID="{6155E548-3488-4901-878F-47CE88991174}" presName="rootText" presStyleLbl="node2" presStyleIdx="0" presStyleCnt="2">
        <dgm:presLayoutVars>
          <dgm:chPref val="3"/>
        </dgm:presLayoutVars>
      </dgm:prSet>
      <dgm:spPr/>
      <dgm:t>
        <a:bodyPr/>
        <a:lstStyle/>
        <a:p>
          <a:endParaRPr lang="es-CO"/>
        </a:p>
      </dgm:t>
    </dgm:pt>
    <dgm:pt modelId="{8EF06454-BAAA-4471-95C1-34AC7202486C}" type="pres">
      <dgm:prSet presAssocID="{6155E548-3488-4901-878F-47CE88991174}" presName="rootConnector" presStyleLbl="node2" presStyleIdx="0" presStyleCnt="2"/>
      <dgm:spPr/>
      <dgm:t>
        <a:bodyPr/>
        <a:lstStyle/>
        <a:p>
          <a:endParaRPr lang="es-CO"/>
        </a:p>
      </dgm:t>
    </dgm:pt>
    <dgm:pt modelId="{3263EE6E-0829-40BA-AB66-2758A262865A}" type="pres">
      <dgm:prSet presAssocID="{6155E548-3488-4901-878F-47CE88991174}" presName="hierChild4" presStyleCnt="0"/>
      <dgm:spPr/>
    </dgm:pt>
    <dgm:pt modelId="{941EE979-2202-40B3-836D-204CE161C484}" type="pres">
      <dgm:prSet presAssocID="{6155E548-3488-4901-878F-47CE88991174}" presName="hierChild5" presStyleCnt="0"/>
      <dgm:spPr/>
    </dgm:pt>
    <dgm:pt modelId="{6739AE1D-B6CE-4C00-9DF3-162B25393839}" type="pres">
      <dgm:prSet presAssocID="{9AE9E73F-EBDE-4B64-B86F-2DAA9B532976}" presName="Name37" presStyleLbl="parChTrans1D2" presStyleIdx="1" presStyleCnt="2"/>
      <dgm:spPr/>
      <dgm:t>
        <a:bodyPr/>
        <a:lstStyle/>
        <a:p>
          <a:endParaRPr lang="es-CO"/>
        </a:p>
      </dgm:t>
    </dgm:pt>
    <dgm:pt modelId="{CE750B3F-6AE9-4344-8005-FA8BEF932BC7}" type="pres">
      <dgm:prSet presAssocID="{3F82A00C-6B89-476B-ACAA-D7720C430DF0}" presName="hierRoot2" presStyleCnt="0">
        <dgm:presLayoutVars>
          <dgm:hierBranch val="init"/>
        </dgm:presLayoutVars>
      </dgm:prSet>
      <dgm:spPr/>
    </dgm:pt>
    <dgm:pt modelId="{9D526FBC-8661-4782-999D-AD6FA9E8B41C}" type="pres">
      <dgm:prSet presAssocID="{3F82A00C-6B89-476B-ACAA-D7720C430DF0}" presName="rootComposite" presStyleCnt="0"/>
      <dgm:spPr/>
    </dgm:pt>
    <dgm:pt modelId="{BFF6FA0C-2E86-43CE-A5B3-5B677621C301}" type="pres">
      <dgm:prSet presAssocID="{3F82A00C-6B89-476B-ACAA-D7720C430DF0}" presName="rootText" presStyleLbl="node2" presStyleIdx="1" presStyleCnt="2">
        <dgm:presLayoutVars>
          <dgm:chPref val="3"/>
        </dgm:presLayoutVars>
      </dgm:prSet>
      <dgm:spPr/>
      <dgm:t>
        <a:bodyPr/>
        <a:lstStyle/>
        <a:p>
          <a:endParaRPr lang="es-CO"/>
        </a:p>
      </dgm:t>
    </dgm:pt>
    <dgm:pt modelId="{D6E8CFC6-3353-4310-8709-637F4822183E}" type="pres">
      <dgm:prSet presAssocID="{3F82A00C-6B89-476B-ACAA-D7720C430DF0}" presName="rootConnector" presStyleLbl="node2" presStyleIdx="1" presStyleCnt="2"/>
      <dgm:spPr/>
      <dgm:t>
        <a:bodyPr/>
        <a:lstStyle/>
        <a:p>
          <a:endParaRPr lang="es-CO"/>
        </a:p>
      </dgm:t>
    </dgm:pt>
    <dgm:pt modelId="{9A29BA71-9A18-46CD-A221-4BB66CCBF147}" type="pres">
      <dgm:prSet presAssocID="{3F82A00C-6B89-476B-ACAA-D7720C430DF0}" presName="hierChild4" presStyleCnt="0"/>
      <dgm:spPr/>
    </dgm:pt>
    <dgm:pt modelId="{5300C78A-F83F-4A08-9B4B-48E249660E52}" type="pres">
      <dgm:prSet presAssocID="{3F82A00C-6B89-476B-ACAA-D7720C430DF0}" presName="hierChild5" presStyleCnt="0"/>
      <dgm:spPr/>
    </dgm:pt>
    <dgm:pt modelId="{57F9DD53-84AB-4852-93C5-C75F31B369AC}" type="pres">
      <dgm:prSet presAssocID="{E418FD22-D76E-436E-BCBF-3BCD3A8B8B04}" presName="hierChild3" presStyleCnt="0"/>
      <dgm:spPr/>
    </dgm:pt>
  </dgm:ptLst>
  <dgm:cxnLst>
    <dgm:cxn modelId="{C4C654AC-5D40-4904-BBC7-B0997DB68E99}" srcId="{FF0B3354-7058-48FD-856B-799C7C0E0D57}" destId="{E418FD22-D76E-436E-BCBF-3BCD3A8B8B04}" srcOrd="0" destOrd="0" parTransId="{AAB931E2-C386-44AC-9005-A059C0F0DA5A}" sibTransId="{4369DAAD-D61B-483D-B556-CF9D1C8C1FB1}"/>
    <dgm:cxn modelId="{277011F5-516B-44A8-B986-DF34FC681A70}" type="presOf" srcId="{E418FD22-D76E-436E-BCBF-3BCD3A8B8B04}" destId="{2E3A2C10-6E54-4A96-BE4D-DA9396C3F81D}" srcOrd="1" destOrd="0" presId="urn:microsoft.com/office/officeart/2005/8/layout/orgChart1"/>
    <dgm:cxn modelId="{46445D60-A387-4EBC-84F4-063509054449}" type="presOf" srcId="{3F82A00C-6B89-476B-ACAA-D7720C430DF0}" destId="{BFF6FA0C-2E86-43CE-A5B3-5B677621C301}" srcOrd="0" destOrd="0" presId="urn:microsoft.com/office/officeart/2005/8/layout/orgChart1"/>
    <dgm:cxn modelId="{76F2C1F9-FEAA-4E52-B0E8-F53AEEACF73E}" type="presOf" srcId="{1D987348-AD8E-40C5-B8C0-D2D6207CC6E6}" destId="{4079B0A4-C111-4767-9B01-C18416AB45F4}" srcOrd="0" destOrd="0" presId="urn:microsoft.com/office/officeart/2005/8/layout/orgChart1"/>
    <dgm:cxn modelId="{A154C9D5-90F4-4BB0-95C0-81E2E96B56F1}" type="presOf" srcId="{6155E548-3488-4901-878F-47CE88991174}" destId="{45AF2656-86B0-40B2-9CC2-4B32BC4CD2A6}" srcOrd="0" destOrd="0" presId="urn:microsoft.com/office/officeart/2005/8/layout/orgChart1"/>
    <dgm:cxn modelId="{29AD9FEB-873F-43E7-B806-1993D57B0B98}" type="presOf" srcId="{FF0B3354-7058-48FD-856B-799C7C0E0D57}" destId="{436D57F8-119E-4DED-96EA-E0BBB3A85065}" srcOrd="0" destOrd="0" presId="urn:microsoft.com/office/officeart/2005/8/layout/orgChart1"/>
    <dgm:cxn modelId="{C099241F-DF16-41DC-8E7C-DA2BBB55BBED}" type="presOf" srcId="{9AE9E73F-EBDE-4B64-B86F-2DAA9B532976}" destId="{6739AE1D-B6CE-4C00-9DF3-162B25393839}" srcOrd="0" destOrd="0" presId="urn:microsoft.com/office/officeart/2005/8/layout/orgChart1"/>
    <dgm:cxn modelId="{EDD7D59B-EBE8-4AFC-BE41-4E19BA57ADA9}" type="presOf" srcId="{E418FD22-D76E-436E-BCBF-3BCD3A8B8B04}" destId="{7636C6F5-D0E4-4015-8B68-86AC068EC903}" srcOrd="0" destOrd="0" presId="urn:microsoft.com/office/officeart/2005/8/layout/orgChart1"/>
    <dgm:cxn modelId="{E0841F18-E721-45D6-B54A-E1D8D6F9C6B0}" srcId="{E418FD22-D76E-436E-BCBF-3BCD3A8B8B04}" destId="{3F82A00C-6B89-476B-ACAA-D7720C430DF0}" srcOrd="1" destOrd="0" parTransId="{9AE9E73F-EBDE-4B64-B86F-2DAA9B532976}" sibTransId="{CBC26F68-5ACA-42CA-A2D3-8B081F720FE4}"/>
    <dgm:cxn modelId="{615CE82F-B48F-4D7E-905A-81E530588D11}" srcId="{E418FD22-D76E-436E-BCBF-3BCD3A8B8B04}" destId="{6155E548-3488-4901-878F-47CE88991174}" srcOrd="0" destOrd="0" parTransId="{1D987348-AD8E-40C5-B8C0-D2D6207CC6E6}" sibTransId="{4FE52246-500C-40B8-BA8D-C99EB5B913D7}"/>
    <dgm:cxn modelId="{2AF0084B-55EB-4598-882D-9780F9FBF8C7}" type="presOf" srcId="{3F82A00C-6B89-476B-ACAA-D7720C430DF0}" destId="{D6E8CFC6-3353-4310-8709-637F4822183E}" srcOrd="1" destOrd="0" presId="urn:microsoft.com/office/officeart/2005/8/layout/orgChart1"/>
    <dgm:cxn modelId="{22D59465-01C7-4468-A86C-38A9C9F48928}" type="presOf" srcId="{6155E548-3488-4901-878F-47CE88991174}" destId="{8EF06454-BAAA-4471-95C1-34AC7202486C}" srcOrd="1" destOrd="0" presId="urn:microsoft.com/office/officeart/2005/8/layout/orgChart1"/>
    <dgm:cxn modelId="{8AC36D44-1CDB-4A27-A387-846F08515A86}" type="presParOf" srcId="{436D57F8-119E-4DED-96EA-E0BBB3A85065}" destId="{30581B3D-183D-4103-A933-92749C56088D}" srcOrd="0" destOrd="0" presId="urn:microsoft.com/office/officeart/2005/8/layout/orgChart1"/>
    <dgm:cxn modelId="{D0B70937-895D-4666-93C2-0588FE9B414A}" type="presParOf" srcId="{30581B3D-183D-4103-A933-92749C56088D}" destId="{3F1BA104-0B43-4C39-8A18-0E94289D76CA}" srcOrd="0" destOrd="0" presId="urn:microsoft.com/office/officeart/2005/8/layout/orgChart1"/>
    <dgm:cxn modelId="{EB2B652B-BF8F-4329-8B84-5840FD596346}" type="presParOf" srcId="{3F1BA104-0B43-4C39-8A18-0E94289D76CA}" destId="{7636C6F5-D0E4-4015-8B68-86AC068EC903}" srcOrd="0" destOrd="0" presId="urn:microsoft.com/office/officeart/2005/8/layout/orgChart1"/>
    <dgm:cxn modelId="{CA402A80-DFC1-4CC6-BE99-8D3FCB0E5C71}" type="presParOf" srcId="{3F1BA104-0B43-4C39-8A18-0E94289D76CA}" destId="{2E3A2C10-6E54-4A96-BE4D-DA9396C3F81D}" srcOrd="1" destOrd="0" presId="urn:microsoft.com/office/officeart/2005/8/layout/orgChart1"/>
    <dgm:cxn modelId="{81E04B7A-CF52-4C9D-BB31-51D119D8F312}" type="presParOf" srcId="{30581B3D-183D-4103-A933-92749C56088D}" destId="{2DAAE479-9826-4482-80D4-4633528E231F}" srcOrd="1" destOrd="0" presId="urn:microsoft.com/office/officeart/2005/8/layout/orgChart1"/>
    <dgm:cxn modelId="{2729D48C-DAA9-469A-A71C-5587E8E64091}" type="presParOf" srcId="{2DAAE479-9826-4482-80D4-4633528E231F}" destId="{4079B0A4-C111-4767-9B01-C18416AB45F4}" srcOrd="0" destOrd="0" presId="urn:microsoft.com/office/officeart/2005/8/layout/orgChart1"/>
    <dgm:cxn modelId="{9CC3D614-DF4D-460D-B345-D86D20F02B66}" type="presParOf" srcId="{2DAAE479-9826-4482-80D4-4633528E231F}" destId="{BF0A7873-BE11-4AF9-BA1E-40AFC958E6B1}" srcOrd="1" destOrd="0" presId="urn:microsoft.com/office/officeart/2005/8/layout/orgChart1"/>
    <dgm:cxn modelId="{077452FA-7D79-442B-9D22-11E4800DB7E5}" type="presParOf" srcId="{BF0A7873-BE11-4AF9-BA1E-40AFC958E6B1}" destId="{DC3A3AB4-314E-403D-B91B-8DDD858B39BC}" srcOrd="0" destOrd="0" presId="urn:microsoft.com/office/officeart/2005/8/layout/orgChart1"/>
    <dgm:cxn modelId="{521E7B9E-2103-4DA5-B6EC-D02823E1C47B}" type="presParOf" srcId="{DC3A3AB4-314E-403D-B91B-8DDD858B39BC}" destId="{45AF2656-86B0-40B2-9CC2-4B32BC4CD2A6}" srcOrd="0" destOrd="0" presId="urn:microsoft.com/office/officeart/2005/8/layout/orgChart1"/>
    <dgm:cxn modelId="{A9D173DB-1447-41A0-A529-B9BDAF87FDE6}" type="presParOf" srcId="{DC3A3AB4-314E-403D-B91B-8DDD858B39BC}" destId="{8EF06454-BAAA-4471-95C1-34AC7202486C}" srcOrd="1" destOrd="0" presId="urn:microsoft.com/office/officeart/2005/8/layout/orgChart1"/>
    <dgm:cxn modelId="{6721E7C8-128A-4693-9B59-EC3BECD459D6}" type="presParOf" srcId="{BF0A7873-BE11-4AF9-BA1E-40AFC958E6B1}" destId="{3263EE6E-0829-40BA-AB66-2758A262865A}" srcOrd="1" destOrd="0" presId="urn:microsoft.com/office/officeart/2005/8/layout/orgChart1"/>
    <dgm:cxn modelId="{0A0BE5CD-FE16-4EF4-9274-CC94468B8AE1}" type="presParOf" srcId="{BF0A7873-BE11-4AF9-BA1E-40AFC958E6B1}" destId="{941EE979-2202-40B3-836D-204CE161C484}" srcOrd="2" destOrd="0" presId="urn:microsoft.com/office/officeart/2005/8/layout/orgChart1"/>
    <dgm:cxn modelId="{26813BF4-973F-46E3-8BFC-D4B1A0365652}" type="presParOf" srcId="{2DAAE479-9826-4482-80D4-4633528E231F}" destId="{6739AE1D-B6CE-4C00-9DF3-162B25393839}" srcOrd="2" destOrd="0" presId="urn:microsoft.com/office/officeart/2005/8/layout/orgChart1"/>
    <dgm:cxn modelId="{B57C52A1-9712-4FCA-AAA2-2FFFCBCDFBBA}" type="presParOf" srcId="{2DAAE479-9826-4482-80D4-4633528E231F}" destId="{CE750B3F-6AE9-4344-8005-FA8BEF932BC7}" srcOrd="3" destOrd="0" presId="urn:microsoft.com/office/officeart/2005/8/layout/orgChart1"/>
    <dgm:cxn modelId="{7F60FAD8-4D98-4F9D-8687-19DE8F04BC6D}" type="presParOf" srcId="{CE750B3F-6AE9-4344-8005-FA8BEF932BC7}" destId="{9D526FBC-8661-4782-999D-AD6FA9E8B41C}" srcOrd="0" destOrd="0" presId="urn:microsoft.com/office/officeart/2005/8/layout/orgChart1"/>
    <dgm:cxn modelId="{4441B8F6-A4E6-4CCB-90C3-481FAFFB9120}" type="presParOf" srcId="{9D526FBC-8661-4782-999D-AD6FA9E8B41C}" destId="{BFF6FA0C-2E86-43CE-A5B3-5B677621C301}" srcOrd="0" destOrd="0" presId="urn:microsoft.com/office/officeart/2005/8/layout/orgChart1"/>
    <dgm:cxn modelId="{2E2253D0-D5B2-406C-ACA5-A3FE78C9F6C0}" type="presParOf" srcId="{9D526FBC-8661-4782-999D-AD6FA9E8B41C}" destId="{D6E8CFC6-3353-4310-8709-637F4822183E}" srcOrd="1" destOrd="0" presId="urn:microsoft.com/office/officeart/2005/8/layout/orgChart1"/>
    <dgm:cxn modelId="{9C9568FF-066A-4C6E-A2A8-983388C67DB3}" type="presParOf" srcId="{CE750B3F-6AE9-4344-8005-FA8BEF932BC7}" destId="{9A29BA71-9A18-46CD-A221-4BB66CCBF147}" srcOrd="1" destOrd="0" presId="urn:microsoft.com/office/officeart/2005/8/layout/orgChart1"/>
    <dgm:cxn modelId="{82A51C95-5144-460A-ADEE-5DEABCD48E64}" type="presParOf" srcId="{CE750B3F-6AE9-4344-8005-FA8BEF932BC7}" destId="{5300C78A-F83F-4A08-9B4B-48E249660E52}" srcOrd="2" destOrd="0" presId="urn:microsoft.com/office/officeart/2005/8/layout/orgChart1"/>
    <dgm:cxn modelId="{1FFEC63A-95A6-4166-B36D-532834A797A7}" type="presParOf" srcId="{30581B3D-183D-4103-A933-92749C56088D}" destId="{57F9DD53-84AB-4852-93C5-C75F31B369AC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6.xml><?xml version="1.0" encoding="utf-8"?>
<dgm:dataModel xmlns:dgm="http://schemas.openxmlformats.org/drawingml/2006/diagram" xmlns:a="http://schemas.openxmlformats.org/drawingml/2006/main">
  <dgm:ptLst>
    <dgm:pt modelId="{E3777A79-E321-42C5-8E6C-94A339FEDB3A}" type="doc">
      <dgm:prSet loTypeId="urn:microsoft.com/office/officeart/2005/8/layout/chevron2" loCatId="process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s-CO"/>
        </a:p>
      </dgm:t>
    </dgm:pt>
    <dgm:pt modelId="{95F6DD0A-A3D4-4D02-BD52-EEDC90D90233}">
      <dgm:prSet/>
      <dgm:spPr/>
      <dgm:t>
        <a:bodyPr/>
        <a:lstStyle/>
        <a:p>
          <a:pPr rtl="0"/>
          <a:r>
            <a:rPr lang="es-CO" dirty="0" smtClean="0"/>
            <a:t>Dirigida a la población </a:t>
          </a:r>
          <a:endParaRPr lang="es-CO" dirty="0"/>
        </a:p>
      </dgm:t>
    </dgm:pt>
    <dgm:pt modelId="{B0AE0AEE-40EF-46B8-A77B-17ED6E88C676}" type="parTrans" cxnId="{B92732F8-EC13-4DDC-96D4-8784FCD30556}">
      <dgm:prSet/>
      <dgm:spPr/>
      <dgm:t>
        <a:bodyPr/>
        <a:lstStyle/>
        <a:p>
          <a:endParaRPr lang="es-CO"/>
        </a:p>
      </dgm:t>
    </dgm:pt>
    <dgm:pt modelId="{3A43C545-8047-4918-A66E-761DF9BCD3C9}" type="sibTrans" cxnId="{B92732F8-EC13-4DDC-96D4-8784FCD30556}">
      <dgm:prSet/>
      <dgm:spPr/>
      <dgm:t>
        <a:bodyPr/>
        <a:lstStyle/>
        <a:p>
          <a:endParaRPr lang="es-CO"/>
        </a:p>
      </dgm:t>
    </dgm:pt>
    <dgm:pt modelId="{1F447FE3-9F87-4E4F-AC29-12F97BA7B839}">
      <dgm:prSet/>
      <dgm:spPr/>
      <dgm:t>
        <a:bodyPr/>
        <a:lstStyle/>
        <a:p>
          <a:pPr rtl="0"/>
          <a:r>
            <a:rPr lang="es-CO" smtClean="0"/>
            <a:t>Mujeres gestantes</a:t>
          </a:r>
          <a:endParaRPr lang="es-CO"/>
        </a:p>
      </dgm:t>
    </dgm:pt>
    <dgm:pt modelId="{A8A97A17-2E48-458B-9D19-6A6B9C5962DB}" type="parTrans" cxnId="{8E12783C-E927-4E3A-A2AD-E3BE4A356A0E}">
      <dgm:prSet/>
      <dgm:spPr/>
      <dgm:t>
        <a:bodyPr/>
        <a:lstStyle/>
        <a:p>
          <a:endParaRPr lang="es-CO"/>
        </a:p>
      </dgm:t>
    </dgm:pt>
    <dgm:pt modelId="{7EAC76F5-F9AA-4093-8E96-E9612EEC8E0D}" type="sibTrans" cxnId="{8E12783C-E927-4E3A-A2AD-E3BE4A356A0E}">
      <dgm:prSet/>
      <dgm:spPr/>
      <dgm:t>
        <a:bodyPr/>
        <a:lstStyle/>
        <a:p>
          <a:endParaRPr lang="es-CO"/>
        </a:p>
      </dgm:t>
    </dgm:pt>
    <dgm:pt modelId="{90198AD5-86E4-48E3-A3CD-AB34DF1C68BE}">
      <dgm:prSet/>
      <dgm:spPr/>
      <dgm:t>
        <a:bodyPr/>
        <a:lstStyle/>
        <a:p>
          <a:pPr rtl="0"/>
          <a:r>
            <a:rPr lang="es-CO" smtClean="0"/>
            <a:t>Madres en periodo de lactancia de bajo peso</a:t>
          </a:r>
          <a:endParaRPr lang="es-CO"/>
        </a:p>
      </dgm:t>
    </dgm:pt>
    <dgm:pt modelId="{762D0A61-7A2E-44A0-9CF4-4D6E4C531BF9}" type="parTrans" cxnId="{9F8A74C3-ED7D-4118-961E-097903ACEEE2}">
      <dgm:prSet/>
      <dgm:spPr/>
      <dgm:t>
        <a:bodyPr/>
        <a:lstStyle/>
        <a:p>
          <a:endParaRPr lang="es-CO"/>
        </a:p>
      </dgm:t>
    </dgm:pt>
    <dgm:pt modelId="{59DBE6C2-F257-454A-8D3C-2904A0828C02}" type="sibTrans" cxnId="{9F8A74C3-ED7D-4118-961E-097903ACEEE2}">
      <dgm:prSet/>
      <dgm:spPr/>
      <dgm:t>
        <a:bodyPr/>
        <a:lstStyle/>
        <a:p>
          <a:endParaRPr lang="es-CO"/>
        </a:p>
      </dgm:t>
    </dgm:pt>
    <dgm:pt modelId="{434E5C99-5EFA-4444-ACC6-0F3138ACCF4A}">
      <dgm:prSet/>
      <dgm:spPr/>
      <dgm:t>
        <a:bodyPr/>
        <a:lstStyle/>
        <a:p>
          <a:pPr rtl="0"/>
          <a:r>
            <a:rPr lang="es-CO" dirty="0" smtClean="0"/>
            <a:t>Niños y niñas menores de cinco años con desnutrición </a:t>
          </a:r>
          <a:endParaRPr lang="es-CO" dirty="0"/>
        </a:p>
      </dgm:t>
    </dgm:pt>
    <dgm:pt modelId="{F67993C8-70C0-4F78-9A86-B3CF87BB35DD}" type="parTrans" cxnId="{DD7C951C-9889-4AB9-BE45-0A437CBB9F7B}">
      <dgm:prSet/>
      <dgm:spPr/>
      <dgm:t>
        <a:bodyPr/>
        <a:lstStyle/>
        <a:p>
          <a:endParaRPr lang="es-CO"/>
        </a:p>
      </dgm:t>
    </dgm:pt>
    <dgm:pt modelId="{A0ED180A-C912-4407-B08B-1C775FF91E26}" type="sibTrans" cxnId="{DD7C951C-9889-4AB9-BE45-0A437CBB9F7B}">
      <dgm:prSet/>
      <dgm:spPr/>
      <dgm:t>
        <a:bodyPr/>
        <a:lstStyle/>
        <a:p>
          <a:endParaRPr lang="es-CO"/>
        </a:p>
      </dgm:t>
    </dgm:pt>
    <dgm:pt modelId="{6AFA62FD-E919-4142-853E-EBD6BA50F86F}">
      <dgm:prSet/>
      <dgm:spPr/>
      <dgm:t>
        <a:bodyPr/>
        <a:lstStyle/>
        <a:p>
          <a:pPr rtl="0"/>
          <a:r>
            <a:rPr lang="es-CO" dirty="0" smtClean="0"/>
            <a:t>contempla acciones</a:t>
          </a:r>
          <a:endParaRPr lang="es-CO" dirty="0"/>
        </a:p>
      </dgm:t>
    </dgm:pt>
    <dgm:pt modelId="{A32D6CB8-592A-4903-BF4D-4F6E3501662C}" type="parTrans" cxnId="{BAFAACAE-946D-420A-8FF4-704D1883A11B}">
      <dgm:prSet/>
      <dgm:spPr/>
      <dgm:t>
        <a:bodyPr/>
        <a:lstStyle/>
        <a:p>
          <a:endParaRPr lang="es-CO"/>
        </a:p>
      </dgm:t>
    </dgm:pt>
    <dgm:pt modelId="{B678B2AC-F814-42B4-9CFA-70D0E3FBEFC0}" type="sibTrans" cxnId="{BAFAACAE-946D-420A-8FF4-704D1883A11B}">
      <dgm:prSet/>
      <dgm:spPr/>
      <dgm:t>
        <a:bodyPr/>
        <a:lstStyle/>
        <a:p>
          <a:endParaRPr lang="es-CO"/>
        </a:p>
      </dgm:t>
    </dgm:pt>
    <dgm:pt modelId="{2006DADD-F2AE-4A76-B133-B3F69ECEBECD}">
      <dgm:prSet/>
      <dgm:spPr/>
      <dgm:t>
        <a:bodyPr/>
        <a:lstStyle/>
        <a:p>
          <a:pPr rtl="0"/>
          <a:r>
            <a:rPr lang="es-CO" smtClean="0"/>
            <a:t>Complementación alimentaria</a:t>
          </a:r>
          <a:endParaRPr lang="es-CO"/>
        </a:p>
      </dgm:t>
    </dgm:pt>
    <dgm:pt modelId="{180B4ACE-B9BE-418D-954E-1991EE946D51}" type="parTrans" cxnId="{C309EA6D-7DFA-439E-989B-B211B6DDD11D}">
      <dgm:prSet/>
      <dgm:spPr/>
      <dgm:t>
        <a:bodyPr/>
        <a:lstStyle/>
        <a:p>
          <a:endParaRPr lang="es-CO"/>
        </a:p>
      </dgm:t>
    </dgm:pt>
    <dgm:pt modelId="{CE338929-932F-4826-B2C3-2FEB67DA001E}" type="sibTrans" cxnId="{C309EA6D-7DFA-439E-989B-B211B6DDD11D}">
      <dgm:prSet/>
      <dgm:spPr/>
      <dgm:t>
        <a:bodyPr/>
        <a:lstStyle/>
        <a:p>
          <a:endParaRPr lang="es-CO"/>
        </a:p>
      </dgm:t>
    </dgm:pt>
    <dgm:pt modelId="{DADEA087-8F45-4FC6-A2A8-B6AF9B527F44}">
      <dgm:prSet/>
      <dgm:spPr/>
      <dgm:t>
        <a:bodyPr/>
        <a:lstStyle/>
        <a:p>
          <a:pPr rtl="0"/>
          <a:r>
            <a:rPr lang="es-CO" smtClean="0"/>
            <a:t>Educación alimentaria y nutricional </a:t>
          </a:r>
          <a:endParaRPr lang="es-CO"/>
        </a:p>
      </dgm:t>
    </dgm:pt>
    <dgm:pt modelId="{5BC40F8A-45DB-40CA-AAB2-C533DF7E0721}" type="parTrans" cxnId="{2BC90FD4-34C2-45D1-8E96-C9E3D8C42E41}">
      <dgm:prSet/>
      <dgm:spPr/>
      <dgm:t>
        <a:bodyPr/>
        <a:lstStyle/>
        <a:p>
          <a:endParaRPr lang="es-CO"/>
        </a:p>
      </dgm:t>
    </dgm:pt>
    <dgm:pt modelId="{BF1239A5-1BAC-483E-B15E-44DA67DC5ADD}" type="sibTrans" cxnId="{2BC90FD4-34C2-45D1-8E96-C9E3D8C42E41}">
      <dgm:prSet/>
      <dgm:spPr/>
      <dgm:t>
        <a:bodyPr/>
        <a:lstStyle/>
        <a:p>
          <a:endParaRPr lang="es-CO"/>
        </a:p>
      </dgm:t>
    </dgm:pt>
    <dgm:pt modelId="{02380E6B-D664-41B9-A587-B4978CB0540A}">
      <dgm:prSet/>
      <dgm:spPr/>
      <dgm:t>
        <a:bodyPr/>
        <a:lstStyle/>
        <a:p>
          <a:pPr rtl="0"/>
          <a:r>
            <a:rPr lang="es-CO" dirty="0" smtClean="0"/>
            <a:t>Seguimiento nutricional</a:t>
          </a:r>
          <a:endParaRPr lang="es-CO" dirty="0"/>
        </a:p>
      </dgm:t>
    </dgm:pt>
    <dgm:pt modelId="{19133E8D-EDDC-405C-A815-40AC113166E7}" type="parTrans" cxnId="{2636052E-E10E-4202-B263-DB5BF47CA453}">
      <dgm:prSet/>
      <dgm:spPr/>
      <dgm:t>
        <a:bodyPr/>
        <a:lstStyle/>
        <a:p>
          <a:endParaRPr lang="es-CO"/>
        </a:p>
      </dgm:t>
    </dgm:pt>
    <dgm:pt modelId="{AF56E8D4-A7C3-4B8E-A3F1-6894B09DC48E}" type="sibTrans" cxnId="{2636052E-E10E-4202-B263-DB5BF47CA453}">
      <dgm:prSet/>
      <dgm:spPr/>
      <dgm:t>
        <a:bodyPr/>
        <a:lstStyle/>
        <a:p>
          <a:endParaRPr lang="es-CO"/>
        </a:p>
      </dgm:t>
    </dgm:pt>
    <dgm:pt modelId="{90E746D2-7658-45F7-A190-AA87FBDFD48B}">
      <dgm:prSet/>
      <dgm:spPr/>
      <dgm:t>
        <a:bodyPr/>
        <a:lstStyle/>
        <a:p>
          <a:pPr rtl="0"/>
          <a:r>
            <a:rPr lang="es-CO" dirty="0" smtClean="0"/>
            <a:t>Promoción de hábitos de alimentación adecuada </a:t>
          </a:r>
          <a:endParaRPr lang="es-CO" dirty="0"/>
        </a:p>
      </dgm:t>
    </dgm:pt>
    <dgm:pt modelId="{091006A5-9204-44D3-A8EF-61C1D81466B5}" type="parTrans" cxnId="{127966F0-E9B3-45E1-BF76-952DECA2DE1C}">
      <dgm:prSet/>
      <dgm:spPr/>
      <dgm:t>
        <a:bodyPr/>
        <a:lstStyle/>
        <a:p>
          <a:endParaRPr lang="es-CO"/>
        </a:p>
      </dgm:t>
    </dgm:pt>
    <dgm:pt modelId="{A53F7D9E-1F66-4C20-9BEE-CCA284E4D61A}" type="sibTrans" cxnId="{127966F0-E9B3-45E1-BF76-952DECA2DE1C}">
      <dgm:prSet/>
      <dgm:spPr/>
      <dgm:t>
        <a:bodyPr/>
        <a:lstStyle/>
        <a:p>
          <a:endParaRPr lang="es-CO"/>
        </a:p>
      </dgm:t>
    </dgm:pt>
    <dgm:pt modelId="{3FB89484-AD25-47EF-847B-266698C2F329}" type="pres">
      <dgm:prSet presAssocID="{E3777A79-E321-42C5-8E6C-94A339FEDB3A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s-CO"/>
        </a:p>
      </dgm:t>
    </dgm:pt>
    <dgm:pt modelId="{A9B772F3-E311-45D5-B411-4F82526CBF4F}" type="pres">
      <dgm:prSet presAssocID="{95F6DD0A-A3D4-4D02-BD52-EEDC90D90233}" presName="composite" presStyleCnt="0"/>
      <dgm:spPr/>
      <dgm:t>
        <a:bodyPr/>
        <a:lstStyle/>
        <a:p>
          <a:endParaRPr lang="es-CO"/>
        </a:p>
      </dgm:t>
    </dgm:pt>
    <dgm:pt modelId="{51425C83-8178-4B14-B76C-E6603A870E49}" type="pres">
      <dgm:prSet presAssocID="{95F6DD0A-A3D4-4D02-BD52-EEDC90D90233}" presName="parentText" presStyleLbl="alignNode1" presStyleIdx="0" presStyleCnt="2" custLinFactNeighborX="0" custLinFactNeighborY="-25650">
        <dgm:presLayoutVars>
          <dgm:chMax val="1"/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3A63412B-2E3B-47F0-B171-49EC51F6420D}" type="pres">
      <dgm:prSet presAssocID="{95F6DD0A-A3D4-4D02-BD52-EEDC90D90233}" presName="descendantText" presStyleLbl="alignAcc1" presStyleIdx="0" presStyleCnt="2">
        <dgm:presLayoutVars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97A42676-1BBE-49FA-90E7-138FD3B349FF}" type="pres">
      <dgm:prSet presAssocID="{3A43C545-8047-4918-A66E-761DF9BCD3C9}" presName="sp" presStyleCnt="0"/>
      <dgm:spPr/>
      <dgm:t>
        <a:bodyPr/>
        <a:lstStyle/>
        <a:p>
          <a:endParaRPr lang="es-CO"/>
        </a:p>
      </dgm:t>
    </dgm:pt>
    <dgm:pt modelId="{00C2D3A3-500C-4AD1-B707-41256CD728B5}" type="pres">
      <dgm:prSet presAssocID="{6AFA62FD-E919-4142-853E-EBD6BA50F86F}" presName="composite" presStyleCnt="0"/>
      <dgm:spPr/>
      <dgm:t>
        <a:bodyPr/>
        <a:lstStyle/>
        <a:p>
          <a:endParaRPr lang="es-CO"/>
        </a:p>
      </dgm:t>
    </dgm:pt>
    <dgm:pt modelId="{19E1AF3D-9B87-4A41-96D0-D4BD7F8375A8}" type="pres">
      <dgm:prSet presAssocID="{6AFA62FD-E919-4142-853E-EBD6BA50F86F}" presName="parentText" presStyleLbl="alignNode1" presStyleIdx="1" presStyleCnt="2">
        <dgm:presLayoutVars>
          <dgm:chMax val="1"/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F78B9B56-D28F-4EEA-A6B3-4F2D3491CA09}" type="pres">
      <dgm:prSet presAssocID="{6AFA62FD-E919-4142-853E-EBD6BA50F86F}" presName="descendantText" presStyleLbl="alignAcc1" presStyleIdx="1" presStyleCnt="2">
        <dgm:presLayoutVars>
          <dgm:bulletEnabled val="1"/>
        </dgm:presLayoutVars>
      </dgm:prSet>
      <dgm:spPr/>
      <dgm:t>
        <a:bodyPr/>
        <a:lstStyle/>
        <a:p>
          <a:endParaRPr lang="es-CO"/>
        </a:p>
      </dgm:t>
    </dgm:pt>
  </dgm:ptLst>
  <dgm:cxnLst>
    <dgm:cxn modelId="{6F14A9F5-2E60-4539-8A1D-8AE0B87CC67F}" type="presOf" srcId="{02380E6B-D664-41B9-A587-B4978CB0540A}" destId="{F78B9B56-D28F-4EEA-A6B3-4F2D3491CA09}" srcOrd="0" destOrd="2" presId="urn:microsoft.com/office/officeart/2005/8/layout/chevron2"/>
    <dgm:cxn modelId="{8E12783C-E927-4E3A-A2AD-E3BE4A356A0E}" srcId="{95F6DD0A-A3D4-4D02-BD52-EEDC90D90233}" destId="{1F447FE3-9F87-4E4F-AC29-12F97BA7B839}" srcOrd="0" destOrd="0" parTransId="{A8A97A17-2E48-458B-9D19-6A6B9C5962DB}" sibTransId="{7EAC76F5-F9AA-4093-8E96-E9612EEC8E0D}"/>
    <dgm:cxn modelId="{FB2589A0-DB98-49B8-BACA-3566A3E70ECE}" type="presOf" srcId="{2006DADD-F2AE-4A76-B133-B3F69ECEBECD}" destId="{F78B9B56-D28F-4EEA-A6B3-4F2D3491CA09}" srcOrd="0" destOrd="0" presId="urn:microsoft.com/office/officeart/2005/8/layout/chevron2"/>
    <dgm:cxn modelId="{DD7C951C-9889-4AB9-BE45-0A437CBB9F7B}" srcId="{95F6DD0A-A3D4-4D02-BD52-EEDC90D90233}" destId="{434E5C99-5EFA-4444-ACC6-0F3138ACCF4A}" srcOrd="2" destOrd="0" parTransId="{F67993C8-70C0-4F78-9A86-B3CF87BB35DD}" sibTransId="{A0ED180A-C912-4407-B08B-1C775FF91E26}"/>
    <dgm:cxn modelId="{279AC638-CD05-4DD7-8F9C-4181ABF3EC57}" type="presOf" srcId="{90198AD5-86E4-48E3-A3CD-AB34DF1C68BE}" destId="{3A63412B-2E3B-47F0-B171-49EC51F6420D}" srcOrd="0" destOrd="1" presId="urn:microsoft.com/office/officeart/2005/8/layout/chevron2"/>
    <dgm:cxn modelId="{C309EA6D-7DFA-439E-989B-B211B6DDD11D}" srcId="{6AFA62FD-E919-4142-853E-EBD6BA50F86F}" destId="{2006DADD-F2AE-4A76-B133-B3F69ECEBECD}" srcOrd="0" destOrd="0" parTransId="{180B4ACE-B9BE-418D-954E-1991EE946D51}" sibTransId="{CE338929-932F-4826-B2C3-2FEB67DA001E}"/>
    <dgm:cxn modelId="{45C63283-69D4-4FD2-B512-E8C6D7806D6C}" type="presOf" srcId="{6AFA62FD-E919-4142-853E-EBD6BA50F86F}" destId="{19E1AF3D-9B87-4A41-96D0-D4BD7F8375A8}" srcOrd="0" destOrd="0" presId="urn:microsoft.com/office/officeart/2005/8/layout/chevron2"/>
    <dgm:cxn modelId="{AE93552B-640E-4B8C-A202-9D929DBC7C15}" type="presOf" srcId="{434E5C99-5EFA-4444-ACC6-0F3138ACCF4A}" destId="{3A63412B-2E3B-47F0-B171-49EC51F6420D}" srcOrd="0" destOrd="2" presId="urn:microsoft.com/office/officeart/2005/8/layout/chevron2"/>
    <dgm:cxn modelId="{9F8A74C3-ED7D-4118-961E-097903ACEEE2}" srcId="{95F6DD0A-A3D4-4D02-BD52-EEDC90D90233}" destId="{90198AD5-86E4-48E3-A3CD-AB34DF1C68BE}" srcOrd="1" destOrd="0" parTransId="{762D0A61-7A2E-44A0-9CF4-4D6E4C531BF9}" sibTransId="{59DBE6C2-F257-454A-8D3C-2904A0828C02}"/>
    <dgm:cxn modelId="{B1AC0AA4-AE24-42B6-806A-9C6E1A054A85}" type="presOf" srcId="{E3777A79-E321-42C5-8E6C-94A339FEDB3A}" destId="{3FB89484-AD25-47EF-847B-266698C2F329}" srcOrd="0" destOrd="0" presId="urn:microsoft.com/office/officeart/2005/8/layout/chevron2"/>
    <dgm:cxn modelId="{18FBD5BF-150F-47E1-87DF-2FFFC4F3882B}" type="presOf" srcId="{95F6DD0A-A3D4-4D02-BD52-EEDC90D90233}" destId="{51425C83-8178-4B14-B76C-E6603A870E49}" srcOrd="0" destOrd="0" presId="urn:microsoft.com/office/officeart/2005/8/layout/chevron2"/>
    <dgm:cxn modelId="{B92732F8-EC13-4DDC-96D4-8784FCD30556}" srcId="{E3777A79-E321-42C5-8E6C-94A339FEDB3A}" destId="{95F6DD0A-A3D4-4D02-BD52-EEDC90D90233}" srcOrd="0" destOrd="0" parTransId="{B0AE0AEE-40EF-46B8-A77B-17ED6E88C676}" sibTransId="{3A43C545-8047-4918-A66E-761DF9BCD3C9}"/>
    <dgm:cxn modelId="{9405C3CF-1640-4177-A88A-4843AC9F4CFF}" type="presOf" srcId="{90E746D2-7658-45F7-A190-AA87FBDFD48B}" destId="{F78B9B56-D28F-4EEA-A6B3-4F2D3491CA09}" srcOrd="0" destOrd="3" presId="urn:microsoft.com/office/officeart/2005/8/layout/chevron2"/>
    <dgm:cxn modelId="{BAFAACAE-946D-420A-8FF4-704D1883A11B}" srcId="{E3777A79-E321-42C5-8E6C-94A339FEDB3A}" destId="{6AFA62FD-E919-4142-853E-EBD6BA50F86F}" srcOrd="1" destOrd="0" parTransId="{A32D6CB8-592A-4903-BF4D-4F6E3501662C}" sibTransId="{B678B2AC-F814-42B4-9CFA-70D0E3FBEFC0}"/>
    <dgm:cxn modelId="{127966F0-E9B3-45E1-BF76-952DECA2DE1C}" srcId="{6AFA62FD-E919-4142-853E-EBD6BA50F86F}" destId="{90E746D2-7658-45F7-A190-AA87FBDFD48B}" srcOrd="3" destOrd="0" parTransId="{091006A5-9204-44D3-A8EF-61C1D81466B5}" sibTransId="{A53F7D9E-1F66-4C20-9BEE-CCA284E4D61A}"/>
    <dgm:cxn modelId="{E8122DBC-86A1-4589-BE49-06D5838533DA}" type="presOf" srcId="{DADEA087-8F45-4FC6-A2A8-B6AF9B527F44}" destId="{F78B9B56-D28F-4EEA-A6B3-4F2D3491CA09}" srcOrd="0" destOrd="1" presId="urn:microsoft.com/office/officeart/2005/8/layout/chevron2"/>
    <dgm:cxn modelId="{2636052E-E10E-4202-B263-DB5BF47CA453}" srcId="{6AFA62FD-E919-4142-853E-EBD6BA50F86F}" destId="{02380E6B-D664-41B9-A587-B4978CB0540A}" srcOrd="2" destOrd="0" parTransId="{19133E8D-EDDC-405C-A815-40AC113166E7}" sibTransId="{AF56E8D4-A7C3-4B8E-A3F1-6894B09DC48E}"/>
    <dgm:cxn modelId="{C766163B-C1A5-4706-8D0E-1369D90350CB}" type="presOf" srcId="{1F447FE3-9F87-4E4F-AC29-12F97BA7B839}" destId="{3A63412B-2E3B-47F0-B171-49EC51F6420D}" srcOrd="0" destOrd="0" presId="urn:microsoft.com/office/officeart/2005/8/layout/chevron2"/>
    <dgm:cxn modelId="{2BC90FD4-34C2-45D1-8E96-C9E3D8C42E41}" srcId="{6AFA62FD-E919-4142-853E-EBD6BA50F86F}" destId="{DADEA087-8F45-4FC6-A2A8-B6AF9B527F44}" srcOrd="1" destOrd="0" parTransId="{5BC40F8A-45DB-40CA-AAB2-C533DF7E0721}" sibTransId="{BF1239A5-1BAC-483E-B15E-44DA67DC5ADD}"/>
    <dgm:cxn modelId="{4D3FA6C6-28BA-4D4D-A021-CDB58B801147}" type="presParOf" srcId="{3FB89484-AD25-47EF-847B-266698C2F329}" destId="{A9B772F3-E311-45D5-B411-4F82526CBF4F}" srcOrd="0" destOrd="0" presId="urn:microsoft.com/office/officeart/2005/8/layout/chevron2"/>
    <dgm:cxn modelId="{CEF79168-747D-484A-BBC8-22C6AB87545E}" type="presParOf" srcId="{A9B772F3-E311-45D5-B411-4F82526CBF4F}" destId="{51425C83-8178-4B14-B76C-E6603A870E49}" srcOrd="0" destOrd="0" presId="urn:microsoft.com/office/officeart/2005/8/layout/chevron2"/>
    <dgm:cxn modelId="{9A79ED3E-D037-4F23-AB71-50786FD8D443}" type="presParOf" srcId="{A9B772F3-E311-45D5-B411-4F82526CBF4F}" destId="{3A63412B-2E3B-47F0-B171-49EC51F6420D}" srcOrd="1" destOrd="0" presId="urn:microsoft.com/office/officeart/2005/8/layout/chevron2"/>
    <dgm:cxn modelId="{E110E8BF-D9DE-4E87-A9A9-E411D306859A}" type="presParOf" srcId="{3FB89484-AD25-47EF-847B-266698C2F329}" destId="{97A42676-1BBE-49FA-90E7-138FD3B349FF}" srcOrd="1" destOrd="0" presId="urn:microsoft.com/office/officeart/2005/8/layout/chevron2"/>
    <dgm:cxn modelId="{951D9BC4-B229-420D-9788-D44A62D547A0}" type="presParOf" srcId="{3FB89484-AD25-47EF-847B-266698C2F329}" destId="{00C2D3A3-500C-4AD1-B707-41256CD728B5}" srcOrd="2" destOrd="0" presId="urn:microsoft.com/office/officeart/2005/8/layout/chevron2"/>
    <dgm:cxn modelId="{FD4B233A-5E3D-40FA-B996-EE0AA34CA27D}" type="presParOf" srcId="{00C2D3A3-500C-4AD1-B707-41256CD728B5}" destId="{19E1AF3D-9B87-4A41-96D0-D4BD7F8375A8}" srcOrd="0" destOrd="0" presId="urn:microsoft.com/office/officeart/2005/8/layout/chevron2"/>
    <dgm:cxn modelId="{37EF0AB1-1B8A-463E-BA29-A453368036B9}" type="presParOf" srcId="{00C2D3A3-500C-4AD1-B707-41256CD728B5}" destId="{F78B9B56-D28F-4EEA-A6B3-4F2D3491CA09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7.xml><?xml version="1.0" encoding="utf-8"?>
<dgm:dataModel xmlns:dgm="http://schemas.openxmlformats.org/drawingml/2006/diagram" xmlns:a="http://schemas.openxmlformats.org/drawingml/2006/main">
  <dgm:ptLst>
    <dgm:pt modelId="{BFA46758-6076-46B4-A98E-1BBF10BE0186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CO"/>
        </a:p>
      </dgm:t>
    </dgm:pt>
    <dgm:pt modelId="{1D4E0492-AAF2-403B-B813-CB832079FF72}">
      <dgm:prSet>
        <dgm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dgm:style>
      </dgm:prSet>
      <dgm:spPr>
        <a:ln>
          <a:noFill/>
        </a:ln>
      </dgm:spPr>
      <dgm:t>
        <a:bodyPr/>
        <a:lstStyle/>
        <a:p>
          <a:pPr algn="just" rtl="0"/>
          <a:r>
            <a:rPr lang="es-CO" b="0" dirty="0" smtClean="0">
              <a:effectLst/>
            </a:rPr>
            <a:t>Esta modalidad atiende 110 niños y niñas menores de cinco años, madres gestantes y lactantes, con un período de atención de seis meses. 220 beneficiarios vigencia 2016. EAS: Corporación “Construyamos Futuro Metete en el Cuento”.</a:t>
          </a:r>
          <a:endParaRPr lang="es-CO" b="0" dirty="0">
            <a:effectLst/>
          </a:endParaRPr>
        </a:p>
      </dgm:t>
    </dgm:pt>
    <dgm:pt modelId="{C2F50351-12A7-49BF-94A7-ABF338864EE0}" type="parTrans" cxnId="{A2B5812E-3A70-4736-A08E-44432EC6ED41}">
      <dgm:prSet/>
      <dgm:spPr/>
      <dgm:t>
        <a:bodyPr/>
        <a:lstStyle/>
        <a:p>
          <a:endParaRPr lang="es-CO"/>
        </a:p>
      </dgm:t>
    </dgm:pt>
    <dgm:pt modelId="{F76BD663-1F46-4002-A97D-206B840E8A76}" type="sibTrans" cxnId="{A2B5812E-3A70-4736-A08E-44432EC6ED41}">
      <dgm:prSet/>
      <dgm:spPr/>
      <dgm:t>
        <a:bodyPr/>
        <a:lstStyle/>
        <a:p>
          <a:endParaRPr lang="es-CO"/>
        </a:p>
      </dgm:t>
    </dgm:pt>
    <dgm:pt modelId="{19DB74F0-9665-45F4-B4FA-8AA6BACD1DFC}" type="pres">
      <dgm:prSet presAssocID="{BFA46758-6076-46B4-A98E-1BBF10BE0186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s-CO"/>
        </a:p>
      </dgm:t>
    </dgm:pt>
    <dgm:pt modelId="{2D54A121-2891-4297-BA27-8F18DE8316CA}" type="pres">
      <dgm:prSet presAssocID="{1D4E0492-AAF2-403B-B813-CB832079FF72}" presName="parentText" presStyleLbl="node1" presStyleIdx="0" presStyleCnt="1" custLinFactNeighborX="-1778" custLinFactNeighborY="-5905">
        <dgm:presLayoutVars>
          <dgm:chMax val="0"/>
          <dgm:bulletEnabled val="1"/>
        </dgm:presLayoutVars>
      </dgm:prSet>
      <dgm:spPr/>
      <dgm:t>
        <a:bodyPr/>
        <a:lstStyle/>
        <a:p>
          <a:endParaRPr lang="es-CO"/>
        </a:p>
      </dgm:t>
    </dgm:pt>
  </dgm:ptLst>
  <dgm:cxnLst>
    <dgm:cxn modelId="{A2B5812E-3A70-4736-A08E-44432EC6ED41}" srcId="{BFA46758-6076-46B4-A98E-1BBF10BE0186}" destId="{1D4E0492-AAF2-403B-B813-CB832079FF72}" srcOrd="0" destOrd="0" parTransId="{C2F50351-12A7-49BF-94A7-ABF338864EE0}" sibTransId="{F76BD663-1F46-4002-A97D-206B840E8A76}"/>
    <dgm:cxn modelId="{9078FEB8-D237-4C5C-AAE3-8568E5E253D4}" type="presOf" srcId="{BFA46758-6076-46B4-A98E-1BBF10BE0186}" destId="{19DB74F0-9665-45F4-B4FA-8AA6BACD1DFC}" srcOrd="0" destOrd="0" presId="urn:microsoft.com/office/officeart/2005/8/layout/vList2"/>
    <dgm:cxn modelId="{63161FC8-5720-4F2B-ABDB-4C3DF1752429}" type="presOf" srcId="{1D4E0492-AAF2-403B-B813-CB832079FF72}" destId="{2D54A121-2891-4297-BA27-8F18DE8316CA}" srcOrd="0" destOrd="0" presId="urn:microsoft.com/office/officeart/2005/8/layout/vList2"/>
    <dgm:cxn modelId="{F4F45F09-D434-400E-A5CE-0F2C50F6676E}" type="presParOf" srcId="{19DB74F0-9665-45F4-B4FA-8AA6BACD1DFC}" destId="{2D54A121-2891-4297-BA27-8F18DE8316CA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18.xml><?xml version="1.0" encoding="utf-8"?>
<dgm:dataModel xmlns:dgm="http://schemas.openxmlformats.org/drawingml/2006/diagram" xmlns:a="http://schemas.openxmlformats.org/drawingml/2006/main">
  <dgm:ptLst>
    <dgm:pt modelId="{F9FCDCE9-DDF9-4B9F-8F73-F39CB54421AF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CO"/>
        </a:p>
      </dgm:t>
    </dgm:pt>
    <dgm:pt modelId="{04802BA5-BBA6-4436-804D-A1274A22F5BF}">
      <dgm:prSet custT="1">
        <dgm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dgm:style>
      </dgm:prSet>
      <dgm:spPr>
        <a:noFill/>
        <a:ln>
          <a:noFill/>
        </a:ln>
      </dgm:spPr>
      <dgm:t>
        <a:bodyPr/>
        <a:lstStyle/>
        <a:p>
          <a:pPr rtl="0"/>
          <a:r>
            <a:rPr lang="es-CO" sz="2200" dirty="0" smtClean="0">
              <a:solidFill>
                <a:schemeClr val="tx1"/>
              </a:solidFill>
              <a:latin typeface="+mn-lt"/>
            </a:rPr>
            <a:t>Mediante estrategias educativas, la participación activa de </a:t>
          </a:r>
          <a:r>
            <a:rPr lang="es-CO" sz="22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rPr>
            <a:t>la familia y la comunidad, </a:t>
          </a:r>
          <a:r>
            <a:rPr lang="es-CO" sz="2200" dirty="0" smtClean="0">
              <a:solidFill>
                <a:schemeClr val="tx1"/>
              </a:solidFill>
              <a:latin typeface="+mn-lt"/>
            </a:rPr>
            <a:t>se busca lograr el mejoramiento y/o recuperación de niños y niñas con desnutrición global y/o aguda y riesgo de desnutrición aguda, en el que se brinda:</a:t>
          </a:r>
        </a:p>
        <a:p>
          <a:pPr rtl="0"/>
          <a:r>
            <a:rPr lang="es-CO" sz="2200" dirty="0" smtClean="0">
              <a:solidFill>
                <a:schemeClr val="tx1"/>
              </a:solidFill>
              <a:latin typeface="+mn-lt"/>
            </a:rPr>
            <a:t>1.  Atención nutricional</a:t>
          </a:r>
        </a:p>
        <a:p>
          <a:pPr rtl="0"/>
          <a:r>
            <a:rPr lang="es-CO" sz="2200" dirty="0" smtClean="0">
              <a:solidFill>
                <a:schemeClr val="tx1"/>
              </a:solidFill>
              <a:latin typeface="+mn-lt"/>
            </a:rPr>
            <a:t>2. Acompañamiento familiar</a:t>
          </a:r>
        </a:p>
        <a:p>
          <a:pPr rtl="0"/>
          <a:r>
            <a:rPr lang="es-CO" sz="2200" dirty="0" smtClean="0">
              <a:solidFill>
                <a:schemeClr val="tx1"/>
              </a:solidFill>
              <a:latin typeface="+mn-lt"/>
            </a:rPr>
            <a:t>3. Acciones de promoción de la salud y prevención de la enfermedad</a:t>
          </a:r>
        </a:p>
        <a:p>
          <a:pPr rtl="0"/>
          <a:r>
            <a:rPr lang="es-CO" sz="2200" dirty="0" smtClean="0">
              <a:solidFill>
                <a:schemeClr val="tx1"/>
              </a:solidFill>
              <a:latin typeface="+mn-lt"/>
            </a:rPr>
            <a:t>4.  gestión para la implementación de proyectos productivos de autoconsumo </a:t>
          </a:r>
        </a:p>
      </dgm:t>
    </dgm:pt>
    <dgm:pt modelId="{8FD1E4C5-FB11-4BB2-AB1C-54DD46C3F1D8}" type="parTrans" cxnId="{A2C668E5-5339-48FF-A7D9-B012D211A22B}">
      <dgm:prSet/>
      <dgm:spPr/>
      <dgm:t>
        <a:bodyPr/>
        <a:lstStyle/>
        <a:p>
          <a:endParaRPr lang="es-CO"/>
        </a:p>
      </dgm:t>
    </dgm:pt>
    <dgm:pt modelId="{A1F32818-5CE6-4030-9A79-9781927D820E}" type="sibTrans" cxnId="{A2C668E5-5339-48FF-A7D9-B012D211A22B}">
      <dgm:prSet/>
      <dgm:spPr/>
      <dgm:t>
        <a:bodyPr/>
        <a:lstStyle/>
        <a:p>
          <a:endParaRPr lang="es-CO"/>
        </a:p>
      </dgm:t>
    </dgm:pt>
    <dgm:pt modelId="{1A331150-A336-4710-9E91-2FB98C5915F1}" type="pres">
      <dgm:prSet presAssocID="{F9FCDCE9-DDF9-4B9F-8F73-F39CB54421AF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s-CO"/>
        </a:p>
      </dgm:t>
    </dgm:pt>
    <dgm:pt modelId="{78D09585-A873-4DC0-9612-BFC27C9C7DC4}" type="pres">
      <dgm:prSet presAssocID="{04802BA5-BBA6-4436-804D-A1274A22F5BF}" presName="parentText" presStyleLbl="node1" presStyleIdx="0" presStyleCnt="1" custAng="0" custLinFactNeighborX="2142" custLinFactNeighborY="-1640">
        <dgm:presLayoutVars>
          <dgm:chMax val="0"/>
          <dgm:bulletEnabled val="1"/>
        </dgm:presLayoutVars>
      </dgm:prSet>
      <dgm:spPr/>
      <dgm:t>
        <a:bodyPr/>
        <a:lstStyle/>
        <a:p>
          <a:endParaRPr lang="es-CO"/>
        </a:p>
      </dgm:t>
    </dgm:pt>
  </dgm:ptLst>
  <dgm:cxnLst>
    <dgm:cxn modelId="{515F1FFA-1664-4BBE-8BD0-4E78A15827FA}" type="presOf" srcId="{04802BA5-BBA6-4436-804D-A1274A22F5BF}" destId="{78D09585-A873-4DC0-9612-BFC27C9C7DC4}" srcOrd="0" destOrd="0" presId="urn:microsoft.com/office/officeart/2005/8/layout/vList2"/>
    <dgm:cxn modelId="{8C4D301E-A2A3-4EDA-B332-CC6F80203093}" type="presOf" srcId="{F9FCDCE9-DDF9-4B9F-8F73-F39CB54421AF}" destId="{1A331150-A336-4710-9E91-2FB98C5915F1}" srcOrd="0" destOrd="0" presId="urn:microsoft.com/office/officeart/2005/8/layout/vList2"/>
    <dgm:cxn modelId="{A2C668E5-5339-48FF-A7D9-B012D211A22B}" srcId="{F9FCDCE9-DDF9-4B9F-8F73-F39CB54421AF}" destId="{04802BA5-BBA6-4436-804D-A1274A22F5BF}" srcOrd="0" destOrd="0" parTransId="{8FD1E4C5-FB11-4BB2-AB1C-54DD46C3F1D8}" sibTransId="{A1F32818-5CE6-4030-9A79-9781927D820E}"/>
    <dgm:cxn modelId="{88D9554B-0307-4DF4-A6C4-57F06D08A256}" type="presParOf" srcId="{1A331150-A336-4710-9E91-2FB98C5915F1}" destId="{78D09585-A873-4DC0-9612-BFC27C9C7DC4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9.xml><?xml version="1.0" encoding="utf-8"?>
<dgm:dataModel xmlns:dgm="http://schemas.openxmlformats.org/drawingml/2006/diagram" xmlns:a="http://schemas.openxmlformats.org/drawingml/2006/main">
  <dgm:ptLst>
    <dgm:pt modelId="{A5A965F2-9C4F-4006-BFF0-A1BE45CB9573}" type="doc">
      <dgm:prSet loTypeId="urn:microsoft.com/office/officeart/2005/8/layout/vList2" loCatId="list" qsTypeId="urn:microsoft.com/office/officeart/2005/8/quickstyle/simple1" qsCatId="simple" csTypeId="urn:microsoft.com/office/officeart/2005/8/colors/accent6_2" csCatId="accent6" phldr="1"/>
      <dgm:spPr/>
      <dgm:t>
        <a:bodyPr/>
        <a:lstStyle/>
        <a:p>
          <a:endParaRPr lang="es-CO"/>
        </a:p>
      </dgm:t>
    </dgm:pt>
    <dgm:pt modelId="{CB5CD02E-824C-4E01-A42B-5055340B5738}">
      <dgm:prSet custT="1"/>
      <dgm:spPr/>
      <dgm:t>
        <a:bodyPr/>
        <a:lstStyle/>
        <a:p>
          <a:pPr rtl="0"/>
          <a:r>
            <a:rPr lang="es-CO" sz="2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Atención de 120 niños y niñas con Desnutrición aguda y/o riesgo de bajo peso y sus familias. EAS: ACITAM</a:t>
          </a:r>
          <a:endParaRPr lang="es-CO" sz="2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15E33469-4CAF-457E-92D5-7EE98C0B25FD}" type="parTrans" cxnId="{9E7EB7C8-801C-4AF9-8A60-EA58DBC4BA82}">
      <dgm:prSet/>
      <dgm:spPr/>
      <dgm:t>
        <a:bodyPr/>
        <a:lstStyle/>
        <a:p>
          <a:endParaRPr lang="es-CO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94316B05-442A-4F60-9B8B-AEC76DE3FB8E}" type="sibTrans" cxnId="{9E7EB7C8-801C-4AF9-8A60-EA58DBC4BA82}">
      <dgm:prSet/>
      <dgm:spPr/>
      <dgm:t>
        <a:bodyPr/>
        <a:lstStyle/>
        <a:p>
          <a:endParaRPr lang="es-CO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97889F8-EF17-4B61-B064-E2107719AC80}" type="pres">
      <dgm:prSet presAssocID="{A5A965F2-9C4F-4006-BFF0-A1BE45CB9573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s-CO"/>
        </a:p>
      </dgm:t>
    </dgm:pt>
    <dgm:pt modelId="{B407A108-6E11-4D44-8578-FCCC492C5E2F}" type="pres">
      <dgm:prSet presAssocID="{CB5CD02E-824C-4E01-A42B-5055340B5738}" presName="parentText" presStyleLbl="node1" presStyleIdx="0" presStyleCnt="1" custScaleX="66886" custLinFactNeighborY="-2246">
        <dgm:presLayoutVars>
          <dgm:chMax val="0"/>
          <dgm:bulletEnabled val="1"/>
        </dgm:presLayoutVars>
      </dgm:prSet>
      <dgm:spPr/>
      <dgm:t>
        <a:bodyPr/>
        <a:lstStyle/>
        <a:p>
          <a:endParaRPr lang="es-CO"/>
        </a:p>
      </dgm:t>
    </dgm:pt>
  </dgm:ptLst>
  <dgm:cxnLst>
    <dgm:cxn modelId="{6C260EBB-3ACF-4B8C-913F-D9BECF10CB61}" type="presOf" srcId="{A5A965F2-9C4F-4006-BFF0-A1BE45CB9573}" destId="{E97889F8-EF17-4B61-B064-E2107719AC80}" srcOrd="0" destOrd="0" presId="urn:microsoft.com/office/officeart/2005/8/layout/vList2"/>
    <dgm:cxn modelId="{9130BF62-4D4B-4527-81F5-8BD68B0D665E}" type="presOf" srcId="{CB5CD02E-824C-4E01-A42B-5055340B5738}" destId="{B407A108-6E11-4D44-8578-FCCC492C5E2F}" srcOrd="0" destOrd="0" presId="urn:microsoft.com/office/officeart/2005/8/layout/vList2"/>
    <dgm:cxn modelId="{9E7EB7C8-801C-4AF9-8A60-EA58DBC4BA82}" srcId="{A5A965F2-9C4F-4006-BFF0-A1BE45CB9573}" destId="{CB5CD02E-824C-4E01-A42B-5055340B5738}" srcOrd="0" destOrd="0" parTransId="{15E33469-4CAF-457E-92D5-7EE98C0B25FD}" sibTransId="{94316B05-442A-4F60-9B8B-AEC76DE3FB8E}"/>
    <dgm:cxn modelId="{9323B8DC-0469-49CC-A8DE-7C4C341B44DE}" type="presParOf" srcId="{E97889F8-EF17-4B61-B064-E2107719AC80}" destId="{B407A108-6E11-4D44-8578-FCCC492C5E2F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CAFA22D-CD31-4321-99C4-D0A381B2AFA5}" type="doc">
      <dgm:prSet loTypeId="urn:microsoft.com/office/officeart/2005/8/layout/vList2" loCatId="list" qsTypeId="urn:microsoft.com/office/officeart/2005/8/quickstyle/simple1" qsCatId="simple" csTypeId="urn:microsoft.com/office/officeart/2005/8/colors/accent3_1" csCatId="accent3" phldr="1"/>
      <dgm:spPr/>
      <dgm:t>
        <a:bodyPr/>
        <a:lstStyle/>
        <a:p>
          <a:endParaRPr lang="es-CO"/>
        </a:p>
      </dgm:t>
    </dgm:pt>
    <dgm:pt modelId="{E9FE7E57-011C-4808-A231-F3F5670CEB9B}">
      <dgm:prSet custT="1"/>
      <dgm:spPr>
        <a:ln>
          <a:noFill/>
        </a:ln>
      </dgm:spPr>
      <dgm:t>
        <a:bodyPr/>
        <a:lstStyle/>
        <a:p>
          <a:pPr algn="just" rtl="0"/>
          <a:r>
            <a:rPr lang="es-ES" sz="2000" dirty="0" smtClean="0">
              <a:ln>
                <a:noFill/>
              </a:ln>
              <a:latin typeface="+mn-lt"/>
            </a:rPr>
            <a:t>Atiende a niños y niñas menores de 5 años o hasta su ingreso al grado de transición (en los servicios de educación inicial y cuidado) en los Centros de Desarrollo Infantil </a:t>
          </a:r>
          <a:r>
            <a:rPr lang="es-ES" sz="2000" b="1" dirty="0" smtClean="0">
              <a:ln>
                <a:noFill/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rPr>
            <a:t>-CDI-</a:t>
          </a:r>
          <a:r>
            <a:rPr lang="es-ES" sz="2000" dirty="0" smtClean="0">
              <a:ln>
                <a:noFill/>
              </a:ln>
              <a:latin typeface="+mn-lt"/>
            </a:rPr>
            <a:t> con el fin de promover el desarrollo integral de la Primera Infancia con calidad.</a:t>
          </a:r>
          <a:endParaRPr lang="es-CO" sz="2000" dirty="0">
            <a:ln>
              <a:noFill/>
            </a:ln>
            <a:latin typeface="+mn-lt"/>
          </a:endParaRPr>
        </a:p>
      </dgm:t>
    </dgm:pt>
    <dgm:pt modelId="{45D9B23F-1AB4-440B-A559-41EA01478D7B}" type="parTrans" cxnId="{9D8CA116-70FE-4B4B-9367-82AFFA167321}">
      <dgm:prSet/>
      <dgm:spPr/>
      <dgm:t>
        <a:bodyPr/>
        <a:lstStyle/>
        <a:p>
          <a:endParaRPr lang="es-CO"/>
        </a:p>
      </dgm:t>
    </dgm:pt>
    <dgm:pt modelId="{83B421AC-D64D-42C1-AF70-230FEFFD6BFC}" type="sibTrans" cxnId="{9D8CA116-70FE-4B4B-9367-82AFFA167321}">
      <dgm:prSet/>
      <dgm:spPr/>
      <dgm:t>
        <a:bodyPr/>
        <a:lstStyle/>
        <a:p>
          <a:endParaRPr lang="es-CO"/>
        </a:p>
      </dgm:t>
    </dgm:pt>
    <dgm:pt modelId="{0F77E327-4112-4372-B4B1-D38CD870109C}" type="pres">
      <dgm:prSet presAssocID="{0CAFA22D-CD31-4321-99C4-D0A381B2AFA5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s-CO"/>
        </a:p>
      </dgm:t>
    </dgm:pt>
    <dgm:pt modelId="{F36D8C6A-39E0-4D75-8D7B-49EBD1000EAA}" type="pres">
      <dgm:prSet presAssocID="{E9FE7E57-011C-4808-A231-F3F5670CEB9B}" presName="parentText" presStyleLbl="node1" presStyleIdx="0" presStyleCnt="1" custLinFactNeighborX="1049" custLinFactNeighborY="1910">
        <dgm:presLayoutVars>
          <dgm:chMax val="0"/>
          <dgm:bulletEnabled val="1"/>
        </dgm:presLayoutVars>
      </dgm:prSet>
      <dgm:spPr/>
      <dgm:t>
        <a:bodyPr/>
        <a:lstStyle/>
        <a:p>
          <a:endParaRPr lang="es-CO"/>
        </a:p>
      </dgm:t>
    </dgm:pt>
  </dgm:ptLst>
  <dgm:cxnLst>
    <dgm:cxn modelId="{8C12F20D-A3C2-4734-8823-334F1872EC42}" type="presOf" srcId="{E9FE7E57-011C-4808-A231-F3F5670CEB9B}" destId="{F36D8C6A-39E0-4D75-8D7B-49EBD1000EAA}" srcOrd="0" destOrd="0" presId="urn:microsoft.com/office/officeart/2005/8/layout/vList2"/>
    <dgm:cxn modelId="{222EF14B-CFBC-4991-906A-1655702B29D3}" type="presOf" srcId="{0CAFA22D-CD31-4321-99C4-D0A381B2AFA5}" destId="{0F77E327-4112-4372-B4B1-D38CD870109C}" srcOrd="0" destOrd="0" presId="urn:microsoft.com/office/officeart/2005/8/layout/vList2"/>
    <dgm:cxn modelId="{9D8CA116-70FE-4B4B-9367-82AFFA167321}" srcId="{0CAFA22D-CD31-4321-99C4-D0A381B2AFA5}" destId="{E9FE7E57-011C-4808-A231-F3F5670CEB9B}" srcOrd="0" destOrd="0" parTransId="{45D9B23F-1AB4-440B-A559-41EA01478D7B}" sibTransId="{83B421AC-D64D-42C1-AF70-230FEFFD6BFC}"/>
    <dgm:cxn modelId="{5C1EC7EC-B02A-40A1-857F-E607993F1585}" type="presParOf" srcId="{0F77E327-4112-4372-B4B1-D38CD870109C}" destId="{F36D8C6A-39E0-4D75-8D7B-49EBD1000EAA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0.xml><?xml version="1.0" encoding="utf-8"?>
<dgm:dataModel xmlns:dgm="http://schemas.openxmlformats.org/drawingml/2006/diagram" xmlns:a="http://schemas.openxmlformats.org/drawingml/2006/main">
  <dgm:ptLst>
    <dgm:pt modelId="{56AD4D94-CE1D-4501-BDA7-787F59A0B044}" type="doc">
      <dgm:prSet loTypeId="urn:microsoft.com/office/officeart/2005/8/layout/vList2" loCatId="list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es-CO"/>
        </a:p>
      </dgm:t>
    </dgm:pt>
    <dgm:pt modelId="{04DD98B2-FC31-424F-9F35-602A5E21DB1B}">
      <dgm:prSet/>
      <dgm:spPr/>
      <dgm:t>
        <a:bodyPr/>
        <a:lstStyle/>
        <a:p>
          <a:pPr rtl="0"/>
          <a:r>
            <a:rPr lang="es-CO" dirty="0" smtClean="0">
              <a:solidFill>
                <a:schemeClr val="tx1"/>
              </a:solidFill>
            </a:rPr>
            <a:t>LETICIA: Barrio la Unión, isla de la Fantasía, Nazaret, Zaragoza, Macedonia</a:t>
          </a:r>
          <a:endParaRPr lang="es-CO" dirty="0">
            <a:solidFill>
              <a:schemeClr val="tx1"/>
            </a:solidFill>
          </a:endParaRPr>
        </a:p>
      </dgm:t>
    </dgm:pt>
    <dgm:pt modelId="{9DAF8A92-E7C2-44EA-A62A-197864EAB75A}" type="parTrans" cxnId="{64EA7A0F-53B0-45E4-AEC0-5EFC14CD373B}">
      <dgm:prSet/>
      <dgm:spPr/>
      <dgm:t>
        <a:bodyPr/>
        <a:lstStyle/>
        <a:p>
          <a:endParaRPr lang="es-CO"/>
        </a:p>
      </dgm:t>
    </dgm:pt>
    <dgm:pt modelId="{FA117D09-1D74-49B1-811B-42BC9CC19A42}" type="sibTrans" cxnId="{64EA7A0F-53B0-45E4-AEC0-5EFC14CD373B}">
      <dgm:prSet/>
      <dgm:spPr/>
      <dgm:t>
        <a:bodyPr/>
        <a:lstStyle/>
        <a:p>
          <a:endParaRPr lang="es-CO"/>
        </a:p>
      </dgm:t>
    </dgm:pt>
    <dgm:pt modelId="{9CCE29C0-94AF-4A4B-A930-89A8C63C38B4}">
      <dgm:prSet/>
      <dgm:spPr>
        <a:solidFill>
          <a:srgbClr val="92D050"/>
        </a:solidFill>
        <a:ln>
          <a:solidFill>
            <a:srgbClr val="92D050"/>
          </a:solidFill>
        </a:ln>
      </dgm:spPr>
      <dgm:t>
        <a:bodyPr/>
        <a:lstStyle/>
        <a:p>
          <a:pPr rtl="0"/>
          <a:r>
            <a:rPr lang="es-CO" dirty="0" smtClean="0">
              <a:solidFill>
                <a:schemeClr val="tx1"/>
              </a:solidFill>
            </a:rPr>
            <a:t>PUERTO NARIÑO: San Juan de </a:t>
          </a:r>
          <a:r>
            <a:rPr lang="es-CO" dirty="0" err="1" smtClean="0">
              <a:solidFill>
                <a:schemeClr val="tx1"/>
              </a:solidFill>
            </a:rPr>
            <a:t>Atacuari</a:t>
          </a:r>
          <a:r>
            <a:rPr lang="es-CO" dirty="0" smtClean="0">
              <a:solidFill>
                <a:schemeClr val="tx1"/>
              </a:solidFill>
            </a:rPr>
            <a:t> y Siete de Agosto</a:t>
          </a:r>
          <a:endParaRPr lang="es-CO" dirty="0">
            <a:solidFill>
              <a:schemeClr val="tx1"/>
            </a:solidFill>
          </a:endParaRPr>
        </a:p>
      </dgm:t>
    </dgm:pt>
    <dgm:pt modelId="{6E8A828E-BDA0-4C9B-B619-9C9C3FE4C871}" type="parTrans" cxnId="{F466FC88-92F2-482D-AD6A-8FF1AE0D0F81}">
      <dgm:prSet/>
      <dgm:spPr/>
      <dgm:t>
        <a:bodyPr/>
        <a:lstStyle/>
        <a:p>
          <a:endParaRPr lang="es-CO"/>
        </a:p>
      </dgm:t>
    </dgm:pt>
    <dgm:pt modelId="{8944648A-234E-43E7-8A3F-BEE0D2FE9EE8}" type="sibTrans" cxnId="{F466FC88-92F2-482D-AD6A-8FF1AE0D0F81}">
      <dgm:prSet/>
      <dgm:spPr/>
      <dgm:t>
        <a:bodyPr/>
        <a:lstStyle/>
        <a:p>
          <a:endParaRPr lang="es-CO"/>
        </a:p>
      </dgm:t>
    </dgm:pt>
    <dgm:pt modelId="{329DE9D4-F432-4549-A7EF-3A2482CA0745}" type="pres">
      <dgm:prSet presAssocID="{56AD4D94-CE1D-4501-BDA7-787F59A0B044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s-CO"/>
        </a:p>
      </dgm:t>
    </dgm:pt>
    <dgm:pt modelId="{AEA7CCC1-EB5D-4353-9B5E-B722521F2AE1}" type="pres">
      <dgm:prSet presAssocID="{04DD98B2-FC31-424F-9F35-602A5E21DB1B}" presName="parentText" presStyleLbl="node1" presStyleIdx="0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2CCFA7C5-EDD5-4E99-BD62-E0C637959E31}" type="pres">
      <dgm:prSet presAssocID="{FA117D09-1D74-49B1-811B-42BC9CC19A42}" presName="spacer" presStyleCnt="0"/>
      <dgm:spPr/>
    </dgm:pt>
    <dgm:pt modelId="{FD88C5E0-8341-4F3C-BB66-40C915899006}" type="pres">
      <dgm:prSet presAssocID="{9CCE29C0-94AF-4A4B-A930-89A8C63C38B4}" presName="parentText" presStyleLbl="node1" presStyleIdx="1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es-CO"/>
        </a:p>
      </dgm:t>
    </dgm:pt>
  </dgm:ptLst>
  <dgm:cxnLst>
    <dgm:cxn modelId="{64EA7A0F-53B0-45E4-AEC0-5EFC14CD373B}" srcId="{56AD4D94-CE1D-4501-BDA7-787F59A0B044}" destId="{04DD98B2-FC31-424F-9F35-602A5E21DB1B}" srcOrd="0" destOrd="0" parTransId="{9DAF8A92-E7C2-44EA-A62A-197864EAB75A}" sibTransId="{FA117D09-1D74-49B1-811B-42BC9CC19A42}"/>
    <dgm:cxn modelId="{094933C9-84DE-427F-BFBA-EAC86A05681F}" type="presOf" srcId="{9CCE29C0-94AF-4A4B-A930-89A8C63C38B4}" destId="{FD88C5E0-8341-4F3C-BB66-40C915899006}" srcOrd="0" destOrd="0" presId="urn:microsoft.com/office/officeart/2005/8/layout/vList2"/>
    <dgm:cxn modelId="{FF99819C-2E57-4A04-B295-FB8964BDEE16}" type="presOf" srcId="{04DD98B2-FC31-424F-9F35-602A5E21DB1B}" destId="{AEA7CCC1-EB5D-4353-9B5E-B722521F2AE1}" srcOrd="0" destOrd="0" presId="urn:microsoft.com/office/officeart/2005/8/layout/vList2"/>
    <dgm:cxn modelId="{F466FC88-92F2-482D-AD6A-8FF1AE0D0F81}" srcId="{56AD4D94-CE1D-4501-BDA7-787F59A0B044}" destId="{9CCE29C0-94AF-4A4B-A930-89A8C63C38B4}" srcOrd="1" destOrd="0" parTransId="{6E8A828E-BDA0-4C9B-B619-9C9C3FE4C871}" sibTransId="{8944648A-234E-43E7-8A3F-BEE0D2FE9EE8}"/>
    <dgm:cxn modelId="{328AFB43-F9C5-46AD-BFB0-99DEAE34627C}" type="presOf" srcId="{56AD4D94-CE1D-4501-BDA7-787F59A0B044}" destId="{329DE9D4-F432-4549-A7EF-3A2482CA0745}" srcOrd="0" destOrd="0" presId="urn:microsoft.com/office/officeart/2005/8/layout/vList2"/>
    <dgm:cxn modelId="{9C164993-29A7-47C6-A96A-5AA9C3B42AD6}" type="presParOf" srcId="{329DE9D4-F432-4549-A7EF-3A2482CA0745}" destId="{AEA7CCC1-EB5D-4353-9B5E-B722521F2AE1}" srcOrd="0" destOrd="0" presId="urn:microsoft.com/office/officeart/2005/8/layout/vList2"/>
    <dgm:cxn modelId="{3180F3F7-1978-48FB-8F37-F9FDE36EE168}" type="presParOf" srcId="{329DE9D4-F432-4549-A7EF-3A2482CA0745}" destId="{2CCFA7C5-EDD5-4E99-BD62-E0C637959E31}" srcOrd="1" destOrd="0" presId="urn:microsoft.com/office/officeart/2005/8/layout/vList2"/>
    <dgm:cxn modelId="{E3619EE0-FA78-4B37-B992-74257A2AA97F}" type="presParOf" srcId="{329DE9D4-F432-4549-A7EF-3A2482CA0745}" destId="{FD88C5E0-8341-4F3C-BB66-40C915899006}" srcOrd="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1.xml><?xml version="1.0" encoding="utf-8"?>
<dgm:dataModel xmlns:dgm="http://schemas.openxmlformats.org/drawingml/2006/diagram" xmlns:a="http://schemas.openxmlformats.org/drawingml/2006/main">
  <dgm:ptLst>
    <dgm:pt modelId="{6CCE7A55-8FD4-4660-888C-1A067164495B}" type="doc">
      <dgm:prSet loTypeId="urn:microsoft.com/office/officeart/2005/8/layout/vList2" loCatId="list" qsTypeId="urn:microsoft.com/office/officeart/2005/8/quickstyle/3d4" qsCatId="3D" csTypeId="urn:microsoft.com/office/officeart/2005/8/colors/colorful1" csCatId="colorful" phldr="1"/>
      <dgm:spPr/>
      <dgm:t>
        <a:bodyPr/>
        <a:lstStyle/>
        <a:p>
          <a:endParaRPr lang="es-CO"/>
        </a:p>
      </dgm:t>
    </dgm:pt>
    <dgm:pt modelId="{9ED080F9-07C7-45BB-8E0A-3551929FEA7B}">
      <dgm:prSet/>
      <dgm:spPr/>
      <dgm:t>
        <a:bodyPr/>
        <a:lstStyle/>
        <a:p>
          <a:pPr algn="just" rtl="0"/>
          <a:r>
            <a:rPr lang="es-CO" b="1" dirty="0" smtClean="0">
              <a:solidFill>
                <a:schemeClr val="tx1">
                  <a:lumMod val="95000"/>
                  <a:lumOff val="5000"/>
                </a:schemeClr>
              </a:solidFill>
              <a:effectLst/>
            </a:rPr>
            <a:t>La Bienestarina es un alimento de alto valor Nutricional, que se entrega en la mayoría de los programas misionales del ICBF.</a:t>
          </a:r>
          <a:endParaRPr lang="es-CO" b="1" dirty="0">
            <a:solidFill>
              <a:schemeClr val="tx1">
                <a:lumMod val="95000"/>
                <a:lumOff val="5000"/>
              </a:schemeClr>
            </a:solidFill>
            <a:effectLst/>
          </a:endParaRPr>
        </a:p>
      </dgm:t>
    </dgm:pt>
    <dgm:pt modelId="{54DD8E2B-85FE-4CD3-A6C4-577552EE864A}" type="parTrans" cxnId="{13BA7EBB-3BD6-4662-9260-835189D04BA3}">
      <dgm:prSet/>
      <dgm:spPr/>
      <dgm:t>
        <a:bodyPr/>
        <a:lstStyle/>
        <a:p>
          <a:pPr algn="just"/>
          <a:endParaRPr lang="es-CO" b="1">
            <a:solidFill>
              <a:schemeClr val="tx1">
                <a:lumMod val="95000"/>
                <a:lumOff val="5000"/>
              </a:schemeClr>
            </a:solidFill>
          </a:endParaRPr>
        </a:p>
      </dgm:t>
    </dgm:pt>
    <dgm:pt modelId="{67C1A753-7699-4DC6-AFEE-8E3BED052649}" type="sibTrans" cxnId="{13BA7EBB-3BD6-4662-9260-835189D04BA3}">
      <dgm:prSet/>
      <dgm:spPr/>
      <dgm:t>
        <a:bodyPr/>
        <a:lstStyle/>
        <a:p>
          <a:pPr algn="just"/>
          <a:endParaRPr lang="es-CO" b="1">
            <a:solidFill>
              <a:schemeClr val="tx1">
                <a:lumMod val="95000"/>
                <a:lumOff val="5000"/>
              </a:schemeClr>
            </a:solidFill>
          </a:endParaRPr>
        </a:p>
      </dgm:t>
    </dgm:pt>
    <dgm:pt modelId="{5E7B211A-096F-4F87-BCAD-A26A70BA3A97}">
      <dgm:prSet/>
      <dgm:spPr/>
      <dgm:t>
        <a:bodyPr/>
        <a:lstStyle/>
        <a:p>
          <a:pPr algn="just" rtl="0"/>
          <a:r>
            <a:rPr lang="es-CO" b="1" dirty="0" smtClean="0">
              <a:solidFill>
                <a:schemeClr val="tx1">
                  <a:lumMod val="95000"/>
                  <a:lumOff val="5000"/>
                </a:schemeClr>
              </a:solidFill>
              <a:effectLst/>
            </a:rPr>
            <a:t>La producción de la Bienestarina se realiza en plantas industriales, y su distribución se realiza en todo el país. </a:t>
          </a:r>
          <a:endParaRPr lang="es-CO" b="1" dirty="0">
            <a:solidFill>
              <a:schemeClr val="tx1">
                <a:lumMod val="95000"/>
                <a:lumOff val="5000"/>
              </a:schemeClr>
            </a:solidFill>
            <a:effectLst/>
          </a:endParaRPr>
        </a:p>
      </dgm:t>
    </dgm:pt>
    <dgm:pt modelId="{45CCCC8C-B5F1-4EC6-88E2-8F15F2522779}" type="parTrans" cxnId="{42B5B79D-5852-4B3E-A6B6-725B972B4FAC}">
      <dgm:prSet/>
      <dgm:spPr/>
      <dgm:t>
        <a:bodyPr/>
        <a:lstStyle/>
        <a:p>
          <a:pPr algn="just"/>
          <a:endParaRPr lang="es-CO" b="1">
            <a:solidFill>
              <a:schemeClr val="tx1">
                <a:lumMod val="95000"/>
                <a:lumOff val="5000"/>
              </a:schemeClr>
            </a:solidFill>
          </a:endParaRPr>
        </a:p>
      </dgm:t>
    </dgm:pt>
    <dgm:pt modelId="{3CD6E3E7-7FDF-42DB-AB87-AA39CADDDB9A}" type="sibTrans" cxnId="{42B5B79D-5852-4B3E-A6B6-725B972B4FAC}">
      <dgm:prSet/>
      <dgm:spPr/>
      <dgm:t>
        <a:bodyPr/>
        <a:lstStyle/>
        <a:p>
          <a:pPr algn="just"/>
          <a:endParaRPr lang="es-CO" b="1">
            <a:solidFill>
              <a:schemeClr val="tx1">
                <a:lumMod val="95000"/>
                <a:lumOff val="5000"/>
              </a:schemeClr>
            </a:solidFill>
          </a:endParaRPr>
        </a:p>
      </dgm:t>
    </dgm:pt>
    <dgm:pt modelId="{A4FBD3B5-C9B1-4CD1-A8E4-F6FA08BBA9E7}">
      <dgm:prSet/>
      <dgm:spPr/>
      <dgm:t>
        <a:bodyPr/>
        <a:lstStyle/>
        <a:p>
          <a:pPr algn="just" rtl="0"/>
          <a:r>
            <a:rPr lang="es-CO" b="1" dirty="0" smtClean="0">
              <a:solidFill>
                <a:schemeClr val="tx1">
                  <a:lumMod val="95000"/>
                  <a:lumOff val="5000"/>
                </a:schemeClr>
              </a:solidFill>
              <a:effectLst/>
            </a:rPr>
            <a:t>Para el Departamento del Amazonas la Bienestarina se entrega en todas las unidades de servicio en los programas de Primera Infancia, CAE; HS; HG; y las modalidades de la estrategia de Recuperación Nutricional. </a:t>
          </a:r>
          <a:endParaRPr lang="es-CO" b="1" dirty="0">
            <a:solidFill>
              <a:schemeClr val="tx1">
                <a:lumMod val="95000"/>
                <a:lumOff val="5000"/>
              </a:schemeClr>
            </a:solidFill>
            <a:effectLst/>
          </a:endParaRPr>
        </a:p>
      </dgm:t>
    </dgm:pt>
    <dgm:pt modelId="{A41330B7-4C6A-4474-99F7-AAD7C3204E08}" type="parTrans" cxnId="{5B5361DE-AE43-43FE-8C1B-C5F16DCBB896}">
      <dgm:prSet/>
      <dgm:spPr/>
      <dgm:t>
        <a:bodyPr/>
        <a:lstStyle/>
        <a:p>
          <a:pPr algn="just"/>
          <a:endParaRPr lang="es-CO" b="1">
            <a:solidFill>
              <a:schemeClr val="tx1">
                <a:lumMod val="95000"/>
                <a:lumOff val="5000"/>
              </a:schemeClr>
            </a:solidFill>
          </a:endParaRPr>
        </a:p>
      </dgm:t>
    </dgm:pt>
    <dgm:pt modelId="{D3E7707D-F1CB-42AB-B549-89116C92FC62}" type="sibTrans" cxnId="{5B5361DE-AE43-43FE-8C1B-C5F16DCBB896}">
      <dgm:prSet/>
      <dgm:spPr/>
      <dgm:t>
        <a:bodyPr/>
        <a:lstStyle/>
        <a:p>
          <a:pPr algn="just"/>
          <a:endParaRPr lang="es-CO" b="1">
            <a:solidFill>
              <a:schemeClr val="tx1">
                <a:lumMod val="95000"/>
                <a:lumOff val="5000"/>
              </a:schemeClr>
            </a:solidFill>
          </a:endParaRPr>
        </a:p>
      </dgm:t>
    </dgm:pt>
    <dgm:pt modelId="{A619AC5D-18F6-4F5F-92FE-404D0E77AF38}" type="pres">
      <dgm:prSet presAssocID="{6CCE7A55-8FD4-4660-888C-1A067164495B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s-CO"/>
        </a:p>
      </dgm:t>
    </dgm:pt>
    <dgm:pt modelId="{6C9C3050-B9B1-452D-A6C7-7B89E794F39A}" type="pres">
      <dgm:prSet presAssocID="{9ED080F9-07C7-45BB-8E0A-3551929FEA7B}" presName="parentText" presStyleLbl="node1" presStyleIdx="0" presStyleCnt="3" custLinFactNeighborX="-5375" custLinFactNeighborY="20044">
        <dgm:presLayoutVars>
          <dgm:chMax val="0"/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6B17251F-915C-43FD-A9A1-64756731A5F2}" type="pres">
      <dgm:prSet presAssocID="{67C1A753-7699-4DC6-AFEE-8E3BED052649}" presName="spacer" presStyleCnt="0"/>
      <dgm:spPr/>
    </dgm:pt>
    <dgm:pt modelId="{AFA93896-FC00-46DC-9861-668236970280}" type="pres">
      <dgm:prSet presAssocID="{5E7B211A-096F-4F87-BCAD-A26A70BA3A97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4587F2EE-A234-4809-BD46-0B8BAD08396F}" type="pres">
      <dgm:prSet presAssocID="{3CD6E3E7-7FDF-42DB-AB87-AA39CADDDB9A}" presName="spacer" presStyleCnt="0"/>
      <dgm:spPr/>
    </dgm:pt>
    <dgm:pt modelId="{3806F626-7068-469D-949B-AAA8418DD9C1}" type="pres">
      <dgm:prSet presAssocID="{A4FBD3B5-C9B1-4CD1-A8E4-F6FA08BBA9E7}" presName="parentText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s-CO"/>
        </a:p>
      </dgm:t>
    </dgm:pt>
  </dgm:ptLst>
  <dgm:cxnLst>
    <dgm:cxn modelId="{42B5B79D-5852-4B3E-A6B6-725B972B4FAC}" srcId="{6CCE7A55-8FD4-4660-888C-1A067164495B}" destId="{5E7B211A-096F-4F87-BCAD-A26A70BA3A97}" srcOrd="1" destOrd="0" parTransId="{45CCCC8C-B5F1-4EC6-88E2-8F15F2522779}" sibTransId="{3CD6E3E7-7FDF-42DB-AB87-AA39CADDDB9A}"/>
    <dgm:cxn modelId="{D606DCC6-37F8-4812-B3DB-5F4EFA917174}" type="presOf" srcId="{A4FBD3B5-C9B1-4CD1-A8E4-F6FA08BBA9E7}" destId="{3806F626-7068-469D-949B-AAA8418DD9C1}" srcOrd="0" destOrd="0" presId="urn:microsoft.com/office/officeart/2005/8/layout/vList2"/>
    <dgm:cxn modelId="{3A66B057-9620-48B8-A2D6-8D45072F8ABA}" type="presOf" srcId="{9ED080F9-07C7-45BB-8E0A-3551929FEA7B}" destId="{6C9C3050-B9B1-452D-A6C7-7B89E794F39A}" srcOrd="0" destOrd="0" presId="urn:microsoft.com/office/officeart/2005/8/layout/vList2"/>
    <dgm:cxn modelId="{2AF112F0-2697-4DCA-A107-32B74A795BBE}" type="presOf" srcId="{5E7B211A-096F-4F87-BCAD-A26A70BA3A97}" destId="{AFA93896-FC00-46DC-9861-668236970280}" srcOrd="0" destOrd="0" presId="urn:microsoft.com/office/officeart/2005/8/layout/vList2"/>
    <dgm:cxn modelId="{01F4C696-A05C-41B1-AA9E-A1A64C969F69}" type="presOf" srcId="{6CCE7A55-8FD4-4660-888C-1A067164495B}" destId="{A619AC5D-18F6-4F5F-92FE-404D0E77AF38}" srcOrd="0" destOrd="0" presId="urn:microsoft.com/office/officeart/2005/8/layout/vList2"/>
    <dgm:cxn modelId="{13BA7EBB-3BD6-4662-9260-835189D04BA3}" srcId="{6CCE7A55-8FD4-4660-888C-1A067164495B}" destId="{9ED080F9-07C7-45BB-8E0A-3551929FEA7B}" srcOrd="0" destOrd="0" parTransId="{54DD8E2B-85FE-4CD3-A6C4-577552EE864A}" sibTransId="{67C1A753-7699-4DC6-AFEE-8E3BED052649}"/>
    <dgm:cxn modelId="{5B5361DE-AE43-43FE-8C1B-C5F16DCBB896}" srcId="{6CCE7A55-8FD4-4660-888C-1A067164495B}" destId="{A4FBD3B5-C9B1-4CD1-A8E4-F6FA08BBA9E7}" srcOrd="2" destOrd="0" parTransId="{A41330B7-4C6A-4474-99F7-AAD7C3204E08}" sibTransId="{D3E7707D-F1CB-42AB-B549-89116C92FC62}"/>
    <dgm:cxn modelId="{F7F769DF-0D12-4ABD-87E5-407E69F6458B}" type="presParOf" srcId="{A619AC5D-18F6-4F5F-92FE-404D0E77AF38}" destId="{6C9C3050-B9B1-452D-A6C7-7B89E794F39A}" srcOrd="0" destOrd="0" presId="urn:microsoft.com/office/officeart/2005/8/layout/vList2"/>
    <dgm:cxn modelId="{43C03E5C-E104-4A0B-8D22-C4DE1546010C}" type="presParOf" srcId="{A619AC5D-18F6-4F5F-92FE-404D0E77AF38}" destId="{6B17251F-915C-43FD-A9A1-64756731A5F2}" srcOrd="1" destOrd="0" presId="urn:microsoft.com/office/officeart/2005/8/layout/vList2"/>
    <dgm:cxn modelId="{39B6DA2E-A2F4-4157-977F-191ADEA850C7}" type="presParOf" srcId="{A619AC5D-18F6-4F5F-92FE-404D0E77AF38}" destId="{AFA93896-FC00-46DC-9861-668236970280}" srcOrd="2" destOrd="0" presId="urn:microsoft.com/office/officeart/2005/8/layout/vList2"/>
    <dgm:cxn modelId="{9D894BF7-AE7E-4E50-8370-19F844444B6E}" type="presParOf" srcId="{A619AC5D-18F6-4F5F-92FE-404D0E77AF38}" destId="{4587F2EE-A234-4809-BD46-0B8BAD08396F}" srcOrd="3" destOrd="0" presId="urn:microsoft.com/office/officeart/2005/8/layout/vList2"/>
    <dgm:cxn modelId="{4AC8975A-C935-4668-9D0E-07DC60671121}" type="presParOf" srcId="{A619AC5D-18F6-4F5F-92FE-404D0E77AF38}" destId="{3806F626-7068-469D-949B-AAA8418DD9C1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2.xml><?xml version="1.0" encoding="utf-8"?>
<dgm:dataModel xmlns:dgm="http://schemas.openxmlformats.org/drawingml/2006/diagram" xmlns:a="http://schemas.openxmlformats.org/drawingml/2006/main">
  <dgm:ptLst>
    <dgm:pt modelId="{694FBD28-3E76-4518-9038-D62531EDA922}" type="doc">
      <dgm:prSet loTypeId="urn:microsoft.com/office/officeart/2005/8/layout/vList2" loCatId="list" qsTypeId="urn:microsoft.com/office/officeart/2005/8/quickstyle/simple1" qsCatId="simple" csTypeId="urn:microsoft.com/office/officeart/2005/8/colors/colorful5" csCatId="colorful"/>
      <dgm:spPr/>
      <dgm:t>
        <a:bodyPr/>
        <a:lstStyle/>
        <a:p>
          <a:endParaRPr lang="es-CO"/>
        </a:p>
      </dgm:t>
    </dgm:pt>
    <dgm:pt modelId="{87D5F610-D614-48C4-B021-4B7796B46AC3}">
      <dgm:prSet/>
      <dgm:spPr/>
      <dgm:t>
        <a:bodyPr/>
        <a:lstStyle/>
        <a:p>
          <a:pPr algn="ctr" rtl="0"/>
          <a:r>
            <a:rPr lang="es-CO" smtClean="0"/>
            <a:t>¿EN QUE CONSISTE EL SISTEMA DE PROTECCIÓN DEL ICBF?</a:t>
          </a:r>
          <a:endParaRPr lang="es-CO"/>
        </a:p>
      </dgm:t>
    </dgm:pt>
    <dgm:pt modelId="{03AE32C0-EFD2-46BB-A014-387333538185}" type="parTrans" cxnId="{D8397BCE-67DD-4D80-B5F3-180FF4E20143}">
      <dgm:prSet/>
      <dgm:spPr/>
      <dgm:t>
        <a:bodyPr/>
        <a:lstStyle/>
        <a:p>
          <a:endParaRPr lang="es-CO"/>
        </a:p>
      </dgm:t>
    </dgm:pt>
    <dgm:pt modelId="{B4969F18-0B76-46F7-8E4C-FD53F4A80F17}" type="sibTrans" cxnId="{D8397BCE-67DD-4D80-B5F3-180FF4E20143}">
      <dgm:prSet/>
      <dgm:spPr/>
      <dgm:t>
        <a:bodyPr/>
        <a:lstStyle/>
        <a:p>
          <a:endParaRPr lang="es-CO"/>
        </a:p>
      </dgm:t>
    </dgm:pt>
    <dgm:pt modelId="{292F61F6-4770-4409-90D4-D28354B9A962}" type="pres">
      <dgm:prSet presAssocID="{694FBD28-3E76-4518-9038-D62531EDA922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s-CO"/>
        </a:p>
      </dgm:t>
    </dgm:pt>
    <dgm:pt modelId="{1337E5D2-F83D-4C22-9093-9C14D200D820}" type="pres">
      <dgm:prSet presAssocID="{87D5F610-D614-48C4-B021-4B7796B46AC3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es-CO"/>
        </a:p>
      </dgm:t>
    </dgm:pt>
  </dgm:ptLst>
  <dgm:cxnLst>
    <dgm:cxn modelId="{6851280F-B8A3-49F1-8D0F-BC23C1027C8B}" type="presOf" srcId="{87D5F610-D614-48C4-B021-4B7796B46AC3}" destId="{1337E5D2-F83D-4C22-9093-9C14D200D820}" srcOrd="0" destOrd="0" presId="urn:microsoft.com/office/officeart/2005/8/layout/vList2"/>
    <dgm:cxn modelId="{DCE9273A-C975-49C4-9921-D7F0EED1160E}" type="presOf" srcId="{694FBD28-3E76-4518-9038-D62531EDA922}" destId="{292F61F6-4770-4409-90D4-D28354B9A962}" srcOrd="0" destOrd="0" presId="urn:microsoft.com/office/officeart/2005/8/layout/vList2"/>
    <dgm:cxn modelId="{D8397BCE-67DD-4D80-B5F3-180FF4E20143}" srcId="{694FBD28-3E76-4518-9038-D62531EDA922}" destId="{87D5F610-D614-48C4-B021-4B7796B46AC3}" srcOrd="0" destOrd="0" parTransId="{03AE32C0-EFD2-46BB-A014-387333538185}" sibTransId="{B4969F18-0B76-46F7-8E4C-FD53F4A80F17}"/>
    <dgm:cxn modelId="{3ACA4D64-EF4C-4B28-B015-582FFADBD6FB}" type="presParOf" srcId="{292F61F6-4770-4409-90D4-D28354B9A962}" destId="{1337E5D2-F83D-4C22-9093-9C14D200D820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3.xml><?xml version="1.0" encoding="utf-8"?>
<dgm:dataModel xmlns:dgm="http://schemas.openxmlformats.org/drawingml/2006/diagram" xmlns:a="http://schemas.openxmlformats.org/drawingml/2006/main">
  <dgm:ptLst>
    <dgm:pt modelId="{2C1987C8-33C1-46BF-8D4A-3080C326E77E}" type="doc">
      <dgm:prSet loTypeId="urn:microsoft.com/office/officeart/2005/8/layout/vList2" loCatId="list" qsTypeId="urn:microsoft.com/office/officeart/2005/8/quickstyle/simple1" qsCatId="simple" csTypeId="urn:microsoft.com/office/officeart/2005/8/colors/accent6_2" csCatId="accent6" phldr="1"/>
      <dgm:spPr/>
      <dgm:t>
        <a:bodyPr/>
        <a:lstStyle/>
        <a:p>
          <a:endParaRPr lang="es-CO"/>
        </a:p>
      </dgm:t>
    </dgm:pt>
    <dgm:pt modelId="{8774BB71-9E56-484B-ACCF-DCA7B1B2D46F}">
      <dgm:prSet custT="1"/>
      <dgm:spPr/>
      <dgm:t>
        <a:bodyPr/>
        <a:lstStyle/>
        <a:p>
          <a:pPr algn="ctr" rtl="0"/>
          <a:r>
            <a:rPr lang="es-CO" sz="3600" b="1" dirty="0" smtClean="0"/>
            <a:t>¿ QUÉ ES EL SRPA?</a:t>
          </a:r>
          <a:endParaRPr lang="es-CO" sz="3600" dirty="0"/>
        </a:p>
      </dgm:t>
    </dgm:pt>
    <dgm:pt modelId="{092026FE-3309-478A-ADA3-82A62F8A693E}" type="parTrans" cxnId="{5A53C3CF-3404-43EB-B41F-960BC1C83A7E}">
      <dgm:prSet/>
      <dgm:spPr/>
      <dgm:t>
        <a:bodyPr/>
        <a:lstStyle/>
        <a:p>
          <a:endParaRPr lang="es-CO"/>
        </a:p>
      </dgm:t>
    </dgm:pt>
    <dgm:pt modelId="{8BB23951-9108-4783-B9B8-50242D96C5A3}" type="sibTrans" cxnId="{5A53C3CF-3404-43EB-B41F-960BC1C83A7E}">
      <dgm:prSet/>
      <dgm:spPr/>
      <dgm:t>
        <a:bodyPr/>
        <a:lstStyle/>
        <a:p>
          <a:endParaRPr lang="es-CO"/>
        </a:p>
      </dgm:t>
    </dgm:pt>
    <dgm:pt modelId="{ECB0EF01-84D8-484B-9ABF-6153AFFC6571}">
      <dgm:prSet/>
      <dgm:spPr>
        <a:solidFill>
          <a:srgbClr val="92D050"/>
        </a:solidFill>
      </dgm:spPr>
      <dgm:t>
        <a:bodyPr/>
        <a:lstStyle/>
        <a:p>
          <a:pPr rtl="0"/>
          <a:r>
            <a:rPr lang="es-CO" dirty="0" smtClean="0">
              <a:solidFill>
                <a:schemeClr val="tx1"/>
              </a:solidFill>
            </a:rPr>
            <a:t>Es un conjunto de principios, normas, procedimientos, autoridades judiciales autorizadas y entes administrativos que rigen o intervienen en la investigación y el juzgamiento de delitos cometidos por adolecentes entre 14 y 18 años al momento de cometer un hecho punible.</a:t>
          </a:r>
          <a:endParaRPr lang="es-CO" dirty="0">
            <a:solidFill>
              <a:schemeClr val="tx1"/>
            </a:solidFill>
          </a:endParaRPr>
        </a:p>
      </dgm:t>
    </dgm:pt>
    <dgm:pt modelId="{1D7C7ABB-8DF8-4CB6-A1B8-721C4C67F10B}" type="parTrans" cxnId="{900FA4D5-9E2E-43E8-9782-886CED583CCF}">
      <dgm:prSet/>
      <dgm:spPr/>
      <dgm:t>
        <a:bodyPr/>
        <a:lstStyle/>
        <a:p>
          <a:endParaRPr lang="es-CO"/>
        </a:p>
      </dgm:t>
    </dgm:pt>
    <dgm:pt modelId="{38431100-F1A4-47FC-B7AD-E8C0F48898BD}" type="sibTrans" cxnId="{900FA4D5-9E2E-43E8-9782-886CED583CCF}">
      <dgm:prSet/>
      <dgm:spPr/>
      <dgm:t>
        <a:bodyPr/>
        <a:lstStyle/>
        <a:p>
          <a:endParaRPr lang="es-CO"/>
        </a:p>
      </dgm:t>
    </dgm:pt>
    <dgm:pt modelId="{A8FDEF91-6958-42B0-A4E0-1DEEBA5A1C7B}" type="pres">
      <dgm:prSet presAssocID="{2C1987C8-33C1-46BF-8D4A-3080C326E77E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s-CO"/>
        </a:p>
      </dgm:t>
    </dgm:pt>
    <dgm:pt modelId="{83ABA37A-FFD7-4E89-AC77-FF974C89BAC6}" type="pres">
      <dgm:prSet presAssocID="{8774BB71-9E56-484B-ACCF-DCA7B1B2D46F}" presName="parentText" presStyleLbl="node1" presStyleIdx="0" presStyleCnt="2" custScaleY="51153" custLinFactY="-11315" custLinFactNeighborX="-5390" custLinFactNeighborY="-100000">
        <dgm:presLayoutVars>
          <dgm:chMax val="0"/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B93A9F6E-F245-4B37-B612-FCE681CF4506}" type="pres">
      <dgm:prSet presAssocID="{8BB23951-9108-4783-B9B8-50242D96C5A3}" presName="spacer" presStyleCnt="0"/>
      <dgm:spPr/>
    </dgm:pt>
    <dgm:pt modelId="{19566560-CBA2-40BB-99B0-CD776C71A4D4}" type="pres">
      <dgm:prSet presAssocID="{ECB0EF01-84D8-484B-9ABF-6153AFFC6571}" presName="parentText" presStyleLbl="node1" presStyleIdx="1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es-CO"/>
        </a:p>
      </dgm:t>
    </dgm:pt>
  </dgm:ptLst>
  <dgm:cxnLst>
    <dgm:cxn modelId="{900FA4D5-9E2E-43E8-9782-886CED583CCF}" srcId="{2C1987C8-33C1-46BF-8D4A-3080C326E77E}" destId="{ECB0EF01-84D8-484B-9ABF-6153AFFC6571}" srcOrd="1" destOrd="0" parTransId="{1D7C7ABB-8DF8-4CB6-A1B8-721C4C67F10B}" sibTransId="{38431100-F1A4-47FC-B7AD-E8C0F48898BD}"/>
    <dgm:cxn modelId="{5A53C3CF-3404-43EB-B41F-960BC1C83A7E}" srcId="{2C1987C8-33C1-46BF-8D4A-3080C326E77E}" destId="{8774BB71-9E56-484B-ACCF-DCA7B1B2D46F}" srcOrd="0" destOrd="0" parTransId="{092026FE-3309-478A-ADA3-82A62F8A693E}" sibTransId="{8BB23951-9108-4783-B9B8-50242D96C5A3}"/>
    <dgm:cxn modelId="{12A3EF38-88E3-468F-85F1-58CCD3255575}" type="presOf" srcId="{8774BB71-9E56-484B-ACCF-DCA7B1B2D46F}" destId="{83ABA37A-FFD7-4E89-AC77-FF974C89BAC6}" srcOrd="0" destOrd="0" presId="urn:microsoft.com/office/officeart/2005/8/layout/vList2"/>
    <dgm:cxn modelId="{735A49EE-F590-4ACA-A9F5-EFBD45E7A4F1}" type="presOf" srcId="{ECB0EF01-84D8-484B-9ABF-6153AFFC6571}" destId="{19566560-CBA2-40BB-99B0-CD776C71A4D4}" srcOrd="0" destOrd="0" presId="urn:microsoft.com/office/officeart/2005/8/layout/vList2"/>
    <dgm:cxn modelId="{169734F4-D420-4913-8C34-840B3B79DA96}" type="presOf" srcId="{2C1987C8-33C1-46BF-8D4A-3080C326E77E}" destId="{A8FDEF91-6958-42B0-A4E0-1DEEBA5A1C7B}" srcOrd="0" destOrd="0" presId="urn:microsoft.com/office/officeart/2005/8/layout/vList2"/>
    <dgm:cxn modelId="{86A2E76D-A923-4CCC-A8F4-73F06D90AAC7}" type="presParOf" srcId="{A8FDEF91-6958-42B0-A4E0-1DEEBA5A1C7B}" destId="{83ABA37A-FFD7-4E89-AC77-FF974C89BAC6}" srcOrd="0" destOrd="0" presId="urn:microsoft.com/office/officeart/2005/8/layout/vList2"/>
    <dgm:cxn modelId="{5D127F6A-B928-48E4-91EB-3CD303454954}" type="presParOf" srcId="{A8FDEF91-6958-42B0-A4E0-1DEEBA5A1C7B}" destId="{B93A9F6E-F245-4B37-B612-FCE681CF4506}" srcOrd="1" destOrd="0" presId="urn:microsoft.com/office/officeart/2005/8/layout/vList2"/>
    <dgm:cxn modelId="{B7B834C8-9741-4802-98E4-8599901FE182}" type="presParOf" srcId="{A8FDEF91-6958-42B0-A4E0-1DEEBA5A1C7B}" destId="{19566560-CBA2-40BB-99B0-CD776C71A4D4}" srcOrd="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4.xml><?xml version="1.0" encoding="utf-8"?>
<dgm:dataModel xmlns:dgm="http://schemas.openxmlformats.org/drawingml/2006/diagram" xmlns:a="http://schemas.openxmlformats.org/drawingml/2006/main">
  <dgm:ptLst>
    <dgm:pt modelId="{04694B78-7FB3-46F0-B466-4E11E78D7BF1}" type="doc">
      <dgm:prSet loTypeId="urn:microsoft.com/office/officeart/2008/layout/VerticalCurvedList" loCatId="list" qsTypeId="urn:microsoft.com/office/officeart/2005/8/quickstyle/3d1" qsCatId="3D" csTypeId="urn:microsoft.com/office/officeart/2005/8/colors/colorful5" csCatId="colorful" phldr="1"/>
      <dgm:spPr/>
      <dgm:t>
        <a:bodyPr/>
        <a:lstStyle/>
        <a:p>
          <a:endParaRPr lang="es-CO"/>
        </a:p>
      </dgm:t>
    </dgm:pt>
    <dgm:pt modelId="{4F87EDC1-64C3-43BF-AE53-20ABA1C533DF}">
      <dgm:prSet phldrT="[Texto]"/>
      <dgm:spPr/>
      <dgm:t>
        <a:bodyPr/>
        <a:lstStyle/>
        <a:p>
          <a:r>
            <a:rPr lang="es-CO" dirty="0" smtClean="0">
              <a:cs typeface="Arial" panose="020B0604020202020204" pitchFamily="34" charset="0"/>
            </a:rPr>
            <a:t>Lograr que cada uno de los actores conozca el funcionamiento del sistema de responsabilidad penal con el fin de mitigar los imaginarios negativos del mismo.</a:t>
          </a:r>
          <a:endParaRPr lang="es-CO" dirty="0"/>
        </a:p>
      </dgm:t>
    </dgm:pt>
    <dgm:pt modelId="{752489F8-CDEB-48CB-BA4C-DC9C610573DB}" type="parTrans" cxnId="{D3E61C7B-E82B-43BC-8E12-2C900280D8CD}">
      <dgm:prSet/>
      <dgm:spPr/>
      <dgm:t>
        <a:bodyPr/>
        <a:lstStyle/>
        <a:p>
          <a:endParaRPr lang="es-CO"/>
        </a:p>
      </dgm:t>
    </dgm:pt>
    <dgm:pt modelId="{8D5C6F36-DACD-410B-8ED2-05CCC489568B}" type="sibTrans" cxnId="{D3E61C7B-E82B-43BC-8E12-2C900280D8CD}">
      <dgm:prSet/>
      <dgm:spPr/>
      <dgm:t>
        <a:bodyPr/>
        <a:lstStyle/>
        <a:p>
          <a:endParaRPr lang="es-CO"/>
        </a:p>
      </dgm:t>
    </dgm:pt>
    <dgm:pt modelId="{C25845F4-28FD-43FA-BDE5-685A8FA741C3}">
      <dgm:prSet phldrT="[Texto]"/>
      <dgm:spPr/>
      <dgm:t>
        <a:bodyPr/>
        <a:lstStyle/>
        <a:p>
          <a:r>
            <a:rPr lang="es-CO" dirty="0" smtClean="0">
              <a:cs typeface="Arial" panose="020B0604020202020204" pitchFamily="34" charset="0"/>
            </a:rPr>
            <a:t>Garantizar espacios de inclusión social para los adolecentes vinculados al SRPA que permitan fortalecer el  proyecto de vida.</a:t>
          </a:r>
          <a:endParaRPr lang="es-CO" dirty="0"/>
        </a:p>
      </dgm:t>
    </dgm:pt>
    <dgm:pt modelId="{4AFDF473-5B4A-4CCF-A821-00B35C84088B}" type="parTrans" cxnId="{0177A9DC-0014-43A6-8CBB-4073754C68B0}">
      <dgm:prSet/>
      <dgm:spPr/>
      <dgm:t>
        <a:bodyPr/>
        <a:lstStyle/>
        <a:p>
          <a:endParaRPr lang="es-CO"/>
        </a:p>
      </dgm:t>
    </dgm:pt>
    <dgm:pt modelId="{50B57D27-224B-4A08-92EA-31B9B82013A0}" type="sibTrans" cxnId="{0177A9DC-0014-43A6-8CBB-4073754C68B0}">
      <dgm:prSet/>
      <dgm:spPr/>
      <dgm:t>
        <a:bodyPr/>
        <a:lstStyle/>
        <a:p>
          <a:endParaRPr lang="es-CO"/>
        </a:p>
      </dgm:t>
    </dgm:pt>
    <dgm:pt modelId="{6F134BEA-F1E7-4166-BD0C-35F1F28E4F6A}" type="pres">
      <dgm:prSet presAssocID="{04694B78-7FB3-46F0-B466-4E11E78D7BF1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es-CO"/>
        </a:p>
      </dgm:t>
    </dgm:pt>
    <dgm:pt modelId="{00356A0D-7AED-4A5D-AD27-8B244483D42E}" type="pres">
      <dgm:prSet presAssocID="{04694B78-7FB3-46F0-B466-4E11E78D7BF1}" presName="Name1" presStyleCnt="0"/>
      <dgm:spPr/>
    </dgm:pt>
    <dgm:pt modelId="{72E95CB6-80D0-49AF-9641-D1BC4EBA1F5C}" type="pres">
      <dgm:prSet presAssocID="{04694B78-7FB3-46F0-B466-4E11E78D7BF1}" presName="cycle" presStyleCnt="0"/>
      <dgm:spPr/>
    </dgm:pt>
    <dgm:pt modelId="{35AB48CD-B5D2-414C-9F89-9A2B1E0ECCE3}" type="pres">
      <dgm:prSet presAssocID="{04694B78-7FB3-46F0-B466-4E11E78D7BF1}" presName="srcNode" presStyleLbl="node1" presStyleIdx="0" presStyleCnt="2"/>
      <dgm:spPr/>
    </dgm:pt>
    <dgm:pt modelId="{6C2DC110-ADF2-4360-8A30-D0700A7943A8}" type="pres">
      <dgm:prSet presAssocID="{04694B78-7FB3-46F0-B466-4E11E78D7BF1}" presName="conn" presStyleLbl="parChTrans1D2" presStyleIdx="0" presStyleCnt="1"/>
      <dgm:spPr/>
      <dgm:t>
        <a:bodyPr/>
        <a:lstStyle/>
        <a:p>
          <a:endParaRPr lang="es-CO"/>
        </a:p>
      </dgm:t>
    </dgm:pt>
    <dgm:pt modelId="{57B9D126-3D62-4DF6-86E7-A54EACB0BF08}" type="pres">
      <dgm:prSet presAssocID="{04694B78-7FB3-46F0-B466-4E11E78D7BF1}" presName="extraNode" presStyleLbl="node1" presStyleIdx="0" presStyleCnt="2"/>
      <dgm:spPr/>
    </dgm:pt>
    <dgm:pt modelId="{747E9A37-4D78-4FD5-AF1C-30BDDA6F3DEF}" type="pres">
      <dgm:prSet presAssocID="{04694B78-7FB3-46F0-B466-4E11E78D7BF1}" presName="dstNode" presStyleLbl="node1" presStyleIdx="0" presStyleCnt="2"/>
      <dgm:spPr/>
    </dgm:pt>
    <dgm:pt modelId="{4E31DC47-6F23-4D32-B898-BD4631E47DBC}" type="pres">
      <dgm:prSet presAssocID="{4F87EDC1-64C3-43BF-AE53-20ABA1C533DF}" presName="text_1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B667D68A-A597-4AB8-97CA-A67560C925E0}" type="pres">
      <dgm:prSet presAssocID="{4F87EDC1-64C3-43BF-AE53-20ABA1C533DF}" presName="accent_1" presStyleCnt="0"/>
      <dgm:spPr/>
    </dgm:pt>
    <dgm:pt modelId="{B0114C67-AD54-4DB3-B545-7CEB6706C64E}" type="pres">
      <dgm:prSet presAssocID="{4F87EDC1-64C3-43BF-AE53-20ABA1C533DF}" presName="accentRepeatNode" presStyleLbl="solidFgAcc1" presStyleIdx="0" presStyleCnt="2"/>
      <dgm:spPr>
        <a:blipFill rotWithShape="0">
          <a:blip xmlns:r="http://schemas.openxmlformats.org/officeDocument/2006/relationships" r:embed="rId1">
            <a:duotone>
              <a:schemeClr val="lt1">
                <a:hueOff val="0"/>
                <a:satOff val="0"/>
                <a:lumOff val="0"/>
                <a:alphaOff val="0"/>
                <a:shade val="20000"/>
                <a:satMod val="200000"/>
              </a:schemeClr>
              <a:schemeClr val="lt1">
                <a:hueOff val="0"/>
                <a:satOff val="0"/>
                <a:lumOff val="0"/>
                <a:alphaOff val="0"/>
                <a:tint val="12000"/>
                <a:satMod val="190000"/>
              </a:schemeClr>
            </a:duotone>
          </a:blip>
          <a:stretch>
            <a:fillRect/>
          </a:stretch>
        </a:blipFill>
      </dgm:spPr>
      <dgm:t>
        <a:bodyPr/>
        <a:lstStyle/>
        <a:p>
          <a:endParaRPr lang="es-CO"/>
        </a:p>
      </dgm:t>
    </dgm:pt>
    <dgm:pt modelId="{A8906753-12A6-4C0A-B36C-09FF459DEECC}" type="pres">
      <dgm:prSet presAssocID="{C25845F4-28FD-43FA-BDE5-685A8FA741C3}" presName="text_2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7056E301-8F56-4D3D-B232-6AA92BAB530F}" type="pres">
      <dgm:prSet presAssocID="{C25845F4-28FD-43FA-BDE5-685A8FA741C3}" presName="accent_2" presStyleCnt="0"/>
      <dgm:spPr/>
    </dgm:pt>
    <dgm:pt modelId="{1CF1BCC4-00C7-44B2-9507-793C26E98E2F}" type="pres">
      <dgm:prSet presAssocID="{C25845F4-28FD-43FA-BDE5-685A8FA741C3}" presName="accentRepeatNode" presStyleLbl="solidFgAcc1" presStyleIdx="1" presStyleCnt="2"/>
      <dgm:spPr>
        <a:blipFill rotWithShape="0">
          <a:blip xmlns:r="http://schemas.openxmlformats.org/officeDocument/2006/relationships" r:embed="rId2">
            <a:duotone>
              <a:schemeClr val="lt1">
                <a:hueOff val="0"/>
                <a:satOff val="0"/>
                <a:lumOff val="0"/>
                <a:alphaOff val="0"/>
                <a:shade val="20000"/>
                <a:satMod val="200000"/>
              </a:schemeClr>
              <a:schemeClr val="lt1">
                <a:hueOff val="0"/>
                <a:satOff val="0"/>
                <a:lumOff val="0"/>
                <a:alphaOff val="0"/>
                <a:tint val="12000"/>
                <a:satMod val="190000"/>
              </a:schemeClr>
            </a:duotone>
          </a:blip>
          <a:stretch>
            <a:fillRect/>
          </a:stretch>
        </a:blipFill>
      </dgm:spPr>
      <dgm:t>
        <a:bodyPr/>
        <a:lstStyle/>
        <a:p>
          <a:endParaRPr lang="es-CO"/>
        </a:p>
      </dgm:t>
    </dgm:pt>
  </dgm:ptLst>
  <dgm:cxnLst>
    <dgm:cxn modelId="{0177A9DC-0014-43A6-8CBB-4073754C68B0}" srcId="{04694B78-7FB3-46F0-B466-4E11E78D7BF1}" destId="{C25845F4-28FD-43FA-BDE5-685A8FA741C3}" srcOrd="1" destOrd="0" parTransId="{4AFDF473-5B4A-4CCF-A821-00B35C84088B}" sibTransId="{50B57D27-224B-4A08-92EA-31B9B82013A0}"/>
    <dgm:cxn modelId="{3E6A1FF0-4506-4FD0-A257-65D8424EACAC}" type="presOf" srcId="{C25845F4-28FD-43FA-BDE5-685A8FA741C3}" destId="{A8906753-12A6-4C0A-B36C-09FF459DEECC}" srcOrd="0" destOrd="0" presId="urn:microsoft.com/office/officeart/2008/layout/VerticalCurvedList"/>
    <dgm:cxn modelId="{B3ACFBEE-7FEE-42CB-8BDE-35DB023EE1C8}" type="presOf" srcId="{04694B78-7FB3-46F0-B466-4E11E78D7BF1}" destId="{6F134BEA-F1E7-4166-BD0C-35F1F28E4F6A}" srcOrd="0" destOrd="0" presId="urn:microsoft.com/office/officeart/2008/layout/VerticalCurvedList"/>
    <dgm:cxn modelId="{D3E61C7B-E82B-43BC-8E12-2C900280D8CD}" srcId="{04694B78-7FB3-46F0-B466-4E11E78D7BF1}" destId="{4F87EDC1-64C3-43BF-AE53-20ABA1C533DF}" srcOrd="0" destOrd="0" parTransId="{752489F8-CDEB-48CB-BA4C-DC9C610573DB}" sibTransId="{8D5C6F36-DACD-410B-8ED2-05CCC489568B}"/>
    <dgm:cxn modelId="{CEAB5C40-2C2A-41D5-A04D-D58BC6FA574E}" type="presOf" srcId="{4F87EDC1-64C3-43BF-AE53-20ABA1C533DF}" destId="{4E31DC47-6F23-4D32-B898-BD4631E47DBC}" srcOrd="0" destOrd="0" presId="urn:microsoft.com/office/officeart/2008/layout/VerticalCurvedList"/>
    <dgm:cxn modelId="{33659B35-0323-4E8C-B494-0E7F7208252D}" type="presOf" srcId="{8D5C6F36-DACD-410B-8ED2-05CCC489568B}" destId="{6C2DC110-ADF2-4360-8A30-D0700A7943A8}" srcOrd="0" destOrd="0" presId="urn:microsoft.com/office/officeart/2008/layout/VerticalCurvedList"/>
    <dgm:cxn modelId="{3663129A-D890-482E-AEAE-A2C7F427A1CB}" type="presParOf" srcId="{6F134BEA-F1E7-4166-BD0C-35F1F28E4F6A}" destId="{00356A0D-7AED-4A5D-AD27-8B244483D42E}" srcOrd="0" destOrd="0" presId="urn:microsoft.com/office/officeart/2008/layout/VerticalCurvedList"/>
    <dgm:cxn modelId="{D3CF7D76-9CF8-4B94-877E-77198088D84B}" type="presParOf" srcId="{00356A0D-7AED-4A5D-AD27-8B244483D42E}" destId="{72E95CB6-80D0-49AF-9641-D1BC4EBA1F5C}" srcOrd="0" destOrd="0" presId="urn:microsoft.com/office/officeart/2008/layout/VerticalCurvedList"/>
    <dgm:cxn modelId="{5258DADF-DD92-4D41-959D-30BA4C875475}" type="presParOf" srcId="{72E95CB6-80D0-49AF-9641-D1BC4EBA1F5C}" destId="{35AB48CD-B5D2-414C-9F89-9A2B1E0ECCE3}" srcOrd="0" destOrd="0" presId="urn:microsoft.com/office/officeart/2008/layout/VerticalCurvedList"/>
    <dgm:cxn modelId="{BCE205B8-8BD6-4B8B-B840-0278DECCA7F5}" type="presParOf" srcId="{72E95CB6-80D0-49AF-9641-D1BC4EBA1F5C}" destId="{6C2DC110-ADF2-4360-8A30-D0700A7943A8}" srcOrd="1" destOrd="0" presId="urn:microsoft.com/office/officeart/2008/layout/VerticalCurvedList"/>
    <dgm:cxn modelId="{9A852C71-540B-47BF-8D2A-B2EC90CEE25D}" type="presParOf" srcId="{72E95CB6-80D0-49AF-9641-D1BC4EBA1F5C}" destId="{57B9D126-3D62-4DF6-86E7-A54EACB0BF08}" srcOrd="2" destOrd="0" presId="urn:microsoft.com/office/officeart/2008/layout/VerticalCurvedList"/>
    <dgm:cxn modelId="{23BC0687-8024-402B-8782-0CF1BC501F07}" type="presParOf" srcId="{72E95CB6-80D0-49AF-9641-D1BC4EBA1F5C}" destId="{747E9A37-4D78-4FD5-AF1C-30BDDA6F3DEF}" srcOrd="3" destOrd="0" presId="urn:microsoft.com/office/officeart/2008/layout/VerticalCurvedList"/>
    <dgm:cxn modelId="{206F50BD-D358-4889-9199-8C7D0DA293F5}" type="presParOf" srcId="{00356A0D-7AED-4A5D-AD27-8B244483D42E}" destId="{4E31DC47-6F23-4D32-B898-BD4631E47DBC}" srcOrd="1" destOrd="0" presId="urn:microsoft.com/office/officeart/2008/layout/VerticalCurvedList"/>
    <dgm:cxn modelId="{4B37358B-4FF0-498D-A024-0ABFDF6FE8B2}" type="presParOf" srcId="{00356A0D-7AED-4A5D-AD27-8B244483D42E}" destId="{B667D68A-A597-4AB8-97CA-A67560C925E0}" srcOrd="2" destOrd="0" presId="urn:microsoft.com/office/officeart/2008/layout/VerticalCurvedList"/>
    <dgm:cxn modelId="{B61DDBE4-3A3F-495F-992C-4097666B325F}" type="presParOf" srcId="{B667D68A-A597-4AB8-97CA-A67560C925E0}" destId="{B0114C67-AD54-4DB3-B545-7CEB6706C64E}" srcOrd="0" destOrd="0" presId="urn:microsoft.com/office/officeart/2008/layout/VerticalCurvedList"/>
    <dgm:cxn modelId="{3101A054-7402-48D3-8CFD-B46BC7904166}" type="presParOf" srcId="{00356A0D-7AED-4A5D-AD27-8B244483D42E}" destId="{A8906753-12A6-4C0A-B36C-09FF459DEECC}" srcOrd="3" destOrd="0" presId="urn:microsoft.com/office/officeart/2008/layout/VerticalCurvedList"/>
    <dgm:cxn modelId="{7AA4E563-D9A0-472F-9277-95C39182D758}" type="presParOf" srcId="{00356A0D-7AED-4A5D-AD27-8B244483D42E}" destId="{7056E301-8F56-4D3D-B232-6AA92BAB530F}" srcOrd="4" destOrd="0" presId="urn:microsoft.com/office/officeart/2008/layout/VerticalCurvedList"/>
    <dgm:cxn modelId="{646B1589-E13A-4753-8F5D-DB846B1CD074}" type="presParOf" srcId="{7056E301-8F56-4D3D-B232-6AA92BAB530F}" destId="{1CF1BCC4-00C7-44B2-9507-793C26E98E2F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25.xml><?xml version="1.0" encoding="utf-8"?>
<dgm:dataModel xmlns:dgm="http://schemas.openxmlformats.org/drawingml/2006/diagram" xmlns:a="http://schemas.openxmlformats.org/drawingml/2006/main">
  <dgm:ptLst>
    <dgm:pt modelId="{C1205418-0F73-4E6B-A0AB-4D13CD57EB1A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CO"/>
        </a:p>
      </dgm:t>
    </dgm:pt>
    <dgm:pt modelId="{B873B3B9-8FAF-4C56-B2E7-B9282B0F7BAB}">
      <dgm:prSet custT="1"/>
      <dgm:spPr>
        <a:solidFill>
          <a:schemeClr val="accent2"/>
        </a:solidFill>
      </dgm:spPr>
      <dgm:t>
        <a:bodyPr/>
        <a:lstStyle/>
        <a:p>
          <a:pPr algn="l" rtl="0"/>
          <a:r>
            <a:rPr lang="es-CO" sz="1800" dirty="0" smtClean="0"/>
            <a:t>Línea de prevención de abuso sexual 01 8000 11 2440</a:t>
          </a:r>
          <a:endParaRPr lang="es-CO" sz="1800" dirty="0"/>
        </a:p>
      </dgm:t>
    </dgm:pt>
    <dgm:pt modelId="{8DAF6DED-5AE7-4D8D-90E5-A5EBC6FEAEE6}" type="parTrans" cxnId="{D8FB3EAF-C420-453C-A836-72529E4B896F}">
      <dgm:prSet/>
      <dgm:spPr/>
      <dgm:t>
        <a:bodyPr/>
        <a:lstStyle/>
        <a:p>
          <a:endParaRPr lang="es-CO"/>
        </a:p>
      </dgm:t>
    </dgm:pt>
    <dgm:pt modelId="{3C9D0CDF-772B-48C4-B245-DD16EEF0C418}" type="sibTrans" cxnId="{D8FB3EAF-C420-453C-A836-72529E4B896F}">
      <dgm:prSet/>
      <dgm:spPr/>
      <dgm:t>
        <a:bodyPr/>
        <a:lstStyle/>
        <a:p>
          <a:endParaRPr lang="es-CO"/>
        </a:p>
      </dgm:t>
    </dgm:pt>
    <dgm:pt modelId="{91A44A88-0B8D-44FA-BE9E-9F04CBA0C56E}">
      <dgm:prSet custT="1"/>
      <dgm:spPr>
        <a:solidFill>
          <a:schemeClr val="accent2"/>
        </a:solidFill>
      </dgm:spPr>
      <dgm:t>
        <a:bodyPr/>
        <a:lstStyle/>
        <a:p>
          <a:pPr algn="l" rtl="0"/>
          <a:r>
            <a:rPr lang="es-CO" sz="1800" b="0" dirty="0" smtClean="0"/>
            <a:t>Línea gratuita nacional 01 8000 91 8080, Línea 141</a:t>
          </a:r>
          <a:endParaRPr lang="es-CO" sz="1800" b="0" dirty="0"/>
        </a:p>
      </dgm:t>
    </dgm:pt>
    <dgm:pt modelId="{D6AA32BD-C282-45B9-9F80-C48F361D694F}" type="parTrans" cxnId="{621AF733-04A5-4E4D-96A0-E367E22ED0F9}">
      <dgm:prSet/>
      <dgm:spPr/>
      <dgm:t>
        <a:bodyPr/>
        <a:lstStyle/>
        <a:p>
          <a:endParaRPr lang="es-CO"/>
        </a:p>
      </dgm:t>
    </dgm:pt>
    <dgm:pt modelId="{9EF75884-6671-40E9-BCE8-30B32AF2C179}" type="sibTrans" cxnId="{621AF733-04A5-4E4D-96A0-E367E22ED0F9}">
      <dgm:prSet/>
      <dgm:spPr/>
      <dgm:t>
        <a:bodyPr/>
        <a:lstStyle/>
        <a:p>
          <a:endParaRPr lang="es-CO"/>
        </a:p>
      </dgm:t>
    </dgm:pt>
    <dgm:pt modelId="{FA441429-FFCF-4887-81A4-80003A60A50E}" type="pres">
      <dgm:prSet presAssocID="{C1205418-0F73-4E6B-A0AB-4D13CD57EB1A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s-CO"/>
        </a:p>
      </dgm:t>
    </dgm:pt>
    <dgm:pt modelId="{E3646100-0637-4158-B650-217AF47030E9}" type="pres">
      <dgm:prSet presAssocID="{B873B3B9-8FAF-4C56-B2E7-B9282B0F7BAB}" presName="linNode" presStyleCnt="0"/>
      <dgm:spPr/>
    </dgm:pt>
    <dgm:pt modelId="{F2EBEEDF-725F-4A41-A884-BB45F5C4504F}" type="pres">
      <dgm:prSet presAssocID="{B873B3B9-8FAF-4C56-B2E7-B9282B0F7BAB}" presName="parentText" presStyleLbl="node1" presStyleIdx="0" presStyleCnt="2" custScaleX="277778" custLinFactNeighborX="4090" custLinFactNeighborY="-3">
        <dgm:presLayoutVars>
          <dgm:chMax val="1"/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7D8E9CD1-70CD-4B3A-802F-A5726A5FEEBB}" type="pres">
      <dgm:prSet presAssocID="{3C9D0CDF-772B-48C4-B245-DD16EEF0C418}" presName="sp" presStyleCnt="0"/>
      <dgm:spPr/>
    </dgm:pt>
    <dgm:pt modelId="{EA69FB76-A202-4335-A199-A15355261BB1}" type="pres">
      <dgm:prSet presAssocID="{91A44A88-0B8D-44FA-BE9E-9F04CBA0C56E}" presName="linNode" presStyleCnt="0"/>
      <dgm:spPr/>
    </dgm:pt>
    <dgm:pt modelId="{C5883ECB-0A4C-4B3F-A768-FB6C462FC0CA}" type="pres">
      <dgm:prSet presAssocID="{91A44A88-0B8D-44FA-BE9E-9F04CBA0C56E}" presName="parentText" presStyleLbl="node1" presStyleIdx="1" presStyleCnt="2" custScaleX="277778" custLinFactX="145844" custLinFactY="463755" custLinFactNeighborX="200000" custLinFactNeighborY="500000">
        <dgm:presLayoutVars>
          <dgm:chMax val="1"/>
          <dgm:bulletEnabled val="1"/>
        </dgm:presLayoutVars>
      </dgm:prSet>
      <dgm:spPr/>
      <dgm:t>
        <a:bodyPr/>
        <a:lstStyle/>
        <a:p>
          <a:endParaRPr lang="es-CO"/>
        </a:p>
      </dgm:t>
    </dgm:pt>
  </dgm:ptLst>
  <dgm:cxnLst>
    <dgm:cxn modelId="{D8FB3EAF-C420-453C-A836-72529E4B896F}" srcId="{C1205418-0F73-4E6B-A0AB-4D13CD57EB1A}" destId="{B873B3B9-8FAF-4C56-B2E7-B9282B0F7BAB}" srcOrd="0" destOrd="0" parTransId="{8DAF6DED-5AE7-4D8D-90E5-A5EBC6FEAEE6}" sibTransId="{3C9D0CDF-772B-48C4-B245-DD16EEF0C418}"/>
    <dgm:cxn modelId="{8F09CCA7-BA28-4DFF-AE4A-A4CE7250FA58}" type="presOf" srcId="{91A44A88-0B8D-44FA-BE9E-9F04CBA0C56E}" destId="{C5883ECB-0A4C-4B3F-A768-FB6C462FC0CA}" srcOrd="0" destOrd="0" presId="urn:microsoft.com/office/officeart/2005/8/layout/vList5"/>
    <dgm:cxn modelId="{F48A9EA8-ECC5-4932-8606-DB9FF111A60B}" type="presOf" srcId="{B873B3B9-8FAF-4C56-B2E7-B9282B0F7BAB}" destId="{F2EBEEDF-725F-4A41-A884-BB45F5C4504F}" srcOrd="0" destOrd="0" presId="urn:microsoft.com/office/officeart/2005/8/layout/vList5"/>
    <dgm:cxn modelId="{DD9F66D4-40A4-4700-97F9-7E728879A26B}" type="presOf" srcId="{C1205418-0F73-4E6B-A0AB-4D13CD57EB1A}" destId="{FA441429-FFCF-4887-81A4-80003A60A50E}" srcOrd="0" destOrd="0" presId="urn:microsoft.com/office/officeart/2005/8/layout/vList5"/>
    <dgm:cxn modelId="{621AF733-04A5-4E4D-96A0-E367E22ED0F9}" srcId="{C1205418-0F73-4E6B-A0AB-4D13CD57EB1A}" destId="{91A44A88-0B8D-44FA-BE9E-9F04CBA0C56E}" srcOrd="1" destOrd="0" parTransId="{D6AA32BD-C282-45B9-9F80-C48F361D694F}" sibTransId="{9EF75884-6671-40E9-BCE8-30B32AF2C179}"/>
    <dgm:cxn modelId="{BF4E6114-EE15-4018-B36E-D885040560DF}" type="presParOf" srcId="{FA441429-FFCF-4887-81A4-80003A60A50E}" destId="{E3646100-0637-4158-B650-217AF47030E9}" srcOrd="0" destOrd="0" presId="urn:microsoft.com/office/officeart/2005/8/layout/vList5"/>
    <dgm:cxn modelId="{046A145A-842C-41D2-9814-763AEF9B0DBC}" type="presParOf" srcId="{E3646100-0637-4158-B650-217AF47030E9}" destId="{F2EBEEDF-725F-4A41-A884-BB45F5C4504F}" srcOrd="0" destOrd="0" presId="urn:microsoft.com/office/officeart/2005/8/layout/vList5"/>
    <dgm:cxn modelId="{F66802E8-FD14-45A5-8F61-3701C98E546E}" type="presParOf" srcId="{FA441429-FFCF-4887-81A4-80003A60A50E}" destId="{7D8E9CD1-70CD-4B3A-802F-A5726A5FEEBB}" srcOrd="1" destOrd="0" presId="urn:microsoft.com/office/officeart/2005/8/layout/vList5"/>
    <dgm:cxn modelId="{BE38330B-82CB-4D6F-9E73-FCC18F9E8C1D}" type="presParOf" srcId="{FA441429-FFCF-4887-81A4-80003A60A50E}" destId="{EA69FB76-A202-4335-A199-A15355261BB1}" srcOrd="2" destOrd="0" presId="urn:microsoft.com/office/officeart/2005/8/layout/vList5"/>
    <dgm:cxn modelId="{7453B8A4-4E71-4B39-B021-01090AFFAAA4}" type="presParOf" srcId="{EA69FB76-A202-4335-A199-A15355261BB1}" destId="{C5883ECB-0A4C-4B3F-A768-FB6C462FC0CA}" srcOrd="0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6.xml><?xml version="1.0" encoding="utf-8"?>
<dgm:dataModel xmlns:dgm="http://schemas.openxmlformats.org/drawingml/2006/diagram" xmlns:a="http://schemas.openxmlformats.org/drawingml/2006/main">
  <dgm:ptLst>
    <dgm:pt modelId="{14B0F6C6-9ACE-4A8D-AF7A-8C52712CEFEB}" type="doc">
      <dgm:prSet loTypeId="urn:microsoft.com/office/officeart/2005/8/layout/vList5" loCatId="list" qsTypeId="urn:microsoft.com/office/officeart/2005/8/quickstyle/simple1" qsCatId="simple" csTypeId="urn:microsoft.com/office/officeart/2005/8/colors/accent3_2" csCatId="accent3" phldr="1"/>
      <dgm:spPr/>
      <dgm:t>
        <a:bodyPr/>
        <a:lstStyle/>
        <a:p>
          <a:endParaRPr lang="es-CO"/>
        </a:p>
      </dgm:t>
    </dgm:pt>
    <dgm:pt modelId="{FFBF8092-0885-4EDE-A763-ACF5126EBCC2}">
      <dgm:prSet custT="1"/>
      <dgm:spPr/>
      <dgm:t>
        <a:bodyPr/>
        <a:lstStyle/>
        <a:p>
          <a:pPr rtl="0"/>
          <a:r>
            <a:rPr lang="en-US" sz="1600" dirty="0" err="1" smtClean="0"/>
            <a:t>Página</a:t>
          </a:r>
          <a:r>
            <a:rPr lang="en-US" sz="1600" dirty="0" smtClean="0"/>
            <a:t> web:  </a:t>
          </a:r>
          <a:r>
            <a:rPr lang="en-US" sz="1600" dirty="0" smtClean="0">
              <a:hlinkClick xmlns:r="http://schemas.openxmlformats.org/officeDocument/2006/relationships" r:id="rId1"/>
            </a:rPr>
            <a:t>www.icbf.gov.co</a:t>
          </a:r>
          <a:r>
            <a:rPr lang="en-US" sz="1600" dirty="0" smtClean="0"/>
            <a:t> </a:t>
          </a:r>
          <a:r>
            <a:rPr lang="en-US" sz="1600" dirty="0" err="1" smtClean="0"/>
            <a:t>Formulario</a:t>
          </a:r>
          <a:r>
            <a:rPr lang="en-US" sz="1600" dirty="0" smtClean="0"/>
            <a:t> de </a:t>
          </a:r>
          <a:r>
            <a:rPr lang="en-US" sz="1600" dirty="0" err="1" smtClean="0"/>
            <a:t>Peticiones</a:t>
          </a:r>
          <a:r>
            <a:rPr lang="en-US" sz="1600" dirty="0" smtClean="0"/>
            <a:t>, CHAT. </a:t>
          </a:r>
          <a:endParaRPr lang="es-CO" sz="1600" dirty="0"/>
        </a:p>
      </dgm:t>
    </dgm:pt>
    <dgm:pt modelId="{DB6D51A8-2AF2-41DF-97F7-D9107E67D816}" type="parTrans" cxnId="{6BBF7970-20D3-4AC9-A89E-30527CFFC71B}">
      <dgm:prSet/>
      <dgm:spPr/>
      <dgm:t>
        <a:bodyPr/>
        <a:lstStyle/>
        <a:p>
          <a:endParaRPr lang="es-CO"/>
        </a:p>
      </dgm:t>
    </dgm:pt>
    <dgm:pt modelId="{26A7438B-336A-45D9-86D2-DF2E9A310BED}" type="sibTrans" cxnId="{6BBF7970-20D3-4AC9-A89E-30527CFFC71B}">
      <dgm:prSet/>
      <dgm:spPr/>
      <dgm:t>
        <a:bodyPr/>
        <a:lstStyle/>
        <a:p>
          <a:endParaRPr lang="es-CO"/>
        </a:p>
      </dgm:t>
    </dgm:pt>
    <dgm:pt modelId="{7827FADC-3D53-4C0E-9B10-514FE8C5CD95}">
      <dgm:prSet custT="1"/>
      <dgm:spPr/>
      <dgm:t>
        <a:bodyPr/>
        <a:lstStyle/>
        <a:p>
          <a:pPr rtl="0"/>
          <a:r>
            <a:rPr lang="en-US" sz="1600" dirty="0" err="1" smtClean="0"/>
            <a:t>Correo</a:t>
          </a:r>
          <a:r>
            <a:rPr lang="en-US" sz="1600" dirty="0" smtClean="0"/>
            <a:t> </a:t>
          </a:r>
          <a:r>
            <a:rPr lang="en-US" sz="1600" dirty="0" err="1" smtClean="0"/>
            <a:t>electrónico</a:t>
          </a:r>
          <a:r>
            <a:rPr lang="en-US" sz="1600" dirty="0" smtClean="0"/>
            <a:t>: </a:t>
          </a:r>
          <a:r>
            <a:rPr lang="en-US" sz="1600" dirty="0" smtClean="0">
              <a:hlinkClick xmlns:r="http://schemas.openxmlformats.org/officeDocument/2006/relationships" r:id="rId2"/>
            </a:rPr>
            <a:t>atencionalciudadano@icbf.gov.co</a:t>
          </a:r>
          <a:endParaRPr lang="es-CO" sz="1600" dirty="0"/>
        </a:p>
      </dgm:t>
    </dgm:pt>
    <dgm:pt modelId="{A5FCD82F-C94E-4253-A469-80946844D930}" type="parTrans" cxnId="{4CB8A790-CC9B-4100-B9E1-14735D815B1F}">
      <dgm:prSet/>
      <dgm:spPr/>
      <dgm:t>
        <a:bodyPr/>
        <a:lstStyle/>
        <a:p>
          <a:endParaRPr lang="es-CO"/>
        </a:p>
      </dgm:t>
    </dgm:pt>
    <dgm:pt modelId="{38373785-CA9C-4E79-B101-915A39F25814}" type="sibTrans" cxnId="{4CB8A790-CC9B-4100-B9E1-14735D815B1F}">
      <dgm:prSet/>
      <dgm:spPr/>
      <dgm:t>
        <a:bodyPr/>
        <a:lstStyle/>
        <a:p>
          <a:endParaRPr lang="es-CO"/>
        </a:p>
      </dgm:t>
    </dgm:pt>
    <dgm:pt modelId="{67EEC6FA-542B-4E39-98F5-69B907A2C2C2}">
      <dgm:prSet custT="1"/>
      <dgm:spPr/>
      <dgm:t>
        <a:bodyPr/>
        <a:lstStyle/>
        <a:p>
          <a:pPr algn="ctr" rtl="0"/>
          <a:r>
            <a:rPr lang="en-US" sz="1600" dirty="0" smtClean="0"/>
            <a:t>Twitter: </a:t>
          </a:r>
          <a:r>
            <a:rPr lang="en-US" sz="1600" u="sng" dirty="0" smtClean="0">
              <a:solidFill>
                <a:srgbClr val="0070C0"/>
              </a:solidFill>
            </a:rPr>
            <a:t>@ICBFColombia </a:t>
          </a:r>
          <a:r>
            <a:rPr lang="en-US" sz="1600" dirty="0" smtClean="0"/>
            <a:t>Facebook: </a:t>
          </a:r>
          <a:r>
            <a:rPr lang="en-US" sz="1600" dirty="0" smtClean="0">
              <a:hlinkClick xmlns:r="http://schemas.openxmlformats.org/officeDocument/2006/relationships" r:id="rId3"/>
            </a:rPr>
            <a:t>www.facebook.com/ICBFColombia</a:t>
          </a:r>
          <a:endParaRPr lang="es-CO" sz="1600" dirty="0"/>
        </a:p>
      </dgm:t>
    </dgm:pt>
    <dgm:pt modelId="{6C328E21-8DCB-41F4-AE64-E630F6BEF571}" type="parTrans" cxnId="{030348C6-FF51-4A33-90DB-382B56A15795}">
      <dgm:prSet/>
      <dgm:spPr/>
      <dgm:t>
        <a:bodyPr/>
        <a:lstStyle/>
        <a:p>
          <a:endParaRPr lang="es-CO"/>
        </a:p>
      </dgm:t>
    </dgm:pt>
    <dgm:pt modelId="{186B9C44-B18F-441C-BA8C-AB343EF37992}" type="sibTrans" cxnId="{030348C6-FF51-4A33-90DB-382B56A15795}">
      <dgm:prSet/>
      <dgm:spPr/>
      <dgm:t>
        <a:bodyPr/>
        <a:lstStyle/>
        <a:p>
          <a:endParaRPr lang="es-CO"/>
        </a:p>
      </dgm:t>
    </dgm:pt>
    <dgm:pt modelId="{0ECF54AB-F8CE-42B6-B9FF-C49918E35103}" type="pres">
      <dgm:prSet presAssocID="{14B0F6C6-9ACE-4A8D-AF7A-8C52712CEFEB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s-CO"/>
        </a:p>
      </dgm:t>
    </dgm:pt>
    <dgm:pt modelId="{FE6857DF-8309-4021-8A3E-67FAC027CF91}" type="pres">
      <dgm:prSet presAssocID="{FFBF8092-0885-4EDE-A763-ACF5126EBCC2}" presName="linNode" presStyleCnt="0"/>
      <dgm:spPr/>
      <dgm:t>
        <a:bodyPr/>
        <a:lstStyle/>
        <a:p>
          <a:endParaRPr lang="es-CO"/>
        </a:p>
      </dgm:t>
    </dgm:pt>
    <dgm:pt modelId="{3C734BE8-F1D2-4515-872A-5D677B305947}" type="pres">
      <dgm:prSet presAssocID="{FFBF8092-0885-4EDE-A763-ACF5126EBCC2}" presName="parentText" presStyleLbl="node1" presStyleIdx="0" presStyleCnt="3" custScaleX="139688" custLinFactNeighborX="14732" custLinFactNeighborY="5429">
        <dgm:presLayoutVars>
          <dgm:chMax val="1"/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32C51BC8-02FC-4E36-8411-6487556090F9}" type="pres">
      <dgm:prSet presAssocID="{26A7438B-336A-45D9-86D2-DF2E9A310BED}" presName="sp" presStyleCnt="0"/>
      <dgm:spPr/>
      <dgm:t>
        <a:bodyPr/>
        <a:lstStyle/>
        <a:p>
          <a:endParaRPr lang="es-CO"/>
        </a:p>
      </dgm:t>
    </dgm:pt>
    <dgm:pt modelId="{3F133ADA-F2C0-4398-9316-A9856F4C586E}" type="pres">
      <dgm:prSet presAssocID="{7827FADC-3D53-4C0E-9B10-514FE8C5CD95}" presName="linNode" presStyleCnt="0"/>
      <dgm:spPr/>
      <dgm:t>
        <a:bodyPr/>
        <a:lstStyle/>
        <a:p>
          <a:endParaRPr lang="es-CO"/>
        </a:p>
      </dgm:t>
    </dgm:pt>
    <dgm:pt modelId="{2DE11839-72E7-42C9-BCF1-481F009D2567}" type="pres">
      <dgm:prSet presAssocID="{7827FADC-3D53-4C0E-9B10-514FE8C5CD95}" presName="parentText" presStyleLbl="node1" presStyleIdx="1" presStyleCnt="3" custScaleX="139176" custLinFactNeighborX="14732" custLinFactNeighborY="2389">
        <dgm:presLayoutVars>
          <dgm:chMax val="1"/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E107EAF6-E2F7-4B20-9688-AC4630452BF6}" type="pres">
      <dgm:prSet presAssocID="{38373785-CA9C-4E79-B101-915A39F25814}" presName="sp" presStyleCnt="0"/>
      <dgm:spPr/>
      <dgm:t>
        <a:bodyPr/>
        <a:lstStyle/>
        <a:p>
          <a:endParaRPr lang="es-CO"/>
        </a:p>
      </dgm:t>
    </dgm:pt>
    <dgm:pt modelId="{C1699933-C687-4981-95E4-F15B2C3E089A}" type="pres">
      <dgm:prSet presAssocID="{67EEC6FA-542B-4E39-98F5-69B907A2C2C2}" presName="linNode" presStyleCnt="0"/>
      <dgm:spPr/>
      <dgm:t>
        <a:bodyPr/>
        <a:lstStyle/>
        <a:p>
          <a:endParaRPr lang="es-CO"/>
        </a:p>
      </dgm:t>
    </dgm:pt>
    <dgm:pt modelId="{DD7F0E4F-62EE-4570-B8B5-0475DEFC0621}" type="pres">
      <dgm:prSet presAssocID="{67EEC6FA-542B-4E39-98F5-69B907A2C2C2}" presName="parentText" presStyleLbl="node1" presStyleIdx="2" presStyleCnt="3" custScaleX="138319" custLinFactNeighborX="14731" custLinFactNeighborY="3190">
        <dgm:presLayoutVars>
          <dgm:chMax val="1"/>
          <dgm:bulletEnabled val="1"/>
        </dgm:presLayoutVars>
      </dgm:prSet>
      <dgm:spPr/>
      <dgm:t>
        <a:bodyPr/>
        <a:lstStyle/>
        <a:p>
          <a:endParaRPr lang="es-CO"/>
        </a:p>
      </dgm:t>
    </dgm:pt>
  </dgm:ptLst>
  <dgm:cxnLst>
    <dgm:cxn modelId="{030348C6-FF51-4A33-90DB-382B56A15795}" srcId="{14B0F6C6-9ACE-4A8D-AF7A-8C52712CEFEB}" destId="{67EEC6FA-542B-4E39-98F5-69B907A2C2C2}" srcOrd="2" destOrd="0" parTransId="{6C328E21-8DCB-41F4-AE64-E630F6BEF571}" sibTransId="{186B9C44-B18F-441C-BA8C-AB343EF37992}"/>
    <dgm:cxn modelId="{4CB8A790-CC9B-4100-B9E1-14735D815B1F}" srcId="{14B0F6C6-9ACE-4A8D-AF7A-8C52712CEFEB}" destId="{7827FADC-3D53-4C0E-9B10-514FE8C5CD95}" srcOrd="1" destOrd="0" parTransId="{A5FCD82F-C94E-4253-A469-80946844D930}" sibTransId="{38373785-CA9C-4E79-B101-915A39F25814}"/>
    <dgm:cxn modelId="{6E3B3224-428C-4511-B09A-FFDF173BC953}" type="presOf" srcId="{14B0F6C6-9ACE-4A8D-AF7A-8C52712CEFEB}" destId="{0ECF54AB-F8CE-42B6-B9FF-C49918E35103}" srcOrd="0" destOrd="0" presId="urn:microsoft.com/office/officeart/2005/8/layout/vList5"/>
    <dgm:cxn modelId="{6BBF7970-20D3-4AC9-A89E-30527CFFC71B}" srcId="{14B0F6C6-9ACE-4A8D-AF7A-8C52712CEFEB}" destId="{FFBF8092-0885-4EDE-A763-ACF5126EBCC2}" srcOrd="0" destOrd="0" parTransId="{DB6D51A8-2AF2-41DF-97F7-D9107E67D816}" sibTransId="{26A7438B-336A-45D9-86D2-DF2E9A310BED}"/>
    <dgm:cxn modelId="{5E830BC3-CB6E-46C6-A219-799B47DBE4F7}" type="presOf" srcId="{7827FADC-3D53-4C0E-9B10-514FE8C5CD95}" destId="{2DE11839-72E7-42C9-BCF1-481F009D2567}" srcOrd="0" destOrd="0" presId="urn:microsoft.com/office/officeart/2005/8/layout/vList5"/>
    <dgm:cxn modelId="{630BCE69-69FD-45B7-9D2A-5D4F80440DEC}" type="presOf" srcId="{67EEC6FA-542B-4E39-98F5-69B907A2C2C2}" destId="{DD7F0E4F-62EE-4570-B8B5-0475DEFC0621}" srcOrd="0" destOrd="0" presId="urn:microsoft.com/office/officeart/2005/8/layout/vList5"/>
    <dgm:cxn modelId="{D256216A-C73D-48BA-91FF-835AD4535B7D}" type="presOf" srcId="{FFBF8092-0885-4EDE-A763-ACF5126EBCC2}" destId="{3C734BE8-F1D2-4515-872A-5D677B305947}" srcOrd="0" destOrd="0" presId="urn:microsoft.com/office/officeart/2005/8/layout/vList5"/>
    <dgm:cxn modelId="{785A2C56-E266-419D-8579-7028CC768796}" type="presParOf" srcId="{0ECF54AB-F8CE-42B6-B9FF-C49918E35103}" destId="{FE6857DF-8309-4021-8A3E-67FAC027CF91}" srcOrd="0" destOrd="0" presId="urn:microsoft.com/office/officeart/2005/8/layout/vList5"/>
    <dgm:cxn modelId="{E290047E-05FD-4DDB-A908-61576D704FD4}" type="presParOf" srcId="{FE6857DF-8309-4021-8A3E-67FAC027CF91}" destId="{3C734BE8-F1D2-4515-872A-5D677B305947}" srcOrd="0" destOrd="0" presId="urn:microsoft.com/office/officeart/2005/8/layout/vList5"/>
    <dgm:cxn modelId="{BF580A2F-0690-437C-81CA-86E54916796C}" type="presParOf" srcId="{0ECF54AB-F8CE-42B6-B9FF-C49918E35103}" destId="{32C51BC8-02FC-4E36-8411-6487556090F9}" srcOrd="1" destOrd="0" presId="urn:microsoft.com/office/officeart/2005/8/layout/vList5"/>
    <dgm:cxn modelId="{C52BE7C4-F318-4109-A62B-9C7DAAF7DE13}" type="presParOf" srcId="{0ECF54AB-F8CE-42B6-B9FF-C49918E35103}" destId="{3F133ADA-F2C0-4398-9316-A9856F4C586E}" srcOrd="2" destOrd="0" presId="urn:microsoft.com/office/officeart/2005/8/layout/vList5"/>
    <dgm:cxn modelId="{6AEA7068-0C34-457B-9308-AC0D6FE0D468}" type="presParOf" srcId="{3F133ADA-F2C0-4398-9316-A9856F4C586E}" destId="{2DE11839-72E7-42C9-BCF1-481F009D2567}" srcOrd="0" destOrd="0" presId="urn:microsoft.com/office/officeart/2005/8/layout/vList5"/>
    <dgm:cxn modelId="{C426D619-4539-430D-BC53-EF130FE75441}" type="presParOf" srcId="{0ECF54AB-F8CE-42B6-B9FF-C49918E35103}" destId="{E107EAF6-E2F7-4B20-9688-AC4630452BF6}" srcOrd="3" destOrd="0" presId="urn:microsoft.com/office/officeart/2005/8/layout/vList5"/>
    <dgm:cxn modelId="{1771E540-F57E-43DF-A737-880A20E04FC3}" type="presParOf" srcId="{0ECF54AB-F8CE-42B6-B9FF-C49918E35103}" destId="{C1699933-C687-4981-95E4-F15B2C3E089A}" srcOrd="4" destOrd="0" presId="urn:microsoft.com/office/officeart/2005/8/layout/vList5"/>
    <dgm:cxn modelId="{B5851512-9B35-46B1-B72B-7FF395EB2452}" type="presParOf" srcId="{C1699933-C687-4981-95E4-F15B2C3E089A}" destId="{DD7F0E4F-62EE-4570-B8B5-0475DEFC0621}" srcOrd="0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27.xml><?xml version="1.0" encoding="utf-8"?>
<dgm:dataModel xmlns:dgm="http://schemas.openxmlformats.org/drawingml/2006/diagram" xmlns:a="http://schemas.openxmlformats.org/drawingml/2006/main">
  <dgm:ptLst>
    <dgm:pt modelId="{3F32BB3B-7C87-4730-B199-3773193D6643}" type="doc">
      <dgm:prSet loTypeId="urn:microsoft.com/office/officeart/2005/8/layout/vList5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s-CO"/>
        </a:p>
      </dgm:t>
    </dgm:pt>
    <dgm:pt modelId="{13AAA486-EC0E-4175-A553-65E838EBA81E}">
      <dgm:prSet/>
      <dgm:spPr/>
      <dgm:t>
        <a:bodyPr/>
        <a:lstStyle/>
        <a:p>
          <a:pPr rtl="0"/>
          <a:r>
            <a:rPr lang="es-CO" dirty="0" smtClean="0"/>
            <a:t>Centros zonales, regionales y Sede de la Dirección General</a:t>
          </a:r>
          <a:endParaRPr lang="es-CO" dirty="0"/>
        </a:p>
      </dgm:t>
    </dgm:pt>
    <dgm:pt modelId="{BED039B3-E311-43FC-A6C4-D27A0C4C2700}" type="parTrans" cxnId="{B8589DAB-B0F4-429C-8D90-E578E8E44317}">
      <dgm:prSet/>
      <dgm:spPr/>
      <dgm:t>
        <a:bodyPr/>
        <a:lstStyle/>
        <a:p>
          <a:endParaRPr lang="es-CO"/>
        </a:p>
      </dgm:t>
    </dgm:pt>
    <dgm:pt modelId="{D6994F3E-6D7C-4D72-90EA-FEAB3F604523}" type="sibTrans" cxnId="{B8589DAB-B0F4-429C-8D90-E578E8E44317}">
      <dgm:prSet/>
      <dgm:spPr/>
      <dgm:t>
        <a:bodyPr/>
        <a:lstStyle/>
        <a:p>
          <a:endParaRPr lang="es-CO"/>
        </a:p>
      </dgm:t>
    </dgm:pt>
    <dgm:pt modelId="{AAEB564B-12A1-42F8-9B7D-E9C49B9A2C33}" type="pres">
      <dgm:prSet presAssocID="{3F32BB3B-7C87-4730-B199-3773193D6643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s-CO"/>
        </a:p>
      </dgm:t>
    </dgm:pt>
    <dgm:pt modelId="{4F409EC3-3985-434A-B133-7C40A6066E73}" type="pres">
      <dgm:prSet presAssocID="{13AAA486-EC0E-4175-A553-65E838EBA81E}" presName="linNode" presStyleCnt="0"/>
      <dgm:spPr/>
      <dgm:t>
        <a:bodyPr/>
        <a:lstStyle/>
        <a:p>
          <a:endParaRPr lang="es-CO"/>
        </a:p>
      </dgm:t>
    </dgm:pt>
    <dgm:pt modelId="{C8F3E315-CF55-48F0-A543-A27238E343B8}" type="pres">
      <dgm:prSet presAssocID="{13AAA486-EC0E-4175-A553-65E838EBA81E}" presName="parentText" presStyleLbl="node1" presStyleIdx="0" presStyleCnt="1" custScaleX="188378" custLinFactNeighborX="44464">
        <dgm:presLayoutVars>
          <dgm:chMax val="1"/>
          <dgm:bulletEnabled val="1"/>
        </dgm:presLayoutVars>
      </dgm:prSet>
      <dgm:spPr/>
      <dgm:t>
        <a:bodyPr/>
        <a:lstStyle/>
        <a:p>
          <a:endParaRPr lang="es-CO"/>
        </a:p>
      </dgm:t>
    </dgm:pt>
  </dgm:ptLst>
  <dgm:cxnLst>
    <dgm:cxn modelId="{E91927BF-8EBD-4795-BEE9-C4311D844EAD}" type="presOf" srcId="{13AAA486-EC0E-4175-A553-65E838EBA81E}" destId="{C8F3E315-CF55-48F0-A543-A27238E343B8}" srcOrd="0" destOrd="0" presId="urn:microsoft.com/office/officeart/2005/8/layout/vList5"/>
    <dgm:cxn modelId="{C45B54B7-7D1F-4A6A-96AE-E9ACFCDC4EA6}" type="presOf" srcId="{3F32BB3B-7C87-4730-B199-3773193D6643}" destId="{AAEB564B-12A1-42F8-9B7D-E9C49B9A2C33}" srcOrd="0" destOrd="0" presId="urn:microsoft.com/office/officeart/2005/8/layout/vList5"/>
    <dgm:cxn modelId="{B8589DAB-B0F4-429C-8D90-E578E8E44317}" srcId="{3F32BB3B-7C87-4730-B199-3773193D6643}" destId="{13AAA486-EC0E-4175-A553-65E838EBA81E}" srcOrd="0" destOrd="0" parTransId="{BED039B3-E311-43FC-A6C4-D27A0C4C2700}" sibTransId="{D6994F3E-6D7C-4D72-90EA-FEAB3F604523}"/>
    <dgm:cxn modelId="{867052BD-F64B-48CB-882A-F46CA632823D}" type="presParOf" srcId="{AAEB564B-12A1-42F8-9B7D-E9C49B9A2C33}" destId="{4F409EC3-3985-434A-B133-7C40A6066E73}" srcOrd="0" destOrd="0" presId="urn:microsoft.com/office/officeart/2005/8/layout/vList5"/>
    <dgm:cxn modelId="{D06B1012-0E64-43FD-AA52-5C97ABAC501F}" type="presParOf" srcId="{4F409EC3-3985-434A-B133-7C40A6066E73}" destId="{C8F3E315-CF55-48F0-A543-A27238E343B8}" srcOrd="0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17" minVer="http://schemas.openxmlformats.org/drawingml/2006/diagram"/>
    </a:ext>
  </dgm:extLst>
</dgm:dataModel>
</file>

<file path=ppt/diagrams/data28.xml><?xml version="1.0" encoding="utf-8"?>
<dgm:dataModel xmlns:dgm="http://schemas.openxmlformats.org/drawingml/2006/diagram" xmlns:a="http://schemas.openxmlformats.org/drawingml/2006/main">
  <dgm:ptLst>
    <dgm:pt modelId="{ACEC949E-F4A1-4910-A4D4-65A4F9166D5F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CO"/>
        </a:p>
      </dgm:t>
    </dgm:pt>
    <dgm:pt modelId="{9FA74EA5-8034-4ED8-8C3D-EB8BEBD8207F}">
      <dgm:prSet custT="1"/>
      <dgm:spPr>
        <a:solidFill>
          <a:srgbClr val="FFC000"/>
        </a:solidFill>
      </dgm:spPr>
      <dgm:t>
        <a:bodyPr/>
        <a:lstStyle/>
        <a:p>
          <a:pPr algn="l" rtl="0"/>
          <a:r>
            <a:rPr lang="es-CO" sz="1600" dirty="0" smtClean="0"/>
            <a:t>Correspondencia dirigida a centro zonal, regional o sede de la Dirección General</a:t>
          </a:r>
          <a:endParaRPr lang="es-CO" sz="1600" dirty="0"/>
        </a:p>
      </dgm:t>
    </dgm:pt>
    <dgm:pt modelId="{8E9223F0-A419-4AFD-9480-7C9C3863113C}" type="parTrans" cxnId="{1CE2989A-DAA1-4A26-8B2C-133DC337A6DD}">
      <dgm:prSet/>
      <dgm:spPr/>
      <dgm:t>
        <a:bodyPr/>
        <a:lstStyle/>
        <a:p>
          <a:endParaRPr lang="es-CO" sz="2400"/>
        </a:p>
      </dgm:t>
    </dgm:pt>
    <dgm:pt modelId="{CFE43E5C-63BC-4EF1-861D-B88EDA42F92B}" type="sibTrans" cxnId="{1CE2989A-DAA1-4A26-8B2C-133DC337A6DD}">
      <dgm:prSet/>
      <dgm:spPr/>
      <dgm:t>
        <a:bodyPr/>
        <a:lstStyle/>
        <a:p>
          <a:endParaRPr lang="es-CO" sz="2400"/>
        </a:p>
      </dgm:t>
    </dgm:pt>
    <dgm:pt modelId="{0EAE2DA4-45C5-4EC0-ABFE-4DCDBC13D0BA}" type="pres">
      <dgm:prSet presAssocID="{ACEC949E-F4A1-4910-A4D4-65A4F9166D5F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s-CO"/>
        </a:p>
      </dgm:t>
    </dgm:pt>
    <dgm:pt modelId="{E3B664ED-1BBA-4F57-97ED-18C4D31C4648}" type="pres">
      <dgm:prSet presAssocID="{9FA74EA5-8034-4ED8-8C3D-EB8BEBD8207F}" presName="linNode" presStyleCnt="0"/>
      <dgm:spPr/>
    </dgm:pt>
    <dgm:pt modelId="{8525EB96-85C9-486D-88ED-160D8B090567}" type="pres">
      <dgm:prSet presAssocID="{9FA74EA5-8034-4ED8-8C3D-EB8BEBD8207F}" presName="parentText" presStyleLbl="node1" presStyleIdx="0" presStyleCnt="1" custScaleX="145700" custLinFactNeighborX="-33653" custLinFactNeighborY="-2242">
        <dgm:presLayoutVars>
          <dgm:chMax val="1"/>
          <dgm:bulletEnabled val="1"/>
        </dgm:presLayoutVars>
      </dgm:prSet>
      <dgm:spPr/>
      <dgm:t>
        <a:bodyPr/>
        <a:lstStyle/>
        <a:p>
          <a:endParaRPr lang="es-CO"/>
        </a:p>
      </dgm:t>
    </dgm:pt>
  </dgm:ptLst>
  <dgm:cxnLst>
    <dgm:cxn modelId="{1CE2989A-DAA1-4A26-8B2C-133DC337A6DD}" srcId="{ACEC949E-F4A1-4910-A4D4-65A4F9166D5F}" destId="{9FA74EA5-8034-4ED8-8C3D-EB8BEBD8207F}" srcOrd="0" destOrd="0" parTransId="{8E9223F0-A419-4AFD-9480-7C9C3863113C}" sibTransId="{CFE43E5C-63BC-4EF1-861D-B88EDA42F92B}"/>
    <dgm:cxn modelId="{647A06ED-F4ED-43DD-8305-E507CB4853F3}" type="presOf" srcId="{ACEC949E-F4A1-4910-A4D4-65A4F9166D5F}" destId="{0EAE2DA4-45C5-4EC0-ABFE-4DCDBC13D0BA}" srcOrd="0" destOrd="0" presId="urn:microsoft.com/office/officeart/2005/8/layout/vList5"/>
    <dgm:cxn modelId="{D54FE0DE-9F5B-42E1-8EBE-DB5EB1CD0264}" type="presOf" srcId="{9FA74EA5-8034-4ED8-8C3D-EB8BEBD8207F}" destId="{8525EB96-85C9-486D-88ED-160D8B090567}" srcOrd="0" destOrd="0" presId="urn:microsoft.com/office/officeart/2005/8/layout/vList5"/>
    <dgm:cxn modelId="{BCFD7FD0-7B40-4EC3-BDC4-7CED01BE31E7}" type="presParOf" srcId="{0EAE2DA4-45C5-4EC0-ABFE-4DCDBC13D0BA}" destId="{E3B664ED-1BBA-4F57-97ED-18C4D31C4648}" srcOrd="0" destOrd="0" presId="urn:microsoft.com/office/officeart/2005/8/layout/vList5"/>
    <dgm:cxn modelId="{3F1FA022-9C19-48FF-AB0E-3B579CD90BBC}" type="presParOf" srcId="{E3B664ED-1BBA-4F57-97ED-18C4D31C4648}" destId="{8525EB96-85C9-486D-88ED-160D8B090567}" srcOrd="0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22" minVer="http://schemas.openxmlformats.org/drawingml/2006/diagram"/>
    </a:ext>
  </dgm:extLst>
</dgm:dataModel>
</file>

<file path=ppt/diagrams/data29.xml><?xml version="1.0" encoding="utf-8"?>
<dgm:dataModel xmlns:dgm="http://schemas.openxmlformats.org/drawingml/2006/diagram" xmlns:a="http://schemas.openxmlformats.org/drawingml/2006/main">
  <dgm:ptLst>
    <dgm:pt modelId="{18D81797-F3A4-4341-B7F6-1B1C9708FEDD}" type="doc">
      <dgm:prSet loTypeId="urn:microsoft.com/office/officeart/2009/3/layout/SubStepProcess" loCatId="process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s-CO"/>
        </a:p>
      </dgm:t>
    </dgm:pt>
    <dgm:pt modelId="{6A63EB9C-EB89-43E2-8EF1-9621464B6F98}">
      <dgm:prSet custT="1"/>
      <dgm:spPr/>
      <dgm:t>
        <a:bodyPr/>
        <a:lstStyle/>
        <a:p>
          <a:pPr rtl="0"/>
          <a:r>
            <a:rPr lang="es-CO" sz="1600" dirty="0" smtClean="0"/>
            <a:t>Promedio de usuarios OAC por mes: </a:t>
          </a:r>
          <a:r>
            <a:rPr lang="es-CO" sz="1600" b="1" dirty="0" smtClean="0"/>
            <a:t>93 Usuarios</a:t>
          </a:r>
          <a:endParaRPr lang="es-CO" sz="1600" b="1" dirty="0"/>
        </a:p>
      </dgm:t>
    </dgm:pt>
    <dgm:pt modelId="{A1E52F0D-7CDE-4EC1-A270-0F63A8CD117A}" type="parTrans" cxnId="{27787483-B58C-4BEE-AD2D-6FB3FF9CEAB7}">
      <dgm:prSet/>
      <dgm:spPr/>
      <dgm:t>
        <a:bodyPr/>
        <a:lstStyle/>
        <a:p>
          <a:endParaRPr lang="es-CO"/>
        </a:p>
      </dgm:t>
    </dgm:pt>
    <dgm:pt modelId="{851C7A01-E1E0-45D7-9CB2-6DECE081FD25}" type="sibTrans" cxnId="{27787483-B58C-4BEE-AD2D-6FB3FF9CEAB7}">
      <dgm:prSet/>
      <dgm:spPr/>
      <dgm:t>
        <a:bodyPr/>
        <a:lstStyle/>
        <a:p>
          <a:endParaRPr lang="es-CO"/>
        </a:p>
      </dgm:t>
    </dgm:pt>
    <dgm:pt modelId="{6C9F635C-BFEF-4FE1-9689-2CD01A4AE30D}">
      <dgm:prSet custT="1"/>
      <dgm:spPr/>
      <dgm:t>
        <a:bodyPr/>
        <a:lstStyle/>
        <a:p>
          <a:pPr rtl="0"/>
          <a:r>
            <a:rPr lang="es-CO" sz="1400" dirty="0" smtClean="0"/>
            <a:t>Peticiones más solicitadas a través de la OAC: </a:t>
          </a:r>
          <a:r>
            <a:rPr lang="es-CO" sz="1400" b="1" dirty="0" smtClean="0"/>
            <a:t>Extraprocesales, Solicitud de Restablecimiento de Derechos</a:t>
          </a:r>
          <a:endParaRPr lang="es-CO" sz="1400" b="1" dirty="0"/>
        </a:p>
      </dgm:t>
    </dgm:pt>
    <dgm:pt modelId="{5087822C-4299-4604-83CF-E27FB8B7C0B5}" type="parTrans" cxnId="{D130FDE7-3108-4A55-9DFA-92C4ABE4219F}">
      <dgm:prSet/>
      <dgm:spPr/>
      <dgm:t>
        <a:bodyPr/>
        <a:lstStyle/>
        <a:p>
          <a:endParaRPr lang="es-CO"/>
        </a:p>
      </dgm:t>
    </dgm:pt>
    <dgm:pt modelId="{F8687866-F548-4494-9FB6-49BE6E685AA5}" type="sibTrans" cxnId="{D130FDE7-3108-4A55-9DFA-92C4ABE4219F}">
      <dgm:prSet/>
      <dgm:spPr/>
      <dgm:t>
        <a:bodyPr/>
        <a:lstStyle/>
        <a:p>
          <a:endParaRPr lang="es-CO"/>
        </a:p>
      </dgm:t>
    </dgm:pt>
    <dgm:pt modelId="{3BC3E468-95BD-4B78-990F-151BDDC77597}">
      <dgm:prSet custT="1"/>
      <dgm:spPr/>
      <dgm:t>
        <a:bodyPr/>
        <a:lstStyle/>
        <a:p>
          <a:pPr rtl="0"/>
          <a:r>
            <a:rPr lang="es-CO" sz="1600" dirty="0" smtClean="0"/>
            <a:t>Público que más accede a la OAC: </a:t>
          </a:r>
          <a:r>
            <a:rPr lang="es-CO" sz="1600" b="1" dirty="0" smtClean="0"/>
            <a:t>Población Femenina</a:t>
          </a:r>
          <a:endParaRPr lang="es-CO" sz="1600" b="1" dirty="0"/>
        </a:p>
      </dgm:t>
    </dgm:pt>
    <dgm:pt modelId="{60E78A89-1EBF-4B58-A340-D82123B9B225}" type="parTrans" cxnId="{AB56D570-D2BF-4C88-B41C-607353669237}">
      <dgm:prSet/>
      <dgm:spPr/>
      <dgm:t>
        <a:bodyPr/>
        <a:lstStyle/>
        <a:p>
          <a:endParaRPr lang="es-CO"/>
        </a:p>
      </dgm:t>
    </dgm:pt>
    <dgm:pt modelId="{A218F609-BE69-495B-B667-9275FFBC6797}" type="sibTrans" cxnId="{AB56D570-D2BF-4C88-B41C-607353669237}">
      <dgm:prSet/>
      <dgm:spPr/>
      <dgm:t>
        <a:bodyPr/>
        <a:lstStyle/>
        <a:p>
          <a:endParaRPr lang="es-CO"/>
        </a:p>
      </dgm:t>
    </dgm:pt>
    <dgm:pt modelId="{7F89482D-9CF8-46E7-9471-5145383AEEC1}">
      <dgm:prSet custT="1"/>
      <dgm:spPr/>
      <dgm:t>
        <a:bodyPr/>
        <a:lstStyle/>
        <a:p>
          <a:pPr rtl="0"/>
          <a:r>
            <a:rPr lang="es-CO" sz="1400" dirty="0" smtClean="0"/>
            <a:t>Canales más usados para P,Q,R,D y S - Regional Amazonas: </a:t>
          </a:r>
          <a:r>
            <a:rPr lang="es-CO" sz="1600" b="1" dirty="0" smtClean="0"/>
            <a:t>Presencial y Escrito</a:t>
          </a:r>
          <a:r>
            <a:rPr lang="es-CO" sz="1200" b="1" dirty="0" smtClean="0"/>
            <a:t>*</a:t>
          </a:r>
          <a:endParaRPr lang="es-CO" sz="1000" dirty="0"/>
        </a:p>
      </dgm:t>
    </dgm:pt>
    <dgm:pt modelId="{3319897E-496B-4BE6-ADEB-05CAF44DD855}" type="parTrans" cxnId="{3912C39A-5825-4EC5-8EA6-E4340B6049B8}">
      <dgm:prSet/>
      <dgm:spPr/>
      <dgm:t>
        <a:bodyPr/>
        <a:lstStyle/>
        <a:p>
          <a:endParaRPr lang="es-CO"/>
        </a:p>
      </dgm:t>
    </dgm:pt>
    <dgm:pt modelId="{90E0E016-CFA8-4F71-AC54-7FB03A0F4CA6}" type="sibTrans" cxnId="{3912C39A-5825-4EC5-8EA6-E4340B6049B8}">
      <dgm:prSet/>
      <dgm:spPr/>
      <dgm:t>
        <a:bodyPr/>
        <a:lstStyle/>
        <a:p>
          <a:endParaRPr lang="es-CO"/>
        </a:p>
      </dgm:t>
    </dgm:pt>
    <dgm:pt modelId="{628B4744-0D6D-4E81-8861-2D3C9E95ECD8}" type="pres">
      <dgm:prSet presAssocID="{18D81797-F3A4-4341-B7F6-1B1C9708FEDD}" presName="Name0" presStyleCnt="0">
        <dgm:presLayoutVars>
          <dgm:chMax val="7"/>
          <dgm:dir/>
          <dgm:animOne val="branch"/>
        </dgm:presLayoutVars>
      </dgm:prSet>
      <dgm:spPr/>
      <dgm:t>
        <a:bodyPr/>
        <a:lstStyle/>
        <a:p>
          <a:endParaRPr lang="es-CO"/>
        </a:p>
      </dgm:t>
    </dgm:pt>
    <dgm:pt modelId="{2A2D4373-2B92-4998-8361-D749C3799E0E}" type="pres">
      <dgm:prSet presAssocID="{6A63EB9C-EB89-43E2-8EF1-9621464B6F98}" presName="parTx1" presStyleLbl="node1" presStyleIdx="0" presStyleCnt="4"/>
      <dgm:spPr/>
      <dgm:t>
        <a:bodyPr/>
        <a:lstStyle/>
        <a:p>
          <a:endParaRPr lang="es-CO"/>
        </a:p>
      </dgm:t>
    </dgm:pt>
    <dgm:pt modelId="{1975623F-29B7-433E-A42D-2A6AFBF780D8}" type="pres">
      <dgm:prSet presAssocID="{6C9F635C-BFEF-4FE1-9689-2CD01A4AE30D}" presName="parTx2" presStyleLbl="node1" presStyleIdx="1" presStyleCnt="4"/>
      <dgm:spPr/>
      <dgm:t>
        <a:bodyPr/>
        <a:lstStyle/>
        <a:p>
          <a:endParaRPr lang="es-CO"/>
        </a:p>
      </dgm:t>
    </dgm:pt>
    <dgm:pt modelId="{D2038EF9-4FA3-4BB1-B121-29F9E458837F}" type="pres">
      <dgm:prSet presAssocID="{3BC3E468-95BD-4B78-990F-151BDDC77597}" presName="parTx3" presStyleLbl="node1" presStyleIdx="2" presStyleCnt="4"/>
      <dgm:spPr/>
      <dgm:t>
        <a:bodyPr/>
        <a:lstStyle/>
        <a:p>
          <a:endParaRPr lang="es-CO"/>
        </a:p>
      </dgm:t>
    </dgm:pt>
    <dgm:pt modelId="{62AFDB7C-0DFA-4572-9720-776FCB677CDB}" type="pres">
      <dgm:prSet presAssocID="{7F89482D-9CF8-46E7-9471-5145383AEEC1}" presName="parTx4" presStyleLbl="node1" presStyleIdx="3" presStyleCnt="4"/>
      <dgm:spPr/>
      <dgm:t>
        <a:bodyPr/>
        <a:lstStyle/>
        <a:p>
          <a:endParaRPr lang="es-CO"/>
        </a:p>
      </dgm:t>
    </dgm:pt>
  </dgm:ptLst>
  <dgm:cxnLst>
    <dgm:cxn modelId="{AB56D570-D2BF-4C88-B41C-607353669237}" srcId="{18D81797-F3A4-4341-B7F6-1B1C9708FEDD}" destId="{3BC3E468-95BD-4B78-990F-151BDDC77597}" srcOrd="2" destOrd="0" parTransId="{60E78A89-1EBF-4B58-A340-D82123B9B225}" sibTransId="{A218F609-BE69-495B-B667-9275FFBC6797}"/>
    <dgm:cxn modelId="{F08551B3-430E-4E64-B59F-ADC8510BBEA7}" type="presOf" srcId="{6A63EB9C-EB89-43E2-8EF1-9621464B6F98}" destId="{2A2D4373-2B92-4998-8361-D749C3799E0E}" srcOrd="0" destOrd="0" presId="urn:microsoft.com/office/officeart/2009/3/layout/SubStepProcess"/>
    <dgm:cxn modelId="{D0D0DB2B-42A2-4590-B5A0-877B41950AB4}" type="presOf" srcId="{3BC3E468-95BD-4B78-990F-151BDDC77597}" destId="{D2038EF9-4FA3-4BB1-B121-29F9E458837F}" srcOrd="0" destOrd="0" presId="urn:microsoft.com/office/officeart/2009/3/layout/SubStepProcess"/>
    <dgm:cxn modelId="{DFF0DB84-9230-47F0-9071-01BBCD2F1D09}" type="presOf" srcId="{18D81797-F3A4-4341-B7F6-1B1C9708FEDD}" destId="{628B4744-0D6D-4E81-8861-2D3C9E95ECD8}" srcOrd="0" destOrd="0" presId="urn:microsoft.com/office/officeart/2009/3/layout/SubStepProcess"/>
    <dgm:cxn modelId="{3912C39A-5825-4EC5-8EA6-E4340B6049B8}" srcId="{18D81797-F3A4-4341-B7F6-1B1C9708FEDD}" destId="{7F89482D-9CF8-46E7-9471-5145383AEEC1}" srcOrd="3" destOrd="0" parTransId="{3319897E-496B-4BE6-ADEB-05CAF44DD855}" sibTransId="{90E0E016-CFA8-4F71-AC54-7FB03A0F4CA6}"/>
    <dgm:cxn modelId="{788A4FFA-D001-4B47-84C7-A3C2446E0841}" type="presOf" srcId="{7F89482D-9CF8-46E7-9471-5145383AEEC1}" destId="{62AFDB7C-0DFA-4572-9720-776FCB677CDB}" srcOrd="0" destOrd="0" presId="urn:microsoft.com/office/officeart/2009/3/layout/SubStepProcess"/>
    <dgm:cxn modelId="{D130FDE7-3108-4A55-9DFA-92C4ABE4219F}" srcId="{18D81797-F3A4-4341-B7F6-1B1C9708FEDD}" destId="{6C9F635C-BFEF-4FE1-9689-2CD01A4AE30D}" srcOrd="1" destOrd="0" parTransId="{5087822C-4299-4604-83CF-E27FB8B7C0B5}" sibTransId="{F8687866-F548-4494-9FB6-49BE6E685AA5}"/>
    <dgm:cxn modelId="{27787483-B58C-4BEE-AD2D-6FB3FF9CEAB7}" srcId="{18D81797-F3A4-4341-B7F6-1B1C9708FEDD}" destId="{6A63EB9C-EB89-43E2-8EF1-9621464B6F98}" srcOrd="0" destOrd="0" parTransId="{A1E52F0D-7CDE-4EC1-A270-0F63A8CD117A}" sibTransId="{851C7A01-E1E0-45D7-9CB2-6DECE081FD25}"/>
    <dgm:cxn modelId="{5A763D6B-E384-4688-8C81-C6245C2C6886}" type="presOf" srcId="{6C9F635C-BFEF-4FE1-9689-2CD01A4AE30D}" destId="{1975623F-29B7-433E-A42D-2A6AFBF780D8}" srcOrd="0" destOrd="0" presId="urn:microsoft.com/office/officeart/2009/3/layout/SubStepProcess"/>
    <dgm:cxn modelId="{ABB0E9A4-572E-4637-906F-8CBCFDD85CC3}" type="presParOf" srcId="{628B4744-0D6D-4E81-8861-2D3C9E95ECD8}" destId="{2A2D4373-2B92-4998-8361-D749C3799E0E}" srcOrd="0" destOrd="0" presId="urn:microsoft.com/office/officeart/2009/3/layout/SubStepProcess"/>
    <dgm:cxn modelId="{5224700F-80FC-4FF2-9C0B-89DB3D434411}" type="presParOf" srcId="{628B4744-0D6D-4E81-8861-2D3C9E95ECD8}" destId="{1975623F-29B7-433E-A42D-2A6AFBF780D8}" srcOrd="1" destOrd="0" presId="urn:microsoft.com/office/officeart/2009/3/layout/SubStepProcess"/>
    <dgm:cxn modelId="{1F1FDC08-B61F-45E0-9BFB-183482018813}" type="presParOf" srcId="{628B4744-0D6D-4E81-8861-2D3C9E95ECD8}" destId="{D2038EF9-4FA3-4BB1-B121-29F9E458837F}" srcOrd="2" destOrd="0" presId="urn:microsoft.com/office/officeart/2009/3/layout/SubStepProcess"/>
    <dgm:cxn modelId="{FD2EFF5D-34C5-4F92-BBA4-B769ADC6599B}" type="presParOf" srcId="{628B4744-0D6D-4E81-8861-2D3C9E95ECD8}" destId="{62AFDB7C-0DFA-4572-9720-776FCB677CDB}" srcOrd="3" destOrd="0" presId="urn:microsoft.com/office/officeart/2009/3/layout/SubStep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FFCFCF04-A7D6-4974-838B-A09B317CC2E2}" type="doc">
      <dgm:prSet loTypeId="urn:microsoft.com/office/officeart/2005/8/layout/vList5" loCatId="list" qsTypeId="urn:microsoft.com/office/officeart/2005/8/quickstyle/3d2" qsCatId="3D" csTypeId="urn:microsoft.com/office/officeart/2005/8/colors/accent6_2" csCatId="accent6" phldr="1"/>
      <dgm:spPr/>
      <dgm:t>
        <a:bodyPr/>
        <a:lstStyle/>
        <a:p>
          <a:endParaRPr lang="es-CO"/>
        </a:p>
      </dgm:t>
    </dgm:pt>
    <dgm:pt modelId="{F4D72498-2986-4AA8-82B2-63B7C5610575}">
      <dgm:prSet custT="1"/>
      <dgm:spPr/>
      <dgm:t>
        <a:bodyPr/>
        <a:lstStyle/>
        <a:p>
          <a:pPr rtl="0"/>
          <a:r>
            <a:rPr lang="es-CO" sz="2400" dirty="0" smtClean="0"/>
            <a:t>La atención se brinda en espacios concertados con la comunidad, espacios anexos al CDI, o el lugar de residencia de los beneficiarios</a:t>
          </a:r>
          <a:endParaRPr lang="es-CO" sz="2400" dirty="0"/>
        </a:p>
      </dgm:t>
    </dgm:pt>
    <dgm:pt modelId="{A8B76203-AFBD-402E-9C0D-0A3D5F88091E}" type="parTrans" cxnId="{CCDFBAF7-217B-49CB-B22C-4819B2B34B3D}">
      <dgm:prSet/>
      <dgm:spPr/>
      <dgm:t>
        <a:bodyPr/>
        <a:lstStyle/>
        <a:p>
          <a:endParaRPr lang="es-CO"/>
        </a:p>
      </dgm:t>
    </dgm:pt>
    <dgm:pt modelId="{96E46650-3D7F-4048-8001-B29B2FA8AD7C}" type="sibTrans" cxnId="{CCDFBAF7-217B-49CB-B22C-4819B2B34B3D}">
      <dgm:prSet/>
      <dgm:spPr/>
      <dgm:t>
        <a:bodyPr/>
        <a:lstStyle/>
        <a:p>
          <a:endParaRPr lang="es-CO"/>
        </a:p>
      </dgm:t>
    </dgm:pt>
    <dgm:pt modelId="{0DD9DF61-1948-4590-88E1-316C3D34FEB6}">
      <dgm:prSet custT="1"/>
      <dgm:spPr/>
      <dgm:t>
        <a:bodyPr/>
        <a:lstStyle/>
        <a:p>
          <a:pPr rtl="0"/>
          <a:r>
            <a:rPr lang="es-CO" sz="2400" dirty="0" smtClean="0"/>
            <a:t>Brinda atención mediante encuentros grupales una vez por semana </a:t>
          </a:r>
          <a:endParaRPr lang="es-CO" sz="2400" dirty="0"/>
        </a:p>
      </dgm:t>
    </dgm:pt>
    <dgm:pt modelId="{675FCBEC-B6B0-44F7-BAEB-94FD94560B51}" type="parTrans" cxnId="{B52E445F-3D2C-458C-8E35-ABC0C09D0F3D}">
      <dgm:prSet/>
      <dgm:spPr/>
      <dgm:t>
        <a:bodyPr/>
        <a:lstStyle/>
        <a:p>
          <a:endParaRPr lang="es-CO"/>
        </a:p>
      </dgm:t>
    </dgm:pt>
    <dgm:pt modelId="{301AF7FC-4C11-487E-AAB9-DC45B0A06C02}" type="sibTrans" cxnId="{B52E445F-3D2C-458C-8E35-ABC0C09D0F3D}">
      <dgm:prSet/>
      <dgm:spPr/>
      <dgm:t>
        <a:bodyPr/>
        <a:lstStyle/>
        <a:p>
          <a:endParaRPr lang="es-CO"/>
        </a:p>
      </dgm:t>
    </dgm:pt>
    <dgm:pt modelId="{0F2928FC-7ED1-4740-8403-AE6E40A966C7}">
      <dgm:prSet custT="1"/>
      <dgm:spPr/>
      <dgm:t>
        <a:bodyPr/>
        <a:lstStyle/>
        <a:p>
          <a:pPr rtl="0"/>
          <a:r>
            <a:rPr lang="es-CO" sz="2400" dirty="0" smtClean="0"/>
            <a:t>Visitas domiciliarias por lo menos una vez al mes</a:t>
          </a:r>
          <a:endParaRPr lang="es-CO" sz="2400" dirty="0"/>
        </a:p>
      </dgm:t>
    </dgm:pt>
    <dgm:pt modelId="{C746FB0D-58F5-40D6-AE7A-DC6A3C76E404}" type="parTrans" cxnId="{8498F6DB-667B-4512-BE82-BA2664D70A74}">
      <dgm:prSet/>
      <dgm:spPr/>
      <dgm:t>
        <a:bodyPr/>
        <a:lstStyle/>
        <a:p>
          <a:endParaRPr lang="es-CO"/>
        </a:p>
      </dgm:t>
    </dgm:pt>
    <dgm:pt modelId="{E3DAD3F4-FEA2-4A65-AB99-E9D415099EFC}" type="sibTrans" cxnId="{8498F6DB-667B-4512-BE82-BA2664D70A74}">
      <dgm:prSet/>
      <dgm:spPr/>
      <dgm:t>
        <a:bodyPr/>
        <a:lstStyle/>
        <a:p>
          <a:endParaRPr lang="es-CO"/>
        </a:p>
      </dgm:t>
    </dgm:pt>
    <dgm:pt modelId="{79D64E52-2143-4F1D-AF69-C04BA951AC41}">
      <dgm:prSet custT="1"/>
      <dgm:spPr/>
      <dgm:t>
        <a:bodyPr/>
        <a:lstStyle/>
        <a:p>
          <a:pPr rtl="0"/>
          <a:r>
            <a:rPr lang="es-CO" sz="2400" dirty="0" smtClean="0"/>
            <a:t>Brinda acompañamiento y formación familiar por parte de un equipo interdisciplinario </a:t>
          </a:r>
          <a:endParaRPr lang="es-CO" sz="2400" dirty="0"/>
        </a:p>
      </dgm:t>
    </dgm:pt>
    <dgm:pt modelId="{892F8896-E3D4-4EDA-876E-FFB8D5FCE540}" type="parTrans" cxnId="{0896F788-01DA-443F-B974-F545F724EF2D}">
      <dgm:prSet/>
      <dgm:spPr/>
      <dgm:t>
        <a:bodyPr/>
        <a:lstStyle/>
        <a:p>
          <a:endParaRPr lang="es-CO"/>
        </a:p>
      </dgm:t>
    </dgm:pt>
    <dgm:pt modelId="{729C8092-3300-42C3-9994-476D1FCA6427}" type="sibTrans" cxnId="{0896F788-01DA-443F-B974-F545F724EF2D}">
      <dgm:prSet/>
      <dgm:spPr/>
      <dgm:t>
        <a:bodyPr/>
        <a:lstStyle/>
        <a:p>
          <a:endParaRPr lang="es-CO"/>
        </a:p>
      </dgm:t>
    </dgm:pt>
    <dgm:pt modelId="{86D20A31-4130-4B09-8590-8778EB380286}">
      <dgm:prSet custT="1"/>
      <dgm:spPr/>
      <dgm:t>
        <a:bodyPr/>
        <a:lstStyle/>
        <a:p>
          <a:pPr rtl="0"/>
          <a:r>
            <a:rPr lang="es-CO" sz="2400" dirty="0" smtClean="0"/>
            <a:t>Garantía del requerimiento calórico nutricional al día</a:t>
          </a:r>
          <a:endParaRPr lang="es-CO" sz="2400" dirty="0"/>
        </a:p>
      </dgm:t>
    </dgm:pt>
    <dgm:pt modelId="{5F89B62C-48A2-40F5-835B-A73E9A281329}" type="parTrans" cxnId="{B719DBB0-766A-4C71-981E-45EF9A57AC38}">
      <dgm:prSet/>
      <dgm:spPr/>
      <dgm:t>
        <a:bodyPr/>
        <a:lstStyle/>
        <a:p>
          <a:endParaRPr lang="es-CO"/>
        </a:p>
      </dgm:t>
    </dgm:pt>
    <dgm:pt modelId="{C50C7CBC-64B1-4BFA-AFDB-3952D2746F2F}" type="sibTrans" cxnId="{B719DBB0-766A-4C71-981E-45EF9A57AC38}">
      <dgm:prSet/>
      <dgm:spPr/>
      <dgm:t>
        <a:bodyPr/>
        <a:lstStyle/>
        <a:p>
          <a:endParaRPr lang="es-CO"/>
        </a:p>
      </dgm:t>
    </dgm:pt>
    <dgm:pt modelId="{A6883825-D7D2-4AF6-931B-385B73677593}">
      <dgm:prSet custT="1"/>
      <dgm:spPr/>
      <dgm:t>
        <a:bodyPr/>
        <a:lstStyle/>
        <a:p>
          <a:pPr rtl="0"/>
          <a:r>
            <a:rPr lang="es-CO" sz="2400" dirty="0" smtClean="0"/>
            <a:t>Promoción y gestión en salud, crecimiento y desarrollo, lactancia materna y restablecimiento de derechos.</a:t>
          </a:r>
          <a:endParaRPr lang="es-CO" sz="2400" dirty="0"/>
        </a:p>
      </dgm:t>
    </dgm:pt>
    <dgm:pt modelId="{7E752B38-1611-4EC5-9A19-7168C3FB695F}" type="parTrans" cxnId="{7D6BBD5D-70F1-4DB9-87FD-48119A590C15}">
      <dgm:prSet/>
      <dgm:spPr/>
      <dgm:t>
        <a:bodyPr/>
        <a:lstStyle/>
        <a:p>
          <a:endParaRPr lang="es-CO"/>
        </a:p>
      </dgm:t>
    </dgm:pt>
    <dgm:pt modelId="{D6502192-208C-4604-920B-9A7C572603EA}" type="sibTrans" cxnId="{7D6BBD5D-70F1-4DB9-87FD-48119A590C15}">
      <dgm:prSet/>
      <dgm:spPr/>
      <dgm:t>
        <a:bodyPr/>
        <a:lstStyle/>
        <a:p>
          <a:endParaRPr lang="es-CO"/>
        </a:p>
      </dgm:t>
    </dgm:pt>
    <dgm:pt modelId="{58F21E06-F2AB-4604-AE37-93AA41F695E4}" type="pres">
      <dgm:prSet presAssocID="{FFCFCF04-A7D6-4974-838B-A09B317CC2E2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s-CO"/>
        </a:p>
      </dgm:t>
    </dgm:pt>
    <dgm:pt modelId="{991572F9-0F52-4A80-8AC8-F50C31719C72}" type="pres">
      <dgm:prSet presAssocID="{F4D72498-2986-4AA8-82B2-63B7C5610575}" presName="linNode" presStyleCnt="0"/>
      <dgm:spPr/>
      <dgm:t>
        <a:bodyPr/>
        <a:lstStyle/>
        <a:p>
          <a:endParaRPr lang="es-CO"/>
        </a:p>
      </dgm:t>
    </dgm:pt>
    <dgm:pt modelId="{C7ED8891-E6B9-4B45-BA97-0E1B895616CE}" type="pres">
      <dgm:prSet presAssocID="{F4D72498-2986-4AA8-82B2-63B7C5610575}" presName="parentText" presStyleLbl="node1" presStyleIdx="0" presStyleCnt="1" custScaleX="78061" custScaleY="76443" custLinFactNeighborY="-237">
        <dgm:presLayoutVars>
          <dgm:chMax val="1"/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B42565F8-3DA2-40EC-8CDC-C433DB818DD0}" type="pres">
      <dgm:prSet presAssocID="{F4D72498-2986-4AA8-82B2-63B7C5610575}" presName="descendantText" presStyleLbl="alignAccFollowNode1" presStyleIdx="0" presStyleCnt="1" custScaleX="104444" custScaleY="114938" custLinFactNeighborX="6696" custLinFactNeighborY="-5055">
        <dgm:presLayoutVars>
          <dgm:bulletEnabled val="1"/>
        </dgm:presLayoutVars>
      </dgm:prSet>
      <dgm:spPr/>
      <dgm:t>
        <a:bodyPr/>
        <a:lstStyle/>
        <a:p>
          <a:endParaRPr lang="es-CO"/>
        </a:p>
      </dgm:t>
    </dgm:pt>
  </dgm:ptLst>
  <dgm:cxnLst>
    <dgm:cxn modelId="{B52E445F-3D2C-458C-8E35-ABC0C09D0F3D}" srcId="{F4D72498-2986-4AA8-82B2-63B7C5610575}" destId="{0DD9DF61-1948-4590-88E1-316C3D34FEB6}" srcOrd="0" destOrd="0" parTransId="{675FCBEC-B6B0-44F7-BAEB-94FD94560B51}" sibTransId="{301AF7FC-4C11-487E-AAB9-DC45B0A06C02}"/>
    <dgm:cxn modelId="{B719DBB0-766A-4C71-981E-45EF9A57AC38}" srcId="{F4D72498-2986-4AA8-82B2-63B7C5610575}" destId="{86D20A31-4130-4B09-8590-8778EB380286}" srcOrd="3" destOrd="0" parTransId="{5F89B62C-48A2-40F5-835B-A73E9A281329}" sibTransId="{C50C7CBC-64B1-4BFA-AFDB-3952D2746F2F}"/>
    <dgm:cxn modelId="{7D6BBD5D-70F1-4DB9-87FD-48119A590C15}" srcId="{F4D72498-2986-4AA8-82B2-63B7C5610575}" destId="{A6883825-D7D2-4AF6-931B-385B73677593}" srcOrd="4" destOrd="0" parTransId="{7E752B38-1611-4EC5-9A19-7168C3FB695F}" sibTransId="{D6502192-208C-4604-920B-9A7C572603EA}"/>
    <dgm:cxn modelId="{8498F6DB-667B-4512-BE82-BA2664D70A74}" srcId="{F4D72498-2986-4AA8-82B2-63B7C5610575}" destId="{0F2928FC-7ED1-4740-8403-AE6E40A966C7}" srcOrd="1" destOrd="0" parTransId="{C746FB0D-58F5-40D6-AE7A-DC6A3C76E404}" sibTransId="{E3DAD3F4-FEA2-4A65-AB99-E9D415099EFC}"/>
    <dgm:cxn modelId="{4BDDFF1E-DBA5-444B-80FE-87CCAC6862A2}" type="presOf" srcId="{86D20A31-4130-4B09-8590-8778EB380286}" destId="{B42565F8-3DA2-40EC-8CDC-C433DB818DD0}" srcOrd="0" destOrd="3" presId="urn:microsoft.com/office/officeart/2005/8/layout/vList5"/>
    <dgm:cxn modelId="{5542B314-3746-4E56-B46C-4EBDC6C3F6EF}" type="presOf" srcId="{F4D72498-2986-4AA8-82B2-63B7C5610575}" destId="{C7ED8891-E6B9-4B45-BA97-0E1B895616CE}" srcOrd="0" destOrd="0" presId="urn:microsoft.com/office/officeart/2005/8/layout/vList5"/>
    <dgm:cxn modelId="{CCDFBAF7-217B-49CB-B22C-4819B2B34B3D}" srcId="{FFCFCF04-A7D6-4974-838B-A09B317CC2E2}" destId="{F4D72498-2986-4AA8-82B2-63B7C5610575}" srcOrd="0" destOrd="0" parTransId="{A8B76203-AFBD-402E-9C0D-0A3D5F88091E}" sibTransId="{96E46650-3D7F-4048-8001-B29B2FA8AD7C}"/>
    <dgm:cxn modelId="{11F5428E-296C-4E76-BB38-288255B9FCA3}" type="presOf" srcId="{A6883825-D7D2-4AF6-931B-385B73677593}" destId="{B42565F8-3DA2-40EC-8CDC-C433DB818DD0}" srcOrd="0" destOrd="4" presId="urn:microsoft.com/office/officeart/2005/8/layout/vList5"/>
    <dgm:cxn modelId="{D3D9CF4C-5F09-4E26-8C9A-418C0694BDAB}" type="presOf" srcId="{0DD9DF61-1948-4590-88E1-316C3D34FEB6}" destId="{B42565F8-3DA2-40EC-8CDC-C433DB818DD0}" srcOrd="0" destOrd="0" presId="urn:microsoft.com/office/officeart/2005/8/layout/vList5"/>
    <dgm:cxn modelId="{C0142B2C-CA13-4EF0-95E1-118604671995}" type="presOf" srcId="{0F2928FC-7ED1-4740-8403-AE6E40A966C7}" destId="{B42565F8-3DA2-40EC-8CDC-C433DB818DD0}" srcOrd="0" destOrd="1" presId="urn:microsoft.com/office/officeart/2005/8/layout/vList5"/>
    <dgm:cxn modelId="{09BF1E76-8BF0-4ACF-AF1D-66830023D3F6}" type="presOf" srcId="{FFCFCF04-A7D6-4974-838B-A09B317CC2E2}" destId="{58F21E06-F2AB-4604-AE37-93AA41F695E4}" srcOrd="0" destOrd="0" presId="urn:microsoft.com/office/officeart/2005/8/layout/vList5"/>
    <dgm:cxn modelId="{0D7843E9-202D-48BB-9986-F5FEFE0D71D0}" type="presOf" srcId="{79D64E52-2143-4F1D-AF69-C04BA951AC41}" destId="{B42565F8-3DA2-40EC-8CDC-C433DB818DD0}" srcOrd="0" destOrd="2" presId="urn:microsoft.com/office/officeart/2005/8/layout/vList5"/>
    <dgm:cxn modelId="{0896F788-01DA-443F-B974-F545F724EF2D}" srcId="{F4D72498-2986-4AA8-82B2-63B7C5610575}" destId="{79D64E52-2143-4F1D-AF69-C04BA951AC41}" srcOrd="2" destOrd="0" parTransId="{892F8896-E3D4-4EDA-876E-FFB8D5FCE540}" sibTransId="{729C8092-3300-42C3-9994-476D1FCA6427}"/>
    <dgm:cxn modelId="{CBECE6F1-66A9-47D6-91EC-DC34EA6258AE}" type="presParOf" srcId="{58F21E06-F2AB-4604-AE37-93AA41F695E4}" destId="{991572F9-0F52-4A80-8AC8-F50C31719C72}" srcOrd="0" destOrd="0" presId="urn:microsoft.com/office/officeart/2005/8/layout/vList5"/>
    <dgm:cxn modelId="{774C5249-219C-4112-961F-F10E4DE69994}" type="presParOf" srcId="{991572F9-0F52-4A80-8AC8-F50C31719C72}" destId="{C7ED8891-E6B9-4B45-BA97-0E1B895616CE}" srcOrd="0" destOrd="0" presId="urn:microsoft.com/office/officeart/2005/8/layout/vList5"/>
    <dgm:cxn modelId="{475ACEE6-EA31-4DE7-8239-C2310678A6D4}" type="presParOf" srcId="{991572F9-0F52-4A80-8AC8-F50C31719C72}" destId="{B42565F8-3DA2-40EC-8CDC-C433DB818DD0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5113EB32-F8F0-4CB2-A08D-AB0ACC528FE0}" type="doc">
      <dgm:prSet loTypeId="urn:microsoft.com/office/officeart/2005/8/layout/hierarchy4" loCatId="list" qsTypeId="urn:microsoft.com/office/officeart/2005/8/quickstyle/3d1" qsCatId="3D" csTypeId="urn:microsoft.com/office/officeart/2005/8/colors/colorful4" csCatId="colorful" phldr="1"/>
      <dgm:spPr/>
      <dgm:t>
        <a:bodyPr/>
        <a:lstStyle/>
        <a:p>
          <a:endParaRPr lang="es-CO"/>
        </a:p>
      </dgm:t>
    </dgm:pt>
    <dgm:pt modelId="{5C466C6B-AF76-441C-8CFA-4BD670A8EDE5}">
      <dgm:prSet phldrT="[Texto]"/>
      <dgm:spPr/>
      <dgm:t>
        <a:bodyPr/>
        <a:lstStyle/>
        <a:p>
          <a:r>
            <a:rPr lang="es-CO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Enfoque Diferencial (Étnico, Discapacidad y Diversidad Sexual y de Genero)</a:t>
          </a:r>
          <a:endParaRPr lang="es-CO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F7859A80-B8A7-48AB-BABA-6040BC942D59}" type="parTrans" cxnId="{96802B09-4F67-496E-82AB-467003579B02}">
      <dgm:prSet/>
      <dgm:spPr/>
      <dgm:t>
        <a:bodyPr/>
        <a:lstStyle/>
        <a:p>
          <a:endParaRPr lang="es-CO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75A3A2A7-2C95-4355-8581-A90885BB4DCF}" type="sibTrans" cxnId="{96802B09-4F67-496E-82AB-467003579B02}">
      <dgm:prSet/>
      <dgm:spPr/>
      <dgm:t>
        <a:bodyPr/>
        <a:lstStyle/>
        <a:p>
          <a:endParaRPr lang="es-CO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71ABFA18-0726-4A94-9071-1BE5DC1D3565}">
      <dgm:prSet phldrT="[Texto]"/>
      <dgm:spPr/>
      <dgm:t>
        <a:bodyPr/>
        <a:lstStyle/>
        <a:p>
          <a:r>
            <a:rPr lang="es-CO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Violencia en la Escuela (Delitos cometidos por adolecentes)</a:t>
          </a:r>
          <a:endParaRPr lang="es-CO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C55F8FE-0F0D-4FAF-9807-2F5E898055E8}" type="parTrans" cxnId="{E01D464D-75A8-45D3-86A9-50B127C78556}">
      <dgm:prSet/>
      <dgm:spPr/>
      <dgm:t>
        <a:bodyPr/>
        <a:lstStyle/>
        <a:p>
          <a:endParaRPr lang="es-CO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53354A99-F6A8-4E94-A7AC-8CE19897423B}" type="sibTrans" cxnId="{E01D464D-75A8-45D3-86A9-50B127C78556}">
      <dgm:prSet/>
      <dgm:spPr/>
      <dgm:t>
        <a:bodyPr/>
        <a:lstStyle/>
        <a:p>
          <a:endParaRPr lang="es-CO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B3D3F09C-5C02-46A3-B17C-151246671186}">
      <dgm:prSet phldrT="[Texto]"/>
      <dgm:spPr/>
      <dgm:t>
        <a:bodyPr/>
        <a:lstStyle/>
        <a:p>
          <a:r>
            <a:rPr lang="es-CO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Prevención de violencia intrafamiliar</a:t>
          </a:r>
          <a:endParaRPr lang="es-CO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3CA5E6F-0CB9-4E8B-B64D-F885C4EAA31D}" type="parTrans" cxnId="{F1B7771C-4446-462C-BE76-A24F8E9CF9F6}">
      <dgm:prSet/>
      <dgm:spPr/>
      <dgm:t>
        <a:bodyPr/>
        <a:lstStyle/>
        <a:p>
          <a:endParaRPr lang="es-CO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D752D85F-C728-4FA1-800D-4D42E5E52157}" type="sibTrans" cxnId="{F1B7771C-4446-462C-BE76-A24F8E9CF9F6}">
      <dgm:prSet/>
      <dgm:spPr/>
      <dgm:t>
        <a:bodyPr/>
        <a:lstStyle/>
        <a:p>
          <a:endParaRPr lang="es-CO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806ECCC1-2773-41A6-B530-7AFB399C36E2}">
      <dgm:prSet phldrT="[Texto]"/>
      <dgm:spPr/>
      <dgm:t>
        <a:bodyPr/>
        <a:lstStyle/>
        <a:p>
          <a:r>
            <a:rPr lang="es-CO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Trabajo Infantil y Situación de vida en la Calle</a:t>
          </a:r>
          <a:endParaRPr lang="es-CO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36BD8AE4-5614-4B88-B039-09DBEC4BBBEB}" type="parTrans" cxnId="{DDC5BC75-2F63-4C9C-A385-E024C3453117}">
      <dgm:prSet/>
      <dgm:spPr/>
      <dgm:t>
        <a:bodyPr/>
        <a:lstStyle/>
        <a:p>
          <a:endParaRPr lang="es-CO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74A0D1BB-DB57-4DA9-AA3C-051B82538B05}" type="sibTrans" cxnId="{DDC5BC75-2F63-4C9C-A385-E024C3453117}">
      <dgm:prSet/>
      <dgm:spPr/>
      <dgm:t>
        <a:bodyPr/>
        <a:lstStyle/>
        <a:p>
          <a:endParaRPr lang="es-CO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6FF34EF-35FD-4FE2-893C-2824325686D1}">
      <dgm:prSet phldrT="[Texto]"/>
      <dgm:spPr/>
      <dgm:t>
        <a:bodyPr/>
        <a:lstStyle/>
        <a:p>
          <a:r>
            <a:rPr lang="es-CO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Niñez y conflicto armado </a:t>
          </a:r>
          <a:endParaRPr lang="es-CO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92F2FB71-B863-4353-8E3D-A91115E4869C}" type="parTrans" cxnId="{528902E9-F63F-4350-9C77-AC3EE01B559C}">
      <dgm:prSet/>
      <dgm:spPr/>
      <dgm:t>
        <a:bodyPr/>
        <a:lstStyle/>
        <a:p>
          <a:endParaRPr lang="es-CO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7691826-3F0D-48E0-BBAB-8C3C9722F722}" type="sibTrans" cxnId="{528902E9-F63F-4350-9C77-AC3EE01B559C}">
      <dgm:prSet/>
      <dgm:spPr/>
      <dgm:t>
        <a:bodyPr/>
        <a:lstStyle/>
        <a:p>
          <a:endParaRPr lang="es-CO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678B8DD-1B4D-4565-AA9F-ED3F66625606}">
      <dgm:prSet phldrT="[Texto]"/>
      <dgm:spPr/>
      <dgm:t>
        <a:bodyPr/>
        <a:lstStyle/>
        <a:p>
          <a:r>
            <a:rPr lang="es-CO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Consumo de Sustancias Psicoactivas</a:t>
          </a:r>
        </a:p>
      </dgm:t>
    </dgm:pt>
    <dgm:pt modelId="{35DB9B3D-91E5-4150-8FAD-3ACD884BC98D}" type="parTrans" cxnId="{7857FD6E-0ECD-47D7-82FC-44C54E597DE4}">
      <dgm:prSet/>
      <dgm:spPr/>
      <dgm:t>
        <a:bodyPr/>
        <a:lstStyle/>
        <a:p>
          <a:endParaRPr lang="es-CO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530D02B4-D873-44FC-A862-DE07AA905476}" type="sibTrans" cxnId="{7857FD6E-0ECD-47D7-82FC-44C54E597DE4}">
      <dgm:prSet/>
      <dgm:spPr/>
      <dgm:t>
        <a:bodyPr/>
        <a:lstStyle/>
        <a:p>
          <a:endParaRPr lang="es-CO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9EA94A19-0178-433C-AF98-7D5F95141926}">
      <dgm:prSet phldrT="[Texto]"/>
      <dgm:spPr/>
      <dgm:t>
        <a:bodyPr/>
        <a:lstStyle/>
        <a:p>
          <a:r>
            <a:rPr lang="es-CO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Prevención de violencia Sexual.</a:t>
          </a:r>
        </a:p>
      </dgm:t>
    </dgm:pt>
    <dgm:pt modelId="{0713C1FF-0613-49FC-8374-50E29AB961FA}" type="parTrans" cxnId="{1C066533-E0E1-4DEA-B240-2EADDBEC4361}">
      <dgm:prSet/>
      <dgm:spPr/>
      <dgm:t>
        <a:bodyPr/>
        <a:lstStyle/>
        <a:p>
          <a:endParaRPr lang="es-CO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BCE133C-1F98-44F5-85F2-5D691AA5C50D}" type="sibTrans" cxnId="{1C066533-E0E1-4DEA-B240-2EADDBEC4361}">
      <dgm:prSet/>
      <dgm:spPr/>
      <dgm:t>
        <a:bodyPr/>
        <a:lstStyle/>
        <a:p>
          <a:endParaRPr lang="es-CO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BE317A2D-8AFC-42C3-82B9-BB2A7C1247E4}" type="pres">
      <dgm:prSet presAssocID="{5113EB32-F8F0-4CB2-A08D-AB0ACC528FE0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s-CO"/>
        </a:p>
      </dgm:t>
    </dgm:pt>
    <dgm:pt modelId="{BC918EDD-274A-4C0F-A659-ECF8DFD77258}" type="pres">
      <dgm:prSet presAssocID="{5C466C6B-AF76-441C-8CFA-4BD670A8EDE5}" presName="vertOne" presStyleCnt="0"/>
      <dgm:spPr/>
    </dgm:pt>
    <dgm:pt modelId="{339B4A28-EBE0-415B-80EE-1926D1D08891}" type="pres">
      <dgm:prSet presAssocID="{5C466C6B-AF76-441C-8CFA-4BD670A8EDE5}" presName="txOne" presStyleLbl="node0" presStyleIdx="0" presStyleCnt="1" custLinFactNeighborX="-336" custLinFactNeighborY="16882">
        <dgm:presLayoutVars>
          <dgm:chPref val="3"/>
        </dgm:presLayoutVars>
      </dgm:prSet>
      <dgm:spPr/>
      <dgm:t>
        <a:bodyPr/>
        <a:lstStyle/>
        <a:p>
          <a:endParaRPr lang="es-CO"/>
        </a:p>
      </dgm:t>
    </dgm:pt>
    <dgm:pt modelId="{2A4201E1-EB1E-4D1B-8868-DA4EF64B97A0}" type="pres">
      <dgm:prSet presAssocID="{5C466C6B-AF76-441C-8CFA-4BD670A8EDE5}" presName="parTransOne" presStyleCnt="0"/>
      <dgm:spPr/>
    </dgm:pt>
    <dgm:pt modelId="{B78FA9C8-A921-46A8-A076-6B73757949DD}" type="pres">
      <dgm:prSet presAssocID="{5C466C6B-AF76-441C-8CFA-4BD670A8EDE5}" presName="horzOne" presStyleCnt="0"/>
      <dgm:spPr/>
    </dgm:pt>
    <dgm:pt modelId="{9EBFAF3C-E701-4119-855E-4F003F774C39}" type="pres">
      <dgm:prSet presAssocID="{71ABFA18-0726-4A94-9071-1BE5DC1D3565}" presName="vertTwo" presStyleCnt="0"/>
      <dgm:spPr/>
    </dgm:pt>
    <dgm:pt modelId="{FEDE8F2E-FCC8-44A7-9FD9-93627CE26C09}" type="pres">
      <dgm:prSet presAssocID="{71ABFA18-0726-4A94-9071-1BE5DC1D3565}" presName="txTwo" presStyleLbl="node2" presStyleIdx="0" presStyleCnt="2">
        <dgm:presLayoutVars>
          <dgm:chPref val="3"/>
        </dgm:presLayoutVars>
      </dgm:prSet>
      <dgm:spPr/>
      <dgm:t>
        <a:bodyPr/>
        <a:lstStyle/>
        <a:p>
          <a:endParaRPr lang="es-CO"/>
        </a:p>
      </dgm:t>
    </dgm:pt>
    <dgm:pt modelId="{C80D8482-DFFC-4041-9F49-A257404D3AEF}" type="pres">
      <dgm:prSet presAssocID="{71ABFA18-0726-4A94-9071-1BE5DC1D3565}" presName="parTransTwo" presStyleCnt="0"/>
      <dgm:spPr/>
    </dgm:pt>
    <dgm:pt modelId="{20D3E98F-95DD-452D-9DB3-9AD43D7A4838}" type="pres">
      <dgm:prSet presAssocID="{71ABFA18-0726-4A94-9071-1BE5DC1D3565}" presName="horzTwo" presStyleCnt="0"/>
      <dgm:spPr/>
    </dgm:pt>
    <dgm:pt modelId="{D49123D6-DEF2-4C36-97CD-52B52E781A4C}" type="pres">
      <dgm:prSet presAssocID="{B3D3F09C-5C02-46A3-B17C-151246671186}" presName="vertThree" presStyleCnt="0"/>
      <dgm:spPr/>
    </dgm:pt>
    <dgm:pt modelId="{33A7F88E-3676-4F39-8B95-1BDF52A1A5DB}" type="pres">
      <dgm:prSet presAssocID="{B3D3F09C-5C02-46A3-B17C-151246671186}" presName="txThree" presStyleLbl="node3" presStyleIdx="0" presStyleCnt="4">
        <dgm:presLayoutVars>
          <dgm:chPref val="3"/>
        </dgm:presLayoutVars>
      </dgm:prSet>
      <dgm:spPr/>
      <dgm:t>
        <a:bodyPr/>
        <a:lstStyle/>
        <a:p>
          <a:endParaRPr lang="es-CO"/>
        </a:p>
      </dgm:t>
    </dgm:pt>
    <dgm:pt modelId="{B5D83AAC-54A3-46AD-93A2-5106E0B7431E}" type="pres">
      <dgm:prSet presAssocID="{B3D3F09C-5C02-46A3-B17C-151246671186}" presName="horzThree" presStyleCnt="0"/>
      <dgm:spPr/>
    </dgm:pt>
    <dgm:pt modelId="{1124F037-E7DC-4CDB-80F0-1D0CD54D2099}" type="pres">
      <dgm:prSet presAssocID="{D752D85F-C728-4FA1-800D-4D42E5E52157}" presName="sibSpaceThree" presStyleCnt="0"/>
      <dgm:spPr/>
    </dgm:pt>
    <dgm:pt modelId="{4279E021-D080-4F9B-B1A5-22F92FD5C5C4}" type="pres">
      <dgm:prSet presAssocID="{806ECCC1-2773-41A6-B530-7AFB399C36E2}" presName="vertThree" presStyleCnt="0"/>
      <dgm:spPr/>
    </dgm:pt>
    <dgm:pt modelId="{3AB197C3-80A7-406A-8953-B0552D1809E3}" type="pres">
      <dgm:prSet presAssocID="{806ECCC1-2773-41A6-B530-7AFB399C36E2}" presName="txThree" presStyleLbl="node3" presStyleIdx="1" presStyleCnt="4">
        <dgm:presLayoutVars>
          <dgm:chPref val="3"/>
        </dgm:presLayoutVars>
      </dgm:prSet>
      <dgm:spPr/>
      <dgm:t>
        <a:bodyPr/>
        <a:lstStyle/>
        <a:p>
          <a:endParaRPr lang="es-CO"/>
        </a:p>
      </dgm:t>
    </dgm:pt>
    <dgm:pt modelId="{0E6FEEB0-47A5-4560-A6A0-416CB6190BE8}" type="pres">
      <dgm:prSet presAssocID="{806ECCC1-2773-41A6-B530-7AFB399C36E2}" presName="horzThree" presStyleCnt="0"/>
      <dgm:spPr/>
    </dgm:pt>
    <dgm:pt modelId="{0EE182C7-16B1-4CF0-A3A2-DFEDE8816C54}" type="pres">
      <dgm:prSet presAssocID="{53354A99-F6A8-4E94-A7AC-8CE19897423B}" presName="sibSpaceTwo" presStyleCnt="0"/>
      <dgm:spPr/>
    </dgm:pt>
    <dgm:pt modelId="{E80F8B67-522E-4D50-9BDF-F96EA4350862}" type="pres">
      <dgm:prSet presAssocID="{A6FF34EF-35FD-4FE2-893C-2824325686D1}" presName="vertTwo" presStyleCnt="0"/>
      <dgm:spPr/>
    </dgm:pt>
    <dgm:pt modelId="{3CF6D0D1-015D-489E-BFE7-088BC157880C}" type="pres">
      <dgm:prSet presAssocID="{A6FF34EF-35FD-4FE2-893C-2824325686D1}" presName="txTwo" presStyleLbl="node2" presStyleIdx="1" presStyleCnt="2">
        <dgm:presLayoutVars>
          <dgm:chPref val="3"/>
        </dgm:presLayoutVars>
      </dgm:prSet>
      <dgm:spPr/>
      <dgm:t>
        <a:bodyPr/>
        <a:lstStyle/>
        <a:p>
          <a:endParaRPr lang="es-CO"/>
        </a:p>
      </dgm:t>
    </dgm:pt>
    <dgm:pt modelId="{FFD076B1-B9D2-4C08-B88C-754171518BC6}" type="pres">
      <dgm:prSet presAssocID="{A6FF34EF-35FD-4FE2-893C-2824325686D1}" presName="parTransTwo" presStyleCnt="0"/>
      <dgm:spPr/>
    </dgm:pt>
    <dgm:pt modelId="{D7B509EB-DF21-4D21-9CC3-705EC50EA016}" type="pres">
      <dgm:prSet presAssocID="{A6FF34EF-35FD-4FE2-893C-2824325686D1}" presName="horzTwo" presStyleCnt="0"/>
      <dgm:spPr/>
    </dgm:pt>
    <dgm:pt modelId="{96CAB813-EF1E-45B7-9DCA-9BFD6B7DD6D6}" type="pres">
      <dgm:prSet presAssocID="{E678B8DD-1B4D-4565-AA9F-ED3F66625606}" presName="vertThree" presStyleCnt="0"/>
      <dgm:spPr/>
    </dgm:pt>
    <dgm:pt modelId="{331AE5C0-31A2-41D1-A483-1BB840B447A1}" type="pres">
      <dgm:prSet presAssocID="{E678B8DD-1B4D-4565-AA9F-ED3F66625606}" presName="txThree" presStyleLbl="node3" presStyleIdx="2" presStyleCnt="4">
        <dgm:presLayoutVars>
          <dgm:chPref val="3"/>
        </dgm:presLayoutVars>
      </dgm:prSet>
      <dgm:spPr/>
      <dgm:t>
        <a:bodyPr/>
        <a:lstStyle/>
        <a:p>
          <a:endParaRPr lang="es-CO"/>
        </a:p>
      </dgm:t>
    </dgm:pt>
    <dgm:pt modelId="{CAAA7CE2-89C5-4485-BA43-16A1B79A49C7}" type="pres">
      <dgm:prSet presAssocID="{E678B8DD-1B4D-4565-AA9F-ED3F66625606}" presName="horzThree" presStyleCnt="0"/>
      <dgm:spPr/>
    </dgm:pt>
    <dgm:pt modelId="{57A426C8-1304-42B1-B4AD-65E70F78A670}" type="pres">
      <dgm:prSet presAssocID="{530D02B4-D873-44FC-A862-DE07AA905476}" presName="sibSpaceThree" presStyleCnt="0"/>
      <dgm:spPr/>
    </dgm:pt>
    <dgm:pt modelId="{2B137FA0-6542-44F5-9C2E-393DBB1781CE}" type="pres">
      <dgm:prSet presAssocID="{9EA94A19-0178-433C-AF98-7D5F95141926}" presName="vertThree" presStyleCnt="0"/>
      <dgm:spPr/>
    </dgm:pt>
    <dgm:pt modelId="{DD9F4B0C-BD04-4A42-8B74-214E0F6FED37}" type="pres">
      <dgm:prSet presAssocID="{9EA94A19-0178-433C-AF98-7D5F95141926}" presName="txThree" presStyleLbl="node3" presStyleIdx="3" presStyleCnt="4">
        <dgm:presLayoutVars>
          <dgm:chPref val="3"/>
        </dgm:presLayoutVars>
      </dgm:prSet>
      <dgm:spPr/>
      <dgm:t>
        <a:bodyPr/>
        <a:lstStyle/>
        <a:p>
          <a:endParaRPr lang="es-CO"/>
        </a:p>
      </dgm:t>
    </dgm:pt>
    <dgm:pt modelId="{D502A817-B071-4651-B517-BDF5CDCA0F6D}" type="pres">
      <dgm:prSet presAssocID="{9EA94A19-0178-433C-AF98-7D5F95141926}" presName="horzThree" presStyleCnt="0"/>
      <dgm:spPr/>
    </dgm:pt>
  </dgm:ptLst>
  <dgm:cxnLst>
    <dgm:cxn modelId="{1C066533-E0E1-4DEA-B240-2EADDBEC4361}" srcId="{A6FF34EF-35FD-4FE2-893C-2824325686D1}" destId="{9EA94A19-0178-433C-AF98-7D5F95141926}" srcOrd="1" destOrd="0" parTransId="{0713C1FF-0613-49FC-8374-50E29AB961FA}" sibTransId="{2BCE133C-1F98-44F5-85F2-5D691AA5C50D}"/>
    <dgm:cxn modelId="{F1B7771C-4446-462C-BE76-A24F8E9CF9F6}" srcId="{71ABFA18-0726-4A94-9071-1BE5DC1D3565}" destId="{B3D3F09C-5C02-46A3-B17C-151246671186}" srcOrd="0" destOrd="0" parTransId="{A3CA5E6F-0CB9-4E8B-B64D-F885C4EAA31D}" sibTransId="{D752D85F-C728-4FA1-800D-4D42E5E52157}"/>
    <dgm:cxn modelId="{96802B09-4F67-496E-82AB-467003579B02}" srcId="{5113EB32-F8F0-4CB2-A08D-AB0ACC528FE0}" destId="{5C466C6B-AF76-441C-8CFA-4BD670A8EDE5}" srcOrd="0" destOrd="0" parTransId="{F7859A80-B8A7-48AB-BABA-6040BC942D59}" sibTransId="{75A3A2A7-2C95-4355-8581-A90885BB4DCF}"/>
    <dgm:cxn modelId="{528902E9-F63F-4350-9C77-AC3EE01B559C}" srcId="{5C466C6B-AF76-441C-8CFA-4BD670A8EDE5}" destId="{A6FF34EF-35FD-4FE2-893C-2824325686D1}" srcOrd="1" destOrd="0" parTransId="{92F2FB71-B863-4353-8E3D-A91115E4869C}" sibTransId="{A7691826-3F0D-48E0-BBAB-8C3C9722F722}"/>
    <dgm:cxn modelId="{3A3BB464-F714-48D1-980C-A1A200D14330}" type="presOf" srcId="{5113EB32-F8F0-4CB2-A08D-AB0ACC528FE0}" destId="{BE317A2D-8AFC-42C3-82B9-BB2A7C1247E4}" srcOrd="0" destOrd="0" presId="urn:microsoft.com/office/officeart/2005/8/layout/hierarchy4"/>
    <dgm:cxn modelId="{541DA644-4F4D-4C4A-BAB9-C084D5D5400F}" type="presOf" srcId="{71ABFA18-0726-4A94-9071-1BE5DC1D3565}" destId="{FEDE8F2E-FCC8-44A7-9FD9-93627CE26C09}" srcOrd="0" destOrd="0" presId="urn:microsoft.com/office/officeart/2005/8/layout/hierarchy4"/>
    <dgm:cxn modelId="{DDC5BC75-2F63-4C9C-A385-E024C3453117}" srcId="{71ABFA18-0726-4A94-9071-1BE5DC1D3565}" destId="{806ECCC1-2773-41A6-B530-7AFB399C36E2}" srcOrd="1" destOrd="0" parTransId="{36BD8AE4-5614-4B88-B039-09DBEC4BBBEB}" sibTransId="{74A0D1BB-DB57-4DA9-AA3C-051B82538B05}"/>
    <dgm:cxn modelId="{7857FD6E-0ECD-47D7-82FC-44C54E597DE4}" srcId="{A6FF34EF-35FD-4FE2-893C-2824325686D1}" destId="{E678B8DD-1B4D-4565-AA9F-ED3F66625606}" srcOrd="0" destOrd="0" parTransId="{35DB9B3D-91E5-4150-8FAD-3ACD884BC98D}" sibTransId="{530D02B4-D873-44FC-A862-DE07AA905476}"/>
    <dgm:cxn modelId="{1975DEC5-0CE3-46F9-A0F5-10096700002D}" type="presOf" srcId="{806ECCC1-2773-41A6-B530-7AFB399C36E2}" destId="{3AB197C3-80A7-406A-8953-B0552D1809E3}" srcOrd="0" destOrd="0" presId="urn:microsoft.com/office/officeart/2005/8/layout/hierarchy4"/>
    <dgm:cxn modelId="{237BE935-D183-45FF-92F9-F8B031E41031}" type="presOf" srcId="{A6FF34EF-35FD-4FE2-893C-2824325686D1}" destId="{3CF6D0D1-015D-489E-BFE7-088BC157880C}" srcOrd="0" destOrd="0" presId="urn:microsoft.com/office/officeart/2005/8/layout/hierarchy4"/>
    <dgm:cxn modelId="{B5518EEF-4D6E-4F39-960A-E7EC632EEBAF}" type="presOf" srcId="{9EA94A19-0178-433C-AF98-7D5F95141926}" destId="{DD9F4B0C-BD04-4A42-8B74-214E0F6FED37}" srcOrd="0" destOrd="0" presId="urn:microsoft.com/office/officeart/2005/8/layout/hierarchy4"/>
    <dgm:cxn modelId="{E01D464D-75A8-45D3-86A9-50B127C78556}" srcId="{5C466C6B-AF76-441C-8CFA-4BD670A8EDE5}" destId="{71ABFA18-0726-4A94-9071-1BE5DC1D3565}" srcOrd="0" destOrd="0" parTransId="{EC55F8FE-0F0D-4FAF-9807-2F5E898055E8}" sibTransId="{53354A99-F6A8-4E94-A7AC-8CE19897423B}"/>
    <dgm:cxn modelId="{9F9FF1E4-FCA2-4BDA-8D6D-F10DD4B1E6F5}" type="presOf" srcId="{5C466C6B-AF76-441C-8CFA-4BD670A8EDE5}" destId="{339B4A28-EBE0-415B-80EE-1926D1D08891}" srcOrd="0" destOrd="0" presId="urn:microsoft.com/office/officeart/2005/8/layout/hierarchy4"/>
    <dgm:cxn modelId="{C4DE628C-523A-4A68-8A8A-C3D3A5BAEA6C}" type="presOf" srcId="{E678B8DD-1B4D-4565-AA9F-ED3F66625606}" destId="{331AE5C0-31A2-41D1-A483-1BB840B447A1}" srcOrd="0" destOrd="0" presId="urn:microsoft.com/office/officeart/2005/8/layout/hierarchy4"/>
    <dgm:cxn modelId="{1FD55E29-92E5-4226-9AD7-6C1C02964F73}" type="presOf" srcId="{B3D3F09C-5C02-46A3-B17C-151246671186}" destId="{33A7F88E-3676-4F39-8B95-1BDF52A1A5DB}" srcOrd="0" destOrd="0" presId="urn:microsoft.com/office/officeart/2005/8/layout/hierarchy4"/>
    <dgm:cxn modelId="{77174513-4B4D-4B06-A19A-02C0836C5364}" type="presParOf" srcId="{BE317A2D-8AFC-42C3-82B9-BB2A7C1247E4}" destId="{BC918EDD-274A-4C0F-A659-ECF8DFD77258}" srcOrd="0" destOrd="0" presId="urn:microsoft.com/office/officeart/2005/8/layout/hierarchy4"/>
    <dgm:cxn modelId="{7E84ADC2-90AB-4BD5-9C12-8EFD40F9DFF9}" type="presParOf" srcId="{BC918EDD-274A-4C0F-A659-ECF8DFD77258}" destId="{339B4A28-EBE0-415B-80EE-1926D1D08891}" srcOrd="0" destOrd="0" presId="urn:microsoft.com/office/officeart/2005/8/layout/hierarchy4"/>
    <dgm:cxn modelId="{78716068-9618-478F-B8C1-432135C8318D}" type="presParOf" srcId="{BC918EDD-274A-4C0F-A659-ECF8DFD77258}" destId="{2A4201E1-EB1E-4D1B-8868-DA4EF64B97A0}" srcOrd="1" destOrd="0" presId="urn:microsoft.com/office/officeart/2005/8/layout/hierarchy4"/>
    <dgm:cxn modelId="{96E46BE1-2261-49FE-BFF6-5C68D2BAE548}" type="presParOf" srcId="{BC918EDD-274A-4C0F-A659-ECF8DFD77258}" destId="{B78FA9C8-A921-46A8-A076-6B73757949DD}" srcOrd="2" destOrd="0" presId="urn:microsoft.com/office/officeart/2005/8/layout/hierarchy4"/>
    <dgm:cxn modelId="{F46708BA-A13D-4F7D-B8C5-744A139DC590}" type="presParOf" srcId="{B78FA9C8-A921-46A8-A076-6B73757949DD}" destId="{9EBFAF3C-E701-4119-855E-4F003F774C39}" srcOrd="0" destOrd="0" presId="urn:microsoft.com/office/officeart/2005/8/layout/hierarchy4"/>
    <dgm:cxn modelId="{45A3847C-3544-4E83-8CD6-2668D83299B4}" type="presParOf" srcId="{9EBFAF3C-E701-4119-855E-4F003F774C39}" destId="{FEDE8F2E-FCC8-44A7-9FD9-93627CE26C09}" srcOrd="0" destOrd="0" presId="urn:microsoft.com/office/officeart/2005/8/layout/hierarchy4"/>
    <dgm:cxn modelId="{A306287C-7504-4356-879A-F37DB6734474}" type="presParOf" srcId="{9EBFAF3C-E701-4119-855E-4F003F774C39}" destId="{C80D8482-DFFC-4041-9F49-A257404D3AEF}" srcOrd="1" destOrd="0" presId="urn:microsoft.com/office/officeart/2005/8/layout/hierarchy4"/>
    <dgm:cxn modelId="{9448D5E4-D458-4537-A423-6908F624A017}" type="presParOf" srcId="{9EBFAF3C-E701-4119-855E-4F003F774C39}" destId="{20D3E98F-95DD-452D-9DB3-9AD43D7A4838}" srcOrd="2" destOrd="0" presId="urn:microsoft.com/office/officeart/2005/8/layout/hierarchy4"/>
    <dgm:cxn modelId="{355136D1-6589-4D5B-A01C-7B42B3676E9A}" type="presParOf" srcId="{20D3E98F-95DD-452D-9DB3-9AD43D7A4838}" destId="{D49123D6-DEF2-4C36-97CD-52B52E781A4C}" srcOrd="0" destOrd="0" presId="urn:microsoft.com/office/officeart/2005/8/layout/hierarchy4"/>
    <dgm:cxn modelId="{4DD6AEA4-9A2F-4DBC-9D02-9EDFC7D57AFD}" type="presParOf" srcId="{D49123D6-DEF2-4C36-97CD-52B52E781A4C}" destId="{33A7F88E-3676-4F39-8B95-1BDF52A1A5DB}" srcOrd="0" destOrd="0" presId="urn:microsoft.com/office/officeart/2005/8/layout/hierarchy4"/>
    <dgm:cxn modelId="{5549F90C-5CA1-4216-9244-1FDD5124D41B}" type="presParOf" srcId="{D49123D6-DEF2-4C36-97CD-52B52E781A4C}" destId="{B5D83AAC-54A3-46AD-93A2-5106E0B7431E}" srcOrd="1" destOrd="0" presId="urn:microsoft.com/office/officeart/2005/8/layout/hierarchy4"/>
    <dgm:cxn modelId="{43E5695F-27D5-4C55-9BEF-2B4C2BCCFB5D}" type="presParOf" srcId="{20D3E98F-95DD-452D-9DB3-9AD43D7A4838}" destId="{1124F037-E7DC-4CDB-80F0-1D0CD54D2099}" srcOrd="1" destOrd="0" presId="urn:microsoft.com/office/officeart/2005/8/layout/hierarchy4"/>
    <dgm:cxn modelId="{0C29F8DB-CF82-46C2-9AF7-3DF29652769C}" type="presParOf" srcId="{20D3E98F-95DD-452D-9DB3-9AD43D7A4838}" destId="{4279E021-D080-4F9B-B1A5-22F92FD5C5C4}" srcOrd="2" destOrd="0" presId="urn:microsoft.com/office/officeart/2005/8/layout/hierarchy4"/>
    <dgm:cxn modelId="{150CE9D8-7C02-41C2-B5E0-9DBF9E7C0607}" type="presParOf" srcId="{4279E021-D080-4F9B-B1A5-22F92FD5C5C4}" destId="{3AB197C3-80A7-406A-8953-B0552D1809E3}" srcOrd="0" destOrd="0" presId="urn:microsoft.com/office/officeart/2005/8/layout/hierarchy4"/>
    <dgm:cxn modelId="{9A34EC57-768D-4487-AB42-DC716ABAD765}" type="presParOf" srcId="{4279E021-D080-4F9B-B1A5-22F92FD5C5C4}" destId="{0E6FEEB0-47A5-4560-A6A0-416CB6190BE8}" srcOrd="1" destOrd="0" presId="urn:microsoft.com/office/officeart/2005/8/layout/hierarchy4"/>
    <dgm:cxn modelId="{89B43015-92D7-4827-92B4-DE51C26B2720}" type="presParOf" srcId="{B78FA9C8-A921-46A8-A076-6B73757949DD}" destId="{0EE182C7-16B1-4CF0-A3A2-DFEDE8816C54}" srcOrd="1" destOrd="0" presId="urn:microsoft.com/office/officeart/2005/8/layout/hierarchy4"/>
    <dgm:cxn modelId="{06D445C9-4506-49B8-920C-8B2EBB080C6B}" type="presParOf" srcId="{B78FA9C8-A921-46A8-A076-6B73757949DD}" destId="{E80F8B67-522E-4D50-9BDF-F96EA4350862}" srcOrd="2" destOrd="0" presId="urn:microsoft.com/office/officeart/2005/8/layout/hierarchy4"/>
    <dgm:cxn modelId="{E276AAE8-F6F2-4FAC-B60D-270E236D8A07}" type="presParOf" srcId="{E80F8B67-522E-4D50-9BDF-F96EA4350862}" destId="{3CF6D0D1-015D-489E-BFE7-088BC157880C}" srcOrd="0" destOrd="0" presId="urn:microsoft.com/office/officeart/2005/8/layout/hierarchy4"/>
    <dgm:cxn modelId="{E43D62C6-4914-4DF7-9D34-3E3EFAACB48B}" type="presParOf" srcId="{E80F8B67-522E-4D50-9BDF-F96EA4350862}" destId="{FFD076B1-B9D2-4C08-B88C-754171518BC6}" srcOrd="1" destOrd="0" presId="urn:microsoft.com/office/officeart/2005/8/layout/hierarchy4"/>
    <dgm:cxn modelId="{76ACBE45-EADA-4BFB-A9BB-CCD6BED38228}" type="presParOf" srcId="{E80F8B67-522E-4D50-9BDF-F96EA4350862}" destId="{D7B509EB-DF21-4D21-9CC3-705EC50EA016}" srcOrd="2" destOrd="0" presId="urn:microsoft.com/office/officeart/2005/8/layout/hierarchy4"/>
    <dgm:cxn modelId="{D4B32755-996B-4387-B676-784898D9D12A}" type="presParOf" srcId="{D7B509EB-DF21-4D21-9CC3-705EC50EA016}" destId="{96CAB813-EF1E-45B7-9DCA-9BFD6B7DD6D6}" srcOrd="0" destOrd="0" presId="urn:microsoft.com/office/officeart/2005/8/layout/hierarchy4"/>
    <dgm:cxn modelId="{C550CC6F-6B9D-4475-BFA9-6BED58012172}" type="presParOf" srcId="{96CAB813-EF1E-45B7-9DCA-9BFD6B7DD6D6}" destId="{331AE5C0-31A2-41D1-A483-1BB840B447A1}" srcOrd="0" destOrd="0" presId="urn:microsoft.com/office/officeart/2005/8/layout/hierarchy4"/>
    <dgm:cxn modelId="{C2804F41-DD99-4B0E-B060-4D5EF640A06F}" type="presParOf" srcId="{96CAB813-EF1E-45B7-9DCA-9BFD6B7DD6D6}" destId="{CAAA7CE2-89C5-4485-BA43-16A1B79A49C7}" srcOrd="1" destOrd="0" presId="urn:microsoft.com/office/officeart/2005/8/layout/hierarchy4"/>
    <dgm:cxn modelId="{DE3F2425-10FD-4583-8F7A-E08294BAF862}" type="presParOf" srcId="{D7B509EB-DF21-4D21-9CC3-705EC50EA016}" destId="{57A426C8-1304-42B1-B4AD-65E70F78A670}" srcOrd="1" destOrd="0" presId="urn:microsoft.com/office/officeart/2005/8/layout/hierarchy4"/>
    <dgm:cxn modelId="{800FD392-C2BF-417A-A168-8FFBCF702AE3}" type="presParOf" srcId="{D7B509EB-DF21-4D21-9CC3-705EC50EA016}" destId="{2B137FA0-6542-44F5-9C2E-393DBB1781CE}" srcOrd="2" destOrd="0" presId="urn:microsoft.com/office/officeart/2005/8/layout/hierarchy4"/>
    <dgm:cxn modelId="{884D9FCC-90BA-4F90-9E87-510406D692D4}" type="presParOf" srcId="{2B137FA0-6542-44F5-9C2E-393DBB1781CE}" destId="{DD9F4B0C-BD04-4A42-8B74-214E0F6FED37}" srcOrd="0" destOrd="0" presId="urn:microsoft.com/office/officeart/2005/8/layout/hierarchy4"/>
    <dgm:cxn modelId="{B440F9E1-C4D9-4671-9035-5DEC057312A5}" type="presParOf" srcId="{2B137FA0-6542-44F5-9C2E-393DBB1781CE}" destId="{D502A817-B071-4651-B517-BDF5CDCA0F6D}" srcOrd="1" destOrd="0" presId="urn:microsoft.com/office/officeart/2005/8/layout/hierarchy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AE21068B-B86F-4F0D-9041-BB12A5032154}" type="doc">
      <dgm:prSet loTypeId="urn:microsoft.com/office/officeart/2005/8/layout/cycle5" loCatId="cycle" qsTypeId="urn:microsoft.com/office/officeart/2005/8/quickstyle/3d1" qsCatId="3D" csTypeId="urn:microsoft.com/office/officeart/2005/8/colors/colorful1" csCatId="colorful" phldr="1"/>
      <dgm:spPr/>
      <dgm:t>
        <a:bodyPr/>
        <a:lstStyle/>
        <a:p>
          <a:endParaRPr lang="es-CO"/>
        </a:p>
      </dgm:t>
    </dgm:pt>
    <dgm:pt modelId="{BA931A18-0F0B-4C3D-89CA-E69B82901D67}">
      <dgm:prSet phldrT="[Texto]"/>
      <dgm:spPr/>
      <dgm:t>
        <a:bodyPr/>
        <a:lstStyle/>
        <a:p>
          <a:r>
            <a:rPr lang="es-CO" b="1" dirty="0" smtClean="0"/>
            <a:t>Atención de los NNA en situación de trabajo infantil</a:t>
          </a:r>
          <a:endParaRPr lang="es-CO" b="1" dirty="0"/>
        </a:p>
      </dgm:t>
    </dgm:pt>
    <dgm:pt modelId="{80FE4E96-2FB8-42AB-A6F1-1508E0614CE8}" type="parTrans" cxnId="{B61CE76F-74FE-4CFC-991A-498DD0B3FB13}">
      <dgm:prSet/>
      <dgm:spPr/>
      <dgm:t>
        <a:bodyPr/>
        <a:lstStyle/>
        <a:p>
          <a:endParaRPr lang="es-CO" b="1"/>
        </a:p>
      </dgm:t>
    </dgm:pt>
    <dgm:pt modelId="{BC3D565B-2787-4CEB-A55F-2E7B325B0878}" type="sibTrans" cxnId="{B61CE76F-74FE-4CFC-991A-498DD0B3FB13}">
      <dgm:prSet/>
      <dgm:spPr/>
      <dgm:t>
        <a:bodyPr/>
        <a:lstStyle/>
        <a:p>
          <a:endParaRPr lang="es-CO" b="1"/>
        </a:p>
      </dgm:t>
    </dgm:pt>
    <dgm:pt modelId="{D8B8F6AA-9738-45E7-88D7-7D4367ECE6AF}">
      <dgm:prSet phldrT="[Texto]"/>
      <dgm:spPr/>
      <dgm:t>
        <a:bodyPr/>
        <a:lstStyle/>
        <a:p>
          <a:r>
            <a:rPr lang="es-CO" b="1" dirty="0" smtClean="0"/>
            <a:t>Promover vínculos afectivos de las familias</a:t>
          </a:r>
          <a:endParaRPr lang="es-CO" b="1" dirty="0"/>
        </a:p>
      </dgm:t>
    </dgm:pt>
    <dgm:pt modelId="{F65E3E18-E329-4089-895D-8EE49C1D2B4A}" type="parTrans" cxnId="{975C5D55-CEF7-414D-B3F4-B71ACB02AA47}">
      <dgm:prSet/>
      <dgm:spPr/>
      <dgm:t>
        <a:bodyPr/>
        <a:lstStyle/>
        <a:p>
          <a:endParaRPr lang="es-CO" b="1"/>
        </a:p>
      </dgm:t>
    </dgm:pt>
    <dgm:pt modelId="{47A2886A-C84A-4CBC-ADCC-D6997FAAE270}" type="sibTrans" cxnId="{975C5D55-CEF7-414D-B3F4-B71ACB02AA47}">
      <dgm:prSet/>
      <dgm:spPr/>
      <dgm:t>
        <a:bodyPr/>
        <a:lstStyle/>
        <a:p>
          <a:endParaRPr lang="es-CO" b="1"/>
        </a:p>
      </dgm:t>
    </dgm:pt>
    <dgm:pt modelId="{39CE684C-62D9-46E6-895B-9F5444616429}">
      <dgm:prSet phldrT="[Texto]"/>
      <dgm:spPr/>
      <dgm:t>
        <a:bodyPr/>
        <a:lstStyle/>
        <a:p>
          <a:r>
            <a:rPr lang="es-CO" b="1" dirty="0" smtClean="0"/>
            <a:t>Orientar a las familias en la oferta social del Estado</a:t>
          </a:r>
          <a:endParaRPr lang="es-CO" b="1" dirty="0"/>
        </a:p>
      </dgm:t>
    </dgm:pt>
    <dgm:pt modelId="{24705009-8863-4062-977A-0A728326BCF6}" type="parTrans" cxnId="{89C3DDF0-5E5A-4D73-BE51-89472FC979E1}">
      <dgm:prSet/>
      <dgm:spPr/>
      <dgm:t>
        <a:bodyPr/>
        <a:lstStyle/>
        <a:p>
          <a:endParaRPr lang="es-CO" b="1"/>
        </a:p>
      </dgm:t>
    </dgm:pt>
    <dgm:pt modelId="{B64DA054-B686-4712-A905-4F3EA70893F0}" type="sibTrans" cxnId="{89C3DDF0-5E5A-4D73-BE51-89472FC979E1}">
      <dgm:prSet/>
      <dgm:spPr/>
      <dgm:t>
        <a:bodyPr/>
        <a:lstStyle/>
        <a:p>
          <a:endParaRPr lang="es-CO" b="1"/>
        </a:p>
      </dgm:t>
    </dgm:pt>
    <dgm:pt modelId="{CABF96E3-11A0-4FA2-95FD-37FE294DF7A0}">
      <dgm:prSet phldrT="[Texto]"/>
      <dgm:spPr/>
      <dgm:t>
        <a:bodyPr/>
        <a:lstStyle/>
        <a:p>
          <a:r>
            <a:rPr lang="es-CO" b="1" dirty="0" smtClean="0"/>
            <a:t>acciones dirigidas a los adolescentes mayores de 15 años de edad y de los adultos de la familia</a:t>
          </a:r>
          <a:endParaRPr lang="es-CO" b="1" dirty="0"/>
        </a:p>
      </dgm:t>
    </dgm:pt>
    <dgm:pt modelId="{29DBDCB5-02C5-4E2F-BBD6-10A9148B3412}" type="parTrans" cxnId="{49B1435F-46C8-4AA6-BDE4-86354A10A73C}">
      <dgm:prSet/>
      <dgm:spPr/>
      <dgm:t>
        <a:bodyPr/>
        <a:lstStyle/>
        <a:p>
          <a:endParaRPr lang="es-CO" b="1"/>
        </a:p>
      </dgm:t>
    </dgm:pt>
    <dgm:pt modelId="{E7F71A8D-0A16-4421-85C8-E46E2D03D50D}" type="sibTrans" cxnId="{49B1435F-46C8-4AA6-BDE4-86354A10A73C}">
      <dgm:prSet/>
      <dgm:spPr/>
      <dgm:t>
        <a:bodyPr/>
        <a:lstStyle/>
        <a:p>
          <a:endParaRPr lang="es-CO" b="1"/>
        </a:p>
      </dgm:t>
    </dgm:pt>
    <dgm:pt modelId="{CE7F7229-91A8-4B11-81E8-CDE10186D192}">
      <dgm:prSet phldrT="[Texto]"/>
      <dgm:spPr/>
      <dgm:t>
        <a:bodyPr/>
        <a:lstStyle/>
        <a:p>
          <a:r>
            <a:rPr lang="es-CO" b="1" dirty="0" smtClean="0"/>
            <a:t>Orientar al adolescente trabajador en la remisión a otros servicios de las entidades adscritas al SNBF</a:t>
          </a:r>
          <a:endParaRPr lang="es-CO" b="1" dirty="0"/>
        </a:p>
      </dgm:t>
    </dgm:pt>
    <dgm:pt modelId="{4B5353AC-939D-408C-A7CF-B524B620778D}" type="parTrans" cxnId="{4D29FC84-33C7-4369-A1A9-F38B36816BA2}">
      <dgm:prSet/>
      <dgm:spPr/>
      <dgm:t>
        <a:bodyPr/>
        <a:lstStyle/>
        <a:p>
          <a:endParaRPr lang="es-CO" b="1"/>
        </a:p>
      </dgm:t>
    </dgm:pt>
    <dgm:pt modelId="{780429C9-A496-412F-8697-4408387914CB}" type="sibTrans" cxnId="{4D29FC84-33C7-4369-A1A9-F38B36816BA2}">
      <dgm:prSet/>
      <dgm:spPr/>
      <dgm:t>
        <a:bodyPr/>
        <a:lstStyle/>
        <a:p>
          <a:endParaRPr lang="es-CO" b="1"/>
        </a:p>
      </dgm:t>
    </dgm:pt>
    <dgm:pt modelId="{330980DC-BB52-4E2C-9F9C-38D4C27B9A03}" type="pres">
      <dgm:prSet presAssocID="{AE21068B-B86F-4F0D-9041-BB12A5032154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s-CO"/>
        </a:p>
      </dgm:t>
    </dgm:pt>
    <dgm:pt modelId="{F4F17977-5B87-4FBA-BE70-1E80309CA77E}" type="pres">
      <dgm:prSet presAssocID="{BA931A18-0F0B-4C3D-89CA-E69B82901D67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1174D36F-6951-451E-864F-E5AC3C3C106E}" type="pres">
      <dgm:prSet presAssocID="{BA931A18-0F0B-4C3D-89CA-E69B82901D67}" presName="spNode" presStyleCnt="0"/>
      <dgm:spPr/>
    </dgm:pt>
    <dgm:pt modelId="{58583866-72E2-4CD8-A7E2-184B716A7208}" type="pres">
      <dgm:prSet presAssocID="{BC3D565B-2787-4CEB-A55F-2E7B325B0878}" presName="sibTrans" presStyleLbl="sibTrans1D1" presStyleIdx="0" presStyleCnt="5"/>
      <dgm:spPr/>
      <dgm:t>
        <a:bodyPr/>
        <a:lstStyle/>
        <a:p>
          <a:endParaRPr lang="es-CO"/>
        </a:p>
      </dgm:t>
    </dgm:pt>
    <dgm:pt modelId="{478DBB3E-5C71-4552-95D8-219B65A76F27}" type="pres">
      <dgm:prSet presAssocID="{D8B8F6AA-9738-45E7-88D7-7D4367ECE6AF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9EDC6AB1-58CB-43F6-83B1-942ED214B9E4}" type="pres">
      <dgm:prSet presAssocID="{D8B8F6AA-9738-45E7-88D7-7D4367ECE6AF}" presName="spNode" presStyleCnt="0"/>
      <dgm:spPr/>
    </dgm:pt>
    <dgm:pt modelId="{1CF33774-0B42-448F-BAB6-93BF208EB01C}" type="pres">
      <dgm:prSet presAssocID="{47A2886A-C84A-4CBC-ADCC-D6997FAAE270}" presName="sibTrans" presStyleLbl="sibTrans1D1" presStyleIdx="1" presStyleCnt="5"/>
      <dgm:spPr/>
      <dgm:t>
        <a:bodyPr/>
        <a:lstStyle/>
        <a:p>
          <a:endParaRPr lang="es-CO"/>
        </a:p>
      </dgm:t>
    </dgm:pt>
    <dgm:pt modelId="{5259BCB2-6CFE-4CF5-8FE8-68689A839E76}" type="pres">
      <dgm:prSet presAssocID="{39CE684C-62D9-46E6-895B-9F5444616429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2B4714D3-A22D-4556-BA8B-E7E00D72A455}" type="pres">
      <dgm:prSet presAssocID="{39CE684C-62D9-46E6-895B-9F5444616429}" presName="spNode" presStyleCnt="0"/>
      <dgm:spPr/>
    </dgm:pt>
    <dgm:pt modelId="{3C049931-9AE6-4757-8D42-E9211DF48347}" type="pres">
      <dgm:prSet presAssocID="{B64DA054-B686-4712-A905-4F3EA70893F0}" presName="sibTrans" presStyleLbl="sibTrans1D1" presStyleIdx="2" presStyleCnt="5"/>
      <dgm:spPr/>
      <dgm:t>
        <a:bodyPr/>
        <a:lstStyle/>
        <a:p>
          <a:endParaRPr lang="es-CO"/>
        </a:p>
      </dgm:t>
    </dgm:pt>
    <dgm:pt modelId="{4B32A649-5D9A-4ABE-9BB6-43D3BC9ACD8A}" type="pres">
      <dgm:prSet presAssocID="{CABF96E3-11A0-4FA2-95FD-37FE294DF7A0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2BD8B08D-E537-4712-80E4-478B4B72EC8C}" type="pres">
      <dgm:prSet presAssocID="{CABF96E3-11A0-4FA2-95FD-37FE294DF7A0}" presName="spNode" presStyleCnt="0"/>
      <dgm:spPr/>
    </dgm:pt>
    <dgm:pt modelId="{BD39EC1B-AC12-43FB-AF22-F0AB1AC64749}" type="pres">
      <dgm:prSet presAssocID="{E7F71A8D-0A16-4421-85C8-E46E2D03D50D}" presName="sibTrans" presStyleLbl="sibTrans1D1" presStyleIdx="3" presStyleCnt="5"/>
      <dgm:spPr/>
      <dgm:t>
        <a:bodyPr/>
        <a:lstStyle/>
        <a:p>
          <a:endParaRPr lang="es-CO"/>
        </a:p>
      </dgm:t>
    </dgm:pt>
    <dgm:pt modelId="{2FEFAF24-F2CE-4D85-90B5-8E4D464E2C2C}" type="pres">
      <dgm:prSet presAssocID="{CE7F7229-91A8-4B11-81E8-CDE10186D192}" presName="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40F92207-5C96-4843-9BE7-8567ADF2FC5D}" type="pres">
      <dgm:prSet presAssocID="{CE7F7229-91A8-4B11-81E8-CDE10186D192}" presName="spNode" presStyleCnt="0"/>
      <dgm:spPr/>
    </dgm:pt>
    <dgm:pt modelId="{825EA8A9-3C2A-48B3-BC70-37D0B91F3D37}" type="pres">
      <dgm:prSet presAssocID="{780429C9-A496-412F-8697-4408387914CB}" presName="sibTrans" presStyleLbl="sibTrans1D1" presStyleIdx="4" presStyleCnt="5"/>
      <dgm:spPr/>
      <dgm:t>
        <a:bodyPr/>
        <a:lstStyle/>
        <a:p>
          <a:endParaRPr lang="es-CO"/>
        </a:p>
      </dgm:t>
    </dgm:pt>
  </dgm:ptLst>
  <dgm:cxnLst>
    <dgm:cxn modelId="{A23D0E4C-5CAD-4B66-9373-70EBA4E14BAB}" type="presOf" srcId="{CABF96E3-11A0-4FA2-95FD-37FE294DF7A0}" destId="{4B32A649-5D9A-4ABE-9BB6-43D3BC9ACD8A}" srcOrd="0" destOrd="0" presId="urn:microsoft.com/office/officeart/2005/8/layout/cycle5"/>
    <dgm:cxn modelId="{01DE2C3A-09A0-4DD4-9716-147743B6648D}" type="presOf" srcId="{BA931A18-0F0B-4C3D-89CA-E69B82901D67}" destId="{F4F17977-5B87-4FBA-BE70-1E80309CA77E}" srcOrd="0" destOrd="0" presId="urn:microsoft.com/office/officeart/2005/8/layout/cycle5"/>
    <dgm:cxn modelId="{4D29FC84-33C7-4369-A1A9-F38B36816BA2}" srcId="{AE21068B-B86F-4F0D-9041-BB12A5032154}" destId="{CE7F7229-91A8-4B11-81E8-CDE10186D192}" srcOrd="4" destOrd="0" parTransId="{4B5353AC-939D-408C-A7CF-B524B620778D}" sibTransId="{780429C9-A496-412F-8697-4408387914CB}"/>
    <dgm:cxn modelId="{92FD9256-323C-4463-955D-ABF359199F8E}" type="presOf" srcId="{D8B8F6AA-9738-45E7-88D7-7D4367ECE6AF}" destId="{478DBB3E-5C71-4552-95D8-219B65A76F27}" srcOrd="0" destOrd="0" presId="urn:microsoft.com/office/officeart/2005/8/layout/cycle5"/>
    <dgm:cxn modelId="{B61CE76F-74FE-4CFC-991A-498DD0B3FB13}" srcId="{AE21068B-B86F-4F0D-9041-BB12A5032154}" destId="{BA931A18-0F0B-4C3D-89CA-E69B82901D67}" srcOrd="0" destOrd="0" parTransId="{80FE4E96-2FB8-42AB-A6F1-1508E0614CE8}" sibTransId="{BC3D565B-2787-4CEB-A55F-2E7B325B0878}"/>
    <dgm:cxn modelId="{975C5D55-CEF7-414D-B3F4-B71ACB02AA47}" srcId="{AE21068B-B86F-4F0D-9041-BB12A5032154}" destId="{D8B8F6AA-9738-45E7-88D7-7D4367ECE6AF}" srcOrd="1" destOrd="0" parTransId="{F65E3E18-E329-4089-895D-8EE49C1D2B4A}" sibTransId="{47A2886A-C84A-4CBC-ADCC-D6997FAAE270}"/>
    <dgm:cxn modelId="{BC514298-BD98-41B1-B68C-B653448ADE55}" type="presOf" srcId="{39CE684C-62D9-46E6-895B-9F5444616429}" destId="{5259BCB2-6CFE-4CF5-8FE8-68689A839E76}" srcOrd="0" destOrd="0" presId="urn:microsoft.com/office/officeart/2005/8/layout/cycle5"/>
    <dgm:cxn modelId="{A12C2256-BCD5-4C10-9A5F-B7D8D0CD4DE2}" type="presOf" srcId="{B64DA054-B686-4712-A905-4F3EA70893F0}" destId="{3C049931-9AE6-4757-8D42-E9211DF48347}" srcOrd="0" destOrd="0" presId="urn:microsoft.com/office/officeart/2005/8/layout/cycle5"/>
    <dgm:cxn modelId="{89C3DDF0-5E5A-4D73-BE51-89472FC979E1}" srcId="{AE21068B-B86F-4F0D-9041-BB12A5032154}" destId="{39CE684C-62D9-46E6-895B-9F5444616429}" srcOrd="2" destOrd="0" parTransId="{24705009-8863-4062-977A-0A728326BCF6}" sibTransId="{B64DA054-B686-4712-A905-4F3EA70893F0}"/>
    <dgm:cxn modelId="{BCDC0A39-D1F3-4B7D-8F7F-C661712FCFC3}" type="presOf" srcId="{47A2886A-C84A-4CBC-ADCC-D6997FAAE270}" destId="{1CF33774-0B42-448F-BAB6-93BF208EB01C}" srcOrd="0" destOrd="0" presId="urn:microsoft.com/office/officeart/2005/8/layout/cycle5"/>
    <dgm:cxn modelId="{7A1AFEE1-4F6C-468D-ADCF-DC50C279F014}" type="presOf" srcId="{E7F71A8D-0A16-4421-85C8-E46E2D03D50D}" destId="{BD39EC1B-AC12-43FB-AF22-F0AB1AC64749}" srcOrd="0" destOrd="0" presId="urn:microsoft.com/office/officeart/2005/8/layout/cycle5"/>
    <dgm:cxn modelId="{CAB2E1EB-A396-45C5-AC1A-41DD2BD51630}" type="presOf" srcId="{BC3D565B-2787-4CEB-A55F-2E7B325B0878}" destId="{58583866-72E2-4CD8-A7E2-184B716A7208}" srcOrd="0" destOrd="0" presId="urn:microsoft.com/office/officeart/2005/8/layout/cycle5"/>
    <dgm:cxn modelId="{49B1435F-46C8-4AA6-BDE4-86354A10A73C}" srcId="{AE21068B-B86F-4F0D-9041-BB12A5032154}" destId="{CABF96E3-11A0-4FA2-95FD-37FE294DF7A0}" srcOrd="3" destOrd="0" parTransId="{29DBDCB5-02C5-4E2F-BBD6-10A9148B3412}" sibTransId="{E7F71A8D-0A16-4421-85C8-E46E2D03D50D}"/>
    <dgm:cxn modelId="{67E86E8E-0DA2-47F8-97EF-58AA1A65939C}" type="presOf" srcId="{CE7F7229-91A8-4B11-81E8-CDE10186D192}" destId="{2FEFAF24-F2CE-4D85-90B5-8E4D464E2C2C}" srcOrd="0" destOrd="0" presId="urn:microsoft.com/office/officeart/2005/8/layout/cycle5"/>
    <dgm:cxn modelId="{DAA492BD-5B80-4AC9-95B7-DF6300E201A5}" type="presOf" srcId="{780429C9-A496-412F-8697-4408387914CB}" destId="{825EA8A9-3C2A-48B3-BC70-37D0B91F3D37}" srcOrd="0" destOrd="0" presId="urn:microsoft.com/office/officeart/2005/8/layout/cycle5"/>
    <dgm:cxn modelId="{8D2480A3-9AD7-4756-B699-D07C12E06C20}" type="presOf" srcId="{AE21068B-B86F-4F0D-9041-BB12A5032154}" destId="{330980DC-BB52-4E2C-9F9C-38D4C27B9A03}" srcOrd="0" destOrd="0" presId="urn:microsoft.com/office/officeart/2005/8/layout/cycle5"/>
    <dgm:cxn modelId="{BBCDF63A-125D-4D55-B993-DA9C1CF27FA6}" type="presParOf" srcId="{330980DC-BB52-4E2C-9F9C-38D4C27B9A03}" destId="{F4F17977-5B87-4FBA-BE70-1E80309CA77E}" srcOrd="0" destOrd="0" presId="urn:microsoft.com/office/officeart/2005/8/layout/cycle5"/>
    <dgm:cxn modelId="{68EB148C-F6DC-4C2C-8F1C-5E5EF0EB0FD7}" type="presParOf" srcId="{330980DC-BB52-4E2C-9F9C-38D4C27B9A03}" destId="{1174D36F-6951-451E-864F-E5AC3C3C106E}" srcOrd="1" destOrd="0" presId="urn:microsoft.com/office/officeart/2005/8/layout/cycle5"/>
    <dgm:cxn modelId="{4E26094D-4C5F-479C-BFEF-5BEEB35679C1}" type="presParOf" srcId="{330980DC-BB52-4E2C-9F9C-38D4C27B9A03}" destId="{58583866-72E2-4CD8-A7E2-184B716A7208}" srcOrd="2" destOrd="0" presId="urn:microsoft.com/office/officeart/2005/8/layout/cycle5"/>
    <dgm:cxn modelId="{F134F29F-BDDC-4251-80E8-A0F78A5FB21D}" type="presParOf" srcId="{330980DC-BB52-4E2C-9F9C-38D4C27B9A03}" destId="{478DBB3E-5C71-4552-95D8-219B65A76F27}" srcOrd="3" destOrd="0" presId="urn:microsoft.com/office/officeart/2005/8/layout/cycle5"/>
    <dgm:cxn modelId="{1753FDD6-6520-4B13-8175-CF4063F33942}" type="presParOf" srcId="{330980DC-BB52-4E2C-9F9C-38D4C27B9A03}" destId="{9EDC6AB1-58CB-43F6-83B1-942ED214B9E4}" srcOrd="4" destOrd="0" presId="urn:microsoft.com/office/officeart/2005/8/layout/cycle5"/>
    <dgm:cxn modelId="{4CEA32C4-2EB5-4D22-9084-105D3E723AA7}" type="presParOf" srcId="{330980DC-BB52-4E2C-9F9C-38D4C27B9A03}" destId="{1CF33774-0B42-448F-BAB6-93BF208EB01C}" srcOrd="5" destOrd="0" presId="urn:microsoft.com/office/officeart/2005/8/layout/cycle5"/>
    <dgm:cxn modelId="{372D24DB-B5B8-4896-869A-F656196DE0C6}" type="presParOf" srcId="{330980DC-BB52-4E2C-9F9C-38D4C27B9A03}" destId="{5259BCB2-6CFE-4CF5-8FE8-68689A839E76}" srcOrd="6" destOrd="0" presId="urn:microsoft.com/office/officeart/2005/8/layout/cycle5"/>
    <dgm:cxn modelId="{58462494-E59E-4870-80C1-4DE722E27ED7}" type="presParOf" srcId="{330980DC-BB52-4E2C-9F9C-38D4C27B9A03}" destId="{2B4714D3-A22D-4556-BA8B-E7E00D72A455}" srcOrd="7" destOrd="0" presId="urn:microsoft.com/office/officeart/2005/8/layout/cycle5"/>
    <dgm:cxn modelId="{B9A88486-541A-43F6-9100-4563EFFBB8BE}" type="presParOf" srcId="{330980DC-BB52-4E2C-9F9C-38D4C27B9A03}" destId="{3C049931-9AE6-4757-8D42-E9211DF48347}" srcOrd="8" destOrd="0" presId="urn:microsoft.com/office/officeart/2005/8/layout/cycle5"/>
    <dgm:cxn modelId="{BB8EF283-CE25-4E83-9F3E-D0F48B8E6406}" type="presParOf" srcId="{330980DC-BB52-4E2C-9F9C-38D4C27B9A03}" destId="{4B32A649-5D9A-4ABE-9BB6-43D3BC9ACD8A}" srcOrd="9" destOrd="0" presId="urn:microsoft.com/office/officeart/2005/8/layout/cycle5"/>
    <dgm:cxn modelId="{F30E2B83-1A63-45B8-B707-9BA4B10AA97E}" type="presParOf" srcId="{330980DC-BB52-4E2C-9F9C-38D4C27B9A03}" destId="{2BD8B08D-E537-4712-80E4-478B4B72EC8C}" srcOrd="10" destOrd="0" presId="urn:microsoft.com/office/officeart/2005/8/layout/cycle5"/>
    <dgm:cxn modelId="{E34D9863-76F7-4BF7-BD04-223575C2F2CE}" type="presParOf" srcId="{330980DC-BB52-4E2C-9F9C-38D4C27B9A03}" destId="{BD39EC1B-AC12-43FB-AF22-F0AB1AC64749}" srcOrd="11" destOrd="0" presId="urn:microsoft.com/office/officeart/2005/8/layout/cycle5"/>
    <dgm:cxn modelId="{BB145775-3C8F-4A57-B84D-B26038E141FC}" type="presParOf" srcId="{330980DC-BB52-4E2C-9F9C-38D4C27B9A03}" destId="{2FEFAF24-F2CE-4D85-90B5-8E4D464E2C2C}" srcOrd="12" destOrd="0" presId="urn:microsoft.com/office/officeart/2005/8/layout/cycle5"/>
    <dgm:cxn modelId="{C6D42F89-56F7-4AD1-89A8-096A1D650E32}" type="presParOf" srcId="{330980DC-BB52-4E2C-9F9C-38D4C27B9A03}" destId="{40F92207-5C96-4843-9BE7-8567ADF2FC5D}" srcOrd="13" destOrd="0" presId="urn:microsoft.com/office/officeart/2005/8/layout/cycle5"/>
    <dgm:cxn modelId="{BE1DEE40-145F-4A03-871D-7EC24A412968}" type="presParOf" srcId="{330980DC-BB52-4E2C-9F9C-38D4C27B9A03}" destId="{825EA8A9-3C2A-48B3-BC70-37D0B91F3D37}" srcOrd="14" destOrd="0" presId="urn:microsoft.com/office/officeart/2005/8/layout/cycle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2D91EBA7-CA2D-4738-8D37-C709571A9B7C}" type="doc">
      <dgm:prSet loTypeId="urn:microsoft.com/office/officeart/2005/8/layout/radial6" loCatId="cycle" qsTypeId="urn:microsoft.com/office/officeart/2005/8/quickstyle/simple5" qsCatId="simple" csTypeId="urn:microsoft.com/office/officeart/2005/8/colors/colorful1" csCatId="colorful" phldr="1"/>
      <dgm:spPr/>
      <dgm:t>
        <a:bodyPr/>
        <a:lstStyle/>
        <a:p>
          <a:endParaRPr lang="es-ES"/>
        </a:p>
      </dgm:t>
    </dgm:pt>
    <dgm:pt modelId="{CC6100E5-22B1-4A40-8ACE-756CF4C85200}">
      <dgm:prSet phldrT="[Texto]" custT="1"/>
      <dgm:spPr/>
      <dgm:t>
        <a:bodyPr/>
        <a:lstStyle/>
        <a:p>
          <a:r>
            <a:rPr lang="es-ES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F</a:t>
          </a:r>
          <a:r>
            <a:rPr lang="es-419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amilias </a:t>
          </a:r>
          <a:endParaRPr lang="es-ES" sz="24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85567F80-A047-46BF-B4B2-CEE32F9DF5BD}" type="parTrans" cxnId="{6DFBED5C-0DC9-45B9-84B7-A57521751979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699FDEB5-DCB3-49B2-B36E-826B11CD525D}" type="sibTrans" cxnId="{6DFBED5C-0DC9-45B9-84B7-A57521751979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8C69224-8EA0-4163-BA75-9040BD76126A}">
      <dgm:prSet phldrT="[Texto]" custT="1"/>
      <dgm:spPr/>
      <dgm:t>
        <a:bodyPr/>
        <a:lstStyle/>
        <a:p>
          <a:r>
            <a:rPr lang="es-ES" sz="15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L</a:t>
          </a:r>
          <a:r>
            <a:rPr lang="es-419" sz="15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 esperanza</a:t>
          </a:r>
          <a:endParaRPr lang="es-ES" sz="15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870A2AB-75BD-44AD-927C-EB96052C2A86}" type="parTrans" cxnId="{61757342-45CB-40E1-8589-58FCAE6AF637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A0079A3-1D67-4828-820A-BFE9BBB37D3A}" type="sibTrans" cxnId="{61757342-45CB-40E1-8589-58FCAE6AF637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D86D172B-A85A-4248-9437-79FEBAAFCEF2}">
      <dgm:prSet phldrT="[Texto]" custT="1"/>
      <dgm:spPr/>
      <dgm:t>
        <a:bodyPr/>
        <a:lstStyle/>
        <a:p>
          <a:r>
            <a:rPr lang="es-ES" sz="16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U</a:t>
          </a:r>
          <a:r>
            <a:rPr lang="es-419" sz="16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nion</a:t>
          </a:r>
          <a:endParaRPr lang="es-ES" sz="16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7F29F5C-98BE-4EE5-A265-2D0A839CB264}" type="parTrans" cxnId="{881D07AD-D3F4-477A-86F7-3E61550D8761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3A3ED828-A2CF-4308-BF2C-7A9E1C0795C7}" type="sibTrans" cxnId="{881D07AD-D3F4-477A-86F7-3E61550D8761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02A78D8-BC51-4CD1-B441-F9788790010A}">
      <dgm:prSet phldrT="[Texto]" custT="1"/>
      <dgm:spPr/>
      <dgm:t>
        <a:bodyPr/>
        <a:lstStyle/>
        <a:p>
          <a:r>
            <a:rPr lang="es-ES" sz="16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</a:t>
          </a:r>
          <a:r>
            <a:rPr lang="es-419" sz="16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guila </a:t>
          </a:r>
          <a:endParaRPr lang="es-ES" sz="16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14517C7-8DE5-4D3D-A189-DAA53FA41802}" type="parTrans" cxnId="{B7F355CF-F7DA-4EA1-9A53-5941ED302A30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04F2627E-55A7-4CBC-9EBF-3663BA55922F}" type="sibTrans" cxnId="{B7F355CF-F7DA-4EA1-9A53-5941ED302A30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7E4E1640-3621-457D-8537-A1FF0DD64147}">
      <dgm:prSet phldrT="[Texto]" custT="1"/>
      <dgm:spPr/>
      <dgm:t>
        <a:bodyPr/>
        <a:lstStyle/>
        <a:p>
          <a:r>
            <a:rPr lang="es-ES" sz="16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B</a:t>
          </a:r>
          <a:r>
            <a:rPr lang="es-419" sz="16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arrio nuevo</a:t>
          </a:r>
          <a:endParaRPr lang="es-ES" sz="16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BC88E10B-ED6B-4387-BF39-2043EC10138B}" type="parTrans" cxnId="{2E40E612-2E70-46C3-9371-8ED01CEB1C50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914BD3D5-F013-43B1-9062-312AB1C65C0D}" type="sibTrans" cxnId="{2E40E612-2E70-46C3-9371-8ED01CEB1C50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CED8309D-BD86-44E6-B91A-AD61F68311C9}" type="pres">
      <dgm:prSet presAssocID="{2D91EBA7-CA2D-4738-8D37-C709571A9B7C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s-CO"/>
        </a:p>
      </dgm:t>
    </dgm:pt>
    <dgm:pt modelId="{C3F7E25F-F6FB-413E-B6FD-D8C11593977C}" type="pres">
      <dgm:prSet presAssocID="{CC6100E5-22B1-4A40-8ACE-756CF4C85200}" presName="centerShape" presStyleLbl="node0" presStyleIdx="0" presStyleCnt="1" custLinFactNeighborY="1861"/>
      <dgm:spPr/>
      <dgm:t>
        <a:bodyPr/>
        <a:lstStyle/>
        <a:p>
          <a:endParaRPr lang="es-CO"/>
        </a:p>
      </dgm:t>
    </dgm:pt>
    <dgm:pt modelId="{5D97F1A0-734D-404D-961D-BBB7107A8F41}" type="pres">
      <dgm:prSet presAssocID="{48C69224-8EA0-4163-BA75-9040BD76126A}" presName="node" presStyleLbl="node1" presStyleIdx="0" presStyleCnt="4" custRadScaleRad="102234">
        <dgm:presLayoutVars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2FA60828-F09E-46BD-8802-15BD3446B1E8}" type="pres">
      <dgm:prSet presAssocID="{48C69224-8EA0-4163-BA75-9040BD76126A}" presName="dummy" presStyleCnt="0"/>
      <dgm:spPr/>
    </dgm:pt>
    <dgm:pt modelId="{E248F4EC-1796-4C4E-BC81-7E88147AA3A6}" type="pres">
      <dgm:prSet presAssocID="{2A0079A3-1D67-4828-820A-BFE9BBB37D3A}" presName="sibTrans" presStyleLbl="sibTrans2D1" presStyleIdx="0" presStyleCnt="4"/>
      <dgm:spPr/>
      <dgm:t>
        <a:bodyPr/>
        <a:lstStyle/>
        <a:p>
          <a:endParaRPr lang="es-CO"/>
        </a:p>
      </dgm:t>
    </dgm:pt>
    <dgm:pt modelId="{8542BDB0-5FEC-49F4-9E59-DACB614907F2}" type="pres">
      <dgm:prSet presAssocID="{D86D172B-A85A-4248-9437-79FEBAAFCEF2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0B8474A5-DD4A-4C78-80BB-E7DC818864DB}" type="pres">
      <dgm:prSet presAssocID="{D86D172B-A85A-4248-9437-79FEBAAFCEF2}" presName="dummy" presStyleCnt="0"/>
      <dgm:spPr/>
    </dgm:pt>
    <dgm:pt modelId="{7251259E-02A3-45EC-9E9F-AD5D35586E4B}" type="pres">
      <dgm:prSet presAssocID="{3A3ED828-A2CF-4308-BF2C-7A9E1C0795C7}" presName="sibTrans" presStyleLbl="sibTrans2D1" presStyleIdx="1" presStyleCnt="4"/>
      <dgm:spPr/>
      <dgm:t>
        <a:bodyPr/>
        <a:lstStyle/>
        <a:p>
          <a:endParaRPr lang="es-CO"/>
        </a:p>
      </dgm:t>
    </dgm:pt>
    <dgm:pt modelId="{E8340EF0-1F4F-4AEC-8A95-79C987F2FE5D}" type="pres">
      <dgm:prSet presAssocID="{E02A78D8-BC51-4CD1-B441-F9788790010A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AAFB245A-43B3-493A-B74B-2094997D79D5}" type="pres">
      <dgm:prSet presAssocID="{E02A78D8-BC51-4CD1-B441-F9788790010A}" presName="dummy" presStyleCnt="0"/>
      <dgm:spPr/>
    </dgm:pt>
    <dgm:pt modelId="{A726D300-86F2-4417-AE2F-5478DCCB74B5}" type="pres">
      <dgm:prSet presAssocID="{04F2627E-55A7-4CBC-9EBF-3663BA55922F}" presName="sibTrans" presStyleLbl="sibTrans2D1" presStyleIdx="2" presStyleCnt="4"/>
      <dgm:spPr/>
      <dgm:t>
        <a:bodyPr/>
        <a:lstStyle/>
        <a:p>
          <a:endParaRPr lang="es-CO"/>
        </a:p>
      </dgm:t>
    </dgm:pt>
    <dgm:pt modelId="{456BB50A-1C28-4C43-AE38-7F3FFB00265F}" type="pres">
      <dgm:prSet presAssocID="{7E4E1640-3621-457D-8537-A1FF0DD64147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F38B765D-64FA-43D8-89CB-2AC999EAEECA}" type="pres">
      <dgm:prSet presAssocID="{7E4E1640-3621-457D-8537-A1FF0DD64147}" presName="dummy" presStyleCnt="0"/>
      <dgm:spPr/>
    </dgm:pt>
    <dgm:pt modelId="{EFFF2850-7F0E-4039-9388-E7F89E32ED99}" type="pres">
      <dgm:prSet presAssocID="{914BD3D5-F013-43B1-9062-312AB1C65C0D}" presName="sibTrans" presStyleLbl="sibTrans2D1" presStyleIdx="3" presStyleCnt="4"/>
      <dgm:spPr/>
      <dgm:t>
        <a:bodyPr/>
        <a:lstStyle/>
        <a:p>
          <a:endParaRPr lang="es-CO"/>
        </a:p>
      </dgm:t>
    </dgm:pt>
  </dgm:ptLst>
  <dgm:cxnLst>
    <dgm:cxn modelId="{61757342-45CB-40E1-8589-58FCAE6AF637}" srcId="{CC6100E5-22B1-4A40-8ACE-756CF4C85200}" destId="{48C69224-8EA0-4163-BA75-9040BD76126A}" srcOrd="0" destOrd="0" parTransId="{4870A2AB-75BD-44AD-927C-EB96052C2A86}" sibTransId="{2A0079A3-1D67-4828-820A-BFE9BBB37D3A}"/>
    <dgm:cxn modelId="{881D07AD-D3F4-477A-86F7-3E61550D8761}" srcId="{CC6100E5-22B1-4A40-8ACE-756CF4C85200}" destId="{D86D172B-A85A-4248-9437-79FEBAAFCEF2}" srcOrd="1" destOrd="0" parTransId="{E7F29F5C-98BE-4EE5-A265-2D0A839CB264}" sibTransId="{3A3ED828-A2CF-4308-BF2C-7A9E1C0795C7}"/>
    <dgm:cxn modelId="{4915024F-0D70-4EAF-9AA6-D2EB0F852491}" type="presOf" srcId="{04F2627E-55A7-4CBC-9EBF-3663BA55922F}" destId="{A726D300-86F2-4417-AE2F-5478DCCB74B5}" srcOrd="0" destOrd="0" presId="urn:microsoft.com/office/officeart/2005/8/layout/radial6"/>
    <dgm:cxn modelId="{2E40E612-2E70-46C3-9371-8ED01CEB1C50}" srcId="{CC6100E5-22B1-4A40-8ACE-756CF4C85200}" destId="{7E4E1640-3621-457D-8537-A1FF0DD64147}" srcOrd="3" destOrd="0" parTransId="{BC88E10B-ED6B-4387-BF39-2043EC10138B}" sibTransId="{914BD3D5-F013-43B1-9062-312AB1C65C0D}"/>
    <dgm:cxn modelId="{6DFBED5C-0DC9-45B9-84B7-A57521751979}" srcId="{2D91EBA7-CA2D-4738-8D37-C709571A9B7C}" destId="{CC6100E5-22B1-4A40-8ACE-756CF4C85200}" srcOrd="0" destOrd="0" parTransId="{85567F80-A047-46BF-B4B2-CEE32F9DF5BD}" sibTransId="{699FDEB5-DCB3-49B2-B36E-826B11CD525D}"/>
    <dgm:cxn modelId="{39CFDEFF-406B-4E1A-8216-D2D261680398}" type="presOf" srcId="{E02A78D8-BC51-4CD1-B441-F9788790010A}" destId="{E8340EF0-1F4F-4AEC-8A95-79C987F2FE5D}" srcOrd="0" destOrd="0" presId="urn:microsoft.com/office/officeart/2005/8/layout/radial6"/>
    <dgm:cxn modelId="{322270F4-07B8-47AE-BC0B-5FE377A02CC6}" type="presOf" srcId="{2D91EBA7-CA2D-4738-8D37-C709571A9B7C}" destId="{CED8309D-BD86-44E6-B91A-AD61F68311C9}" srcOrd="0" destOrd="0" presId="urn:microsoft.com/office/officeart/2005/8/layout/radial6"/>
    <dgm:cxn modelId="{4CCDC3C1-54A6-47BC-BDCD-B31D14734CF9}" type="presOf" srcId="{48C69224-8EA0-4163-BA75-9040BD76126A}" destId="{5D97F1A0-734D-404D-961D-BBB7107A8F41}" srcOrd="0" destOrd="0" presId="urn:microsoft.com/office/officeart/2005/8/layout/radial6"/>
    <dgm:cxn modelId="{83588826-21A3-452E-A99B-5D60634F66F4}" type="presOf" srcId="{7E4E1640-3621-457D-8537-A1FF0DD64147}" destId="{456BB50A-1C28-4C43-AE38-7F3FFB00265F}" srcOrd="0" destOrd="0" presId="urn:microsoft.com/office/officeart/2005/8/layout/radial6"/>
    <dgm:cxn modelId="{B7F355CF-F7DA-4EA1-9A53-5941ED302A30}" srcId="{CC6100E5-22B1-4A40-8ACE-756CF4C85200}" destId="{E02A78D8-BC51-4CD1-B441-F9788790010A}" srcOrd="2" destOrd="0" parTransId="{214517C7-8DE5-4D3D-A189-DAA53FA41802}" sibTransId="{04F2627E-55A7-4CBC-9EBF-3663BA55922F}"/>
    <dgm:cxn modelId="{694CF10C-08F0-48C4-BBA9-17E1CB6A8567}" type="presOf" srcId="{2A0079A3-1D67-4828-820A-BFE9BBB37D3A}" destId="{E248F4EC-1796-4C4E-BC81-7E88147AA3A6}" srcOrd="0" destOrd="0" presId="urn:microsoft.com/office/officeart/2005/8/layout/radial6"/>
    <dgm:cxn modelId="{08CF4BBE-89B7-4969-9513-41BBB59B4C10}" type="presOf" srcId="{3A3ED828-A2CF-4308-BF2C-7A9E1C0795C7}" destId="{7251259E-02A3-45EC-9E9F-AD5D35586E4B}" srcOrd="0" destOrd="0" presId="urn:microsoft.com/office/officeart/2005/8/layout/radial6"/>
    <dgm:cxn modelId="{8ED6716E-6819-4EC7-9373-AFC55CA6478D}" type="presOf" srcId="{CC6100E5-22B1-4A40-8ACE-756CF4C85200}" destId="{C3F7E25F-F6FB-413E-B6FD-D8C11593977C}" srcOrd="0" destOrd="0" presId="urn:microsoft.com/office/officeart/2005/8/layout/radial6"/>
    <dgm:cxn modelId="{DA9AC12D-D986-4AAC-B76A-2E6E69671A08}" type="presOf" srcId="{914BD3D5-F013-43B1-9062-312AB1C65C0D}" destId="{EFFF2850-7F0E-4039-9388-E7F89E32ED99}" srcOrd="0" destOrd="0" presId="urn:microsoft.com/office/officeart/2005/8/layout/radial6"/>
    <dgm:cxn modelId="{C99EE661-C782-4269-800F-1B8DD4B56BD1}" type="presOf" srcId="{D86D172B-A85A-4248-9437-79FEBAAFCEF2}" destId="{8542BDB0-5FEC-49F4-9E59-DACB614907F2}" srcOrd="0" destOrd="0" presId="urn:microsoft.com/office/officeart/2005/8/layout/radial6"/>
    <dgm:cxn modelId="{E8027393-20A4-4A24-98FE-B3478765493A}" type="presParOf" srcId="{CED8309D-BD86-44E6-B91A-AD61F68311C9}" destId="{C3F7E25F-F6FB-413E-B6FD-D8C11593977C}" srcOrd="0" destOrd="0" presId="urn:microsoft.com/office/officeart/2005/8/layout/radial6"/>
    <dgm:cxn modelId="{4BB8F339-E4BF-442D-8464-C13F5A7B4D1C}" type="presParOf" srcId="{CED8309D-BD86-44E6-B91A-AD61F68311C9}" destId="{5D97F1A0-734D-404D-961D-BBB7107A8F41}" srcOrd="1" destOrd="0" presId="urn:microsoft.com/office/officeart/2005/8/layout/radial6"/>
    <dgm:cxn modelId="{DDAC8A9E-1055-47C0-A761-8FF4AE55359E}" type="presParOf" srcId="{CED8309D-BD86-44E6-B91A-AD61F68311C9}" destId="{2FA60828-F09E-46BD-8802-15BD3446B1E8}" srcOrd="2" destOrd="0" presId="urn:microsoft.com/office/officeart/2005/8/layout/radial6"/>
    <dgm:cxn modelId="{1B7AD6E1-628E-46FE-8443-E69200CC761D}" type="presParOf" srcId="{CED8309D-BD86-44E6-B91A-AD61F68311C9}" destId="{E248F4EC-1796-4C4E-BC81-7E88147AA3A6}" srcOrd="3" destOrd="0" presId="urn:microsoft.com/office/officeart/2005/8/layout/radial6"/>
    <dgm:cxn modelId="{2EAD6E7E-26C3-4CF6-80ED-1999502ED2F7}" type="presParOf" srcId="{CED8309D-BD86-44E6-B91A-AD61F68311C9}" destId="{8542BDB0-5FEC-49F4-9E59-DACB614907F2}" srcOrd="4" destOrd="0" presId="urn:microsoft.com/office/officeart/2005/8/layout/radial6"/>
    <dgm:cxn modelId="{79540463-0EC0-4A55-B5FE-749170FFEB9D}" type="presParOf" srcId="{CED8309D-BD86-44E6-B91A-AD61F68311C9}" destId="{0B8474A5-DD4A-4C78-80BB-E7DC818864DB}" srcOrd="5" destOrd="0" presId="urn:microsoft.com/office/officeart/2005/8/layout/radial6"/>
    <dgm:cxn modelId="{E9173A04-4E2E-4988-8016-AEEA9103104F}" type="presParOf" srcId="{CED8309D-BD86-44E6-B91A-AD61F68311C9}" destId="{7251259E-02A3-45EC-9E9F-AD5D35586E4B}" srcOrd="6" destOrd="0" presId="urn:microsoft.com/office/officeart/2005/8/layout/radial6"/>
    <dgm:cxn modelId="{1DC3298E-65FD-4019-B256-F691EB0DCE44}" type="presParOf" srcId="{CED8309D-BD86-44E6-B91A-AD61F68311C9}" destId="{E8340EF0-1F4F-4AEC-8A95-79C987F2FE5D}" srcOrd="7" destOrd="0" presId="urn:microsoft.com/office/officeart/2005/8/layout/radial6"/>
    <dgm:cxn modelId="{BC289FD6-2FD4-40E9-A0E1-E2F7CE85BF69}" type="presParOf" srcId="{CED8309D-BD86-44E6-B91A-AD61F68311C9}" destId="{AAFB245A-43B3-493A-B74B-2094997D79D5}" srcOrd="8" destOrd="0" presId="urn:microsoft.com/office/officeart/2005/8/layout/radial6"/>
    <dgm:cxn modelId="{24C345C0-F29A-4DE0-AF1A-59EAF4C5C410}" type="presParOf" srcId="{CED8309D-BD86-44E6-B91A-AD61F68311C9}" destId="{A726D300-86F2-4417-AE2F-5478DCCB74B5}" srcOrd="9" destOrd="0" presId="urn:microsoft.com/office/officeart/2005/8/layout/radial6"/>
    <dgm:cxn modelId="{B88984A5-F4A7-41D6-A6CE-363C68C673BE}" type="presParOf" srcId="{CED8309D-BD86-44E6-B91A-AD61F68311C9}" destId="{456BB50A-1C28-4C43-AE38-7F3FFB00265F}" srcOrd="10" destOrd="0" presId="urn:microsoft.com/office/officeart/2005/8/layout/radial6"/>
    <dgm:cxn modelId="{B0640659-F5A7-46AB-A213-DBD5D3907032}" type="presParOf" srcId="{CED8309D-BD86-44E6-B91A-AD61F68311C9}" destId="{F38B765D-64FA-43D8-89CB-2AC999EAEECA}" srcOrd="11" destOrd="0" presId="urn:microsoft.com/office/officeart/2005/8/layout/radial6"/>
    <dgm:cxn modelId="{F0421380-C5B9-457E-9C2C-8CDF0C53986F}" type="presParOf" srcId="{CED8309D-BD86-44E6-B91A-AD61F68311C9}" destId="{EFFF2850-7F0E-4039-9388-E7F89E32ED99}" srcOrd="12" destOrd="0" presId="urn:microsoft.com/office/officeart/2005/8/layout/radial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77A4EDFB-4E39-4557-BBD1-9A118B9B6CC2}" type="doc">
      <dgm:prSet loTypeId="urn:microsoft.com/office/officeart/2005/8/layout/cycle6" loCatId="cycle" qsTypeId="urn:microsoft.com/office/officeart/2005/8/quickstyle/simple5" qsCatId="simple" csTypeId="urn:microsoft.com/office/officeart/2005/8/colors/colorful1" csCatId="colorful" phldr="1"/>
      <dgm:spPr/>
      <dgm:t>
        <a:bodyPr/>
        <a:lstStyle/>
        <a:p>
          <a:endParaRPr lang="es-ES"/>
        </a:p>
      </dgm:t>
    </dgm:pt>
    <dgm:pt modelId="{8C54A69D-2D08-455E-B314-14EA8FCD0170}">
      <dgm:prSet phldrT="[Texto]"/>
      <dgm:spPr/>
      <dgm:t>
        <a:bodyPr/>
        <a:lstStyle/>
        <a:p>
          <a:r>
            <a:rPr lang="es-ES" b="1" dirty="0" smtClean="0"/>
            <a:t>A</a:t>
          </a:r>
          <a:r>
            <a:rPr lang="es-419" b="1" dirty="0" smtClean="0"/>
            <a:t>eropueto </a:t>
          </a:r>
          <a:endParaRPr lang="es-ES" b="1" dirty="0"/>
        </a:p>
      </dgm:t>
    </dgm:pt>
    <dgm:pt modelId="{A7ED41F5-87D1-4C6C-9923-C64B6CABFECF}" type="parTrans" cxnId="{0427E0F1-0F5A-45A0-A487-647107400A6C}">
      <dgm:prSet/>
      <dgm:spPr/>
      <dgm:t>
        <a:bodyPr/>
        <a:lstStyle/>
        <a:p>
          <a:endParaRPr lang="es-ES" b="1"/>
        </a:p>
      </dgm:t>
    </dgm:pt>
    <dgm:pt modelId="{05493031-59E9-4735-B6D4-EF56E6E174E4}" type="sibTrans" cxnId="{0427E0F1-0F5A-45A0-A487-647107400A6C}">
      <dgm:prSet/>
      <dgm:spPr/>
      <dgm:t>
        <a:bodyPr/>
        <a:lstStyle/>
        <a:p>
          <a:endParaRPr lang="es-ES" b="1"/>
        </a:p>
      </dgm:t>
    </dgm:pt>
    <dgm:pt modelId="{E8241B0A-84DF-474D-A054-A16CDBFED41C}">
      <dgm:prSet phldrT="[Texto]"/>
      <dgm:spPr/>
      <dgm:t>
        <a:bodyPr/>
        <a:lstStyle/>
        <a:p>
          <a:r>
            <a:rPr lang="es-ES" b="1" dirty="0" smtClean="0"/>
            <a:t>P</a:t>
          </a:r>
          <a:r>
            <a:rPr lang="es-419" b="1" dirty="0" smtClean="0"/>
            <a:t>arque Santander</a:t>
          </a:r>
          <a:endParaRPr lang="es-ES" b="1" dirty="0"/>
        </a:p>
      </dgm:t>
    </dgm:pt>
    <dgm:pt modelId="{5F4B477C-1175-4EAE-B6E0-8A260E959FFD}" type="parTrans" cxnId="{40FBA38B-6194-461C-B2EB-1B3EB2476E78}">
      <dgm:prSet/>
      <dgm:spPr/>
      <dgm:t>
        <a:bodyPr/>
        <a:lstStyle/>
        <a:p>
          <a:endParaRPr lang="es-ES" b="1"/>
        </a:p>
      </dgm:t>
    </dgm:pt>
    <dgm:pt modelId="{A6840DE3-109C-4253-9EC1-1D3E9BB5F77D}" type="sibTrans" cxnId="{40FBA38B-6194-461C-B2EB-1B3EB2476E78}">
      <dgm:prSet/>
      <dgm:spPr/>
      <dgm:t>
        <a:bodyPr/>
        <a:lstStyle/>
        <a:p>
          <a:endParaRPr lang="es-ES" b="1"/>
        </a:p>
      </dgm:t>
    </dgm:pt>
    <dgm:pt modelId="{06D47E40-CE64-4618-A305-91C49C08F130}">
      <dgm:prSet phldrT="[Texto]"/>
      <dgm:spPr/>
      <dgm:t>
        <a:bodyPr/>
        <a:lstStyle/>
        <a:p>
          <a:r>
            <a:rPr lang="es-ES" b="1" dirty="0" smtClean="0"/>
            <a:t>M</a:t>
          </a:r>
          <a:r>
            <a:rPr lang="es-419" b="1" dirty="0" smtClean="0"/>
            <a:t>alecon turistico</a:t>
          </a:r>
          <a:endParaRPr lang="es-ES" b="1" dirty="0"/>
        </a:p>
      </dgm:t>
    </dgm:pt>
    <dgm:pt modelId="{48B85DD5-001A-4740-B96A-2B38BE764537}" type="parTrans" cxnId="{D3DA34D6-CF2F-4521-ADF8-E8E9ED394888}">
      <dgm:prSet/>
      <dgm:spPr/>
      <dgm:t>
        <a:bodyPr/>
        <a:lstStyle/>
        <a:p>
          <a:endParaRPr lang="es-ES" b="1"/>
        </a:p>
      </dgm:t>
    </dgm:pt>
    <dgm:pt modelId="{FEC1E833-22B5-4874-926B-4C873EB95B0E}" type="sibTrans" cxnId="{D3DA34D6-CF2F-4521-ADF8-E8E9ED394888}">
      <dgm:prSet/>
      <dgm:spPr/>
      <dgm:t>
        <a:bodyPr/>
        <a:lstStyle/>
        <a:p>
          <a:endParaRPr lang="es-ES" b="1"/>
        </a:p>
      </dgm:t>
    </dgm:pt>
    <dgm:pt modelId="{9A1C602D-8EFE-4E57-8D45-7C75D0F77CB2}">
      <dgm:prSet phldrT="[Texto]"/>
      <dgm:spPr/>
      <dgm:t>
        <a:bodyPr/>
        <a:lstStyle/>
        <a:p>
          <a:r>
            <a:rPr lang="es-ES" b="1" dirty="0" smtClean="0"/>
            <a:t>C</a:t>
          </a:r>
          <a:r>
            <a:rPr lang="es-419" b="1" dirty="0" smtClean="0"/>
            <a:t>olegios </a:t>
          </a:r>
          <a:endParaRPr lang="es-ES" b="1" dirty="0"/>
        </a:p>
      </dgm:t>
    </dgm:pt>
    <dgm:pt modelId="{5D71D622-FAA0-4F7D-B53C-3DBB98E20008}" type="parTrans" cxnId="{6A1C881C-F8AE-4217-87B9-A7DAC08D0E84}">
      <dgm:prSet/>
      <dgm:spPr/>
      <dgm:t>
        <a:bodyPr/>
        <a:lstStyle/>
        <a:p>
          <a:endParaRPr lang="es-ES" b="1"/>
        </a:p>
      </dgm:t>
    </dgm:pt>
    <dgm:pt modelId="{59BE5C47-7D7E-464C-AB85-00B296012603}" type="sibTrans" cxnId="{6A1C881C-F8AE-4217-87B9-A7DAC08D0E84}">
      <dgm:prSet/>
      <dgm:spPr/>
      <dgm:t>
        <a:bodyPr/>
        <a:lstStyle/>
        <a:p>
          <a:endParaRPr lang="es-ES" b="1"/>
        </a:p>
      </dgm:t>
    </dgm:pt>
    <dgm:pt modelId="{2B2F8975-7805-4AD9-95FB-555A74324EFE}">
      <dgm:prSet phldrT="[Texto]"/>
      <dgm:spPr/>
      <dgm:t>
        <a:bodyPr/>
        <a:lstStyle/>
        <a:p>
          <a:r>
            <a:rPr lang="es-ES" b="1" dirty="0" smtClean="0"/>
            <a:t>H</a:t>
          </a:r>
          <a:r>
            <a:rPr lang="es-419" b="1" dirty="0" smtClean="0"/>
            <a:t>oteles</a:t>
          </a:r>
          <a:r>
            <a:rPr lang="es-CO" b="1" dirty="0" smtClean="0"/>
            <a:t>, Moteles</a:t>
          </a:r>
          <a:r>
            <a:rPr lang="es-419" b="1" dirty="0" smtClean="0"/>
            <a:t> </a:t>
          </a:r>
          <a:endParaRPr lang="es-ES" b="1" dirty="0"/>
        </a:p>
      </dgm:t>
    </dgm:pt>
    <dgm:pt modelId="{56B62BAA-36C7-4F06-A33E-0EA36A8FE23C}" type="parTrans" cxnId="{95546BF7-FA77-4C6E-A3F5-756650FB943F}">
      <dgm:prSet/>
      <dgm:spPr/>
      <dgm:t>
        <a:bodyPr/>
        <a:lstStyle/>
        <a:p>
          <a:endParaRPr lang="es-ES" b="1"/>
        </a:p>
      </dgm:t>
    </dgm:pt>
    <dgm:pt modelId="{16559F9A-2E86-420A-823C-0DC4F80EB94F}" type="sibTrans" cxnId="{95546BF7-FA77-4C6E-A3F5-756650FB943F}">
      <dgm:prSet/>
      <dgm:spPr/>
      <dgm:t>
        <a:bodyPr/>
        <a:lstStyle/>
        <a:p>
          <a:endParaRPr lang="es-ES" b="1"/>
        </a:p>
      </dgm:t>
    </dgm:pt>
    <dgm:pt modelId="{3F43F66F-5280-4E6C-9040-D3D5F2EF9D47}">
      <dgm:prSet phldrT="[Texto]"/>
      <dgm:spPr/>
      <dgm:t>
        <a:bodyPr/>
        <a:lstStyle/>
        <a:p>
          <a:r>
            <a:rPr lang="es-CO" b="1" dirty="0" smtClean="0"/>
            <a:t>Plazas de Mercado</a:t>
          </a:r>
          <a:endParaRPr lang="es-ES" b="1" dirty="0"/>
        </a:p>
      </dgm:t>
    </dgm:pt>
    <dgm:pt modelId="{19F8B28B-3228-4BC2-90C5-C0AEC7971805}" type="parTrans" cxnId="{AC02C20A-AE59-40CE-B92F-812DA875CF5B}">
      <dgm:prSet/>
      <dgm:spPr/>
      <dgm:t>
        <a:bodyPr/>
        <a:lstStyle/>
        <a:p>
          <a:endParaRPr lang="es-ES" b="1"/>
        </a:p>
      </dgm:t>
    </dgm:pt>
    <dgm:pt modelId="{9C4FB6D4-2D83-4AF0-B727-43B0C9A01C57}" type="sibTrans" cxnId="{AC02C20A-AE59-40CE-B92F-812DA875CF5B}">
      <dgm:prSet/>
      <dgm:spPr/>
      <dgm:t>
        <a:bodyPr/>
        <a:lstStyle/>
        <a:p>
          <a:endParaRPr lang="es-ES" b="1"/>
        </a:p>
      </dgm:t>
    </dgm:pt>
    <dgm:pt modelId="{1F56E933-2875-4167-B482-45727D9CB0FF}">
      <dgm:prSet phldrT="[Texto]"/>
      <dgm:spPr/>
      <dgm:t>
        <a:bodyPr/>
        <a:lstStyle/>
        <a:p>
          <a:r>
            <a:rPr lang="es-ES" b="1" dirty="0" smtClean="0"/>
            <a:t>B</a:t>
          </a:r>
          <a:r>
            <a:rPr lang="es-419" b="1" dirty="0" smtClean="0"/>
            <a:t>ares y discotecas</a:t>
          </a:r>
          <a:endParaRPr lang="es-ES" b="1" dirty="0"/>
        </a:p>
      </dgm:t>
    </dgm:pt>
    <dgm:pt modelId="{57722C18-F2AA-4330-A3B9-43D3C5EAF401}" type="parTrans" cxnId="{1445D947-1258-4F2E-A9E1-92BA95EE012C}">
      <dgm:prSet/>
      <dgm:spPr/>
      <dgm:t>
        <a:bodyPr/>
        <a:lstStyle/>
        <a:p>
          <a:endParaRPr lang="es-ES" b="1"/>
        </a:p>
      </dgm:t>
    </dgm:pt>
    <dgm:pt modelId="{2AA65F58-9449-4041-A710-2F7314C4193E}" type="sibTrans" cxnId="{1445D947-1258-4F2E-A9E1-92BA95EE012C}">
      <dgm:prSet/>
      <dgm:spPr/>
      <dgm:t>
        <a:bodyPr/>
        <a:lstStyle/>
        <a:p>
          <a:endParaRPr lang="es-ES" b="1"/>
        </a:p>
      </dgm:t>
    </dgm:pt>
    <dgm:pt modelId="{E4A14CAB-3A1E-47D9-B87F-E5F9647CA1F0}" type="pres">
      <dgm:prSet presAssocID="{77A4EDFB-4E39-4557-BBD1-9A118B9B6CC2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s-CO"/>
        </a:p>
      </dgm:t>
    </dgm:pt>
    <dgm:pt modelId="{25BB0868-6C9E-4543-96DB-C5AF95E361D6}" type="pres">
      <dgm:prSet presAssocID="{8C54A69D-2D08-455E-B314-14EA8FCD0170}" presName="node" presStyleLbl="node1" presStyleIdx="0" presStyleCnt="7">
        <dgm:presLayoutVars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03117913-072E-4EE6-8C95-22ED9644E060}" type="pres">
      <dgm:prSet presAssocID="{8C54A69D-2D08-455E-B314-14EA8FCD0170}" presName="spNode" presStyleCnt="0"/>
      <dgm:spPr/>
    </dgm:pt>
    <dgm:pt modelId="{25989B8A-FA47-44E2-B88E-2D622854C112}" type="pres">
      <dgm:prSet presAssocID="{05493031-59E9-4735-B6D4-EF56E6E174E4}" presName="sibTrans" presStyleLbl="sibTrans1D1" presStyleIdx="0" presStyleCnt="7"/>
      <dgm:spPr/>
      <dgm:t>
        <a:bodyPr/>
        <a:lstStyle/>
        <a:p>
          <a:endParaRPr lang="es-CO"/>
        </a:p>
      </dgm:t>
    </dgm:pt>
    <dgm:pt modelId="{A1211F17-CCFA-40A4-90E2-EE8C11AA77DE}" type="pres">
      <dgm:prSet presAssocID="{E8241B0A-84DF-474D-A054-A16CDBFED41C}" presName="node" presStyleLbl="node1" presStyleIdx="1" presStyleCnt="7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CCAA6EFB-C13B-4CE7-9ED2-C734E7A29DB3}" type="pres">
      <dgm:prSet presAssocID="{E8241B0A-84DF-474D-A054-A16CDBFED41C}" presName="spNode" presStyleCnt="0"/>
      <dgm:spPr/>
    </dgm:pt>
    <dgm:pt modelId="{13143A4B-A081-42C6-A4B1-DF0CBA5998FA}" type="pres">
      <dgm:prSet presAssocID="{A6840DE3-109C-4253-9EC1-1D3E9BB5F77D}" presName="sibTrans" presStyleLbl="sibTrans1D1" presStyleIdx="1" presStyleCnt="7"/>
      <dgm:spPr/>
      <dgm:t>
        <a:bodyPr/>
        <a:lstStyle/>
        <a:p>
          <a:endParaRPr lang="es-CO"/>
        </a:p>
      </dgm:t>
    </dgm:pt>
    <dgm:pt modelId="{5E17AFED-C268-41A1-9BC8-55144185B87F}" type="pres">
      <dgm:prSet presAssocID="{06D47E40-CE64-4618-A305-91C49C08F130}" presName="node" presStyleLbl="node1" presStyleIdx="2" presStyleCnt="7">
        <dgm:presLayoutVars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E49F3E4E-2E85-44E8-9E54-5699E53E9C67}" type="pres">
      <dgm:prSet presAssocID="{06D47E40-CE64-4618-A305-91C49C08F130}" presName="spNode" presStyleCnt="0"/>
      <dgm:spPr/>
    </dgm:pt>
    <dgm:pt modelId="{8D0AD826-1E86-4A76-918A-6D13385A61A8}" type="pres">
      <dgm:prSet presAssocID="{FEC1E833-22B5-4874-926B-4C873EB95B0E}" presName="sibTrans" presStyleLbl="sibTrans1D1" presStyleIdx="2" presStyleCnt="7"/>
      <dgm:spPr/>
      <dgm:t>
        <a:bodyPr/>
        <a:lstStyle/>
        <a:p>
          <a:endParaRPr lang="es-CO"/>
        </a:p>
      </dgm:t>
    </dgm:pt>
    <dgm:pt modelId="{0ECE22B4-F62D-413F-9C97-052B6A6E0175}" type="pres">
      <dgm:prSet presAssocID="{9A1C602D-8EFE-4E57-8D45-7C75D0F77CB2}" presName="node" presStyleLbl="node1" presStyleIdx="3" presStyleCnt="7">
        <dgm:presLayoutVars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4B643DE3-5482-4016-BE91-118829CC4670}" type="pres">
      <dgm:prSet presAssocID="{9A1C602D-8EFE-4E57-8D45-7C75D0F77CB2}" presName="spNode" presStyleCnt="0"/>
      <dgm:spPr/>
    </dgm:pt>
    <dgm:pt modelId="{A5130768-22C7-4CFD-9037-88CE5D261D9E}" type="pres">
      <dgm:prSet presAssocID="{59BE5C47-7D7E-464C-AB85-00B296012603}" presName="sibTrans" presStyleLbl="sibTrans1D1" presStyleIdx="3" presStyleCnt="7"/>
      <dgm:spPr/>
      <dgm:t>
        <a:bodyPr/>
        <a:lstStyle/>
        <a:p>
          <a:endParaRPr lang="es-CO"/>
        </a:p>
      </dgm:t>
    </dgm:pt>
    <dgm:pt modelId="{45B4CB10-E909-4C3E-B462-DE95FD1A4350}" type="pres">
      <dgm:prSet presAssocID="{2B2F8975-7805-4AD9-95FB-555A74324EFE}" presName="node" presStyleLbl="node1" presStyleIdx="4" presStyleCnt="7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73362E2A-1529-4417-8DEA-65CDA2528C3D}" type="pres">
      <dgm:prSet presAssocID="{2B2F8975-7805-4AD9-95FB-555A74324EFE}" presName="spNode" presStyleCnt="0"/>
      <dgm:spPr/>
    </dgm:pt>
    <dgm:pt modelId="{68480376-FAE7-4AD3-9216-F9BE524BD6A9}" type="pres">
      <dgm:prSet presAssocID="{16559F9A-2E86-420A-823C-0DC4F80EB94F}" presName="sibTrans" presStyleLbl="sibTrans1D1" presStyleIdx="4" presStyleCnt="7"/>
      <dgm:spPr/>
      <dgm:t>
        <a:bodyPr/>
        <a:lstStyle/>
        <a:p>
          <a:endParaRPr lang="es-CO"/>
        </a:p>
      </dgm:t>
    </dgm:pt>
    <dgm:pt modelId="{F14D248C-CE5A-4640-8038-0171EA49212D}" type="pres">
      <dgm:prSet presAssocID="{3F43F66F-5280-4E6C-9040-D3D5F2EF9D47}" presName="node" presStyleLbl="node1" presStyleIdx="5" presStyleCnt="7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99CB29D2-D1A3-488C-8F4D-B200C308AD74}" type="pres">
      <dgm:prSet presAssocID="{3F43F66F-5280-4E6C-9040-D3D5F2EF9D47}" presName="spNode" presStyleCnt="0"/>
      <dgm:spPr/>
    </dgm:pt>
    <dgm:pt modelId="{85D631A0-0E1C-42C7-AC3F-5A6161436337}" type="pres">
      <dgm:prSet presAssocID="{9C4FB6D4-2D83-4AF0-B727-43B0C9A01C57}" presName="sibTrans" presStyleLbl="sibTrans1D1" presStyleIdx="5" presStyleCnt="7"/>
      <dgm:spPr/>
      <dgm:t>
        <a:bodyPr/>
        <a:lstStyle/>
        <a:p>
          <a:endParaRPr lang="es-CO"/>
        </a:p>
      </dgm:t>
    </dgm:pt>
    <dgm:pt modelId="{767CAF88-AE3F-4DEA-9DB5-0508B935930A}" type="pres">
      <dgm:prSet presAssocID="{1F56E933-2875-4167-B482-45727D9CB0FF}" presName="node" presStyleLbl="node1" presStyleIdx="6" presStyleCnt="7">
        <dgm:presLayoutVars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EC19C9EF-F510-4B86-9509-851A36C27646}" type="pres">
      <dgm:prSet presAssocID="{1F56E933-2875-4167-B482-45727D9CB0FF}" presName="spNode" presStyleCnt="0"/>
      <dgm:spPr/>
    </dgm:pt>
    <dgm:pt modelId="{1018BB73-A029-4918-AB15-47EDEFCEF4A7}" type="pres">
      <dgm:prSet presAssocID="{2AA65F58-9449-4041-A710-2F7314C4193E}" presName="sibTrans" presStyleLbl="sibTrans1D1" presStyleIdx="6" presStyleCnt="7"/>
      <dgm:spPr/>
      <dgm:t>
        <a:bodyPr/>
        <a:lstStyle/>
        <a:p>
          <a:endParaRPr lang="es-CO"/>
        </a:p>
      </dgm:t>
    </dgm:pt>
  </dgm:ptLst>
  <dgm:cxnLst>
    <dgm:cxn modelId="{A72148B7-EAF7-4FC5-8BD0-B4B3F6831BEA}" type="presOf" srcId="{05493031-59E9-4735-B6D4-EF56E6E174E4}" destId="{25989B8A-FA47-44E2-B88E-2D622854C112}" srcOrd="0" destOrd="0" presId="urn:microsoft.com/office/officeart/2005/8/layout/cycle6"/>
    <dgm:cxn modelId="{B683C6CF-01E3-4F76-A05A-C15BD8ABC7EC}" type="presOf" srcId="{3F43F66F-5280-4E6C-9040-D3D5F2EF9D47}" destId="{F14D248C-CE5A-4640-8038-0171EA49212D}" srcOrd="0" destOrd="0" presId="urn:microsoft.com/office/officeart/2005/8/layout/cycle6"/>
    <dgm:cxn modelId="{D3DA34D6-CF2F-4521-ADF8-E8E9ED394888}" srcId="{77A4EDFB-4E39-4557-BBD1-9A118B9B6CC2}" destId="{06D47E40-CE64-4618-A305-91C49C08F130}" srcOrd="2" destOrd="0" parTransId="{48B85DD5-001A-4740-B96A-2B38BE764537}" sibTransId="{FEC1E833-22B5-4874-926B-4C873EB95B0E}"/>
    <dgm:cxn modelId="{2311A732-474C-4729-ACCA-7C5DF9BF15BF}" type="presOf" srcId="{59BE5C47-7D7E-464C-AB85-00B296012603}" destId="{A5130768-22C7-4CFD-9037-88CE5D261D9E}" srcOrd="0" destOrd="0" presId="urn:microsoft.com/office/officeart/2005/8/layout/cycle6"/>
    <dgm:cxn modelId="{698E5118-7AE1-4635-9F4B-4FD8C2DE117A}" type="presOf" srcId="{8C54A69D-2D08-455E-B314-14EA8FCD0170}" destId="{25BB0868-6C9E-4543-96DB-C5AF95E361D6}" srcOrd="0" destOrd="0" presId="urn:microsoft.com/office/officeart/2005/8/layout/cycle6"/>
    <dgm:cxn modelId="{69D08A4A-DA2F-434D-B9F3-B516A76EBD12}" type="presOf" srcId="{E8241B0A-84DF-474D-A054-A16CDBFED41C}" destId="{A1211F17-CCFA-40A4-90E2-EE8C11AA77DE}" srcOrd="0" destOrd="0" presId="urn:microsoft.com/office/officeart/2005/8/layout/cycle6"/>
    <dgm:cxn modelId="{AC02C20A-AE59-40CE-B92F-812DA875CF5B}" srcId="{77A4EDFB-4E39-4557-BBD1-9A118B9B6CC2}" destId="{3F43F66F-5280-4E6C-9040-D3D5F2EF9D47}" srcOrd="5" destOrd="0" parTransId="{19F8B28B-3228-4BC2-90C5-C0AEC7971805}" sibTransId="{9C4FB6D4-2D83-4AF0-B727-43B0C9A01C57}"/>
    <dgm:cxn modelId="{AD002C16-1D9E-4D17-A110-9BA6AAA6C1A0}" type="presOf" srcId="{9A1C602D-8EFE-4E57-8D45-7C75D0F77CB2}" destId="{0ECE22B4-F62D-413F-9C97-052B6A6E0175}" srcOrd="0" destOrd="0" presId="urn:microsoft.com/office/officeart/2005/8/layout/cycle6"/>
    <dgm:cxn modelId="{810ECBAD-4B2C-4AD7-96E7-363B516A6CC7}" type="presOf" srcId="{1F56E933-2875-4167-B482-45727D9CB0FF}" destId="{767CAF88-AE3F-4DEA-9DB5-0508B935930A}" srcOrd="0" destOrd="0" presId="urn:microsoft.com/office/officeart/2005/8/layout/cycle6"/>
    <dgm:cxn modelId="{F0D8CE69-CB6A-413A-9BC5-34BF1670F850}" type="presOf" srcId="{16559F9A-2E86-420A-823C-0DC4F80EB94F}" destId="{68480376-FAE7-4AD3-9216-F9BE524BD6A9}" srcOrd="0" destOrd="0" presId="urn:microsoft.com/office/officeart/2005/8/layout/cycle6"/>
    <dgm:cxn modelId="{58BD62E5-011D-4BD0-8431-AC01FB98E1AC}" type="presOf" srcId="{77A4EDFB-4E39-4557-BBD1-9A118B9B6CC2}" destId="{E4A14CAB-3A1E-47D9-B87F-E5F9647CA1F0}" srcOrd="0" destOrd="0" presId="urn:microsoft.com/office/officeart/2005/8/layout/cycle6"/>
    <dgm:cxn modelId="{0681F6E0-892B-457A-8B06-CAEDE79457C7}" type="presOf" srcId="{9C4FB6D4-2D83-4AF0-B727-43B0C9A01C57}" destId="{85D631A0-0E1C-42C7-AC3F-5A6161436337}" srcOrd="0" destOrd="0" presId="urn:microsoft.com/office/officeart/2005/8/layout/cycle6"/>
    <dgm:cxn modelId="{C7906079-20C7-4AEF-A5DA-93A1AD089B38}" type="presOf" srcId="{2AA65F58-9449-4041-A710-2F7314C4193E}" destId="{1018BB73-A029-4918-AB15-47EDEFCEF4A7}" srcOrd="0" destOrd="0" presId="urn:microsoft.com/office/officeart/2005/8/layout/cycle6"/>
    <dgm:cxn modelId="{6A1C881C-F8AE-4217-87B9-A7DAC08D0E84}" srcId="{77A4EDFB-4E39-4557-BBD1-9A118B9B6CC2}" destId="{9A1C602D-8EFE-4E57-8D45-7C75D0F77CB2}" srcOrd="3" destOrd="0" parTransId="{5D71D622-FAA0-4F7D-B53C-3DBB98E20008}" sibTransId="{59BE5C47-7D7E-464C-AB85-00B296012603}"/>
    <dgm:cxn modelId="{41E6715C-1907-46AD-AA20-1AF9C84F9FF4}" type="presOf" srcId="{FEC1E833-22B5-4874-926B-4C873EB95B0E}" destId="{8D0AD826-1E86-4A76-918A-6D13385A61A8}" srcOrd="0" destOrd="0" presId="urn:microsoft.com/office/officeart/2005/8/layout/cycle6"/>
    <dgm:cxn modelId="{95546BF7-FA77-4C6E-A3F5-756650FB943F}" srcId="{77A4EDFB-4E39-4557-BBD1-9A118B9B6CC2}" destId="{2B2F8975-7805-4AD9-95FB-555A74324EFE}" srcOrd="4" destOrd="0" parTransId="{56B62BAA-36C7-4F06-A33E-0EA36A8FE23C}" sibTransId="{16559F9A-2E86-420A-823C-0DC4F80EB94F}"/>
    <dgm:cxn modelId="{E180C9BA-56A4-4F3E-BC11-9682509E47DF}" type="presOf" srcId="{2B2F8975-7805-4AD9-95FB-555A74324EFE}" destId="{45B4CB10-E909-4C3E-B462-DE95FD1A4350}" srcOrd="0" destOrd="0" presId="urn:microsoft.com/office/officeart/2005/8/layout/cycle6"/>
    <dgm:cxn modelId="{40FBA38B-6194-461C-B2EB-1B3EB2476E78}" srcId="{77A4EDFB-4E39-4557-BBD1-9A118B9B6CC2}" destId="{E8241B0A-84DF-474D-A054-A16CDBFED41C}" srcOrd="1" destOrd="0" parTransId="{5F4B477C-1175-4EAE-B6E0-8A260E959FFD}" sibTransId="{A6840DE3-109C-4253-9EC1-1D3E9BB5F77D}"/>
    <dgm:cxn modelId="{1445D947-1258-4F2E-A9E1-92BA95EE012C}" srcId="{77A4EDFB-4E39-4557-BBD1-9A118B9B6CC2}" destId="{1F56E933-2875-4167-B482-45727D9CB0FF}" srcOrd="6" destOrd="0" parTransId="{57722C18-F2AA-4330-A3B9-43D3C5EAF401}" sibTransId="{2AA65F58-9449-4041-A710-2F7314C4193E}"/>
    <dgm:cxn modelId="{19CAF0A9-AF4F-4EC2-8261-25DC5A519428}" type="presOf" srcId="{06D47E40-CE64-4618-A305-91C49C08F130}" destId="{5E17AFED-C268-41A1-9BC8-55144185B87F}" srcOrd="0" destOrd="0" presId="urn:microsoft.com/office/officeart/2005/8/layout/cycle6"/>
    <dgm:cxn modelId="{A7BF7C5A-0CCC-48F6-B622-1888782177F4}" type="presOf" srcId="{A6840DE3-109C-4253-9EC1-1D3E9BB5F77D}" destId="{13143A4B-A081-42C6-A4B1-DF0CBA5998FA}" srcOrd="0" destOrd="0" presId="urn:microsoft.com/office/officeart/2005/8/layout/cycle6"/>
    <dgm:cxn modelId="{0427E0F1-0F5A-45A0-A487-647107400A6C}" srcId="{77A4EDFB-4E39-4557-BBD1-9A118B9B6CC2}" destId="{8C54A69D-2D08-455E-B314-14EA8FCD0170}" srcOrd="0" destOrd="0" parTransId="{A7ED41F5-87D1-4C6C-9923-C64B6CABFECF}" sibTransId="{05493031-59E9-4735-B6D4-EF56E6E174E4}"/>
    <dgm:cxn modelId="{4D95C36F-B080-4828-B239-098DC1D0C3BD}" type="presParOf" srcId="{E4A14CAB-3A1E-47D9-B87F-E5F9647CA1F0}" destId="{25BB0868-6C9E-4543-96DB-C5AF95E361D6}" srcOrd="0" destOrd="0" presId="urn:microsoft.com/office/officeart/2005/8/layout/cycle6"/>
    <dgm:cxn modelId="{BDE10B13-5FAC-4777-9A10-469BB3E92D7D}" type="presParOf" srcId="{E4A14CAB-3A1E-47D9-B87F-E5F9647CA1F0}" destId="{03117913-072E-4EE6-8C95-22ED9644E060}" srcOrd="1" destOrd="0" presId="urn:microsoft.com/office/officeart/2005/8/layout/cycle6"/>
    <dgm:cxn modelId="{68D09EBE-45D1-4D50-B82B-876E1EEC6FE6}" type="presParOf" srcId="{E4A14CAB-3A1E-47D9-B87F-E5F9647CA1F0}" destId="{25989B8A-FA47-44E2-B88E-2D622854C112}" srcOrd="2" destOrd="0" presId="urn:microsoft.com/office/officeart/2005/8/layout/cycle6"/>
    <dgm:cxn modelId="{E6970F7D-5633-4B67-8B1C-789F1CE3EA62}" type="presParOf" srcId="{E4A14CAB-3A1E-47D9-B87F-E5F9647CA1F0}" destId="{A1211F17-CCFA-40A4-90E2-EE8C11AA77DE}" srcOrd="3" destOrd="0" presId="urn:microsoft.com/office/officeart/2005/8/layout/cycle6"/>
    <dgm:cxn modelId="{ADBC074C-3C44-4400-9627-F3336D60BD72}" type="presParOf" srcId="{E4A14CAB-3A1E-47D9-B87F-E5F9647CA1F0}" destId="{CCAA6EFB-C13B-4CE7-9ED2-C734E7A29DB3}" srcOrd="4" destOrd="0" presId="urn:microsoft.com/office/officeart/2005/8/layout/cycle6"/>
    <dgm:cxn modelId="{C0DF3667-3BB7-44F1-B658-71C0294A266E}" type="presParOf" srcId="{E4A14CAB-3A1E-47D9-B87F-E5F9647CA1F0}" destId="{13143A4B-A081-42C6-A4B1-DF0CBA5998FA}" srcOrd="5" destOrd="0" presId="urn:microsoft.com/office/officeart/2005/8/layout/cycle6"/>
    <dgm:cxn modelId="{35C805CA-25A6-4059-A1A2-2EB8956C0E03}" type="presParOf" srcId="{E4A14CAB-3A1E-47D9-B87F-E5F9647CA1F0}" destId="{5E17AFED-C268-41A1-9BC8-55144185B87F}" srcOrd="6" destOrd="0" presId="urn:microsoft.com/office/officeart/2005/8/layout/cycle6"/>
    <dgm:cxn modelId="{E4734FE5-95A1-423B-8117-CB691E1186B0}" type="presParOf" srcId="{E4A14CAB-3A1E-47D9-B87F-E5F9647CA1F0}" destId="{E49F3E4E-2E85-44E8-9E54-5699E53E9C67}" srcOrd="7" destOrd="0" presId="urn:microsoft.com/office/officeart/2005/8/layout/cycle6"/>
    <dgm:cxn modelId="{CDAB5CB3-43EE-4DA9-A646-B4F50DC1EFB3}" type="presParOf" srcId="{E4A14CAB-3A1E-47D9-B87F-E5F9647CA1F0}" destId="{8D0AD826-1E86-4A76-918A-6D13385A61A8}" srcOrd="8" destOrd="0" presId="urn:microsoft.com/office/officeart/2005/8/layout/cycle6"/>
    <dgm:cxn modelId="{4CF63FD3-738B-4DA5-8073-32028A1B97CC}" type="presParOf" srcId="{E4A14CAB-3A1E-47D9-B87F-E5F9647CA1F0}" destId="{0ECE22B4-F62D-413F-9C97-052B6A6E0175}" srcOrd="9" destOrd="0" presId="urn:microsoft.com/office/officeart/2005/8/layout/cycle6"/>
    <dgm:cxn modelId="{F4C85F88-7DEF-4F66-BCFC-68B8E6B0A3D6}" type="presParOf" srcId="{E4A14CAB-3A1E-47D9-B87F-E5F9647CA1F0}" destId="{4B643DE3-5482-4016-BE91-118829CC4670}" srcOrd="10" destOrd="0" presId="urn:microsoft.com/office/officeart/2005/8/layout/cycle6"/>
    <dgm:cxn modelId="{D6787D07-6D5C-4CC1-A943-7892EFA00287}" type="presParOf" srcId="{E4A14CAB-3A1E-47D9-B87F-E5F9647CA1F0}" destId="{A5130768-22C7-4CFD-9037-88CE5D261D9E}" srcOrd="11" destOrd="0" presId="urn:microsoft.com/office/officeart/2005/8/layout/cycle6"/>
    <dgm:cxn modelId="{440A3D50-88EE-44CD-BAD7-6E4362E6CA10}" type="presParOf" srcId="{E4A14CAB-3A1E-47D9-B87F-E5F9647CA1F0}" destId="{45B4CB10-E909-4C3E-B462-DE95FD1A4350}" srcOrd="12" destOrd="0" presId="urn:microsoft.com/office/officeart/2005/8/layout/cycle6"/>
    <dgm:cxn modelId="{E2305B25-5008-49C5-89AD-6A69B631E8F8}" type="presParOf" srcId="{E4A14CAB-3A1E-47D9-B87F-E5F9647CA1F0}" destId="{73362E2A-1529-4417-8DEA-65CDA2528C3D}" srcOrd="13" destOrd="0" presId="urn:microsoft.com/office/officeart/2005/8/layout/cycle6"/>
    <dgm:cxn modelId="{6DB618D0-30F8-4BAB-95E7-88AF3EF273A0}" type="presParOf" srcId="{E4A14CAB-3A1E-47D9-B87F-E5F9647CA1F0}" destId="{68480376-FAE7-4AD3-9216-F9BE524BD6A9}" srcOrd="14" destOrd="0" presId="urn:microsoft.com/office/officeart/2005/8/layout/cycle6"/>
    <dgm:cxn modelId="{A1B48D0F-B176-428D-89EB-E07D53D1489E}" type="presParOf" srcId="{E4A14CAB-3A1E-47D9-B87F-E5F9647CA1F0}" destId="{F14D248C-CE5A-4640-8038-0171EA49212D}" srcOrd="15" destOrd="0" presId="urn:microsoft.com/office/officeart/2005/8/layout/cycle6"/>
    <dgm:cxn modelId="{0D2ECB17-CBDB-427C-B7B4-8A3125CDCB9A}" type="presParOf" srcId="{E4A14CAB-3A1E-47D9-B87F-E5F9647CA1F0}" destId="{99CB29D2-D1A3-488C-8F4D-B200C308AD74}" srcOrd="16" destOrd="0" presId="urn:microsoft.com/office/officeart/2005/8/layout/cycle6"/>
    <dgm:cxn modelId="{DEC6CD91-82D7-4E72-9204-D5A666D0A92E}" type="presParOf" srcId="{E4A14CAB-3A1E-47D9-B87F-E5F9647CA1F0}" destId="{85D631A0-0E1C-42C7-AC3F-5A6161436337}" srcOrd="17" destOrd="0" presId="urn:microsoft.com/office/officeart/2005/8/layout/cycle6"/>
    <dgm:cxn modelId="{9A20C53C-BD6C-4B1E-80E3-26B1C9829357}" type="presParOf" srcId="{E4A14CAB-3A1E-47D9-B87F-E5F9647CA1F0}" destId="{767CAF88-AE3F-4DEA-9DB5-0508B935930A}" srcOrd="18" destOrd="0" presId="urn:microsoft.com/office/officeart/2005/8/layout/cycle6"/>
    <dgm:cxn modelId="{03B31F61-F964-40A3-8E84-071921949A1F}" type="presParOf" srcId="{E4A14CAB-3A1E-47D9-B87F-E5F9647CA1F0}" destId="{EC19C9EF-F510-4B86-9509-851A36C27646}" srcOrd="19" destOrd="0" presId="urn:microsoft.com/office/officeart/2005/8/layout/cycle6"/>
    <dgm:cxn modelId="{90EE4904-F1C3-4932-B685-ACEBFE415EA0}" type="presParOf" srcId="{E4A14CAB-3A1E-47D9-B87F-E5F9647CA1F0}" destId="{1018BB73-A029-4918-AB15-47EDEFCEF4A7}" srcOrd="20" destOrd="0" presId="urn:microsoft.com/office/officeart/2005/8/layout/cycle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77A4EDFB-4E39-4557-BBD1-9A118B9B6CC2}" type="doc">
      <dgm:prSet loTypeId="urn:microsoft.com/office/officeart/2005/8/layout/cycle6" loCatId="cycle" qsTypeId="urn:microsoft.com/office/officeart/2005/8/quickstyle/simple5" qsCatId="simple" csTypeId="urn:microsoft.com/office/officeart/2005/8/colors/colorful1" csCatId="colorful" phldr="1"/>
      <dgm:spPr/>
      <dgm:t>
        <a:bodyPr/>
        <a:lstStyle/>
        <a:p>
          <a:endParaRPr lang="es-ES"/>
        </a:p>
      </dgm:t>
    </dgm:pt>
    <dgm:pt modelId="{8C54A69D-2D08-455E-B314-14EA8FCD0170}">
      <dgm:prSet phldrT="[Texto]"/>
      <dgm:spPr/>
      <dgm:t>
        <a:bodyPr/>
        <a:lstStyle/>
        <a:p>
          <a:r>
            <a:rPr lang="es-ES" b="1" dirty="0" smtClean="0"/>
            <a:t>E</a:t>
          </a:r>
          <a:r>
            <a:rPr lang="es-419" b="1" dirty="0" smtClean="0"/>
            <a:t>misora </a:t>
          </a:r>
          <a:endParaRPr lang="es-ES" b="1" dirty="0"/>
        </a:p>
      </dgm:t>
    </dgm:pt>
    <dgm:pt modelId="{A7ED41F5-87D1-4C6C-9923-C64B6CABFECF}" type="parTrans" cxnId="{0427E0F1-0F5A-45A0-A487-647107400A6C}">
      <dgm:prSet/>
      <dgm:spPr/>
      <dgm:t>
        <a:bodyPr/>
        <a:lstStyle/>
        <a:p>
          <a:endParaRPr lang="es-ES" b="1"/>
        </a:p>
      </dgm:t>
    </dgm:pt>
    <dgm:pt modelId="{05493031-59E9-4735-B6D4-EF56E6E174E4}" type="sibTrans" cxnId="{0427E0F1-0F5A-45A0-A487-647107400A6C}">
      <dgm:prSet/>
      <dgm:spPr/>
      <dgm:t>
        <a:bodyPr/>
        <a:lstStyle/>
        <a:p>
          <a:endParaRPr lang="es-ES" b="1"/>
        </a:p>
      </dgm:t>
    </dgm:pt>
    <dgm:pt modelId="{E8241B0A-84DF-474D-A054-A16CDBFED41C}">
      <dgm:prSet phldrT="[Texto]"/>
      <dgm:spPr/>
      <dgm:t>
        <a:bodyPr/>
        <a:lstStyle/>
        <a:p>
          <a:r>
            <a:rPr lang="es-ES" b="1" dirty="0" smtClean="0"/>
            <a:t>C</a:t>
          </a:r>
          <a:r>
            <a:rPr lang="es-419" b="1" dirty="0" smtClean="0"/>
            <a:t>omunidad de Zaragosa</a:t>
          </a:r>
          <a:endParaRPr lang="es-ES" b="1" dirty="0"/>
        </a:p>
      </dgm:t>
    </dgm:pt>
    <dgm:pt modelId="{5F4B477C-1175-4EAE-B6E0-8A260E959FFD}" type="parTrans" cxnId="{40FBA38B-6194-461C-B2EB-1B3EB2476E78}">
      <dgm:prSet/>
      <dgm:spPr/>
      <dgm:t>
        <a:bodyPr/>
        <a:lstStyle/>
        <a:p>
          <a:endParaRPr lang="es-ES" b="1"/>
        </a:p>
      </dgm:t>
    </dgm:pt>
    <dgm:pt modelId="{A6840DE3-109C-4253-9EC1-1D3E9BB5F77D}" type="sibTrans" cxnId="{40FBA38B-6194-461C-B2EB-1B3EB2476E78}">
      <dgm:prSet/>
      <dgm:spPr/>
      <dgm:t>
        <a:bodyPr/>
        <a:lstStyle/>
        <a:p>
          <a:endParaRPr lang="es-ES" b="1"/>
        </a:p>
      </dgm:t>
    </dgm:pt>
    <dgm:pt modelId="{06D47E40-CE64-4618-A305-91C49C08F130}">
      <dgm:prSet phldrT="[Texto]"/>
      <dgm:spPr/>
      <dgm:t>
        <a:bodyPr/>
        <a:lstStyle/>
        <a:p>
          <a:r>
            <a:rPr lang="es-ES" b="1" dirty="0" smtClean="0"/>
            <a:t>C</a:t>
          </a:r>
          <a:r>
            <a:rPr lang="es-419" b="1" dirty="0" smtClean="0"/>
            <a:t>omunidad de Pto Triunfo</a:t>
          </a:r>
          <a:endParaRPr lang="es-ES" b="1" dirty="0"/>
        </a:p>
      </dgm:t>
    </dgm:pt>
    <dgm:pt modelId="{48B85DD5-001A-4740-B96A-2B38BE764537}" type="parTrans" cxnId="{D3DA34D6-CF2F-4521-ADF8-E8E9ED394888}">
      <dgm:prSet/>
      <dgm:spPr/>
      <dgm:t>
        <a:bodyPr/>
        <a:lstStyle/>
        <a:p>
          <a:endParaRPr lang="es-ES" b="1"/>
        </a:p>
      </dgm:t>
    </dgm:pt>
    <dgm:pt modelId="{FEC1E833-22B5-4874-926B-4C873EB95B0E}" type="sibTrans" cxnId="{D3DA34D6-CF2F-4521-ADF8-E8E9ED394888}">
      <dgm:prSet/>
      <dgm:spPr/>
      <dgm:t>
        <a:bodyPr/>
        <a:lstStyle/>
        <a:p>
          <a:endParaRPr lang="es-ES" b="1"/>
        </a:p>
      </dgm:t>
    </dgm:pt>
    <dgm:pt modelId="{9A1C602D-8EFE-4E57-8D45-7C75D0F77CB2}">
      <dgm:prSet phldrT="[Texto]"/>
      <dgm:spPr/>
      <dgm:t>
        <a:bodyPr/>
        <a:lstStyle/>
        <a:p>
          <a:r>
            <a:rPr lang="es-ES" b="1" dirty="0" smtClean="0"/>
            <a:t>M</a:t>
          </a:r>
          <a:r>
            <a:rPr lang="es-419" b="1" dirty="0" smtClean="0"/>
            <a:t>ontallantas</a:t>
          </a:r>
          <a:endParaRPr lang="es-ES" b="1" dirty="0"/>
        </a:p>
      </dgm:t>
    </dgm:pt>
    <dgm:pt modelId="{5D71D622-FAA0-4F7D-B53C-3DBB98E20008}" type="parTrans" cxnId="{6A1C881C-F8AE-4217-87B9-A7DAC08D0E84}">
      <dgm:prSet/>
      <dgm:spPr/>
      <dgm:t>
        <a:bodyPr/>
        <a:lstStyle/>
        <a:p>
          <a:endParaRPr lang="es-ES" b="1"/>
        </a:p>
      </dgm:t>
    </dgm:pt>
    <dgm:pt modelId="{59BE5C47-7D7E-464C-AB85-00B296012603}" type="sibTrans" cxnId="{6A1C881C-F8AE-4217-87B9-A7DAC08D0E84}">
      <dgm:prSet/>
      <dgm:spPr/>
      <dgm:t>
        <a:bodyPr/>
        <a:lstStyle/>
        <a:p>
          <a:endParaRPr lang="es-ES" b="1"/>
        </a:p>
      </dgm:t>
    </dgm:pt>
    <dgm:pt modelId="{2B2F8975-7805-4AD9-95FB-555A74324EFE}">
      <dgm:prSet phldrT="[Texto]"/>
      <dgm:spPr/>
      <dgm:t>
        <a:bodyPr/>
        <a:lstStyle/>
        <a:p>
          <a:r>
            <a:rPr lang="es-ES" b="1" dirty="0" smtClean="0"/>
            <a:t>R</a:t>
          </a:r>
          <a:r>
            <a:rPr lang="es-419" b="1" dirty="0" smtClean="0"/>
            <a:t>eunion de Mineria ilegal</a:t>
          </a:r>
          <a:endParaRPr lang="es-ES" b="1" dirty="0"/>
        </a:p>
      </dgm:t>
    </dgm:pt>
    <dgm:pt modelId="{56B62BAA-36C7-4F06-A33E-0EA36A8FE23C}" type="parTrans" cxnId="{95546BF7-FA77-4C6E-A3F5-756650FB943F}">
      <dgm:prSet/>
      <dgm:spPr/>
      <dgm:t>
        <a:bodyPr/>
        <a:lstStyle/>
        <a:p>
          <a:endParaRPr lang="es-ES" b="1"/>
        </a:p>
      </dgm:t>
    </dgm:pt>
    <dgm:pt modelId="{16559F9A-2E86-420A-823C-0DC4F80EB94F}" type="sibTrans" cxnId="{95546BF7-FA77-4C6E-A3F5-756650FB943F}">
      <dgm:prSet/>
      <dgm:spPr/>
      <dgm:t>
        <a:bodyPr/>
        <a:lstStyle/>
        <a:p>
          <a:endParaRPr lang="es-ES" b="1"/>
        </a:p>
      </dgm:t>
    </dgm:pt>
    <dgm:pt modelId="{B812E061-E95E-47B9-98FC-E2E339A466CC}">
      <dgm:prSet phldrT="[Texto]"/>
      <dgm:spPr/>
      <dgm:t>
        <a:bodyPr/>
        <a:lstStyle/>
        <a:p>
          <a:r>
            <a:rPr lang="es-419" b="1" dirty="0" smtClean="0"/>
            <a:t>Puerto Nariño</a:t>
          </a:r>
          <a:endParaRPr lang="es-ES" b="1" dirty="0"/>
        </a:p>
      </dgm:t>
    </dgm:pt>
    <dgm:pt modelId="{C4E1849B-2307-4276-A2BB-899BDE34F172}" type="parTrans" cxnId="{CC9068D6-3F42-45DA-8C99-1877F97E6F9E}">
      <dgm:prSet/>
      <dgm:spPr/>
      <dgm:t>
        <a:bodyPr/>
        <a:lstStyle/>
        <a:p>
          <a:endParaRPr lang="es-CO"/>
        </a:p>
      </dgm:t>
    </dgm:pt>
    <dgm:pt modelId="{3A8697E6-CCD6-4394-AAC9-D751612A6614}" type="sibTrans" cxnId="{CC9068D6-3F42-45DA-8C99-1877F97E6F9E}">
      <dgm:prSet/>
      <dgm:spPr/>
      <dgm:t>
        <a:bodyPr/>
        <a:lstStyle/>
        <a:p>
          <a:endParaRPr lang="es-CO"/>
        </a:p>
      </dgm:t>
    </dgm:pt>
    <dgm:pt modelId="{E4A14CAB-3A1E-47D9-B87F-E5F9647CA1F0}" type="pres">
      <dgm:prSet presAssocID="{77A4EDFB-4E39-4557-BBD1-9A118B9B6CC2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s-CO"/>
        </a:p>
      </dgm:t>
    </dgm:pt>
    <dgm:pt modelId="{25BB0868-6C9E-4543-96DB-C5AF95E361D6}" type="pres">
      <dgm:prSet presAssocID="{8C54A69D-2D08-455E-B314-14EA8FCD0170}" presName="node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03117913-072E-4EE6-8C95-22ED9644E060}" type="pres">
      <dgm:prSet presAssocID="{8C54A69D-2D08-455E-B314-14EA8FCD0170}" presName="spNode" presStyleCnt="0"/>
      <dgm:spPr/>
    </dgm:pt>
    <dgm:pt modelId="{25989B8A-FA47-44E2-B88E-2D622854C112}" type="pres">
      <dgm:prSet presAssocID="{05493031-59E9-4735-B6D4-EF56E6E174E4}" presName="sibTrans" presStyleLbl="sibTrans1D1" presStyleIdx="0" presStyleCnt="6"/>
      <dgm:spPr/>
      <dgm:t>
        <a:bodyPr/>
        <a:lstStyle/>
        <a:p>
          <a:endParaRPr lang="es-CO"/>
        </a:p>
      </dgm:t>
    </dgm:pt>
    <dgm:pt modelId="{A1211F17-CCFA-40A4-90E2-EE8C11AA77DE}" type="pres">
      <dgm:prSet presAssocID="{E8241B0A-84DF-474D-A054-A16CDBFED41C}" presName="node" presStyleLbl="node1" presStyleIdx="1" presStyleCnt="6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CCAA6EFB-C13B-4CE7-9ED2-C734E7A29DB3}" type="pres">
      <dgm:prSet presAssocID="{E8241B0A-84DF-474D-A054-A16CDBFED41C}" presName="spNode" presStyleCnt="0"/>
      <dgm:spPr/>
    </dgm:pt>
    <dgm:pt modelId="{13143A4B-A081-42C6-A4B1-DF0CBA5998FA}" type="pres">
      <dgm:prSet presAssocID="{A6840DE3-109C-4253-9EC1-1D3E9BB5F77D}" presName="sibTrans" presStyleLbl="sibTrans1D1" presStyleIdx="1" presStyleCnt="6"/>
      <dgm:spPr/>
      <dgm:t>
        <a:bodyPr/>
        <a:lstStyle/>
        <a:p>
          <a:endParaRPr lang="es-CO"/>
        </a:p>
      </dgm:t>
    </dgm:pt>
    <dgm:pt modelId="{5E17AFED-C268-41A1-9BC8-55144185B87F}" type="pres">
      <dgm:prSet presAssocID="{06D47E40-CE64-4618-A305-91C49C08F130}" presName="node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E49F3E4E-2E85-44E8-9E54-5699E53E9C67}" type="pres">
      <dgm:prSet presAssocID="{06D47E40-CE64-4618-A305-91C49C08F130}" presName="spNode" presStyleCnt="0"/>
      <dgm:spPr/>
    </dgm:pt>
    <dgm:pt modelId="{8D0AD826-1E86-4A76-918A-6D13385A61A8}" type="pres">
      <dgm:prSet presAssocID="{FEC1E833-22B5-4874-926B-4C873EB95B0E}" presName="sibTrans" presStyleLbl="sibTrans1D1" presStyleIdx="2" presStyleCnt="6"/>
      <dgm:spPr/>
      <dgm:t>
        <a:bodyPr/>
        <a:lstStyle/>
        <a:p>
          <a:endParaRPr lang="es-CO"/>
        </a:p>
      </dgm:t>
    </dgm:pt>
    <dgm:pt modelId="{0ECE22B4-F62D-413F-9C97-052B6A6E0175}" type="pres">
      <dgm:prSet presAssocID="{9A1C602D-8EFE-4E57-8D45-7C75D0F77CB2}" presName="node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4B643DE3-5482-4016-BE91-118829CC4670}" type="pres">
      <dgm:prSet presAssocID="{9A1C602D-8EFE-4E57-8D45-7C75D0F77CB2}" presName="spNode" presStyleCnt="0"/>
      <dgm:spPr/>
    </dgm:pt>
    <dgm:pt modelId="{A5130768-22C7-4CFD-9037-88CE5D261D9E}" type="pres">
      <dgm:prSet presAssocID="{59BE5C47-7D7E-464C-AB85-00B296012603}" presName="sibTrans" presStyleLbl="sibTrans1D1" presStyleIdx="3" presStyleCnt="6"/>
      <dgm:spPr/>
      <dgm:t>
        <a:bodyPr/>
        <a:lstStyle/>
        <a:p>
          <a:endParaRPr lang="es-CO"/>
        </a:p>
      </dgm:t>
    </dgm:pt>
    <dgm:pt modelId="{45B4CB10-E909-4C3E-B462-DE95FD1A4350}" type="pres">
      <dgm:prSet presAssocID="{2B2F8975-7805-4AD9-95FB-555A74324EFE}" presName="node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73362E2A-1529-4417-8DEA-65CDA2528C3D}" type="pres">
      <dgm:prSet presAssocID="{2B2F8975-7805-4AD9-95FB-555A74324EFE}" presName="spNode" presStyleCnt="0"/>
      <dgm:spPr/>
    </dgm:pt>
    <dgm:pt modelId="{68480376-FAE7-4AD3-9216-F9BE524BD6A9}" type="pres">
      <dgm:prSet presAssocID="{16559F9A-2E86-420A-823C-0DC4F80EB94F}" presName="sibTrans" presStyleLbl="sibTrans1D1" presStyleIdx="4" presStyleCnt="6"/>
      <dgm:spPr/>
      <dgm:t>
        <a:bodyPr/>
        <a:lstStyle/>
        <a:p>
          <a:endParaRPr lang="es-CO"/>
        </a:p>
      </dgm:t>
    </dgm:pt>
    <dgm:pt modelId="{F2FB4FAB-5519-4CFD-B4D8-C0B1BA587380}" type="pres">
      <dgm:prSet presAssocID="{B812E061-E95E-47B9-98FC-E2E339A466CC}" presName="node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B3EEF655-6CC4-472F-9D2B-5ED7A94DB0C8}" type="pres">
      <dgm:prSet presAssocID="{B812E061-E95E-47B9-98FC-E2E339A466CC}" presName="spNode" presStyleCnt="0"/>
      <dgm:spPr/>
    </dgm:pt>
    <dgm:pt modelId="{0BD2DF3B-B00A-4F08-980B-243BC17598B6}" type="pres">
      <dgm:prSet presAssocID="{3A8697E6-CCD6-4394-AAC9-D751612A6614}" presName="sibTrans" presStyleLbl="sibTrans1D1" presStyleIdx="5" presStyleCnt="6"/>
      <dgm:spPr/>
      <dgm:t>
        <a:bodyPr/>
        <a:lstStyle/>
        <a:p>
          <a:endParaRPr lang="es-CO"/>
        </a:p>
      </dgm:t>
    </dgm:pt>
  </dgm:ptLst>
  <dgm:cxnLst>
    <dgm:cxn modelId="{0427E0F1-0F5A-45A0-A487-647107400A6C}" srcId="{77A4EDFB-4E39-4557-BBD1-9A118B9B6CC2}" destId="{8C54A69D-2D08-455E-B314-14EA8FCD0170}" srcOrd="0" destOrd="0" parTransId="{A7ED41F5-87D1-4C6C-9923-C64B6CABFECF}" sibTransId="{05493031-59E9-4735-B6D4-EF56E6E174E4}"/>
    <dgm:cxn modelId="{40FBA38B-6194-461C-B2EB-1B3EB2476E78}" srcId="{77A4EDFB-4E39-4557-BBD1-9A118B9B6CC2}" destId="{E8241B0A-84DF-474D-A054-A16CDBFED41C}" srcOrd="1" destOrd="0" parTransId="{5F4B477C-1175-4EAE-B6E0-8A260E959FFD}" sibTransId="{A6840DE3-109C-4253-9EC1-1D3E9BB5F77D}"/>
    <dgm:cxn modelId="{9950BEAB-1129-44BC-ACA9-4AF2F6443E58}" type="presOf" srcId="{05493031-59E9-4735-B6D4-EF56E6E174E4}" destId="{25989B8A-FA47-44E2-B88E-2D622854C112}" srcOrd="0" destOrd="0" presId="urn:microsoft.com/office/officeart/2005/8/layout/cycle6"/>
    <dgm:cxn modelId="{C4BBF3EE-3809-4951-A67C-B91A6D1090C7}" type="presOf" srcId="{E8241B0A-84DF-474D-A054-A16CDBFED41C}" destId="{A1211F17-CCFA-40A4-90E2-EE8C11AA77DE}" srcOrd="0" destOrd="0" presId="urn:microsoft.com/office/officeart/2005/8/layout/cycle6"/>
    <dgm:cxn modelId="{6A1C881C-F8AE-4217-87B9-A7DAC08D0E84}" srcId="{77A4EDFB-4E39-4557-BBD1-9A118B9B6CC2}" destId="{9A1C602D-8EFE-4E57-8D45-7C75D0F77CB2}" srcOrd="3" destOrd="0" parTransId="{5D71D622-FAA0-4F7D-B53C-3DBB98E20008}" sibTransId="{59BE5C47-7D7E-464C-AB85-00B296012603}"/>
    <dgm:cxn modelId="{355F60CA-6110-4732-A78B-6CDF0E34D34C}" type="presOf" srcId="{8C54A69D-2D08-455E-B314-14EA8FCD0170}" destId="{25BB0868-6C9E-4543-96DB-C5AF95E361D6}" srcOrd="0" destOrd="0" presId="urn:microsoft.com/office/officeart/2005/8/layout/cycle6"/>
    <dgm:cxn modelId="{E857E429-3981-494F-9270-4669F741111C}" type="presOf" srcId="{77A4EDFB-4E39-4557-BBD1-9A118B9B6CC2}" destId="{E4A14CAB-3A1E-47D9-B87F-E5F9647CA1F0}" srcOrd="0" destOrd="0" presId="urn:microsoft.com/office/officeart/2005/8/layout/cycle6"/>
    <dgm:cxn modelId="{B179F0E9-9B76-45E9-8167-0F3B8F51FF38}" type="presOf" srcId="{06D47E40-CE64-4618-A305-91C49C08F130}" destId="{5E17AFED-C268-41A1-9BC8-55144185B87F}" srcOrd="0" destOrd="0" presId="urn:microsoft.com/office/officeart/2005/8/layout/cycle6"/>
    <dgm:cxn modelId="{D3DA34D6-CF2F-4521-ADF8-E8E9ED394888}" srcId="{77A4EDFB-4E39-4557-BBD1-9A118B9B6CC2}" destId="{06D47E40-CE64-4618-A305-91C49C08F130}" srcOrd="2" destOrd="0" parTransId="{48B85DD5-001A-4740-B96A-2B38BE764537}" sibTransId="{FEC1E833-22B5-4874-926B-4C873EB95B0E}"/>
    <dgm:cxn modelId="{CC9068D6-3F42-45DA-8C99-1877F97E6F9E}" srcId="{77A4EDFB-4E39-4557-BBD1-9A118B9B6CC2}" destId="{B812E061-E95E-47B9-98FC-E2E339A466CC}" srcOrd="5" destOrd="0" parTransId="{C4E1849B-2307-4276-A2BB-899BDE34F172}" sibTransId="{3A8697E6-CCD6-4394-AAC9-D751612A6614}"/>
    <dgm:cxn modelId="{480137EC-26C8-464D-A99B-B06E99B4F6B3}" type="presOf" srcId="{16559F9A-2E86-420A-823C-0DC4F80EB94F}" destId="{68480376-FAE7-4AD3-9216-F9BE524BD6A9}" srcOrd="0" destOrd="0" presId="urn:microsoft.com/office/officeart/2005/8/layout/cycle6"/>
    <dgm:cxn modelId="{F8781647-40C6-4389-B40F-8678E110F255}" type="presOf" srcId="{A6840DE3-109C-4253-9EC1-1D3E9BB5F77D}" destId="{13143A4B-A081-42C6-A4B1-DF0CBA5998FA}" srcOrd="0" destOrd="0" presId="urn:microsoft.com/office/officeart/2005/8/layout/cycle6"/>
    <dgm:cxn modelId="{FA13680B-6701-4844-8CA0-78327F9AF21D}" type="presOf" srcId="{3A8697E6-CCD6-4394-AAC9-D751612A6614}" destId="{0BD2DF3B-B00A-4F08-980B-243BC17598B6}" srcOrd="0" destOrd="0" presId="urn:microsoft.com/office/officeart/2005/8/layout/cycle6"/>
    <dgm:cxn modelId="{6B41584A-3FDE-4214-9E38-17DE977708CF}" type="presOf" srcId="{B812E061-E95E-47B9-98FC-E2E339A466CC}" destId="{F2FB4FAB-5519-4CFD-B4D8-C0B1BA587380}" srcOrd="0" destOrd="0" presId="urn:microsoft.com/office/officeart/2005/8/layout/cycle6"/>
    <dgm:cxn modelId="{9E6A8C4E-1FEC-4C36-ACF7-F825E7E21768}" type="presOf" srcId="{59BE5C47-7D7E-464C-AB85-00B296012603}" destId="{A5130768-22C7-4CFD-9037-88CE5D261D9E}" srcOrd="0" destOrd="0" presId="urn:microsoft.com/office/officeart/2005/8/layout/cycle6"/>
    <dgm:cxn modelId="{9DBC4C01-53B5-4C96-A3BD-1BA422A016C1}" type="presOf" srcId="{FEC1E833-22B5-4874-926B-4C873EB95B0E}" destId="{8D0AD826-1E86-4A76-918A-6D13385A61A8}" srcOrd="0" destOrd="0" presId="urn:microsoft.com/office/officeart/2005/8/layout/cycle6"/>
    <dgm:cxn modelId="{95546BF7-FA77-4C6E-A3F5-756650FB943F}" srcId="{77A4EDFB-4E39-4557-BBD1-9A118B9B6CC2}" destId="{2B2F8975-7805-4AD9-95FB-555A74324EFE}" srcOrd="4" destOrd="0" parTransId="{56B62BAA-36C7-4F06-A33E-0EA36A8FE23C}" sibTransId="{16559F9A-2E86-420A-823C-0DC4F80EB94F}"/>
    <dgm:cxn modelId="{B97C40F7-F69D-4A39-803C-419C9C26C157}" type="presOf" srcId="{2B2F8975-7805-4AD9-95FB-555A74324EFE}" destId="{45B4CB10-E909-4C3E-B462-DE95FD1A4350}" srcOrd="0" destOrd="0" presId="urn:microsoft.com/office/officeart/2005/8/layout/cycle6"/>
    <dgm:cxn modelId="{06388228-B755-4D73-98B5-C683404CFC8F}" type="presOf" srcId="{9A1C602D-8EFE-4E57-8D45-7C75D0F77CB2}" destId="{0ECE22B4-F62D-413F-9C97-052B6A6E0175}" srcOrd="0" destOrd="0" presId="urn:microsoft.com/office/officeart/2005/8/layout/cycle6"/>
    <dgm:cxn modelId="{F378F5C2-B60F-4879-BBD5-702D63397C2B}" type="presParOf" srcId="{E4A14CAB-3A1E-47D9-B87F-E5F9647CA1F0}" destId="{25BB0868-6C9E-4543-96DB-C5AF95E361D6}" srcOrd="0" destOrd="0" presId="urn:microsoft.com/office/officeart/2005/8/layout/cycle6"/>
    <dgm:cxn modelId="{0BFECC3F-2CBF-4D4D-8952-E386A3DBD863}" type="presParOf" srcId="{E4A14CAB-3A1E-47D9-B87F-E5F9647CA1F0}" destId="{03117913-072E-4EE6-8C95-22ED9644E060}" srcOrd="1" destOrd="0" presId="urn:microsoft.com/office/officeart/2005/8/layout/cycle6"/>
    <dgm:cxn modelId="{F37194A8-9F6D-49B0-99DC-8F3B263436E3}" type="presParOf" srcId="{E4A14CAB-3A1E-47D9-B87F-E5F9647CA1F0}" destId="{25989B8A-FA47-44E2-B88E-2D622854C112}" srcOrd="2" destOrd="0" presId="urn:microsoft.com/office/officeart/2005/8/layout/cycle6"/>
    <dgm:cxn modelId="{270B37E5-23D7-496D-9BDE-A8F493659310}" type="presParOf" srcId="{E4A14CAB-3A1E-47D9-B87F-E5F9647CA1F0}" destId="{A1211F17-CCFA-40A4-90E2-EE8C11AA77DE}" srcOrd="3" destOrd="0" presId="urn:microsoft.com/office/officeart/2005/8/layout/cycle6"/>
    <dgm:cxn modelId="{D24D2300-6EE6-4B1C-9FD1-20F2F747E65B}" type="presParOf" srcId="{E4A14CAB-3A1E-47D9-B87F-E5F9647CA1F0}" destId="{CCAA6EFB-C13B-4CE7-9ED2-C734E7A29DB3}" srcOrd="4" destOrd="0" presId="urn:microsoft.com/office/officeart/2005/8/layout/cycle6"/>
    <dgm:cxn modelId="{84CE2C14-AE2A-42F1-9464-1924CFB54067}" type="presParOf" srcId="{E4A14CAB-3A1E-47D9-B87F-E5F9647CA1F0}" destId="{13143A4B-A081-42C6-A4B1-DF0CBA5998FA}" srcOrd="5" destOrd="0" presId="urn:microsoft.com/office/officeart/2005/8/layout/cycle6"/>
    <dgm:cxn modelId="{DA518E23-50D0-4729-BFCB-DAA4B9ADA0E1}" type="presParOf" srcId="{E4A14CAB-3A1E-47D9-B87F-E5F9647CA1F0}" destId="{5E17AFED-C268-41A1-9BC8-55144185B87F}" srcOrd="6" destOrd="0" presId="urn:microsoft.com/office/officeart/2005/8/layout/cycle6"/>
    <dgm:cxn modelId="{A57BF174-E491-4D82-9747-768F76770F82}" type="presParOf" srcId="{E4A14CAB-3A1E-47D9-B87F-E5F9647CA1F0}" destId="{E49F3E4E-2E85-44E8-9E54-5699E53E9C67}" srcOrd="7" destOrd="0" presId="urn:microsoft.com/office/officeart/2005/8/layout/cycle6"/>
    <dgm:cxn modelId="{3B1568D4-4A4E-4559-A969-29B48805326B}" type="presParOf" srcId="{E4A14CAB-3A1E-47D9-B87F-E5F9647CA1F0}" destId="{8D0AD826-1E86-4A76-918A-6D13385A61A8}" srcOrd="8" destOrd="0" presId="urn:microsoft.com/office/officeart/2005/8/layout/cycle6"/>
    <dgm:cxn modelId="{7B7E0FCE-6DB2-4AC1-9545-6B1714609738}" type="presParOf" srcId="{E4A14CAB-3A1E-47D9-B87F-E5F9647CA1F0}" destId="{0ECE22B4-F62D-413F-9C97-052B6A6E0175}" srcOrd="9" destOrd="0" presId="urn:microsoft.com/office/officeart/2005/8/layout/cycle6"/>
    <dgm:cxn modelId="{B8E29566-DB14-4A02-92C7-518D2B80A2C5}" type="presParOf" srcId="{E4A14CAB-3A1E-47D9-B87F-E5F9647CA1F0}" destId="{4B643DE3-5482-4016-BE91-118829CC4670}" srcOrd="10" destOrd="0" presId="urn:microsoft.com/office/officeart/2005/8/layout/cycle6"/>
    <dgm:cxn modelId="{C5427A1A-F0C2-4592-9EA3-87250D0CD96D}" type="presParOf" srcId="{E4A14CAB-3A1E-47D9-B87F-E5F9647CA1F0}" destId="{A5130768-22C7-4CFD-9037-88CE5D261D9E}" srcOrd="11" destOrd="0" presId="urn:microsoft.com/office/officeart/2005/8/layout/cycle6"/>
    <dgm:cxn modelId="{DF43872A-DA01-489D-A140-EC7022AB5FA4}" type="presParOf" srcId="{E4A14CAB-3A1E-47D9-B87F-E5F9647CA1F0}" destId="{45B4CB10-E909-4C3E-B462-DE95FD1A4350}" srcOrd="12" destOrd="0" presId="urn:microsoft.com/office/officeart/2005/8/layout/cycle6"/>
    <dgm:cxn modelId="{8EBEE05E-05CE-4A33-A0AE-E868D869CA93}" type="presParOf" srcId="{E4A14CAB-3A1E-47D9-B87F-E5F9647CA1F0}" destId="{73362E2A-1529-4417-8DEA-65CDA2528C3D}" srcOrd="13" destOrd="0" presId="urn:microsoft.com/office/officeart/2005/8/layout/cycle6"/>
    <dgm:cxn modelId="{C81B0DF7-7141-4460-8DCE-E76FC02C7CF2}" type="presParOf" srcId="{E4A14CAB-3A1E-47D9-B87F-E5F9647CA1F0}" destId="{68480376-FAE7-4AD3-9216-F9BE524BD6A9}" srcOrd="14" destOrd="0" presId="urn:microsoft.com/office/officeart/2005/8/layout/cycle6"/>
    <dgm:cxn modelId="{C078D572-BB41-4345-8AF5-EC3156F697E6}" type="presParOf" srcId="{E4A14CAB-3A1E-47D9-B87F-E5F9647CA1F0}" destId="{F2FB4FAB-5519-4CFD-B4D8-C0B1BA587380}" srcOrd="15" destOrd="0" presId="urn:microsoft.com/office/officeart/2005/8/layout/cycle6"/>
    <dgm:cxn modelId="{BFB6BA5F-D51F-48A8-84B4-1AA93C0FAE7D}" type="presParOf" srcId="{E4A14CAB-3A1E-47D9-B87F-E5F9647CA1F0}" destId="{B3EEF655-6CC4-472F-9D2B-5ED7A94DB0C8}" srcOrd="16" destOrd="0" presId="urn:microsoft.com/office/officeart/2005/8/layout/cycle6"/>
    <dgm:cxn modelId="{A5DDF9E3-E432-4F15-BB84-0FFD770950F4}" type="presParOf" srcId="{E4A14CAB-3A1E-47D9-B87F-E5F9647CA1F0}" destId="{0BD2DF3B-B00A-4F08-980B-243BC17598B6}" srcOrd="17" destOrd="0" presId="urn:microsoft.com/office/officeart/2005/8/layout/cycle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2F93E8B7-E259-4D9F-AFB9-63E26123CA74}" type="doc">
      <dgm:prSet loTypeId="urn:microsoft.com/office/officeart/2005/8/layout/chevron1" loCatId="process" qsTypeId="urn:microsoft.com/office/officeart/2005/8/quickstyle/simple5" qsCatId="simple" csTypeId="urn:microsoft.com/office/officeart/2005/8/colors/colorful1" csCatId="colorful" phldr="1"/>
      <dgm:spPr/>
    </dgm:pt>
    <dgm:pt modelId="{535F4B5D-9600-43F1-89F4-3984478F4A3B}">
      <dgm:prSet phldrT="[Texto]"/>
      <dgm:spPr/>
      <dgm:t>
        <a:bodyPr/>
        <a:lstStyle/>
        <a:p>
          <a:r>
            <a:rPr lang="es-CO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Gobernación </a:t>
          </a:r>
          <a:endParaRPr lang="es-CO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1CF092B-F5EE-4410-A756-757DAA65E415}" type="parTrans" cxnId="{D8A763D6-9DE2-423A-89A8-99203A65FD22}">
      <dgm:prSet/>
      <dgm:spPr/>
      <dgm:t>
        <a:bodyPr/>
        <a:lstStyle/>
        <a:p>
          <a:endParaRPr lang="es-CO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5C28690-4C45-4737-8AC4-D9538C0D2BAF}" type="sibTrans" cxnId="{D8A763D6-9DE2-423A-89A8-99203A65FD22}">
      <dgm:prSet/>
      <dgm:spPr/>
      <dgm:t>
        <a:bodyPr/>
        <a:lstStyle/>
        <a:p>
          <a:endParaRPr lang="es-CO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A486690-D365-464E-8896-3CB63513E4DC}">
      <dgm:prSet phldrT="[Texto]"/>
      <dgm:spPr/>
      <dgm:t>
        <a:bodyPr/>
        <a:lstStyle/>
        <a:p>
          <a:r>
            <a:rPr lang="es-CO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Alcaldía Municipal </a:t>
          </a:r>
          <a:endParaRPr lang="es-CO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D651290-33F9-413D-832F-5A7D7DA9F14E}" type="parTrans" cxnId="{8C7E7426-0974-4D78-857D-29D0A12115BC}">
      <dgm:prSet/>
      <dgm:spPr/>
      <dgm:t>
        <a:bodyPr/>
        <a:lstStyle/>
        <a:p>
          <a:endParaRPr lang="es-CO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5DA3231-8A9B-47A5-B267-88052D70ED6E}" type="sibTrans" cxnId="{8C7E7426-0974-4D78-857D-29D0A12115BC}">
      <dgm:prSet/>
      <dgm:spPr/>
      <dgm:t>
        <a:bodyPr/>
        <a:lstStyle/>
        <a:p>
          <a:endParaRPr lang="es-CO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41E385E-83FA-494D-95A8-E2C3EC9BF774}">
      <dgm:prSet phldrT="[Texto]"/>
      <dgm:spPr/>
      <dgm:t>
        <a:bodyPr/>
        <a:lstStyle/>
        <a:p>
          <a:r>
            <a:rPr lang="es-CO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Policía Nacional </a:t>
          </a:r>
          <a:endParaRPr lang="es-CO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C8526AF-B1A3-457C-99F8-DB4E4ED629E7}" type="parTrans" cxnId="{FEB7C816-0F44-41C4-B7D4-9C8FABA2B194}">
      <dgm:prSet/>
      <dgm:spPr/>
      <dgm:t>
        <a:bodyPr/>
        <a:lstStyle/>
        <a:p>
          <a:endParaRPr lang="es-CO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BAF11F1-5688-4DBF-B4EF-DE0579A8D9D6}" type="sibTrans" cxnId="{FEB7C816-0F44-41C4-B7D4-9C8FABA2B194}">
      <dgm:prSet/>
      <dgm:spPr/>
      <dgm:t>
        <a:bodyPr/>
        <a:lstStyle/>
        <a:p>
          <a:endParaRPr lang="es-CO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6338C21-F073-49DC-AB24-CAD343A6DE70}">
      <dgm:prSet phldrT="[Texto]"/>
      <dgm:spPr/>
      <dgm:t>
        <a:bodyPr/>
        <a:lstStyle/>
        <a:p>
          <a:r>
            <a:rPr lang="es-ES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P</a:t>
          </a:r>
          <a:r>
            <a:rPr lang="es-419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rocuraduria de Infancia y Adolecencia</a:t>
          </a:r>
          <a:endParaRPr lang="es-CO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FE41EA0-7D12-47B5-913C-F7B986B8DA55}" type="parTrans" cxnId="{B957D7D1-277C-419B-B071-86CAB47640C0}">
      <dgm:prSet/>
      <dgm:spPr/>
      <dgm:t>
        <a:bodyPr/>
        <a:lstStyle/>
        <a:p>
          <a:endParaRPr lang="es-CO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1A542D5-EFE1-475C-AD4C-7A102BBDC93C}" type="sibTrans" cxnId="{B957D7D1-277C-419B-B071-86CAB47640C0}">
      <dgm:prSet/>
      <dgm:spPr/>
      <dgm:t>
        <a:bodyPr/>
        <a:lstStyle/>
        <a:p>
          <a:endParaRPr lang="es-CO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16C9402-498A-422D-8BD6-A7A2BCF1D764}">
      <dgm:prSet phldrT="[Texto]"/>
      <dgm:spPr/>
      <dgm:t>
        <a:bodyPr/>
        <a:lstStyle/>
        <a:p>
          <a:r>
            <a:rPr lang="es-CO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Fiscalía </a:t>
          </a:r>
          <a:endParaRPr lang="es-CO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8D1CA81-C0FF-4590-83F9-8903747677C3}" type="parTrans" cxnId="{437C421C-C6EB-4684-BDCB-0D4BA7EB9E2C}">
      <dgm:prSet/>
      <dgm:spPr/>
      <dgm:t>
        <a:bodyPr/>
        <a:lstStyle/>
        <a:p>
          <a:endParaRPr lang="es-CO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DBE9F21-17E7-4392-B2F0-3EB5FF1C4583}" type="sibTrans" cxnId="{437C421C-C6EB-4684-BDCB-0D4BA7EB9E2C}">
      <dgm:prSet/>
      <dgm:spPr/>
      <dgm:t>
        <a:bodyPr/>
        <a:lstStyle/>
        <a:p>
          <a:endParaRPr lang="es-CO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CA1CA43-6B61-4577-8963-2182B76C118F}" type="pres">
      <dgm:prSet presAssocID="{2F93E8B7-E259-4D9F-AFB9-63E26123CA74}" presName="Name0" presStyleCnt="0">
        <dgm:presLayoutVars>
          <dgm:dir/>
          <dgm:animLvl val="lvl"/>
          <dgm:resizeHandles val="exact"/>
        </dgm:presLayoutVars>
      </dgm:prSet>
      <dgm:spPr/>
    </dgm:pt>
    <dgm:pt modelId="{198548B6-EA08-4ECF-A605-2F1782935941}" type="pres">
      <dgm:prSet presAssocID="{535F4B5D-9600-43F1-89F4-3984478F4A3B}" presName="parTxOnly" presStyleLbl="node1" presStyleIdx="0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5F3F6E97-1D8C-46AE-A20F-0FD74F002B40}" type="pres">
      <dgm:prSet presAssocID="{55C28690-4C45-4737-8AC4-D9538C0D2BAF}" presName="parTxOnlySpace" presStyleCnt="0"/>
      <dgm:spPr/>
    </dgm:pt>
    <dgm:pt modelId="{CAE08C30-48FD-46A4-9AB6-148A2C25B351}" type="pres">
      <dgm:prSet presAssocID="{BA486690-D365-464E-8896-3CB63513E4DC}" presName="parTxOnly" presStyleLbl="node1" presStyleIdx="1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1A208545-9942-468C-A432-A41A61809622}" type="pres">
      <dgm:prSet presAssocID="{35DA3231-8A9B-47A5-B267-88052D70ED6E}" presName="parTxOnlySpace" presStyleCnt="0"/>
      <dgm:spPr/>
    </dgm:pt>
    <dgm:pt modelId="{D1767FF6-89C7-4399-A57E-ACFD969EC39D}" type="pres">
      <dgm:prSet presAssocID="{941E385E-83FA-494D-95A8-E2C3EC9BF774}" presName="parTxOnly" presStyleLbl="node1" presStyleIdx="2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4CC5F157-7C7E-4664-97F6-859E978F108D}" type="pres">
      <dgm:prSet presAssocID="{BBAF11F1-5688-4DBF-B4EF-DE0579A8D9D6}" presName="parTxOnlySpace" presStyleCnt="0"/>
      <dgm:spPr/>
    </dgm:pt>
    <dgm:pt modelId="{C0F72EC8-F214-480B-9895-13F1504DF512}" type="pres">
      <dgm:prSet presAssocID="{116C9402-498A-422D-8BD6-A7A2BCF1D764}" presName="parTxOnly" presStyleLbl="node1" presStyleIdx="3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0965F417-0B3B-4BBA-85AC-08006CD7AA3C}" type="pres">
      <dgm:prSet presAssocID="{3DBE9F21-17E7-4392-B2F0-3EB5FF1C4583}" presName="parTxOnlySpace" presStyleCnt="0"/>
      <dgm:spPr/>
    </dgm:pt>
    <dgm:pt modelId="{E943CDA6-407F-4422-961C-C4D95D72708E}" type="pres">
      <dgm:prSet presAssocID="{66338C21-F073-49DC-AB24-CAD343A6DE70}" presName="parTxOnly" presStyleLbl="node1" presStyleIdx="4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CO"/>
        </a:p>
      </dgm:t>
    </dgm:pt>
  </dgm:ptLst>
  <dgm:cxnLst>
    <dgm:cxn modelId="{8DB97CA7-0B0B-44D4-AE96-23E119A69191}" type="presOf" srcId="{535F4B5D-9600-43F1-89F4-3984478F4A3B}" destId="{198548B6-EA08-4ECF-A605-2F1782935941}" srcOrd="0" destOrd="0" presId="urn:microsoft.com/office/officeart/2005/8/layout/chevron1"/>
    <dgm:cxn modelId="{8C7E7426-0974-4D78-857D-29D0A12115BC}" srcId="{2F93E8B7-E259-4D9F-AFB9-63E26123CA74}" destId="{BA486690-D365-464E-8896-3CB63513E4DC}" srcOrd="1" destOrd="0" parTransId="{FD651290-33F9-413D-832F-5A7D7DA9F14E}" sibTransId="{35DA3231-8A9B-47A5-B267-88052D70ED6E}"/>
    <dgm:cxn modelId="{548602C5-F50B-4D8A-9D5B-BD7A8BB4ADA9}" type="presOf" srcId="{2F93E8B7-E259-4D9F-AFB9-63E26123CA74}" destId="{1CA1CA43-6B61-4577-8963-2182B76C118F}" srcOrd="0" destOrd="0" presId="urn:microsoft.com/office/officeart/2005/8/layout/chevron1"/>
    <dgm:cxn modelId="{EAEFF22E-1FA8-4332-AC1D-033BC430917A}" type="presOf" srcId="{116C9402-498A-422D-8BD6-A7A2BCF1D764}" destId="{C0F72EC8-F214-480B-9895-13F1504DF512}" srcOrd="0" destOrd="0" presId="urn:microsoft.com/office/officeart/2005/8/layout/chevron1"/>
    <dgm:cxn modelId="{FA7A5BA8-EB79-4DF1-A899-51584484F0E1}" type="presOf" srcId="{BA486690-D365-464E-8896-3CB63513E4DC}" destId="{CAE08C30-48FD-46A4-9AB6-148A2C25B351}" srcOrd="0" destOrd="0" presId="urn:microsoft.com/office/officeart/2005/8/layout/chevron1"/>
    <dgm:cxn modelId="{B957D7D1-277C-419B-B071-86CAB47640C0}" srcId="{2F93E8B7-E259-4D9F-AFB9-63E26123CA74}" destId="{66338C21-F073-49DC-AB24-CAD343A6DE70}" srcOrd="4" destOrd="0" parTransId="{6FE41EA0-7D12-47B5-913C-F7B986B8DA55}" sibTransId="{E1A542D5-EFE1-475C-AD4C-7A102BBDC93C}"/>
    <dgm:cxn modelId="{4D3BA154-550C-4DBD-9CAA-D292F0FF23AE}" type="presOf" srcId="{66338C21-F073-49DC-AB24-CAD343A6DE70}" destId="{E943CDA6-407F-4422-961C-C4D95D72708E}" srcOrd="0" destOrd="0" presId="urn:microsoft.com/office/officeart/2005/8/layout/chevron1"/>
    <dgm:cxn modelId="{437C421C-C6EB-4684-BDCB-0D4BA7EB9E2C}" srcId="{2F93E8B7-E259-4D9F-AFB9-63E26123CA74}" destId="{116C9402-498A-422D-8BD6-A7A2BCF1D764}" srcOrd="3" destOrd="0" parTransId="{58D1CA81-C0FF-4590-83F9-8903747677C3}" sibTransId="{3DBE9F21-17E7-4392-B2F0-3EB5FF1C4583}"/>
    <dgm:cxn modelId="{D8A763D6-9DE2-423A-89A8-99203A65FD22}" srcId="{2F93E8B7-E259-4D9F-AFB9-63E26123CA74}" destId="{535F4B5D-9600-43F1-89F4-3984478F4A3B}" srcOrd="0" destOrd="0" parTransId="{D1CF092B-F5EE-4410-A756-757DAA65E415}" sibTransId="{55C28690-4C45-4737-8AC4-D9538C0D2BAF}"/>
    <dgm:cxn modelId="{FEB7C816-0F44-41C4-B7D4-9C8FABA2B194}" srcId="{2F93E8B7-E259-4D9F-AFB9-63E26123CA74}" destId="{941E385E-83FA-494D-95A8-E2C3EC9BF774}" srcOrd="2" destOrd="0" parTransId="{BC8526AF-B1A3-457C-99F8-DB4E4ED629E7}" sibTransId="{BBAF11F1-5688-4DBF-B4EF-DE0579A8D9D6}"/>
    <dgm:cxn modelId="{51002AAC-EB4A-4968-9BCB-9EF9D0FD3436}" type="presOf" srcId="{941E385E-83FA-494D-95A8-E2C3EC9BF774}" destId="{D1767FF6-89C7-4399-A57E-ACFD969EC39D}" srcOrd="0" destOrd="0" presId="urn:microsoft.com/office/officeart/2005/8/layout/chevron1"/>
    <dgm:cxn modelId="{93ABB28F-2EB2-4AEF-962C-EA085DE46439}" type="presParOf" srcId="{1CA1CA43-6B61-4577-8963-2182B76C118F}" destId="{198548B6-EA08-4ECF-A605-2F1782935941}" srcOrd="0" destOrd="0" presId="urn:microsoft.com/office/officeart/2005/8/layout/chevron1"/>
    <dgm:cxn modelId="{33191297-40E4-479E-81DB-41427FDBB033}" type="presParOf" srcId="{1CA1CA43-6B61-4577-8963-2182B76C118F}" destId="{5F3F6E97-1D8C-46AE-A20F-0FD74F002B40}" srcOrd="1" destOrd="0" presId="urn:microsoft.com/office/officeart/2005/8/layout/chevron1"/>
    <dgm:cxn modelId="{880DDB87-AEFB-4CEF-9E80-23854DFD9EA0}" type="presParOf" srcId="{1CA1CA43-6B61-4577-8963-2182B76C118F}" destId="{CAE08C30-48FD-46A4-9AB6-148A2C25B351}" srcOrd="2" destOrd="0" presId="urn:microsoft.com/office/officeart/2005/8/layout/chevron1"/>
    <dgm:cxn modelId="{EB1FB23F-CDF2-48D6-92AC-5BD86EC0E89D}" type="presParOf" srcId="{1CA1CA43-6B61-4577-8963-2182B76C118F}" destId="{1A208545-9942-468C-A432-A41A61809622}" srcOrd="3" destOrd="0" presId="urn:microsoft.com/office/officeart/2005/8/layout/chevron1"/>
    <dgm:cxn modelId="{1C2E0A40-5C01-4F6B-A985-07A796EA3021}" type="presParOf" srcId="{1CA1CA43-6B61-4577-8963-2182B76C118F}" destId="{D1767FF6-89C7-4399-A57E-ACFD969EC39D}" srcOrd="4" destOrd="0" presId="urn:microsoft.com/office/officeart/2005/8/layout/chevron1"/>
    <dgm:cxn modelId="{05CD7AE1-594C-40E6-A3EB-B064B63A158F}" type="presParOf" srcId="{1CA1CA43-6B61-4577-8963-2182B76C118F}" destId="{4CC5F157-7C7E-4664-97F6-859E978F108D}" srcOrd="5" destOrd="0" presId="urn:microsoft.com/office/officeart/2005/8/layout/chevron1"/>
    <dgm:cxn modelId="{0C787D63-DAFD-447F-8CE5-DE4F25740A0C}" type="presParOf" srcId="{1CA1CA43-6B61-4577-8963-2182B76C118F}" destId="{C0F72EC8-F214-480B-9895-13F1504DF512}" srcOrd="6" destOrd="0" presId="urn:microsoft.com/office/officeart/2005/8/layout/chevron1"/>
    <dgm:cxn modelId="{BD385526-D184-4839-9F44-49C47655AD9C}" type="presParOf" srcId="{1CA1CA43-6B61-4577-8963-2182B76C118F}" destId="{0965F417-0B3B-4BBA-85AC-08006CD7AA3C}" srcOrd="7" destOrd="0" presId="urn:microsoft.com/office/officeart/2005/8/layout/chevron1"/>
    <dgm:cxn modelId="{8AC4F280-4A4F-40AF-8A94-47C76F0C2FC7}" type="presParOf" srcId="{1CA1CA43-6B61-4577-8963-2182B76C118F}" destId="{E943CDA6-407F-4422-961C-C4D95D72708E}" srcOrd="8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16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17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8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9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0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4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25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6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7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8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9.xml><?xml version="1.0" encoding="utf-8"?>
<dgm:layoutDef xmlns:dgm="http://schemas.openxmlformats.org/drawingml/2006/diagram" xmlns:a="http://schemas.openxmlformats.org/drawingml/2006/main" uniqueId="urn:microsoft.com/office/officeart/2009/3/layout/SubStepProcess">
  <dgm:title val=""/>
  <dgm:desc val=""/>
  <dgm:catLst>
    <dgm:cat type="process" pri="1225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3">
          <dgm:prSet phldr="1"/>
        </dgm:pt>
      </dgm:ptLst>
      <dgm:cxnLst>
        <dgm:cxn modelId="6" srcId="0" destId="1" srcOrd="0" destOrd="0"/>
        <dgm:cxn modelId="61" srcId="1" destId="11" srcOrd="0" destOrd="0"/>
        <dgm:cxn modelId="62" srcId="1" destId="12" srcOrd="1" destOrd="0"/>
        <dgm:cxn modelId="7" srcId="0" destId="2" srcOrd="0" destOrd="0"/>
        <dgm:cxn modelId="8" srcId="0" destId="3" srcOrd="0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</dgm:ptLst>
      <dgm:cxnLst>
        <dgm:cxn modelId="4" srcId="0" destId="1" srcOrd="0" destOrd="0"/>
        <dgm:cxn modelId="41" srcId="1" destId="11" srcOrd="0" destOrd="0"/>
        <dgm:cxn modelId="42" srcId="1" destId="12" srcOrd="1" destOrd="0"/>
        <dgm:cxn modelId="5" srcId="0" destId="2" srcOrd="0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8" srcId="0" destId="1" srcOrd="0" destOrd="0"/>
        <dgm:cxn modelId="81" srcId="1" destId="11" srcOrd="0" destOrd="0"/>
        <dgm:cxn modelId="82" srcId="1" destId="12" srcOrd="1" destOrd="0"/>
        <dgm:cxn modelId="9" srcId="0" destId="2" srcOrd="0" destOrd="0"/>
        <dgm:cxn modelId="10" srcId="0" destId="3" srcOrd="0" destOrd="0"/>
        <dgm:cxn modelId="11" srcId="0" destId="4" srcOrd="0" destOrd="0"/>
      </dgm:cxnLst>
      <dgm:bg/>
      <dgm:whole/>
    </dgm:dataModel>
  </dgm:clrData>
  <dgm:layoutNode name="Name0">
    <dgm:varLst>
      <dgm:chMax val="7"/>
      <dgm:dir/>
      <dgm:animOne val="branch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Tx1" refType="w"/>
      <dgm:constr type="w" for="ch" forName="chLin1" refType="w" refFor="ch" refForName="parTx1" fact="1.38"/>
      <dgm:constr type="h" for="ch" forName="chLin1" refType="h"/>
      <dgm:constr type="w" for="ch" forName="spPre1" refType="w" fact="0.27"/>
      <dgm:constr type="w" for="ch" forName="spPost1" refType="w" fact="0.27"/>
      <dgm:constr type="h" for="ch" forName="spPre1" refType="h"/>
      <dgm:constr type="h" for="ch" forName="spPost1" refType="h"/>
      <dgm:constr type="primFontSz" for="ch" forName="parTx1" val="65"/>
      <dgm:constr type="primFontSz" for="des" forName="desTx1" refType="primFontSz" refFor="ch" refForName="parTx1" fact="0.78"/>
      <dgm:constr type="primFontSz" for="des" forName="desTx1" op="equ"/>
      <dgm:constr type="w" for="ch" forName="parTx2" refType="w"/>
      <dgm:constr type="w" for="ch" forName="chLin2" refType="w" refFor="ch" refForName="parTx2" fact="1.38"/>
      <dgm:constr type="h" for="ch" forName="chLin2" refType="h"/>
      <dgm:constr type="w" for="ch" forName="spPre2" refType="w" fact="0.54"/>
      <dgm:constr type="w" for="ch" forName="spPost2" refType="w" fact="0.54"/>
      <dgm:constr type="h" for="ch" forName="spPre2" refType="h"/>
      <dgm:constr type="h" for="ch" forName="spPost2" refType="h"/>
      <dgm:constr type="primFontSz" for="ch" forName="parTx2" refType="primFontSz" refFor="ch" refForName="parTx1" op="equ"/>
      <dgm:constr type="primFontSz" for="des" forName="desTx2" refType="primFontSz" refFor="des" refForName="desTx1" op="equ"/>
      <dgm:constr type="w" for="ch" forName="parTx3" refType="w"/>
      <dgm:constr type="w" for="ch" forName="chLin3" refType="w" refFor="ch" refForName="parTx3" fact="1.38"/>
      <dgm:constr type="h" for="ch" forName="chLin3" refType="h"/>
      <dgm:constr type="w" for="ch" forName="spPre3" refType="w" fact="0.54"/>
      <dgm:constr type="w" for="ch" forName="spPost3" refType="w" fact="0.54"/>
      <dgm:constr type="h" for="ch" forName="spPre3" refType="h"/>
      <dgm:constr type="h" for="ch" forName="spPost3" refType="h"/>
      <dgm:constr type="primFontSz" for="ch" forName="parTx3" refType="primFontSz" refFor="ch" refForName="parTx1" op="equ"/>
      <dgm:constr type="primFontSz" for="des" forName="desTx3" refType="primFontSz" refFor="des" refForName="desTx1" op="equ"/>
      <dgm:constr type="w" for="ch" forName="parTx4" refType="w"/>
      <dgm:constr type="w" for="ch" forName="chLin4" refType="w" refFor="ch" refForName="parTx4" fact="1.38"/>
      <dgm:constr type="h" for="ch" forName="chLin4" refType="h"/>
      <dgm:constr type="w" for="ch" forName="spPre4" refType="w" fact="0.54"/>
      <dgm:constr type="w" for="ch" forName="spPost4" refType="w" fact="0.54"/>
      <dgm:constr type="h" for="ch" forName="spPre4" refType="h"/>
      <dgm:constr type="h" for="ch" forName="spPost4" refType="h"/>
      <dgm:constr type="primFontSz" for="ch" forName="parTx4" refType="primFontSz" refFor="ch" refForName="parTx1" op="equ"/>
      <dgm:constr type="primFontSz" for="des" forName="desTx4" refType="primFontSz" refFor="des" refForName="desTx1" op="equ"/>
      <dgm:constr type="w" for="ch" forName="parTx5" refType="w"/>
      <dgm:constr type="w" for="ch" forName="chLin5" refType="w" refFor="ch" refForName="parTx5" fact="1.38"/>
      <dgm:constr type="h" for="ch" forName="chLin5" refType="h"/>
      <dgm:constr type="w" for="ch" forName="spPre5" refType="w" fact="0.54"/>
      <dgm:constr type="w" for="ch" forName="spPost5" refType="w" fact="0.54"/>
      <dgm:constr type="h" for="ch" forName="spPre5" refType="h"/>
      <dgm:constr type="h" for="ch" forName="spPost5" refType="h"/>
      <dgm:constr type="primFontSz" for="ch" forName="parTx5" refType="primFontSz" refFor="ch" refForName="parTx1" op="equ"/>
      <dgm:constr type="primFontSz" for="des" forName="desTx5" refType="primFontSz" refFor="des" refForName="desTx1" op="equ"/>
      <dgm:constr type="w" for="ch" forName="parTx6" refType="w"/>
      <dgm:constr type="w" for="ch" forName="chLin6" refType="w" refFor="ch" refForName="parTx6" fact="1.38"/>
      <dgm:constr type="h" for="ch" forName="chLin6" refType="h"/>
      <dgm:constr type="w" for="ch" forName="spPre6" refType="w" fact="0.54"/>
      <dgm:constr type="w" for="ch" forName="spPost6" refType="w" fact="0.54"/>
      <dgm:constr type="h" for="ch" forName="spPre6" refType="h"/>
      <dgm:constr type="h" for="ch" forName="spPost6" refType="h"/>
      <dgm:constr type="primFontSz" for="ch" forName="parTx6" refType="primFontSz" refFor="ch" refForName="parTx1" op="equ"/>
      <dgm:constr type="primFontSz" for="des" forName="desTx6" refType="primFontSz" refFor="des" refForName="desTx1" op="equ"/>
      <dgm:constr type="w" for="ch" forName="parTx7" refType="w"/>
      <dgm:constr type="w" for="ch" forName="chLin7" refType="w" refFor="ch" refForName="parTx7" fact="1.38"/>
      <dgm:constr type="h" for="ch" forName="chLin7" refType="h"/>
      <dgm:constr type="w" for="ch" forName="spPre7" refType="w" fact="0.54"/>
      <dgm:constr type="w" for="ch" forName="spPost7" refType="w" fact="0.54"/>
      <dgm:constr type="h" for="ch" forName="spPre7" refType="h"/>
      <dgm:constr type="h" for="ch" forName="spPost7" refType="h"/>
      <dgm:constr type="primFontSz" for="ch" forName="parTx7" refType="primFontSz" refFor="ch" refForName="parTx1" op="equ"/>
      <dgm:constr type="primFontSz" for="des" forName="desTx7" refType="primFontSz" refFor="des" refForName="desTx1" op="equ"/>
    </dgm:constrLst>
    <dgm:forEach name="Name4" axis="ch" ptType="node">
      <dgm:choose name="Name5">
        <dgm:if name="Name6" axis="self" ptType="node" func="pos" op="equ" val="1">
          <dgm:layoutNode name="parTx1" styleLbl="node1">
            <dgm:alg type="tx"/>
            <dgm:shape xmlns:r="http://schemas.openxmlformats.org/officeDocument/2006/relationships" type="ellipse" r:blip="">
              <dgm:adjLst/>
            </dgm:shape>
            <dgm:presOf axis="self" ptType="node"/>
            <dgm:constrLst>
              <dgm:constr type="h" refType="w"/>
              <dgm:constr type="w" refType="h" op="lte"/>
              <dgm:constr type="tMarg"/>
              <dgm:constr type="bMarg"/>
              <dgm:constr type="lMarg"/>
              <dgm:constr type="rMarg"/>
            </dgm:constrLst>
            <dgm:ruleLst>
              <dgm:rule type="primFontSz" val="5" fact="NaN" max="NaN"/>
            </dgm:ruleLst>
          </dgm:layoutNode>
          <dgm:choose name="Name7">
            <dgm:if name="Name8" axis="ch" ptType="node" func="cnt" op="gte" val="1">
              <dgm:layoutNode name="spPre1">
                <dgm:alg type="sp"/>
                <dgm:shape xmlns:r="http://schemas.openxmlformats.org/officeDocument/2006/relationships" r:blip="">
                  <dgm:adjLst/>
                </dgm:shape>
              </dgm:layoutNode>
              <dgm:layoutNode name="chLin1">
                <dgm:alg type="lin">
                  <dgm:param type="linDir" val="fromT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w" for="ch" forName="txAndLines1" refType="w" fact="0.77"/>
                  <dgm:constr type="w" for="ch" forName="top1" refType="w" refFor="ch" refForName="txAndLines1" fact="0.78"/>
                </dgm:constrLst>
                <dgm:forEach name="Name9" axis="ch">
                  <dgm:forEach name="Name10" axis="self" ptType="parTrans">
                    <dgm:layoutNode name="Name11" styleLbl="parChTrans1D1">
                      <dgm:choose name="Name12">
                        <dgm:if name="Name13" func="var" arg="dir" op="equ" val="norm">
                          <dgm:alg type="conn">
                            <dgm:param type="dim" val="1D"/>
                            <dgm:param type="begPts" val="midR"/>
                            <dgm:param type="endSty" val="noArr"/>
                            <dgm:param type="dstNode" val="anchor1"/>
                          </dgm:alg>
                        </dgm:if>
                        <dgm:else name="Name14">
                          <dgm:alg type="conn">
                            <dgm:param type="dim" val="1D"/>
                            <dgm:param type="begPts" val="midL"/>
                            <dgm:param type="endSty" val="noArr"/>
                            <dgm:param type="srcNode" val="parTx1"/>
                            <dgm:param type="dstNode" val="anchor1"/>
                          </dgm:alg>
                        </dgm:else>
                      </dgm:choose>
                      <dgm:shape xmlns:r="http://schemas.openxmlformats.org/officeDocument/2006/relationships" type="conn" r:blip="">
                        <dgm:adjLst/>
                      </dgm:shape>
                      <dgm:presOf/>
                      <dgm:constrLst>
                        <dgm:constr type="connDist"/>
                        <dgm:constr type="begPad" refType="connDist" fact="0.11"/>
                        <dgm:constr type="endPad"/>
                      </dgm:constrLst>
                    </dgm:layoutNode>
                  </dgm:forEach>
                  <dgm:forEach name="Name15" axis="self" ptType="node">
                    <dgm:choose name="Name16">
                      <dgm:if name="Name17" axis="par ch" ptType="node node" func="cnt" op="equ" val="1">
                        <dgm:layoutNode name="top1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constrLst>
                            <dgm:constr type="h" refType="w" fact="0.6"/>
                          </dgm:constrLst>
                        </dgm:layoutNode>
                      </dgm:if>
                      <dgm:else name="Name18"/>
                    </dgm:choose>
                    <dgm:layoutNode name="txAndLines1">
                      <dgm:choose name="Name19">
                        <dgm:if name="Name20" func="var" arg="dir" op="equ" val="norm">
                          <dgm:alg type="lin"/>
                        </dgm:if>
                        <dgm:else name="Name21">
                          <dgm:alg type="lin">
                            <dgm:param type="linDir" val="from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hoose name="Name22">
                        <dgm:if name="Name23" axis="root ch" ptType="all node" func="cnt" op="gte" val="2">
                          <dgm:constrLst>
                            <dgm:constr type="w" for="ch" forName="anchor1" refType="w"/>
                            <dgm:constr type="w" for="ch" forName="backup1" refType="w" fact="-1"/>
                            <dgm:constr type="w" for="ch" forName="preLine1" refType="w" fact="0.11"/>
                            <dgm:constr type="w" for="ch" forName="desTx1" refType="w" fact="0.78"/>
                            <dgm:constr type="w" for="ch" forName="postLine1" refType="w" fact="0.11"/>
                          </dgm:constrLst>
                        </dgm:if>
                        <dgm:else name="Name24">
                          <dgm:constrLst>
                            <dgm:constr type="w" for="ch" forName="anchor1" refType="w" fact="0.89"/>
                            <dgm:constr type="w" for="ch" forName="backup1" refType="w" fact="-0.89"/>
                            <dgm:constr type="w" for="ch" forName="preLine1" refType="w" fact="0.11"/>
                            <dgm:constr type="w" for="ch" forName="desTx1" refType="w" fact="0.78"/>
                          </dgm:constrLst>
                        </dgm:else>
                      </dgm:choose>
                      <dgm:layoutNode name="anchor1" moveWith="desTx1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backup1" moveWith="desTx1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preLine1" styleLbl="parChTrans1D1" moveWith="desTx1">
                        <dgm:alg type="sp"/>
                        <dgm:shape xmlns:r="http://schemas.openxmlformats.org/officeDocument/2006/relationships" type="line" r:blip="">
                          <dgm:adjLst/>
                        </dgm:shape>
                        <dgm:presOf/>
                      </dgm:layoutNode>
                      <dgm:layoutNode name="desTx1" styleLbl="revTx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ect" r:blip="" hideGeom="1">
                          <dgm:adjLst/>
                        </dgm:shape>
                        <dgm:presOf axis="desOrSelf" ptType="node"/>
                        <dgm:constrLst>
                          <dgm:constr type="h" refType="w" fact="0.6"/>
                        </dgm:constrLst>
                        <dgm:ruleLst>
                          <dgm:rule type="primFontSz" val="5" fact="NaN" max="NaN"/>
                        </dgm:ruleLst>
                      </dgm:layoutNode>
                      <dgm:choose name="Name25">
                        <dgm:if name="Name26" axis="root ch" ptType="all node" func="cnt" op="gte" val="2">
                          <dgm:layoutNode name="postLine1" styleLbl="parChTrans1D1" moveWith="desTx1">
                            <dgm:alg type="sp"/>
                            <dgm:shape xmlns:r="http://schemas.openxmlformats.org/officeDocument/2006/relationships" type="line" r:blip="">
                              <dgm:adjLst/>
                            </dgm:shape>
                            <dgm:presOf/>
                          </dgm:layoutNode>
                        </dgm:if>
                        <dgm:else name="Name27"/>
                      </dgm:choose>
                    </dgm:layoutNode>
                  </dgm:forEach>
                  <dgm:choose name="Name28">
                    <dgm:if name="Name29" axis="root ch" ptType="all node" func="cnt" op="gte" val="2">
                      <dgm:forEach name="Name30" axis="self" ptType="parTrans">
                        <dgm:layoutNode name="Name31" styleLbl="parChTrans1D1">
                          <dgm:choose name="Name32">
                            <dgm:if name="Name33" func="var" arg="dir" op="equ" val="norm">
                              <dgm:alg type="conn">
                                <dgm:param type="dim" val="1D"/>
                                <dgm:param type="begPts" val="midL"/>
                                <dgm:param type="srcNode" val="parTx2"/>
                                <dgm:param type="endSty" val="noArr"/>
                                <dgm:param type="dstNode" val="anchor1"/>
                              </dgm:alg>
                            </dgm:if>
                            <dgm:else name="Name34">
                              <dgm:alg type="conn">
                                <dgm:param type="dim" val="1D"/>
                                <dgm:param type="begPts" val="midR"/>
                                <dgm:param type="endSty" val="noArr"/>
                                <dgm:param type="srcNode" val="parTx2"/>
                                <dgm:param type="dstNode" val="anchor1"/>
                              </dgm:alg>
                            </dgm:else>
                          </dgm:choose>
                          <dgm:shape xmlns:r="http://schemas.openxmlformats.org/officeDocument/2006/relationships" type="conn" r:blip="">
                            <dgm:adjLst/>
                          </dgm:shape>
                          <dgm:presOf/>
                          <dgm:constrLst>
                            <dgm:constr type="connDist"/>
                            <dgm:constr type="begPad" refType="connDist" fact="0.11"/>
                            <dgm:constr type="endPad"/>
                          </dgm:constrLst>
                        </dgm:layoutNode>
                      </dgm:forEach>
                    </dgm:if>
                    <dgm:else name="Name35"/>
                  </dgm:choose>
                </dgm:forEach>
              </dgm:layoutNode>
              <dgm:choose name="Name36">
                <dgm:if name="Name37" axis="root ch" ptType="all node" func="cnt" op="gte" val="2">
                  <dgm:layoutNode name="spPost1">
                    <dgm:alg type="sp"/>
                    <dgm:shape xmlns:r="http://schemas.openxmlformats.org/officeDocument/2006/relationships" r:blip="">
                      <dgm:adjLst/>
                    </dgm:shape>
                  </dgm:layoutNode>
                </dgm:if>
                <dgm:else name="Name38"/>
              </dgm:choose>
            </dgm:if>
            <dgm:else name="Name39"/>
          </dgm:choose>
        </dgm:if>
        <dgm:if name="Name40" axis="self" ptType="node" func="pos" op="equ" val="2">
          <dgm:layoutNode name="parTx2" styleLbl="node1">
            <dgm:alg type="tx"/>
            <dgm:shape xmlns:r="http://schemas.openxmlformats.org/officeDocument/2006/relationships" type="ellipse" r:blip="">
              <dgm:adjLst/>
            </dgm:shape>
            <dgm:presOf axis="self" ptType="node"/>
            <dgm:constrLst>
              <dgm:constr type="h" refType="w"/>
              <dgm:constr type="w" refType="h" op="lte"/>
              <dgm:constr type="tMarg"/>
              <dgm:constr type="bMarg"/>
              <dgm:constr type="lMarg"/>
              <dgm:constr type="rMarg"/>
            </dgm:constrLst>
            <dgm:ruleLst>
              <dgm:rule type="primFontSz" val="5" fact="NaN" max="NaN"/>
            </dgm:ruleLst>
          </dgm:layoutNode>
          <dgm:choose name="Name41">
            <dgm:if name="Name42" axis="ch" ptType="node" func="cnt" op="gte" val="1">
              <dgm:layoutNode name="spPre2">
                <dgm:alg type="sp"/>
                <dgm:shape xmlns:r="http://schemas.openxmlformats.org/officeDocument/2006/relationships" r:blip="">
                  <dgm:adjLst/>
                </dgm:shape>
              </dgm:layoutNode>
              <dgm:layoutNode name="chLin2">
                <dgm:alg type="lin">
                  <dgm:param type="linDir" val="fromT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w" for="ch" forName="txAndLines2" refType="w" fact="0.77"/>
                  <dgm:constr type="w" for="ch" forName="top2" refType="w" refFor="ch" refForName="txAndLines2" fact="0.78"/>
                </dgm:constrLst>
                <dgm:forEach name="Name43" axis="ch">
                  <dgm:forEach name="Name44" axis="self" ptType="parTrans">
                    <dgm:layoutNode name="Name45" styleLbl="parChTrans1D1">
                      <dgm:choose name="Name46">
                        <dgm:if name="Name47" func="var" arg="dir" op="equ" val="norm">
                          <dgm:alg type="conn">
                            <dgm:param type="dim" val="1D"/>
                            <dgm:param type="begPts" val="midR"/>
                            <dgm:param type="endSty" val="noArr"/>
                            <dgm:param type="dstNode" val="anchor2"/>
                          </dgm:alg>
                        </dgm:if>
                        <dgm:else name="Name48">
                          <dgm:alg type="conn">
                            <dgm:param type="dim" val="1D"/>
                            <dgm:param type="begPts" val="midL"/>
                            <dgm:param type="endSty" val="noArr"/>
                            <dgm:param type="srcNode" val="parTx2"/>
                            <dgm:param type="dstNode" val="anchor2"/>
                          </dgm:alg>
                        </dgm:else>
                      </dgm:choose>
                      <dgm:shape xmlns:r="http://schemas.openxmlformats.org/officeDocument/2006/relationships" type="conn" r:blip="">
                        <dgm:adjLst/>
                      </dgm:shape>
                      <dgm:presOf/>
                      <dgm:constrLst>
                        <dgm:constr type="connDist"/>
                        <dgm:constr type="begPad" refType="connDist" fact="0.11"/>
                        <dgm:constr type="endPad"/>
                      </dgm:constrLst>
                    </dgm:layoutNode>
                  </dgm:forEach>
                  <dgm:forEach name="Name49" axis="self" ptType="node">
                    <dgm:choose name="Name50">
                      <dgm:if name="Name51" axis="par ch" ptType="node node" func="cnt" op="equ" val="1">
                        <dgm:layoutNode name="top2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constrLst>
                            <dgm:constr type="h" refType="w" fact="0.6"/>
                          </dgm:constrLst>
                        </dgm:layoutNode>
                      </dgm:if>
                      <dgm:else name="Name52"/>
                    </dgm:choose>
                    <dgm:layoutNode name="txAndLines2">
                      <dgm:choose name="Name53">
                        <dgm:if name="Name54" func="var" arg="dir" op="equ" val="norm">
                          <dgm:alg type="lin"/>
                        </dgm:if>
                        <dgm:else name="Name55">
                          <dgm:alg type="lin">
                            <dgm:param type="linDir" val="from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hoose name="Name56">
                        <dgm:if name="Name57" axis="root ch" ptType="all node" func="cnt" op="gte" val="3">
                          <dgm:constrLst>
                            <dgm:constr type="w" for="ch" forName="anchor2" refType="w"/>
                            <dgm:constr type="w" for="ch" forName="backup2" refType="w" fact="-1"/>
                            <dgm:constr type="w" for="ch" forName="preLine2" refType="w" fact="0.11"/>
                            <dgm:constr type="w" for="ch" forName="desTx2" refType="w" fact="0.78"/>
                            <dgm:constr type="w" for="ch" forName="postLine2" refType="w" fact="0.11"/>
                          </dgm:constrLst>
                        </dgm:if>
                        <dgm:else name="Name58">
                          <dgm:constrLst>
                            <dgm:constr type="w" for="ch" forName="anchor2" refType="w" fact="0.89"/>
                            <dgm:constr type="w" for="ch" forName="backup2" refType="w" fact="-0.89"/>
                            <dgm:constr type="w" for="ch" forName="preLine2" refType="w" fact="0.11"/>
                            <dgm:constr type="w" for="ch" forName="desTx2" refType="w" fact="0.78"/>
                          </dgm:constrLst>
                        </dgm:else>
                      </dgm:choose>
                      <dgm:layoutNode name="anchor2" moveWith="desTx2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backup2" moveWith="desTx2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preLine2" styleLbl="parChTrans1D1" moveWith="desTx2">
                        <dgm:alg type="sp"/>
                        <dgm:shape xmlns:r="http://schemas.openxmlformats.org/officeDocument/2006/relationships" type="line" r:blip="">
                          <dgm:adjLst/>
                        </dgm:shape>
                        <dgm:presOf/>
                      </dgm:layoutNode>
                      <dgm:layoutNode name="desTx2" styleLbl="revTx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ect" r:blip="" hideGeom="1">
                          <dgm:adjLst/>
                        </dgm:shape>
                        <dgm:presOf axis="desOrSelf" ptType="node"/>
                        <dgm:constrLst>
                          <dgm:constr type="h" refType="w" fact="0.6"/>
                        </dgm:constrLst>
                        <dgm:ruleLst>
                          <dgm:rule type="primFontSz" val="5" fact="NaN" max="NaN"/>
                        </dgm:ruleLst>
                      </dgm:layoutNode>
                      <dgm:choose name="Name59">
                        <dgm:if name="Name60" axis="root ch" ptType="all node" func="cnt" op="gte" val="3">
                          <dgm:layoutNode name="postLine2" styleLbl="parChTrans1D1" moveWith="desTx2">
                            <dgm:alg type="sp"/>
                            <dgm:shape xmlns:r="http://schemas.openxmlformats.org/officeDocument/2006/relationships" type="line" r:blip="">
                              <dgm:adjLst/>
                            </dgm:shape>
                            <dgm:presOf/>
                          </dgm:layoutNode>
                        </dgm:if>
                        <dgm:else name="Name61"/>
                      </dgm:choose>
                    </dgm:layoutNode>
                  </dgm:forEach>
                  <dgm:choose name="Name62">
                    <dgm:if name="Name63" axis="root ch" ptType="all node" func="cnt" op="gte" val="3">
                      <dgm:forEach name="Name64" axis="self" ptType="parTrans">
                        <dgm:layoutNode name="Name65" styleLbl="parChTrans1D1">
                          <dgm:choose name="Name66">
                            <dgm:if name="Name67" func="var" arg="dir" op="equ" val="norm">
                              <dgm:alg type="conn">
                                <dgm:param type="dim" val="1D"/>
                                <dgm:param type="begPts" val="midL"/>
                                <dgm:param type="srcNode" val="parTx3"/>
                                <dgm:param type="endSty" val="noArr"/>
                                <dgm:param type="dstNode" val="anchor2"/>
                              </dgm:alg>
                            </dgm:if>
                            <dgm:else name="Name68">
                              <dgm:alg type="conn">
                                <dgm:param type="dim" val="1D"/>
                                <dgm:param type="begPts" val="midR"/>
                                <dgm:param type="endSty" val="noArr"/>
                                <dgm:param type="srcNode" val="parTx3"/>
                                <dgm:param type="dstNode" val="anchor2"/>
                              </dgm:alg>
                            </dgm:else>
                          </dgm:choose>
                          <dgm:shape xmlns:r="http://schemas.openxmlformats.org/officeDocument/2006/relationships" type="conn" r:blip="">
                            <dgm:adjLst/>
                          </dgm:shape>
                          <dgm:presOf/>
                          <dgm:constrLst>
                            <dgm:constr type="connDist"/>
                            <dgm:constr type="begPad" refType="connDist" fact="0.11"/>
                            <dgm:constr type="endPad"/>
                          </dgm:constrLst>
                        </dgm:layoutNode>
                      </dgm:forEach>
                    </dgm:if>
                    <dgm:else name="Name69"/>
                  </dgm:choose>
                </dgm:forEach>
              </dgm:layoutNode>
              <dgm:choose name="Name70">
                <dgm:if name="Name71" axis="root ch" ptType="all node" func="cnt" op="gte" val="3">
                  <dgm:layoutNode name="spPost2">
                    <dgm:alg type="sp"/>
                    <dgm:shape xmlns:r="http://schemas.openxmlformats.org/officeDocument/2006/relationships" r:blip="">
                      <dgm:adjLst/>
                    </dgm:shape>
                  </dgm:layoutNode>
                </dgm:if>
                <dgm:else name="Name72"/>
              </dgm:choose>
            </dgm:if>
            <dgm:else name="Name73"/>
          </dgm:choose>
        </dgm:if>
        <dgm:if name="Name74" axis="self" ptType="node" func="pos" op="equ" val="3">
          <dgm:layoutNode name="parTx3" styleLbl="node1">
            <dgm:alg type="tx"/>
            <dgm:shape xmlns:r="http://schemas.openxmlformats.org/officeDocument/2006/relationships" type="ellipse" r:blip="">
              <dgm:adjLst/>
            </dgm:shape>
            <dgm:presOf axis="self" ptType="node"/>
            <dgm:constrLst>
              <dgm:constr type="h" refType="w"/>
              <dgm:constr type="w" refType="h" op="lte"/>
              <dgm:constr type="tMarg"/>
              <dgm:constr type="bMarg"/>
              <dgm:constr type="lMarg"/>
              <dgm:constr type="rMarg"/>
            </dgm:constrLst>
            <dgm:ruleLst>
              <dgm:rule type="primFontSz" val="5" fact="NaN" max="NaN"/>
            </dgm:ruleLst>
          </dgm:layoutNode>
          <dgm:choose name="Name75">
            <dgm:if name="Name76" axis="ch" ptType="node" func="cnt" op="gte" val="1">
              <dgm:layoutNode name="spPre3">
                <dgm:alg type="sp"/>
                <dgm:shape xmlns:r="http://schemas.openxmlformats.org/officeDocument/2006/relationships" r:blip="">
                  <dgm:adjLst/>
                </dgm:shape>
              </dgm:layoutNode>
              <dgm:layoutNode name="chLin3">
                <dgm:alg type="lin">
                  <dgm:param type="linDir" val="fromT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w" for="ch" forName="txAndLines3" refType="w" fact="0.77"/>
                  <dgm:constr type="w" for="ch" forName="top3" refType="w" refFor="ch" refForName="txAndLines3" fact="0.78"/>
                </dgm:constrLst>
                <dgm:forEach name="Name77" axis="ch">
                  <dgm:forEach name="Name78" axis="self" ptType="parTrans">
                    <dgm:layoutNode name="Name79" styleLbl="parChTrans1D1">
                      <dgm:choose name="Name80">
                        <dgm:if name="Name81" func="var" arg="dir" op="equ" val="norm">
                          <dgm:alg type="conn">
                            <dgm:param type="dim" val="1D"/>
                            <dgm:param type="begPts" val="midR"/>
                            <dgm:param type="endSty" val="noArr"/>
                            <dgm:param type="dstNode" val="anchor3"/>
                          </dgm:alg>
                        </dgm:if>
                        <dgm:else name="Name82">
                          <dgm:alg type="conn">
                            <dgm:param type="dim" val="1D"/>
                            <dgm:param type="begPts" val="midL"/>
                            <dgm:param type="endSty" val="noArr"/>
                            <dgm:param type="srcNode" val="parTx3"/>
                            <dgm:param type="dstNode" val="anchor3"/>
                          </dgm:alg>
                        </dgm:else>
                      </dgm:choose>
                      <dgm:shape xmlns:r="http://schemas.openxmlformats.org/officeDocument/2006/relationships" type="conn" r:blip="">
                        <dgm:adjLst/>
                      </dgm:shape>
                      <dgm:presOf/>
                      <dgm:constrLst>
                        <dgm:constr type="connDist"/>
                        <dgm:constr type="begPad" refType="connDist" fact="0.11"/>
                        <dgm:constr type="endPad"/>
                      </dgm:constrLst>
                    </dgm:layoutNode>
                  </dgm:forEach>
                  <dgm:forEach name="Name83" axis="self" ptType="node">
                    <dgm:choose name="Name84">
                      <dgm:if name="Name85" axis="par ch" ptType="node node" func="cnt" op="equ" val="1">
                        <dgm:layoutNode name="top3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constrLst>
                            <dgm:constr type="h" refType="w" fact="0.6"/>
                          </dgm:constrLst>
                        </dgm:layoutNode>
                      </dgm:if>
                      <dgm:else name="Name86"/>
                    </dgm:choose>
                    <dgm:layoutNode name="txAndLines3">
                      <dgm:choose name="Name87">
                        <dgm:if name="Name88" func="var" arg="dir" op="equ" val="norm">
                          <dgm:alg type="lin"/>
                        </dgm:if>
                        <dgm:else name="Name89">
                          <dgm:alg type="lin">
                            <dgm:param type="linDir" val="from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hoose name="Name90">
                        <dgm:if name="Name91" axis="root ch" ptType="all node" func="cnt" op="gte" val="4">
                          <dgm:constrLst>
                            <dgm:constr type="w" for="ch" forName="anchor3" refType="w"/>
                            <dgm:constr type="w" for="ch" forName="backup3" refType="w" fact="-1"/>
                            <dgm:constr type="w" for="ch" forName="preLine3" refType="w" fact="0.11"/>
                            <dgm:constr type="w" for="ch" forName="desTx3" refType="w" fact="0.78"/>
                            <dgm:constr type="w" for="ch" forName="postLine3" refType="w" fact="0.11"/>
                          </dgm:constrLst>
                        </dgm:if>
                        <dgm:else name="Name92">
                          <dgm:constrLst>
                            <dgm:constr type="w" for="ch" forName="anchor3" refType="w" fact="0.89"/>
                            <dgm:constr type="w" for="ch" forName="backup3" refType="w" fact="-0.89"/>
                            <dgm:constr type="w" for="ch" forName="preLine3" refType="w" fact="0.11"/>
                            <dgm:constr type="w" for="ch" forName="desTx3" refType="w" fact="0.78"/>
                          </dgm:constrLst>
                        </dgm:else>
                      </dgm:choose>
                      <dgm:layoutNode name="anchor3" moveWith="desTx3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backup3" moveWith="desTx3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preLine3" styleLbl="parChTrans1D1" moveWith="desTx3">
                        <dgm:alg type="sp"/>
                        <dgm:shape xmlns:r="http://schemas.openxmlformats.org/officeDocument/2006/relationships" type="line" r:blip="">
                          <dgm:adjLst/>
                        </dgm:shape>
                        <dgm:presOf/>
                      </dgm:layoutNode>
                      <dgm:layoutNode name="desTx3" styleLbl="revTx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ect" r:blip="" hideGeom="1">
                          <dgm:adjLst/>
                        </dgm:shape>
                        <dgm:presOf axis="desOrSelf" ptType="node"/>
                        <dgm:constrLst>
                          <dgm:constr type="h" refType="w" fact="0.6"/>
                        </dgm:constrLst>
                        <dgm:ruleLst>
                          <dgm:rule type="primFontSz" val="5" fact="NaN" max="NaN"/>
                        </dgm:ruleLst>
                      </dgm:layoutNode>
                      <dgm:choose name="Name93">
                        <dgm:if name="Name94" axis="root ch" ptType="all node" func="cnt" op="gte" val="4">
                          <dgm:layoutNode name="postLine3" styleLbl="parChTrans1D1" moveWith="desTx3">
                            <dgm:alg type="sp"/>
                            <dgm:shape xmlns:r="http://schemas.openxmlformats.org/officeDocument/2006/relationships" type="line" r:blip="">
                              <dgm:adjLst/>
                            </dgm:shape>
                            <dgm:presOf/>
                          </dgm:layoutNode>
                        </dgm:if>
                        <dgm:else name="Name95"/>
                      </dgm:choose>
                    </dgm:layoutNode>
                  </dgm:forEach>
                  <dgm:choose name="Name96">
                    <dgm:if name="Name97" axis="root ch" ptType="all node" func="cnt" op="gte" val="4">
                      <dgm:forEach name="Name98" axis="self" ptType="parTrans">
                        <dgm:layoutNode name="Name99" styleLbl="parChTrans1D1">
                          <dgm:choose name="Name100">
                            <dgm:if name="Name101" func="var" arg="dir" op="equ" val="norm">
                              <dgm:alg type="conn">
                                <dgm:param type="dim" val="1D"/>
                                <dgm:param type="begPts" val="midL"/>
                                <dgm:param type="srcNode" val="parTx4"/>
                                <dgm:param type="endSty" val="noArr"/>
                                <dgm:param type="dstNode" val="anchor3"/>
                              </dgm:alg>
                            </dgm:if>
                            <dgm:else name="Name102">
                              <dgm:alg type="conn">
                                <dgm:param type="dim" val="1D"/>
                                <dgm:param type="begPts" val="midR"/>
                                <dgm:param type="endSty" val="noArr"/>
                                <dgm:param type="srcNode" val="parTx4"/>
                                <dgm:param type="dstNode" val="anchor3"/>
                              </dgm:alg>
                            </dgm:else>
                          </dgm:choose>
                          <dgm:shape xmlns:r="http://schemas.openxmlformats.org/officeDocument/2006/relationships" type="conn" r:blip="">
                            <dgm:adjLst/>
                          </dgm:shape>
                          <dgm:presOf/>
                          <dgm:constrLst>
                            <dgm:constr type="connDist"/>
                            <dgm:constr type="begPad" refType="connDist" fact="0.11"/>
                            <dgm:constr type="endPad"/>
                          </dgm:constrLst>
                        </dgm:layoutNode>
                      </dgm:forEach>
                    </dgm:if>
                    <dgm:else name="Name103"/>
                  </dgm:choose>
                </dgm:forEach>
              </dgm:layoutNode>
              <dgm:choose name="Name104">
                <dgm:if name="Name105" axis="root ch" ptType="all node" func="cnt" op="gte" val="4">
                  <dgm:layoutNode name="spPost3">
                    <dgm:alg type="sp"/>
                    <dgm:shape xmlns:r="http://schemas.openxmlformats.org/officeDocument/2006/relationships" r:blip="">
                      <dgm:adjLst/>
                    </dgm:shape>
                  </dgm:layoutNode>
                </dgm:if>
                <dgm:else name="Name106"/>
              </dgm:choose>
            </dgm:if>
            <dgm:else name="Name107"/>
          </dgm:choose>
        </dgm:if>
        <dgm:if name="Name108" axis="self" ptType="node" func="pos" op="equ" val="4">
          <dgm:layoutNode name="parTx4" styleLbl="node1">
            <dgm:alg type="tx"/>
            <dgm:shape xmlns:r="http://schemas.openxmlformats.org/officeDocument/2006/relationships" type="ellipse" r:blip="">
              <dgm:adjLst/>
            </dgm:shape>
            <dgm:presOf axis="self" ptType="node"/>
            <dgm:constrLst>
              <dgm:constr type="h" refType="w"/>
              <dgm:constr type="w" refType="h" op="lte"/>
              <dgm:constr type="tMarg"/>
              <dgm:constr type="bMarg"/>
              <dgm:constr type="lMarg"/>
              <dgm:constr type="rMarg"/>
            </dgm:constrLst>
            <dgm:ruleLst>
              <dgm:rule type="primFontSz" val="5" fact="NaN" max="NaN"/>
            </dgm:ruleLst>
          </dgm:layoutNode>
          <dgm:choose name="Name109">
            <dgm:if name="Name110" axis="ch" ptType="node" func="cnt" op="gte" val="1">
              <dgm:layoutNode name="spPre4">
                <dgm:alg type="sp"/>
                <dgm:shape xmlns:r="http://schemas.openxmlformats.org/officeDocument/2006/relationships" r:blip="">
                  <dgm:adjLst/>
                </dgm:shape>
              </dgm:layoutNode>
              <dgm:layoutNode name="chLin4">
                <dgm:alg type="lin">
                  <dgm:param type="linDir" val="fromT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w" for="ch" forName="txAndLines4" refType="w" fact="0.77"/>
                  <dgm:constr type="w" for="ch" forName="top4" refType="w" refFor="ch" refForName="txAndLines4" fact="0.78"/>
                </dgm:constrLst>
                <dgm:forEach name="Name111" axis="ch">
                  <dgm:forEach name="Name112" axis="self" ptType="parTrans">
                    <dgm:layoutNode name="Name113" styleLbl="parChTrans1D1">
                      <dgm:choose name="Name114">
                        <dgm:if name="Name115" func="var" arg="dir" op="equ" val="norm">
                          <dgm:alg type="conn">
                            <dgm:param type="dim" val="1D"/>
                            <dgm:param type="begPts" val="midR"/>
                            <dgm:param type="endSty" val="noArr"/>
                            <dgm:param type="dstNode" val="anchor4"/>
                          </dgm:alg>
                        </dgm:if>
                        <dgm:else name="Name116">
                          <dgm:alg type="conn">
                            <dgm:param type="dim" val="1D"/>
                            <dgm:param type="begPts" val="midL"/>
                            <dgm:param type="endSty" val="noArr"/>
                            <dgm:param type="srcNode" val="parTx4"/>
                            <dgm:param type="dstNode" val="anchor4"/>
                          </dgm:alg>
                        </dgm:else>
                      </dgm:choose>
                      <dgm:shape xmlns:r="http://schemas.openxmlformats.org/officeDocument/2006/relationships" type="conn" r:blip="">
                        <dgm:adjLst/>
                      </dgm:shape>
                      <dgm:presOf/>
                      <dgm:constrLst>
                        <dgm:constr type="connDist"/>
                        <dgm:constr type="begPad" refType="connDist" fact="0.11"/>
                        <dgm:constr type="endPad"/>
                      </dgm:constrLst>
                    </dgm:layoutNode>
                  </dgm:forEach>
                  <dgm:forEach name="Name117" axis="self" ptType="node">
                    <dgm:choose name="Name118">
                      <dgm:if name="Name119" axis="par ch" ptType="node node" func="cnt" op="equ" val="1">
                        <dgm:layoutNode name="top4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constrLst>
                            <dgm:constr type="h" refType="w" fact="0.6"/>
                          </dgm:constrLst>
                        </dgm:layoutNode>
                      </dgm:if>
                      <dgm:else name="Name120"/>
                    </dgm:choose>
                    <dgm:layoutNode name="txAndLines4">
                      <dgm:choose name="Name121">
                        <dgm:if name="Name122" func="var" arg="dir" op="equ" val="norm">
                          <dgm:alg type="lin"/>
                        </dgm:if>
                        <dgm:else name="Name123">
                          <dgm:alg type="lin">
                            <dgm:param type="linDir" val="from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hoose name="Name124">
                        <dgm:if name="Name125" axis="root ch" ptType="all node" func="cnt" op="gte" val="5">
                          <dgm:constrLst>
                            <dgm:constr type="w" for="ch" forName="anchor4" refType="w"/>
                            <dgm:constr type="w" for="ch" forName="backup4" refType="w" fact="-1"/>
                            <dgm:constr type="w" for="ch" forName="preLine4" refType="w" fact="0.11"/>
                            <dgm:constr type="w" for="ch" forName="desTx4" refType="w" fact="0.78"/>
                            <dgm:constr type="w" for="ch" forName="postLine4" refType="w" fact="0.11"/>
                          </dgm:constrLst>
                        </dgm:if>
                        <dgm:else name="Name126">
                          <dgm:constrLst>
                            <dgm:constr type="w" for="ch" forName="anchor4" refType="w" fact="0.89"/>
                            <dgm:constr type="w" for="ch" forName="backup4" refType="w" fact="-0.89"/>
                            <dgm:constr type="w" for="ch" forName="preLine4" refType="w" fact="0.11"/>
                            <dgm:constr type="w" for="ch" forName="desTx4" refType="w" fact="0.78"/>
                          </dgm:constrLst>
                        </dgm:else>
                      </dgm:choose>
                      <dgm:layoutNode name="anchor4" moveWith="desTx4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backup4" moveWith="desTx4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preLine4" styleLbl="parChTrans1D1" moveWith="desTx4">
                        <dgm:alg type="sp"/>
                        <dgm:shape xmlns:r="http://schemas.openxmlformats.org/officeDocument/2006/relationships" type="line" r:blip="">
                          <dgm:adjLst/>
                        </dgm:shape>
                        <dgm:presOf/>
                      </dgm:layoutNode>
                      <dgm:layoutNode name="desTx4" styleLbl="revTx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ect" r:blip="" hideGeom="1">
                          <dgm:adjLst/>
                        </dgm:shape>
                        <dgm:presOf axis="desOrSelf" ptType="node"/>
                        <dgm:constrLst>
                          <dgm:constr type="h" refType="w" fact="0.6"/>
                        </dgm:constrLst>
                        <dgm:ruleLst>
                          <dgm:rule type="primFontSz" val="5" fact="NaN" max="NaN"/>
                        </dgm:ruleLst>
                      </dgm:layoutNode>
                      <dgm:choose name="Name127">
                        <dgm:if name="Name128" axis="root ch" ptType="all node" func="cnt" op="gte" val="5">
                          <dgm:layoutNode name="postLine4" styleLbl="parChTrans1D1" moveWith="desTx4">
                            <dgm:alg type="sp"/>
                            <dgm:shape xmlns:r="http://schemas.openxmlformats.org/officeDocument/2006/relationships" type="line" r:blip="">
                              <dgm:adjLst/>
                            </dgm:shape>
                            <dgm:presOf/>
                          </dgm:layoutNode>
                        </dgm:if>
                        <dgm:else name="Name129"/>
                      </dgm:choose>
                    </dgm:layoutNode>
                  </dgm:forEach>
                  <dgm:choose name="Name130">
                    <dgm:if name="Name131" axis="root ch" ptType="all node" func="cnt" op="gte" val="5">
                      <dgm:forEach name="Name132" axis="self" ptType="parTrans">
                        <dgm:layoutNode name="Name133" styleLbl="parChTrans1D1">
                          <dgm:choose name="Name134">
                            <dgm:if name="Name135" func="var" arg="dir" op="equ" val="norm">
                              <dgm:alg type="conn">
                                <dgm:param type="dim" val="1D"/>
                                <dgm:param type="begPts" val="midL"/>
                                <dgm:param type="srcNode" val="parTx5"/>
                                <dgm:param type="endSty" val="noArr"/>
                                <dgm:param type="dstNode" val="anchor4"/>
                              </dgm:alg>
                            </dgm:if>
                            <dgm:else name="Name136">
                              <dgm:alg type="conn">
                                <dgm:param type="dim" val="1D"/>
                                <dgm:param type="begPts" val="midR"/>
                                <dgm:param type="endSty" val="noArr"/>
                                <dgm:param type="srcNode" val="parTx5"/>
                                <dgm:param type="dstNode" val="anchor4"/>
                              </dgm:alg>
                            </dgm:else>
                          </dgm:choose>
                          <dgm:shape xmlns:r="http://schemas.openxmlformats.org/officeDocument/2006/relationships" type="conn" r:blip="">
                            <dgm:adjLst/>
                          </dgm:shape>
                          <dgm:presOf/>
                          <dgm:constrLst>
                            <dgm:constr type="connDist"/>
                            <dgm:constr type="begPad" refType="connDist" fact="0.11"/>
                            <dgm:constr type="endPad"/>
                          </dgm:constrLst>
                        </dgm:layoutNode>
                      </dgm:forEach>
                    </dgm:if>
                    <dgm:else name="Name137"/>
                  </dgm:choose>
                </dgm:forEach>
              </dgm:layoutNode>
              <dgm:choose name="Name138">
                <dgm:if name="Name139" axis="root ch" ptType="all node" func="cnt" op="gte" val="5">
                  <dgm:layoutNode name="spPost4">
                    <dgm:alg type="sp"/>
                    <dgm:shape xmlns:r="http://schemas.openxmlformats.org/officeDocument/2006/relationships" r:blip="">
                      <dgm:adjLst/>
                    </dgm:shape>
                  </dgm:layoutNode>
                </dgm:if>
                <dgm:else name="Name140"/>
              </dgm:choose>
            </dgm:if>
            <dgm:else name="Name141"/>
          </dgm:choose>
        </dgm:if>
        <dgm:if name="Name142" axis="self" ptType="node" func="pos" op="equ" val="5">
          <dgm:layoutNode name="parTx5" styleLbl="node1">
            <dgm:alg type="tx"/>
            <dgm:shape xmlns:r="http://schemas.openxmlformats.org/officeDocument/2006/relationships" type="ellipse" r:blip="">
              <dgm:adjLst/>
            </dgm:shape>
            <dgm:presOf axis="self" ptType="node"/>
            <dgm:constrLst>
              <dgm:constr type="h" refType="w"/>
              <dgm:constr type="w" refType="h" op="lte"/>
              <dgm:constr type="tMarg"/>
              <dgm:constr type="bMarg"/>
              <dgm:constr type="lMarg"/>
              <dgm:constr type="rMarg"/>
            </dgm:constrLst>
            <dgm:ruleLst>
              <dgm:rule type="primFontSz" val="5" fact="NaN" max="NaN"/>
            </dgm:ruleLst>
          </dgm:layoutNode>
          <dgm:choose name="Name143">
            <dgm:if name="Name144" axis="ch" ptType="node" func="cnt" op="gte" val="1">
              <dgm:layoutNode name="spPre5">
                <dgm:alg type="sp"/>
                <dgm:shape xmlns:r="http://schemas.openxmlformats.org/officeDocument/2006/relationships" r:blip="">
                  <dgm:adjLst/>
                </dgm:shape>
              </dgm:layoutNode>
              <dgm:layoutNode name="chLin5">
                <dgm:alg type="lin">
                  <dgm:param type="linDir" val="fromT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w" for="ch" forName="txAndLines5" refType="w" fact="0.77"/>
                  <dgm:constr type="w" for="ch" forName="top5" refType="w" refFor="ch" refForName="txAndLines5" fact="0.78"/>
                </dgm:constrLst>
                <dgm:forEach name="Name145" axis="ch">
                  <dgm:forEach name="Name146" axis="self" ptType="parTrans">
                    <dgm:layoutNode name="Name147" styleLbl="parChTrans1D1">
                      <dgm:choose name="Name148">
                        <dgm:if name="Name149" func="var" arg="dir" op="equ" val="norm">
                          <dgm:alg type="conn">
                            <dgm:param type="dim" val="1D"/>
                            <dgm:param type="begPts" val="midR"/>
                            <dgm:param type="endSty" val="noArr"/>
                            <dgm:param type="dstNode" val="anchor5"/>
                          </dgm:alg>
                        </dgm:if>
                        <dgm:else name="Name150">
                          <dgm:alg type="conn">
                            <dgm:param type="dim" val="1D"/>
                            <dgm:param type="begPts" val="midL"/>
                            <dgm:param type="endSty" val="noArr"/>
                            <dgm:param type="srcNode" val="parTx5"/>
                            <dgm:param type="dstNode" val="anchor5"/>
                          </dgm:alg>
                        </dgm:else>
                      </dgm:choose>
                      <dgm:shape xmlns:r="http://schemas.openxmlformats.org/officeDocument/2006/relationships" type="conn" r:blip="">
                        <dgm:adjLst/>
                      </dgm:shape>
                      <dgm:presOf/>
                      <dgm:constrLst>
                        <dgm:constr type="connDist"/>
                        <dgm:constr type="begPad" refType="connDist" fact="0.11"/>
                        <dgm:constr type="endPad"/>
                      </dgm:constrLst>
                    </dgm:layoutNode>
                  </dgm:forEach>
                  <dgm:forEach name="Name151" axis="self" ptType="node">
                    <dgm:choose name="Name152">
                      <dgm:if name="Name153" axis="par ch" ptType="node node" func="cnt" op="equ" val="1">
                        <dgm:layoutNode name="top5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constrLst>
                            <dgm:constr type="h" refType="w" fact="0.6"/>
                          </dgm:constrLst>
                        </dgm:layoutNode>
                      </dgm:if>
                      <dgm:else name="Name154"/>
                    </dgm:choose>
                    <dgm:layoutNode name="txAndLines5">
                      <dgm:choose name="Name155">
                        <dgm:if name="Name156" func="var" arg="dir" op="equ" val="norm">
                          <dgm:alg type="lin"/>
                        </dgm:if>
                        <dgm:else name="Name157">
                          <dgm:alg type="lin">
                            <dgm:param type="linDir" val="from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hoose name="Name158">
                        <dgm:if name="Name159" axis="root ch" ptType="all node" func="cnt" op="gte" val="6">
                          <dgm:constrLst>
                            <dgm:constr type="w" for="ch" forName="anchor5" refType="w"/>
                            <dgm:constr type="w" for="ch" forName="backup5" refType="w" fact="-1"/>
                            <dgm:constr type="w" for="ch" forName="preLine5" refType="w" fact="0.11"/>
                            <dgm:constr type="w" for="ch" forName="desTx5" refType="w" fact="0.78"/>
                            <dgm:constr type="w" for="ch" forName="postLine5" refType="w" fact="0.11"/>
                          </dgm:constrLst>
                        </dgm:if>
                        <dgm:else name="Name160">
                          <dgm:constrLst>
                            <dgm:constr type="w" for="ch" forName="anchor5" refType="w" fact="0.89"/>
                            <dgm:constr type="w" for="ch" forName="backup5" refType="w" fact="-0.89"/>
                            <dgm:constr type="w" for="ch" forName="preLine5" refType="w" fact="0.11"/>
                            <dgm:constr type="w" for="ch" forName="desTx5" refType="w" fact="0.78"/>
                          </dgm:constrLst>
                        </dgm:else>
                      </dgm:choose>
                      <dgm:layoutNode name="anchor5" moveWith="desTx5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backup5" moveWith="desTx5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preLine5" styleLbl="parChTrans1D1" moveWith="desTx5">
                        <dgm:alg type="sp"/>
                        <dgm:shape xmlns:r="http://schemas.openxmlformats.org/officeDocument/2006/relationships" type="line" r:blip="">
                          <dgm:adjLst/>
                        </dgm:shape>
                        <dgm:presOf/>
                      </dgm:layoutNode>
                      <dgm:layoutNode name="desTx5" styleLbl="revTx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ect" r:blip="" hideGeom="1">
                          <dgm:adjLst/>
                        </dgm:shape>
                        <dgm:presOf axis="desOrSelf" ptType="node"/>
                        <dgm:constrLst>
                          <dgm:constr type="h" refType="w" fact="0.6"/>
                        </dgm:constrLst>
                        <dgm:ruleLst>
                          <dgm:rule type="primFontSz" val="5" fact="NaN" max="NaN"/>
                        </dgm:ruleLst>
                      </dgm:layoutNode>
                      <dgm:choose name="Name161">
                        <dgm:if name="Name162" axis="root ch" ptType="all node" func="cnt" op="gte" val="6">
                          <dgm:layoutNode name="postLine5" styleLbl="parChTrans1D1" moveWith="desTx5">
                            <dgm:alg type="sp"/>
                            <dgm:shape xmlns:r="http://schemas.openxmlformats.org/officeDocument/2006/relationships" type="line" r:blip="">
                              <dgm:adjLst/>
                            </dgm:shape>
                            <dgm:presOf/>
                          </dgm:layoutNode>
                        </dgm:if>
                        <dgm:else name="Name163"/>
                      </dgm:choose>
                    </dgm:layoutNode>
                  </dgm:forEach>
                  <dgm:choose name="Name164">
                    <dgm:if name="Name165" axis="root ch" ptType="all node" func="cnt" op="gte" val="6">
                      <dgm:forEach name="Name166" axis="self" ptType="parTrans">
                        <dgm:layoutNode name="Name167" styleLbl="parChTrans1D1">
                          <dgm:choose name="Name168">
                            <dgm:if name="Name169" func="var" arg="dir" op="equ" val="norm">
                              <dgm:alg type="conn">
                                <dgm:param type="dim" val="1D"/>
                                <dgm:param type="begPts" val="midL"/>
                                <dgm:param type="srcNode" val="parTx6"/>
                                <dgm:param type="endSty" val="noArr"/>
                                <dgm:param type="dstNode" val="anchor5"/>
                              </dgm:alg>
                            </dgm:if>
                            <dgm:else name="Name170">
                              <dgm:alg type="conn">
                                <dgm:param type="dim" val="1D"/>
                                <dgm:param type="begPts" val="midR"/>
                                <dgm:param type="endSty" val="noArr"/>
                                <dgm:param type="srcNode" val="parTx6"/>
                                <dgm:param type="dstNode" val="anchor5"/>
                              </dgm:alg>
                            </dgm:else>
                          </dgm:choose>
                          <dgm:shape xmlns:r="http://schemas.openxmlformats.org/officeDocument/2006/relationships" type="conn" r:blip="">
                            <dgm:adjLst/>
                          </dgm:shape>
                          <dgm:presOf/>
                          <dgm:constrLst>
                            <dgm:constr type="connDist"/>
                            <dgm:constr type="begPad" refType="connDist" fact="0.11"/>
                            <dgm:constr type="endPad"/>
                          </dgm:constrLst>
                        </dgm:layoutNode>
                      </dgm:forEach>
                    </dgm:if>
                    <dgm:else name="Name171"/>
                  </dgm:choose>
                </dgm:forEach>
              </dgm:layoutNode>
              <dgm:choose name="Name172">
                <dgm:if name="Name173" axis="root ch" ptType="all node" func="cnt" op="gte" val="6">
                  <dgm:layoutNode name="spPost5">
                    <dgm:alg type="sp"/>
                    <dgm:shape xmlns:r="http://schemas.openxmlformats.org/officeDocument/2006/relationships" r:blip="">
                      <dgm:adjLst/>
                    </dgm:shape>
                  </dgm:layoutNode>
                </dgm:if>
                <dgm:else name="Name174"/>
              </dgm:choose>
            </dgm:if>
            <dgm:else name="Name175"/>
          </dgm:choose>
        </dgm:if>
        <dgm:if name="Name176" axis="self" ptType="node" func="pos" op="equ" val="6">
          <dgm:layoutNode name="parTx6" styleLbl="node1">
            <dgm:alg type="tx"/>
            <dgm:shape xmlns:r="http://schemas.openxmlformats.org/officeDocument/2006/relationships" type="ellipse" r:blip="">
              <dgm:adjLst/>
            </dgm:shape>
            <dgm:presOf axis="self" ptType="node"/>
            <dgm:constrLst>
              <dgm:constr type="h" refType="w"/>
              <dgm:constr type="w" refType="h" op="lte"/>
              <dgm:constr type="tMarg"/>
              <dgm:constr type="bMarg"/>
              <dgm:constr type="lMarg"/>
              <dgm:constr type="rMarg"/>
            </dgm:constrLst>
            <dgm:ruleLst>
              <dgm:rule type="primFontSz" val="5" fact="NaN" max="NaN"/>
            </dgm:ruleLst>
          </dgm:layoutNode>
          <dgm:choose name="Name177">
            <dgm:if name="Name178" axis="ch" ptType="node" func="cnt" op="gte" val="1">
              <dgm:layoutNode name="spPre6">
                <dgm:alg type="sp"/>
                <dgm:shape xmlns:r="http://schemas.openxmlformats.org/officeDocument/2006/relationships" r:blip="">
                  <dgm:adjLst/>
                </dgm:shape>
              </dgm:layoutNode>
              <dgm:layoutNode name="chLin6">
                <dgm:alg type="lin">
                  <dgm:param type="linDir" val="fromT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w" for="ch" forName="txAndLines6" refType="w" fact="0.77"/>
                  <dgm:constr type="w" for="ch" forName="top6" refType="w" refFor="ch" refForName="txAndLines6" fact="0.78"/>
                </dgm:constrLst>
                <dgm:forEach name="Name179" axis="ch">
                  <dgm:forEach name="Name180" axis="self" ptType="parTrans">
                    <dgm:layoutNode name="Name181" styleLbl="parChTrans1D1">
                      <dgm:choose name="Name182">
                        <dgm:if name="Name183" func="var" arg="dir" op="equ" val="norm">
                          <dgm:alg type="conn">
                            <dgm:param type="dim" val="1D"/>
                            <dgm:param type="begPts" val="midR"/>
                            <dgm:param type="endSty" val="noArr"/>
                            <dgm:param type="dstNode" val="anchor6"/>
                          </dgm:alg>
                        </dgm:if>
                        <dgm:else name="Name184">
                          <dgm:alg type="conn">
                            <dgm:param type="dim" val="1D"/>
                            <dgm:param type="begPts" val="midL"/>
                            <dgm:param type="endSty" val="noArr"/>
                            <dgm:param type="srcNode" val="parTx6"/>
                            <dgm:param type="dstNode" val="anchor6"/>
                          </dgm:alg>
                        </dgm:else>
                      </dgm:choose>
                      <dgm:shape xmlns:r="http://schemas.openxmlformats.org/officeDocument/2006/relationships" type="conn" r:blip="">
                        <dgm:adjLst/>
                      </dgm:shape>
                      <dgm:presOf/>
                      <dgm:constrLst>
                        <dgm:constr type="connDist"/>
                        <dgm:constr type="begPad" refType="connDist" fact="0.11"/>
                        <dgm:constr type="endPad"/>
                      </dgm:constrLst>
                    </dgm:layoutNode>
                  </dgm:forEach>
                  <dgm:forEach name="Name185" axis="self" ptType="node">
                    <dgm:choose name="Name186">
                      <dgm:if name="Name187" axis="par ch" ptType="node node" func="cnt" op="equ" val="1">
                        <dgm:layoutNode name="top6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constrLst>
                            <dgm:constr type="h" refType="w" fact="0.6"/>
                          </dgm:constrLst>
                        </dgm:layoutNode>
                      </dgm:if>
                      <dgm:else name="Name188"/>
                    </dgm:choose>
                    <dgm:layoutNode name="txAndLines6">
                      <dgm:choose name="Name189">
                        <dgm:if name="Name190" func="var" arg="dir" op="equ" val="norm">
                          <dgm:alg type="lin"/>
                        </dgm:if>
                        <dgm:else name="Name191">
                          <dgm:alg type="lin">
                            <dgm:param type="linDir" val="from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hoose name="Name192">
                        <dgm:if name="Name193" axis="root ch" ptType="all node" func="cnt" op="gte" val="7">
                          <dgm:constrLst>
                            <dgm:constr type="w" for="ch" forName="anchor6" refType="w"/>
                            <dgm:constr type="w" for="ch" forName="backup6" refType="w" fact="-1"/>
                            <dgm:constr type="w" for="ch" forName="preLine6" refType="w" fact="0.11"/>
                            <dgm:constr type="w" for="ch" forName="desTx6" refType="w" fact="0.78"/>
                            <dgm:constr type="w" for="ch" forName="postLine6" refType="w" fact="0.11"/>
                          </dgm:constrLst>
                        </dgm:if>
                        <dgm:else name="Name194">
                          <dgm:constrLst>
                            <dgm:constr type="w" for="ch" forName="anchor6" refType="w" fact="0.89"/>
                            <dgm:constr type="w" for="ch" forName="backup6" refType="w" fact="-0.89"/>
                            <dgm:constr type="w" for="ch" forName="preLine6" refType="w" fact="0.11"/>
                            <dgm:constr type="w" for="ch" forName="desTx6" refType="w" fact="0.78"/>
                          </dgm:constrLst>
                        </dgm:else>
                      </dgm:choose>
                      <dgm:layoutNode name="anchor6" moveWith="desTx6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backup6" moveWith="desTx6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preLine6" styleLbl="parChTrans1D1" moveWith="desTx6">
                        <dgm:alg type="sp"/>
                        <dgm:shape xmlns:r="http://schemas.openxmlformats.org/officeDocument/2006/relationships" type="line" r:blip="">
                          <dgm:adjLst/>
                        </dgm:shape>
                        <dgm:presOf/>
                      </dgm:layoutNode>
                      <dgm:layoutNode name="desTx6" styleLbl="revTx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ect" r:blip="" hideGeom="1">
                          <dgm:adjLst/>
                        </dgm:shape>
                        <dgm:presOf axis="desOrSelf" ptType="node"/>
                        <dgm:constrLst>
                          <dgm:constr type="h" refType="w" fact="0.6"/>
                        </dgm:constrLst>
                        <dgm:ruleLst>
                          <dgm:rule type="primFontSz" val="5" fact="NaN" max="NaN"/>
                        </dgm:ruleLst>
                      </dgm:layoutNode>
                      <dgm:choose name="Name195">
                        <dgm:if name="Name196" axis="root ch" ptType="all node" func="cnt" op="gte" val="7">
                          <dgm:layoutNode name="postLine6" styleLbl="parChTrans1D1" moveWith="desTx6">
                            <dgm:alg type="sp"/>
                            <dgm:shape xmlns:r="http://schemas.openxmlformats.org/officeDocument/2006/relationships" type="line" r:blip="">
                              <dgm:adjLst/>
                            </dgm:shape>
                            <dgm:presOf/>
                          </dgm:layoutNode>
                        </dgm:if>
                        <dgm:else name="Name197"/>
                      </dgm:choose>
                    </dgm:layoutNode>
                  </dgm:forEach>
                  <dgm:choose name="Name198">
                    <dgm:if name="Name199" axis="root ch" ptType="all node" func="cnt" op="gte" val="7">
                      <dgm:forEach name="Name200" axis="self" ptType="parTrans">
                        <dgm:layoutNode name="Name201" styleLbl="parChTrans1D1">
                          <dgm:choose name="Name202">
                            <dgm:if name="Name203" func="var" arg="dir" op="equ" val="norm">
                              <dgm:alg type="conn">
                                <dgm:param type="dim" val="1D"/>
                                <dgm:param type="begPts" val="midL"/>
                                <dgm:param type="srcNode" val="parTx7"/>
                                <dgm:param type="endSty" val="noArr"/>
                                <dgm:param type="dstNode" val="anchor6"/>
                              </dgm:alg>
                            </dgm:if>
                            <dgm:else name="Name204">
                              <dgm:alg type="conn">
                                <dgm:param type="dim" val="1D"/>
                                <dgm:param type="begPts" val="midR"/>
                                <dgm:param type="endSty" val="noArr"/>
                                <dgm:param type="srcNode" val="parTx7"/>
                                <dgm:param type="dstNode" val="anchor6"/>
                              </dgm:alg>
                            </dgm:else>
                          </dgm:choose>
                          <dgm:shape xmlns:r="http://schemas.openxmlformats.org/officeDocument/2006/relationships" type="conn" r:blip="">
                            <dgm:adjLst/>
                          </dgm:shape>
                          <dgm:presOf/>
                          <dgm:constrLst>
                            <dgm:constr type="connDist"/>
                            <dgm:constr type="begPad" refType="connDist" fact="0.11"/>
                            <dgm:constr type="endPad"/>
                          </dgm:constrLst>
                        </dgm:layoutNode>
                      </dgm:forEach>
                    </dgm:if>
                    <dgm:else name="Name205"/>
                  </dgm:choose>
                </dgm:forEach>
              </dgm:layoutNode>
              <dgm:choose name="Name206">
                <dgm:if name="Name207" axis="root ch" ptType="all node" func="cnt" op="gte" val="7">
                  <dgm:layoutNode name="spPost6">
                    <dgm:alg type="sp"/>
                    <dgm:shape xmlns:r="http://schemas.openxmlformats.org/officeDocument/2006/relationships" r:blip="">
                      <dgm:adjLst/>
                    </dgm:shape>
                  </dgm:layoutNode>
                </dgm:if>
                <dgm:else name="Name208"/>
              </dgm:choose>
            </dgm:if>
            <dgm:else name="Name209"/>
          </dgm:choose>
        </dgm:if>
        <dgm:if name="Name210" axis="self" ptType="node" func="pos" op="equ" val="7">
          <dgm:layoutNode name="parTx7" styleLbl="node1">
            <dgm:alg type="tx"/>
            <dgm:shape xmlns:r="http://schemas.openxmlformats.org/officeDocument/2006/relationships" type="ellipse" r:blip="">
              <dgm:adjLst/>
            </dgm:shape>
            <dgm:presOf axis="self" ptType="node"/>
            <dgm:constrLst>
              <dgm:constr type="h" refType="w"/>
              <dgm:constr type="w" refType="h" op="lte"/>
              <dgm:constr type="tMarg"/>
              <dgm:constr type="bMarg"/>
              <dgm:constr type="lMarg"/>
              <dgm:constr type="rMarg"/>
            </dgm:constrLst>
            <dgm:ruleLst>
              <dgm:rule type="primFontSz" val="5" fact="NaN" max="NaN"/>
            </dgm:ruleLst>
          </dgm:layoutNode>
          <dgm:choose name="Name211">
            <dgm:if name="Name212" axis="ch" ptType="node" func="cnt" op="gte" val="1">
              <dgm:layoutNode name="spPre7">
                <dgm:alg type="sp"/>
                <dgm:shape xmlns:r="http://schemas.openxmlformats.org/officeDocument/2006/relationships" r:blip="">
                  <dgm:adjLst/>
                </dgm:shape>
              </dgm:layoutNode>
              <dgm:layoutNode name="chLin7">
                <dgm:alg type="lin">
                  <dgm:param type="linDir" val="fromT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w" for="ch" forName="txAndLines7" refType="w" fact="0.77"/>
                  <dgm:constr type="w" for="ch" forName="top7" refType="w" refFor="ch" refForName="txAndLines7" fact="0.78"/>
                </dgm:constrLst>
                <dgm:forEach name="Name213" axis="ch">
                  <dgm:forEach name="Name214" axis="self" ptType="parTrans">
                    <dgm:layoutNode name="Name215" styleLbl="parChTrans1D1">
                      <dgm:choose name="Name216">
                        <dgm:if name="Name217" func="var" arg="dir" op="equ" val="norm">
                          <dgm:alg type="conn">
                            <dgm:param type="dim" val="1D"/>
                            <dgm:param type="begPts" val="midR"/>
                            <dgm:param type="endSty" val="noArr"/>
                            <dgm:param type="dstNode" val="anchor7"/>
                          </dgm:alg>
                        </dgm:if>
                        <dgm:else name="Name218">
                          <dgm:alg type="conn">
                            <dgm:param type="dim" val="1D"/>
                            <dgm:param type="begPts" val="midL"/>
                            <dgm:param type="endSty" val="noArr"/>
                            <dgm:param type="srcNode" val="parTx7"/>
                            <dgm:param type="dstNode" val="anchor7"/>
                          </dgm:alg>
                        </dgm:else>
                      </dgm:choose>
                      <dgm:shape xmlns:r="http://schemas.openxmlformats.org/officeDocument/2006/relationships" type="conn" r:blip="">
                        <dgm:adjLst/>
                      </dgm:shape>
                      <dgm:presOf/>
                      <dgm:constrLst>
                        <dgm:constr type="connDist"/>
                        <dgm:constr type="begPad" refType="connDist" fact="0.11"/>
                        <dgm:constr type="endPad"/>
                      </dgm:constrLst>
                    </dgm:layoutNode>
                  </dgm:forEach>
                  <dgm:forEach name="Name219" axis="self" ptType="node">
                    <dgm:choose name="Name220">
                      <dgm:if name="Name221" axis="par ch" ptType="node node" func="cnt" op="equ" val="1">
                        <dgm:layoutNode name="top7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constrLst>
                            <dgm:constr type="h" refType="w" fact="0.6"/>
                          </dgm:constrLst>
                        </dgm:layoutNode>
                      </dgm:if>
                      <dgm:else name="Name222"/>
                    </dgm:choose>
                    <dgm:layoutNode name="txAndLines7">
                      <dgm:choose name="Name223">
                        <dgm:if name="Name224" func="var" arg="dir" op="equ" val="norm">
                          <dgm:alg type="lin"/>
                        </dgm:if>
                        <dgm:else name="Name225">
                          <dgm:alg type="lin">
                            <dgm:param type="linDir" val="from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>
                        <dgm:constr type="w" for="ch" forName="anchor7" refType="w" fact="0.89"/>
                        <dgm:constr type="w" for="ch" forName="backup7" refType="w" fact="-0.89"/>
                        <dgm:constr type="w" for="ch" forName="preLine7" refType="w" fact="0.11"/>
                        <dgm:constr type="w" for="ch" forName="desTx7" refType="w" fact="0.78"/>
                      </dgm:constrLst>
                      <dgm:layoutNode name="anchor7" moveWith="desTx7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backup7" moveWith="desTx7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preLine7" styleLbl="parChTrans1D1" moveWith="desTx7">
                        <dgm:alg type="sp"/>
                        <dgm:shape xmlns:r="http://schemas.openxmlformats.org/officeDocument/2006/relationships" type="line" r:blip="">
                          <dgm:adjLst/>
                        </dgm:shape>
                        <dgm:presOf/>
                      </dgm:layoutNode>
                      <dgm:layoutNode name="desTx7" styleLbl="revTx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ect" r:blip="" hideGeom="1">
                          <dgm:adjLst/>
                        </dgm:shape>
                        <dgm:presOf axis="desOrSelf" ptType="node"/>
                        <dgm:constrLst>
                          <dgm:constr type="h" refType="w" fact="0.6"/>
                        </dgm:constrLst>
                        <dgm:ruleLst>
                          <dgm:rule type="primFontSz" val="5" fact="NaN" max="NaN"/>
                        </dgm:ruleLst>
                      </dgm:layoutNode>
                    </dgm:layoutNode>
                  </dgm:forEach>
                </dgm:forEach>
              </dgm:layoutNode>
            </dgm:if>
            <dgm:else name="Name226"/>
          </dgm:choose>
        </dgm:if>
        <dgm:else name="Name227"/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cycle5">
  <dgm:title val=""/>
  <dgm:desc val=""/>
  <dgm:catLst>
    <dgm:cat type="cycle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fact="-1"/>
          <dgm:constr type="diam" for="ch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2"/>
                <dgm:constr type="endPad" refType="connDist" fact="0.2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cycle6">
  <dgm:title val=""/>
  <dgm:desc val=""/>
  <dgm:catLst>
    <dgm:cat type="cycle" pri="4000"/>
    <dgm:cat type="relationship" pri="2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  <dgm:param type="endSty" val="noArr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01"/>
                <dgm:constr type="endPad" refType="connDist" fact="0.01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cycle6">
  <dgm:title val=""/>
  <dgm:desc val=""/>
  <dgm:catLst>
    <dgm:cat type="cycle" pri="4000"/>
    <dgm:cat type="relationship" pri="2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  <dgm:param type="endSty" val="noArr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01"/>
                <dgm:constr type="endPad" refType="connDist" fact="0.01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1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4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ED0252-A93E-4F50-9AB7-BFA044AF74BE}" type="datetimeFigureOut">
              <a:rPr lang="es-CO" smtClean="0"/>
              <a:t>17/11/2016</a:t>
            </a:fld>
            <a:endParaRPr lang="es-CO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CO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6E6AD10-0048-4012-B5F3-481A4560F992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87236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E6AD10-0048-4012-B5F3-481A4560F992}" type="slidenum">
              <a:rPr lang="es-CO" smtClean="0"/>
              <a:t>28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80785862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E6AD10-0048-4012-B5F3-481A4560F992}" type="slidenum">
              <a:rPr lang="es-CO" smtClean="0"/>
              <a:t>30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67833865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CO" dirty="0" smtClean="0"/>
              <a:t>Medir los  casos en los cuales habiendo identificado vulneración, amenaza o inobservancia de derechos de los NNA a través de los diagnósticos  de derechos, se han realizado desde el Programa gestiones con las entidades del Sistema Nacional de Bienestar Familiar para activar rutas de restablecimiento de derechos</a:t>
            </a:r>
          </a:p>
          <a:p>
            <a:endParaRPr lang="es-CO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E6AD10-0048-4012-B5F3-481A4560F992}" type="slidenum">
              <a:rPr lang="es-CO" smtClean="0"/>
              <a:t>31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30271293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E6AD10-0048-4012-B5F3-481A4560F992}" type="slidenum">
              <a:rPr lang="es-CO" smtClean="0"/>
              <a:t>58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2606993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modificar el estilo de subtítulo del patrón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/>
              <a:t>17/11/2016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9155243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/>
              <a:t>17/11/2016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7874066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  <a:prstGeom prst="rect">
            <a:avLst/>
          </a:prstGeo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762625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/>
              <a:t>17/11/2016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435757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/>
              <a:t>17/11/2016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3819824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/>
              <a:t>17/11/2016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913877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6715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648200" y="1825625"/>
            <a:ext cx="386715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/>
              <a:t>17/11/2016</a:t>
            </a:fld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0226043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/>
              <a:t>17/11/2016</a:t>
            </a:fld>
            <a:endParaRPr lang="es-CO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536005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/>
              <a:t>17/11/2016</a:t>
            </a:fld>
            <a:endParaRPr lang="es-CO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7615564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/>
              <a:t>17/11/2016</a:t>
            </a:fld>
            <a:endParaRPr lang="es-CO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8433821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/>
              <a:t>17/11/2016</a:t>
            </a:fld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7210746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O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/>
              <a:t>17/11/2016</a:t>
            </a:fld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4215556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63538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diagramLayout" Target="../diagrams/layout2.xml"/><Relationship Id="rId7" Type="http://schemas.openxmlformats.org/officeDocument/2006/relationships/image" Target="../media/image7.jpe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00.xml.rels><?xml version="1.0" encoding="UTF-8" standalone="yes"?>
<Relationships xmlns="http://schemas.openxmlformats.org/package/2006/relationships"><Relationship Id="rId8" Type="http://schemas.openxmlformats.org/officeDocument/2006/relationships/image" Target="../media/image81.png"/><Relationship Id="rId3" Type="http://schemas.openxmlformats.org/officeDocument/2006/relationships/diagramLayout" Target="../diagrams/layout29.xml"/><Relationship Id="rId7" Type="http://schemas.openxmlformats.org/officeDocument/2006/relationships/image" Target="../media/image80.png"/><Relationship Id="rId2" Type="http://schemas.openxmlformats.org/officeDocument/2006/relationships/diagramData" Target="../diagrams/data2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9.xml"/><Relationship Id="rId5" Type="http://schemas.openxmlformats.org/officeDocument/2006/relationships/diagramColors" Target="../diagrams/colors29.xml"/><Relationship Id="rId4" Type="http://schemas.openxmlformats.org/officeDocument/2006/relationships/diagramQuickStyle" Target="../diagrams/quickStyle29.xml"/></Relationships>
</file>

<file path=ppt/slides/_rels/slide10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1.xml"/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jpg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0.xml"/><Relationship Id="rId13" Type="http://schemas.openxmlformats.org/officeDocument/2006/relationships/diagramLayout" Target="../diagrams/layout11.xml"/><Relationship Id="rId18" Type="http://schemas.openxmlformats.org/officeDocument/2006/relationships/diagramLayout" Target="../diagrams/layout12.xml"/><Relationship Id="rId3" Type="http://schemas.openxmlformats.org/officeDocument/2006/relationships/diagramLayout" Target="../diagrams/layout9.xml"/><Relationship Id="rId21" Type="http://schemas.microsoft.com/office/2007/relationships/diagramDrawing" Target="../diagrams/drawing12.xml"/><Relationship Id="rId7" Type="http://schemas.openxmlformats.org/officeDocument/2006/relationships/diagramData" Target="../diagrams/data10.xml"/><Relationship Id="rId12" Type="http://schemas.openxmlformats.org/officeDocument/2006/relationships/diagramData" Target="../diagrams/data11.xml"/><Relationship Id="rId17" Type="http://schemas.openxmlformats.org/officeDocument/2006/relationships/diagramData" Target="../diagrams/data12.xml"/><Relationship Id="rId2" Type="http://schemas.openxmlformats.org/officeDocument/2006/relationships/diagramData" Target="../diagrams/data9.xml"/><Relationship Id="rId16" Type="http://schemas.microsoft.com/office/2007/relationships/diagramDrawing" Target="../diagrams/drawing11.xml"/><Relationship Id="rId20" Type="http://schemas.openxmlformats.org/officeDocument/2006/relationships/diagramColors" Target="../diagrams/colors1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9.xml"/><Relationship Id="rId11" Type="http://schemas.microsoft.com/office/2007/relationships/diagramDrawing" Target="../diagrams/drawing10.xml"/><Relationship Id="rId5" Type="http://schemas.openxmlformats.org/officeDocument/2006/relationships/diagramColors" Target="../diagrams/colors9.xml"/><Relationship Id="rId15" Type="http://schemas.openxmlformats.org/officeDocument/2006/relationships/diagramColors" Target="../diagrams/colors11.xml"/><Relationship Id="rId10" Type="http://schemas.openxmlformats.org/officeDocument/2006/relationships/diagramColors" Target="../diagrams/colors10.xml"/><Relationship Id="rId19" Type="http://schemas.openxmlformats.org/officeDocument/2006/relationships/diagramQuickStyle" Target="../diagrams/quickStyle12.xml"/><Relationship Id="rId4" Type="http://schemas.openxmlformats.org/officeDocument/2006/relationships/diagramQuickStyle" Target="../diagrams/quickStyle9.xml"/><Relationship Id="rId9" Type="http://schemas.openxmlformats.org/officeDocument/2006/relationships/diagramQuickStyle" Target="../diagrams/quickStyle10.xml"/><Relationship Id="rId14" Type="http://schemas.openxmlformats.org/officeDocument/2006/relationships/diagramQuickStyle" Target="../diagrams/quickStyle11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7" Type="http://schemas.openxmlformats.org/officeDocument/2006/relationships/image" Target="../media/image34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jpeg"/><Relationship Id="rId5" Type="http://schemas.openxmlformats.org/officeDocument/2006/relationships/image" Target="../media/image32.jpeg"/><Relationship Id="rId4" Type="http://schemas.openxmlformats.org/officeDocument/2006/relationships/image" Target="../media/image31.jpeg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jpeg"/><Relationship Id="rId3" Type="http://schemas.openxmlformats.org/officeDocument/2006/relationships/image" Target="../media/image36.jpeg"/><Relationship Id="rId7" Type="http://schemas.openxmlformats.org/officeDocument/2006/relationships/image" Target="../media/image40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.jpeg"/><Relationship Id="rId5" Type="http://schemas.openxmlformats.org/officeDocument/2006/relationships/image" Target="../media/image38.jpeg"/><Relationship Id="rId10" Type="http://schemas.openxmlformats.org/officeDocument/2006/relationships/image" Target="../media/image43.jpeg"/><Relationship Id="rId4" Type="http://schemas.openxmlformats.org/officeDocument/2006/relationships/image" Target="../media/image37.jpeg"/><Relationship Id="rId9" Type="http://schemas.openxmlformats.org/officeDocument/2006/relationships/image" Target="../media/image42.jpeg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8.jpe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3.xml"/><Relationship Id="rId2" Type="http://schemas.openxmlformats.org/officeDocument/2006/relationships/chart" Target="../charts/chart1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5.xml"/><Relationship Id="rId2" Type="http://schemas.openxmlformats.org/officeDocument/2006/relationships/chart" Target="../charts/chart14.xml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4.jpeg"/><Relationship Id="rId4" Type="http://schemas.openxmlformats.org/officeDocument/2006/relationships/image" Target="../media/image53.jpeg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3.xml"/><Relationship Id="rId2" Type="http://schemas.openxmlformats.org/officeDocument/2006/relationships/diagramData" Target="../diagrams/data1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3.xml"/><Relationship Id="rId5" Type="http://schemas.openxmlformats.org/officeDocument/2006/relationships/diagramColors" Target="../diagrams/colors13.xml"/><Relationship Id="rId4" Type="http://schemas.openxmlformats.org/officeDocument/2006/relationships/diagramQuickStyle" Target="../diagrams/quickStyle13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4.xml"/><Relationship Id="rId7" Type="http://schemas.microsoft.com/office/2007/relationships/diagramDrawing" Target="../diagrams/drawing14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4.xml"/><Relationship Id="rId5" Type="http://schemas.openxmlformats.org/officeDocument/2006/relationships/diagramQuickStyle" Target="../diagrams/quickStyle14.xml"/><Relationship Id="rId4" Type="http://schemas.openxmlformats.org/officeDocument/2006/relationships/diagramLayout" Target="../diagrams/layout14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5.xml"/><Relationship Id="rId2" Type="http://schemas.openxmlformats.org/officeDocument/2006/relationships/diagramData" Target="../diagrams/data1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5.xml"/><Relationship Id="rId5" Type="http://schemas.openxmlformats.org/officeDocument/2006/relationships/diagramColors" Target="../diagrams/colors15.xml"/><Relationship Id="rId4" Type="http://schemas.openxmlformats.org/officeDocument/2006/relationships/diagramQuickStyle" Target="../diagrams/quickStyle15.xml"/></Relationships>
</file>

<file path=ppt/slides/_rels/slide64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7.xml"/><Relationship Id="rId3" Type="http://schemas.openxmlformats.org/officeDocument/2006/relationships/diagramLayout" Target="../diagrams/layout16.xml"/><Relationship Id="rId7" Type="http://schemas.openxmlformats.org/officeDocument/2006/relationships/diagramData" Target="../diagrams/data17.xml"/><Relationship Id="rId2" Type="http://schemas.openxmlformats.org/officeDocument/2006/relationships/diagramData" Target="../diagrams/data1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6.xml"/><Relationship Id="rId11" Type="http://schemas.microsoft.com/office/2007/relationships/diagramDrawing" Target="../diagrams/drawing17.xml"/><Relationship Id="rId5" Type="http://schemas.openxmlformats.org/officeDocument/2006/relationships/diagramColors" Target="../diagrams/colors16.xml"/><Relationship Id="rId10" Type="http://schemas.openxmlformats.org/officeDocument/2006/relationships/diagramColors" Target="../diagrams/colors17.xml"/><Relationship Id="rId4" Type="http://schemas.openxmlformats.org/officeDocument/2006/relationships/diagramQuickStyle" Target="../diagrams/quickStyle16.xml"/><Relationship Id="rId9" Type="http://schemas.openxmlformats.org/officeDocument/2006/relationships/diagramQuickStyle" Target="../diagrams/quickStyle17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7.xml"/><Relationship Id="rId2" Type="http://schemas.openxmlformats.org/officeDocument/2006/relationships/chart" Target="../charts/chart16.xml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19.xml"/><Relationship Id="rId3" Type="http://schemas.openxmlformats.org/officeDocument/2006/relationships/diagramLayout" Target="../diagrams/layout18.xml"/><Relationship Id="rId7" Type="http://schemas.openxmlformats.org/officeDocument/2006/relationships/image" Target="../media/image61.png"/><Relationship Id="rId12" Type="http://schemas.microsoft.com/office/2007/relationships/diagramDrawing" Target="../diagrams/drawing19.xml"/><Relationship Id="rId2" Type="http://schemas.openxmlformats.org/officeDocument/2006/relationships/diagramData" Target="../diagrams/data1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8.xml"/><Relationship Id="rId11" Type="http://schemas.openxmlformats.org/officeDocument/2006/relationships/diagramColors" Target="../diagrams/colors19.xml"/><Relationship Id="rId5" Type="http://schemas.openxmlformats.org/officeDocument/2006/relationships/diagramColors" Target="../diagrams/colors18.xml"/><Relationship Id="rId10" Type="http://schemas.openxmlformats.org/officeDocument/2006/relationships/diagramQuickStyle" Target="../diagrams/quickStyle19.xml"/><Relationship Id="rId4" Type="http://schemas.openxmlformats.org/officeDocument/2006/relationships/diagramQuickStyle" Target="../diagrams/quickStyle18.xml"/><Relationship Id="rId9" Type="http://schemas.openxmlformats.org/officeDocument/2006/relationships/diagramLayout" Target="../diagrams/layout19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0.xml"/><Relationship Id="rId7" Type="http://schemas.microsoft.com/office/2007/relationships/diagramDrawing" Target="../diagrams/drawing20.xml"/><Relationship Id="rId2" Type="http://schemas.openxmlformats.org/officeDocument/2006/relationships/chart" Target="../charts/chart18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0.xml"/><Relationship Id="rId5" Type="http://schemas.openxmlformats.org/officeDocument/2006/relationships/diagramQuickStyle" Target="../diagrams/quickStyle20.xml"/><Relationship Id="rId4" Type="http://schemas.openxmlformats.org/officeDocument/2006/relationships/diagramLayout" Target="../diagrams/layout20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1.xml"/><Relationship Id="rId2" Type="http://schemas.openxmlformats.org/officeDocument/2006/relationships/diagramData" Target="../diagrams/data2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1.xml"/><Relationship Id="rId5" Type="http://schemas.openxmlformats.org/officeDocument/2006/relationships/diagramColors" Target="../diagrams/colors21.xml"/><Relationship Id="rId4" Type="http://schemas.openxmlformats.org/officeDocument/2006/relationships/diagramQuickStyle" Target="../diagrams/quickStyle2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jpg"/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2.xml"/><Relationship Id="rId2" Type="http://schemas.openxmlformats.org/officeDocument/2006/relationships/diagramData" Target="../diagrams/data2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2.xml"/><Relationship Id="rId5" Type="http://schemas.openxmlformats.org/officeDocument/2006/relationships/diagramColors" Target="../diagrams/colors22.xml"/><Relationship Id="rId4" Type="http://schemas.openxmlformats.org/officeDocument/2006/relationships/diagramQuickStyle" Target="../diagrams/quickStyle22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emf"/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jpg"/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3.xml"/><Relationship Id="rId7" Type="http://schemas.openxmlformats.org/officeDocument/2006/relationships/image" Target="../media/image67.png"/><Relationship Id="rId2" Type="http://schemas.openxmlformats.org/officeDocument/2006/relationships/diagramData" Target="../diagrams/data2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3.xml"/><Relationship Id="rId5" Type="http://schemas.openxmlformats.org/officeDocument/2006/relationships/diagramColors" Target="../diagrams/colors23.xml"/><Relationship Id="rId4" Type="http://schemas.openxmlformats.org/officeDocument/2006/relationships/diagramQuickStyle" Target="../diagrams/quickStyle23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4.xml"/><Relationship Id="rId2" Type="http://schemas.openxmlformats.org/officeDocument/2006/relationships/diagramData" Target="../diagrams/data2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4.xml"/><Relationship Id="rId5" Type="http://schemas.openxmlformats.org/officeDocument/2006/relationships/diagramColors" Target="../diagrams/colors24.xml"/><Relationship Id="rId4" Type="http://schemas.openxmlformats.org/officeDocument/2006/relationships/diagramQuickStyle" Target="../diagrams/quickStyle24.xml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g"/><Relationship Id="rId1" Type="http://schemas.openxmlformats.org/officeDocument/2006/relationships/slideLayout" Target="../slideLayouts/slideLayout2.xml"/></Relationships>
</file>

<file path=ppt/slides/_rels/slide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jpg"/><Relationship Id="rId1" Type="http://schemas.openxmlformats.org/officeDocument/2006/relationships/slideLayout" Target="../slideLayouts/slideLayout2.xml"/></Relationships>
</file>

<file path=ppt/slides/_rels/slide89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26.xml"/><Relationship Id="rId13" Type="http://schemas.openxmlformats.org/officeDocument/2006/relationships/diagramData" Target="../diagrams/data27.xml"/><Relationship Id="rId18" Type="http://schemas.openxmlformats.org/officeDocument/2006/relationships/diagramData" Target="../diagrams/data28.xml"/><Relationship Id="rId26" Type="http://schemas.openxmlformats.org/officeDocument/2006/relationships/image" Target="../media/image76.png"/><Relationship Id="rId3" Type="http://schemas.openxmlformats.org/officeDocument/2006/relationships/diagramLayout" Target="../diagrams/layout25.xml"/><Relationship Id="rId21" Type="http://schemas.openxmlformats.org/officeDocument/2006/relationships/diagramColors" Target="../diagrams/colors28.xml"/><Relationship Id="rId7" Type="http://schemas.openxmlformats.org/officeDocument/2006/relationships/image" Target="../media/image72.jpeg"/><Relationship Id="rId12" Type="http://schemas.microsoft.com/office/2007/relationships/diagramDrawing" Target="../diagrams/drawing26.xml"/><Relationship Id="rId17" Type="http://schemas.microsoft.com/office/2007/relationships/diagramDrawing" Target="../diagrams/drawing27.xml"/><Relationship Id="rId25" Type="http://schemas.openxmlformats.org/officeDocument/2006/relationships/image" Target="../media/image75.png"/><Relationship Id="rId2" Type="http://schemas.openxmlformats.org/officeDocument/2006/relationships/diagramData" Target="../diagrams/data25.xml"/><Relationship Id="rId16" Type="http://schemas.openxmlformats.org/officeDocument/2006/relationships/diagramColors" Target="../diagrams/colors27.xml"/><Relationship Id="rId20" Type="http://schemas.openxmlformats.org/officeDocument/2006/relationships/diagramQuickStyle" Target="../diagrams/quickStyle2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5.xml"/><Relationship Id="rId11" Type="http://schemas.openxmlformats.org/officeDocument/2006/relationships/diagramColors" Target="../diagrams/colors26.xml"/><Relationship Id="rId24" Type="http://schemas.openxmlformats.org/officeDocument/2006/relationships/image" Target="../media/image74.png"/><Relationship Id="rId5" Type="http://schemas.openxmlformats.org/officeDocument/2006/relationships/diagramColors" Target="../diagrams/colors25.xml"/><Relationship Id="rId15" Type="http://schemas.openxmlformats.org/officeDocument/2006/relationships/diagramQuickStyle" Target="../diagrams/quickStyle27.xml"/><Relationship Id="rId23" Type="http://schemas.openxmlformats.org/officeDocument/2006/relationships/image" Target="../media/image73.png"/><Relationship Id="rId10" Type="http://schemas.openxmlformats.org/officeDocument/2006/relationships/diagramQuickStyle" Target="../diagrams/quickStyle26.xml"/><Relationship Id="rId19" Type="http://schemas.openxmlformats.org/officeDocument/2006/relationships/diagramLayout" Target="../diagrams/layout28.xml"/><Relationship Id="rId4" Type="http://schemas.openxmlformats.org/officeDocument/2006/relationships/diagramQuickStyle" Target="../diagrams/quickStyle25.xml"/><Relationship Id="rId9" Type="http://schemas.openxmlformats.org/officeDocument/2006/relationships/diagramLayout" Target="../diagrams/layout26.xml"/><Relationship Id="rId14" Type="http://schemas.openxmlformats.org/officeDocument/2006/relationships/diagramLayout" Target="../diagrams/layout27.xml"/><Relationship Id="rId22" Type="http://schemas.microsoft.com/office/2007/relationships/diagramDrawing" Target="../diagrams/drawing2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jpg"/><Relationship Id="rId1" Type="http://schemas.openxmlformats.org/officeDocument/2006/relationships/slideLayout" Target="../slideLayouts/slideLayout2.xml"/></Relationships>
</file>

<file path=ppt/slides/_rels/slide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jpg"/><Relationship Id="rId1" Type="http://schemas.openxmlformats.org/officeDocument/2006/relationships/slideLayout" Target="../slideLayouts/slideLayout2.xml"/></Relationships>
</file>

<file path=ppt/slides/_rels/slide9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9.xml"/><Relationship Id="rId1" Type="http://schemas.openxmlformats.org/officeDocument/2006/relationships/slideLayout" Target="../slideLayouts/slideLayout2.xml"/></Relationships>
</file>

<file path=ppt/slides/_rels/slide9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0.xml"/><Relationship Id="rId1" Type="http://schemas.openxmlformats.org/officeDocument/2006/relationships/slideLayout" Target="../slideLayouts/slideLayout2.xml"/></Relationships>
</file>

<file path=ppt/slides/_rels/slide9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1.xml"/><Relationship Id="rId1" Type="http://schemas.openxmlformats.org/officeDocument/2006/relationships/slideLayout" Target="../slideLayouts/slideLayout2.xml"/></Relationships>
</file>

<file path=ppt/slides/_rels/slide9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2.xml"/><Relationship Id="rId1" Type="http://schemas.openxmlformats.org/officeDocument/2006/relationships/slideLayout" Target="../slideLayouts/slideLayout2.xml"/></Relationships>
</file>

<file path=ppt/slides/_rels/slide9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2.xml"/></Relationships>
</file>

<file path=ppt/slides/_rels/slide9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3.xml"/><Relationship Id="rId1" Type="http://schemas.openxmlformats.org/officeDocument/2006/relationships/slideLayout" Target="../slideLayouts/slideLayout2.xml"/></Relationships>
</file>

<file path=ppt/slides/_rels/slide9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4.xml"/><Relationship Id="rId1" Type="http://schemas.openxmlformats.org/officeDocument/2006/relationships/slideLayout" Target="../slideLayouts/slideLayout2.xml"/></Relationships>
</file>

<file path=ppt/slides/_rels/slide9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 rotWithShape="1">
          <a:blip r:embed="rId2"/>
          <a:srcRect l="11568" t="14863" r="6917" b="10794"/>
          <a:stretch/>
        </p:blipFill>
        <p:spPr>
          <a:xfrm>
            <a:off x="727112" y="1211857"/>
            <a:ext cx="7337235" cy="5133860"/>
          </a:xfrm>
          <a:prstGeom prst="rect">
            <a:avLst/>
          </a:prstGeom>
        </p:spPr>
      </p:pic>
      <p:sp>
        <p:nvSpPr>
          <p:cNvPr id="5" name="Título 1"/>
          <p:cNvSpPr>
            <a:spLocks noGrp="1"/>
          </p:cNvSpPr>
          <p:nvPr>
            <p:ph type="title"/>
          </p:nvPr>
        </p:nvSpPr>
        <p:spPr>
          <a:xfrm>
            <a:off x="0" y="341524"/>
            <a:ext cx="6081311" cy="583894"/>
          </a:xfrm>
        </p:spPr>
        <p:txBody>
          <a:bodyPr/>
          <a:lstStyle/>
          <a:p>
            <a:r>
              <a:rPr lang="es-CO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ICBF Regional Amazonas</a:t>
            </a:r>
            <a:endParaRPr lang="es-CO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077101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297456"/>
            <a:ext cx="7886700" cy="912957"/>
          </a:xfrm>
        </p:spPr>
        <p:txBody>
          <a:bodyPr/>
          <a:lstStyle/>
          <a:p>
            <a:r>
              <a:rPr lang="es-CO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  <a:ea typeface="ＭＳ Ｐゴシック" charset="0"/>
                <a:cs typeface="Arial" panose="020B0604020202020204" pitchFamily="34" charset="0"/>
              </a:rPr>
              <a:t>Modalidad Institucional</a:t>
            </a:r>
            <a:endParaRPr lang="es-CO" sz="4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Rounded MT Bold" panose="020F070403050403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5" name="Diagrama 4"/>
          <p:cNvGraphicFramePr/>
          <p:nvPr>
            <p:extLst>
              <p:ext uri="{D42A27DB-BD31-4B8C-83A1-F6EECF244321}">
                <p14:modId xmlns:p14="http://schemas.microsoft.com/office/powerpoint/2010/main" val="825584751"/>
              </p:ext>
            </p:extLst>
          </p:nvPr>
        </p:nvGraphicFramePr>
        <p:xfrm>
          <a:off x="297440" y="1298864"/>
          <a:ext cx="8403648" cy="181588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" name="Imagen 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350" y="3179619"/>
            <a:ext cx="3870614" cy="2805546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0600" y="3179619"/>
            <a:ext cx="3805971" cy="28055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5105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/>
          <p:cNvSpPr/>
          <p:nvPr/>
        </p:nvSpPr>
        <p:spPr>
          <a:xfrm>
            <a:off x="2658236" y="6187998"/>
            <a:ext cx="419439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s-CO" sz="800" i="1" dirty="0" smtClean="0"/>
              <a:t>Fuente: Planilla de Registro de Control de Usuarios (Periodo: Marzo a  Junio) </a:t>
            </a:r>
            <a:r>
              <a:rPr lang="es-CO" sz="800" dirty="0" smtClean="0"/>
              <a:t>*Dato parcial</a:t>
            </a:r>
            <a:endParaRPr lang="es-CO" sz="800" dirty="0"/>
          </a:p>
          <a:p>
            <a:endParaRPr lang="es-CO" sz="800" i="1" dirty="0"/>
          </a:p>
        </p:txBody>
      </p:sp>
      <p:sp>
        <p:nvSpPr>
          <p:cNvPr id="9" name="CuadroTexto 9"/>
          <p:cNvSpPr txBox="1">
            <a:spLocks noChangeArrowheads="1"/>
          </p:cNvSpPr>
          <p:nvPr/>
        </p:nvSpPr>
        <p:spPr bwMode="auto">
          <a:xfrm>
            <a:off x="138978" y="97704"/>
            <a:ext cx="6837362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r>
              <a:rPr lang="es-ES" dirty="0" smtClean="0">
                <a:solidFill>
                  <a:schemeClr val="bg1"/>
                </a:solidFill>
              </a:rPr>
              <a:t>Relación con el Ciudadano - </a:t>
            </a:r>
            <a:endParaRPr lang="es-ES" dirty="0">
              <a:solidFill>
                <a:schemeClr val="bg1"/>
              </a:solidFill>
            </a:endParaRPr>
          </a:p>
          <a:p>
            <a:pPr eaLnBrk="1" hangingPunct="1"/>
            <a:r>
              <a:rPr lang="es-ES" dirty="0" smtClean="0">
                <a:solidFill>
                  <a:schemeClr val="bg1"/>
                </a:solidFill>
              </a:rPr>
              <a:t>Oficina de Atención al Ciudadano</a:t>
            </a:r>
            <a:endParaRPr lang="es-ES" dirty="0">
              <a:solidFill>
                <a:schemeClr val="bg1"/>
              </a:solidFill>
            </a:endParaRPr>
          </a:p>
        </p:txBody>
      </p:sp>
      <p:graphicFrame>
        <p:nvGraphicFramePr>
          <p:cNvPr id="11" name="Diagrama 10"/>
          <p:cNvGraphicFramePr/>
          <p:nvPr>
            <p:extLst/>
          </p:nvPr>
        </p:nvGraphicFramePr>
        <p:xfrm>
          <a:off x="634732" y="1970454"/>
          <a:ext cx="7865919" cy="258532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2" name="Imagen 1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6915" y="4222371"/>
            <a:ext cx="1818775" cy="2635629"/>
          </a:xfrm>
          <a:prstGeom prst="rect">
            <a:avLst/>
          </a:prstGeom>
        </p:spPr>
      </p:pic>
      <p:pic>
        <p:nvPicPr>
          <p:cNvPr id="13" name="Imagen 12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28213">
            <a:off x="1125992" y="4299533"/>
            <a:ext cx="1785095" cy="2567522"/>
          </a:xfrm>
          <a:prstGeom prst="rect">
            <a:avLst/>
          </a:prstGeom>
        </p:spPr>
      </p:pic>
      <p:sp>
        <p:nvSpPr>
          <p:cNvPr id="14" name="CuadroTexto 13"/>
          <p:cNvSpPr txBox="1"/>
          <p:nvPr/>
        </p:nvSpPr>
        <p:spPr>
          <a:xfrm>
            <a:off x="138978" y="1444057"/>
            <a:ext cx="46164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O" b="1" dirty="0" smtClean="0">
                <a:solidFill>
                  <a:schemeClr val="bg2">
                    <a:lumMod val="50000"/>
                  </a:schemeClr>
                </a:solidFill>
              </a:rPr>
              <a:t>DATOS RELEVANTES: </a:t>
            </a:r>
            <a:r>
              <a:rPr lang="es-CO" dirty="0" smtClean="0">
                <a:solidFill>
                  <a:schemeClr val="bg2">
                    <a:lumMod val="50000"/>
                  </a:schemeClr>
                </a:solidFill>
              </a:rPr>
              <a:t>Relación con el Ciudadano</a:t>
            </a:r>
            <a:endParaRPr lang="es-CO" dirty="0">
              <a:solidFill>
                <a:schemeClr val="bg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5329994"/>
      </p:ext>
    </p:extLst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8"/>
          <p:cNvSpPr txBox="1">
            <a:spLocks noChangeArrowheads="1"/>
          </p:cNvSpPr>
          <p:nvPr/>
        </p:nvSpPr>
        <p:spPr bwMode="auto">
          <a:xfrm>
            <a:off x="717550" y="5003800"/>
            <a:ext cx="5665788" cy="9787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lnSpc>
                <a:spcPct val="80000"/>
              </a:lnSpc>
            </a:pPr>
            <a:r>
              <a:rPr lang="es-ES" sz="3600" dirty="0" smtClean="0">
                <a:solidFill>
                  <a:srgbClr val="595959"/>
                </a:solidFill>
                <a:latin typeface="Arial Rounded MT Bold" panose="020F0704030504030204" pitchFamily="34" charset="0"/>
              </a:rPr>
              <a:t>ESPACIO DE PREGUNTAS</a:t>
            </a:r>
            <a:endParaRPr lang="es-ES" sz="3600" dirty="0">
              <a:solidFill>
                <a:srgbClr val="595959"/>
              </a:solidFill>
              <a:latin typeface="Arial Rounded MT Bold" panose="020F0704030504030204" pitchFamily="34" charset="0"/>
            </a:endParaRPr>
          </a:p>
        </p:txBody>
      </p:sp>
      <p:cxnSp>
        <p:nvCxnSpPr>
          <p:cNvPr id="5" name="Conector recto 4"/>
          <p:cNvCxnSpPr/>
          <p:nvPr/>
        </p:nvCxnSpPr>
        <p:spPr>
          <a:xfrm>
            <a:off x="625475" y="5073650"/>
            <a:ext cx="0" cy="1243013"/>
          </a:xfrm>
          <a:prstGeom prst="line">
            <a:avLst/>
          </a:prstGeom>
          <a:ln w="9525" cmpd="sng">
            <a:solidFill>
              <a:srgbClr val="7F7F7F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809645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341522"/>
            <a:ext cx="6962660" cy="737004"/>
          </a:xfrm>
        </p:spPr>
        <p:txBody>
          <a:bodyPr/>
          <a:lstStyle/>
          <a:p>
            <a:r>
              <a:rPr lang="es-CO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  <a:cs typeface="Arial" panose="020B0604020202020204" pitchFamily="34" charset="0"/>
              </a:rPr>
              <a:t>Modalidad en Medio Familiar</a:t>
            </a:r>
            <a:r>
              <a:rPr lang="es-CO" sz="3600" dirty="0" smtClean="0">
                <a:latin typeface="Arial Rounded MT Bold" panose="020F0704030504030204" pitchFamily="34" charset="0"/>
                <a:cs typeface="Arial" panose="020B0604020202020204" pitchFamily="34" charset="0"/>
              </a:rPr>
              <a:t/>
            </a:r>
            <a:br>
              <a:rPr lang="es-CO" sz="3600" dirty="0" smtClean="0">
                <a:latin typeface="Arial Rounded MT Bold" panose="020F0704030504030204" pitchFamily="34" charset="0"/>
                <a:cs typeface="Arial" panose="020B0604020202020204" pitchFamily="34" charset="0"/>
              </a:rPr>
            </a:br>
            <a:endParaRPr lang="es-CO" sz="3600" dirty="0">
              <a:latin typeface="Arial Rounded MT Bold" panose="020F070403050403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Diagrama 3"/>
          <p:cNvGraphicFramePr/>
          <p:nvPr>
            <p:extLst>
              <p:ext uri="{D42A27DB-BD31-4B8C-83A1-F6EECF244321}">
                <p14:modId xmlns:p14="http://schemas.microsoft.com/office/powerpoint/2010/main" val="246485230"/>
              </p:ext>
            </p:extLst>
          </p:nvPr>
        </p:nvGraphicFramePr>
        <p:xfrm>
          <a:off x="-112430" y="1286949"/>
          <a:ext cx="9048612" cy="51450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5637137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290946"/>
            <a:ext cx="6720290" cy="716973"/>
          </a:xfrm>
        </p:spPr>
        <p:txBody>
          <a:bodyPr/>
          <a:lstStyle/>
          <a:p>
            <a:r>
              <a:rPr lang="es-CO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  <a:cs typeface="Arial" panose="020B0604020202020204" pitchFamily="34" charset="0"/>
              </a:rPr>
              <a:t>Distribución Geográfica</a:t>
            </a:r>
            <a:endParaRPr lang="es-CO" sz="4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Rounded MT Bold" panose="020F070403050403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5344" y="1371600"/>
            <a:ext cx="7525202" cy="4655126"/>
          </a:xfrm>
          <a:prstGeom prst="rect">
            <a:avLst/>
          </a:prstGeom>
        </p:spPr>
      </p:pic>
      <p:sp>
        <p:nvSpPr>
          <p:cNvPr id="4" name="Estrella de 5 puntas 3"/>
          <p:cNvSpPr/>
          <p:nvPr/>
        </p:nvSpPr>
        <p:spPr>
          <a:xfrm>
            <a:off x="1911927" y="2618509"/>
            <a:ext cx="155864" cy="207818"/>
          </a:xfrm>
          <a:prstGeom prst="star5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>
              <a:solidFill>
                <a:srgbClr val="FF0000"/>
              </a:solidFill>
            </a:endParaRPr>
          </a:p>
        </p:txBody>
      </p:sp>
      <p:sp>
        <p:nvSpPr>
          <p:cNvPr id="5" name="Estrella de 5 puntas 4"/>
          <p:cNvSpPr/>
          <p:nvPr/>
        </p:nvSpPr>
        <p:spPr>
          <a:xfrm>
            <a:off x="3236768" y="3543299"/>
            <a:ext cx="197429" cy="155864"/>
          </a:xfrm>
          <a:prstGeom prst="star5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7" name="Estrella de 5 puntas 6"/>
          <p:cNvSpPr/>
          <p:nvPr/>
        </p:nvSpPr>
        <p:spPr>
          <a:xfrm>
            <a:off x="4880262" y="3626427"/>
            <a:ext cx="197429" cy="155864"/>
          </a:xfrm>
          <a:prstGeom prst="star5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pic>
        <p:nvPicPr>
          <p:cNvPr id="13" name="Imagen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48532" y="2637335"/>
            <a:ext cx="243861" cy="188992"/>
          </a:xfrm>
          <a:prstGeom prst="rect">
            <a:avLst/>
          </a:prstGeom>
        </p:spPr>
      </p:pic>
      <p:pic>
        <p:nvPicPr>
          <p:cNvPr id="14" name="Imagen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32910" y="3010430"/>
            <a:ext cx="243861" cy="188992"/>
          </a:xfrm>
          <a:prstGeom prst="rect">
            <a:avLst/>
          </a:prstGeom>
        </p:spPr>
      </p:pic>
      <p:pic>
        <p:nvPicPr>
          <p:cNvPr id="15" name="Imagen 1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66876" y="3190986"/>
            <a:ext cx="243861" cy="188992"/>
          </a:xfrm>
          <a:prstGeom prst="rect">
            <a:avLst/>
          </a:prstGeom>
        </p:spPr>
      </p:pic>
      <p:pic>
        <p:nvPicPr>
          <p:cNvPr id="16" name="Imagen 1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23015" y="4196949"/>
            <a:ext cx="243861" cy="188992"/>
          </a:xfrm>
          <a:prstGeom prst="rect">
            <a:avLst/>
          </a:prstGeom>
        </p:spPr>
      </p:pic>
      <p:pic>
        <p:nvPicPr>
          <p:cNvPr id="17" name="Imagen 1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09379" y="5038123"/>
            <a:ext cx="243861" cy="188992"/>
          </a:xfrm>
          <a:prstGeom prst="rect">
            <a:avLst/>
          </a:prstGeom>
        </p:spPr>
      </p:pic>
      <p:pic>
        <p:nvPicPr>
          <p:cNvPr id="18" name="Imagen 1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13663" y="5402295"/>
            <a:ext cx="243861" cy="188992"/>
          </a:xfrm>
          <a:prstGeom prst="rect">
            <a:avLst/>
          </a:prstGeom>
        </p:spPr>
      </p:pic>
      <p:sp>
        <p:nvSpPr>
          <p:cNvPr id="6" name="CuadroTexto 5"/>
          <p:cNvSpPr txBox="1"/>
          <p:nvPr/>
        </p:nvSpPr>
        <p:spPr>
          <a:xfrm>
            <a:off x="5472218" y="2403065"/>
            <a:ext cx="1042881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800" dirty="0" smtClean="0"/>
              <a:t>Mirití Paraná</a:t>
            </a:r>
            <a:endParaRPr lang="es-CO" sz="800" dirty="0"/>
          </a:p>
        </p:txBody>
      </p:sp>
      <p:pic>
        <p:nvPicPr>
          <p:cNvPr id="8" name="Imagen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71727" y="2576944"/>
            <a:ext cx="243861" cy="188992"/>
          </a:xfrm>
          <a:prstGeom prst="rect">
            <a:avLst/>
          </a:prstGeom>
        </p:spPr>
      </p:pic>
      <p:sp>
        <p:nvSpPr>
          <p:cNvPr id="9" name="CuadroTexto 8"/>
          <p:cNvSpPr txBox="1"/>
          <p:nvPr/>
        </p:nvSpPr>
        <p:spPr>
          <a:xfrm>
            <a:off x="5804445" y="2040194"/>
            <a:ext cx="622286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O" sz="800" dirty="0" smtClean="0"/>
              <a:t>La Victoria</a:t>
            </a:r>
            <a:endParaRPr lang="es-CO" sz="800" dirty="0"/>
          </a:p>
        </p:txBody>
      </p:sp>
    </p:spTree>
    <p:extLst>
      <p:ext uri="{BB962C8B-B14F-4D97-AF65-F5344CB8AC3E}">
        <p14:creationId xmlns:p14="http://schemas.microsoft.com/office/powerpoint/2010/main" val="11650431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Gráfico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96584438"/>
              </p:ext>
            </p:extLst>
          </p:nvPr>
        </p:nvGraphicFramePr>
        <p:xfrm>
          <a:off x="462708" y="1325563"/>
          <a:ext cx="7535537" cy="453541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64405" y="77119"/>
            <a:ext cx="6510968" cy="892366"/>
          </a:xfrm>
        </p:spPr>
        <p:txBody>
          <a:bodyPr/>
          <a:lstStyle/>
          <a:p>
            <a:r>
              <a:rPr lang="es-CO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  <a:cs typeface="Arial" panose="020B0604020202020204" pitchFamily="34" charset="0"/>
              </a:rPr>
              <a:t>Comparativo U</a:t>
            </a:r>
            <a:r>
              <a:rPr lang="es-CO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  <a:cs typeface="Arial" panose="020B0604020202020204" pitchFamily="34" charset="0"/>
              </a:rPr>
              <a:t>nidades de Servicio </a:t>
            </a:r>
            <a:r>
              <a:rPr lang="es-CO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  <a:cs typeface="Arial" panose="020B0604020202020204" pitchFamily="34" charset="0"/>
              </a:rPr>
              <a:t>2014, 2015 y 2016</a:t>
            </a:r>
            <a:r>
              <a:rPr lang="es-CO" sz="2800" b="1" dirty="0">
                <a:solidFill>
                  <a:schemeClr val="bg1"/>
                </a:solidFill>
                <a:latin typeface="Arial Rounded MT Bold" panose="020F0704030504030204" pitchFamily="34" charset="0"/>
                <a:cs typeface="Arial" panose="020B0604020202020204" pitchFamily="34" charset="0"/>
              </a:rPr>
              <a:t/>
            </a:r>
            <a:br>
              <a:rPr lang="es-CO" sz="2800" b="1" dirty="0">
                <a:solidFill>
                  <a:schemeClr val="bg1"/>
                </a:solidFill>
                <a:latin typeface="Arial Rounded MT Bold" panose="020F0704030504030204" pitchFamily="34" charset="0"/>
                <a:cs typeface="Arial" panose="020B0604020202020204" pitchFamily="34" charset="0"/>
              </a:rPr>
            </a:br>
            <a:endParaRPr lang="es-CO" sz="2800" dirty="0">
              <a:latin typeface="Arial Rounded MT Bold" panose="020F0704030504030204" pitchFamily="34" charset="0"/>
            </a:endParaRPr>
          </a:p>
        </p:txBody>
      </p:sp>
      <p:graphicFrame>
        <p:nvGraphicFramePr>
          <p:cNvPr id="3" name="Gráfico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50093474"/>
              </p:ext>
            </p:extLst>
          </p:nvPr>
        </p:nvGraphicFramePr>
        <p:xfrm>
          <a:off x="749147" y="1619479"/>
          <a:ext cx="7359267" cy="468216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78961039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Gráfico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98541782"/>
              </p:ext>
            </p:extLst>
          </p:nvPr>
        </p:nvGraphicFramePr>
        <p:xfrm>
          <a:off x="628650" y="1200839"/>
          <a:ext cx="7886700" cy="47262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Rectángulo 3"/>
          <p:cNvSpPr/>
          <p:nvPr/>
        </p:nvSpPr>
        <p:spPr>
          <a:xfrm>
            <a:off x="363557" y="0"/>
            <a:ext cx="626859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CO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  <a:cs typeface="Arial" panose="020B0604020202020204" pitchFamily="34" charset="0"/>
              </a:rPr>
              <a:t>Comparativos Beneficiarios atendidos 2014, 2015 y 2016</a:t>
            </a:r>
            <a:endParaRPr lang="es-CO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3233074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32202" y="143220"/>
            <a:ext cx="6213513" cy="881349"/>
          </a:xfrm>
        </p:spPr>
        <p:txBody>
          <a:bodyPr/>
          <a:lstStyle/>
          <a:p>
            <a:r>
              <a:rPr lang="es-CO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  <a:cs typeface="Arial" panose="020B0604020202020204" pitchFamily="34" charset="0"/>
              </a:rPr>
              <a:t>Entidades Administradoras De Servicio EAS hasta el 31 de Octubre</a:t>
            </a:r>
            <a:endParaRPr lang="es-CO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Rounded MT Bold" panose="020F070403050403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3" name="Tab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27991603"/>
              </p:ext>
            </p:extLst>
          </p:nvPr>
        </p:nvGraphicFramePr>
        <p:xfrm>
          <a:off x="332509" y="1423554"/>
          <a:ext cx="8593282" cy="4509656"/>
        </p:xfrm>
        <a:graphic>
          <a:graphicData uri="http://schemas.openxmlformats.org/drawingml/2006/table">
            <a:tbl>
              <a:tblPr>
                <a:tableStyleId>{E8B1032C-EA38-4F05-BA0D-38AFFFC7BED3}</a:tableStyleId>
              </a:tblPr>
              <a:tblGrid>
                <a:gridCol w="2283753"/>
                <a:gridCol w="2952944"/>
                <a:gridCol w="1646427"/>
                <a:gridCol w="1710158"/>
              </a:tblGrid>
              <a:tr h="569701">
                <a:tc>
                  <a:txBody>
                    <a:bodyPr/>
                    <a:lstStyle/>
                    <a:p>
                      <a:pPr algn="ctr" fontAlgn="b"/>
                      <a:r>
                        <a:rPr lang="es-CO" sz="1800" u="none" strike="noStrike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EAS </a:t>
                      </a:r>
                      <a:endParaRPr lang="es-CO" sz="1800" b="1" i="0" u="none" strike="noStrike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800" u="none" strike="noStrike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LUGAR DE EJECUCION </a:t>
                      </a:r>
                      <a:endParaRPr lang="es-CO" sz="1800" b="1" i="0" u="none" strike="noStrike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800" u="none" strike="noStrike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CUPOS CONTRADOS </a:t>
                      </a:r>
                      <a:endParaRPr lang="es-CO" sz="1800" b="1" i="0" u="none" strike="noStrike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800" u="none" strike="noStrike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VALOR CONTRATADO </a:t>
                      </a:r>
                      <a:endParaRPr lang="es-CO" sz="1800" b="1" i="0" u="none" strike="noStrike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445261">
                <a:tc>
                  <a:txBody>
                    <a:bodyPr/>
                    <a:lstStyle/>
                    <a:p>
                      <a:pPr algn="l" fontAlgn="b"/>
                      <a:r>
                        <a:rPr lang="es-CO" sz="1400" u="none" strike="noStrike" dirty="0" smtClean="0">
                          <a:effectLst/>
                        </a:rPr>
                        <a:t> Fundacion</a:t>
                      </a:r>
                      <a:r>
                        <a:rPr lang="es-CO" sz="1400" u="none" strike="noStrike" baseline="0" dirty="0" smtClean="0">
                          <a:effectLst/>
                        </a:rPr>
                        <a:t> Prosperar Colombia</a:t>
                      </a:r>
                      <a:endParaRPr lang="es-CO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indent="0" algn="l" fontAlgn="b">
                        <a:buFont typeface="Arial" panose="020B0604020202020204" pitchFamily="34" charset="0"/>
                        <a:buNone/>
                      </a:pPr>
                      <a:r>
                        <a:rPr lang="es-CO" sz="1400" u="none" strike="noStrike" dirty="0" smtClean="0">
                          <a:effectLst/>
                        </a:rPr>
                        <a:t>Leticia, Puerto Nariño, Chorrera, Pedrera, El encanto</a:t>
                      </a:r>
                      <a:r>
                        <a:rPr lang="es-CO" sz="1400" u="none" strike="noStrike" baseline="0" dirty="0" smtClean="0">
                          <a:effectLst/>
                        </a:rPr>
                        <a:t> y Puerto Alegría</a:t>
                      </a:r>
                      <a:endParaRPr lang="es-CO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400" u="none" strike="noStrike" dirty="0" smtClean="0">
                          <a:effectLst/>
                        </a:rPr>
                        <a:t>1.307</a:t>
                      </a:r>
                      <a:endParaRPr lang="es-CO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400" u="none" strike="noStrike" dirty="0">
                          <a:effectLst/>
                        </a:rPr>
                        <a:t> $ </a:t>
                      </a:r>
                      <a:r>
                        <a:rPr lang="es-CO" sz="1400" u="none" strike="noStrike" dirty="0" smtClean="0">
                          <a:effectLst/>
                        </a:rPr>
                        <a:t>2.641.012.487 </a:t>
                      </a:r>
                      <a:endParaRPr lang="es-CO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</a:tr>
              <a:tr h="643917">
                <a:tc>
                  <a:txBody>
                    <a:bodyPr/>
                    <a:lstStyle/>
                    <a:p>
                      <a:pPr algn="l" fontAlgn="b"/>
                      <a:r>
                        <a:rPr lang="es-CO" sz="1400" u="none" strike="noStrike" dirty="0" smtClean="0">
                          <a:effectLst/>
                        </a:rPr>
                        <a:t> Fundacion para el Desarrollo Social y Comunitario La Luz</a:t>
                      </a:r>
                      <a:endParaRPr lang="es-CO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indent="0" algn="l" fontAlgn="b">
                        <a:buFont typeface="Arial" panose="020B0604020202020204" pitchFamily="34" charset="0"/>
                        <a:buNone/>
                      </a:pPr>
                      <a:r>
                        <a:rPr lang="es-CO" sz="1400" u="none" strike="noStrike" dirty="0" smtClean="0">
                          <a:effectLst/>
                        </a:rPr>
                        <a:t>Leticia,</a:t>
                      </a:r>
                      <a:r>
                        <a:rPr lang="es-CO" sz="1400" u="none" strike="noStrike" baseline="0" dirty="0" smtClean="0">
                          <a:effectLst/>
                        </a:rPr>
                        <a:t> Tarapacá, Puerto Arica, Puerto Santander y </a:t>
                      </a:r>
                      <a:r>
                        <a:rPr lang="es-CO" sz="1400" u="none" strike="noStrike" baseline="0" dirty="0" err="1" smtClean="0">
                          <a:effectLst/>
                        </a:rPr>
                        <a:t>MiritÍ</a:t>
                      </a:r>
                      <a:r>
                        <a:rPr lang="es-CO" sz="1400" u="none" strike="noStrike" baseline="0" dirty="0" smtClean="0">
                          <a:effectLst/>
                        </a:rPr>
                        <a:t> Paraná </a:t>
                      </a:r>
                      <a:endParaRPr lang="es-CO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400" u="none" strike="noStrike" dirty="0">
                          <a:effectLst/>
                        </a:rPr>
                        <a:t> </a:t>
                      </a:r>
                      <a:r>
                        <a:rPr lang="es-CO" sz="1400" u="none" strike="noStrike" dirty="0" smtClean="0">
                          <a:effectLst/>
                        </a:rPr>
                        <a:t>959</a:t>
                      </a:r>
                      <a:endParaRPr lang="es-CO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400" u="none" strike="noStrike" dirty="0">
                          <a:effectLst/>
                        </a:rPr>
                        <a:t> </a:t>
                      </a:r>
                      <a:r>
                        <a:rPr lang="es-CO" sz="1400" u="none" strike="noStrike" dirty="0" smtClean="0">
                          <a:effectLst/>
                        </a:rPr>
                        <a:t>$ 1.777.634.050</a:t>
                      </a:r>
                      <a:endParaRPr lang="es-CO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</a:tr>
              <a:tr h="643917">
                <a:tc>
                  <a:txBody>
                    <a:bodyPr/>
                    <a:lstStyle/>
                    <a:p>
                      <a:pPr algn="l" fontAlgn="b"/>
                      <a:r>
                        <a:rPr lang="es-CO" sz="1400" u="none" strike="noStrike" dirty="0" smtClean="0">
                          <a:effectLst/>
                        </a:rPr>
                        <a:t> Asociación de Padres Usuarios HCB Familiar</a:t>
                      </a:r>
                      <a:endParaRPr lang="es-CO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indent="0" algn="l" fontAlgn="b">
                        <a:buFont typeface="Arial" panose="020B0604020202020204" pitchFamily="34" charset="0"/>
                        <a:buNone/>
                      </a:pPr>
                      <a:r>
                        <a:rPr lang="es-CO" sz="1400" u="none" strike="noStrike" dirty="0" smtClean="0">
                          <a:effectLst/>
                        </a:rPr>
                        <a:t>Leticia y Puerto Nariño</a:t>
                      </a:r>
                      <a:endParaRPr lang="es-CO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400" u="none" strike="noStrike" dirty="0">
                          <a:effectLst/>
                        </a:rPr>
                        <a:t> </a:t>
                      </a:r>
                      <a:r>
                        <a:rPr lang="es-CO" sz="1400" u="none" strike="noStrike" dirty="0" smtClean="0">
                          <a:effectLst/>
                        </a:rPr>
                        <a:t>575</a:t>
                      </a:r>
                      <a:endParaRPr lang="es-CO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400" u="none" strike="noStrike" dirty="0">
                          <a:effectLst/>
                        </a:rPr>
                        <a:t> </a:t>
                      </a:r>
                      <a:r>
                        <a:rPr lang="es-CO" sz="1400" u="none" strike="noStrike" dirty="0" smtClean="0">
                          <a:effectLst/>
                        </a:rPr>
                        <a:t>$ 640.574.494</a:t>
                      </a:r>
                      <a:endParaRPr lang="es-CO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663030">
                <a:tc>
                  <a:txBody>
                    <a:bodyPr/>
                    <a:lstStyle/>
                    <a:p>
                      <a:pPr marL="0" marR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400" u="none" strike="noStrike" dirty="0" smtClean="0">
                          <a:effectLst/>
                        </a:rPr>
                        <a:t>Asociación Centro de Estimulación Precoz</a:t>
                      </a:r>
                    </a:p>
                    <a:p>
                      <a:pPr algn="l" fontAlgn="b"/>
                      <a:endParaRPr lang="es-CO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indent="0" algn="l" fontAlgn="b">
                        <a:buFont typeface="Arial" panose="020B0604020202020204" pitchFamily="34" charset="0"/>
                        <a:buNone/>
                      </a:pPr>
                      <a:r>
                        <a:rPr lang="es-CO" sz="1400" u="none" strike="noStrike" dirty="0" smtClean="0">
                          <a:effectLst/>
                        </a:rPr>
                        <a:t>Leticia</a:t>
                      </a:r>
                      <a:r>
                        <a:rPr lang="es-CO" sz="1400" u="none" strike="noStrike" baseline="0" dirty="0" smtClean="0">
                          <a:effectLst/>
                        </a:rPr>
                        <a:t> casco urbano</a:t>
                      </a:r>
                      <a:endParaRPr lang="es-CO" sz="1400" b="0" i="0" u="none" strike="noStrike" dirty="0" smtClean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400" u="none" strike="noStrike" dirty="0" smtClean="0">
                          <a:effectLst/>
                        </a:rPr>
                        <a:t>468</a:t>
                      </a:r>
                      <a:endParaRPr lang="es-CO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400" u="none" strike="noStrike" dirty="0" smtClean="0">
                          <a:effectLst/>
                        </a:rPr>
                        <a:t>$ 1.094.511.380</a:t>
                      </a:r>
                      <a:endParaRPr lang="es-CO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880800">
                <a:tc>
                  <a:txBody>
                    <a:bodyPr/>
                    <a:lstStyle/>
                    <a:p>
                      <a:pPr marL="0" marR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400" u="none" strike="noStrike" dirty="0" smtClean="0">
                          <a:effectLst/>
                        </a:rPr>
                        <a:t> Asociación</a:t>
                      </a:r>
                      <a:r>
                        <a:rPr lang="es-CO" sz="1400" u="none" strike="noStrike" baseline="0" dirty="0" smtClean="0">
                          <a:effectLst/>
                        </a:rPr>
                        <a:t> de Cabildos Indígenas del Trapecio Amazónico ACITAM</a:t>
                      </a:r>
                      <a:endParaRPr lang="es-CO" sz="1400" u="none" strike="noStrike" dirty="0" smtClean="0">
                        <a:effectLst/>
                      </a:endParaRPr>
                    </a:p>
                    <a:p>
                      <a:pPr algn="l" fontAlgn="b"/>
                      <a:endParaRPr lang="es-CO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indent="0" algn="l" fontAlgn="b">
                        <a:buFont typeface="Arial" panose="020B0604020202020204" pitchFamily="34" charset="0"/>
                        <a:buNone/>
                      </a:pPr>
                      <a:r>
                        <a:rPr lang="es-CO" sz="1400" u="none" strike="noStrike" dirty="0" smtClean="0">
                          <a:effectLst/>
                        </a:rPr>
                        <a:t>Leticia</a:t>
                      </a:r>
                      <a:r>
                        <a:rPr lang="es-CO" sz="1400" u="none" strike="noStrike" baseline="0" dirty="0" smtClean="0">
                          <a:effectLst/>
                        </a:rPr>
                        <a:t>  Rural (Rio )</a:t>
                      </a:r>
                      <a:endParaRPr lang="es-CO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400" u="none" strike="noStrike" dirty="0" smtClean="0">
                          <a:effectLst/>
                        </a:rPr>
                        <a:t>677</a:t>
                      </a:r>
                      <a:endParaRPr lang="es-CO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400" u="none" strike="noStrike" dirty="0">
                          <a:effectLst/>
                        </a:rPr>
                        <a:t> $    </a:t>
                      </a:r>
                      <a:r>
                        <a:rPr lang="es-CO" sz="1400" u="none" strike="noStrike" dirty="0" smtClean="0">
                          <a:effectLst/>
                        </a:rPr>
                        <a:t>1.435.789.984 </a:t>
                      </a:r>
                      <a:endParaRPr lang="es-CO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</a:tr>
              <a:tr h="663030">
                <a:tc>
                  <a:txBody>
                    <a:bodyPr/>
                    <a:lstStyle/>
                    <a:p>
                      <a:pPr marL="0" marR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400" u="none" strike="noStrike" dirty="0" smtClean="0">
                          <a:effectLst/>
                        </a:rPr>
                        <a:t>Asociación</a:t>
                      </a:r>
                      <a:r>
                        <a:rPr lang="es-CO" sz="1400" u="none" strike="noStrike" baseline="0" dirty="0" smtClean="0">
                          <a:effectLst/>
                        </a:rPr>
                        <a:t> Zonal de Consejo de Autoridades Indígenas de Tradición Autóctona. AZCAITA</a:t>
                      </a:r>
                      <a:endParaRPr lang="es-CO" sz="1400" b="1" i="0" u="none" strike="noStrike" dirty="0" smtClean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indent="0" algn="l" fontAlgn="b">
                        <a:buFont typeface="Arial" panose="020B0604020202020204" pitchFamily="34" charset="0"/>
                        <a:buNone/>
                      </a:pPr>
                      <a:r>
                        <a:rPr lang="es-CO" sz="1400" u="none" strike="noStrike" dirty="0" smtClean="0">
                          <a:effectLst/>
                        </a:rPr>
                        <a:t>Leticia</a:t>
                      </a:r>
                      <a:r>
                        <a:rPr lang="es-CO" sz="1400" u="none" strike="noStrike" baseline="0" dirty="0" smtClean="0">
                          <a:effectLst/>
                        </a:rPr>
                        <a:t> Rural (Carretera)</a:t>
                      </a:r>
                      <a:endParaRPr lang="es-CO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400" u="none" strike="noStrike" dirty="0" smtClean="0">
                          <a:effectLst/>
                        </a:rPr>
                        <a:t>668</a:t>
                      </a:r>
                      <a:endParaRPr lang="es-CO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400" u="none" strike="noStrike" dirty="0">
                          <a:effectLst/>
                        </a:rPr>
                        <a:t> $    </a:t>
                      </a:r>
                      <a:r>
                        <a:rPr lang="es-CO" sz="1400" u="none" strike="noStrike" dirty="0" smtClean="0">
                          <a:effectLst/>
                        </a:rPr>
                        <a:t>1.467.964.720</a:t>
                      </a:r>
                      <a:endParaRPr lang="es-CO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074372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41523" y="132202"/>
            <a:ext cx="5750806" cy="788265"/>
          </a:xfrm>
        </p:spPr>
        <p:txBody>
          <a:bodyPr/>
          <a:lstStyle/>
          <a:p>
            <a:r>
              <a:rPr lang="es-CO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  <a:cs typeface="Arial" panose="020B0604020202020204" pitchFamily="34" charset="0"/>
              </a:rPr>
              <a:t>Entidades Administradoras De Servicio EAS del 1 de Noviembre al 15 de Diciembre</a:t>
            </a:r>
            <a:endParaRPr lang="es-CO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Rounded MT Bold" panose="020F070403050403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3" name="Tab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49760860"/>
              </p:ext>
            </p:extLst>
          </p:nvPr>
        </p:nvGraphicFramePr>
        <p:xfrm>
          <a:off x="332509" y="1423554"/>
          <a:ext cx="8593282" cy="4515344"/>
        </p:xfrm>
        <a:graphic>
          <a:graphicData uri="http://schemas.openxmlformats.org/drawingml/2006/table">
            <a:tbl>
              <a:tblPr>
                <a:tableStyleId>{E8B1032C-EA38-4F05-BA0D-38AFFFC7BED3}</a:tableStyleId>
              </a:tblPr>
              <a:tblGrid>
                <a:gridCol w="2283753"/>
                <a:gridCol w="2952944"/>
                <a:gridCol w="1646427"/>
                <a:gridCol w="1710158"/>
              </a:tblGrid>
              <a:tr h="569701">
                <a:tc>
                  <a:txBody>
                    <a:bodyPr/>
                    <a:lstStyle/>
                    <a:p>
                      <a:pPr algn="ctr" fontAlgn="b"/>
                      <a:r>
                        <a:rPr lang="es-CO" sz="1800" u="none" strike="noStrike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EAS </a:t>
                      </a:r>
                      <a:endParaRPr lang="es-CO" sz="1800" b="1" i="0" u="none" strike="noStrike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800" u="none" strike="noStrike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LUGAR DE EJECUCION </a:t>
                      </a:r>
                      <a:endParaRPr lang="es-CO" sz="1800" b="1" i="0" u="none" strike="noStrike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800" u="none" strike="noStrike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CUPOS CONTRADOS </a:t>
                      </a:r>
                      <a:endParaRPr lang="es-CO" sz="1800" b="1" i="0" u="none" strike="noStrike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800" u="none" strike="noStrike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VALOR CONTRATADO </a:t>
                      </a:r>
                      <a:endParaRPr lang="es-CO" sz="1800" b="1" i="0" u="none" strike="noStrike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445261">
                <a:tc>
                  <a:txBody>
                    <a:bodyPr/>
                    <a:lstStyle/>
                    <a:p>
                      <a:pPr algn="l" fontAlgn="b"/>
                      <a:r>
                        <a:rPr lang="es-CO" sz="1400" u="none" strike="noStrike" dirty="0" smtClean="0">
                          <a:effectLst/>
                        </a:rPr>
                        <a:t> Fundación</a:t>
                      </a:r>
                      <a:r>
                        <a:rPr lang="es-CO" sz="1400" u="none" strike="noStrike" baseline="0" dirty="0" smtClean="0">
                          <a:effectLst/>
                        </a:rPr>
                        <a:t> Caminemos Juntos</a:t>
                      </a:r>
                      <a:endParaRPr lang="es-CO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indent="0" algn="l" fontAlgn="b">
                        <a:buFont typeface="Arial" panose="020B0604020202020204" pitchFamily="34" charset="0"/>
                        <a:buNone/>
                      </a:pPr>
                      <a:r>
                        <a:rPr lang="es-CO" sz="1400" u="none" strike="noStrike" dirty="0" smtClean="0">
                          <a:effectLst/>
                        </a:rPr>
                        <a:t>Leticia y Puerto Nariño</a:t>
                      </a:r>
                      <a:endParaRPr lang="es-CO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400" u="none" strike="noStrike" dirty="0" smtClean="0">
                          <a:effectLst/>
                        </a:rPr>
                        <a:t>555 </a:t>
                      </a:r>
                      <a:endParaRPr lang="es-CO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400" u="none" strike="noStrike" dirty="0">
                          <a:effectLst/>
                        </a:rPr>
                        <a:t> $ </a:t>
                      </a:r>
                      <a:r>
                        <a:rPr lang="es-CO" sz="1400" u="none" strike="noStrike" dirty="0" smtClean="0">
                          <a:effectLst/>
                        </a:rPr>
                        <a:t>188.351.460 </a:t>
                      </a:r>
                      <a:endParaRPr lang="es-CO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</a:tr>
              <a:tr h="643917">
                <a:tc>
                  <a:txBody>
                    <a:bodyPr/>
                    <a:lstStyle/>
                    <a:p>
                      <a:pPr algn="l" fontAlgn="b"/>
                      <a:r>
                        <a:rPr lang="es-CO" sz="1400" u="none" strike="noStrike" dirty="0" smtClean="0">
                          <a:effectLst/>
                        </a:rPr>
                        <a:t> Fundacion para el Desarrollo Social y Comunitario La Luz</a:t>
                      </a:r>
                      <a:endParaRPr lang="es-CO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indent="0" algn="l" fontAlgn="b">
                        <a:buFont typeface="Arial" panose="020B0604020202020204" pitchFamily="34" charset="0"/>
                        <a:buNone/>
                      </a:pPr>
                      <a:r>
                        <a:rPr lang="es-CO" sz="1400" u="none" strike="noStrike" dirty="0" smtClean="0">
                          <a:effectLst/>
                        </a:rPr>
                        <a:t>Leticia</a:t>
                      </a:r>
                      <a:endParaRPr lang="es-CO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400" u="none" strike="noStrike" dirty="0" smtClean="0">
                          <a:effectLst/>
                        </a:rPr>
                        <a:t>650</a:t>
                      </a:r>
                      <a:endParaRPr lang="es-CO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400" u="none" strike="noStrike" dirty="0">
                          <a:effectLst/>
                        </a:rPr>
                        <a:t> </a:t>
                      </a:r>
                      <a:r>
                        <a:rPr lang="es-CO" sz="1400" u="none" strike="noStrike" dirty="0" smtClean="0">
                          <a:effectLst/>
                        </a:rPr>
                        <a:t>$ 254.915.558</a:t>
                      </a:r>
                      <a:endParaRPr lang="es-CO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</a:tr>
              <a:tr h="643917">
                <a:tc>
                  <a:txBody>
                    <a:bodyPr/>
                    <a:lstStyle/>
                    <a:p>
                      <a:pPr algn="l" fontAlgn="b"/>
                      <a:r>
                        <a:rPr lang="es-CO" sz="1400" u="none" strike="noStrike" dirty="0" smtClean="0">
                          <a:effectLst/>
                        </a:rPr>
                        <a:t> Asociación de Padres Usuarios HCB Familiar</a:t>
                      </a:r>
                      <a:endParaRPr lang="es-CO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s-CO" sz="1400" u="none" strike="noStrike" dirty="0" smtClean="0">
                          <a:effectLst/>
                        </a:rPr>
                        <a:t>Leticia,</a:t>
                      </a:r>
                      <a:r>
                        <a:rPr lang="es-CO" sz="1400" u="none" strike="noStrike" baseline="0" dirty="0" smtClean="0">
                          <a:effectLst/>
                        </a:rPr>
                        <a:t> </a:t>
                      </a:r>
                      <a:r>
                        <a:rPr lang="es-CO" sz="1400" u="none" strike="noStrike" dirty="0" smtClean="0">
                          <a:effectLst/>
                        </a:rPr>
                        <a:t>, Chorrera, Pedrera, Puerto Santander, </a:t>
                      </a:r>
                      <a:r>
                        <a:rPr lang="es-CO" sz="1400" u="none" strike="noStrike" dirty="0" err="1" smtClean="0">
                          <a:effectLst/>
                        </a:rPr>
                        <a:t>Miriti</a:t>
                      </a:r>
                      <a:r>
                        <a:rPr lang="es-CO" sz="1400" u="none" strike="noStrike" dirty="0" smtClean="0">
                          <a:effectLst/>
                        </a:rPr>
                        <a:t>, El Encanto, Puerto</a:t>
                      </a:r>
                      <a:r>
                        <a:rPr lang="es-CO" sz="14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Alegría, Puerto Arica, Tarapacá.</a:t>
                      </a:r>
                      <a:endParaRPr lang="es-CO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400" u="none" strike="noStrike" dirty="0">
                          <a:effectLst/>
                        </a:rPr>
                        <a:t> </a:t>
                      </a:r>
                      <a:r>
                        <a:rPr lang="es-CO" sz="1400" u="none" strike="noStrike" dirty="0" smtClean="0">
                          <a:effectLst/>
                        </a:rPr>
                        <a:t>1110</a:t>
                      </a:r>
                      <a:endParaRPr lang="es-CO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400" u="none" strike="noStrike" dirty="0">
                          <a:effectLst/>
                        </a:rPr>
                        <a:t> </a:t>
                      </a:r>
                      <a:r>
                        <a:rPr lang="es-CO" sz="1400" u="none" strike="noStrike" dirty="0" smtClean="0">
                          <a:effectLst/>
                        </a:rPr>
                        <a:t>$ 376.702.920</a:t>
                      </a:r>
                      <a:endParaRPr lang="es-CO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663030">
                <a:tc>
                  <a:txBody>
                    <a:bodyPr/>
                    <a:lstStyle/>
                    <a:p>
                      <a:pPr marL="0" marR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400" u="none" strike="noStrike" dirty="0" smtClean="0">
                          <a:effectLst/>
                        </a:rPr>
                        <a:t>Asociación Centro de Estimulación Precoz</a:t>
                      </a:r>
                    </a:p>
                    <a:p>
                      <a:pPr algn="l" fontAlgn="b"/>
                      <a:endParaRPr lang="es-CO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indent="0" algn="l" fontAlgn="b">
                        <a:buFont typeface="Arial" panose="020B0604020202020204" pitchFamily="34" charset="0"/>
                        <a:buNone/>
                      </a:pPr>
                      <a:r>
                        <a:rPr lang="es-CO" sz="1400" u="none" strike="noStrike" dirty="0" smtClean="0">
                          <a:effectLst/>
                        </a:rPr>
                        <a:t>Leticia,</a:t>
                      </a:r>
                      <a:r>
                        <a:rPr lang="es-CO" sz="1400" u="none" strike="noStrike" baseline="0" dirty="0" smtClean="0">
                          <a:effectLst/>
                        </a:rPr>
                        <a:t> Chorrera, Tarapacá, Pedrera, Puerto Nariño</a:t>
                      </a:r>
                      <a:endParaRPr lang="es-CO" sz="1400" b="0" i="0" u="none" strike="noStrike" dirty="0" smtClean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400" u="none" strike="noStrike" dirty="0" smtClean="0">
                          <a:effectLst/>
                        </a:rPr>
                        <a:t>1067</a:t>
                      </a:r>
                      <a:endParaRPr lang="es-CO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400" u="none" strike="noStrike" dirty="0" smtClean="0">
                          <a:effectLst/>
                        </a:rPr>
                        <a:t>$ 456.359.768</a:t>
                      </a:r>
                      <a:endParaRPr lang="es-CO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880800">
                <a:tc>
                  <a:txBody>
                    <a:bodyPr/>
                    <a:lstStyle/>
                    <a:p>
                      <a:pPr marL="0" marR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400" u="none" strike="noStrike" dirty="0" smtClean="0">
                          <a:effectLst/>
                        </a:rPr>
                        <a:t> Asociación</a:t>
                      </a:r>
                      <a:r>
                        <a:rPr lang="es-CO" sz="1400" u="none" strike="noStrike" baseline="0" dirty="0" smtClean="0">
                          <a:effectLst/>
                        </a:rPr>
                        <a:t> de Cabildos Indígenas del Trapecio Amazónico ACITAM</a:t>
                      </a:r>
                      <a:endParaRPr lang="es-CO" sz="1400" u="none" strike="noStrike" dirty="0" smtClean="0">
                        <a:effectLst/>
                      </a:endParaRPr>
                    </a:p>
                    <a:p>
                      <a:pPr algn="l" fontAlgn="b"/>
                      <a:endParaRPr lang="es-CO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indent="0" algn="l" fontAlgn="b">
                        <a:buFont typeface="Arial" panose="020B0604020202020204" pitchFamily="34" charset="0"/>
                        <a:buNone/>
                      </a:pPr>
                      <a:r>
                        <a:rPr lang="es-CO" sz="1400" u="none" strike="noStrike" dirty="0" smtClean="0">
                          <a:effectLst/>
                        </a:rPr>
                        <a:t>Leticia Rio</a:t>
                      </a:r>
                      <a:endParaRPr lang="es-CO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400" u="none" strike="noStrike" dirty="0" smtClean="0">
                          <a:effectLst/>
                        </a:rPr>
                        <a:t>679</a:t>
                      </a:r>
                      <a:endParaRPr lang="es-CO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400" u="none" strike="noStrike" dirty="0">
                          <a:effectLst/>
                        </a:rPr>
                        <a:t> $    </a:t>
                      </a:r>
                      <a:r>
                        <a:rPr lang="es-CO" sz="1400" u="none" strike="noStrike" dirty="0" smtClean="0">
                          <a:effectLst/>
                        </a:rPr>
                        <a:t>247.356.738 </a:t>
                      </a:r>
                      <a:endParaRPr lang="es-CO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</a:tr>
              <a:tr h="663030">
                <a:tc>
                  <a:txBody>
                    <a:bodyPr/>
                    <a:lstStyle/>
                    <a:p>
                      <a:pPr marL="0" marR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400" u="none" strike="noStrike" dirty="0" smtClean="0">
                          <a:effectLst/>
                        </a:rPr>
                        <a:t>Asociación</a:t>
                      </a:r>
                      <a:r>
                        <a:rPr lang="es-CO" sz="1400" u="none" strike="noStrike" baseline="0" dirty="0" smtClean="0">
                          <a:effectLst/>
                        </a:rPr>
                        <a:t> Zonal de Consejo de Autoridades Indígenas de Tradición Autóctona. AZCAITA</a:t>
                      </a:r>
                      <a:endParaRPr lang="es-CO" sz="1400" b="1" i="0" u="none" strike="noStrike" dirty="0" smtClean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indent="0" algn="l" fontAlgn="b">
                        <a:buFont typeface="Arial" panose="020B0604020202020204" pitchFamily="34" charset="0"/>
                        <a:buNone/>
                      </a:pPr>
                      <a:r>
                        <a:rPr lang="es-CO" sz="1400" u="none" strike="noStrike" dirty="0" smtClean="0">
                          <a:effectLst/>
                        </a:rPr>
                        <a:t>Leticia</a:t>
                      </a:r>
                      <a:r>
                        <a:rPr lang="es-CO" sz="1400" u="none" strike="noStrike" baseline="0" dirty="0" smtClean="0">
                          <a:effectLst/>
                        </a:rPr>
                        <a:t> Rural (Carretera)</a:t>
                      </a:r>
                      <a:endParaRPr lang="es-CO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400" u="none" strike="noStrike" dirty="0" smtClean="0">
                          <a:effectLst/>
                        </a:rPr>
                        <a:t>475</a:t>
                      </a:r>
                      <a:endParaRPr lang="es-CO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400" u="none" strike="noStrike" dirty="0">
                          <a:effectLst/>
                        </a:rPr>
                        <a:t> $    </a:t>
                      </a:r>
                      <a:r>
                        <a:rPr lang="es-CO" sz="1400" u="none" strike="noStrike" dirty="0" smtClean="0">
                          <a:effectLst/>
                        </a:rPr>
                        <a:t>172.765.852</a:t>
                      </a:r>
                      <a:endParaRPr lang="es-CO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816515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04330" y="174333"/>
            <a:ext cx="3066832" cy="725920"/>
          </a:xfrm>
        </p:spPr>
        <p:txBody>
          <a:bodyPr/>
          <a:lstStyle/>
          <a:p>
            <a:r>
              <a:rPr lang="es-CO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  <a:cs typeface="Arial" panose="020B0604020202020204" pitchFamily="34" charset="0"/>
              </a:rPr>
              <a:t>Logros</a:t>
            </a:r>
            <a:endParaRPr lang="es-CO" sz="3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Rounded MT Bold" panose="020F0704030504030204" pitchFamily="34" charset="0"/>
              <a:cs typeface="Arial" panose="020B0604020202020204" pitchFamily="34" charset="0"/>
            </a:endParaRPr>
          </a:p>
        </p:txBody>
      </p:sp>
      <p:sp>
        <p:nvSpPr>
          <p:cNvPr id="4" name="CuadroTexto 3"/>
          <p:cNvSpPr txBox="1"/>
          <p:nvPr/>
        </p:nvSpPr>
        <p:spPr>
          <a:xfrm>
            <a:off x="95009" y="1521994"/>
            <a:ext cx="8772544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CO" dirty="0"/>
              <a:t>Ampliación de la cobertura </a:t>
            </a:r>
            <a:r>
              <a:rPr lang="es-CO" dirty="0" smtClean="0"/>
              <a:t>(</a:t>
            </a:r>
            <a:r>
              <a:rPr lang="es-CO" dirty="0"/>
              <a:t>aumento de </a:t>
            </a:r>
            <a:r>
              <a:rPr lang="es-CO" dirty="0" smtClean="0"/>
              <a:t>un 74% en  unidades </a:t>
            </a:r>
            <a:r>
              <a:rPr lang="es-CO" dirty="0"/>
              <a:t>de servicio y </a:t>
            </a:r>
            <a:r>
              <a:rPr lang="es-CO" dirty="0" smtClean="0"/>
              <a:t>un 38% de niños atendidos)</a:t>
            </a:r>
          </a:p>
          <a:p>
            <a:pPr algn="just"/>
            <a:endParaRPr lang="es-CO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CO" dirty="0" smtClean="0"/>
              <a:t>Focalización de beneficiarios en las zonas dispersas de Chorrera, Pedrera y Tarapacá. </a:t>
            </a:r>
          </a:p>
          <a:p>
            <a:pPr algn="just"/>
            <a:endParaRPr lang="es-CO" dirty="0" smtClean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CO" dirty="0" smtClean="0"/>
              <a:t>Implementación de la RIA intercultural en  y proceso armonización RIA institucional para Leticia y puerto Nariño.</a:t>
            </a:r>
          </a:p>
          <a:p>
            <a:pPr algn="just"/>
            <a:endParaRPr lang="es-CO" dirty="0" smtClean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CO" dirty="0" smtClean="0"/>
              <a:t>Decidida vinculación al proceso de entidades como: registraduria</a:t>
            </a:r>
            <a:r>
              <a:rPr lang="es-CO" dirty="0"/>
              <a:t>s</a:t>
            </a:r>
            <a:r>
              <a:rPr lang="es-CO" dirty="0" smtClean="0"/>
              <a:t>, alcaldías.</a:t>
            </a:r>
          </a:p>
          <a:p>
            <a:pPr algn="just"/>
            <a:r>
              <a:rPr lang="es-CO" dirty="0" smtClean="0"/>
              <a:t>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CO" dirty="0" smtClean="0"/>
              <a:t>Cualificación de 211 agentes las Entidades Administradoras del Servicio en el diplomado “referente técnicos para la Educación Inicial en el marco de la Atención Integral de la Primera Infancia.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5762563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62394" y="288199"/>
            <a:ext cx="6092328" cy="549275"/>
          </a:xfrm>
        </p:spPr>
        <p:txBody>
          <a:bodyPr/>
          <a:lstStyle/>
          <a:p>
            <a:r>
              <a:rPr lang="es-CO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  <a:cs typeface="Arial" panose="020B0604020202020204" pitchFamily="34" charset="0"/>
              </a:rPr>
              <a:t>RETOS PARA EL 2017</a:t>
            </a:r>
            <a:r>
              <a:rPr lang="es-CO" sz="60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s-CO" sz="60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s-CO" sz="6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Rectángulo 2"/>
          <p:cNvSpPr/>
          <p:nvPr/>
        </p:nvSpPr>
        <p:spPr>
          <a:xfrm>
            <a:off x="262394" y="1292766"/>
            <a:ext cx="7824082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CO" dirty="0" smtClean="0"/>
              <a:t>Implementación </a:t>
            </a:r>
            <a:r>
              <a:rPr lang="es-CO" dirty="0"/>
              <a:t>de la Modalidad Propia en las comunidades </a:t>
            </a:r>
            <a:endParaRPr lang="es-CO" dirty="0" smtClean="0"/>
          </a:p>
          <a:p>
            <a:pPr algn="just"/>
            <a:endParaRPr lang="es-CO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CO" dirty="0"/>
              <a:t>Atención al 100% de </a:t>
            </a:r>
            <a:r>
              <a:rPr lang="es-CO" dirty="0" smtClean="0"/>
              <a:t>los territorios de Departamento</a:t>
            </a:r>
          </a:p>
          <a:p>
            <a:pPr algn="just"/>
            <a:endParaRPr lang="es-CO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CO" dirty="0"/>
              <a:t>Aumentar la presencia institucional en las zonas </a:t>
            </a:r>
            <a:r>
              <a:rPr lang="es-CO" dirty="0" smtClean="0"/>
              <a:t>más </a:t>
            </a:r>
            <a:r>
              <a:rPr lang="es-CO" dirty="0"/>
              <a:t>lejanas con los programas</a:t>
            </a:r>
            <a:r>
              <a:rPr lang="es-CO" dirty="0" smtClean="0"/>
              <a:t>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es-CO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CO" dirty="0"/>
              <a:t>Contratar talento </a:t>
            </a:r>
            <a:r>
              <a:rPr lang="es-CO" dirty="0" smtClean="0"/>
              <a:t>humano (técnicos o profesionales) en </a:t>
            </a:r>
            <a:r>
              <a:rPr lang="es-CO" dirty="0"/>
              <a:t>los Centros Locales de los corregimientos de Tarapacá, la Chorrera y </a:t>
            </a:r>
            <a:r>
              <a:rPr lang="es-CO" dirty="0" smtClean="0"/>
              <a:t>Pedrera, para un mejor seguimiento al desarrollo de los programas en estos lugares.</a:t>
            </a:r>
          </a:p>
          <a:p>
            <a:pPr algn="just"/>
            <a:endParaRPr lang="es-CO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CO" dirty="0"/>
              <a:t>Continuar con el proceso de formación </a:t>
            </a:r>
            <a:r>
              <a:rPr lang="es-CO" dirty="0" smtClean="0"/>
              <a:t>de los agentes de </a:t>
            </a:r>
            <a:r>
              <a:rPr lang="es-CO" dirty="0"/>
              <a:t>las Entidades Administradoras del </a:t>
            </a:r>
            <a:r>
              <a:rPr lang="es-CO" dirty="0" smtClean="0"/>
              <a:t>Servicio gracias al convenio celebrado con el SENA.</a:t>
            </a:r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38557453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8"/>
          <p:cNvSpPr txBox="1">
            <a:spLocks noChangeArrowheads="1"/>
          </p:cNvSpPr>
          <p:nvPr/>
        </p:nvSpPr>
        <p:spPr bwMode="auto">
          <a:xfrm>
            <a:off x="717550" y="5003800"/>
            <a:ext cx="5665788" cy="9787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lnSpc>
                <a:spcPct val="80000"/>
              </a:lnSpc>
            </a:pPr>
            <a:r>
              <a:rPr lang="es-ES" sz="3600" dirty="0" smtClean="0">
                <a:solidFill>
                  <a:srgbClr val="595959"/>
                </a:solidFill>
                <a:latin typeface="Arial Rounded MT Bold" panose="020F0704030504030204" pitchFamily="34" charset="0"/>
              </a:rPr>
              <a:t>NIÑEZ Y ADOLESCENCIA</a:t>
            </a:r>
            <a:endParaRPr lang="es-ES" sz="3600" dirty="0">
              <a:solidFill>
                <a:srgbClr val="595959"/>
              </a:solidFill>
              <a:latin typeface="Arial Rounded MT Bold" panose="020F0704030504030204" pitchFamily="34" charset="0"/>
            </a:endParaRPr>
          </a:p>
        </p:txBody>
      </p:sp>
      <p:cxnSp>
        <p:nvCxnSpPr>
          <p:cNvPr id="5" name="Conector recto 4"/>
          <p:cNvCxnSpPr/>
          <p:nvPr/>
        </p:nvCxnSpPr>
        <p:spPr>
          <a:xfrm>
            <a:off x="625475" y="5073650"/>
            <a:ext cx="0" cy="1243013"/>
          </a:xfrm>
          <a:prstGeom prst="line">
            <a:avLst/>
          </a:prstGeom>
          <a:ln w="9525" cmpd="sng">
            <a:solidFill>
              <a:srgbClr val="7F7F7F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579475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1217451" y="870344"/>
            <a:ext cx="659394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2400" b="1" dirty="0" smtClean="0">
                <a:solidFill>
                  <a:schemeClr val="bg1"/>
                </a:solidFill>
                <a:latin typeface="Arial Rounded MT Bold" panose="020F0704030504030204" pitchFamily="34" charset="0"/>
              </a:rPr>
              <a:t>RENDICIÓN PÚBLICA DE CUENTAS</a:t>
            </a:r>
          </a:p>
          <a:p>
            <a:pPr algn="ctr"/>
            <a:r>
              <a:rPr lang="es-CO" sz="2400" b="1" dirty="0" smtClean="0">
                <a:solidFill>
                  <a:schemeClr val="bg1"/>
                </a:solidFill>
                <a:latin typeface="Arial Rounded MT Bold" panose="020F0704030504030204" pitchFamily="34" charset="0"/>
              </a:rPr>
              <a:t>REGIONAL AMAZONAS</a:t>
            </a:r>
          </a:p>
        </p:txBody>
      </p:sp>
      <p:sp>
        <p:nvSpPr>
          <p:cNvPr id="3" name="CuadroTexto 2"/>
          <p:cNvSpPr txBox="1"/>
          <p:nvPr/>
        </p:nvSpPr>
        <p:spPr>
          <a:xfrm>
            <a:off x="0" y="2206367"/>
            <a:ext cx="837507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2000" dirty="0" smtClean="0">
                <a:solidFill>
                  <a:prstClr val="white"/>
                </a:solidFill>
                <a:latin typeface="Arial Rounded MT Bold" panose="020F0704030504030204" pitchFamily="34" charset="0"/>
              </a:rPr>
              <a:t>MARIO GUILLERMO DIAZ CUBIDES</a:t>
            </a:r>
          </a:p>
          <a:p>
            <a:pPr algn="ctr"/>
            <a:r>
              <a:rPr lang="es-CO" sz="2000" dirty="0" smtClean="0">
                <a:solidFill>
                  <a:prstClr val="white"/>
                </a:solidFill>
                <a:latin typeface="Arial Rounded MT Bold" panose="020F0704030504030204" pitchFamily="34" charset="0"/>
              </a:rPr>
              <a:t>Director (E)</a:t>
            </a:r>
            <a:endParaRPr lang="es-CO" sz="2000" dirty="0">
              <a:solidFill>
                <a:prstClr val="white"/>
              </a:solidFill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84964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 rotWithShape="1">
          <a:blip r:embed="rId2"/>
          <a:srcRect l="17472" t="5622" r="22253" b="4575"/>
          <a:stretch/>
        </p:blipFill>
        <p:spPr>
          <a:xfrm>
            <a:off x="2390775" y="1847849"/>
            <a:ext cx="3981450" cy="3612437"/>
          </a:xfrm>
          <a:prstGeom prst="rect">
            <a:avLst/>
          </a:prstGeom>
        </p:spPr>
      </p:pic>
      <p:sp>
        <p:nvSpPr>
          <p:cNvPr id="5" name="Título 1"/>
          <p:cNvSpPr>
            <a:spLocks noGrp="1"/>
          </p:cNvSpPr>
          <p:nvPr>
            <p:ph type="title"/>
          </p:nvPr>
        </p:nvSpPr>
        <p:spPr>
          <a:xfrm>
            <a:off x="276225" y="283398"/>
            <a:ext cx="7474024" cy="640527"/>
          </a:xfrm>
        </p:spPr>
        <p:txBody>
          <a:bodyPr/>
          <a:lstStyle/>
          <a:p>
            <a:pPr algn="l"/>
            <a:r>
              <a:rPr lang="es-CO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  <a:cs typeface="Arial" panose="020B0604020202020204" pitchFamily="34" charset="0"/>
              </a:rPr>
              <a:t>Programa</a:t>
            </a:r>
            <a:r>
              <a:rPr lang="es-CO" sz="4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  <a:cs typeface="Arial" panose="020B0604020202020204" pitchFamily="34" charset="0"/>
              </a:rPr>
              <a:t> </a:t>
            </a:r>
            <a:endParaRPr lang="es-CO" sz="4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Rounded MT Bold" panose="020F07040305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2176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1"/>
            <a:ext cx="7886700" cy="683046"/>
          </a:xfrm>
        </p:spPr>
        <p:txBody>
          <a:bodyPr/>
          <a:lstStyle/>
          <a:p>
            <a:r>
              <a:rPr lang="es-CO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Objetivo del Programa</a:t>
            </a:r>
            <a:endParaRPr lang="es-CO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638978" y="1219698"/>
            <a:ext cx="7810960" cy="2735357"/>
          </a:xfrm>
        </p:spPr>
        <p:txBody>
          <a:bodyPr/>
          <a:lstStyle/>
          <a:p>
            <a:pPr marL="0" indent="0" algn="just">
              <a:buNone/>
            </a:pPr>
            <a:r>
              <a:rPr lang="es-CO" dirty="0" smtClean="0"/>
              <a:t>Promover la protección integral y proyectos de vida de los niños, las niñas y los adolescentes, a partir de su empoderamiento como sujetos de derechos y del fortalecimiento de la corresponsabilidad de la familia, la sociedad y el Estado, propiciando la consolidación de entornos protectores para los niños, niñas y adolescentes. </a:t>
            </a:r>
            <a:endParaRPr lang="es-CO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07181" flipH="1">
            <a:off x="550795" y="4096456"/>
            <a:ext cx="1833377" cy="2143125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32584" y="3649452"/>
            <a:ext cx="1809750" cy="2533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755194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0"/>
            <a:ext cx="7886700" cy="1325563"/>
          </a:xfrm>
        </p:spPr>
        <p:txBody>
          <a:bodyPr/>
          <a:lstStyle/>
          <a:p>
            <a:r>
              <a:rPr lang="es-CO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Temática del Programa</a:t>
            </a:r>
            <a:endParaRPr lang="es-CO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3" name="Diagrama 2"/>
          <p:cNvGraphicFramePr/>
          <p:nvPr>
            <p:extLst/>
          </p:nvPr>
        </p:nvGraphicFramePr>
        <p:xfrm>
          <a:off x="675702" y="1174866"/>
          <a:ext cx="7377628" cy="508625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5294092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42211" y="177838"/>
            <a:ext cx="7886700" cy="1325563"/>
          </a:xfrm>
        </p:spPr>
        <p:txBody>
          <a:bodyPr/>
          <a:lstStyle/>
          <a:p>
            <a:r>
              <a:rPr lang="es-CO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</a:rPr>
              <a:t>Modalidad Étnica</a:t>
            </a:r>
            <a:endParaRPr lang="es-CO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Rounded MT Bold" panose="020F0704030504030204" pitchFamily="34" charset="0"/>
            </a:endParaRPr>
          </a:p>
        </p:txBody>
      </p:sp>
      <p:graphicFrame>
        <p:nvGraphicFramePr>
          <p:cNvPr id="4" name="Marcador de contenid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30899233"/>
              </p:ext>
            </p:extLst>
          </p:nvPr>
        </p:nvGraphicFramePr>
        <p:xfrm>
          <a:off x="319489" y="1068635"/>
          <a:ext cx="8272979" cy="495409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5" name="Gráfico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60802519"/>
              </p:ext>
            </p:extLst>
          </p:nvPr>
        </p:nvGraphicFramePr>
        <p:xfrm>
          <a:off x="440675" y="1410159"/>
          <a:ext cx="8239928" cy="439573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43776330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Gráfico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22613956"/>
              </p:ext>
            </p:extLst>
          </p:nvPr>
        </p:nvGraphicFramePr>
        <p:xfrm>
          <a:off x="418641" y="1355075"/>
          <a:ext cx="8229599" cy="49796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5" name="Gráfico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91739368"/>
              </p:ext>
            </p:extLst>
          </p:nvPr>
        </p:nvGraphicFramePr>
        <p:xfrm>
          <a:off x="815248" y="1690688"/>
          <a:ext cx="7788238" cy="4572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Título 1"/>
          <p:cNvSpPr txBox="1">
            <a:spLocks/>
          </p:cNvSpPr>
          <p:nvPr/>
        </p:nvSpPr>
        <p:spPr>
          <a:xfrm>
            <a:off x="342211" y="177838"/>
            <a:ext cx="7886700" cy="132556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CO" b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</a:rPr>
              <a:t>Modalidad Étnica</a:t>
            </a:r>
            <a:endParaRPr lang="es-CO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793842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Marcador de contenid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07875449"/>
              </p:ext>
            </p:extLst>
          </p:nvPr>
        </p:nvGraphicFramePr>
        <p:xfrm>
          <a:off x="309161" y="1134738"/>
          <a:ext cx="8460266" cy="508979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5" name="Gráfico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15679107"/>
              </p:ext>
            </p:extLst>
          </p:nvPr>
        </p:nvGraphicFramePr>
        <p:xfrm>
          <a:off x="418642" y="1608463"/>
          <a:ext cx="8527055" cy="442287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Título 1"/>
          <p:cNvSpPr>
            <a:spLocks noGrp="1"/>
          </p:cNvSpPr>
          <p:nvPr>
            <p:ph type="title"/>
          </p:nvPr>
        </p:nvSpPr>
        <p:spPr>
          <a:xfrm>
            <a:off x="132891" y="221906"/>
            <a:ext cx="7886700" cy="1325563"/>
          </a:xfrm>
        </p:spPr>
        <p:txBody>
          <a:bodyPr/>
          <a:lstStyle/>
          <a:p>
            <a:r>
              <a:rPr lang="es-CO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</a:rPr>
              <a:t>Modalidad Tradicional</a:t>
            </a:r>
            <a:endParaRPr lang="es-CO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883830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Marcador de contenid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75745755"/>
              </p:ext>
            </p:extLst>
          </p:nvPr>
        </p:nvGraphicFramePr>
        <p:xfrm>
          <a:off x="628650" y="1465243"/>
          <a:ext cx="8130448" cy="50312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5" name="Gráfico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67141346"/>
              </p:ext>
            </p:extLst>
          </p:nvPr>
        </p:nvGraphicFramePr>
        <p:xfrm>
          <a:off x="1090672" y="2049137"/>
          <a:ext cx="7656722" cy="409827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Título 1"/>
          <p:cNvSpPr txBox="1">
            <a:spLocks/>
          </p:cNvSpPr>
          <p:nvPr/>
        </p:nvSpPr>
        <p:spPr>
          <a:xfrm>
            <a:off x="132891" y="221906"/>
            <a:ext cx="7886700" cy="132556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CO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</a:rPr>
              <a:t>Modalidad Tradicional</a:t>
            </a:r>
            <a:endParaRPr lang="es-CO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044773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75262" y="166821"/>
            <a:ext cx="4626396" cy="663575"/>
          </a:xfrm>
        </p:spPr>
        <p:txBody>
          <a:bodyPr/>
          <a:lstStyle/>
          <a:p>
            <a:r>
              <a:rPr lang="es-ES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  <a:cs typeface="Arial" panose="020B0604020202020204" pitchFamily="34" charset="0"/>
              </a:rPr>
              <a:t>C</a:t>
            </a:r>
            <a:r>
              <a:rPr lang="es-419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  <a:cs typeface="Arial" panose="020B0604020202020204" pitchFamily="34" charset="0"/>
              </a:rPr>
              <a:t>obertura 2016</a:t>
            </a:r>
            <a:endParaRPr lang="es-ES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Rounded MT Bold" panose="020F0704030504030204" pitchFamily="34" charset="0"/>
              <a:cs typeface="Arial" panose="020B0604020202020204" pitchFamily="34" charset="0"/>
            </a:endParaRPr>
          </a:p>
        </p:txBody>
      </p:sp>
      <p:sp>
        <p:nvSpPr>
          <p:cNvPr id="4" name="3 Rectángulo"/>
          <p:cNvSpPr/>
          <p:nvPr/>
        </p:nvSpPr>
        <p:spPr>
          <a:xfrm>
            <a:off x="187139" y="1185464"/>
            <a:ext cx="331879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dirty="0"/>
              <a:t>Cobertura Modalidad Tradicional </a:t>
            </a:r>
          </a:p>
        </p:txBody>
      </p:sp>
      <p:graphicFrame>
        <p:nvGraphicFramePr>
          <p:cNvPr id="5" name="4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46616206"/>
              </p:ext>
            </p:extLst>
          </p:nvPr>
        </p:nvGraphicFramePr>
        <p:xfrm>
          <a:off x="275677" y="1708666"/>
          <a:ext cx="3141717" cy="2712244"/>
        </p:xfrm>
        <a:graphic>
          <a:graphicData uri="http://schemas.openxmlformats.org/drawingml/2006/table">
            <a:tbl>
              <a:tblPr firstRow="1" bandRow="1">
                <a:tableStyleId>{912C8C85-51F0-491E-9774-3900AFEF0FD7}</a:tableStyleId>
              </a:tblPr>
              <a:tblGrid>
                <a:gridCol w="1340670"/>
                <a:gridCol w="1801047"/>
              </a:tblGrid>
              <a:tr h="431315"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2400" dirty="0">
                          <a:effectLst/>
                        </a:rPr>
                        <a:t>Leticia 2016</a:t>
                      </a:r>
                      <a:endParaRPr lang="es-ES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  <a:tr h="531221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2400">
                          <a:effectLst/>
                        </a:rPr>
                        <a:t>Cupos</a:t>
                      </a:r>
                      <a:endParaRPr lang="es-ES" sz="2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2400" dirty="0">
                          <a:effectLst/>
                        </a:rPr>
                        <a:t>Lugar</a:t>
                      </a:r>
                      <a:endParaRPr lang="es-ES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55763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2400">
                          <a:effectLst/>
                        </a:rPr>
                        <a:t>100</a:t>
                      </a:r>
                      <a:endParaRPr lang="es-ES" sz="2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2400">
                          <a:effectLst/>
                        </a:rPr>
                        <a:t>Arara</a:t>
                      </a:r>
                      <a:endParaRPr lang="es-ES" sz="2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131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2400">
                          <a:effectLst/>
                        </a:rPr>
                        <a:t>100</a:t>
                      </a:r>
                      <a:endParaRPr lang="es-ES" sz="2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2400">
                          <a:effectLst/>
                        </a:rPr>
                        <a:t>La Playa</a:t>
                      </a:r>
                      <a:endParaRPr lang="es-ES" sz="2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131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2400">
                          <a:effectLst/>
                        </a:rPr>
                        <a:t>75</a:t>
                      </a:r>
                      <a:endParaRPr lang="es-ES" sz="2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2400">
                          <a:effectLst/>
                        </a:rPr>
                        <a:t>Los Lagos</a:t>
                      </a:r>
                      <a:endParaRPr lang="es-ES" sz="2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131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2400" dirty="0">
                          <a:effectLst/>
                        </a:rPr>
                        <a:t>25</a:t>
                      </a:r>
                      <a:endParaRPr lang="es-ES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2400" dirty="0">
                          <a:effectLst/>
                        </a:rPr>
                        <a:t>Km 6</a:t>
                      </a:r>
                      <a:endParaRPr lang="es-ES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6" name="5 Rectángulo"/>
          <p:cNvSpPr/>
          <p:nvPr/>
        </p:nvSpPr>
        <p:spPr>
          <a:xfrm>
            <a:off x="4401695" y="1200494"/>
            <a:ext cx="286309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b="1" dirty="0"/>
              <a:t>Cobertura Modalidad Étnica</a:t>
            </a:r>
            <a:endParaRPr lang="es-ES" dirty="0"/>
          </a:p>
        </p:txBody>
      </p:sp>
      <p:graphicFrame>
        <p:nvGraphicFramePr>
          <p:cNvPr id="7" name="Tab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69064045"/>
              </p:ext>
            </p:extLst>
          </p:nvPr>
        </p:nvGraphicFramePr>
        <p:xfrm>
          <a:off x="3939804" y="1697574"/>
          <a:ext cx="3911424" cy="4628682"/>
        </p:xfrm>
        <a:graphic>
          <a:graphicData uri="http://schemas.openxmlformats.org/drawingml/2006/table">
            <a:tbl>
              <a:tblPr firstRow="1" firstCol="1" bandRow="1">
                <a:tableStyleId>{912C8C85-51F0-491E-9774-3900AFEF0FD7}</a:tableStyleId>
              </a:tblPr>
              <a:tblGrid>
                <a:gridCol w="2697479"/>
                <a:gridCol w="1213945"/>
              </a:tblGrid>
              <a:tr h="23235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8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</a:t>
                      </a:r>
                      <a:r>
                        <a:rPr lang="es-419" sz="18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ugar </a:t>
                      </a:r>
                      <a:endParaRPr lang="es-CO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419" sz="18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Cupos</a:t>
                      </a:r>
                      <a:r>
                        <a:rPr lang="es-CO" sz="18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es-CO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7924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O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Leticia</a:t>
                      </a:r>
                      <a:endParaRPr lang="es-CO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O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     </a:t>
                      </a:r>
                      <a:r>
                        <a:rPr lang="es-CO" sz="1800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 </a:t>
                      </a:r>
                      <a:r>
                        <a:rPr lang="es-CO" sz="1800" dirty="0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s-CO" sz="1800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300 </a:t>
                      </a:r>
                      <a:endParaRPr lang="es-CO" sz="1800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7924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O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El </a:t>
                      </a:r>
                      <a:r>
                        <a:rPr lang="es-CO" sz="18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Encanto</a:t>
                      </a:r>
                      <a:endParaRPr lang="es-CO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O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        100 </a:t>
                      </a:r>
                      <a:endParaRPr lang="es-CO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7924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O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La </a:t>
                      </a:r>
                      <a:r>
                        <a:rPr lang="es-CO" sz="18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Chorrera</a:t>
                      </a:r>
                      <a:endParaRPr lang="es-CO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O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        100 </a:t>
                      </a:r>
                      <a:endParaRPr lang="es-CO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7924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O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La </a:t>
                      </a:r>
                      <a:r>
                        <a:rPr lang="es-CO" sz="18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Pedrera</a:t>
                      </a:r>
                      <a:endParaRPr lang="es-CO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O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        100 </a:t>
                      </a:r>
                      <a:endParaRPr lang="es-CO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7924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O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Puerto </a:t>
                      </a:r>
                      <a:r>
                        <a:rPr lang="es-CO" sz="18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Alegría</a:t>
                      </a:r>
                      <a:endParaRPr lang="es-CO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O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        100 </a:t>
                      </a:r>
                      <a:endParaRPr lang="es-CO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7924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O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Puerto Arica </a:t>
                      </a:r>
                      <a:endParaRPr lang="es-CO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O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  </a:t>
                      </a:r>
                      <a:r>
                        <a:rPr lang="es-419" sz="18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s-CO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    100 </a:t>
                      </a:r>
                      <a:endParaRPr lang="es-CO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7924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O" sz="18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Puerto Nariño</a:t>
                      </a:r>
                      <a:endParaRPr lang="es-CO" sz="1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O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   </a:t>
                      </a:r>
                      <a:r>
                        <a:rPr lang="es-419" sz="18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s-CO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   100 </a:t>
                      </a:r>
                      <a:endParaRPr lang="es-CO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7924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O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Puerto </a:t>
                      </a:r>
                      <a:r>
                        <a:rPr lang="es-CO" sz="18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Santander</a:t>
                      </a:r>
                      <a:endParaRPr lang="es-CO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419" sz="18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s-CO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  </a:t>
                      </a:r>
                      <a:r>
                        <a:rPr lang="es-419" sz="1800" baseline="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s-CO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   100 </a:t>
                      </a:r>
                      <a:endParaRPr lang="es-CO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7924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O" sz="18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Tarapacá</a:t>
                      </a:r>
                      <a:endParaRPr lang="es-CO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O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        100 </a:t>
                      </a:r>
                      <a:endParaRPr lang="es-CO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8" name="7 Rectángulo"/>
          <p:cNvSpPr/>
          <p:nvPr/>
        </p:nvSpPr>
        <p:spPr>
          <a:xfrm>
            <a:off x="187138" y="4934635"/>
            <a:ext cx="3486227" cy="646331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s-CO" b="1" dirty="0"/>
              <a:t>Corporación construyamos Futuro </a:t>
            </a:r>
            <a:br>
              <a:rPr lang="es-CO" b="1" dirty="0"/>
            </a:br>
            <a:r>
              <a:rPr lang="es-CO" b="1" dirty="0"/>
              <a:t>"Metete en el cuento”</a:t>
            </a:r>
            <a:endParaRPr lang="es-ES" b="1" dirty="0"/>
          </a:p>
        </p:txBody>
      </p:sp>
    </p:spTree>
    <p:extLst>
      <p:ext uri="{BB962C8B-B14F-4D97-AF65-F5344CB8AC3E}">
        <p14:creationId xmlns:p14="http://schemas.microsoft.com/office/powerpoint/2010/main" val="322569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2497" y="2294264"/>
            <a:ext cx="2845105" cy="2845105"/>
          </a:xfrm>
          <a:prstGeom prst="rect">
            <a:avLst/>
          </a:prstGeom>
        </p:spPr>
      </p:pic>
      <p:sp>
        <p:nvSpPr>
          <p:cNvPr id="5" name="Rectángulo 4"/>
          <p:cNvSpPr/>
          <p:nvPr/>
        </p:nvSpPr>
        <p:spPr>
          <a:xfrm>
            <a:off x="1773716" y="2294263"/>
            <a:ext cx="4527932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ES" sz="5400" b="0" cap="none" spc="0" dirty="0" smtClean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INDICADORES </a:t>
            </a:r>
          </a:p>
          <a:p>
            <a:pPr algn="ctr"/>
            <a:r>
              <a:rPr lang="es-ES" sz="5400" b="0" cap="none" spc="0" dirty="0" smtClean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DE GESTION</a:t>
            </a:r>
            <a:endParaRPr lang="es-ES" sz="5400" b="0" cap="none" spc="0" dirty="0">
              <a:ln w="0"/>
              <a:gradFill>
                <a:gsLst>
                  <a:gs pos="0">
                    <a:schemeClr val="accent5">
                      <a:lumMod val="50000"/>
                    </a:schemeClr>
                  </a:gs>
                  <a:gs pos="50000">
                    <a:schemeClr val="accent5"/>
                  </a:gs>
                  <a:gs pos="100000">
                    <a:schemeClr val="accent5">
                      <a:lumMod val="60000"/>
                      <a:lumOff val="40000"/>
                    </a:schemeClr>
                  </a:gs>
                </a:gsLst>
                <a:lin ang="5400000"/>
              </a:gradFill>
              <a:effectLst>
                <a:reflection blurRad="6350" stA="53000" endA="300" endPos="35500" dir="5400000" sy="-90000" algn="bl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4573564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29657" y="110169"/>
            <a:ext cx="6026227" cy="1325563"/>
          </a:xfrm>
        </p:spPr>
        <p:txBody>
          <a:bodyPr/>
          <a:lstStyle/>
          <a:p>
            <a:r>
              <a:rPr lang="es-CO" sz="1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  <a:cs typeface="Arial" panose="020B0604020202020204" pitchFamily="34" charset="0"/>
              </a:rPr>
              <a:t>M2-PM1-05 Número de niños, niñas y adolescentes participantes en el Programa Generaciones con Bienestar </a:t>
            </a:r>
          </a:p>
        </p:txBody>
      </p:sp>
      <p:sp>
        <p:nvSpPr>
          <p:cNvPr id="4" name="Rectángulo redondeado 3"/>
          <p:cNvSpPr/>
          <p:nvPr/>
        </p:nvSpPr>
        <p:spPr>
          <a:xfrm>
            <a:off x="286438" y="2016086"/>
            <a:ext cx="4120309" cy="2610999"/>
          </a:xfrm>
          <a:prstGeom prst="roundRect">
            <a:avLst/>
          </a:prstGeom>
          <a:solidFill>
            <a:srgbClr val="7030A0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3600" b="1" dirty="0" smtClean="0"/>
              <a:t>Objetivo:</a:t>
            </a:r>
          </a:p>
          <a:p>
            <a:pPr algn="ctr"/>
            <a:endParaRPr lang="es-CO" sz="2000" dirty="0" smtClean="0"/>
          </a:p>
          <a:p>
            <a:pPr algn="just"/>
            <a:r>
              <a:rPr lang="es-CO" sz="2000" dirty="0"/>
              <a:t>Identificar la participación de los Niños, Niñas y Adolescentes entre los 6 y 17 años en el Programa GCB en prevención y promoción de derechos implementadas</a:t>
            </a:r>
          </a:p>
          <a:p>
            <a:pPr algn="just"/>
            <a:endParaRPr lang="es-CO" sz="2000" dirty="0"/>
          </a:p>
        </p:txBody>
      </p:sp>
      <p:pic>
        <p:nvPicPr>
          <p:cNvPr id="8" name="Imagen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02084" y="2478681"/>
            <a:ext cx="4241916" cy="33712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79230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1"/>
          <p:cNvSpPr txBox="1">
            <a:spLocks/>
          </p:cNvSpPr>
          <p:nvPr/>
        </p:nvSpPr>
        <p:spPr>
          <a:xfrm>
            <a:off x="0" y="171450"/>
            <a:ext cx="7886700" cy="69406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CO" sz="2400" b="1" dirty="0" smtClean="0">
                <a:solidFill>
                  <a:schemeClr val="bg1"/>
                </a:solidFill>
                <a:latin typeface="Arial Rounded MT Bold" panose="020F0704030504030204" pitchFamily="34" charset="0"/>
                <a:cs typeface="Arial" panose="020B0604020202020204" pitchFamily="34" charset="0"/>
              </a:rPr>
              <a:t>CONVOCATORIA RENDICIÓN PÚBLICA DE CUENTAS  2016  - REGIONAL AMAZONAS </a:t>
            </a:r>
            <a:endParaRPr lang="es-CO" sz="2400" b="1" dirty="0">
              <a:solidFill>
                <a:schemeClr val="bg1"/>
              </a:solidFill>
              <a:latin typeface="Arial Rounded MT Bold" panose="020F0704030504030204" pitchFamily="34" charset="0"/>
              <a:cs typeface="Arial" panose="020B0604020202020204" pitchFamily="34" charset="0"/>
            </a:endParaRPr>
          </a:p>
        </p:txBody>
      </p:sp>
      <p:sp>
        <p:nvSpPr>
          <p:cNvPr id="4" name="Marcador de contenido 3"/>
          <p:cNvSpPr>
            <a:spLocks noGrp="1"/>
          </p:cNvSpPr>
          <p:nvPr>
            <p:ph idx="1"/>
          </p:nvPr>
        </p:nvSpPr>
        <p:spPr>
          <a:xfrm>
            <a:off x="157163" y="1925638"/>
            <a:ext cx="8872537" cy="38533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CO" dirty="0" smtClean="0">
                <a:latin typeface="Arial Rounded MT Bold" panose="020F0704030504030204" pitchFamily="34" charset="0"/>
              </a:rPr>
              <a:t>Fecha:  </a:t>
            </a:r>
            <a:r>
              <a:rPr lang="es-CO" sz="2000" dirty="0" smtClean="0">
                <a:latin typeface="Arial Rounded MT Bold" panose="020F0704030504030204" pitchFamily="34" charset="0"/>
              </a:rPr>
              <a:t>Lunes </a:t>
            </a:r>
            <a:r>
              <a:rPr lang="es-CO" sz="2000" dirty="0" smtClean="0">
                <a:latin typeface="Arial Rounded MT Bold" panose="020F0704030504030204" pitchFamily="34" charset="0"/>
              </a:rPr>
              <a:t>5 </a:t>
            </a:r>
            <a:r>
              <a:rPr lang="es-419" sz="2000" dirty="0" smtClean="0">
                <a:latin typeface="Arial Rounded MT Bold" panose="020F0704030504030204" pitchFamily="34" charset="0"/>
              </a:rPr>
              <a:t> de diciembre </a:t>
            </a:r>
            <a:r>
              <a:rPr lang="es-CO" sz="2000" dirty="0" smtClean="0">
                <a:latin typeface="Arial Rounded MT Bold" panose="020F0704030504030204" pitchFamily="34" charset="0"/>
              </a:rPr>
              <a:t>de 2016</a:t>
            </a:r>
          </a:p>
          <a:p>
            <a:r>
              <a:rPr lang="es-CO" dirty="0" smtClean="0">
                <a:latin typeface="Arial Rounded MT Bold" panose="020F0704030504030204" pitchFamily="34" charset="0"/>
              </a:rPr>
              <a:t>Lugar: </a:t>
            </a:r>
            <a:r>
              <a:rPr lang="es-CO" sz="2000" dirty="0">
                <a:latin typeface="Arial Rounded MT Bold" panose="020F0704030504030204" pitchFamily="34" charset="0"/>
              </a:rPr>
              <a:t>CIC </a:t>
            </a:r>
            <a:r>
              <a:rPr lang="es-CO" sz="2000" dirty="0">
                <a:latin typeface="Arial Rounded MT Bold" panose="020F0704030504030204" pitchFamily="34" charset="0"/>
              </a:rPr>
              <a:t>(CENTRO DE INTEGRACION CUIDADANA</a:t>
            </a:r>
            <a:r>
              <a:rPr lang="es-CO" sz="2000" dirty="0" smtClean="0">
                <a:latin typeface="Arial Rounded MT Bold" panose="020F0704030504030204" pitchFamily="34" charset="0"/>
              </a:rPr>
              <a:t>),  </a:t>
            </a:r>
            <a:r>
              <a:rPr lang="es-CO" sz="2000" dirty="0">
                <a:latin typeface="Arial Rounded MT Bold" panose="020F0704030504030204" pitchFamily="34" charset="0"/>
              </a:rPr>
              <a:t>Barrio el </a:t>
            </a:r>
            <a:r>
              <a:rPr lang="es-CO" sz="2000" dirty="0" smtClean="0">
                <a:latin typeface="Arial Rounded MT Bold" panose="020F0704030504030204" pitchFamily="34" charset="0"/>
              </a:rPr>
              <a:t>Porvenir.</a:t>
            </a:r>
            <a:endParaRPr lang="es-CO" sz="2000" dirty="0">
              <a:latin typeface="Arial Rounded MT Bold" panose="020F0704030504030204" pitchFamily="34" charset="0"/>
            </a:endParaRPr>
          </a:p>
          <a:p>
            <a:r>
              <a:rPr lang="es-CO" dirty="0" smtClean="0">
                <a:latin typeface="Arial Rounded MT Bold" panose="020F0704030504030204" pitchFamily="34" charset="0"/>
              </a:rPr>
              <a:t>Hora: </a:t>
            </a:r>
            <a:r>
              <a:rPr lang="es-CO" sz="2000" dirty="0" smtClean="0">
                <a:latin typeface="Arial Rounded MT Bold" panose="020F0704030504030204" pitchFamily="34" charset="0"/>
              </a:rPr>
              <a:t>8:00 am</a:t>
            </a:r>
            <a:endParaRPr lang="es-CO" sz="2000" dirty="0">
              <a:latin typeface="Arial Rounded MT Bold" panose="020F0704030504030204" pitchFamily="34" charset="0"/>
            </a:endParaRPr>
          </a:p>
          <a:p>
            <a:r>
              <a:rPr lang="es-CO" dirty="0" smtClean="0">
                <a:latin typeface="Arial Rounded MT Bold" panose="020F0704030504030204" pitchFamily="34" charset="0"/>
              </a:rPr>
              <a:t>Dirección:</a:t>
            </a:r>
          </a:p>
          <a:p>
            <a:r>
              <a:rPr lang="es-CO" dirty="0">
                <a:latin typeface="Arial Rounded MT Bold" panose="020F0704030504030204" pitchFamily="34" charset="0"/>
              </a:rPr>
              <a:t>Responsables :Katherin Gutierrez,  Ana Milena </a:t>
            </a:r>
            <a:r>
              <a:rPr lang="es-CO" dirty="0" smtClean="0">
                <a:latin typeface="Arial Rounded MT Bold" panose="020F0704030504030204" pitchFamily="34" charset="0"/>
              </a:rPr>
              <a:t>Angarita.</a:t>
            </a:r>
            <a:endParaRPr lang="es-CO" dirty="0">
              <a:latin typeface="Arial Rounded MT Bold" panose="020F0704030504030204" pitchFamily="34" charset="0"/>
            </a:endParaRPr>
          </a:p>
          <a:p>
            <a:r>
              <a:rPr lang="es-CO" dirty="0" smtClean="0">
                <a:latin typeface="Arial Rounded MT Bold" panose="020F0704030504030204" pitchFamily="34" charset="0"/>
              </a:rPr>
              <a:t>Teléfono </a:t>
            </a:r>
            <a:r>
              <a:rPr lang="es-CO" dirty="0" smtClean="0">
                <a:latin typeface="Arial Rounded MT Bold" panose="020F0704030504030204" pitchFamily="34" charset="0"/>
              </a:rPr>
              <a:t>de Contacto</a:t>
            </a:r>
            <a:r>
              <a:rPr lang="es-CO" dirty="0" smtClean="0">
                <a:latin typeface="Arial Rounded MT Bold" panose="020F0704030504030204" pitchFamily="34" charset="0"/>
              </a:rPr>
              <a:t>: </a:t>
            </a:r>
            <a:r>
              <a:rPr lang="es-CO" dirty="0" smtClean="0"/>
              <a:t>3102405902, 3168241006.</a:t>
            </a:r>
            <a:endParaRPr lang="es-CO" dirty="0"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68222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20336" y="110168"/>
            <a:ext cx="5971141" cy="1325563"/>
          </a:xfrm>
        </p:spPr>
        <p:txBody>
          <a:bodyPr/>
          <a:lstStyle/>
          <a:p>
            <a:r>
              <a:rPr lang="es-CO" sz="1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M2-PM1-02	Porcentaje de respuesta efectivas a las gestiones realizadas por el operador para la activación de la ruta de restablecimiento derechos</a:t>
            </a:r>
            <a:r>
              <a:rPr lang="es-CO" sz="21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br>
              <a:rPr lang="es-CO" sz="21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s-CO" sz="21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Rectángulo redondeado 10"/>
          <p:cNvSpPr/>
          <p:nvPr/>
        </p:nvSpPr>
        <p:spPr>
          <a:xfrm>
            <a:off x="220336" y="1336580"/>
            <a:ext cx="4120309" cy="5064221"/>
          </a:xfrm>
          <a:prstGeom prst="round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2000" dirty="0" smtClean="0"/>
              <a:t>% de efectividad </a:t>
            </a:r>
            <a:r>
              <a:rPr lang="es-CO" sz="2000" dirty="0"/>
              <a:t>de  la  gestión en casos identificados por vulneración, amenaza o inobservancia de derechos  que se adelantaron desde el Programa </a:t>
            </a:r>
            <a:r>
              <a:rPr lang="es-CO" sz="2000" dirty="0" smtClean="0"/>
              <a:t>activando el SNBF y </a:t>
            </a:r>
            <a:r>
              <a:rPr lang="es-CO" sz="2000" dirty="0"/>
              <a:t>rutas de restablecimiento de derechos.</a:t>
            </a:r>
          </a:p>
        </p:txBody>
      </p:sp>
      <p:pic>
        <p:nvPicPr>
          <p:cNvPr id="12" name="Imagen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7963" y="2606465"/>
            <a:ext cx="2771775" cy="2790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279902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11017"/>
            <a:ext cx="6962659" cy="1325563"/>
          </a:xfrm>
        </p:spPr>
        <p:txBody>
          <a:bodyPr/>
          <a:lstStyle/>
          <a:p>
            <a:r>
              <a:rPr lang="es-CO" sz="19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M2-PM1-03 Porcentaje de casos de vulneración, amenaza o inobservancia de derechos identificados por diagnostico de derechos, con gestiones realizadas por el operador para la activación de ruta de restablecimiento </a:t>
            </a:r>
            <a:br>
              <a:rPr lang="es-CO" sz="19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es-CO" sz="19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Rectángulo redondeado 7"/>
          <p:cNvSpPr/>
          <p:nvPr/>
        </p:nvSpPr>
        <p:spPr>
          <a:xfrm>
            <a:off x="220336" y="1336580"/>
            <a:ext cx="4120309" cy="5064221"/>
          </a:xfrm>
          <a:prstGeom prst="round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3600" b="1" dirty="0" smtClean="0"/>
              <a:t>Objetivo:</a:t>
            </a:r>
          </a:p>
          <a:p>
            <a:pPr algn="ctr"/>
            <a:endParaRPr lang="es-CO" sz="2000" dirty="0" smtClean="0"/>
          </a:p>
          <a:p>
            <a:pPr algn="just"/>
            <a:r>
              <a:rPr lang="es-CO" sz="2000" dirty="0"/>
              <a:t>Medir los  casos en los cuales habiendo identificado vulneración, amenaza o inobservancia de derechos de los NNA a través de los diagnósticos  de derechos, se han realizado desde el Programa gestiones con las entidades del Sistema Nacional de Bienestar Familiar para activar rutas de restablecimiento de derechos</a:t>
            </a:r>
          </a:p>
        </p:txBody>
      </p:sp>
      <p:pic>
        <p:nvPicPr>
          <p:cNvPr id="9" name="Imagen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9804" y="2304295"/>
            <a:ext cx="3232978" cy="31287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100296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29498" y="155805"/>
            <a:ext cx="7886700" cy="659443"/>
          </a:xfrm>
        </p:spPr>
        <p:txBody>
          <a:bodyPr/>
          <a:lstStyle/>
          <a:p>
            <a:r>
              <a:rPr lang="es-CO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</a:rPr>
              <a:t>Logros</a:t>
            </a:r>
            <a:r>
              <a:rPr lang="es-CO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s-CO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es-CO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430346" y="1748506"/>
            <a:ext cx="7886700" cy="4420939"/>
          </a:xfrm>
        </p:spPr>
        <p:txBody>
          <a:bodyPr/>
          <a:lstStyle/>
          <a:p>
            <a:pPr algn="just"/>
            <a:r>
              <a:rPr lang="es-CO" sz="2000" dirty="0" smtClean="0"/>
              <a:t>De los 26  casos </a:t>
            </a:r>
            <a:r>
              <a:rPr lang="es-CO" sz="2000" dirty="0"/>
              <a:t>en los cuales </a:t>
            </a:r>
            <a:r>
              <a:rPr lang="es-CO" sz="2000" dirty="0" smtClean="0"/>
              <a:t>se identificó vulneración</a:t>
            </a:r>
            <a:r>
              <a:rPr lang="es-CO" sz="2000" dirty="0"/>
              <a:t>, amenaza o inobservancia de derechos de los NNA a través de los diagnósticos  de derechos</a:t>
            </a:r>
            <a:r>
              <a:rPr lang="es-CO" sz="2000" dirty="0" smtClean="0"/>
              <a:t>, el operador gestionó efectivamente el 100% de los casos, con las  entidades </a:t>
            </a:r>
            <a:r>
              <a:rPr lang="es-CO" sz="2000" dirty="0"/>
              <a:t>del Sistema Nacional de Bienestar Familiar </a:t>
            </a:r>
            <a:r>
              <a:rPr lang="es-CO" sz="2000" dirty="0" smtClean="0"/>
              <a:t>la activación de </a:t>
            </a:r>
            <a:r>
              <a:rPr lang="es-CO" sz="2000" dirty="0"/>
              <a:t>rutas de restablecimiento de derechos</a:t>
            </a:r>
            <a:r>
              <a:rPr lang="es-CO" sz="2000" dirty="0" smtClean="0"/>
              <a:t>.</a:t>
            </a:r>
          </a:p>
          <a:p>
            <a:pPr algn="just"/>
            <a:r>
              <a:rPr lang="es-CO" sz="2000" dirty="0" smtClean="0"/>
              <a:t>El 100% (26 casos) de las gestiones realizadas con las entidades del Sistema Nacional de Bienestar Familiar han sido efectivas.</a:t>
            </a:r>
          </a:p>
          <a:p>
            <a:pPr algn="just"/>
            <a:r>
              <a:rPr lang="es-CO" sz="2000" dirty="0" smtClean="0"/>
              <a:t> A través de las visitas de supervisión se verificó la participación del 100</a:t>
            </a:r>
            <a:r>
              <a:rPr lang="es-CO" sz="2000" dirty="0"/>
              <a:t> %</a:t>
            </a:r>
            <a:r>
              <a:rPr lang="es-CO" sz="2000" dirty="0" smtClean="0"/>
              <a:t> NNA focalizados y del cumplimiento por parte del operador de acuerdo al objetivo principal del programa</a:t>
            </a:r>
            <a:endParaRPr lang="es-CO" sz="2000" dirty="0"/>
          </a:p>
          <a:p>
            <a:pPr marL="0" indent="0">
              <a:buNone/>
            </a:pPr>
            <a:endParaRPr lang="es-CO" sz="2600" dirty="0"/>
          </a:p>
        </p:txBody>
      </p:sp>
    </p:spTree>
    <p:extLst>
      <p:ext uri="{BB962C8B-B14F-4D97-AF65-F5344CB8AC3E}">
        <p14:creationId xmlns:p14="http://schemas.microsoft.com/office/powerpoint/2010/main" val="214881647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97455" y="264404"/>
            <a:ext cx="7886700" cy="513180"/>
          </a:xfrm>
        </p:spPr>
        <p:txBody>
          <a:bodyPr/>
          <a:lstStyle/>
          <a:p>
            <a:r>
              <a:rPr lang="es-CO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  <a:cs typeface="Arial" panose="020B0604020202020204" pitchFamily="34" charset="0"/>
              </a:rPr>
              <a:t>Retos 2017</a:t>
            </a:r>
            <a:endParaRPr lang="es-CO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Rounded MT Bold" panose="020F0704030504030204" pitchFamily="34" charset="0"/>
              <a:cs typeface="Arial" panose="020B0604020202020204" pitchFamily="34" charset="0"/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473036" y="1824185"/>
            <a:ext cx="7535538" cy="4351338"/>
          </a:xfrm>
        </p:spPr>
        <p:txBody>
          <a:bodyPr/>
          <a:lstStyle/>
          <a:p>
            <a:pPr marL="0" indent="0" algn="just">
              <a:buNone/>
            </a:pPr>
            <a:r>
              <a:rPr lang="es-CO" sz="2000" b="1" dirty="0" smtClean="0"/>
              <a:t>Étnica</a:t>
            </a:r>
          </a:p>
          <a:p>
            <a:pPr algn="just"/>
            <a:r>
              <a:rPr lang="es-CO" sz="2000" dirty="0" smtClean="0"/>
              <a:t>Aumento en la cobertura en un 18% (200 cupos)</a:t>
            </a:r>
          </a:p>
          <a:p>
            <a:pPr algn="just"/>
            <a:r>
              <a:rPr lang="es-CO" sz="2000" dirty="0" smtClean="0"/>
              <a:t>Atención a comunidades donde el programa nunca ha operado (</a:t>
            </a:r>
            <a:r>
              <a:rPr lang="es-CO" sz="2000" b="1" dirty="0" smtClean="0"/>
              <a:t>Puerto Nariño</a:t>
            </a:r>
            <a:r>
              <a:rPr lang="es-CO" sz="2000" dirty="0" smtClean="0"/>
              <a:t>: Naranjales, San </a:t>
            </a:r>
            <a:r>
              <a:rPr lang="es-CO" sz="2000" dirty="0"/>
              <a:t>F</a:t>
            </a:r>
            <a:r>
              <a:rPr lang="es-CO" sz="2000" dirty="0" smtClean="0"/>
              <a:t>rancisco y Puerto Esperanza, </a:t>
            </a:r>
            <a:r>
              <a:rPr lang="es-CO" sz="2000" b="1" dirty="0" smtClean="0"/>
              <a:t>Leticia</a:t>
            </a:r>
            <a:r>
              <a:rPr lang="es-CO" sz="2000" dirty="0" smtClean="0"/>
              <a:t>: San Martin de Amacayacu, </a:t>
            </a:r>
            <a:r>
              <a:rPr lang="es-CO" sz="2000" dirty="0"/>
              <a:t>M</a:t>
            </a:r>
            <a:r>
              <a:rPr lang="es-CO" sz="2000" dirty="0" smtClean="0"/>
              <a:t>acedonia y Kilometro 11)</a:t>
            </a:r>
          </a:p>
          <a:p>
            <a:pPr marL="0" indent="0" algn="just">
              <a:buNone/>
            </a:pPr>
            <a:endParaRPr lang="es-CO" sz="2000" b="1" dirty="0" smtClean="0"/>
          </a:p>
          <a:p>
            <a:pPr marL="0" indent="0" algn="just">
              <a:buNone/>
            </a:pPr>
            <a:r>
              <a:rPr lang="es-CO" sz="2000" b="1" dirty="0" smtClean="0"/>
              <a:t>Tradicional</a:t>
            </a:r>
          </a:p>
          <a:p>
            <a:pPr algn="just"/>
            <a:r>
              <a:rPr lang="es-CO" sz="2000" dirty="0" smtClean="0"/>
              <a:t>Aumento en la cobertura en un 67% (200 cupos)</a:t>
            </a:r>
          </a:p>
          <a:p>
            <a:pPr marL="0" indent="0" algn="just">
              <a:buNone/>
            </a:pPr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20321363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7474" y="1690689"/>
            <a:ext cx="3542554" cy="2121457"/>
          </a:xfr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6090" y="1690688"/>
            <a:ext cx="4059260" cy="2121458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89408" y="3953814"/>
            <a:ext cx="4172755" cy="2046936"/>
          </a:xfrm>
          <a:prstGeom prst="rect">
            <a:avLst/>
          </a:prstGeom>
        </p:spPr>
      </p:pic>
      <p:sp>
        <p:nvSpPr>
          <p:cNvPr id="7" name="Título 1"/>
          <p:cNvSpPr txBox="1">
            <a:spLocks/>
          </p:cNvSpPr>
          <p:nvPr/>
        </p:nvSpPr>
        <p:spPr>
          <a:xfrm>
            <a:off x="183718" y="209013"/>
            <a:ext cx="7886700" cy="72592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CO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</a:rPr>
              <a:t>Generaciones con Bienestar</a:t>
            </a:r>
            <a:endParaRPr lang="es-CO" sz="3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252222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8"/>
          <p:cNvSpPr txBox="1">
            <a:spLocks noChangeArrowheads="1"/>
          </p:cNvSpPr>
          <p:nvPr/>
        </p:nvSpPr>
        <p:spPr bwMode="auto">
          <a:xfrm>
            <a:off x="215841" y="4757046"/>
            <a:ext cx="4915718" cy="17543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es-CO" sz="3600" dirty="0" smtClean="0">
                <a:solidFill>
                  <a:srgbClr val="848484"/>
                </a:solidFill>
                <a:latin typeface="Arial Rounded MT Bold" panose="020F0704030504030204" pitchFamily="34" charset="0"/>
                <a:cs typeface="Arial" panose="020B0604020202020204" pitchFamily="34" charset="0"/>
              </a:rPr>
              <a:t>Equipo Móvil </a:t>
            </a:r>
            <a:r>
              <a:rPr lang="es-419" sz="3600" dirty="0" smtClean="0">
                <a:solidFill>
                  <a:srgbClr val="848484"/>
                </a:solidFill>
                <a:latin typeface="Arial Rounded MT Bold" panose="020F0704030504030204" pitchFamily="34" charset="0"/>
                <a:cs typeface="Arial" panose="020B0604020202020204" pitchFamily="34" charset="0"/>
              </a:rPr>
              <a:t>d</a:t>
            </a:r>
            <a:r>
              <a:rPr lang="es-CO" sz="3600" dirty="0" smtClean="0">
                <a:solidFill>
                  <a:srgbClr val="848484"/>
                </a:solidFill>
                <a:latin typeface="Arial Rounded MT Bold" panose="020F0704030504030204" pitchFamily="34" charset="0"/>
                <a:cs typeface="Arial" panose="020B0604020202020204" pitchFamily="34" charset="0"/>
              </a:rPr>
              <a:t>e Protección Integral – </a:t>
            </a:r>
            <a:r>
              <a:rPr lang="es-CO" sz="3600" dirty="0">
                <a:solidFill>
                  <a:srgbClr val="848484"/>
                </a:solidFill>
                <a:latin typeface="Arial Rounded MT Bold" panose="020F0704030504030204" pitchFamily="34" charset="0"/>
                <a:cs typeface="Arial" panose="020B0604020202020204" pitchFamily="34" charset="0"/>
              </a:rPr>
              <a:t>“EMPI”</a:t>
            </a:r>
            <a:endParaRPr lang="es-ES" sz="3600" dirty="0">
              <a:solidFill>
                <a:srgbClr val="848484"/>
              </a:solidFill>
              <a:latin typeface="Arial Rounded MT Bold" panose="020F07040305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63279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32891" y="271884"/>
            <a:ext cx="7886700" cy="1325563"/>
          </a:xfrm>
        </p:spPr>
        <p:txBody>
          <a:bodyPr/>
          <a:lstStyle/>
          <a:p>
            <a:r>
              <a:rPr lang="es-CO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  <a:cs typeface="Arial" panose="020B0604020202020204" pitchFamily="34" charset="0"/>
              </a:rPr>
              <a:t>Sabías que…</a:t>
            </a:r>
            <a:endParaRPr lang="es-CO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Rounded MT Bold" panose="020F070403050403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684833">
            <a:off x="4480215" y="964252"/>
            <a:ext cx="3847564" cy="4568537"/>
          </a:xfrm>
          <a:prstGeom prst="rect">
            <a:avLst/>
          </a:prstGeom>
        </p:spPr>
      </p:pic>
      <p:sp>
        <p:nvSpPr>
          <p:cNvPr id="8" name="CuadroTexto 7"/>
          <p:cNvSpPr txBox="1"/>
          <p:nvPr/>
        </p:nvSpPr>
        <p:spPr>
          <a:xfrm>
            <a:off x="5717754" y="2048636"/>
            <a:ext cx="2467779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Los equipos móviles de Protección Integral del ICBF EMPI, trabaja para contribuir el restablecimiento de los derechos de los NNA en situación de trabajo Infantil </a:t>
            </a:r>
          </a:p>
        </p:txBody>
      </p:sp>
      <p:pic>
        <p:nvPicPr>
          <p:cNvPr id="11" name="Imagen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2328" y="2348627"/>
            <a:ext cx="2606036" cy="3524224"/>
          </a:xfrm>
          <a:prstGeom prst="rect">
            <a:avLst/>
          </a:prstGeom>
        </p:spPr>
      </p:pic>
      <p:sp>
        <p:nvSpPr>
          <p:cNvPr id="12" name="Rectángulo 11"/>
          <p:cNvSpPr/>
          <p:nvPr/>
        </p:nvSpPr>
        <p:spPr>
          <a:xfrm>
            <a:off x="4098275" y="5266063"/>
            <a:ext cx="3921316" cy="81524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b="1" dirty="0" smtClean="0"/>
              <a:t>El equipo esta conformado por: Un Trabajador Social, un Psicólogo y un Antropólogo</a:t>
            </a:r>
            <a:endParaRPr lang="es-CO" b="1" dirty="0"/>
          </a:p>
        </p:txBody>
      </p:sp>
    </p:spTree>
    <p:extLst>
      <p:ext uri="{BB962C8B-B14F-4D97-AF65-F5344CB8AC3E}">
        <p14:creationId xmlns:p14="http://schemas.microsoft.com/office/powerpoint/2010/main" val="317019922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121185"/>
            <a:ext cx="7886700" cy="806852"/>
          </a:xfrm>
        </p:spPr>
        <p:txBody>
          <a:bodyPr/>
          <a:lstStyle/>
          <a:p>
            <a:r>
              <a:rPr lang="es-CO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  <a:cs typeface="Arial" panose="020B0604020202020204" pitchFamily="34" charset="0"/>
              </a:rPr>
              <a:t>El proceso de atención por parte del </a:t>
            </a:r>
            <a:r>
              <a:rPr lang="es-CO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  <a:cs typeface="Arial" panose="020B0604020202020204" pitchFamily="34" charset="0"/>
              </a:rPr>
              <a:t/>
            </a:r>
            <a:br>
              <a:rPr lang="es-CO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  <a:cs typeface="Arial" panose="020B0604020202020204" pitchFamily="34" charset="0"/>
              </a:rPr>
            </a:br>
            <a:r>
              <a:rPr lang="es-CO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  <a:cs typeface="Arial" panose="020B0604020202020204" pitchFamily="34" charset="0"/>
              </a:rPr>
              <a:t>Equipo </a:t>
            </a:r>
            <a:r>
              <a:rPr lang="es-CO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  <a:cs typeface="Arial" panose="020B0604020202020204" pitchFamily="34" charset="0"/>
              </a:rPr>
              <a:t>de Profesionales del </a:t>
            </a:r>
            <a:r>
              <a:rPr lang="es-CO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  <a:cs typeface="Arial" panose="020B0604020202020204" pitchFamily="34" charset="0"/>
              </a:rPr>
              <a:t>EMPI: </a:t>
            </a:r>
            <a:endParaRPr lang="es-CO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Rounded MT Bold" panose="020F070403050403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Diagrama 3"/>
          <p:cNvGraphicFramePr/>
          <p:nvPr>
            <p:extLst>
              <p:ext uri="{D42A27DB-BD31-4B8C-83A1-F6EECF244321}">
                <p14:modId xmlns:p14="http://schemas.microsoft.com/office/powerpoint/2010/main" val="2507544051"/>
              </p:ext>
            </p:extLst>
          </p:nvPr>
        </p:nvGraphicFramePr>
        <p:xfrm>
          <a:off x="429658" y="1244905"/>
          <a:ext cx="7855026" cy="518894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1656205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115910"/>
            <a:ext cx="6482687" cy="862885"/>
          </a:xfrm>
        </p:spPr>
        <p:txBody>
          <a:bodyPr/>
          <a:lstStyle/>
          <a:p>
            <a:r>
              <a:rPr lang="es-CO" sz="2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TRABAJO </a:t>
            </a:r>
            <a:r>
              <a:rPr lang="es-CO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INFANTIL, ESCNNA, PAUTAS DE CRIANZA Y  CONSUMO DE SPA</a:t>
            </a:r>
          </a:p>
        </p:txBody>
      </p:sp>
      <p:sp>
        <p:nvSpPr>
          <p:cNvPr id="3" name="2 CuadroTexto"/>
          <p:cNvSpPr txBox="1"/>
          <p:nvPr/>
        </p:nvSpPr>
        <p:spPr>
          <a:xfrm>
            <a:off x="191069" y="1110188"/>
            <a:ext cx="56092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smtClean="0"/>
              <a:t>B</a:t>
            </a:r>
            <a:r>
              <a:rPr lang="es-419" dirty="0" smtClean="0"/>
              <a:t>arrios de Leticia en donde se realizó la sensibilizacion.</a:t>
            </a:r>
            <a:endParaRPr lang="es-ES" dirty="0"/>
          </a:p>
        </p:txBody>
      </p:sp>
      <p:graphicFrame>
        <p:nvGraphicFramePr>
          <p:cNvPr id="4" name="3 Diagrama"/>
          <p:cNvGraphicFramePr/>
          <p:nvPr>
            <p:extLst>
              <p:ext uri="{D42A27DB-BD31-4B8C-83A1-F6EECF244321}">
                <p14:modId xmlns:p14="http://schemas.microsoft.com/office/powerpoint/2010/main" val="2816797335"/>
              </p:ext>
            </p:extLst>
          </p:nvPr>
        </p:nvGraphicFramePr>
        <p:xfrm>
          <a:off x="682388" y="1637732"/>
          <a:ext cx="7287905" cy="487949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2983724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51150" y="3777696"/>
            <a:ext cx="3150919" cy="2365527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91648" y="3767862"/>
            <a:ext cx="3163423" cy="2365527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20937" y="1394193"/>
            <a:ext cx="3181132" cy="2383503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65355" y="1394193"/>
            <a:ext cx="3155582" cy="2373669"/>
          </a:xfrm>
          <a:prstGeom prst="rect">
            <a:avLst/>
          </a:prstGeom>
        </p:spPr>
      </p:pic>
      <p:sp>
        <p:nvSpPr>
          <p:cNvPr id="9" name="Título 1"/>
          <p:cNvSpPr>
            <a:spLocks noGrp="1"/>
          </p:cNvSpPr>
          <p:nvPr>
            <p:ph type="title"/>
          </p:nvPr>
        </p:nvSpPr>
        <p:spPr>
          <a:xfrm>
            <a:off x="132891" y="271884"/>
            <a:ext cx="7886700" cy="1325563"/>
          </a:xfrm>
        </p:spPr>
        <p:txBody>
          <a:bodyPr/>
          <a:lstStyle/>
          <a:p>
            <a:r>
              <a:rPr lang="es-CO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  <a:cs typeface="Arial" panose="020B0604020202020204" pitchFamily="34" charset="0"/>
              </a:rPr>
              <a:t>EMPI</a:t>
            </a:r>
            <a:endParaRPr lang="es-CO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Rounded MT Bold" panose="020F07040305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431065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98304" y="275422"/>
            <a:ext cx="7886700" cy="694063"/>
          </a:xfrm>
        </p:spPr>
        <p:txBody>
          <a:bodyPr/>
          <a:lstStyle/>
          <a:p>
            <a:r>
              <a:rPr lang="es-CO" sz="2800" b="1" dirty="0" smtClean="0">
                <a:solidFill>
                  <a:schemeClr val="bg1"/>
                </a:solidFill>
                <a:latin typeface="Arial Rounded MT Bold" panose="020F0704030504030204" pitchFamily="34" charset="0"/>
                <a:cs typeface="Arial" panose="020B0604020202020204" pitchFamily="34" charset="0"/>
              </a:rPr>
              <a:t>AGENDA</a:t>
            </a:r>
            <a:endParaRPr lang="es-CO" sz="2800" b="1" dirty="0">
              <a:solidFill>
                <a:schemeClr val="bg1"/>
              </a:solidFill>
              <a:latin typeface="Arial Rounded MT Bold" panose="020F0704030504030204" pitchFamily="34" charset="0"/>
              <a:cs typeface="Arial" panose="020B0604020202020204" pitchFamily="34" charset="0"/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487055" y="1276614"/>
            <a:ext cx="7886700" cy="4351338"/>
          </a:xfrm>
        </p:spPr>
        <p:txBody>
          <a:bodyPr/>
          <a:lstStyle/>
          <a:p>
            <a:pPr>
              <a:lnSpc>
                <a:spcPct val="100000"/>
              </a:lnSpc>
              <a:buFont typeface="+mj-lt"/>
              <a:buAutoNum type="arabicPeriod"/>
            </a:pPr>
            <a:r>
              <a:rPr lang="es-CO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Ingreso </a:t>
            </a:r>
          </a:p>
          <a:p>
            <a:pPr>
              <a:lnSpc>
                <a:spcPct val="100000"/>
              </a:lnSpc>
              <a:buFont typeface="+mj-lt"/>
              <a:buAutoNum type="arabicPeriod"/>
            </a:pPr>
            <a:r>
              <a:rPr lang="es-CO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Actos protocolarios </a:t>
            </a:r>
          </a:p>
          <a:p>
            <a:pPr>
              <a:lnSpc>
                <a:spcPct val="100000"/>
              </a:lnSpc>
              <a:buFont typeface="+mj-lt"/>
              <a:buAutoNum type="arabicPeriod"/>
            </a:pPr>
            <a:r>
              <a:rPr lang="es-CO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Primera infancia</a:t>
            </a:r>
            <a:endParaRPr lang="es-419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  <a:buFont typeface="+mj-lt"/>
              <a:buAutoNum type="arabicPeriod"/>
            </a:pPr>
            <a:r>
              <a:rPr lang="es-419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Niñez y Adolecencia</a:t>
            </a:r>
          </a:p>
          <a:p>
            <a:pPr>
              <a:lnSpc>
                <a:spcPct val="100000"/>
              </a:lnSpc>
              <a:buFont typeface="+mj-lt"/>
              <a:buAutoNum type="arabicPeriod"/>
            </a:pPr>
            <a:r>
              <a:rPr lang="es-419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EMPI</a:t>
            </a:r>
            <a:endParaRPr lang="es-CO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  <a:buFont typeface="+mj-lt"/>
              <a:buAutoNum type="arabicPeriod"/>
            </a:pPr>
            <a:r>
              <a:rPr lang="es-CO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Gestión para la atención de las familias poblaciones y comunidad</a:t>
            </a:r>
          </a:p>
          <a:p>
            <a:pPr lvl="1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es-CO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Territorios Étnicos con Bienestar</a:t>
            </a:r>
          </a:p>
          <a:p>
            <a:pPr lvl="1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es-CO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Nutrición</a:t>
            </a:r>
          </a:p>
          <a:p>
            <a:pPr lvl="1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es-CO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Protección </a:t>
            </a:r>
            <a:endParaRPr lang="es-CO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es-CO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CO" sz="1400" dirty="0">
                <a:latin typeface="Arial" panose="020B0604020202020204" pitchFamily="34" charset="0"/>
                <a:cs typeface="Arial" panose="020B0604020202020204" pitchFamily="34" charset="0"/>
              </a:rPr>
              <a:t>Hogares Sustitutos y Gestores</a:t>
            </a:r>
          </a:p>
          <a:p>
            <a:pPr lvl="1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es-CO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Sistema </a:t>
            </a:r>
            <a:r>
              <a:rPr lang="es-CO" sz="1400" dirty="0">
                <a:latin typeface="Arial" panose="020B0604020202020204" pitchFamily="34" charset="0"/>
                <a:cs typeface="Arial" panose="020B0604020202020204" pitchFamily="34" charset="0"/>
              </a:rPr>
              <a:t>de Responsabilidad Penal para  </a:t>
            </a:r>
            <a:r>
              <a:rPr lang="es-CO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Adolecentes</a:t>
            </a:r>
            <a:endParaRPr lang="es-CO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es-CO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Servicios </a:t>
            </a:r>
            <a:r>
              <a:rPr lang="es-CO" sz="1400" dirty="0">
                <a:latin typeface="Arial" panose="020B0604020202020204" pitchFamily="34" charset="0"/>
                <a:cs typeface="Arial" panose="020B0604020202020204" pitchFamily="34" charset="0"/>
              </a:rPr>
              <a:t>y atención</a:t>
            </a:r>
          </a:p>
          <a:p>
            <a:pPr>
              <a:lnSpc>
                <a:spcPct val="100000"/>
              </a:lnSpc>
              <a:buFont typeface="+mj-lt"/>
              <a:buAutoNum type="arabicPeriod"/>
            </a:pPr>
            <a:r>
              <a:rPr lang="es-CO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Espacio </a:t>
            </a:r>
            <a:r>
              <a:rPr lang="es-CO" sz="1200" dirty="0">
                <a:latin typeface="Arial" panose="020B0604020202020204" pitchFamily="34" charset="0"/>
                <a:cs typeface="Arial" panose="020B0604020202020204" pitchFamily="34" charset="0"/>
              </a:rPr>
              <a:t>de Preguntas</a:t>
            </a:r>
          </a:p>
          <a:p>
            <a:pPr>
              <a:lnSpc>
                <a:spcPct val="100000"/>
              </a:lnSpc>
              <a:buFont typeface="+mj-lt"/>
              <a:buAutoNum type="arabicPeriod"/>
            </a:pPr>
            <a:r>
              <a:rPr lang="es-419" sz="1200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s-CO" sz="12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s-419" sz="1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s-CO" sz="1200" dirty="0">
                <a:latin typeface="Arial" panose="020B0604020202020204" pitchFamily="34" charset="0"/>
                <a:cs typeface="Arial" panose="020B0604020202020204" pitchFamily="34" charset="0"/>
              </a:rPr>
              <a:t> Feria</a:t>
            </a:r>
          </a:p>
          <a:p>
            <a:pPr marL="514350" indent="-514350">
              <a:lnSpc>
                <a:spcPct val="100000"/>
              </a:lnSpc>
              <a:buAutoNum type="arabicPeriod"/>
            </a:pPr>
            <a:endParaRPr lang="es-CO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indent="-514350">
              <a:buAutoNum type="arabicPeriod"/>
            </a:pPr>
            <a:endParaRPr lang="es-CO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796540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3506" y="0"/>
            <a:ext cx="6095092" cy="1325563"/>
          </a:xfrm>
        </p:spPr>
        <p:txBody>
          <a:bodyPr/>
          <a:lstStyle/>
          <a:p>
            <a:r>
              <a:rPr lang="es-CO" sz="3200" b="1" dirty="0">
                <a:solidFill>
                  <a:schemeClr val="bg1"/>
                </a:solidFill>
                <a:latin typeface="Arial Rounded MT Bold" panose="020F0704030504030204" pitchFamily="34" charset="0"/>
                <a:cs typeface="Arial" panose="020B0604020202020204" pitchFamily="34" charset="0"/>
              </a:rPr>
              <a:t>S</a:t>
            </a:r>
            <a:r>
              <a:rPr lang="es-CO" sz="3200" b="1" dirty="0" smtClean="0">
                <a:solidFill>
                  <a:schemeClr val="bg1"/>
                </a:solidFill>
                <a:latin typeface="Arial Rounded MT Bold" panose="020F0704030504030204" pitchFamily="34" charset="0"/>
                <a:cs typeface="Arial" panose="020B0604020202020204" pitchFamily="34" charset="0"/>
              </a:rPr>
              <a:t>ocialización de trabajo infantil y ESCNNA</a:t>
            </a:r>
            <a:r>
              <a:rPr lang="es-CO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endParaRPr lang="es-ES" sz="3200" dirty="0"/>
          </a:p>
        </p:txBody>
      </p:sp>
      <p:graphicFrame>
        <p:nvGraphicFramePr>
          <p:cNvPr id="4" name="3 Marcador de contenido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99956821"/>
              </p:ext>
            </p:extLst>
          </p:nvPr>
        </p:nvGraphicFramePr>
        <p:xfrm>
          <a:off x="628650" y="1146412"/>
          <a:ext cx="7886700" cy="536357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789430587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3 Marcador de contenido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51962527"/>
              </p:ext>
            </p:extLst>
          </p:nvPr>
        </p:nvGraphicFramePr>
        <p:xfrm>
          <a:off x="628650" y="1146412"/>
          <a:ext cx="7886700" cy="536357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1 Título"/>
          <p:cNvSpPr txBox="1">
            <a:spLocks/>
          </p:cNvSpPr>
          <p:nvPr/>
        </p:nvSpPr>
        <p:spPr>
          <a:xfrm>
            <a:off x="173506" y="0"/>
            <a:ext cx="6095092" cy="132556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CO" sz="3200" b="1" smtClean="0">
                <a:solidFill>
                  <a:schemeClr val="bg1"/>
                </a:solidFill>
                <a:latin typeface="Arial Rounded MT Bold" panose="020F0704030504030204" pitchFamily="34" charset="0"/>
                <a:cs typeface="Arial" panose="020B0604020202020204" pitchFamily="34" charset="0"/>
              </a:rPr>
              <a:t>Socialización de trabajo infantil y ESCNNA</a:t>
            </a:r>
            <a:r>
              <a:rPr lang="es-CO" sz="3200" b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endParaRPr lang="es-ES" sz="3200" dirty="0"/>
          </a:p>
        </p:txBody>
      </p:sp>
    </p:spTree>
    <p:extLst>
      <p:ext uri="{BB962C8B-B14F-4D97-AF65-F5344CB8AC3E}">
        <p14:creationId xmlns:p14="http://schemas.microsoft.com/office/powerpoint/2010/main" val="252115934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32202" y="121186"/>
            <a:ext cx="6378766" cy="837282"/>
          </a:xfrm>
        </p:spPr>
        <p:txBody>
          <a:bodyPr/>
          <a:lstStyle/>
          <a:p>
            <a:r>
              <a:rPr lang="es-CO" sz="1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  <a:cs typeface="Arial" panose="020B0604020202020204" pitchFamily="34" charset="0"/>
              </a:rPr>
              <a:t>A</a:t>
            </a:r>
            <a:r>
              <a:rPr lang="es-CO" sz="1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  <a:cs typeface="Arial" panose="020B0604020202020204" pitchFamily="34" charset="0"/>
              </a:rPr>
              <a:t>rticulación con diferentes instituciones de Leticia - actividades de sensibilización y prevención en el tema de: </a:t>
            </a:r>
            <a:r>
              <a:rPr lang="es-CO" sz="1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  <a:cs typeface="Arial" panose="020B0604020202020204" pitchFamily="34" charset="0"/>
              </a:rPr>
              <a:t>TRABAJO INFANTIL Y ESCNNA</a:t>
            </a:r>
            <a:endParaRPr lang="es-CO" sz="1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Rounded MT Bold" panose="020F0704030504030204" pitchFamily="34" charset="0"/>
            </a:endParaRPr>
          </a:p>
        </p:txBody>
      </p:sp>
      <p:graphicFrame>
        <p:nvGraphicFramePr>
          <p:cNvPr id="4" name="Marcador de contenid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94177728"/>
              </p:ext>
            </p:extLst>
          </p:nvPr>
        </p:nvGraphicFramePr>
        <p:xfrm>
          <a:off x="551532" y="539826"/>
          <a:ext cx="7886700" cy="291597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5" name="Marcador de contenido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71842251"/>
              </p:ext>
            </p:extLst>
          </p:nvPr>
        </p:nvGraphicFramePr>
        <p:xfrm>
          <a:off x="549695" y="1650693"/>
          <a:ext cx="7886700" cy="291597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graphicFrame>
        <p:nvGraphicFramePr>
          <p:cNvPr id="6" name="Marcador de contenido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87172887"/>
              </p:ext>
            </p:extLst>
          </p:nvPr>
        </p:nvGraphicFramePr>
        <p:xfrm>
          <a:off x="547859" y="2640375"/>
          <a:ext cx="7886700" cy="291597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2" r:lo="rId13" r:qs="rId14" r:cs="rId15"/>
          </a:graphicData>
        </a:graphic>
      </p:graphicFrame>
      <p:graphicFrame>
        <p:nvGraphicFramePr>
          <p:cNvPr id="7" name="Marcador de contenido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78010426"/>
              </p:ext>
            </p:extLst>
          </p:nvPr>
        </p:nvGraphicFramePr>
        <p:xfrm>
          <a:off x="579074" y="3718192"/>
          <a:ext cx="7886700" cy="291597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7" r:lo="rId18" r:qs="rId19" r:cs="rId20"/>
          </a:graphicData>
        </a:graphic>
      </p:graphicFrame>
    </p:spTree>
    <p:extLst>
      <p:ext uri="{BB962C8B-B14F-4D97-AF65-F5344CB8AC3E}">
        <p14:creationId xmlns:p14="http://schemas.microsoft.com/office/powerpoint/2010/main" val="654076262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Marcador de contenido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9144" y="1420231"/>
            <a:ext cx="2848287" cy="2136215"/>
          </a:xfr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34110" y="3554636"/>
            <a:ext cx="2849894" cy="2137421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27313" y="1419023"/>
            <a:ext cx="2847484" cy="2135613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0634" y="1421437"/>
            <a:ext cx="2846679" cy="2135009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9144" y="3556446"/>
            <a:ext cx="2848287" cy="2136216"/>
          </a:xfrm>
          <a:prstGeom prst="rect">
            <a:avLst/>
          </a:prstGeom>
        </p:spPr>
      </p:pic>
      <p:pic>
        <p:nvPicPr>
          <p:cNvPr id="10" name="Imagen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7431" y="3555239"/>
            <a:ext cx="2848286" cy="2136215"/>
          </a:xfrm>
          <a:prstGeom prst="rect">
            <a:avLst/>
          </a:prstGeom>
        </p:spPr>
      </p:pic>
      <p:sp>
        <p:nvSpPr>
          <p:cNvPr id="11" name="Título 1"/>
          <p:cNvSpPr txBox="1">
            <a:spLocks/>
          </p:cNvSpPr>
          <p:nvPr/>
        </p:nvSpPr>
        <p:spPr>
          <a:xfrm>
            <a:off x="132202" y="121186"/>
            <a:ext cx="6378766" cy="837282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CO" sz="180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  <a:cs typeface="Arial" panose="020B0604020202020204" pitchFamily="34" charset="0"/>
              </a:rPr>
              <a:t>Articulación con diferentes instituciones de Leticia - actividades de sensibilización y prevención en el tema de: TRABAJO INFANTIL Y ESCNNA</a:t>
            </a:r>
            <a:endParaRPr lang="es-CO" sz="1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096100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Marcador de contenido 2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1346" y="2840355"/>
            <a:ext cx="2219706" cy="1689443"/>
          </a:xfr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6757" y="4503773"/>
            <a:ext cx="2214657" cy="1626597"/>
          </a:xfrm>
          <a:prstGeom prst="rect">
            <a:avLst/>
          </a:prstGeom>
        </p:spPr>
      </p:pic>
      <p:pic>
        <p:nvPicPr>
          <p:cNvPr id="10" name="Imagen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29753" y="4503773"/>
            <a:ext cx="2177527" cy="1649137"/>
          </a:xfrm>
          <a:prstGeom prst="rect">
            <a:avLst/>
          </a:prstGeom>
        </p:spPr>
      </p:pic>
      <p:pic>
        <p:nvPicPr>
          <p:cNvPr id="11" name="Imagen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5981" y="4503391"/>
            <a:ext cx="2218175" cy="1639502"/>
          </a:xfrm>
          <a:prstGeom prst="rect">
            <a:avLst/>
          </a:prstGeom>
        </p:spPr>
      </p:pic>
      <p:pic>
        <p:nvPicPr>
          <p:cNvPr id="12" name="Imagen 1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21786" y="2856745"/>
            <a:ext cx="2177527" cy="1677381"/>
          </a:xfrm>
          <a:prstGeom prst="rect">
            <a:avLst/>
          </a:prstGeom>
        </p:spPr>
      </p:pic>
      <p:pic>
        <p:nvPicPr>
          <p:cNvPr id="13" name="Imagen 1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1346" y="1239783"/>
            <a:ext cx="2203772" cy="1626987"/>
          </a:xfrm>
          <a:prstGeom prst="rect">
            <a:avLst/>
          </a:prstGeom>
        </p:spPr>
      </p:pic>
      <p:pic>
        <p:nvPicPr>
          <p:cNvPr id="14" name="Imagen 13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5981" y="2865531"/>
            <a:ext cx="2205307" cy="1684985"/>
          </a:xfrm>
          <a:prstGeom prst="rect">
            <a:avLst/>
          </a:prstGeom>
        </p:spPr>
      </p:pic>
      <p:pic>
        <p:nvPicPr>
          <p:cNvPr id="15" name="Imagen 14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8918" y="1234277"/>
            <a:ext cx="2182428" cy="1636821"/>
          </a:xfrm>
          <a:prstGeom prst="rect">
            <a:avLst/>
          </a:prstGeom>
        </p:spPr>
      </p:pic>
      <p:pic>
        <p:nvPicPr>
          <p:cNvPr id="16" name="Imagen 15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8941" y="1243445"/>
            <a:ext cx="2177527" cy="1633145"/>
          </a:xfrm>
          <a:prstGeom prst="rect">
            <a:avLst/>
          </a:prstGeom>
        </p:spPr>
      </p:pic>
      <p:sp>
        <p:nvSpPr>
          <p:cNvPr id="17" name="Título 1"/>
          <p:cNvSpPr>
            <a:spLocks noGrp="1"/>
          </p:cNvSpPr>
          <p:nvPr>
            <p:ph type="title"/>
          </p:nvPr>
        </p:nvSpPr>
        <p:spPr>
          <a:xfrm>
            <a:off x="132202" y="121186"/>
            <a:ext cx="6378766" cy="837282"/>
          </a:xfrm>
        </p:spPr>
        <p:txBody>
          <a:bodyPr/>
          <a:lstStyle/>
          <a:p>
            <a:r>
              <a:rPr lang="es-CO" sz="1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  <a:cs typeface="Arial" panose="020B0604020202020204" pitchFamily="34" charset="0"/>
              </a:rPr>
              <a:t>A</a:t>
            </a:r>
            <a:r>
              <a:rPr lang="es-CO" sz="1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  <a:cs typeface="Arial" panose="020B0604020202020204" pitchFamily="34" charset="0"/>
              </a:rPr>
              <a:t>rticulación con diferentes instituciones de Leticia - actividades de sensibilización y prevención en el tema de: </a:t>
            </a:r>
            <a:r>
              <a:rPr lang="es-CO" sz="1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  <a:cs typeface="Arial" panose="020B0604020202020204" pitchFamily="34" charset="0"/>
              </a:rPr>
              <a:t>TRABAJO INFANTIL Y ESCNNA</a:t>
            </a:r>
            <a:endParaRPr lang="es-CO" sz="1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45130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8"/>
          <p:cNvSpPr txBox="1">
            <a:spLocks noChangeArrowheads="1"/>
          </p:cNvSpPr>
          <p:nvPr/>
        </p:nvSpPr>
        <p:spPr bwMode="auto">
          <a:xfrm>
            <a:off x="625475" y="4988400"/>
            <a:ext cx="4618554" cy="1126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lnSpc>
                <a:spcPct val="80000"/>
              </a:lnSpc>
            </a:pPr>
            <a:r>
              <a:rPr lang="es-ES" sz="2800" dirty="0">
                <a:solidFill>
                  <a:srgbClr val="848484"/>
                </a:solidFill>
                <a:latin typeface="Arial Rounded MT Bold" panose="020F0704030504030204" pitchFamily="34" charset="0"/>
              </a:rPr>
              <a:t>G</a:t>
            </a:r>
            <a:r>
              <a:rPr lang="es-ES" sz="2800" dirty="0" smtClean="0">
                <a:solidFill>
                  <a:srgbClr val="848484"/>
                </a:solidFill>
                <a:latin typeface="Arial Rounded MT Bold" panose="020F0704030504030204" pitchFamily="34" charset="0"/>
              </a:rPr>
              <a:t>estión para la atención de las familias, poblaciones y comunidad</a:t>
            </a:r>
            <a:endParaRPr lang="es-ES" sz="2800" dirty="0">
              <a:solidFill>
                <a:srgbClr val="848484"/>
              </a:solidFill>
              <a:latin typeface="Arial Rounded MT Bold" panose="020F0704030504030204" pitchFamily="34" charset="0"/>
            </a:endParaRPr>
          </a:p>
        </p:txBody>
      </p:sp>
      <p:cxnSp>
        <p:nvCxnSpPr>
          <p:cNvPr id="5" name="Conector recto 4"/>
          <p:cNvCxnSpPr/>
          <p:nvPr/>
        </p:nvCxnSpPr>
        <p:spPr>
          <a:xfrm>
            <a:off x="625475" y="5073650"/>
            <a:ext cx="0" cy="1243013"/>
          </a:xfrm>
          <a:prstGeom prst="line">
            <a:avLst/>
          </a:prstGeom>
          <a:ln w="9525" cmpd="sng">
            <a:solidFill>
              <a:srgbClr val="7F7F7F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014914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12204" y="226722"/>
            <a:ext cx="6403215" cy="785611"/>
          </a:xfrm>
        </p:spPr>
        <p:txBody>
          <a:bodyPr/>
          <a:lstStyle/>
          <a:p>
            <a:r>
              <a:rPr lang="es-CO" sz="3400" dirty="0" smtClean="0">
                <a:solidFill>
                  <a:schemeClr val="bg1"/>
                </a:solidFill>
                <a:latin typeface="Calibri "/>
              </a:rPr>
              <a:t>Programa</a:t>
            </a:r>
            <a:endParaRPr lang="es-CO" sz="3400" dirty="0">
              <a:solidFill>
                <a:schemeClr val="bg1"/>
              </a:solidFill>
              <a:latin typeface="Calibri "/>
            </a:endParaRP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05100" y="1657140"/>
            <a:ext cx="3399570" cy="39688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6367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 txBox="1">
            <a:spLocks/>
          </p:cNvSpPr>
          <p:nvPr/>
        </p:nvSpPr>
        <p:spPr>
          <a:xfrm>
            <a:off x="238125" y="383332"/>
            <a:ext cx="7474024" cy="49296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CO" sz="2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  "/>
              </a:rPr>
              <a:t>Objetivo del Programa</a:t>
            </a:r>
            <a:endParaRPr lang="es-CO" sz="24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   "/>
            </a:endParaRPr>
          </a:p>
        </p:txBody>
      </p:sp>
      <p:sp>
        <p:nvSpPr>
          <p:cNvPr id="5" name="Rectángulo 4"/>
          <p:cNvSpPr/>
          <p:nvPr/>
        </p:nvSpPr>
        <p:spPr>
          <a:xfrm>
            <a:off x="238124" y="1564062"/>
            <a:ext cx="8410575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ES" sz="2000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“Potenciar capacidades </a:t>
            </a:r>
            <a:r>
              <a:rPr lang="es-ES" sz="2400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individuales y colectivas</a:t>
            </a:r>
            <a:r>
              <a:rPr lang="es-ES" sz="2000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con familias en situación de </a:t>
            </a:r>
            <a:r>
              <a:rPr lang="es-ES" sz="2400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vulnerabilidad</a:t>
            </a:r>
            <a:r>
              <a:rPr lang="es-ES" sz="2000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para fortalecer sus vínculos de cuidado mutuo y su integración social, a través de una intervención psicosocial que involucre acciones de </a:t>
            </a:r>
            <a:r>
              <a:rPr lang="es-ES" sz="2400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aprendizaje – educación</a:t>
            </a:r>
            <a:r>
              <a:rPr lang="es-ES" sz="2000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facilitación, apoyo terapéutico y consolidación de redes”</a:t>
            </a:r>
            <a:endParaRPr lang="es-CO" sz="20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01702" y="3749276"/>
            <a:ext cx="2785492" cy="21819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2138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9"/>
          <p:cNvSpPr txBox="1">
            <a:spLocks noChangeArrowheads="1"/>
          </p:cNvSpPr>
          <p:nvPr/>
        </p:nvSpPr>
        <p:spPr bwMode="auto">
          <a:xfrm>
            <a:off x="408854" y="160050"/>
            <a:ext cx="6837362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r>
              <a:rPr lang="es-ES" sz="3200" dirty="0" smtClean="0">
                <a:solidFill>
                  <a:schemeClr val="bg1"/>
                </a:solidFill>
              </a:rPr>
              <a:t>FAMILIAS CON BIENESTAR</a:t>
            </a:r>
            <a:endParaRPr lang="es-ES" sz="3200" dirty="0">
              <a:solidFill>
                <a:schemeClr val="bg1"/>
              </a:solidFill>
            </a:endParaRPr>
          </a:p>
        </p:txBody>
      </p:sp>
      <p:sp>
        <p:nvSpPr>
          <p:cNvPr id="6" name="CuadroTexto 7"/>
          <p:cNvSpPr txBox="1">
            <a:spLocks noChangeArrowheads="1"/>
          </p:cNvSpPr>
          <p:nvPr/>
        </p:nvSpPr>
        <p:spPr bwMode="auto">
          <a:xfrm>
            <a:off x="6838737" y="3570745"/>
            <a:ext cx="1931335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/>
            <a:r>
              <a:rPr lang="es-CO" dirty="0">
                <a:solidFill>
                  <a:schemeClr val="accent1"/>
                </a:solidFill>
              </a:rPr>
              <a:t>APOYO </a:t>
            </a:r>
            <a:r>
              <a:rPr lang="es-CO" dirty="0" smtClean="0">
                <a:solidFill>
                  <a:schemeClr val="accent1"/>
                </a:solidFill>
              </a:rPr>
              <a:t>TERAPÉUTICO</a:t>
            </a:r>
            <a:endParaRPr lang="es-CO" dirty="0">
              <a:solidFill>
                <a:schemeClr val="accent1"/>
              </a:solidFill>
            </a:endParaRPr>
          </a:p>
        </p:txBody>
      </p:sp>
      <p:grpSp>
        <p:nvGrpSpPr>
          <p:cNvPr id="8" name="Grupo 11"/>
          <p:cNvGrpSpPr>
            <a:grpSpLocks/>
          </p:cNvGrpSpPr>
          <p:nvPr/>
        </p:nvGrpSpPr>
        <p:grpSpPr bwMode="auto">
          <a:xfrm>
            <a:off x="288349" y="2497284"/>
            <a:ext cx="1992312" cy="1948516"/>
            <a:chOff x="616330" y="1892703"/>
            <a:chExt cx="1636830" cy="1948961"/>
          </a:xfrm>
        </p:grpSpPr>
        <p:sp>
          <p:nvSpPr>
            <p:cNvPr id="9" name="CuadroTexto 8"/>
            <p:cNvSpPr txBox="1"/>
            <p:nvPr/>
          </p:nvSpPr>
          <p:spPr>
            <a:xfrm>
              <a:off x="645497" y="3195185"/>
              <a:ext cx="1468582" cy="646479"/>
            </a:xfrm>
            <a:prstGeom prst="rect">
              <a:avLst/>
            </a:prstGeom>
            <a:noFill/>
            <a:ln>
              <a:noFill/>
            </a:ln>
          </p:spPr>
          <p:txBody>
            <a:bodyPr>
              <a:spAutoFit/>
              <a:scene3d>
                <a:camera prst="orthographicFront"/>
                <a:lightRig rig="threePt" dir="t"/>
              </a:scene3d>
              <a:sp3d prstMaterial="dkEdge"/>
            </a:bodyPr>
            <a:lstStyle/>
            <a:p>
              <a:pPr algn="ctr">
                <a:defRPr/>
              </a:pPr>
              <a:r>
                <a:rPr lang="es-CO" dirty="0">
                  <a:solidFill>
                    <a:schemeClr val="accent1"/>
                  </a:solidFill>
                </a:rPr>
                <a:t>ENCUENTROS </a:t>
              </a:r>
              <a:r>
                <a:rPr lang="es-CO" dirty="0" smtClean="0">
                  <a:solidFill>
                    <a:schemeClr val="accent1"/>
                  </a:solidFill>
                </a:rPr>
                <a:t>GRUPALES</a:t>
              </a:r>
              <a:endParaRPr lang="es-CO" dirty="0">
                <a:solidFill>
                  <a:schemeClr val="accent1"/>
                </a:solidFill>
              </a:endParaRPr>
            </a:p>
          </p:txBody>
        </p:sp>
        <p:pic>
          <p:nvPicPr>
            <p:cNvPr id="10" name="Imagen 9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16330" y="1892703"/>
              <a:ext cx="1636830" cy="121940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cxnSp>
        <p:nvCxnSpPr>
          <p:cNvPr id="11" name="Conector recto 10"/>
          <p:cNvCxnSpPr/>
          <p:nvPr/>
        </p:nvCxnSpPr>
        <p:spPr>
          <a:xfrm flipV="1">
            <a:off x="1284505" y="2216780"/>
            <a:ext cx="6529170" cy="7142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Conector recto 11"/>
          <p:cNvCxnSpPr/>
          <p:nvPr/>
        </p:nvCxnSpPr>
        <p:spPr>
          <a:xfrm>
            <a:off x="1278082" y="2223922"/>
            <a:ext cx="6423" cy="24058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Conector recto de flecha 13"/>
          <p:cNvCxnSpPr/>
          <p:nvPr/>
        </p:nvCxnSpPr>
        <p:spPr>
          <a:xfrm>
            <a:off x="1186152" y="4545012"/>
            <a:ext cx="0" cy="239713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7" name="Imagen 4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00638" y="2636240"/>
            <a:ext cx="2943362" cy="9150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CuadroTexto 51"/>
          <p:cNvSpPr txBox="1">
            <a:spLocks noChangeArrowheads="1"/>
          </p:cNvSpPr>
          <p:nvPr/>
        </p:nvSpPr>
        <p:spPr bwMode="auto">
          <a:xfrm>
            <a:off x="3040918" y="3501955"/>
            <a:ext cx="3007394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es-CO" dirty="0">
                <a:solidFill>
                  <a:schemeClr val="accent1"/>
                </a:solidFill>
              </a:rPr>
              <a:t>ACCIONES DE FACILITACIÓN</a:t>
            </a:r>
          </a:p>
        </p:txBody>
      </p:sp>
      <p:pic>
        <p:nvPicPr>
          <p:cNvPr id="19" name="Imagen 5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56869" y="2343489"/>
            <a:ext cx="1660356" cy="1155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" name="CuadroTexto 54"/>
          <p:cNvSpPr txBox="1">
            <a:spLocks noChangeArrowheads="1"/>
          </p:cNvSpPr>
          <p:nvPr/>
        </p:nvSpPr>
        <p:spPr bwMode="auto">
          <a:xfrm>
            <a:off x="2842930" y="4078174"/>
            <a:ext cx="3430768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/>
            <a:r>
              <a:rPr lang="es-CO" sz="1400" dirty="0"/>
              <a:t>Mejorar Patrones de Comunicación</a:t>
            </a:r>
          </a:p>
          <a:p>
            <a:pPr algn="ctr"/>
            <a:r>
              <a:rPr lang="es-CO" sz="1400" dirty="0"/>
              <a:t>Fortalecer Relaciones Afectivas y Respetuosas</a:t>
            </a:r>
          </a:p>
          <a:p>
            <a:pPr algn="ctr"/>
            <a:r>
              <a:rPr lang="es-CO" sz="1400" dirty="0"/>
              <a:t>Activar el uso de Recursos Disponibles</a:t>
            </a:r>
          </a:p>
        </p:txBody>
      </p:sp>
      <p:sp>
        <p:nvSpPr>
          <p:cNvPr id="22" name="CuadroTexto 55"/>
          <p:cNvSpPr txBox="1">
            <a:spLocks noChangeArrowheads="1"/>
          </p:cNvSpPr>
          <p:nvPr/>
        </p:nvSpPr>
        <p:spPr bwMode="auto">
          <a:xfrm>
            <a:off x="3007122" y="5301052"/>
            <a:ext cx="307498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/>
            <a:r>
              <a:rPr lang="es-CO" sz="1400" dirty="0"/>
              <a:t>Afianzar aprendizajes logrados en los encuentros grupales</a:t>
            </a:r>
          </a:p>
        </p:txBody>
      </p:sp>
      <p:cxnSp>
        <p:nvCxnSpPr>
          <p:cNvPr id="24" name="Conector recto de flecha 23"/>
          <p:cNvCxnSpPr/>
          <p:nvPr/>
        </p:nvCxnSpPr>
        <p:spPr>
          <a:xfrm>
            <a:off x="7813675" y="2203450"/>
            <a:ext cx="0" cy="206375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6" name="CuadroTexto 63"/>
          <p:cNvSpPr txBox="1">
            <a:spLocks noChangeArrowheads="1"/>
          </p:cNvSpPr>
          <p:nvPr/>
        </p:nvSpPr>
        <p:spPr bwMode="auto">
          <a:xfrm>
            <a:off x="6724650" y="4402938"/>
            <a:ext cx="2149475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/>
            <a:r>
              <a:rPr lang="es-CO" sz="1400" dirty="0"/>
              <a:t>Identificación de Familias con Mayor Riesgo</a:t>
            </a:r>
          </a:p>
        </p:txBody>
      </p:sp>
      <p:cxnSp>
        <p:nvCxnSpPr>
          <p:cNvPr id="27" name="Conector recto de flecha 26"/>
          <p:cNvCxnSpPr/>
          <p:nvPr/>
        </p:nvCxnSpPr>
        <p:spPr>
          <a:xfrm flipH="1">
            <a:off x="4533540" y="3909909"/>
            <a:ext cx="0" cy="212725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Conector recto de flecha 27"/>
          <p:cNvCxnSpPr/>
          <p:nvPr/>
        </p:nvCxnSpPr>
        <p:spPr>
          <a:xfrm flipH="1">
            <a:off x="4544616" y="5019848"/>
            <a:ext cx="0" cy="212725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1" name="CuadroTexto 69"/>
          <p:cNvSpPr txBox="1">
            <a:spLocks noChangeArrowheads="1"/>
          </p:cNvSpPr>
          <p:nvPr/>
        </p:nvSpPr>
        <p:spPr bwMode="auto">
          <a:xfrm>
            <a:off x="6734968" y="5118987"/>
            <a:ext cx="2149475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/>
            <a:r>
              <a:rPr lang="es-CO" sz="1400" dirty="0"/>
              <a:t>Atención mínima del 6% del Total de las Familias</a:t>
            </a:r>
          </a:p>
        </p:txBody>
      </p:sp>
      <p:cxnSp>
        <p:nvCxnSpPr>
          <p:cNvPr id="33" name="Conector recto de flecha 32"/>
          <p:cNvCxnSpPr/>
          <p:nvPr/>
        </p:nvCxnSpPr>
        <p:spPr>
          <a:xfrm>
            <a:off x="7799387" y="4177085"/>
            <a:ext cx="1" cy="277862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Conector recto de flecha 33"/>
          <p:cNvCxnSpPr>
            <a:stCxn id="26" idx="2"/>
            <a:endCxn id="31" idx="0"/>
          </p:cNvCxnSpPr>
          <p:nvPr/>
        </p:nvCxnSpPr>
        <p:spPr>
          <a:xfrm>
            <a:off x="7799388" y="4926158"/>
            <a:ext cx="10318" cy="192829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6" name="Conector recto 35"/>
          <p:cNvCxnSpPr/>
          <p:nvPr/>
        </p:nvCxnSpPr>
        <p:spPr>
          <a:xfrm flipH="1">
            <a:off x="4402934" y="1815384"/>
            <a:ext cx="1" cy="618102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8" name="CuadroTexto 31"/>
          <p:cNvSpPr txBox="1">
            <a:spLocks noChangeArrowheads="1"/>
          </p:cNvSpPr>
          <p:nvPr/>
        </p:nvSpPr>
        <p:spPr bwMode="auto">
          <a:xfrm>
            <a:off x="120868" y="4940186"/>
            <a:ext cx="2170112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/>
            <a:r>
              <a:rPr lang="es-CO" sz="1600" dirty="0"/>
              <a:t>Proceso de Aprendizaje Grupal</a:t>
            </a:r>
          </a:p>
        </p:txBody>
      </p:sp>
      <p:sp>
        <p:nvSpPr>
          <p:cNvPr id="39" name="CuadroTexto 38"/>
          <p:cNvSpPr txBox="1"/>
          <p:nvPr/>
        </p:nvSpPr>
        <p:spPr>
          <a:xfrm>
            <a:off x="309563" y="5803604"/>
            <a:ext cx="8634412" cy="338554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es-CO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ACTIVACIÓN DE REDES</a:t>
            </a:r>
          </a:p>
        </p:txBody>
      </p:sp>
      <p:sp>
        <p:nvSpPr>
          <p:cNvPr id="40" name="CuadroTexto 2"/>
          <p:cNvSpPr txBox="1">
            <a:spLocks noChangeArrowheads="1"/>
          </p:cNvSpPr>
          <p:nvPr/>
        </p:nvSpPr>
        <p:spPr bwMode="auto">
          <a:xfrm>
            <a:off x="0" y="1355962"/>
            <a:ext cx="865505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/>
            <a:r>
              <a:rPr lang="es-CO" sz="2800" b="1" dirty="0" smtClean="0">
                <a:solidFill>
                  <a:srgbClr val="00B050"/>
                </a:solidFill>
              </a:rPr>
              <a:t>ATENCIÓN FAMILIAR</a:t>
            </a:r>
            <a:endParaRPr lang="es-CO" sz="2800" b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54864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Marcador de contenid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94467721"/>
              </p:ext>
            </p:extLst>
          </p:nvPr>
        </p:nvGraphicFramePr>
        <p:xfrm>
          <a:off x="374573" y="1333040"/>
          <a:ext cx="8405870" cy="506775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5" name="Gráfico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79745845"/>
              </p:ext>
            </p:extLst>
          </p:nvPr>
        </p:nvGraphicFramePr>
        <p:xfrm>
          <a:off x="969485" y="1707614"/>
          <a:ext cx="7425368" cy="453894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42460174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8"/>
          <p:cNvSpPr txBox="1">
            <a:spLocks noChangeArrowheads="1"/>
          </p:cNvSpPr>
          <p:nvPr/>
        </p:nvSpPr>
        <p:spPr bwMode="auto">
          <a:xfrm>
            <a:off x="725788" y="5421843"/>
            <a:ext cx="4683494" cy="546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lnSpc>
                <a:spcPct val="80000"/>
              </a:lnSpc>
            </a:pPr>
            <a:r>
              <a:rPr lang="es-ES" sz="3600" dirty="0" smtClean="0">
                <a:solidFill>
                  <a:srgbClr val="595959"/>
                </a:solidFill>
                <a:latin typeface="Arial Rounded MT Bold" panose="020F0704030504030204" pitchFamily="34" charset="0"/>
                <a:cs typeface="Arial" panose="020B0604020202020204" pitchFamily="34" charset="0"/>
              </a:rPr>
              <a:t>PRIMERA INFANCIA</a:t>
            </a:r>
            <a:endParaRPr lang="es-ES" sz="3600" dirty="0">
              <a:solidFill>
                <a:srgbClr val="595959"/>
              </a:solidFill>
              <a:latin typeface="Arial Rounded MT Bold" panose="020F0704030504030204" pitchFamily="34" charset="0"/>
              <a:cs typeface="Arial" panose="020B0604020202020204" pitchFamily="34" charset="0"/>
            </a:endParaRPr>
          </a:p>
        </p:txBody>
      </p:sp>
      <p:cxnSp>
        <p:nvCxnSpPr>
          <p:cNvPr id="5" name="Conector recto 4"/>
          <p:cNvCxnSpPr/>
          <p:nvPr/>
        </p:nvCxnSpPr>
        <p:spPr>
          <a:xfrm>
            <a:off x="625475" y="5073650"/>
            <a:ext cx="0" cy="1243013"/>
          </a:xfrm>
          <a:prstGeom prst="line">
            <a:avLst/>
          </a:prstGeom>
          <a:ln w="9525" cmpd="sng">
            <a:solidFill>
              <a:srgbClr val="7F7F7F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371781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Marcador de contenid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07031996"/>
              </p:ext>
            </p:extLst>
          </p:nvPr>
        </p:nvGraphicFramePr>
        <p:xfrm>
          <a:off x="385590" y="1311007"/>
          <a:ext cx="8350786" cy="48659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5" name="Gráfico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92652433"/>
              </p:ext>
            </p:extLst>
          </p:nvPr>
        </p:nvGraphicFramePr>
        <p:xfrm>
          <a:off x="705080" y="1575413"/>
          <a:ext cx="7954178" cy="430759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969401390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0"/>
            <a:ext cx="7886700" cy="1325563"/>
          </a:xfrm>
        </p:spPr>
        <p:txBody>
          <a:bodyPr/>
          <a:lstStyle/>
          <a:p>
            <a:r>
              <a:rPr lang="es-CO" b="1" dirty="0" smtClean="0">
                <a:solidFill>
                  <a:schemeClr val="bg1"/>
                </a:solidFill>
              </a:rPr>
              <a:t>Logros</a:t>
            </a:r>
            <a:endParaRPr lang="es-CO" b="1" dirty="0">
              <a:solidFill>
                <a:schemeClr val="bg1"/>
              </a:solidFill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29498" y="1208681"/>
            <a:ext cx="7886700" cy="2228582"/>
          </a:xfrm>
        </p:spPr>
        <p:txBody>
          <a:bodyPr/>
          <a:lstStyle/>
          <a:p>
            <a:r>
              <a:rPr lang="es-CO" dirty="0" smtClean="0"/>
              <a:t>Se atendieron 10 familias focalizadas por parte de las Secretaria Salud.</a:t>
            </a:r>
          </a:p>
          <a:p>
            <a:r>
              <a:rPr lang="es-CO" dirty="0" smtClean="0"/>
              <a:t>Se realizó una articulación entre Familias en acción y el programa Familias con Bienestar con el fin de estimular la asistencia al programa.</a:t>
            </a: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6990" y="3437263"/>
            <a:ext cx="2955848" cy="29558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8331508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14765" y="229194"/>
            <a:ext cx="3222892" cy="612624"/>
          </a:xfrm>
        </p:spPr>
        <p:txBody>
          <a:bodyPr/>
          <a:lstStyle/>
          <a:p>
            <a:r>
              <a:rPr lang="es-CO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</a:rPr>
              <a:t>Retos 2017</a:t>
            </a:r>
            <a:endParaRPr lang="es-CO" sz="4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Rounded MT Bold" panose="020F0704030504030204" pitchFamily="34" charset="0"/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4765" y="1325563"/>
            <a:ext cx="8309745" cy="4351338"/>
          </a:xfrm>
        </p:spPr>
        <p:txBody>
          <a:bodyPr/>
          <a:lstStyle/>
          <a:p>
            <a:pPr algn="just"/>
            <a:r>
              <a:rPr lang="es-CO" sz="2400" dirty="0" smtClean="0"/>
              <a:t>Aumento en el valor del cupo en un 22%, para una mejor atención  a las familias lo que conlleva a un mejor impacto en el programa.</a:t>
            </a:r>
          </a:p>
          <a:p>
            <a:pPr algn="just"/>
            <a:r>
              <a:rPr lang="es-CO" sz="2400" dirty="0" smtClean="0"/>
              <a:t>Disminución en un 80% de las problemáticas intrafamiliares en los territorios atendidos.</a:t>
            </a:r>
          </a:p>
          <a:p>
            <a:pPr algn="just"/>
            <a:r>
              <a:rPr lang="es-CO" sz="2400" dirty="0" smtClean="0"/>
              <a:t>Crear e implementar un instrumento de medición que ayude a identificar las oportunidades de mejora del programa (Instrumento por parte del ICBF)</a:t>
            </a:r>
          </a:p>
          <a:p>
            <a:pPr algn="just"/>
            <a:endParaRPr lang="es-CO" sz="2400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08483" y="4456265"/>
            <a:ext cx="1905000" cy="1933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74028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CuadroTexto 2"/>
          <p:cNvSpPr txBox="1">
            <a:spLocks noChangeArrowheads="1"/>
          </p:cNvSpPr>
          <p:nvPr/>
        </p:nvSpPr>
        <p:spPr bwMode="auto">
          <a:xfrm>
            <a:off x="472692" y="164844"/>
            <a:ext cx="6093505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es-CO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</a:rPr>
              <a:t>C</a:t>
            </a:r>
            <a:r>
              <a:rPr lang="es-CO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</a:rPr>
              <a:t>orporación construyamos futuro “métete en el cuento” – vigencia 2016</a:t>
            </a:r>
            <a:endParaRPr lang="es-CO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Rounded MT Bold" panose="020F0704030504030204" pitchFamily="34" charset="0"/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3967" y="1484599"/>
            <a:ext cx="2780357" cy="2085268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8483" y="3870623"/>
            <a:ext cx="3707144" cy="2085268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8483" y="1484599"/>
            <a:ext cx="3707144" cy="2085268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5408" y="3870623"/>
            <a:ext cx="3752561" cy="21108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37622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8"/>
          <p:cNvSpPr txBox="1">
            <a:spLocks noChangeArrowheads="1"/>
          </p:cNvSpPr>
          <p:nvPr/>
        </p:nvSpPr>
        <p:spPr bwMode="auto">
          <a:xfrm>
            <a:off x="717550" y="5003800"/>
            <a:ext cx="4704456" cy="12741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lnSpc>
                <a:spcPct val="80000"/>
              </a:lnSpc>
            </a:pPr>
            <a:r>
              <a:rPr lang="es-CO" sz="3200" dirty="0">
                <a:solidFill>
                  <a:srgbClr val="595959"/>
                </a:solidFill>
                <a:latin typeface="Arial Rounded MT Bold" panose="020F0704030504030204" pitchFamily="34" charset="0"/>
              </a:rPr>
              <a:t>TERRITORIOS ÉTNICOS CON BIENESTAR FAMILIAR </a:t>
            </a:r>
          </a:p>
        </p:txBody>
      </p:sp>
      <p:cxnSp>
        <p:nvCxnSpPr>
          <p:cNvPr id="5" name="Conector recto 4"/>
          <p:cNvCxnSpPr/>
          <p:nvPr/>
        </p:nvCxnSpPr>
        <p:spPr>
          <a:xfrm>
            <a:off x="625475" y="5073650"/>
            <a:ext cx="0" cy="1243013"/>
          </a:xfrm>
          <a:prstGeom prst="line">
            <a:avLst/>
          </a:prstGeom>
          <a:ln w="9525" cmpd="sng">
            <a:solidFill>
              <a:srgbClr val="7F7F7F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"/>
            <a:ext cx="9155226" cy="47694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63693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 txBox="1">
            <a:spLocks/>
          </p:cNvSpPr>
          <p:nvPr/>
        </p:nvSpPr>
        <p:spPr>
          <a:xfrm>
            <a:off x="557250" y="262054"/>
            <a:ext cx="5700675" cy="693192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CO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  <a:cs typeface="Arial" panose="020B0604020202020204" pitchFamily="34" charset="0"/>
              </a:rPr>
              <a:t>Objetivo del Programa</a:t>
            </a:r>
            <a:r>
              <a:rPr lang="es-CO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</a:rPr>
              <a:t/>
            </a:r>
            <a:br>
              <a:rPr lang="es-CO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</a:rPr>
            </a:br>
            <a:r>
              <a:rPr lang="es-CO" sz="3200" b="1" dirty="0" smtClean="0"/>
              <a:t> </a:t>
            </a:r>
            <a:endParaRPr lang="es-CO" sz="3200" b="1" dirty="0"/>
          </a:p>
        </p:txBody>
      </p:sp>
      <p:sp>
        <p:nvSpPr>
          <p:cNvPr id="3" name="Título 1"/>
          <p:cNvSpPr txBox="1">
            <a:spLocks/>
          </p:cNvSpPr>
          <p:nvPr/>
        </p:nvSpPr>
        <p:spPr bwMode="auto">
          <a:xfrm>
            <a:off x="557250" y="1433511"/>
            <a:ext cx="7967625" cy="20145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ＭＳ Ｐゴシック" charset="0"/>
                <a:cs typeface="ＭＳ Ｐゴシック" charset="0"/>
              </a:defRPr>
            </a:lvl1pPr>
            <a:lvl2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2pPr>
            <a:lvl3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3pPr>
            <a:lvl4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4pPr>
            <a:lvl5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5pPr>
            <a:lvl6pPr marL="4572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6pPr>
            <a:lvl7pPr marL="9144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7pPr>
            <a:lvl8pPr marL="13716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8pPr>
            <a:lvl9pPr marL="18288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9pPr>
          </a:lstStyle>
          <a:p>
            <a:pPr algn="just"/>
            <a:r>
              <a:rPr lang="es-CO" sz="2000" dirty="0" smtClean="0">
                <a:latin typeface="Calibri "/>
              </a:rPr>
              <a:t>Apoyar </a:t>
            </a:r>
            <a:r>
              <a:rPr lang="es-CO" sz="2000" dirty="0">
                <a:latin typeface="Calibri "/>
              </a:rPr>
              <a:t>procesos que favorezcan el desarrollo de las familias y comunidades de grupos étnicos (Indígenas), y que potencien sus capacidades para reafirmar su identidad cultural y sus dinámicas familiares y comunitarias, por medio de acciones que mejoren sus condiciones de vida y posibiliten su crecimiento como individuos y grupos capaces de ejercer sus derechos.   </a:t>
            </a:r>
          </a:p>
        </p:txBody>
      </p:sp>
      <p:pic>
        <p:nvPicPr>
          <p:cNvPr id="6" name="Picture 4" descr="https://encrypted-tbn2.gstatic.com/images?q=tbn:ANd9GcTktu7omKmojs0unkqqo2HL6ZpHLakvrABLRavv3rhxYYLOO_o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1045" y="3697854"/>
            <a:ext cx="2447144" cy="21106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200216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9"/>
          <p:cNvSpPr txBox="1">
            <a:spLocks noChangeArrowheads="1"/>
          </p:cNvSpPr>
          <p:nvPr/>
        </p:nvSpPr>
        <p:spPr bwMode="auto">
          <a:xfrm>
            <a:off x="128300" y="80429"/>
            <a:ext cx="6837362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r>
              <a:rPr lang="es-ES" sz="2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</a:rPr>
              <a:t>TERRITORIOS ÉTNICOS CON BIENESTAR</a:t>
            </a:r>
            <a:endParaRPr lang="es-ES" sz="28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Rounded MT Bold" panose="020F0704030504030204" pitchFamily="34" charset="0"/>
            </a:endParaRPr>
          </a:p>
        </p:txBody>
      </p:sp>
      <p:graphicFrame>
        <p:nvGraphicFramePr>
          <p:cNvPr id="9" name="Diagrama 8"/>
          <p:cNvGraphicFramePr/>
          <p:nvPr>
            <p:extLst/>
          </p:nvPr>
        </p:nvGraphicFramePr>
        <p:xfrm>
          <a:off x="669348" y="1368424"/>
          <a:ext cx="7800975" cy="477520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7941977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13955" y="243282"/>
            <a:ext cx="7886700" cy="672105"/>
          </a:xfrm>
        </p:spPr>
        <p:txBody>
          <a:bodyPr/>
          <a:lstStyle/>
          <a:p>
            <a:r>
              <a:rPr lang="es-ES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  <a:cs typeface="Arial" panose="020B0604020202020204" pitchFamily="34" charset="0"/>
              </a:rPr>
              <a:t>P</a:t>
            </a:r>
            <a:r>
              <a:rPr lang="es-419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  <a:cs typeface="Arial" panose="020B0604020202020204" pitchFamily="34" charset="0"/>
              </a:rPr>
              <a:t>eriodo 201</a:t>
            </a:r>
            <a:r>
              <a:rPr lang="es-CO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  <a:cs typeface="Arial" panose="020B0604020202020204" pitchFamily="34" charset="0"/>
              </a:rPr>
              <a:t>5</a:t>
            </a:r>
            <a:endParaRPr lang="es-ES" sz="3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Rounded MT Bold" panose="020F070403050403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3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48467795"/>
              </p:ext>
            </p:extLst>
          </p:nvPr>
        </p:nvGraphicFramePr>
        <p:xfrm>
          <a:off x="313899" y="1160059"/>
          <a:ext cx="8611737" cy="5096814"/>
        </p:xfrm>
        <a:graphic>
          <a:graphicData uri="http://schemas.openxmlformats.org/drawingml/2006/table">
            <a:tbl>
              <a:tblPr>
                <a:tableStyleId>{E8B1032C-EA38-4F05-BA0D-38AFFFC7BED3}</a:tableStyleId>
              </a:tblPr>
              <a:tblGrid>
                <a:gridCol w="1342889"/>
                <a:gridCol w="4225397"/>
                <a:gridCol w="1187355"/>
                <a:gridCol w="1856096"/>
              </a:tblGrid>
              <a:tr h="51282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400" b="1" dirty="0">
                          <a:effectLst/>
                        </a:rPr>
                        <a:t>OPERADOR</a:t>
                      </a:r>
                      <a:endParaRPr lang="es-ES" sz="18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234" marR="6623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400" b="1">
                          <a:effectLst/>
                        </a:rPr>
                        <a:t>NOMBRE DEL PROYECTO</a:t>
                      </a:r>
                      <a:endParaRPr lang="es-ES" sz="18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234" marR="6623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400" b="1">
                          <a:effectLst/>
                        </a:rPr>
                        <a:t>CUPOS</a:t>
                      </a:r>
                      <a:endParaRPr lang="es-ES" sz="18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234" marR="6623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400" b="1" dirty="0">
                          <a:effectLst/>
                        </a:rPr>
                        <a:t>PRESUPUESTO SOLICITADO AL ICBF</a:t>
                      </a:r>
                      <a:endParaRPr lang="es-ES" sz="18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234" marR="66234" marT="0" marB="0" anchor="ctr"/>
                </a:tc>
              </a:tr>
              <a:tr h="95788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400">
                          <a:effectLst/>
                        </a:rPr>
                        <a:t>AZCAITA</a:t>
                      </a:r>
                      <a:endParaRPr lang="es-ES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234" marR="66234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400">
                          <a:effectLst/>
                        </a:rPr>
                        <a:t>Recuperar y fortalecer la autonomía alimentaria y cultural de los pueblos indígenas Ti kuna, cocama y uitoto del sector carretera Leticia, Tarapacá y los lagos en el municipio de Leticia.</a:t>
                      </a:r>
                      <a:endParaRPr lang="es-ES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234" marR="6623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400">
                          <a:effectLst/>
                        </a:rPr>
                        <a:t>352</a:t>
                      </a:r>
                      <a:endParaRPr lang="es-ES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234" marR="6623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400">
                          <a:effectLst/>
                        </a:rPr>
                        <a:t>$132.400.000</a:t>
                      </a:r>
                      <a:endParaRPr lang="es-ES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234" marR="66234" marT="0" marB="0" anchor="ctr"/>
                </a:tc>
              </a:tr>
              <a:tr h="95788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400">
                          <a:effectLst/>
                        </a:rPr>
                        <a:t>CIMTAR</a:t>
                      </a:r>
                      <a:endParaRPr lang="es-ES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234" marR="66234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400">
                          <a:effectLst/>
                        </a:rPr>
                        <a:t>Apoyo fortalecimiento de familias de grupos étnicos en autosuficiencia alimentaria y cultural en el resguardo cotuhe – putumayo, corregimiento de Tarapacá – </a:t>
                      </a:r>
                      <a:r>
                        <a:rPr lang="es-419" sz="1400">
                          <a:effectLst/>
                        </a:rPr>
                        <a:t>A</a:t>
                      </a:r>
                      <a:r>
                        <a:rPr lang="es-CO" sz="1400">
                          <a:effectLst/>
                        </a:rPr>
                        <a:t>mazonas</a:t>
                      </a:r>
                      <a:r>
                        <a:rPr lang="es-419" sz="1400">
                          <a:effectLst/>
                        </a:rPr>
                        <a:t>.</a:t>
                      </a:r>
                      <a:endParaRPr lang="es-ES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234" marR="6623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400">
                          <a:effectLst/>
                        </a:rPr>
                        <a:t>213</a:t>
                      </a:r>
                      <a:endParaRPr lang="es-ES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234" marR="6623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400">
                          <a:effectLst/>
                        </a:rPr>
                        <a:t>$169.996.200</a:t>
                      </a:r>
                      <a:endParaRPr lang="es-ES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234" marR="66234" marT="0" marB="0" anchor="ctr"/>
                </a:tc>
              </a:tr>
              <a:tr h="262108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400">
                          <a:effectLst/>
                        </a:rPr>
                        <a:t>ACITAM</a:t>
                      </a:r>
                      <a:endParaRPr lang="es-ES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234" marR="66234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400" dirty="0">
                          <a:effectLst/>
                        </a:rPr>
                        <a:t>Apoyar procesos que favorezcan el desarrollo de las familias y comunidades de grupos étnicos: </a:t>
                      </a:r>
                      <a:r>
                        <a:rPr lang="es-CO" sz="1400" dirty="0" err="1">
                          <a:effectLst/>
                        </a:rPr>
                        <a:t>ticuna</a:t>
                      </a:r>
                      <a:r>
                        <a:rPr lang="es-CO" sz="1400" dirty="0">
                          <a:effectLst/>
                        </a:rPr>
                        <a:t>, cocamas y yaguas de las comunidades san Martín, macedonia, el vergel y Zaragoza del municipio de Leticia, departamento de amazonas, y que potencien sus capacidades para reafirmar su identidad cultural y sus dinámicas familiares y comunitarias, por medio de acciones que mejoren sus condiciones de vida y posibiliten su crecimiento como individuos y grupos capaces de ejercer sus derechos</a:t>
                      </a:r>
                      <a:endParaRPr lang="es-E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234" marR="6623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400">
                          <a:effectLst/>
                        </a:rPr>
                        <a:t>150</a:t>
                      </a:r>
                      <a:endParaRPr lang="es-ES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234" marR="6623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400" dirty="0">
                          <a:effectLst/>
                        </a:rPr>
                        <a:t>$ 91.650.000</a:t>
                      </a:r>
                      <a:endParaRPr lang="es-E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234" marR="66234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735454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9"/>
          <p:cNvSpPr txBox="1">
            <a:spLocks noChangeArrowheads="1"/>
          </p:cNvSpPr>
          <p:nvPr/>
        </p:nvSpPr>
        <p:spPr bwMode="auto">
          <a:xfrm>
            <a:off x="128300" y="201614"/>
            <a:ext cx="6837362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es-E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es-419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eriodo </a:t>
            </a:r>
            <a:r>
              <a:rPr lang="es-419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2016</a:t>
            </a:r>
            <a:endParaRPr lang="es-ES" sz="3100" dirty="0">
              <a:solidFill>
                <a:schemeClr val="bg1"/>
              </a:solidFill>
            </a:endParaRPr>
          </a:p>
        </p:txBody>
      </p:sp>
      <p:sp>
        <p:nvSpPr>
          <p:cNvPr id="6" name="CuadroTexto 5"/>
          <p:cNvSpPr txBox="1"/>
          <p:nvPr/>
        </p:nvSpPr>
        <p:spPr>
          <a:xfrm>
            <a:off x="128300" y="1261991"/>
            <a:ext cx="9289473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2200" dirty="0" smtClean="0"/>
              <a:t>ASOCIACIÓN DE CABILDOS INDÍGENAS DEL TRAPECIO AMAZÓNICO ACITAM</a:t>
            </a:r>
            <a:endParaRPr lang="es-CO" sz="2200" dirty="0"/>
          </a:p>
        </p:txBody>
      </p:sp>
      <p:graphicFrame>
        <p:nvGraphicFramePr>
          <p:cNvPr id="7" name="Diagrama 6"/>
          <p:cNvGraphicFramePr/>
          <p:nvPr>
            <p:extLst/>
          </p:nvPr>
        </p:nvGraphicFramePr>
        <p:xfrm>
          <a:off x="128300" y="3447911"/>
          <a:ext cx="8865574" cy="295839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CuadroTexto 4"/>
          <p:cNvSpPr txBox="1"/>
          <p:nvPr/>
        </p:nvSpPr>
        <p:spPr>
          <a:xfrm>
            <a:off x="128300" y="1910149"/>
            <a:ext cx="8753133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300" b="1" dirty="0" smtClean="0"/>
              <a:t>Nombre </a:t>
            </a:r>
            <a:r>
              <a:rPr lang="es-ES" sz="2300" b="1" dirty="0"/>
              <a:t>del  </a:t>
            </a:r>
            <a:r>
              <a:rPr lang="es-ES" sz="2300" b="1" dirty="0" smtClean="0"/>
              <a:t>proyecto:</a:t>
            </a:r>
            <a:r>
              <a:rPr lang="es-CO" sz="2300" dirty="0" smtClean="0"/>
              <a:t>Fortalecimiento </a:t>
            </a:r>
            <a:r>
              <a:rPr lang="es-CO" sz="2300" dirty="0"/>
              <a:t>de vínculos, relaciones y dinámicas familiares de los pueblos </a:t>
            </a:r>
            <a:r>
              <a:rPr lang="es-CO" sz="2300" dirty="0" err="1"/>
              <a:t>T</a:t>
            </a:r>
            <a:r>
              <a:rPr lang="es-CO" sz="2300" dirty="0" err="1" smtClean="0"/>
              <a:t>icuna</a:t>
            </a:r>
            <a:r>
              <a:rPr lang="es-CO" sz="2300" dirty="0"/>
              <a:t>, </a:t>
            </a:r>
            <a:r>
              <a:rPr lang="es-CO" sz="2300" dirty="0" smtClean="0"/>
              <a:t>Yagua </a:t>
            </a:r>
            <a:r>
              <a:rPr lang="es-CO" sz="2300" dirty="0"/>
              <a:t>y cocama del trapecio amazónico a través de la revitalización de sus prácticas, usos y costumbres en torno a la convivencia familiar y comunitaria, así como el mejoramiento de la autosuficiencia alimentaria</a:t>
            </a:r>
            <a:r>
              <a:rPr lang="es-CO" sz="24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094343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9"/>
          <p:cNvSpPr txBox="1">
            <a:spLocks noChangeArrowheads="1"/>
          </p:cNvSpPr>
          <p:nvPr/>
        </p:nvSpPr>
        <p:spPr bwMode="auto">
          <a:xfrm>
            <a:off x="216434" y="333816"/>
            <a:ext cx="6837362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r>
              <a:rPr lang="es-ES" sz="2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</a:rPr>
              <a:t>TERRITORIOS ÉTNICOS CON BIENESTAR</a:t>
            </a:r>
            <a:endParaRPr lang="es-ES" sz="2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Rounded MT Bold" panose="020F0704030504030204" pitchFamily="34" charset="0"/>
            </a:endParaRPr>
          </a:p>
        </p:txBody>
      </p:sp>
      <p:graphicFrame>
        <p:nvGraphicFramePr>
          <p:cNvPr id="6" name="Tabl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095962"/>
              </p:ext>
            </p:extLst>
          </p:nvPr>
        </p:nvGraphicFramePr>
        <p:xfrm>
          <a:off x="1337170" y="1570077"/>
          <a:ext cx="6059917" cy="2743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059917"/>
              </a:tblGrid>
              <a:tr h="284323">
                <a:tc>
                  <a:txBody>
                    <a:bodyPr/>
                    <a:lstStyle/>
                    <a:p>
                      <a:pPr algn="ctr"/>
                      <a:r>
                        <a:rPr lang="es-CO" sz="2400" dirty="0" smtClean="0">
                          <a:solidFill>
                            <a:schemeClr val="tx1"/>
                          </a:solidFill>
                        </a:rPr>
                        <a:t>LOGROS</a:t>
                      </a:r>
                      <a:endParaRPr lang="es-CO" sz="2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</a:tr>
              <a:tr h="2117099">
                <a:tc>
                  <a:txBody>
                    <a:bodyPr/>
                    <a:lstStyle/>
                    <a:p>
                      <a:pPr marL="2857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ü"/>
                        <a:tabLst/>
                        <a:defRPr/>
                      </a:pPr>
                      <a:r>
                        <a:rPr lang="es-CO" sz="2400" baseline="0" dirty="0" smtClean="0">
                          <a:solidFill>
                            <a:schemeClr val="tx1"/>
                          </a:solidFill>
                        </a:rPr>
                        <a:t>Socialización del Programa a la Población.</a:t>
                      </a:r>
                    </a:p>
                    <a:p>
                      <a:pPr marL="2857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ü"/>
                        <a:tabLst/>
                        <a:defRPr/>
                      </a:pPr>
                      <a:r>
                        <a:rPr lang="es-CO" sz="2400" baseline="0" dirty="0" smtClean="0">
                          <a:solidFill>
                            <a:schemeClr val="tx1"/>
                          </a:solidFill>
                        </a:rPr>
                        <a:t>Apoyo</a:t>
                      </a:r>
                      <a:r>
                        <a:rPr lang="es-419" sz="2400" baseline="0" dirty="0" smtClean="0">
                          <a:solidFill>
                            <a:schemeClr val="tx1"/>
                          </a:solidFill>
                        </a:rPr>
                        <a:t> economico y técnico </a:t>
                      </a:r>
                      <a:r>
                        <a:rPr lang="es-CO" sz="2400" baseline="0" dirty="0" smtClean="0">
                          <a:solidFill>
                            <a:schemeClr val="tx1"/>
                          </a:solidFill>
                        </a:rPr>
                        <a:t>en la ejecución de Proyecto</a:t>
                      </a:r>
                      <a:r>
                        <a:rPr lang="es-419" sz="2400" baseline="0" dirty="0" smtClean="0">
                          <a:solidFill>
                            <a:schemeClr val="tx1"/>
                          </a:solidFill>
                        </a:rPr>
                        <a:t> ejecutado en el presente año</a:t>
                      </a:r>
                      <a:r>
                        <a:rPr lang="es-CO" sz="2400" baseline="0" dirty="0" smtClean="0">
                          <a:solidFill>
                            <a:schemeClr val="tx1"/>
                          </a:solidFill>
                        </a:rPr>
                        <a:t>.</a:t>
                      </a:r>
                      <a:endParaRPr lang="es-419" sz="2400" baseline="0" dirty="0" smtClean="0">
                        <a:solidFill>
                          <a:schemeClr val="tx1"/>
                        </a:solidFill>
                      </a:endParaRPr>
                    </a:p>
                    <a:p>
                      <a:pPr marL="2857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ü"/>
                        <a:tabLst/>
                        <a:defRPr/>
                      </a:pPr>
                      <a:r>
                        <a:rPr lang="es-ES" sz="2400" baseline="0" dirty="0" smtClean="0">
                          <a:solidFill>
                            <a:schemeClr val="tx1"/>
                          </a:solidFill>
                        </a:rPr>
                        <a:t>S</a:t>
                      </a:r>
                      <a:r>
                        <a:rPr lang="es-419" sz="2400" baseline="0" dirty="0" smtClean="0">
                          <a:solidFill>
                            <a:schemeClr val="tx1"/>
                          </a:solidFill>
                        </a:rPr>
                        <a:t>ocializacion con asocialiciones indigenas para la presentacion de nuevas propuestas.</a:t>
                      </a:r>
                      <a:endParaRPr lang="es-CO" sz="2400" baseline="0" dirty="0" smtClean="0">
                        <a:solidFill>
                          <a:schemeClr val="tx1"/>
                        </a:solidFill>
                      </a:endParaRPr>
                    </a:p>
                    <a:p>
                      <a:pPr marL="2857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ü"/>
                        <a:tabLst/>
                        <a:defRPr/>
                      </a:pPr>
                      <a:r>
                        <a:rPr lang="es-CO" sz="2400" baseline="0" dirty="0" smtClean="0">
                          <a:solidFill>
                            <a:schemeClr val="tx1"/>
                          </a:solidFill>
                        </a:rPr>
                        <a:t>Atención en Comunidades necesitadas.</a:t>
                      </a:r>
                      <a:endParaRPr lang="es-CO" sz="2400" dirty="0" smtClean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</a:tr>
            </a:tbl>
          </a:graphicData>
        </a:graphic>
      </p:graphicFrame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0854880">
            <a:off x="161064" y="4964207"/>
            <a:ext cx="1462931" cy="1657065"/>
          </a:xfrm>
          <a:prstGeom prst="rect">
            <a:avLst/>
          </a:prstGeom>
        </p:spPr>
      </p:pic>
      <p:pic>
        <p:nvPicPr>
          <p:cNvPr id="7" name="Picture 2" descr="http://previews.123rf.com/images/nasirkhan/nasirkhan1204/nasirkhan120400008/13186089-3d-del-libro-de-hombre-que-lleva-en-su-concepto-parte-de-atr-s-de-las-dificultades-de-aprendizaje-Foto-de-archivo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6231" b="92846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34740">
            <a:off x="7123970" y="1060305"/>
            <a:ext cx="2216436" cy="22164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98009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4" name="Picture 6" descr="http://www.meta.gov.co/wp-content/themes/gobermeta-final/includes/timthumb.php?src=/wp-content/uploads/2014/03/marzo114.jpg&amp;w=556&amp;h=371&amp;zc=1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469" b="5555"/>
          <a:stretch/>
        </p:blipFill>
        <p:spPr bwMode="auto">
          <a:xfrm>
            <a:off x="914400" y="1944710"/>
            <a:ext cx="7336473" cy="39151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ítulo 1"/>
          <p:cNvSpPr>
            <a:spLocks noGrp="1"/>
          </p:cNvSpPr>
          <p:nvPr>
            <p:ph type="title"/>
          </p:nvPr>
        </p:nvSpPr>
        <p:spPr>
          <a:xfrm>
            <a:off x="0" y="242371"/>
            <a:ext cx="3333078" cy="785611"/>
          </a:xfrm>
        </p:spPr>
        <p:txBody>
          <a:bodyPr/>
          <a:lstStyle/>
          <a:p>
            <a:r>
              <a:rPr lang="es-CO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  <a:cs typeface="Arial" panose="020B0604020202020204" pitchFamily="34" charset="0"/>
              </a:rPr>
              <a:t>Programa</a:t>
            </a:r>
            <a:endParaRPr lang="es-CO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Rounded MT Bold" panose="020F07040305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925507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1691" y="264405"/>
            <a:ext cx="4120309" cy="826265"/>
          </a:xfrm>
        </p:spPr>
        <p:txBody>
          <a:bodyPr/>
          <a:lstStyle/>
          <a:p>
            <a:r>
              <a:rPr lang="es-CO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  <a:cs typeface="Arial" panose="020B0604020202020204" pitchFamily="34" charset="0"/>
              </a:rPr>
              <a:t>Retos 2017</a:t>
            </a:r>
            <a:endParaRPr lang="es-CO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Rounded MT Bold" panose="020F0704030504030204" pitchFamily="34" charset="0"/>
              <a:cs typeface="Arial" panose="020B0604020202020204" pitchFamily="34" charset="0"/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CO" dirty="0" smtClean="0"/>
              <a:t>Gestionar la consecución de un mayor recurso para el apoyo a mas proyectos que fortalezcan las familias de las comunidades.</a:t>
            </a:r>
          </a:p>
          <a:p>
            <a:r>
              <a:rPr lang="es-CO" dirty="0" smtClean="0"/>
              <a:t>Beneficiar a las familias </a:t>
            </a:r>
            <a:r>
              <a:rPr lang="es-419" dirty="0" smtClean="0"/>
              <a:t>que </a:t>
            </a:r>
            <a:r>
              <a:rPr lang="es-CO" dirty="0" smtClean="0"/>
              <a:t>en anteriores vigencias</a:t>
            </a:r>
            <a:r>
              <a:rPr lang="es-419" dirty="0" smtClean="0"/>
              <a:t> no lo hallan sido</a:t>
            </a:r>
            <a:r>
              <a:rPr lang="es-CO" dirty="0" smtClean="0"/>
              <a:t>.</a:t>
            </a:r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3817647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9"/>
          <p:cNvSpPr txBox="1">
            <a:spLocks noChangeArrowheads="1"/>
          </p:cNvSpPr>
          <p:nvPr/>
        </p:nvSpPr>
        <p:spPr bwMode="auto">
          <a:xfrm>
            <a:off x="436772" y="300766"/>
            <a:ext cx="6837362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r>
              <a:rPr lang="es-ES" sz="31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</a:rPr>
              <a:t>ACITAM – VIGENCIA 2016</a:t>
            </a:r>
            <a:endParaRPr lang="es-ES" sz="31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Rounded MT Bold" panose="020F0704030504030204" pitchFamily="34" charset="0"/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7300" y="1901536"/>
            <a:ext cx="6729563" cy="37919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86843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8"/>
          <p:cNvSpPr txBox="1">
            <a:spLocks noChangeArrowheads="1"/>
          </p:cNvSpPr>
          <p:nvPr/>
        </p:nvSpPr>
        <p:spPr bwMode="auto">
          <a:xfrm>
            <a:off x="717550" y="5003800"/>
            <a:ext cx="5665788" cy="546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lnSpc>
                <a:spcPct val="80000"/>
              </a:lnSpc>
            </a:pPr>
            <a:r>
              <a:rPr lang="es-ES" sz="3600" dirty="0" smtClean="0">
                <a:solidFill>
                  <a:srgbClr val="595959"/>
                </a:solidFill>
                <a:latin typeface="Arial Rounded MT Bold" panose="020F0704030504030204" pitchFamily="34" charset="0"/>
              </a:rPr>
              <a:t>NUTRICIÓN</a:t>
            </a:r>
            <a:endParaRPr lang="es-ES" sz="3600" dirty="0">
              <a:solidFill>
                <a:srgbClr val="595959"/>
              </a:solidFill>
              <a:latin typeface="Arial Rounded MT Bold" panose="020F0704030504030204" pitchFamily="34" charset="0"/>
            </a:endParaRPr>
          </a:p>
        </p:txBody>
      </p:sp>
      <p:cxnSp>
        <p:nvCxnSpPr>
          <p:cNvPr id="5" name="Conector recto 4"/>
          <p:cNvCxnSpPr/>
          <p:nvPr/>
        </p:nvCxnSpPr>
        <p:spPr>
          <a:xfrm>
            <a:off x="625475" y="5073650"/>
            <a:ext cx="0" cy="1243013"/>
          </a:xfrm>
          <a:prstGeom prst="line">
            <a:avLst/>
          </a:prstGeom>
          <a:ln w="9525" cmpd="sng">
            <a:solidFill>
              <a:srgbClr val="7F7F7F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697424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Marcador de contenid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9592042"/>
              </p:ext>
            </p:extLst>
          </p:nvPr>
        </p:nvGraphicFramePr>
        <p:xfrm>
          <a:off x="540515" y="1384700"/>
          <a:ext cx="78867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CuadroTexto 9"/>
          <p:cNvSpPr txBox="1">
            <a:spLocks noChangeArrowheads="1"/>
          </p:cNvSpPr>
          <p:nvPr/>
        </p:nvSpPr>
        <p:spPr bwMode="auto">
          <a:xfrm>
            <a:off x="263047" y="402686"/>
            <a:ext cx="2246169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r>
              <a:rPr lang="es-ES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 (Títulos)"/>
              </a:rPr>
              <a:t>Nutrición</a:t>
            </a:r>
            <a:endParaRPr lang="es-ES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 Light (Títulos)"/>
            </a:endParaRPr>
          </a:p>
        </p:txBody>
      </p:sp>
    </p:spTree>
    <p:extLst>
      <p:ext uri="{BB962C8B-B14F-4D97-AF65-F5344CB8AC3E}">
        <p14:creationId xmlns:p14="http://schemas.microsoft.com/office/powerpoint/2010/main" val="13050456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9"/>
          <p:cNvSpPr txBox="1">
            <a:spLocks noChangeArrowheads="1"/>
          </p:cNvSpPr>
          <p:nvPr/>
        </p:nvSpPr>
        <p:spPr bwMode="auto">
          <a:xfrm>
            <a:off x="398463" y="87313"/>
            <a:ext cx="6837362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lvl="0"/>
            <a:r>
              <a:rPr lang="es-CO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Recuperación Nutricional con Énfasis en </a:t>
            </a:r>
            <a:r>
              <a:rPr lang="es-CO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l</a:t>
            </a:r>
            <a:r>
              <a:rPr lang="es-CO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os Primeros 1000 Días </a:t>
            </a:r>
            <a:endParaRPr lang="es-CO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panose="020B0604020202020204" pitchFamily="34" charset="0"/>
            </a:endParaRPr>
          </a:p>
        </p:txBody>
      </p:sp>
      <p:graphicFrame>
        <p:nvGraphicFramePr>
          <p:cNvPr id="3" name="Diagrama 2"/>
          <p:cNvGraphicFramePr/>
          <p:nvPr>
            <p:extLst>
              <p:ext uri="{D42A27DB-BD31-4B8C-83A1-F6EECF244321}">
                <p14:modId xmlns:p14="http://schemas.microsoft.com/office/powerpoint/2010/main" val="1582126867"/>
              </p:ext>
            </p:extLst>
          </p:nvPr>
        </p:nvGraphicFramePr>
        <p:xfrm>
          <a:off x="876445" y="1356121"/>
          <a:ext cx="7402769" cy="40164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5" name="Diagrama 4"/>
          <p:cNvGraphicFramePr/>
          <p:nvPr>
            <p:extLst>
              <p:ext uri="{D42A27DB-BD31-4B8C-83A1-F6EECF244321}">
                <p14:modId xmlns:p14="http://schemas.microsoft.com/office/powerpoint/2010/main" val="2948827777"/>
              </p:ext>
            </p:extLst>
          </p:nvPr>
        </p:nvGraphicFramePr>
        <p:xfrm>
          <a:off x="727364" y="5496791"/>
          <a:ext cx="7013864" cy="10351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40678442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9"/>
          <p:cNvSpPr txBox="1">
            <a:spLocks noChangeArrowheads="1"/>
          </p:cNvSpPr>
          <p:nvPr/>
        </p:nvSpPr>
        <p:spPr bwMode="auto">
          <a:xfrm>
            <a:off x="107517" y="357477"/>
            <a:ext cx="683736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r>
              <a:rPr lang="es-ES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Estrategia de recuperación nutricional</a:t>
            </a:r>
            <a:endParaRPr lang="es-ES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" name="CuadroTexto 1"/>
          <p:cNvSpPr txBox="1"/>
          <p:nvPr/>
        </p:nvSpPr>
        <p:spPr>
          <a:xfrm>
            <a:off x="733168" y="1581665"/>
            <a:ext cx="706806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es-CO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es-CO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s-CO" dirty="0"/>
          </a:p>
        </p:txBody>
      </p:sp>
      <p:graphicFrame>
        <p:nvGraphicFramePr>
          <p:cNvPr id="8" name="Gráfico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83103153"/>
              </p:ext>
            </p:extLst>
          </p:nvPr>
        </p:nvGraphicFramePr>
        <p:xfrm>
          <a:off x="107517" y="1381991"/>
          <a:ext cx="4572000" cy="43971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0" name="Gráfico 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50434084"/>
              </p:ext>
            </p:extLst>
          </p:nvPr>
        </p:nvGraphicFramePr>
        <p:xfrm>
          <a:off x="5279193" y="1731601"/>
          <a:ext cx="3282915" cy="38690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8445586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9"/>
          <p:cNvSpPr txBox="1">
            <a:spLocks noChangeArrowheads="1"/>
          </p:cNvSpPr>
          <p:nvPr/>
        </p:nvSpPr>
        <p:spPr bwMode="auto">
          <a:xfrm>
            <a:off x="184774" y="149658"/>
            <a:ext cx="591469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lvl="0"/>
            <a:r>
              <a:rPr lang="es-CO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Recuperación Nutricional Con Enfoque   Comunitario  RNEC</a:t>
            </a:r>
            <a:endParaRPr lang="es-CO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panose="020B0604020202020204" pitchFamily="34" charset="0"/>
            </a:endParaRPr>
          </a:p>
        </p:txBody>
      </p:sp>
      <p:graphicFrame>
        <p:nvGraphicFramePr>
          <p:cNvPr id="6" name="Diagrama 5"/>
          <p:cNvGraphicFramePr/>
          <p:nvPr>
            <p:extLst>
              <p:ext uri="{D42A27DB-BD31-4B8C-83A1-F6EECF244321}">
                <p14:modId xmlns:p14="http://schemas.microsoft.com/office/powerpoint/2010/main" val="1597672881"/>
              </p:ext>
            </p:extLst>
          </p:nvPr>
        </p:nvGraphicFramePr>
        <p:xfrm>
          <a:off x="309465" y="1132441"/>
          <a:ext cx="8624351" cy="430873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" name="Picture 13" descr="\\BOGSVR01\datos2\LEDFISH\Clientes\Alta Consejeria\artes\Piezas\27-05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7380" y="4883728"/>
            <a:ext cx="1545481" cy="14579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3" name="Diagrama 2"/>
          <p:cNvGraphicFramePr/>
          <p:nvPr>
            <p:extLst>
              <p:ext uri="{D42A27DB-BD31-4B8C-83A1-F6EECF244321}">
                <p14:modId xmlns:p14="http://schemas.microsoft.com/office/powerpoint/2010/main" val="2541284719"/>
              </p:ext>
            </p:extLst>
          </p:nvPr>
        </p:nvGraphicFramePr>
        <p:xfrm>
          <a:off x="696191" y="4968111"/>
          <a:ext cx="6419464" cy="14670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</p:spTree>
    <p:extLst>
      <p:ext uri="{BB962C8B-B14F-4D97-AF65-F5344CB8AC3E}">
        <p14:creationId xmlns:p14="http://schemas.microsoft.com/office/powerpoint/2010/main" val="5829296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9"/>
          <p:cNvSpPr txBox="1">
            <a:spLocks noChangeArrowheads="1"/>
          </p:cNvSpPr>
          <p:nvPr/>
        </p:nvSpPr>
        <p:spPr bwMode="auto">
          <a:xfrm>
            <a:off x="86736" y="315913"/>
            <a:ext cx="683736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r>
              <a:rPr lang="es-ES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Estrategia de Recuperación </a:t>
            </a:r>
            <a:r>
              <a:rPr lang="es-ES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</a:t>
            </a:r>
            <a:r>
              <a:rPr lang="es-ES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utricional</a:t>
            </a:r>
            <a:endParaRPr lang="es-ES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5" name="Gráfico 4"/>
          <p:cNvGraphicFramePr>
            <a:graphicFrameLocks/>
          </p:cNvGraphicFramePr>
          <p:nvPr/>
        </p:nvGraphicFramePr>
        <p:xfrm>
          <a:off x="833718" y="1290918"/>
          <a:ext cx="7059706" cy="34827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6" name="Diagrama 5"/>
          <p:cNvGraphicFramePr/>
          <p:nvPr>
            <p:extLst>
              <p:ext uri="{D42A27DB-BD31-4B8C-83A1-F6EECF244321}">
                <p14:modId xmlns:p14="http://schemas.microsoft.com/office/powerpoint/2010/main" val="2705484379"/>
              </p:ext>
            </p:extLst>
          </p:nvPr>
        </p:nvGraphicFramePr>
        <p:xfrm>
          <a:off x="282389" y="5029200"/>
          <a:ext cx="7826188" cy="128101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124046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96295239"/>
              </p:ext>
            </p:extLst>
          </p:nvPr>
        </p:nvGraphicFramePr>
        <p:xfrm>
          <a:off x="954741" y="1267691"/>
          <a:ext cx="7534632" cy="4549291"/>
        </p:xfrm>
        <a:graphic>
          <a:graphicData uri="http://schemas.openxmlformats.org/drawingml/2006/table">
            <a:tbl>
              <a:tblPr/>
              <a:tblGrid>
                <a:gridCol w="2039172"/>
                <a:gridCol w="1583154"/>
                <a:gridCol w="1848024"/>
                <a:gridCol w="2064282"/>
              </a:tblGrid>
              <a:tr h="364587">
                <a:tc gridSpan="4">
                  <a:txBody>
                    <a:bodyPr/>
                    <a:lstStyle/>
                    <a:p>
                      <a:pPr algn="ctr" fontAlgn="b"/>
                      <a:endParaRPr lang="es-CO" sz="1600" b="1" i="0" u="none" strike="noStrike" dirty="0" smtClean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</a:endParaRPr>
                    </a:p>
                    <a:p>
                      <a:pPr algn="ctr" fontAlgn="b"/>
                      <a:r>
                        <a:rPr lang="es-CO" sz="1600" b="1" i="0" u="none" strike="noStrike" dirty="0" smtClean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</a:rPr>
                        <a:t>COSTOS  2016</a:t>
                      </a:r>
                    </a:p>
                    <a:p>
                      <a:pPr algn="ctr" fontAlgn="b"/>
                      <a:endParaRPr lang="es-CO" sz="1600" b="1" i="0" u="none" strike="noStrike" dirty="0" smtClean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</a:endParaRPr>
                    </a:p>
                    <a:p>
                      <a:pPr algn="ctr" fontAlgn="b"/>
                      <a:endParaRPr lang="es-CO" sz="1600" b="1" i="0" u="none" strike="noStrike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</a:tr>
              <a:tr h="646236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M</a:t>
                      </a:r>
                      <a:r>
                        <a:rPr lang="es-CO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odalidad</a:t>
                      </a:r>
                      <a:endParaRPr lang="es-CO" sz="16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Cupos-Beneficiarios</a:t>
                      </a:r>
                      <a:endParaRPr lang="es-CO" sz="16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Lugar </a:t>
                      </a:r>
                      <a:r>
                        <a:rPr lang="es-CO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de </a:t>
                      </a:r>
                      <a:r>
                        <a:rPr lang="es-CO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Ejecución</a:t>
                      </a:r>
                      <a:endParaRPr lang="es-CO" sz="16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Valor </a:t>
                      </a:r>
                      <a:r>
                        <a:rPr lang="es-CO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Contratado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20617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RNEC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120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Barrio la </a:t>
                      </a:r>
                      <a:r>
                        <a:rPr lang="es-CO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unión, </a:t>
                      </a: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isla de la </a:t>
                      </a:r>
                      <a:r>
                        <a:rPr lang="es-CO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fantasía, Nazaret, Zaragoza</a:t>
                      </a: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, Macedonia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$</a:t>
                      </a:r>
                      <a:r>
                        <a:rPr lang="es-CO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227.´176.981</a:t>
                      </a:r>
                      <a:endParaRPr lang="es-CO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15463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San Juan de Atacuari y Siete de Agosto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</a:tr>
              <a:tr h="410308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RNUT 1000 DÍAS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110-220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Leticia </a:t>
                      </a: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casco urbano y Km 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$</a:t>
                      </a:r>
                      <a:r>
                        <a:rPr lang="es-CO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219.´971.502</a:t>
                      </a:r>
                      <a:endParaRPr lang="es-CO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20617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Puerto </a:t>
                      </a: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Nariño comunidades 7 de Agosto y Boyahuasu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CuadroTexto 9"/>
          <p:cNvSpPr txBox="1">
            <a:spLocks noChangeArrowheads="1"/>
          </p:cNvSpPr>
          <p:nvPr/>
        </p:nvSpPr>
        <p:spPr bwMode="auto">
          <a:xfrm>
            <a:off x="86736" y="315913"/>
            <a:ext cx="683736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r>
              <a:rPr lang="es-ES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Estrategia de Recuperación </a:t>
            </a:r>
            <a:r>
              <a:rPr lang="es-ES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</a:t>
            </a:r>
            <a:r>
              <a:rPr lang="es-ES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utricional</a:t>
            </a:r>
            <a:endParaRPr lang="es-ES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6993041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9"/>
          <p:cNvSpPr txBox="1">
            <a:spLocks noChangeArrowheads="1"/>
          </p:cNvSpPr>
          <p:nvPr/>
        </p:nvSpPr>
        <p:spPr bwMode="auto">
          <a:xfrm>
            <a:off x="0" y="3535"/>
            <a:ext cx="6837362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r>
              <a:rPr lang="es-ES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BIENESTARINA</a:t>
            </a:r>
          </a:p>
        </p:txBody>
      </p:sp>
      <p:graphicFrame>
        <p:nvGraphicFramePr>
          <p:cNvPr id="3" name="Diagrama 2"/>
          <p:cNvGraphicFramePr/>
          <p:nvPr>
            <p:extLst/>
          </p:nvPr>
        </p:nvGraphicFramePr>
        <p:xfrm>
          <a:off x="315083" y="1282391"/>
          <a:ext cx="8472078" cy="510725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8244212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52540" y="220337"/>
            <a:ext cx="5563519" cy="661012"/>
          </a:xfrm>
        </p:spPr>
        <p:txBody>
          <a:bodyPr/>
          <a:lstStyle/>
          <a:p>
            <a:pPr algn="just"/>
            <a:r>
              <a:rPr lang="es-CO" sz="2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  <a:cs typeface="Arial" panose="020B0604020202020204" pitchFamily="34" charset="0"/>
              </a:rPr>
              <a:t>¿Qué es la atención a la primera infancia en la estrategia nacional de cero a siempre?</a:t>
            </a:r>
            <a:endParaRPr lang="es-CO" sz="2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Rounded MT Bold" panose="020F0704030504030204" pitchFamily="34" charset="0"/>
              <a:cs typeface="Arial" panose="020B0604020202020204" pitchFamily="34" charset="0"/>
            </a:endParaRPr>
          </a:p>
        </p:txBody>
      </p:sp>
      <p:sp>
        <p:nvSpPr>
          <p:cNvPr id="3" name="Rectángulo 2"/>
          <p:cNvSpPr/>
          <p:nvPr/>
        </p:nvSpPr>
        <p:spPr>
          <a:xfrm>
            <a:off x="352540" y="1746017"/>
            <a:ext cx="8343899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CO" sz="2000" dirty="0">
                <a:latin typeface="Arial" panose="020B0604020202020204" pitchFamily="34" charset="0"/>
                <a:cs typeface="Arial" panose="020B0604020202020204" pitchFamily="34" charset="0"/>
              </a:rPr>
              <a:t>Es una apuesta Nacional por la niñez que busca que </a:t>
            </a:r>
            <a:r>
              <a:rPr lang="es-CO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las madres gestantes, madres lactantes </a:t>
            </a:r>
            <a:r>
              <a:rPr lang="es-CO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y los </a:t>
            </a:r>
            <a:r>
              <a:rPr lang="es-CO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niños y niñas </a:t>
            </a:r>
            <a:r>
              <a:rPr lang="es-CO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Entre los 0 y los 5 años tengan acceso a:</a:t>
            </a:r>
          </a:p>
          <a:p>
            <a:pPr algn="just"/>
            <a:endParaRPr lang="es-CO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es-CO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El </a:t>
            </a:r>
            <a:r>
              <a:rPr lang="es-CO" sz="2000" dirty="0">
                <a:latin typeface="Arial" panose="020B0604020202020204" pitchFamily="34" charset="0"/>
                <a:cs typeface="Arial" panose="020B0604020202020204" pitchFamily="34" charset="0"/>
              </a:rPr>
              <a:t>cuidado y la crianza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es-CO" sz="2000" dirty="0">
                <a:latin typeface="Arial" panose="020B0604020202020204" pitchFamily="34" charset="0"/>
                <a:cs typeface="Arial" panose="020B0604020202020204" pitchFamily="34" charset="0"/>
              </a:rPr>
              <a:t>La salud, la alimentación y la Nutrición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es-CO" sz="2000" dirty="0">
                <a:latin typeface="Arial" panose="020B0604020202020204" pitchFamily="34" charset="0"/>
                <a:cs typeface="Arial" panose="020B0604020202020204" pitchFamily="34" charset="0"/>
              </a:rPr>
              <a:t>La educación Inicial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es-CO" sz="2000" dirty="0">
                <a:latin typeface="Arial" panose="020B0604020202020204" pitchFamily="34" charset="0"/>
                <a:cs typeface="Arial" panose="020B0604020202020204" pitchFamily="34" charset="0"/>
              </a:rPr>
              <a:t>La recreación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es-CO" sz="2000" dirty="0">
                <a:latin typeface="Arial" panose="020B0604020202020204" pitchFamily="34" charset="0"/>
                <a:cs typeface="Arial" panose="020B0604020202020204" pitchFamily="34" charset="0"/>
              </a:rPr>
              <a:t>El ejercicio de la ciudadanía y la participación          (Restablecimiento de derechos).</a:t>
            </a:r>
          </a:p>
          <a:p>
            <a:pPr algn="just"/>
            <a:endParaRPr lang="es-CO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s-CO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Con esto, </a:t>
            </a:r>
            <a:r>
              <a:rPr lang="es-CO" sz="2000" dirty="0">
                <a:latin typeface="Arial" panose="020B0604020202020204" pitchFamily="34" charset="0"/>
                <a:cs typeface="Arial" panose="020B0604020202020204" pitchFamily="34" charset="0"/>
              </a:rPr>
              <a:t>se busca garantizar los derechos de los niños y de las niñas y su desarrollo </a:t>
            </a:r>
            <a:r>
              <a:rPr lang="es-CO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integral en la etapa más </a:t>
            </a:r>
            <a:r>
              <a:rPr lang="es-CO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trascendental</a:t>
            </a:r>
            <a:r>
              <a:rPr lang="es-CO" sz="20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CO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de su vida.</a:t>
            </a:r>
            <a:endParaRPr lang="es-CO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9243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Marcador de contenido 4"/>
          <p:cNvGraphicFramePr>
            <a:graphicFrameLocks noGrp="1"/>
          </p:cNvGraphicFramePr>
          <p:nvPr>
            <p:ph idx="1"/>
            <p:extLst/>
          </p:nvPr>
        </p:nvGraphicFramePr>
        <p:xfrm>
          <a:off x="643110" y="3731543"/>
          <a:ext cx="6157740" cy="111252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3078870"/>
                <a:gridCol w="3078870"/>
              </a:tblGrid>
              <a:tr h="370840">
                <a:tc>
                  <a:txBody>
                    <a:bodyPr/>
                    <a:lstStyle/>
                    <a:p>
                      <a:r>
                        <a:rPr lang="es-CO" dirty="0" smtClean="0"/>
                        <a:t>Modalidad</a:t>
                      </a:r>
                      <a:endParaRPr lang="es-C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CO" dirty="0" smtClean="0"/>
                        <a:t>Presupuesto</a:t>
                      </a:r>
                      <a:endParaRPr lang="es-CO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s-CO" dirty="0" smtClean="0"/>
                        <a:t>Familiar </a:t>
                      </a:r>
                      <a:endParaRPr lang="es-C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CO" dirty="0" smtClean="0"/>
                        <a:t>$</a:t>
                      </a:r>
                      <a:r>
                        <a:rPr lang="es-CO" baseline="0" dirty="0" smtClean="0"/>
                        <a:t> 612.634.624</a:t>
                      </a:r>
                      <a:endParaRPr lang="es-CO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s-CO" dirty="0" smtClean="0"/>
                        <a:t>Institucional </a:t>
                      </a:r>
                      <a:endParaRPr lang="es-C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CO" dirty="0" smtClean="0"/>
                        <a:t>$</a:t>
                      </a:r>
                      <a:r>
                        <a:rPr lang="es-CO" baseline="0" dirty="0" smtClean="0"/>
                        <a:t> 119.548.061</a:t>
                      </a:r>
                      <a:endParaRPr lang="es-CO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7" name="Imagen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00850" y="3408244"/>
            <a:ext cx="1714500" cy="2667000"/>
          </a:xfrm>
          <a:prstGeom prst="rect">
            <a:avLst/>
          </a:prstGeom>
        </p:spPr>
      </p:pic>
      <p:sp>
        <p:nvSpPr>
          <p:cNvPr id="4" name="Título 1"/>
          <p:cNvSpPr>
            <a:spLocks noGrp="1"/>
          </p:cNvSpPr>
          <p:nvPr>
            <p:ph type="title"/>
          </p:nvPr>
        </p:nvSpPr>
        <p:spPr>
          <a:xfrm>
            <a:off x="100361" y="365125"/>
            <a:ext cx="8414989" cy="1325563"/>
          </a:xfrm>
        </p:spPr>
        <p:txBody>
          <a:bodyPr/>
          <a:lstStyle/>
          <a:p>
            <a:r>
              <a:rPr lang="es-CO" sz="3200" b="1" smtClean="0">
                <a:solidFill>
                  <a:schemeClr val="bg1"/>
                </a:solidFill>
              </a:rPr>
              <a:t>Bienestarina</a:t>
            </a:r>
            <a:endParaRPr lang="es-CO" sz="3200" b="1" dirty="0">
              <a:solidFill>
                <a:schemeClr val="bg1"/>
              </a:solidFill>
            </a:endParaRPr>
          </a:p>
        </p:txBody>
      </p:sp>
      <p:sp>
        <p:nvSpPr>
          <p:cNvPr id="2" name="Rectángulo 1"/>
          <p:cNvSpPr/>
          <p:nvPr/>
        </p:nvSpPr>
        <p:spPr>
          <a:xfrm>
            <a:off x="440675" y="2004577"/>
            <a:ext cx="6499952" cy="84829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just"/>
            <a:r>
              <a:rPr lang="es-CO" b="1">
                <a:solidFill>
                  <a:schemeClr val="tx1">
                    <a:lumMod val="95000"/>
                    <a:lumOff val="5000"/>
                  </a:schemeClr>
                </a:solidFill>
              </a:rPr>
              <a:t>Repartición de Galletas fortificadas desde el mes de Agosto en los Centros de Desarrollo Infantil en medio familiar</a:t>
            </a:r>
            <a:endParaRPr lang="es-CO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3" name="Rectángulo 2"/>
          <p:cNvSpPr/>
          <p:nvPr/>
        </p:nvSpPr>
        <p:spPr>
          <a:xfrm>
            <a:off x="440675" y="1241768"/>
            <a:ext cx="6499952" cy="646331"/>
          </a:xfrm>
          <a:prstGeom prst="rect">
            <a:avLst/>
          </a:prstGeom>
          <a:solidFill>
            <a:srgbClr val="92D050"/>
          </a:solidFill>
        </p:spPr>
        <p:txBody>
          <a:bodyPr wrap="square">
            <a:spAutoFit/>
          </a:bodyPr>
          <a:lstStyle/>
          <a:p>
            <a:r>
              <a:rPr lang="es-CO" b="1" dirty="0"/>
              <a:t>Para la vigencia 2016 se crearon los puntos de entrega Mirití-Parana, Puerto Alegría y Puerto Arica </a:t>
            </a:r>
          </a:p>
        </p:txBody>
      </p:sp>
    </p:spTree>
    <p:extLst>
      <p:ext uri="{BB962C8B-B14F-4D97-AF65-F5344CB8AC3E}">
        <p14:creationId xmlns:p14="http://schemas.microsoft.com/office/powerpoint/2010/main" val="2194302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0419" y="4928956"/>
            <a:ext cx="1922243" cy="1806382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43580" y="0"/>
            <a:ext cx="5771629" cy="1325563"/>
          </a:xfrm>
        </p:spPr>
        <p:txBody>
          <a:bodyPr/>
          <a:lstStyle/>
          <a:p>
            <a:r>
              <a:rPr lang="es-CO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</a:rPr>
              <a:t>Presupuesto para galleta fortificada</a:t>
            </a:r>
            <a:endParaRPr lang="es-CO" sz="2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Rounded MT Bold" panose="020F0704030504030204" pitchFamily="34" charset="0"/>
            </a:endParaRPr>
          </a:p>
        </p:txBody>
      </p:sp>
      <p:graphicFrame>
        <p:nvGraphicFramePr>
          <p:cNvPr id="4" name="Marcador de contenido 3"/>
          <p:cNvGraphicFramePr>
            <a:graphicFrameLocks noGrp="1"/>
          </p:cNvGraphicFramePr>
          <p:nvPr>
            <p:ph idx="1"/>
            <p:extLst/>
          </p:nvPr>
        </p:nvGraphicFramePr>
        <p:xfrm>
          <a:off x="193752" y="1290169"/>
          <a:ext cx="8716071" cy="3704325"/>
        </p:xfrm>
        <a:graphic>
          <a:graphicData uri="http://schemas.openxmlformats.org/drawingml/2006/table">
            <a:tbl>
              <a:tblPr firstRow="1" firstCol="1" bandRow="1">
                <a:tableStyleId>{93296810-A885-4BE3-A3E7-6D5BEEA58F35}</a:tableStyleId>
              </a:tblPr>
              <a:tblGrid>
                <a:gridCol w="819906"/>
                <a:gridCol w="937805"/>
                <a:gridCol w="780586"/>
                <a:gridCol w="1438507"/>
                <a:gridCol w="814039"/>
                <a:gridCol w="1315844"/>
                <a:gridCol w="814039"/>
                <a:gridCol w="982402"/>
                <a:gridCol w="812943"/>
              </a:tblGrid>
              <a:tr h="972053"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es-CO" sz="1100" dirty="0">
                          <a:effectLst/>
                          <a:latin typeface="Arial Narrow" panose="020B0606020202030204" pitchFamily="34" charset="0"/>
                          <a:cs typeface="Arial" panose="020B0604020202020204" pitchFamily="34" charset="0"/>
                        </a:rPr>
                        <a:t>Regional</a:t>
                      </a:r>
                      <a:endParaRPr lang="es-CO" sz="12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6753" marR="3675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es-CO" sz="1100">
                          <a:effectLst/>
                          <a:latin typeface="Arial Narrow" panose="020B0606020202030204" pitchFamily="34" charset="0"/>
                          <a:cs typeface="Arial" panose="020B0604020202020204" pitchFamily="34" charset="0"/>
                        </a:rPr>
                        <a:t>Municipio Punto</a:t>
                      </a:r>
                      <a:endParaRPr lang="es-CO" sz="120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6753" marR="3675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es-CO" sz="1100">
                          <a:effectLst/>
                          <a:latin typeface="Arial Narrow" panose="020B0606020202030204" pitchFamily="34" charset="0"/>
                          <a:cs typeface="Arial" panose="020B0604020202020204" pitchFamily="34" charset="0"/>
                        </a:rPr>
                        <a:t>Cód Punto de Entrega</a:t>
                      </a:r>
                      <a:endParaRPr lang="es-CO" sz="120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6753" marR="3675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es-CO" sz="1100">
                          <a:effectLst/>
                          <a:latin typeface="Arial Narrow" panose="020B0606020202030204" pitchFamily="34" charset="0"/>
                          <a:cs typeface="Arial" panose="020B0604020202020204" pitchFamily="34" charset="0"/>
                        </a:rPr>
                        <a:t>Punto de Entrega</a:t>
                      </a:r>
                      <a:endParaRPr lang="es-CO" sz="120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6753" marR="3675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es-CO" sz="1100">
                          <a:effectLst/>
                          <a:latin typeface="Arial Narrow" panose="020B0606020202030204" pitchFamily="34" charset="0"/>
                          <a:cs typeface="Arial" panose="020B0604020202020204" pitchFamily="34" charset="0"/>
                        </a:rPr>
                        <a:t>Unidades de Galleta Entregadas AGOSTO</a:t>
                      </a:r>
                      <a:endParaRPr lang="es-CO" sz="120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6753" marR="3675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es-CO" sz="1100">
                          <a:effectLst/>
                          <a:latin typeface="Arial Narrow" panose="020B0606020202030204" pitchFamily="34" charset="0"/>
                          <a:cs typeface="Arial" panose="020B0604020202020204" pitchFamily="34" charset="0"/>
                        </a:rPr>
                        <a:t>Unidades de Galleta Entregadas SEPTIEMBRE</a:t>
                      </a:r>
                      <a:endParaRPr lang="es-CO" sz="120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6753" marR="3675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es-CO" sz="1100">
                          <a:effectLst/>
                          <a:latin typeface="Arial Narrow" panose="020B0606020202030204" pitchFamily="34" charset="0"/>
                          <a:cs typeface="Arial" panose="020B0604020202020204" pitchFamily="34" charset="0"/>
                        </a:rPr>
                        <a:t>Unidades de Galleta Programadas OCTUBRE</a:t>
                      </a:r>
                      <a:endParaRPr lang="es-CO" sz="120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6753" marR="3675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es-CO" sz="1100" dirty="0">
                          <a:effectLst/>
                          <a:latin typeface="Arial Narrow" panose="020B0606020202030204" pitchFamily="34" charset="0"/>
                          <a:cs typeface="Arial" panose="020B0604020202020204" pitchFamily="34" charset="0"/>
                        </a:rPr>
                        <a:t>Total general</a:t>
                      </a:r>
                      <a:endParaRPr lang="es-CO" sz="12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6753" marR="3675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es-CO" sz="1100">
                          <a:effectLst/>
                          <a:latin typeface="Arial Narrow" panose="020B0606020202030204" pitchFamily="34" charset="0"/>
                          <a:cs typeface="Arial" panose="020B0604020202020204" pitchFamily="34" charset="0"/>
                        </a:rPr>
                        <a:t>Precio Total de Galleta distribuida</a:t>
                      </a:r>
                      <a:endParaRPr lang="es-CO" sz="120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6753" marR="36753" marT="0" marB="0" anchor="ctr"/>
                </a:tc>
              </a:tr>
              <a:tr h="243013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es-CO" sz="1100">
                          <a:effectLst/>
                          <a:latin typeface="Arial Narrow" panose="020B0606020202030204" pitchFamily="34" charset="0"/>
                          <a:cs typeface="Arial" panose="020B0604020202020204" pitchFamily="34" charset="0"/>
                        </a:rPr>
                        <a:t>AMAZONAS</a:t>
                      </a:r>
                      <a:endParaRPr lang="es-CO" sz="120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6753" marR="3675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es-CO" sz="1100">
                          <a:effectLst/>
                          <a:latin typeface="Arial Narrow" panose="020B0606020202030204" pitchFamily="34" charset="0"/>
                          <a:cs typeface="Arial" panose="020B0604020202020204" pitchFamily="34" charset="0"/>
                        </a:rPr>
                        <a:t>EL ENCANTO</a:t>
                      </a:r>
                      <a:endParaRPr lang="es-CO" sz="120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6753" marR="36753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es-CO" sz="1100">
                          <a:effectLst/>
                          <a:latin typeface="Arial Narrow" panose="020B0606020202030204" pitchFamily="34" charset="0"/>
                          <a:cs typeface="Arial" panose="020B0604020202020204" pitchFamily="34" charset="0"/>
                        </a:rPr>
                        <a:t>9126300001</a:t>
                      </a:r>
                      <a:endParaRPr lang="es-CO" sz="120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6753" marR="3675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es-CO" sz="1100">
                          <a:effectLst/>
                          <a:latin typeface="Arial Narrow" panose="020B0606020202030204" pitchFamily="34" charset="0"/>
                          <a:cs typeface="Arial" panose="020B0604020202020204" pitchFamily="34" charset="0"/>
                        </a:rPr>
                        <a:t>EL ENCANTO</a:t>
                      </a:r>
                      <a:endParaRPr lang="es-CO" sz="120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6753" marR="36753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es-CO" sz="1100" dirty="0">
                          <a:effectLst/>
                          <a:latin typeface="Arial Narrow" panose="020B0606020202030204" pitchFamily="34" charset="0"/>
                          <a:cs typeface="Arial" panose="020B0604020202020204" pitchFamily="34" charset="0"/>
                        </a:rPr>
                        <a:t>                 720 </a:t>
                      </a:r>
                      <a:endParaRPr lang="es-CO" sz="12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6753" marR="3675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es-CO" sz="1100">
                          <a:effectLst/>
                          <a:latin typeface="Arial Narrow" panose="020B0606020202030204" pitchFamily="34" charset="0"/>
                          <a:cs typeface="Arial" panose="020B0604020202020204" pitchFamily="34" charset="0"/>
                        </a:rPr>
                        <a:t>                     720 </a:t>
                      </a:r>
                      <a:endParaRPr lang="es-CO" sz="120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6753" marR="3675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es-CO" sz="1100" dirty="0">
                          <a:effectLst/>
                          <a:latin typeface="Arial Narrow" panose="020B0606020202030204" pitchFamily="34" charset="0"/>
                          <a:cs typeface="Arial" panose="020B0604020202020204" pitchFamily="34" charset="0"/>
                        </a:rPr>
                        <a:t>               720 </a:t>
                      </a:r>
                      <a:endParaRPr lang="es-CO" sz="12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6753" marR="36753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es-CO" sz="1100">
                          <a:effectLst/>
                          <a:latin typeface="Arial Narrow" panose="020B0606020202030204" pitchFamily="34" charset="0"/>
                          <a:cs typeface="Arial" panose="020B0604020202020204" pitchFamily="34" charset="0"/>
                        </a:rPr>
                        <a:t>2.160 </a:t>
                      </a:r>
                      <a:endParaRPr lang="es-CO" sz="120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6753" marR="36753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es-CO" sz="1100" dirty="0">
                          <a:effectLst/>
                          <a:latin typeface="Arial Narrow" panose="020B0606020202030204" pitchFamily="34" charset="0"/>
                          <a:cs typeface="Arial" panose="020B0604020202020204" pitchFamily="34" charset="0"/>
                        </a:rPr>
                        <a:t> $       </a:t>
                      </a:r>
                      <a:r>
                        <a:rPr lang="es-CO" sz="1100" dirty="0" smtClean="0">
                          <a:effectLst/>
                          <a:latin typeface="Arial Narrow" panose="020B0606020202030204" pitchFamily="34" charset="0"/>
                          <a:cs typeface="Arial" panose="020B0604020202020204" pitchFamily="34" charset="0"/>
                        </a:rPr>
                        <a:t>146.880 </a:t>
                      </a:r>
                      <a:endParaRPr lang="es-CO" sz="12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6753" marR="36753" marT="0" marB="0" anchor="b"/>
                </a:tc>
              </a:tr>
              <a:tr h="243013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es-CO" sz="1100">
                          <a:effectLst/>
                          <a:latin typeface="Arial Narrow" panose="020B0606020202030204" pitchFamily="34" charset="0"/>
                          <a:cs typeface="Arial" panose="020B0604020202020204" pitchFamily="34" charset="0"/>
                        </a:rPr>
                        <a:t>AMAZONAS</a:t>
                      </a:r>
                      <a:endParaRPr lang="es-CO" sz="120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6753" marR="3675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es-CO" sz="1100">
                          <a:effectLst/>
                          <a:latin typeface="Arial Narrow" panose="020B0606020202030204" pitchFamily="34" charset="0"/>
                          <a:cs typeface="Arial" panose="020B0604020202020204" pitchFamily="34" charset="0"/>
                        </a:rPr>
                        <a:t>LETICIA</a:t>
                      </a:r>
                      <a:endParaRPr lang="es-CO" sz="120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6753" marR="36753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es-CO" sz="1100">
                          <a:effectLst/>
                          <a:latin typeface="Arial Narrow" panose="020B0606020202030204" pitchFamily="34" charset="0"/>
                          <a:cs typeface="Arial" panose="020B0604020202020204" pitchFamily="34" charset="0"/>
                        </a:rPr>
                        <a:t>9100001023</a:t>
                      </a:r>
                      <a:endParaRPr lang="es-CO" sz="120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6753" marR="3675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es-CO" sz="1100">
                          <a:effectLst/>
                          <a:latin typeface="Arial Narrow" panose="020B0606020202030204" pitchFamily="34" charset="0"/>
                          <a:cs typeface="Arial" panose="020B0604020202020204" pitchFamily="34" charset="0"/>
                        </a:rPr>
                        <a:t>LETICIA URBANO</a:t>
                      </a:r>
                      <a:endParaRPr lang="es-CO" sz="120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6753" marR="36753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es-CO" sz="1100" dirty="0">
                          <a:effectLst/>
                          <a:latin typeface="Arial Narrow" panose="020B0606020202030204" pitchFamily="34" charset="0"/>
                          <a:cs typeface="Arial" panose="020B0604020202020204" pitchFamily="34" charset="0"/>
                        </a:rPr>
                        <a:t>           16.704 </a:t>
                      </a:r>
                      <a:endParaRPr lang="es-CO" sz="12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6753" marR="3675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es-CO" sz="1100">
                          <a:effectLst/>
                          <a:latin typeface="Arial Narrow" panose="020B0606020202030204" pitchFamily="34" charset="0"/>
                          <a:cs typeface="Arial" panose="020B0604020202020204" pitchFamily="34" charset="0"/>
                        </a:rPr>
                        <a:t>               17.520 </a:t>
                      </a:r>
                      <a:endParaRPr lang="es-CO" sz="120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6753" marR="3675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es-CO" sz="1100" dirty="0">
                          <a:effectLst/>
                          <a:latin typeface="Arial Narrow" panose="020B0606020202030204" pitchFamily="34" charset="0"/>
                          <a:cs typeface="Arial" panose="020B0604020202020204" pitchFamily="34" charset="0"/>
                        </a:rPr>
                        <a:t>            17.664 </a:t>
                      </a:r>
                      <a:endParaRPr lang="es-CO" sz="12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6753" marR="36753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es-CO" sz="1100">
                          <a:effectLst/>
                          <a:latin typeface="Arial Narrow" panose="020B0606020202030204" pitchFamily="34" charset="0"/>
                          <a:cs typeface="Arial" panose="020B0604020202020204" pitchFamily="34" charset="0"/>
                        </a:rPr>
                        <a:t>51.888 </a:t>
                      </a:r>
                      <a:endParaRPr lang="es-CO" sz="120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6753" marR="36753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es-CO" sz="1100" dirty="0">
                          <a:effectLst/>
                          <a:latin typeface="Arial Narrow" panose="020B0606020202030204" pitchFamily="34" charset="0"/>
                          <a:cs typeface="Arial" panose="020B0604020202020204" pitchFamily="34" charset="0"/>
                        </a:rPr>
                        <a:t> $    3.528.384 </a:t>
                      </a:r>
                      <a:endParaRPr lang="es-CO" sz="12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6753" marR="36753" marT="0" marB="0" anchor="b"/>
                </a:tc>
              </a:tr>
              <a:tr h="243013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es-CO" sz="1100">
                          <a:effectLst/>
                          <a:latin typeface="Arial Narrow" panose="020B0606020202030204" pitchFamily="34" charset="0"/>
                          <a:cs typeface="Arial" panose="020B0604020202020204" pitchFamily="34" charset="0"/>
                        </a:rPr>
                        <a:t>AMAZONAS</a:t>
                      </a:r>
                      <a:endParaRPr lang="es-CO" sz="120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6753" marR="3675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es-CO" sz="1100">
                          <a:effectLst/>
                          <a:latin typeface="Arial Narrow" panose="020B0606020202030204" pitchFamily="34" charset="0"/>
                          <a:cs typeface="Arial" panose="020B0604020202020204" pitchFamily="34" charset="0"/>
                        </a:rPr>
                        <a:t>MIRITI - PARANA</a:t>
                      </a:r>
                      <a:endParaRPr lang="es-CO" sz="120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6753" marR="36753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es-CO" sz="1100">
                          <a:effectLst/>
                          <a:latin typeface="Arial Narrow" panose="020B0606020202030204" pitchFamily="34" charset="0"/>
                          <a:cs typeface="Arial" panose="020B0604020202020204" pitchFamily="34" charset="0"/>
                        </a:rPr>
                        <a:t>9146000001</a:t>
                      </a:r>
                      <a:endParaRPr lang="es-CO" sz="120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6753" marR="3675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es-CO" sz="1100">
                          <a:effectLst/>
                          <a:latin typeface="Arial Narrow" panose="020B0606020202030204" pitchFamily="34" charset="0"/>
                          <a:cs typeface="Arial" panose="020B0604020202020204" pitchFamily="34" charset="0"/>
                        </a:rPr>
                        <a:t>MIRITÍ PARANÁ</a:t>
                      </a:r>
                      <a:endParaRPr lang="es-CO" sz="120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6753" marR="36753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es-CO" sz="1100" dirty="0">
                          <a:effectLst/>
                          <a:latin typeface="Arial Narrow" panose="020B0606020202030204" pitchFamily="34" charset="0"/>
                          <a:cs typeface="Arial" panose="020B0604020202020204" pitchFamily="34" charset="0"/>
                        </a:rPr>
                        <a:t>                 432 </a:t>
                      </a:r>
                      <a:endParaRPr lang="es-CO" sz="12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6753" marR="3675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es-CO" sz="1100">
                          <a:effectLst/>
                          <a:latin typeface="Arial Narrow" panose="020B0606020202030204" pitchFamily="34" charset="0"/>
                          <a:cs typeface="Arial" panose="020B0604020202020204" pitchFamily="34" charset="0"/>
                        </a:rPr>
                        <a:t>                     432 </a:t>
                      </a:r>
                      <a:endParaRPr lang="es-CO" sz="120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6753" marR="3675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es-CO" sz="1100" dirty="0">
                          <a:effectLst/>
                          <a:latin typeface="Arial Narrow" panose="020B0606020202030204" pitchFamily="34" charset="0"/>
                          <a:cs typeface="Arial" panose="020B0604020202020204" pitchFamily="34" charset="0"/>
                        </a:rPr>
                        <a:t>                        -   </a:t>
                      </a:r>
                      <a:endParaRPr lang="es-CO" sz="12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6753" marR="36753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es-CO" sz="1100">
                          <a:effectLst/>
                          <a:latin typeface="Arial Narrow" panose="020B0606020202030204" pitchFamily="34" charset="0"/>
                          <a:cs typeface="Arial" panose="020B0604020202020204" pitchFamily="34" charset="0"/>
                        </a:rPr>
                        <a:t>864 </a:t>
                      </a:r>
                      <a:endParaRPr lang="es-CO" sz="120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6753" marR="36753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es-CO" sz="1100" dirty="0">
                          <a:effectLst/>
                          <a:latin typeface="Arial Narrow" panose="020B0606020202030204" pitchFamily="34" charset="0"/>
                          <a:cs typeface="Arial" panose="020B0604020202020204" pitchFamily="34" charset="0"/>
                        </a:rPr>
                        <a:t> $         58.752 </a:t>
                      </a:r>
                      <a:endParaRPr lang="es-CO" sz="12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6753" marR="36753" marT="0" marB="0" anchor="b"/>
                </a:tc>
              </a:tr>
              <a:tr h="243013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es-CO" sz="1100">
                          <a:effectLst/>
                          <a:latin typeface="Arial Narrow" panose="020B0606020202030204" pitchFamily="34" charset="0"/>
                          <a:cs typeface="Arial" panose="020B0604020202020204" pitchFamily="34" charset="0"/>
                        </a:rPr>
                        <a:t>AMAZONAS</a:t>
                      </a:r>
                      <a:endParaRPr lang="es-CO" sz="120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6753" marR="3675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es-CO" sz="1100">
                          <a:effectLst/>
                          <a:latin typeface="Arial Narrow" panose="020B0606020202030204" pitchFamily="34" charset="0"/>
                          <a:cs typeface="Arial" panose="020B0604020202020204" pitchFamily="34" charset="0"/>
                        </a:rPr>
                        <a:t>PUERTO ALEGRIA</a:t>
                      </a:r>
                      <a:endParaRPr lang="es-CO" sz="120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6753" marR="36753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es-CO" sz="1100">
                          <a:effectLst/>
                          <a:latin typeface="Arial Narrow" panose="020B0606020202030204" pitchFamily="34" charset="0"/>
                          <a:cs typeface="Arial" panose="020B0604020202020204" pitchFamily="34" charset="0"/>
                        </a:rPr>
                        <a:t>91005300001</a:t>
                      </a:r>
                      <a:endParaRPr lang="es-CO" sz="120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6753" marR="3675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es-CO" sz="1100">
                          <a:effectLst/>
                          <a:latin typeface="Arial Narrow" panose="020B0606020202030204" pitchFamily="34" charset="0"/>
                          <a:cs typeface="Arial" panose="020B0604020202020204" pitchFamily="34" charset="0"/>
                        </a:rPr>
                        <a:t>Puerto Alegria</a:t>
                      </a:r>
                      <a:endParaRPr lang="es-CO" sz="120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6753" marR="36753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es-CO" sz="1100" dirty="0">
                          <a:effectLst/>
                          <a:latin typeface="Arial Narrow" panose="020B0606020202030204" pitchFamily="34" charset="0"/>
                          <a:cs typeface="Arial" panose="020B0604020202020204" pitchFamily="34" charset="0"/>
                        </a:rPr>
                        <a:t>                 312 </a:t>
                      </a:r>
                      <a:endParaRPr lang="es-CO" sz="12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6753" marR="3675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es-CO" sz="1100">
                          <a:effectLst/>
                          <a:latin typeface="Arial Narrow" panose="020B0606020202030204" pitchFamily="34" charset="0"/>
                          <a:cs typeface="Arial" panose="020B0604020202020204" pitchFamily="34" charset="0"/>
                        </a:rPr>
                        <a:t>                        -   </a:t>
                      </a:r>
                      <a:endParaRPr lang="es-CO" sz="120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6753" marR="3675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es-CO" sz="1100" dirty="0">
                          <a:effectLst/>
                          <a:latin typeface="Arial Narrow" panose="020B0606020202030204" pitchFamily="34" charset="0"/>
                          <a:cs typeface="Arial" panose="020B0604020202020204" pitchFamily="34" charset="0"/>
                        </a:rPr>
                        <a:t>                        -   </a:t>
                      </a:r>
                      <a:endParaRPr lang="es-CO" sz="12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6753" marR="36753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es-CO" sz="1100">
                          <a:effectLst/>
                          <a:latin typeface="Arial Narrow" panose="020B0606020202030204" pitchFamily="34" charset="0"/>
                          <a:cs typeface="Arial" panose="020B0604020202020204" pitchFamily="34" charset="0"/>
                        </a:rPr>
                        <a:t>312 </a:t>
                      </a:r>
                      <a:endParaRPr lang="es-CO" sz="120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6753" marR="36753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es-CO" sz="1100" dirty="0">
                          <a:effectLst/>
                          <a:latin typeface="Arial Narrow" panose="020B0606020202030204" pitchFamily="34" charset="0"/>
                          <a:cs typeface="Arial" panose="020B0604020202020204" pitchFamily="34" charset="0"/>
                        </a:rPr>
                        <a:t> $         21.216 </a:t>
                      </a:r>
                      <a:endParaRPr lang="es-CO" sz="12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6753" marR="36753" marT="0" marB="0" anchor="b"/>
                </a:tc>
              </a:tr>
              <a:tr h="243013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es-CO" sz="1100">
                          <a:effectLst/>
                          <a:latin typeface="Arial Narrow" panose="020B0606020202030204" pitchFamily="34" charset="0"/>
                          <a:cs typeface="Arial" panose="020B0604020202020204" pitchFamily="34" charset="0"/>
                        </a:rPr>
                        <a:t>AMAZONAS</a:t>
                      </a:r>
                      <a:endParaRPr lang="es-CO" sz="120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6753" marR="3675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es-CO" sz="1100">
                          <a:effectLst/>
                          <a:latin typeface="Arial Narrow" panose="020B0606020202030204" pitchFamily="34" charset="0"/>
                          <a:cs typeface="Arial" panose="020B0604020202020204" pitchFamily="34" charset="0"/>
                        </a:rPr>
                        <a:t>PUERTO ARICA</a:t>
                      </a:r>
                      <a:endParaRPr lang="es-CO" sz="120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6753" marR="36753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es-CO" sz="1100">
                          <a:effectLst/>
                          <a:latin typeface="Arial Narrow" panose="020B0606020202030204" pitchFamily="34" charset="0"/>
                          <a:cs typeface="Arial" panose="020B0604020202020204" pitchFamily="34" charset="0"/>
                        </a:rPr>
                        <a:t>91005360001</a:t>
                      </a:r>
                      <a:endParaRPr lang="es-CO" sz="120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6753" marR="3675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es-CO" sz="1100">
                          <a:effectLst/>
                          <a:latin typeface="Arial Narrow" panose="020B0606020202030204" pitchFamily="34" charset="0"/>
                          <a:cs typeface="Arial" panose="020B0604020202020204" pitchFamily="34" charset="0"/>
                        </a:rPr>
                        <a:t>Puerto Arica</a:t>
                      </a:r>
                      <a:endParaRPr lang="es-CO" sz="120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6753" marR="36753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es-CO" sz="1100" dirty="0">
                          <a:effectLst/>
                          <a:latin typeface="Arial Narrow" panose="020B0606020202030204" pitchFamily="34" charset="0"/>
                          <a:cs typeface="Arial" panose="020B0604020202020204" pitchFamily="34" charset="0"/>
                        </a:rPr>
                        <a:t>                360 </a:t>
                      </a:r>
                      <a:endParaRPr lang="es-CO" sz="12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6753" marR="3675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es-CO" sz="1100">
                          <a:effectLst/>
                          <a:latin typeface="Arial Narrow" panose="020B0606020202030204" pitchFamily="34" charset="0"/>
                          <a:cs typeface="Arial" panose="020B0604020202020204" pitchFamily="34" charset="0"/>
                        </a:rPr>
                        <a:t>                     360 </a:t>
                      </a:r>
                      <a:endParaRPr lang="es-CO" sz="120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6753" marR="3675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es-CO" sz="1100" dirty="0">
                          <a:effectLst/>
                          <a:latin typeface="Arial Narrow" panose="020B0606020202030204" pitchFamily="34" charset="0"/>
                          <a:cs typeface="Arial" panose="020B0604020202020204" pitchFamily="34" charset="0"/>
                        </a:rPr>
                        <a:t>                        -   </a:t>
                      </a:r>
                      <a:endParaRPr lang="es-CO" sz="12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6753" marR="36753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es-CO" sz="1100">
                          <a:effectLst/>
                          <a:latin typeface="Arial Narrow" panose="020B0606020202030204" pitchFamily="34" charset="0"/>
                          <a:cs typeface="Arial" panose="020B0604020202020204" pitchFamily="34" charset="0"/>
                        </a:rPr>
                        <a:t>720 </a:t>
                      </a:r>
                      <a:endParaRPr lang="es-CO" sz="120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6753" marR="36753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es-CO" sz="1100" dirty="0">
                          <a:effectLst/>
                          <a:latin typeface="Arial Narrow" panose="020B0606020202030204" pitchFamily="34" charset="0"/>
                          <a:cs typeface="Arial" panose="020B0604020202020204" pitchFamily="34" charset="0"/>
                        </a:rPr>
                        <a:t> $         48.960 </a:t>
                      </a:r>
                      <a:endParaRPr lang="es-CO" sz="12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6753" marR="36753" marT="0" marB="0" anchor="b"/>
                </a:tc>
              </a:tr>
              <a:tr h="243013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es-CO" sz="1100">
                          <a:effectLst/>
                          <a:latin typeface="Arial Narrow" panose="020B0606020202030204" pitchFamily="34" charset="0"/>
                          <a:cs typeface="Arial" panose="020B0604020202020204" pitchFamily="34" charset="0"/>
                        </a:rPr>
                        <a:t>AMAZONAS</a:t>
                      </a:r>
                      <a:endParaRPr lang="es-CO" sz="120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6753" marR="3675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es-CO" sz="1100">
                          <a:effectLst/>
                          <a:latin typeface="Arial Narrow" panose="020B0606020202030204" pitchFamily="34" charset="0"/>
                          <a:cs typeface="Arial" panose="020B0604020202020204" pitchFamily="34" charset="0"/>
                        </a:rPr>
                        <a:t>PUERTO NARIÑO</a:t>
                      </a:r>
                      <a:endParaRPr lang="es-CO" sz="120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6753" marR="36753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es-CO" sz="1100">
                          <a:effectLst/>
                          <a:latin typeface="Arial Narrow" panose="020B0606020202030204" pitchFamily="34" charset="0"/>
                          <a:cs typeface="Arial" panose="020B0604020202020204" pitchFamily="34" charset="0"/>
                        </a:rPr>
                        <a:t>9100540025</a:t>
                      </a:r>
                      <a:endParaRPr lang="es-CO" sz="120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6753" marR="3675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es-CO" sz="1100">
                          <a:effectLst/>
                          <a:latin typeface="Arial Narrow" panose="020B0606020202030204" pitchFamily="34" charset="0"/>
                          <a:cs typeface="Arial" panose="020B0604020202020204" pitchFamily="34" charset="0"/>
                        </a:rPr>
                        <a:t>PUERTO NARIÑO CASCO URBANO</a:t>
                      </a:r>
                      <a:endParaRPr lang="es-CO" sz="120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6753" marR="36753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es-CO" sz="1100" dirty="0">
                          <a:effectLst/>
                          <a:latin typeface="Arial Narrow" panose="020B0606020202030204" pitchFamily="34" charset="0"/>
                          <a:cs typeface="Arial" panose="020B0604020202020204" pitchFamily="34" charset="0"/>
                        </a:rPr>
                        <a:t>             3.464 </a:t>
                      </a:r>
                      <a:endParaRPr lang="es-CO" sz="12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6753" marR="3675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es-CO" sz="1100" dirty="0">
                          <a:effectLst/>
                          <a:latin typeface="Arial Narrow" panose="020B0606020202030204" pitchFamily="34" charset="0"/>
                          <a:cs typeface="Arial" panose="020B0604020202020204" pitchFamily="34" charset="0"/>
                        </a:rPr>
                        <a:t>                 3.664 </a:t>
                      </a:r>
                      <a:endParaRPr lang="es-CO" sz="12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6753" marR="3675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es-CO" sz="1100" dirty="0">
                          <a:effectLst/>
                          <a:latin typeface="Arial Narrow" panose="020B0606020202030204" pitchFamily="34" charset="0"/>
                          <a:cs typeface="Arial" panose="020B0604020202020204" pitchFamily="34" charset="0"/>
                        </a:rPr>
                        <a:t>              3.664 </a:t>
                      </a:r>
                      <a:endParaRPr lang="es-CO" sz="12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6753" marR="36753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es-CO" sz="1100">
                          <a:effectLst/>
                          <a:latin typeface="Arial Narrow" panose="020B0606020202030204" pitchFamily="34" charset="0"/>
                          <a:cs typeface="Arial" panose="020B0604020202020204" pitchFamily="34" charset="0"/>
                        </a:rPr>
                        <a:t>10.792 </a:t>
                      </a:r>
                      <a:endParaRPr lang="es-CO" sz="120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6753" marR="36753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es-CO" sz="1100" dirty="0">
                          <a:effectLst/>
                          <a:latin typeface="Arial Narrow" panose="020B0606020202030204" pitchFamily="34" charset="0"/>
                          <a:cs typeface="Arial" panose="020B0604020202020204" pitchFamily="34" charset="0"/>
                        </a:rPr>
                        <a:t>         733.856 </a:t>
                      </a:r>
                      <a:endParaRPr lang="es-CO" sz="12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6753" marR="36753" marT="0" marB="0" anchor="b"/>
                </a:tc>
              </a:tr>
              <a:tr h="243013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es-CO" sz="1100">
                          <a:effectLst/>
                          <a:latin typeface="Arial Narrow" panose="020B0606020202030204" pitchFamily="34" charset="0"/>
                          <a:cs typeface="Arial" panose="020B0604020202020204" pitchFamily="34" charset="0"/>
                        </a:rPr>
                        <a:t>AMAZONAS</a:t>
                      </a:r>
                      <a:endParaRPr lang="es-CO" sz="120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6753" marR="3675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es-CO" sz="1100" dirty="0">
                          <a:effectLst/>
                          <a:latin typeface="Arial Narrow" panose="020B0606020202030204" pitchFamily="34" charset="0"/>
                          <a:cs typeface="Arial" panose="020B0604020202020204" pitchFamily="34" charset="0"/>
                        </a:rPr>
                        <a:t>PUERTO SANTANDER</a:t>
                      </a:r>
                      <a:endParaRPr lang="es-CO" sz="12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6753" marR="36753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es-CO" sz="1100">
                          <a:effectLst/>
                          <a:latin typeface="Arial Narrow" panose="020B0606020202030204" pitchFamily="34" charset="0"/>
                          <a:cs typeface="Arial" panose="020B0604020202020204" pitchFamily="34" charset="0"/>
                        </a:rPr>
                        <a:t>9100669041</a:t>
                      </a:r>
                      <a:endParaRPr lang="es-CO" sz="120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6753" marR="3675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es-CO" sz="1100">
                          <a:effectLst/>
                          <a:latin typeface="Arial Narrow" panose="020B0606020202030204" pitchFamily="34" charset="0"/>
                          <a:cs typeface="Arial" panose="020B0604020202020204" pitchFamily="34" charset="0"/>
                        </a:rPr>
                        <a:t>Puerto Santander</a:t>
                      </a:r>
                      <a:endParaRPr lang="es-CO" sz="120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6753" marR="36753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es-CO" sz="1100" dirty="0">
                          <a:effectLst/>
                          <a:latin typeface="Arial Narrow" panose="020B0606020202030204" pitchFamily="34" charset="0"/>
                          <a:cs typeface="Arial" panose="020B0604020202020204" pitchFamily="34" charset="0"/>
                        </a:rPr>
                        <a:t> </a:t>
                      </a:r>
                      <a:r>
                        <a:rPr lang="es-CO" sz="1100" dirty="0" smtClean="0">
                          <a:effectLst/>
                          <a:latin typeface="Arial Narrow" panose="020B0606020202030204" pitchFamily="34" charset="0"/>
                          <a:cs typeface="Arial" panose="020B0604020202020204" pitchFamily="34" charset="0"/>
                        </a:rPr>
                        <a:t> </a:t>
                      </a:r>
                      <a:r>
                        <a:rPr lang="es-CO" sz="1100" dirty="0">
                          <a:effectLst/>
                          <a:latin typeface="Arial Narrow" panose="020B0606020202030204" pitchFamily="34" charset="0"/>
                          <a:cs typeface="Arial" panose="020B0604020202020204" pitchFamily="34" charset="0"/>
                        </a:rPr>
                        <a:t>                     -   </a:t>
                      </a:r>
                      <a:endParaRPr lang="es-CO" sz="12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6753" marR="3675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es-CO" sz="1100">
                          <a:effectLst/>
                          <a:latin typeface="Arial Narrow" panose="020B0606020202030204" pitchFamily="34" charset="0"/>
                          <a:cs typeface="Arial" panose="020B0604020202020204" pitchFamily="34" charset="0"/>
                        </a:rPr>
                        <a:t>                     400 </a:t>
                      </a:r>
                      <a:endParaRPr lang="es-CO" sz="120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6753" marR="3675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es-CO" sz="1100" dirty="0">
                          <a:effectLst/>
                          <a:latin typeface="Arial Narrow" panose="020B0606020202030204" pitchFamily="34" charset="0"/>
                          <a:cs typeface="Arial" panose="020B0604020202020204" pitchFamily="34" charset="0"/>
                        </a:rPr>
                        <a:t>                        -   </a:t>
                      </a:r>
                      <a:endParaRPr lang="es-CO" sz="12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6753" marR="36753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es-CO" sz="1100">
                          <a:effectLst/>
                          <a:latin typeface="Arial Narrow" panose="020B0606020202030204" pitchFamily="34" charset="0"/>
                          <a:cs typeface="Arial" panose="020B0604020202020204" pitchFamily="34" charset="0"/>
                        </a:rPr>
                        <a:t>400 </a:t>
                      </a:r>
                      <a:endParaRPr lang="es-CO" sz="120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6753" marR="36753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es-CO" sz="1100" dirty="0" smtClean="0">
                          <a:effectLst/>
                          <a:latin typeface="Arial Narrow" panose="020B0606020202030204" pitchFamily="34" charset="0"/>
                          <a:cs typeface="Arial" panose="020B0604020202020204" pitchFamily="34" charset="0"/>
                        </a:rPr>
                        <a:t> $</a:t>
                      </a:r>
                      <a:r>
                        <a:rPr lang="es-CO" sz="1100" dirty="0">
                          <a:effectLst/>
                          <a:latin typeface="Arial Narrow" panose="020B0606020202030204" pitchFamily="34" charset="0"/>
                          <a:cs typeface="Arial" panose="020B0604020202020204" pitchFamily="34" charset="0"/>
                        </a:rPr>
                        <a:t>        27.200 </a:t>
                      </a:r>
                      <a:endParaRPr lang="es-CO" sz="12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6753" marR="36753" marT="0" marB="0" anchor="b"/>
                </a:tc>
              </a:tr>
              <a:tr h="243013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es-CO" sz="1100">
                          <a:effectLst/>
                          <a:latin typeface="Arial Narrow" panose="020B0606020202030204" pitchFamily="34" charset="0"/>
                          <a:cs typeface="Arial" panose="020B0604020202020204" pitchFamily="34" charset="0"/>
                        </a:rPr>
                        <a:t>AMAZONAS</a:t>
                      </a:r>
                      <a:endParaRPr lang="es-CO" sz="120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6753" marR="3675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es-CO" sz="1100">
                          <a:effectLst/>
                          <a:latin typeface="Arial Narrow" panose="020B0606020202030204" pitchFamily="34" charset="0"/>
                          <a:cs typeface="Arial" panose="020B0604020202020204" pitchFamily="34" charset="0"/>
                        </a:rPr>
                        <a:t>TARAPACA</a:t>
                      </a:r>
                      <a:endParaRPr lang="es-CO" sz="120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6753" marR="36753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es-CO" sz="1100">
                          <a:effectLst/>
                          <a:latin typeface="Arial Narrow" panose="020B0606020202030204" pitchFamily="34" charset="0"/>
                          <a:cs typeface="Arial" panose="020B0604020202020204" pitchFamily="34" charset="0"/>
                        </a:rPr>
                        <a:t>9100798040</a:t>
                      </a:r>
                      <a:endParaRPr lang="es-CO" sz="120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6753" marR="3675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es-CO" sz="1100">
                          <a:effectLst/>
                          <a:latin typeface="Arial Narrow" panose="020B0606020202030204" pitchFamily="34" charset="0"/>
                          <a:cs typeface="Arial" panose="020B0604020202020204" pitchFamily="34" charset="0"/>
                        </a:rPr>
                        <a:t>TARAPACA</a:t>
                      </a:r>
                      <a:endParaRPr lang="es-CO" sz="120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6753" marR="36753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es-CO" sz="1100" dirty="0">
                          <a:effectLst/>
                          <a:latin typeface="Arial Narrow" panose="020B0606020202030204" pitchFamily="34" charset="0"/>
                          <a:cs typeface="Arial" panose="020B0604020202020204" pitchFamily="34" charset="0"/>
                        </a:rPr>
                        <a:t>                </a:t>
                      </a:r>
                      <a:r>
                        <a:rPr lang="es-CO" sz="1100" dirty="0" smtClean="0">
                          <a:effectLst/>
                          <a:latin typeface="Arial Narrow" panose="020B060602020203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s-CO" sz="1100" dirty="0">
                          <a:effectLst/>
                          <a:latin typeface="Arial Narrow" panose="020B0606020202030204" pitchFamily="34" charset="0"/>
                          <a:cs typeface="Arial" panose="020B0604020202020204" pitchFamily="34" charset="0"/>
                        </a:rPr>
                        <a:t>720 </a:t>
                      </a:r>
                      <a:endParaRPr lang="es-CO" sz="12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6753" marR="3675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es-CO" sz="1100">
                          <a:effectLst/>
                          <a:latin typeface="Arial Narrow" panose="020B0606020202030204" pitchFamily="34" charset="0"/>
                          <a:cs typeface="Arial" panose="020B0604020202020204" pitchFamily="34" charset="0"/>
                        </a:rPr>
                        <a:t>                     720 </a:t>
                      </a:r>
                      <a:endParaRPr lang="es-CO" sz="120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6753" marR="3675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es-CO" sz="1100" dirty="0">
                          <a:effectLst/>
                          <a:latin typeface="Arial Narrow" panose="020B0606020202030204" pitchFamily="34" charset="0"/>
                          <a:cs typeface="Arial" panose="020B0604020202020204" pitchFamily="34" charset="0"/>
                        </a:rPr>
                        <a:t>                 720 </a:t>
                      </a:r>
                      <a:endParaRPr lang="es-CO" sz="12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6753" marR="36753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es-CO" sz="1100">
                          <a:effectLst/>
                          <a:latin typeface="Arial Narrow" panose="020B0606020202030204" pitchFamily="34" charset="0"/>
                          <a:cs typeface="Arial" panose="020B0604020202020204" pitchFamily="34" charset="0"/>
                        </a:rPr>
                        <a:t>2.160 </a:t>
                      </a:r>
                      <a:endParaRPr lang="es-CO" sz="120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6753" marR="36753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es-CO" sz="1100" dirty="0">
                          <a:effectLst/>
                          <a:latin typeface="Arial Narrow" panose="020B0606020202030204" pitchFamily="34" charset="0"/>
                          <a:cs typeface="Arial" panose="020B0604020202020204" pitchFamily="34" charset="0"/>
                        </a:rPr>
                        <a:t> </a:t>
                      </a:r>
                      <a:r>
                        <a:rPr lang="es-CO" sz="1100" dirty="0" smtClean="0">
                          <a:effectLst/>
                          <a:latin typeface="Arial Narrow" panose="020B0606020202030204" pitchFamily="34" charset="0"/>
                          <a:cs typeface="Arial" panose="020B0604020202020204" pitchFamily="34" charset="0"/>
                        </a:rPr>
                        <a:t>$</a:t>
                      </a:r>
                      <a:r>
                        <a:rPr lang="es-CO" sz="1100" dirty="0">
                          <a:effectLst/>
                          <a:latin typeface="Arial Narrow" panose="020B0606020202030204" pitchFamily="34" charset="0"/>
                          <a:cs typeface="Arial" panose="020B0604020202020204" pitchFamily="34" charset="0"/>
                        </a:rPr>
                        <a:t>       146.880 </a:t>
                      </a:r>
                      <a:endParaRPr lang="es-CO" sz="12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6753" marR="36753" marT="0" marB="0" anchor="b"/>
                </a:tc>
              </a:tr>
              <a:tr h="243013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es-CO" sz="1100" b="1" dirty="0">
                          <a:effectLst/>
                          <a:latin typeface="Arial Narrow" panose="020B0606020202030204" pitchFamily="34" charset="0"/>
                          <a:cs typeface="Arial" panose="020B0604020202020204" pitchFamily="34" charset="0"/>
                        </a:rPr>
                        <a:t>Total general</a:t>
                      </a:r>
                      <a:endParaRPr lang="es-CO" sz="1200" b="1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6753" marR="3675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es-CO" sz="1100" b="1" dirty="0">
                          <a:effectLst/>
                          <a:latin typeface="Arial Narrow" panose="020B0606020202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s-CO" sz="1200" b="1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6753" marR="3675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es-CO" sz="1100" b="1" dirty="0">
                          <a:effectLst/>
                          <a:latin typeface="Arial Narrow" panose="020B0606020202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s-CO" sz="1200" b="1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6753" marR="3675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es-CO" sz="1100" b="1" dirty="0">
                          <a:effectLst/>
                          <a:latin typeface="Arial Narrow" panose="020B0606020202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s-CO" sz="1200" b="1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6753" marR="36753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es-CO" sz="1100" b="1" dirty="0">
                          <a:effectLst/>
                          <a:latin typeface="Arial Narrow" panose="020B0606020202030204" pitchFamily="34" charset="0"/>
                          <a:cs typeface="Arial" panose="020B0604020202020204" pitchFamily="34" charset="0"/>
                        </a:rPr>
                        <a:t>22.712 </a:t>
                      </a:r>
                      <a:endParaRPr lang="es-CO" sz="1200" b="1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6753" marR="36753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es-CO" sz="1100" b="1" dirty="0">
                          <a:effectLst/>
                          <a:latin typeface="Arial Narrow" panose="020B0606020202030204" pitchFamily="34" charset="0"/>
                          <a:cs typeface="Arial" panose="020B0604020202020204" pitchFamily="34" charset="0"/>
                        </a:rPr>
                        <a:t>23.816 </a:t>
                      </a:r>
                      <a:endParaRPr lang="es-CO" sz="1200" b="1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6753" marR="36753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es-CO" sz="1100" b="1" dirty="0">
                          <a:effectLst/>
                          <a:latin typeface="Arial Narrow" panose="020B0606020202030204" pitchFamily="34" charset="0"/>
                          <a:cs typeface="Arial" panose="020B0604020202020204" pitchFamily="34" charset="0"/>
                        </a:rPr>
                        <a:t>22.768 </a:t>
                      </a:r>
                      <a:endParaRPr lang="es-CO" sz="1200" b="1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6753" marR="36753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es-CO" sz="1100" b="1" dirty="0">
                          <a:effectLst/>
                          <a:latin typeface="Arial Narrow" panose="020B0606020202030204" pitchFamily="34" charset="0"/>
                          <a:cs typeface="Arial" panose="020B0604020202020204" pitchFamily="34" charset="0"/>
                        </a:rPr>
                        <a:t>69.296 </a:t>
                      </a:r>
                      <a:endParaRPr lang="es-CO" sz="1200" b="1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6753" marR="36753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es-CO" sz="1100" b="1" dirty="0" smtClean="0">
                          <a:effectLst/>
                          <a:latin typeface="Arial Narrow" panose="020B0606020202030204" pitchFamily="34" charset="0"/>
                          <a:cs typeface="Arial" panose="020B0604020202020204" pitchFamily="34" charset="0"/>
                        </a:rPr>
                        <a:t>$ 4.712.128 </a:t>
                      </a:r>
                      <a:endParaRPr lang="es-CO" sz="1200" b="1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6753" marR="36753" marT="0" marB="0" anchor="b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057018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286437"/>
            <a:ext cx="3723701" cy="749147"/>
          </a:xfrm>
        </p:spPr>
        <p:txBody>
          <a:bodyPr/>
          <a:lstStyle/>
          <a:p>
            <a:r>
              <a:rPr lang="es-CO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  <a:cs typeface="Arial" panose="020B0604020202020204" pitchFamily="34" charset="0"/>
              </a:rPr>
              <a:t>Retos </a:t>
            </a:r>
            <a:r>
              <a:rPr lang="es-419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  <a:cs typeface="Arial" panose="020B0604020202020204" pitchFamily="34" charset="0"/>
              </a:rPr>
              <a:t> 2017</a:t>
            </a:r>
            <a:endParaRPr lang="es-CO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Rounded MT Bold" panose="020F0704030504030204" pitchFamily="34" charset="0"/>
              <a:cs typeface="Arial" panose="020B0604020202020204" pitchFamily="34" charset="0"/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3385353"/>
          </a:xfrm>
        </p:spPr>
        <p:txBody>
          <a:bodyPr/>
          <a:lstStyle/>
          <a:p>
            <a:pPr algn="just"/>
            <a:r>
              <a:rPr lang="es-CO" dirty="0" smtClean="0"/>
              <a:t>Ampliación la cobertura a corregimientos </a:t>
            </a:r>
          </a:p>
          <a:p>
            <a:pPr algn="just"/>
            <a:r>
              <a:rPr lang="es-CO" dirty="0" smtClean="0"/>
              <a:t>Continuar proceso de articulación con las Asociaciones Indígenas </a:t>
            </a:r>
          </a:p>
          <a:p>
            <a:pPr algn="just"/>
            <a:r>
              <a:rPr lang="es-CO" dirty="0" smtClean="0"/>
              <a:t>Fortalecer la implementación del enfoque diferencial.</a:t>
            </a:r>
          </a:p>
          <a:p>
            <a:pPr algn="just"/>
            <a:r>
              <a:rPr lang="es-CO" dirty="0" smtClean="0"/>
              <a:t>Dinamizar la participación ciudadana mediante las veedurías </a:t>
            </a:r>
          </a:p>
          <a:p>
            <a:pPr marL="0" indent="0">
              <a:buNone/>
            </a:pPr>
            <a:endParaRPr lang="es-CO" dirty="0" smtClean="0"/>
          </a:p>
          <a:p>
            <a:pPr marL="0" indent="0">
              <a:buNone/>
            </a:pPr>
            <a:r>
              <a:rPr lang="es-CO" dirty="0" smtClean="0"/>
              <a:t> </a:t>
            </a:r>
          </a:p>
          <a:p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35412864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8"/>
          <p:cNvSpPr txBox="1">
            <a:spLocks noChangeArrowheads="1"/>
          </p:cNvSpPr>
          <p:nvPr/>
        </p:nvSpPr>
        <p:spPr bwMode="auto">
          <a:xfrm>
            <a:off x="706533" y="5073650"/>
            <a:ext cx="3061236" cy="486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lnSpc>
                <a:spcPct val="80000"/>
              </a:lnSpc>
            </a:pPr>
            <a:r>
              <a:rPr lang="es-ES" sz="3200" dirty="0" smtClean="0">
                <a:solidFill>
                  <a:srgbClr val="59595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</a:rPr>
              <a:t>PROTECCIÓN</a:t>
            </a:r>
            <a:endParaRPr lang="es-ES" sz="3200" dirty="0">
              <a:solidFill>
                <a:srgbClr val="59595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Rounded MT Bold" panose="020F0704030504030204" pitchFamily="34" charset="0"/>
            </a:endParaRPr>
          </a:p>
        </p:txBody>
      </p:sp>
      <p:cxnSp>
        <p:nvCxnSpPr>
          <p:cNvPr id="7" name="Conector recto 6"/>
          <p:cNvCxnSpPr/>
          <p:nvPr/>
        </p:nvCxnSpPr>
        <p:spPr>
          <a:xfrm>
            <a:off x="625475" y="5073650"/>
            <a:ext cx="0" cy="1243013"/>
          </a:xfrm>
          <a:prstGeom prst="line">
            <a:avLst/>
          </a:prstGeom>
          <a:ln w="9525" cmpd="sng">
            <a:solidFill>
              <a:srgbClr val="7F7F7F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834515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a 3"/>
          <p:cNvGraphicFramePr/>
          <p:nvPr>
            <p:extLst>
              <p:ext uri="{D42A27DB-BD31-4B8C-83A1-F6EECF244321}">
                <p14:modId xmlns:p14="http://schemas.microsoft.com/office/powerpoint/2010/main" val="1373421948"/>
              </p:ext>
            </p:extLst>
          </p:nvPr>
        </p:nvGraphicFramePr>
        <p:xfrm>
          <a:off x="595599" y="2557482"/>
          <a:ext cx="7886700" cy="13255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CuadroTexto 9"/>
          <p:cNvSpPr txBox="1">
            <a:spLocks noChangeArrowheads="1"/>
          </p:cNvSpPr>
          <p:nvPr/>
        </p:nvSpPr>
        <p:spPr bwMode="auto">
          <a:xfrm>
            <a:off x="86736" y="315913"/>
            <a:ext cx="683736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r>
              <a:rPr lang="es-ES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Protección</a:t>
            </a:r>
            <a:endParaRPr lang="es-ES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2148401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9"/>
          <p:cNvSpPr txBox="1">
            <a:spLocks noChangeArrowheads="1"/>
          </p:cNvSpPr>
          <p:nvPr/>
        </p:nvSpPr>
        <p:spPr bwMode="auto">
          <a:xfrm>
            <a:off x="159472" y="412315"/>
            <a:ext cx="683736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r>
              <a:rPr lang="es-ES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Hogares Sustitutos </a:t>
            </a:r>
            <a:endParaRPr lang="es-ES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" name="CuadroTexto 1"/>
          <p:cNvSpPr txBox="1"/>
          <p:nvPr/>
        </p:nvSpPr>
        <p:spPr>
          <a:xfrm>
            <a:off x="733168" y="1581665"/>
            <a:ext cx="7068064" cy="64633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CO" b="1" dirty="0" smtClean="0"/>
              <a:t>Generalidades</a:t>
            </a:r>
            <a:r>
              <a:rPr lang="es-CO" dirty="0" smtClean="0"/>
              <a:t>: es la </a:t>
            </a:r>
            <a:r>
              <a:rPr lang="es-CO" dirty="0"/>
              <a:t>ubicación </a:t>
            </a:r>
            <a:r>
              <a:rPr lang="es-CO" dirty="0" smtClean="0"/>
              <a:t>de NNA, </a:t>
            </a:r>
            <a:r>
              <a:rPr lang="es-CO" dirty="0"/>
              <a:t>en una familia que se compromete a brindarle el cuidado y atención necesarios en sustitución de la familia de </a:t>
            </a:r>
            <a:r>
              <a:rPr lang="es-CO" dirty="0" smtClean="0"/>
              <a:t>origen.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es-CO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s-CO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s-CO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s-CO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s-CO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s-CO" dirty="0" smtClean="0"/>
          </a:p>
          <a:p>
            <a:pPr algn="just"/>
            <a:endParaRPr lang="es-CO" dirty="0"/>
          </a:p>
          <a:p>
            <a:pPr algn="just"/>
            <a:endParaRPr lang="es-CO" b="1" i="1" u="sng" dirty="0" smtClean="0"/>
          </a:p>
          <a:p>
            <a:pPr algn="just"/>
            <a:endParaRPr lang="es-CO" b="1" i="1" u="sng" dirty="0"/>
          </a:p>
          <a:p>
            <a:pPr algn="just"/>
            <a:r>
              <a:rPr lang="es-CO" b="1" i="1" u="sng" dirty="0" smtClean="0"/>
              <a:t>Vulneración</a:t>
            </a:r>
            <a:r>
              <a:rPr lang="es-CO" b="1" dirty="0" smtClean="0"/>
              <a:t>: </a:t>
            </a:r>
            <a:r>
              <a:rPr lang="es-CO" dirty="0" smtClean="0"/>
              <a:t>NNA </a:t>
            </a:r>
            <a:r>
              <a:rPr lang="es-CO" dirty="0"/>
              <a:t>de 0 a 18 años, con derechos inobservados, amenazados o </a:t>
            </a:r>
            <a:r>
              <a:rPr lang="es-CO" dirty="0" smtClean="0"/>
              <a:t>vulnerados, víctimas </a:t>
            </a:r>
            <a:r>
              <a:rPr lang="es-CO" dirty="0"/>
              <a:t>de violencia sexual dentro y fuera del conflicto </a:t>
            </a:r>
            <a:r>
              <a:rPr lang="es-CO" dirty="0" smtClean="0"/>
              <a:t>armado, víctimas </a:t>
            </a:r>
            <a:r>
              <a:rPr lang="es-CO" dirty="0"/>
              <a:t>de </a:t>
            </a:r>
            <a:r>
              <a:rPr lang="es-CO" dirty="0" smtClean="0"/>
              <a:t>trata y huérfanos </a:t>
            </a:r>
            <a:r>
              <a:rPr lang="es-CO" dirty="0"/>
              <a:t>como consecuencia del conflicto </a:t>
            </a:r>
            <a:r>
              <a:rPr lang="es-CO" dirty="0" smtClean="0"/>
              <a:t>armado.</a:t>
            </a:r>
          </a:p>
          <a:p>
            <a:pPr algn="just"/>
            <a:endParaRPr lang="es-CO" dirty="0" smtClean="0"/>
          </a:p>
          <a:p>
            <a:pPr algn="just"/>
            <a:endParaRPr lang="es-CO" dirty="0" smtClean="0"/>
          </a:p>
          <a:p>
            <a:endParaRPr lang="es-CO" dirty="0" smtClean="0"/>
          </a:p>
          <a:p>
            <a:endParaRPr lang="es-CO" dirty="0"/>
          </a:p>
          <a:p>
            <a:endParaRPr lang="es-CO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s-CO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es-CO" dirty="0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32706" y="2997035"/>
            <a:ext cx="4904011" cy="1274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30136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398463" y="1228374"/>
            <a:ext cx="7068064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CO" b="1" i="1" u="sng" dirty="0"/>
              <a:t>Discapacidad</a:t>
            </a:r>
            <a:r>
              <a:rPr lang="es-CO" dirty="0"/>
              <a:t>: </a:t>
            </a:r>
            <a:r>
              <a:rPr lang="es-CO" dirty="0" smtClean="0"/>
              <a:t>NNA de </a:t>
            </a:r>
            <a:r>
              <a:rPr lang="es-CO" dirty="0"/>
              <a:t>0 a 18 años, con derechos inobservados, amenazados o </a:t>
            </a:r>
            <a:r>
              <a:rPr lang="es-CO" dirty="0" smtClean="0"/>
              <a:t>vulnerados </a:t>
            </a:r>
            <a:r>
              <a:rPr lang="es-CO" dirty="0"/>
              <a:t>con </a:t>
            </a:r>
            <a:r>
              <a:rPr lang="es-CO" dirty="0" smtClean="0"/>
              <a:t>discapacidad, con </a:t>
            </a:r>
            <a:r>
              <a:rPr lang="es-CO" dirty="0"/>
              <a:t>enfermedad de cuidado </a:t>
            </a:r>
            <a:r>
              <a:rPr lang="es-CO" dirty="0" smtClean="0"/>
              <a:t>especial, víctimas </a:t>
            </a:r>
            <a:r>
              <a:rPr lang="es-CO" dirty="0"/>
              <a:t>de minas </a:t>
            </a:r>
            <a:r>
              <a:rPr lang="es-CO" dirty="0" smtClean="0"/>
              <a:t>antipersona y </a:t>
            </a:r>
            <a:r>
              <a:rPr lang="es-CO" dirty="0"/>
              <a:t>de atentados terroristas en el marco del conflicto </a:t>
            </a:r>
            <a:r>
              <a:rPr lang="es-CO" dirty="0" smtClean="0"/>
              <a:t>armado; Así como mayores </a:t>
            </a:r>
            <a:r>
              <a:rPr lang="es-CO" dirty="0"/>
              <a:t>de 18 años con discapacidad, que al cumplir la mayoría de edad se encontraban con declaratoria de adoptabilidad. </a:t>
            </a:r>
            <a:endParaRPr lang="es-CO" dirty="0" smtClean="0"/>
          </a:p>
          <a:p>
            <a:pPr algn="just"/>
            <a:endParaRPr lang="es-CO" dirty="0" smtClean="0"/>
          </a:p>
          <a:p>
            <a:pPr algn="just"/>
            <a:endParaRPr lang="es-CO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CO" b="1" dirty="0" smtClean="0"/>
              <a:t>Caracterización de la Población: </a:t>
            </a:r>
          </a:p>
          <a:p>
            <a:pPr algn="just"/>
            <a:endParaRPr lang="es-CO" dirty="0" smtClean="0"/>
          </a:p>
          <a:p>
            <a:pPr algn="just"/>
            <a:endParaRPr lang="es-CO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s-CO" dirty="0" smtClean="0"/>
          </a:p>
          <a:p>
            <a:pPr algn="just"/>
            <a:endParaRPr lang="es-CO" dirty="0" smtClean="0"/>
          </a:p>
          <a:p>
            <a:pPr algn="just"/>
            <a:endParaRPr lang="es-CO" dirty="0" smtClean="0"/>
          </a:p>
          <a:p>
            <a:pPr algn="just"/>
            <a:endParaRPr lang="es-CO" dirty="0" smtClean="0"/>
          </a:p>
          <a:p>
            <a:endParaRPr lang="es-CO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CO" b="1" dirty="0" smtClean="0"/>
              <a:t>Ubicación de Unidades de Servicio</a:t>
            </a:r>
            <a:r>
              <a:rPr lang="es-CO" dirty="0" smtClean="0"/>
              <a:t>: Municipio de Leticia - Amazonas </a:t>
            </a:r>
          </a:p>
          <a:p>
            <a:endParaRPr lang="es-CO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s-CO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es-CO" dirty="0"/>
          </a:p>
        </p:txBody>
      </p:sp>
      <p:graphicFrame>
        <p:nvGraphicFramePr>
          <p:cNvPr id="5" name="Tabla 4"/>
          <p:cNvGraphicFramePr>
            <a:graphicFrameLocks noGrp="1"/>
          </p:cNvGraphicFramePr>
          <p:nvPr>
            <p:extLst/>
          </p:nvPr>
        </p:nvGraphicFramePr>
        <p:xfrm>
          <a:off x="2240859" y="4178509"/>
          <a:ext cx="4064000" cy="741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32000"/>
                <a:gridCol w="20320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s-CO" dirty="0" smtClean="0"/>
                        <a:t>DISCAPACIDAD</a:t>
                      </a:r>
                      <a:r>
                        <a:rPr lang="es-CO" baseline="0" dirty="0" smtClean="0"/>
                        <a:t> </a:t>
                      </a:r>
                      <a:endParaRPr lang="es-C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dirty="0" smtClean="0"/>
                        <a:t>7</a:t>
                      </a:r>
                      <a:endParaRPr lang="es-CO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s-CO" dirty="0" smtClean="0"/>
                        <a:t>VULNERACION </a:t>
                      </a:r>
                      <a:endParaRPr lang="es-C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dirty="0" smtClean="0"/>
                        <a:t>33</a:t>
                      </a:r>
                      <a:endParaRPr lang="es-CO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" name="CuadroTexto 9"/>
          <p:cNvSpPr txBox="1">
            <a:spLocks noChangeArrowheads="1"/>
          </p:cNvSpPr>
          <p:nvPr/>
        </p:nvSpPr>
        <p:spPr bwMode="auto">
          <a:xfrm>
            <a:off x="159472" y="412315"/>
            <a:ext cx="683736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r>
              <a:rPr lang="es-ES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Hogares Sustitutos </a:t>
            </a:r>
            <a:endParaRPr lang="es-ES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7261087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733168" y="1581665"/>
            <a:ext cx="7068064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CO" b="1" dirty="0" smtClean="0"/>
              <a:t>Costos: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s-CO" b="1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s-CO" b="1" dirty="0" smtClean="0"/>
          </a:p>
          <a:p>
            <a:r>
              <a:rPr lang="es-CO" b="1" dirty="0" smtClean="0"/>
              <a:t> </a:t>
            </a:r>
            <a:endParaRPr lang="es-CO" b="1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s-CO" b="1" dirty="0" smtClean="0"/>
          </a:p>
          <a:p>
            <a:endParaRPr lang="es-CO" b="1" dirty="0"/>
          </a:p>
          <a:p>
            <a:endParaRPr lang="es-CO" b="1" dirty="0" smtClean="0"/>
          </a:p>
          <a:p>
            <a:endParaRPr lang="es-CO" b="1" dirty="0" smtClean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CO" b="1" dirty="0"/>
              <a:t>Entidades Administradoras de Servicio: </a:t>
            </a:r>
            <a:r>
              <a:rPr lang="es-CO" dirty="0"/>
              <a:t>Instituto Colombiano de Bienestar Familiar, </a:t>
            </a:r>
            <a:r>
              <a:rPr lang="es-CO" dirty="0" smtClean="0"/>
              <a:t>Regional Amazonas, Centro </a:t>
            </a:r>
            <a:r>
              <a:rPr lang="es-CO" dirty="0"/>
              <a:t>zonal Leticia. </a:t>
            </a:r>
            <a:endParaRPr lang="es-CO" dirty="0" smtClean="0"/>
          </a:p>
          <a:p>
            <a:pPr algn="just"/>
            <a:endParaRPr lang="es-CO" dirty="0" smtClean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CO" b="1" dirty="0"/>
              <a:t>Logros: </a:t>
            </a:r>
            <a:r>
              <a:rPr lang="es-CO" dirty="0" smtClean="0"/>
              <a:t>fortalecimiento en el desarrollo de la labor de las madres sustitutas </a:t>
            </a:r>
            <a:r>
              <a:rPr lang="es-CO" dirty="0"/>
              <a:t>y acompañamiento en la protección integral de los </a:t>
            </a:r>
            <a:r>
              <a:rPr lang="es-CO" dirty="0" smtClean="0"/>
              <a:t>NNA. </a:t>
            </a:r>
            <a:endParaRPr lang="es-CO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es-CO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CO" b="1" dirty="0" smtClean="0"/>
              <a:t>Dificultades: </a:t>
            </a:r>
            <a:r>
              <a:rPr lang="es-CO" dirty="0" smtClean="0"/>
              <a:t>articulación de oferta institucional con el SNBF y bajo número de familias postulantes a ser hogares sustitutos. </a:t>
            </a:r>
            <a:endParaRPr lang="es-CO" dirty="0"/>
          </a:p>
          <a:p>
            <a:endParaRPr lang="es-CO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s-CO" b="1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s-CO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es-CO" dirty="0"/>
          </a:p>
        </p:txBody>
      </p:sp>
      <p:graphicFrame>
        <p:nvGraphicFramePr>
          <p:cNvPr id="9" name="Tabla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36287962"/>
              </p:ext>
            </p:extLst>
          </p:nvPr>
        </p:nvGraphicFramePr>
        <p:xfrm>
          <a:off x="1278082" y="2041236"/>
          <a:ext cx="6331526" cy="119888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1115213"/>
                <a:gridCol w="1417398"/>
                <a:gridCol w="1266305"/>
                <a:gridCol w="1266305"/>
                <a:gridCol w="1266305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s-CO" sz="1200" dirty="0" smtClean="0"/>
                        <a:t>HOGAR SUSTITUTO</a:t>
                      </a:r>
                      <a:endParaRPr lang="es-CO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200" dirty="0" smtClean="0"/>
                        <a:t>CUOTA DE SOSTENIMIENTO</a:t>
                      </a:r>
                      <a:endParaRPr lang="es-CO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200" dirty="0" smtClean="0"/>
                        <a:t>DOTACION </a:t>
                      </a:r>
                      <a:endParaRPr lang="es-CO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200" dirty="0" smtClean="0"/>
                        <a:t>GASTOS DE EMERGENCIA</a:t>
                      </a:r>
                      <a:endParaRPr lang="es-CO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200" dirty="0" smtClean="0"/>
                        <a:t>TOTAL </a:t>
                      </a:r>
                      <a:endParaRPr lang="es-CO" sz="12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s-CO" sz="1200" dirty="0" smtClean="0"/>
                        <a:t>VULNERACIÓN </a:t>
                      </a:r>
                      <a:endParaRPr lang="es-CO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200" dirty="0" smtClean="0"/>
                        <a:t>411.000</a:t>
                      </a:r>
                      <a:endParaRPr lang="es-CO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200" dirty="0" smtClean="0"/>
                        <a:t>  81.000</a:t>
                      </a:r>
                      <a:endParaRPr lang="es-CO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200" dirty="0" smtClean="0"/>
                        <a:t>55.029</a:t>
                      </a:r>
                      <a:endParaRPr lang="es-CO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200" dirty="0" smtClean="0"/>
                        <a:t>547.029</a:t>
                      </a:r>
                      <a:endParaRPr lang="es-CO" sz="12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s-CO" sz="1200" dirty="0" smtClean="0"/>
                        <a:t>DISCAPACIDAD </a:t>
                      </a:r>
                      <a:endParaRPr lang="es-CO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200" dirty="0" smtClean="0"/>
                        <a:t>500.000</a:t>
                      </a:r>
                      <a:endParaRPr lang="es-CO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200" dirty="0" smtClean="0"/>
                        <a:t>100.000</a:t>
                      </a:r>
                      <a:endParaRPr lang="es-CO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200" dirty="0" smtClean="0"/>
                        <a:t>96.811</a:t>
                      </a:r>
                      <a:endParaRPr lang="es-CO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200" dirty="0" smtClean="0"/>
                        <a:t>696.811</a:t>
                      </a:r>
                      <a:endParaRPr lang="es-CO" sz="12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CuadroTexto 9"/>
          <p:cNvSpPr txBox="1">
            <a:spLocks noChangeArrowheads="1"/>
          </p:cNvSpPr>
          <p:nvPr/>
        </p:nvSpPr>
        <p:spPr bwMode="auto">
          <a:xfrm>
            <a:off x="159472" y="412315"/>
            <a:ext cx="683736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r>
              <a:rPr lang="es-ES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Hogares Sustitutos </a:t>
            </a:r>
            <a:endParaRPr lang="es-ES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6688464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9"/>
          <p:cNvSpPr txBox="1">
            <a:spLocks noChangeArrowheads="1"/>
          </p:cNvSpPr>
          <p:nvPr/>
        </p:nvSpPr>
        <p:spPr bwMode="auto">
          <a:xfrm>
            <a:off x="159472" y="412315"/>
            <a:ext cx="683736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r>
              <a:rPr lang="es-ES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Hogares Gestores  </a:t>
            </a:r>
            <a:endParaRPr lang="es-ES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" name="CuadroTexto 1"/>
          <p:cNvSpPr txBox="1"/>
          <p:nvPr/>
        </p:nvSpPr>
        <p:spPr>
          <a:xfrm>
            <a:off x="592281" y="1153391"/>
            <a:ext cx="7897092" cy="57246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CO" sz="2000" b="1" dirty="0" smtClean="0"/>
              <a:t>Generalidades</a:t>
            </a:r>
            <a:r>
              <a:rPr lang="es-CO" sz="2000" dirty="0" smtClean="0"/>
              <a:t>: </a:t>
            </a:r>
            <a:r>
              <a:rPr lang="es-CO" dirty="0"/>
              <a:t>Modalidad para el restablecimiento de </a:t>
            </a:r>
            <a:r>
              <a:rPr lang="es-CO" dirty="0" smtClean="0"/>
              <a:t>derechos, desarrollada </a:t>
            </a:r>
            <a:r>
              <a:rPr lang="es-CO" dirty="0"/>
              <a:t>a través de acompañamiento psicosocial y apoyo económico cuando se </a:t>
            </a:r>
            <a:r>
              <a:rPr lang="es-CO" dirty="0" smtClean="0"/>
              <a:t>requiere, </a:t>
            </a:r>
            <a:r>
              <a:rPr lang="es-CO" dirty="0"/>
              <a:t>con el fin que la red familiar o vincular, asuma de manera corresponsable la protección integral y desde la garantía de </a:t>
            </a:r>
            <a:r>
              <a:rPr lang="es-CO" i="1" dirty="0"/>
              <a:t>el “derecho de los niños, niñas </a:t>
            </a:r>
            <a:r>
              <a:rPr lang="es-CO" i="1" dirty="0" smtClean="0"/>
              <a:t>y adolescentes </a:t>
            </a:r>
            <a:r>
              <a:rPr lang="es-CO" i="1" dirty="0"/>
              <a:t>de tener una familia y no ser separado de ella</a:t>
            </a:r>
            <a:r>
              <a:rPr lang="es-CO" sz="1600" i="1" dirty="0" smtClean="0"/>
              <a:t>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es-CO" sz="1600" i="1" dirty="0" smtClean="0"/>
          </a:p>
          <a:p>
            <a:pPr algn="just"/>
            <a:endParaRPr lang="es-CO" sz="2000" i="1" dirty="0" smtClean="0"/>
          </a:p>
          <a:p>
            <a:pPr algn="just"/>
            <a:r>
              <a:rPr lang="es-CO" sz="2000" b="1" dirty="0" smtClean="0"/>
              <a:t>Funcionamiento y Permanencia</a:t>
            </a:r>
          </a:p>
          <a:p>
            <a:pPr algn="just"/>
            <a:endParaRPr lang="es-CO" b="1" dirty="0" smtClean="0"/>
          </a:p>
          <a:p>
            <a:pPr algn="just"/>
            <a:endParaRPr lang="es-CO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es-CO" dirty="0" smtClean="0"/>
          </a:p>
          <a:p>
            <a:endParaRPr lang="es-CO" dirty="0" smtClean="0"/>
          </a:p>
          <a:p>
            <a:endParaRPr lang="es-CO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s-CO" b="1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s-CO" b="1" dirty="0" smtClean="0"/>
          </a:p>
          <a:p>
            <a:pPr algn="just"/>
            <a:r>
              <a:rPr lang="es-CO" sz="2000" b="1" dirty="0" smtClean="0"/>
              <a:t>Población Objeto: </a:t>
            </a:r>
            <a:r>
              <a:rPr lang="es-CO" dirty="0" smtClean="0"/>
              <a:t>NNA de </a:t>
            </a:r>
            <a:r>
              <a:rPr lang="es-CO" dirty="0"/>
              <a:t>0 a 18 </a:t>
            </a:r>
            <a:r>
              <a:rPr lang="es-CO" dirty="0" smtClean="0"/>
              <a:t>años con discapacidad, mayores </a:t>
            </a:r>
            <a:r>
              <a:rPr lang="es-CO" dirty="0"/>
              <a:t>de 18 </a:t>
            </a:r>
            <a:r>
              <a:rPr lang="es-CO" dirty="0" smtClean="0"/>
              <a:t>años con </a:t>
            </a:r>
            <a:r>
              <a:rPr lang="es-CO" dirty="0"/>
              <a:t>discapacidad mental </a:t>
            </a:r>
            <a:r>
              <a:rPr lang="es-CO" dirty="0" smtClean="0"/>
              <a:t>absoluta y NNA víctimas del </a:t>
            </a:r>
            <a:r>
              <a:rPr lang="es-CO" dirty="0"/>
              <a:t>conflicto </a:t>
            </a:r>
            <a:r>
              <a:rPr lang="es-CO" dirty="0" smtClean="0"/>
              <a:t>armado, todos  </a:t>
            </a:r>
            <a:r>
              <a:rPr lang="es-CO" dirty="0"/>
              <a:t>con derechos inobservados, amenazados o vulnerados</a:t>
            </a:r>
            <a:r>
              <a:rPr lang="es-CO" dirty="0" smtClean="0"/>
              <a:t> 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s-CO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es-CO" dirty="0"/>
          </a:p>
        </p:txBody>
      </p:sp>
      <p:graphicFrame>
        <p:nvGraphicFramePr>
          <p:cNvPr id="7" name="Tabla 6"/>
          <p:cNvGraphicFramePr>
            <a:graphicFrameLocks noGrp="1"/>
          </p:cNvGraphicFramePr>
          <p:nvPr>
            <p:extLst/>
          </p:nvPr>
        </p:nvGraphicFramePr>
        <p:xfrm>
          <a:off x="1407358" y="3595256"/>
          <a:ext cx="6175664" cy="116125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50985"/>
                <a:gridCol w="3224679"/>
              </a:tblGrid>
              <a:tr h="129993">
                <a:tc>
                  <a:txBody>
                    <a:bodyPr/>
                    <a:lstStyle/>
                    <a:p>
                      <a:r>
                        <a:rPr lang="es-CO" sz="1600" dirty="0" smtClean="0">
                          <a:solidFill>
                            <a:schemeClr val="tx1"/>
                          </a:solidFill>
                        </a:rPr>
                        <a:t>FUNCIONAMIENTO</a:t>
                      </a:r>
                      <a:endParaRPr lang="es-CO" sz="16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CO" sz="1600" dirty="0" smtClean="0">
                          <a:solidFill>
                            <a:schemeClr val="tx1"/>
                          </a:solidFill>
                        </a:rPr>
                        <a:t>PERMANENCIA</a:t>
                      </a:r>
                      <a:r>
                        <a:rPr lang="es-CO" sz="160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es-CO" sz="16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825970"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6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24 horas del día, los siete (7) días de la semana.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6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Seis (6) meses 	</a:t>
                      </a:r>
                    </a:p>
                    <a:p>
                      <a:endParaRPr lang="es-CO" sz="16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696536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639648" y="1166028"/>
            <a:ext cx="7891287" cy="51398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2000" b="1" dirty="0" smtClean="0"/>
              <a:t>Criterios de Ubicación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CO" sz="1600" dirty="0"/>
              <a:t>C</a:t>
            </a:r>
            <a:r>
              <a:rPr lang="es-CO" sz="1600" dirty="0" smtClean="0"/>
              <a:t>uando la </a:t>
            </a:r>
            <a:r>
              <a:rPr lang="es-CO" sz="1600" dirty="0"/>
              <a:t>familia ofrece condiciones comprobadas de protección, cuidado, afecto y de atención del </a:t>
            </a:r>
            <a:r>
              <a:rPr lang="es-CO" sz="1600" dirty="0" smtClean="0"/>
              <a:t>NNA, pero </a:t>
            </a:r>
            <a:r>
              <a:rPr lang="es-CO" sz="1600" dirty="0"/>
              <a:t>requiere el apoyo institucional </a:t>
            </a:r>
            <a:r>
              <a:rPr lang="es-CO" sz="1600" dirty="0" smtClean="0"/>
              <a:t>para satisfacer </a:t>
            </a:r>
            <a:r>
              <a:rPr lang="es-CO" sz="1600" dirty="0"/>
              <a:t>necesidades básicas que favorezcan su desarrollo integral y nivel de vida </a:t>
            </a:r>
            <a:r>
              <a:rPr lang="es-CO" sz="1600" dirty="0" smtClean="0"/>
              <a:t>adecuado.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CO" sz="1600" dirty="0" smtClean="0"/>
              <a:t>Familias </a:t>
            </a:r>
            <a:r>
              <a:rPr lang="es-CO" sz="1600" dirty="0"/>
              <a:t>con nivel de SISBEN 1 y 2 o familias con un puntaje SISBEN metodología </a:t>
            </a:r>
            <a:r>
              <a:rPr lang="es-CO" sz="1600" dirty="0" smtClean="0"/>
              <a:t>III.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CO" sz="1600" dirty="0" smtClean="0"/>
              <a:t>Familias </a:t>
            </a:r>
            <a:r>
              <a:rPr lang="es-CO" sz="1600" dirty="0"/>
              <a:t>con compromiso para dar cumplimiento a los requerimientos del hogar </a:t>
            </a:r>
            <a:r>
              <a:rPr lang="es-CO" sz="1600" dirty="0" smtClean="0"/>
              <a:t>gestor.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CO" sz="1600" dirty="0" smtClean="0"/>
              <a:t>Familias </a:t>
            </a:r>
            <a:r>
              <a:rPr lang="es-CO" sz="1600" dirty="0"/>
              <a:t>que no están recibiendo apoyo económico o subsidios económicos con los mismos fines, por parte del Estado o de otra organización. </a:t>
            </a:r>
            <a:endParaRPr lang="es-CO" sz="1600" dirty="0" smtClean="0"/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es-CO" sz="16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es-CO" sz="1600" dirty="0" smtClean="0"/>
          </a:p>
          <a:p>
            <a:pPr algn="just"/>
            <a:r>
              <a:rPr lang="es-CO" sz="2000" b="1" dirty="0" smtClean="0"/>
              <a:t>Particularidades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CO" sz="1600" b="1" dirty="0" smtClean="0"/>
              <a:t>Hogar </a:t>
            </a:r>
            <a:r>
              <a:rPr lang="es-CO" sz="1600" b="1" dirty="0"/>
              <a:t>Gestor con apoyo económico: </a:t>
            </a:r>
            <a:r>
              <a:rPr lang="es-CO" sz="1600" dirty="0" smtClean="0"/>
              <a:t>éste debe suplir necesidades básicas del NNA  en salud</a:t>
            </a:r>
            <a:r>
              <a:rPr lang="es-CO" sz="1600" dirty="0"/>
              <a:t>, educación, suplementos nutricionales, medicamentos no cubiertos por el POS, terapias de rehabilitación, desplazamientos a otros servicios, u </a:t>
            </a:r>
            <a:r>
              <a:rPr lang="es-CO" sz="1600" dirty="0" smtClean="0"/>
              <a:t>otros; se </a:t>
            </a:r>
            <a:r>
              <a:rPr lang="es-CO" sz="1600" dirty="0"/>
              <a:t>gira de forma mensual, o </a:t>
            </a:r>
            <a:r>
              <a:rPr lang="es-CO" sz="1600" dirty="0" smtClean="0"/>
              <a:t>bimestral y se realiza el </a:t>
            </a:r>
            <a:r>
              <a:rPr lang="es-CO" sz="1600" dirty="0"/>
              <a:t>respectivo seguimiento del uso del aporte económico por parte del equipo de la </a:t>
            </a:r>
            <a:r>
              <a:rPr lang="es-CO" sz="1600" dirty="0" smtClean="0"/>
              <a:t>autoridad.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CO" sz="1600" b="1" dirty="0"/>
              <a:t>Hogar Gestor Sin apoyo económico: </a:t>
            </a:r>
            <a:r>
              <a:rPr lang="es-CO" sz="1600" dirty="0"/>
              <a:t>Si la familia no requiere de apoyo económico, el equipo técnico deben elaborar el Plan de Atención Integral, con el cual apoyarán a la familia, en concordancia con los compromisos establecidos con la familia en </a:t>
            </a:r>
            <a:r>
              <a:rPr lang="es-CO" sz="1600" dirty="0" smtClean="0"/>
              <a:t>el acta de constitución del hogar. </a:t>
            </a:r>
          </a:p>
        </p:txBody>
      </p:sp>
      <p:sp>
        <p:nvSpPr>
          <p:cNvPr id="5" name="CuadroTexto 9"/>
          <p:cNvSpPr txBox="1">
            <a:spLocks noChangeArrowheads="1"/>
          </p:cNvSpPr>
          <p:nvPr/>
        </p:nvSpPr>
        <p:spPr bwMode="auto">
          <a:xfrm>
            <a:off x="159472" y="412315"/>
            <a:ext cx="683736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r>
              <a:rPr lang="es-ES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Hogares </a:t>
            </a:r>
            <a:r>
              <a:rPr lang="es-419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Gestores</a:t>
            </a:r>
            <a:r>
              <a:rPr lang="es-ES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es-ES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4622507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2572" y="1309886"/>
            <a:ext cx="7436011" cy="3406160"/>
          </a:xfrm>
          <a:prstGeom prst="rect">
            <a:avLst/>
          </a:prstGeom>
        </p:spPr>
      </p:pic>
      <p:graphicFrame>
        <p:nvGraphicFramePr>
          <p:cNvPr id="5" name="Tab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03701577"/>
              </p:ext>
            </p:extLst>
          </p:nvPr>
        </p:nvGraphicFramePr>
        <p:xfrm>
          <a:off x="1512245" y="4902730"/>
          <a:ext cx="5976664" cy="1315593"/>
        </p:xfrm>
        <a:graphic>
          <a:graphicData uri="http://schemas.openxmlformats.org/drawingml/2006/table">
            <a:tbl>
              <a:tblPr/>
              <a:tblGrid>
                <a:gridCol w="2681836"/>
                <a:gridCol w="3294828"/>
              </a:tblGrid>
              <a:tr h="187063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algn="ctr" fontAlgn="ctr"/>
                      <a:r>
                        <a:rPr lang="es-CO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POBLACIÓN</a:t>
                      </a:r>
                      <a:endParaRPr lang="es-CO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algn="ctr" fontAlgn="ctr"/>
                      <a:r>
                        <a:rPr lang="es-CO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NÚMERO USUARIOS ATENDIDOS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2D050"/>
                    </a:solidFill>
                  </a:tcPr>
                </a:tc>
              </a:tr>
              <a:tr h="19050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algn="ctr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Víctimas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es-CO" sz="16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18</a:t>
                      </a:r>
                      <a:endParaRPr lang="es-CO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9050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algn="ctr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Indígenas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es-CO" sz="160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2.778</a:t>
                      </a:r>
                      <a:r>
                        <a:rPr lang="es-CO" sz="16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s-CO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9050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algn="ctr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Afrodescendientes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es-CO" sz="16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endParaRPr lang="es-CO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9050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algn="ctr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Discapacidad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es-CO" sz="16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</a:t>
                      </a:r>
                      <a:endParaRPr lang="es-CO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2" name="CuadroTexto 1"/>
          <p:cNvSpPr txBox="1"/>
          <p:nvPr/>
        </p:nvSpPr>
        <p:spPr>
          <a:xfrm>
            <a:off x="0" y="165253"/>
            <a:ext cx="562961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  <a:cs typeface="Arial" panose="020B0604020202020204" pitchFamily="34" charset="0"/>
              </a:rPr>
              <a:t>¿</a:t>
            </a:r>
            <a:r>
              <a:rPr lang="es-CO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  <a:cs typeface="Arial" panose="020B0604020202020204" pitchFamily="34" charset="0"/>
              </a:rPr>
              <a:t>A quién va dirigida ?</a:t>
            </a:r>
            <a:endParaRPr lang="es-CO" sz="4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Rounded MT Bold" panose="020F07040305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88845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639648" y="1166028"/>
            <a:ext cx="7891287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CO" b="1" dirty="0" smtClean="0"/>
              <a:t>Caracterización </a:t>
            </a:r>
            <a:r>
              <a:rPr lang="es-CO" b="1" dirty="0"/>
              <a:t>de la </a:t>
            </a:r>
            <a:r>
              <a:rPr lang="es-CO" b="1" dirty="0" smtClean="0"/>
              <a:t>Población: </a:t>
            </a:r>
            <a:r>
              <a:rPr lang="es-CO" dirty="0" smtClean="0"/>
              <a:t>actualmente se cuenta con 56 cupos asignados a la Regional, los cuales se encuentran distribuidos en todo el Departamento, especialmente en las  Comunidades Indígenas.</a:t>
            </a:r>
          </a:p>
          <a:p>
            <a:pPr algn="just"/>
            <a:endParaRPr lang="es-CO" b="1" dirty="0" smtClean="0"/>
          </a:p>
          <a:p>
            <a:pPr algn="just"/>
            <a:r>
              <a:rPr lang="es-CO" b="1" dirty="0" smtClean="0"/>
              <a:t>Costos: </a:t>
            </a:r>
            <a:r>
              <a:rPr lang="es-CO" dirty="0" smtClean="0"/>
              <a:t>de manera mensual se consigna $355.990 por cada NNA Beneficiario. </a:t>
            </a:r>
          </a:p>
          <a:p>
            <a:pPr algn="just"/>
            <a:endParaRPr lang="es-CO" b="1" dirty="0"/>
          </a:p>
          <a:p>
            <a:pPr algn="just"/>
            <a:r>
              <a:rPr lang="es-CO" b="1" dirty="0"/>
              <a:t>Entidades Administradoras </a:t>
            </a:r>
            <a:r>
              <a:rPr lang="es-CO" b="1" dirty="0" smtClean="0"/>
              <a:t>del </a:t>
            </a:r>
            <a:r>
              <a:rPr lang="es-CO" b="1" dirty="0"/>
              <a:t>Servicio: </a:t>
            </a:r>
            <a:r>
              <a:rPr lang="es-CO" dirty="0"/>
              <a:t>Instituto Colombiano de Bienestar Familiar, Regional Amazonas, Centro zonal Leticia. </a:t>
            </a:r>
          </a:p>
          <a:p>
            <a:pPr algn="just"/>
            <a:endParaRPr lang="es-CO" dirty="0"/>
          </a:p>
          <a:p>
            <a:pPr algn="just"/>
            <a:r>
              <a:rPr lang="es-CO" b="1" dirty="0" smtClean="0"/>
              <a:t>Logros: </a:t>
            </a:r>
            <a:r>
              <a:rPr lang="es-CO" dirty="0" smtClean="0"/>
              <a:t>fortalecimiento </a:t>
            </a:r>
            <a:r>
              <a:rPr lang="es-CO" dirty="0"/>
              <a:t>a la familia como entorno protector y gestor del desarrollo integral de los </a:t>
            </a:r>
            <a:r>
              <a:rPr lang="es-CO" dirty="0" smtClean="0"/>
              <a:t>NNA, identificación </a:t>
            </a:r>
            <a:r>
              <a:rPr lang="es-CO" dirty="0"/>
              <a:t>de los factores generativos que potencian las relaciones vinculantes y la construcción de lazos </a:t>
            </a:r>
            <a:r>
              <a:rPr lang="es-CO" dirty="0" smtClean="0"/>
              <a:t>familiares y la </a:t>
            </a:r>
            <a:r>
              <a:rPr lang="es-CO" dirty="0"/>
              <a:t>articulación de redes, búsqueda de un lugar que posibilite el ejercicio ciudadano y acciones para generar procesos de participación. 	</a:t>
            </a:r>
          </a:p>
          <a:p>
            <a:pPr algn="just"/>
            <a:r>
              <a:rPr lang="es-CO" dirty="0"/>
              <a:t>	</a:t>
            </a:r>
          </a:p>
          <a:p>
            <a:pPr algn="just"/>
            <a:r>
              <a:rPr lang="es-CO" b="1" dirty="0" smtClean="0"/>
              <a:t>Dificultades</a:t>
            </a:r>
            <a:r>
              <a:rPr lang="es-CO" b="1" dirty="0"/>
              <a:t>: </a:t>
            </a:r>
            <a:r>
              <a:rPr lang="es-CO" dirty="0"/>
              <a:t>articulación de oferta institucional con el </a:t>
            </a:r>
            <a:r>
              <a:rPr lang="es-CO" dirty="0" smtClean="0"/>
              <a:t>SNBF, seguimientos por parte de los equipos de defensoría a partir del difícil acceso a varias comunidades indígenas y en ocasiones una inversión poco satisfactoria del recurso en beneficio del NNA. </a:t>
            </a:r>
            <a:endParaRPr lang="es-CO" b="1" dirty="0"/>
          </a:p>
        </p:txBody>
      </p:sp>
      <p:sp>
        <p:nvSpPr>
          <p:cNvPr id="5" name="CuadroTexto 9"/>
          <p:cNvSpPr txBox="1">
            <a:spLocks noChangeArrowheads="1"/>
          </p:cNvSpPr>
          <p:nvPr/>
        </p:nvSpPr>
        <p:spPr bwMode="auto">
          <a:xfrm>
            <a:off x="159472" y="412315"/>
            <a:ext cx="683736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r>
              <a:rPr lang="es-ES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Hogares </a:t>
            </a:r>
            <a:r>
              <a:rPr lang="es-419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Gestores</a:t>
            </a:r>
            <a:endParaRPr lang="es-ES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5796743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8"/>
          <p:cNvSpPr txBox="1">
            <a:spLocks noChangeArrowheads="1"/>
          </p:cNvSpPr>
          <p:nvPr/>
        </p:nvSpPr>
        <p:spPr bwMode="auto">
          <a:xfrm>
            <a:off x="717550" y="5003800"/>
            <a:ext cx="5665788" cy="9898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lnSpc>
                <a:spcPct val="80000"/>
              </a:lnSpc>
            </a:pPr>
            <a:r>
              <a:rPr lang="es-ES" sz="3600" dirty="0" smtClean="0">
                <a:solidFill>
                  <a:srgbClr val="595959"/>
                </a:solidFill>
              </a:rPr>
              <a:t>SISTEMA DE RESPONSABILIDAD PENAL</a:t>
            </a:r>
            <a:endParaRPr lang="es-ES" sz="3600" dirty="0">
              <a:solidFill>
                <a:srgbClr val="595959"/>
              </a:solidFill>
            </a:endParaRPr>
          </a:p>
        </p:txBody>
      </p:sp>
      <p:cxnSp>
        <p:nvCxnSpPr>
          <p:cNvPr id="5" name="Conector recto 4"/>
          <p:cNvCxnSpPr/>
          <p:nvPr/>
        </p:nvCxnSpPr>
        <p:spPr>
          <a:xfrm>
            <a:off x="625475" y="5073650"/>
            <a:ext cx="0" cy="1243013"/>
          </a:xfrm>
          <a:prstGeom prst="line">
            <a:avLst/>
          </a:prstGeom>
          <a:ln w="9525" cmpd="sng">
            <a:solidFill>
              <a:srgbClr val="7F7F7F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474611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a 3"/>
          <p:cNvGraphicFramePr/>
          <p:nvPr>
            <p:extLst/>
          </p:nvPr>
        </p:nvGraphicFramePr>
        <p:xfrm>
          <a:off x="584583" y="1498294"/>
          <a:ext cx="7886700" cy="26161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CuadroTexto 9"/>
          <p:cNvSpPr txBox="1">
            <a:spLocks noChangeArrowheads="1"/>
          </p:cNvSpPr>
          <p:nvPr/>
        </p:nvSpPr>
        <p:spPr bwMode="auto">
          <a:xfrm>
            <a:off x="159472" y="412315"/>
            <a:ext cx="683736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r>
              <a:rPr lang="es-ES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Sistema de Responsabilidad Penal</a:t>
            </a:r>
            <a:endParaRPr lang="es-ES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176519" y="4116166"/>
            <a:ext cx="4820315" cy="20084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15797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contenido 3"/>
          <p:cNvSpPr txBox="1">
            <a:spLocks noGrp="1"/>
          </p:cNvSpPr>
          <p:nvPr>
            <p:ph idx="1"/>
          </p:nvPr>
        </p:nvSpPr>
        <p:spPr>
          <a:xfrm>
            <a:off x="955964" y="4558435"/>
            <a:ext cx="6702136" cy="1585049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marL="0" indent="0">
              <a:buNone/>
            </a:pPr>
            <a:r>
              <a:rPr lang="es-CO" sz="2000" b="1" dirty="0" smtClean="0">
                <a:solidFill>
                  <a:schemeClr val="bg1"/>
                </a:solidFill>
                <a:cs typeface="Arial" panose="020B0604020202020204" pitchFamily="34" charset="0"/>
              </a:rPr>
              <a:t>Nombre del Operador de la atención del SRPA</a:t>
            </a:r>
          </a:p>
          <a:p>
            <a:pPr marL="0" indent="0">
              <a:buNone/>
            </a:pPr>
            <a:r>
              <a:rPr lang="es-CO" sz="2000" dirty="0" smtClean="0">
                <a:solidFill>
                  <a:schemeClr val="bg1"/>
                </a:solidFill>
                <a:cs typeface="Arial" panose="020B0604020202020204" pitchFamily="34" charset="0"/>
              </a:rPr>
              <a:t>Fundación para el Desarrollo Social y Comunitario la Luz</a:t>
            </a:r>
          </a:p>
          <a:p>
            <a:pPr marL="0" indent="0">
              <a:buNone/>
            </a:pPr>
            <a:r>
              <a:rPr lang="es-CO" sz="2000" b="1" dirty="0" smtClean="0">
                <a:solidFill>
                  <a:schemeClr val="bg1"/>
                </a:solidFill>
                <a:cs typeface="Arial" panose="020B0604020202020204" pitchFamily="34" charset="0"/>
              </a:rPr>
              <a:t>Ubicación: </a:t>
            </a:r>
          </a:p>
          <a:p>
            <a:pPr marL="0" indent="0">
              <a:buNone/>
            </a:pPr>
            <a:r>
              <a:rPr lang="es-CO" sz="2000" dirty="0" smtClean="0">
                <a:solidFill>
                  <a:schemeClr val="bg1"/>
                </a:solidFill>
                <a:cs typeface="Arial" panose="020B0604020202020204" pitchFamily="34" charset="0"/>
              </a:rPr>
              <a:t>Carrera 5 No 15, Barrio la Esperanza – Municipio de Leticia</a:t>
            </a:r>
            <a:endParaRPr lang="es-CO" sz="2000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2084" y="1558636"/>
            <a:ext cx="3581290" cy="275041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CuadroTexto 9"/>
          <p:cNvSpPr txBox="1">
            <a:spLocks noChangeArrowheads="1"/>
          </p:cNvSpPr>
          <p:nvPr/>
        </p:nvSpPr>
        <p:spPr bwMode="auto">
          <a:xfrm>
            <a:off x="159472" y="412315"/>
            <a:ext cx="683736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r>
              <a:rPr lang="es-ES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Sistema de Responsabilidad Penal</a:t>
            </a:r>
            <a:endParaRPr lang="es-ES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4456894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218209" y="1298864"/>
            <a:ext cx="8686800" cy="4878099"/>
          </a:xfrm>
        </p:spPr>
        <p:txBody>
          <a:bodyPr/>
          <a:lstStyle/>
          <a:p>
            <a:pPr marL="0" indent="0" algn="just">
              <a:buNone/>
            </a:pPr>
            <a:r>
              <a:rPr lang="es-CO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Generalidades del programa: garantizar que las sanciones señaladas en el articulo 177 de la ley 1098, cumplan con la finalidad de ser restaurativa, protectora y educativa mediante el apoyo familiar y de especialistas. </a:t>
            </a:r>
          </a:p>
          <a:p>
            <a:pPr marL="0" indent="0" algn="just">
              <a:buNone/>
            </a:pPr>
            <a:endParaRPr lang="es-CO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r>
              <a:rPr lang="es-CO" sz="1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Modalidades de Atención a las sanciones, existentes en Amazonas:</a:t>
            </a:r>
          </a:p>
          <a:p>
            <a:pPr marL="0" indent="0" algn="just">
              <a:buNone/>
            </a:pPr>
            <a:r>
              <a:rPr lang="es-CO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Atención Inicial: </a:t>
            </a:r>
          </a:p>
          <a:p>
            <a:pPr algn="just">
              <a:buFontTx/>
              <a:buChar char="-"/>
            </a:pPr>
            <a:r>
              <a:rPr lang="es-CO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Centro Transitorio</a:t>
            </a:r>
          </a:p>
          <a:p>
            <a:pPr marL="0" indent="0" algn="just">
              <a:buNone/>
            </a:pPr>
            <a:r>
              <a:rPr lang="es-CO" sz="1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Atención en sanciones no privativas de la libertad:</a:t>
            </a:r>
          </a:p>
          <a:p>
            <a:pPr algn="just">
              <a:buFontTx/>
              <a:buChar char="-"/>
            </a:pPr>
            <a:r>
              <a:rPr lang="es-CO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 Libertad Vigilada / Asistida.</a:t>
            </a:r>
          </a:p>
          <a:p>
            <a:pPr marL="0" indent="0" algn="just">
              <a:buNone/>
            </a:pPr>
            <a:r>
              <a:rPr lang="es-CO" sz="1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Atención en sanciones privativas de la libertad: </a:t>
            </a:r>
          </a:p>
          <a:p>
            <a:pPr algn="just">
              <a:buFontTx/>
              <a:buChar char="-"/>
            </a:pPr>
            <a:r>
              <a:rPr lang="es-CO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Internamiento preventivo </a:t>
            </a:r>
          </a:p>
          <a:p>
            <a:pPr algn="just">
              <a:buFontTx/>
              <a:buChar char="-"/>
            </a:pPr>
            <a:r>
              <a:rPr lang="es-CO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Centro de Atención Especializada</a:t>
            </a:r>
          </a:p>
          <a:p>
            <a:pPr marL="0" indent="0" algn="just">
              <a:buNone/>
            </a:pPr>
            <a:r>
              <a:rPr lang="es-CO" sz="1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Atención a menores de 14 años, en presunción de comisión de delitos:</a:t>
            </a:r>
          </a:p>
          <a:p>
            <a:pPr marL="0" indent="0" algn="just">
              <a:buNone/>
            </a:pPr>
            <a:r>
              <a:rPr lang="es-CO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- Intervención de Apoyo al restablecimiento de derechos.</a:t>
            </a:r>
          </a:p>
          <a:p>
            <a:pPr algn="just">
              <a:buFontTx/>
              <a:buChar char="-"/>
            </a:pPr>
            <a:endParaRPr lang="es-CO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Tx/>
              <a:buChar char="-"/>
            </a:pPr>
            <a:endParaRPr lang="es-CO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s-CO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CuadroTexto 9"/>
          <p:cNvSpPr txBox="1">
            <a:spLocks noChangeArrowheads="1"/>
          </p:cNvSpPr>
          <p:nvPr/>
        </p:nvSpPr>
        <p:spPr bwMode="auto">
          <a:xfrm>
            <a:off x="159472" y="412315"/>
            <a:ext cx="683736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r>
              <a:rPr lang="es-ES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Sistema de Responsabilidad Penal</a:t>
            </a:r>
            <a:endParaRPr lang="es-ES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2567939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Marcador de contenid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94354522"/>
              </p:ext>
            </p:extLst>
          </p:nvPr>
        </p:nvGraphicFramePr>
        <p:xfrm>
          <a:off x="336117" y="1309111"/>
          <a:ext cx="8205210" cy="2670608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2735070"/>
                <a:gridCol w="2735070"/>
                <a:gridCol w="2735070"/>
              </a:tblGrid>
              <a:tr h="629481">
                <a:tc>
                  <a:txBody>
                    <a:bodyPr/>
                    <a:lstStyle/>
                    <a:p>
                      <a:pPr algn="ctr"/>
                      <a:r>
                        <a:rPr lang="es-CO" sz="1400" dirty="0" smtClean="0">
                          <a:latin typeface="Calibri "/>
                          <a:cs typeface="Arial" panose="020B0604020202020204" pitchFamily="34" charset="0"/>
                        </a:rPr>
                        <a:t>Sanción / Modalidad</a:t>
                      </a:r>
                      <a:r>
                        <a:rPr lang="es-CO" sz="1400" baseline="0" dirty="0" smtClean="0">
                          <a:latin typeface="Calibri "/>
                          <a:cs typeface="Arial" panose="020B0604020202020204" pitchFamily="34" charset="0"/>
                        </a:rPr>
                        <a:t> de Atención</a:t>
                      </a:r>
                      <a:endParaRPr lang="es-CO" sz="1400" dirty="0">
                        <a:latin typeface="Calibri 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400" dirty="0" smtClean="0">
                          <a:latin typeface="Calibri "/>
                        </a:rPr>
                        <a:t>Población atendida</a:t>
                      </a:r>
                      <a:endParaRPr lang="es-CO" sz="1400" dirty="0">
                        <a:latin typeface="Calibri 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400" dirty="0" smtClean="0">
                          <a:latin typeface="Calibri "/>
                        </a:rPr>
                        <a:t>Costo</a:t>
                      </a:r>
                      <a:r>
                        <a:rPr lang="es-CO" sz="1400" baseline="0" dirty="0" smtClean="0">
                          <a:latin typeface="Calibri "/>
                        </a:rPr>
                        <a:t> Valor Cupo /Mes</a:t>
                      </a:r>
                      <a:endParaRPr lang="es-CO" sz="1400" dirty="0">
                        <a:latin typeface="Calibri "/>
                      </a:endParaRPr>
                    </a:p>
                  </a:txBody>
                  <a:tcPr/>
                </a:tc>
              </a:tr>
              <a:tr h="316353">
                <a:tc>
                  <a:txBody>
                    <a:bodyPr/>
                    <a:lstStyle/>
                    <a:p>
                      <a:pPr algn="ctr"/>
                      <a:r>
                        <a:rPr lang="es-CO" sz="1400" dirty="0" smtClean="0">
                          <a:latin typeface="Calibri "/>
                        </a:rPr>
                        <a:t>Centro Transitorio</a:t>
                      </a:r>
                      <a:endParaRPr lang="es-CO" sz="1400" dirty="0">
                        <a:latin typeface="Calibri 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400" dirty="0" smtClean="0">
                          <a:latin typeface="Calibri "/>
                        </a:rPr>
                        <a:t>2</a:t>
                      </a:r>
                      <a:endParaRPr lang="es-CO" sz="1400" dirty="0">
                        <a:latin typeface="Calibri 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400" dirty="0" smtClean="0">
                          <a:latin typeface="Calibri "/>
                        </a:rPr>
                        <a:t>$1,434,085</a:t>
                      </a:r>
                    </a:p>
                  </a:txBody>
                  <a:tcPr/>
                </a:tc>
              </a:tr>
              <a:tr h="546034">
                <a:tc>
                  <a:txBody>
                    <a:bodyPr/>
                    <a:lstStyle/>
                    <a:p>
                      <a:pPr algn="ctr"/>
                      <a:r>
                        <a:rPr lang="es-CO" sz="1400" dirty="0" smtClean="0">
                          <a:latin typeface="Calibri "/>
                        </a:rPr>
                        <a:t>Centro de Internamiento</a:t>
                      </a:r>
                      <a:r>
                        <a:rPr lang="es-CO" sz="1400" baseline="0" dirty="0" smtClean="0">
                          <a:latin typeface="Calibri "/>
                        </a:rPr>
                        <a:t> Preventivo</a:t>
                      </a:r>
                      <a:endParaRPr lang="es-CO" sz="1400" dirty="0">
                        <a:latin typeface="Calibri 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400" dirty="0" smtClean="0">
                          <a:latin typeface="Calibri "/>
                        </a:rPr>
                        <a:t>1</a:t>
                      </a:r>
                      <a:endParaRPr lang="es-CO" sz="1400" dirty="0">
                        <a:latin typeface="Calibri 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s-CO" sz="1400" dirty="0" smtClean="0">
                        <a:latin typeface="Calibri "/>
                      </a:endParaRPr>
                    </a:p>
                    <a:p>
                      <a:pPr algn="ctr"/>
                      <a:r>
                        <a:rPr lang="es-CO" sz="1400" dirty="0" smtClean="0">
                          <a:latin typeface="Calibri "/>
                        </a:rPr>
                        <a:t>$1,673,227</a:t>
                      </a:r>
                      <a:endParaRPr lang="es-CO" sz="1400" dirty="0">
                        <a:latin typeface="Calibri "/>
                      </a:endParaRPr>
                    </a:p>
                  </a:txBody>
                  <a:tcPr/>
                </a:tc>
              </a:tr>
              <a:tr h="546034">
                <a:tc>
                  <a:txBody>
                    <a:bodyPr/>
                    <a:lstStyle/>
                    <a:p>
                      <a:pPr algn="ctr"/>
                      <a:r>
                        <a:rPr lang="es-CO" sz="1400" dirty="0" smtClean="0">
                          <a:latin typeface="Calibri "/>
                        </a:rPr>
                        <a:t>Centro de Atención Especializada</a:t>
                      </a:r>
                      <a:endParaRPr lang="es-CO" sz="1400" dirty="0">
                        <a:latin typeface="Calibri 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400" dirty="0" smtClean="0">
                          <a:latin typeface="Calibri "/>
                        </a:rPr>
                        <a:t>12</a:t>
                      </a:r>
                      <a:endParaRPr lang="es-CO" sz="1400" dirty="0">
                        <a:latin typeface="Calibri 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400" dirty="0" smtClean="0">
                          <a:latin typeface="Calibri "/>
                        </a:rPr>
                        <a:t>$1,572,233</a:t>
                      </a:r>
                      <a:endParaRPr lang="es-CO" sz="1400" dirty="0">
                        <a:latin typeface="Calibri "/>
                      </a:endParaRPr>
                    </a:p>
                  </a:txBody>
                  <a:tcPr/>
                </a:tc>
              </a:tr>
              <a:tr h="316353">
                <a:tc>
                  <a:txBody>
                    <a:bodyPr/>
                    <a:lstStyle/>
                    <a:p>
                      <a:pPr algn="ctr"/>
                      <a:r>
                        <a:rPr lang="es-CO" sz="1400" dirty="0" smtClean="0">
                          <a:latin typeface="Calibri "/>
                        </a:rPr>
                        <a:t>Libertad Vigilada/Asistida</a:t>
                      </a:r>
                      <a:endParaRPr lang="es-CO" sz="1400" dirty="0">
                        <a:latin typeface="Calibri 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400" dirty="0" smtClean="0">
                          <a:latin typeface="Calibri "/>
                        </a:rPr>
                        <a:t>7</a:t>
                      </a:r>
                      <a:endParaRPr lang="es-CO" sz="1400" dirty="0">
                        <a:latin typeface="Calibri 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400" dirty="0" smtClean="0">
                          <a:latin typeface="Calibri "/>
                        </a:rPr>
                        <a:t>$295,027</a:t>
                      </a:r>
                      <a:endParaRPr lang="es-CO" sz="1400" dirty="0">
                        <a:latin typeface="Calibri "/>
                      </a:endParaRPr>
                    </a:p>
                  </a:txBody>
                  <a:tcPr/>
                </a:tc>
              </a:tr>
              <a:tr h="316353">
                <a:tc>
                  <a:txBody>
                    <a:bodyPr/>
                    <a:lstStyle/>
                    <a:p>
                      <a:pPr algn="ctr"/>
                      <a:r>
                        <a:rPr lang="es-CO" sz="1400" dirty="0" smtClean="0">
                          <a:latin typeface="Calibri "/>
                        </a:rPr>
                        <a:t>Intervención de Apoyo</a:t>
                      </a:r>
                      <a:endParaRPr lang="es-CO" sz="1400" dirty="0">
                        <a:latin typeface="Calibri 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400" dirty="0" smtClean="0">
                          <a:latin typeface="Calibri "/>
                        </a:rPr>
                        <a:t>2</a:t>
                      </a:r>
                      <a:endParaRPr lang="es-CO" sz="1400" dirty="0">
                        <a:latin typeface="Calibri 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400" dirty="0" smtClean="0">
                          <a:latin typeface="Calibri "/>
                        </a:rPr>
                        <a:t>$295,027</a:t>
                      </a:r>
                      <a:endParaRPr lang="es-CO" sz="1400" dirty="0">
                        <a:latin typeface="Calibri 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CuadroTexto 4"/>
          <p:cNvSpPr txBox="1"/>
          <p:nvPr/>
        </p:nvSpPr>
        <p:spPr>
          <a:xfrm>
            <a:off x="332509" y="4145973"/>
            <a:ext cx="8811491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b="1" dirty="0" smtClean="0">
                <a:cs typeface="Arial" panose="020B0604020202020204" pitchFamily="34" charset="0"/>
              </a:rPr>
              <a:t>Logros</a:t>
            </a:r>
          </a:p>
          <a:p>
            <a:pPr algn="just"/>
            <a:r>
              <a:rPr lang="es-CO" dirty="0" smtClean="0">
                <a:cs typeface="Arial" panose="020B0604020202020204" pitchFamily="34" charset="0"/>
              </a:rPr>
              <a:t>Fortalecimiento continuo del plan de atención institucional en el proceso de los adolescentes y jóvenes del Sistema.</a:t>
            </a:r>
          </a:p>
          <a:p>
            <a:endParaRPr lang="es-CO" dirty="0" smtClean="0">
              <a:cs typeface="Arial" panose="020B0604020202020204" pitchFamily="34" charset="0"/>
            </a:endParaRPr>
          </a:p>
          <a:p>
            <a:r>
              <a:rPr lang="es-CO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Arial" panose="020B0604020202020204" pitchFamily="34" charset="0"/>
              </a:rPr>
              <a:t>Dificultades</a:t>
            </a:r>
            <a:r>
              <a:rPr lang="es-CO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Arial" panose="020B0604020202020204" pitchFamily="34" charset="0"/>
              </a:rPr>
              <a:t> </a:t>
            </a:r>
          </a:p>
          <a:p>
            <a:r>
              <a:rPr lang="es-CO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Arial" panose="020B0604020202020204" pitchFamily="34" charset="0"/>
              </a:rPr>
              <a:t>Deterioro en la infraestructura del Centro de Atención Especializada.</a:t>
            </a:r>
          </a:p>
          <a:p>
            <a:r>
              <a:rPr lang="es-CO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Arial" panose="020B0604020202020204" pitchFamily="34" charset="0"/>
              </a:rPr>
              <a:t>Desarticulación de los actores que hace parte del Sistema de Responsabilidad Penal para adolescentes.</a:t>
            </a:r>
            <a:endParaRPr lang="es-CO" dirty="0">
              <a:solidFill>
                <a:schemeClr val="tx1">
                  <a:lumMod val="95000"/>
                  <a:lumOff val="5000"/>
                </a:schemeClr>
              </a:solidFill>
              <a:cs typeface="Arial" panose="020B0604020202020204" pitchFamily="34" charset="0"/>
            </a:endParaRPr>
          </a:p>
        </p:txBody>
      </p:sp>
      <p:sp>
        <p:nvSpPr>
          <p:cNvPr id="6" name="CuadroTexto 9"/>
          <p:cNvSpPr txBox="1">
            <a:spLocks noChangeArrowheads="1"/>
          </p:cNvSpPr>
          <p:nvPr/>
        </p:nvSpPr>
        <p:spPr bwMode="auto">
          <a:xfrm>
            <a:off x="159472" y="412315"/>
            <a:ext cx="683736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r>
              <a:rPr lang="es-ES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Sistema de Responsabilidad Penal</a:t>
            </a:r>
            <a:endParaRPr lang="es-ES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5730127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622011"/>
          </a:xfrm>
        </p:spPr>
        <p:txBody>
          <a:bodyPr/>
          <a:lstStyle/>
          <a:p>
            <a:r>
              <a:rPr lang="es-CO" b="1" dirty="0" smtClean="0">
                <a:solidFill>
                  <a:schemeClr val="bg1"/>
                </a:solidFill>
              </a:rPr>
              <a:t>Retos</a:t>
            </a:r>
            <a:endParaRPr lang="es-CO" b="1" dirty="0">
              <a:solidFill>
                <a:schemeClr val="bg1"/>
              </a:solidFill>
            </a:endParaRPr>
          </a:p>
        </p:txBody>
      </p:sp>
      <p:graphicFrame>
        <p:nvGraphicFramePr>
          <p:cNvPr id="7" name="Diagrama 6"/>
          <p:cNvGraphicFramePr/>
          <p:nvPr>
            <p:extLst/>
          </p:nvPr>
        </p:nvGraphicFramePr>
        <p:xfrm>
          <a:off x="290945" y="1059873"/>
          <a:ext cx="8406245" cy="54448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4805056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8"/>
          <p:cNvSpPr txBox="1">
            <a:spLocks noChangeArrowheads="1"/>
          </p:cNvSpPr>
          <p:nvPr/>
        </p:nvSpPr>
        <p:spPr bwMode="auto">
          <a:xfrm>
            <a:off x="717550" y="5003800"/>
            <a:ext cx="5665788" cy="546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lnSpc>
                <a:spcPct val="80000"/>
              </a:lnSpc>
            </a:pPr>
            <a:r>
              <a:rPr lang="es-ES" sz="3600" dirty="0" smtClean="0">
                <a:solidFill>
                  <a:srgbClr val="595959"/>
                </a:solidFill>
              </a:rPr>
              <a:t>SERVICIOS Y ATENCIÓN</a:t>
            </a:r>
            <a:endParaRPr lang="es-ES" sz="3600" dirty="0">
              <a:solidFill>
                <a:srgbClr val="595959"/>
              </a:solidFill>
            </a:endParaRPr>
          </a:p>
        </p:txBody>
      </p:sp>
      <p:cxnSp>
        <p:nvCxnSpPr>
          <p:cNvPr id="5" name="Conector recto 4"/>
          <p:cNvCxnSpPr/>
          <p:nvPr/>
        </p:nvCxnSpPr>
        <p:spPr>
          <a:xfrm>
            <a:off x="625475" y="5073650"/>
            <a:ext cx="0" cy="1243013"/>
          </a:xfrm>
          <a:prstGeom prst="line">
            <a:avLst/>
          </a:prstGeom>
          <a:ln w="9525" cmpd="sng">
            <a:solidFill>
              <a:srgbClr val="7F7F7F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346280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9"/>
          <p:cNvSpPr txBox="1">
            <a:spLocks noChangeArrowheads="1"/>
          </p:cNvSpPr>
          <p:nvPr/>
        </p:nvSpPr>
        <p:spPr bwMode="auto">
          <a:xfrm>
            <a:off x="398463" y="87313"/>
            <a:ext cx="6837362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r>
              <a:rPr lang="es-ES" dirty="0" smtClean="0">
                <a:solidFill>
                  <a:schemeClr val="bg1"/>
                </a:solidFill>
              </a:rPr>
              <a:t>Relación con el Ciudadano - </a:t>
            </a:r>
            <a:endParaRPr lang="es-ES" dirty="0">
              <a:solidFill>
                <a:schemeClr val="bg1"/>
              </a:solidFill>
            </a:endParaRPr>
          </a:p>
          <a:p>
            <a:pPr eaLnBrk="1" hangingPunct="1"/>
            <a:r>
              <a:rPr lang="es-ES" dirty="0" smtClean="0">
                <a:solidFill>
                  <a:schemeClr val="bg1"/>
                </a:solidFill>
              </a:rPr>
              <a:t>Canales de Atención ICBF</a:t>
            </a:r>
            <a:endParaRPr lang="es-ES" dirty="0">
              <a:solidFill>
                <a:schemeClr val="bg1"/>
              </a:solidFill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64714"/>
            <a:ext cx="9144000" cy="56932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78686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9"/>
          <p:cNvSpPr txBox="1">
            <a:spLocks noChangeArrowheads="1"/>
          </p:cNvSpPr>
          <p:nvPr/>
        </p:nvSpPr>
        <p:spPr bwMode="auto">
          <a:xfrm>
            <a:off x="398463" y="87313"/>
            <a:ext cx="6837362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r>
              <a:rPr lang="es-ES" dirty="0" smtClean="0">
                <a:solidFill>
                  <a:schemeClr val="bg1"/>
                </a:solidFill>
              </a:rPr>
              <a:t>Relación con el Ciudadano - </a:t>
            </a:r>
            <a:endParaRPr lang="es-ES" dirty="0">
              <a:solidFill>
                <a:schemeClr val="bg1"/>
              </a:solidFill>
            </a:endParaRPr>
          </a:p>
          <a:p>
            <a:pPr eaLnBrk="1" hangingPunct="1"/>
            <a:r>
              <a:rPr lang="es-ES" dirty="0" smtClean="0">
                <a:solidFill>
                  <a:schemeClr val="bg1"/>
                </a:solidFill>
              </a:rPr>
              <a:t>Canales de Atención ICBF</a:t>
            </a:r>
            <a:endParaRPr lang="es-ES" dirty="0">
              <a:solidFill>
                <a:schemeClr val="bg1"/>
              </a:solidFill>
            </a:endParaRPr>
          </a:p>
        </p:txBody>
      </p:sp>
      <p:graphicFrame>
        <p:nvGraphicFramePr>
          <p:cNvPr id="5" name="Diagrama 4"/>
          <p:cNvGraphicFramePr/>
          <p:nvPr>
            <p:extLst/>
          </p:nvPr>
        </p:nvGraphicFramePr>
        <p:xfrm>
          <a:off x="1484202" y="1386050"/>
          <a:ext cx="5394580" cy="90309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6" name="1 Imagen"/>
          <p:cNvPicPr/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0" t="26838" r="57177" b="9643"/>
          <a:stretch/>
        </p:blipFill>
        <p:spPr bwMode="auto">
          <a:xfrm rot="21070550">
            <a:off x="6174637" y="4081115"/>
            <a:ext cx="2847747" cy="180531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graphicFrame>
        <p:nvGraphicFramePr>
          <p:cNvPr id="7" name="Diagrama 6"/>
          <p:cNvGraphicFramePr/>
          <p:nvPr>
            <p:extLst/>
          </p:nvPr>
        </p:nvGraphicFramePr>
        <p:xfrm>
          <a:off x="-1065795" y="4469841"/>
          <a:ext cx="8526273" cy="174511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graphicFrame>
        <p:nvGraphicFramePr>
          <p:cNvPr id="8" name="Diagrama 7"/>
          <p:cNvGraphicFramePr/>
          <p:nvPr>
            <p:extLst/>
          </p:nvPr>
        </p:nvGraphicFramePr>
        <p:xfrm>
          <a:off x="-809663" y="3665870"/>
          <a:ext cx="7128792" cy="55567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3" r:lo="rId14" r:qs="rId15" r:cs="rId16"/>
          </a:graphicData>
        </a:graphic>
      </p:graphicFrame>
      <p:graphicFrame>
        <p:nvGraphicFramePr>
          <p:cNvPr id="9" name="Diagrama 8"/>
          <p:cNvGraphicFramePr/>
          <p:nvPr>
            <p:extLst/>
          </p:nvPr>
        </p:nvGraphicFramePr>
        <p:xfrm>
          <a:off x="365445" y="2640889"/>
          <a:ext cx="9683646" cy="6138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8" r:lo="rId19" r:qs="rId20" r:cs="rId21"/>
          </a:graphicData>
        </a:graphic>
      </p:graphicFrame>
      <p:pic>
        <p:nvPicPr>
          <p:cNvPr id="10" name="Imagen 9"/>
          <p:cNvPicPr>
            <a:picLocks noChangeAspect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457" y="3518428"/>
            <a:ext cx="991108" cy="975250"/>
          </a:xfrm>
          <a:prstGeom prst="rect">
            <a:avLst/>
          </a:prstGeom>
        </p:spPr>
      </p:pic>
      <p:pic>
        <p:nvPicPr>
          <p:cNvPr id="11" name="Imagen 10"/>
          <p:cNvPicPr>
            <a:picLocks noChangeAspect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282" y="1340149"/>
            <a:ext cx="994896" cy="994896"/>
          </a:xfrm>
          <a:prstGeom prst="rect">
            <a:avLst/>
          </a:prstGeom>
        </p:spPr>
      </p:pic>
      <p:pic>
        <p:nvPicPr>
          <p:cNvPr id="12" name="Imagen 11"/>
          <p:cNvPicPr>
            <a:picLocks noChangeAspect="1"/>
          </p:cNvPicPr>
          <p:nvPr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296" y="2487644"/>
            <a:ext cx="883874" cy="883874"/>
          </a:xfrm>
          <a:prstGeom prst="rect">
            <a:avLst/>
          </a:prstGeom>
        </p:spPr>
      </p:pic>
      <p:pic>
        <p:nvPicPr>
          <p:cNvPr id="13" name="Imagen 12"/>
          <p:cNvPicPr>
            <a:picLocks noChangeAspect="1"/>
          </p:cNvPicPr>
          <p:nvPr/>
        </p:nvPicPr>
        <p:blipFill>
          <a:blip r:embed="rId2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145" y="4869471"/>
            <a:ext cx="1018189" cy="10181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45921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Diagrama 5"/>
          <p:cNvGraphicFramePr/>
          <p:nvPr>
            <p:extLst>
              <p:ext uri="{D42A27DB-BD31-4B8C-83A1-F6EECF244321}">
                <p14:modId xmlns:p14="http://schemas.microsoft.com/office/powerpoint/2010/main" val="2642993781"/>
              </p:ext>
            </p:extLst>
          </p:nvPr>
        </p:nvGraphicFramePr>
        <p:xfrm>
          <a:off x="550718" y="1267968"/>
          <a:ext cx="8203138" cy="49133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Título 1"/>
          <p:cNvSpPr txBox="1">
            <a:spLocks/>
          </p:cNvSpPr>
          <p:nvPr/>
        </p:nvSpPr>
        <p:spPr>
          <a:xfrm>
            <a:off x="0" y="0"/>
            <a:ext cx="6078681" cy="110143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es-CO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 (Títulos)"/>
              </a:rPr>
              <a:t>Primera Infancia</a:t>
            </a:r>
            <a:endParaRPr lang="es-CO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 Light (Títulos)"/>
            </a:endParaRPr>
          </a:p>
        </p:txBody>
      </p:sp>
    </p:spTree>
    <p:extLst>
      <p:ext uri="{BB962C8B-B14F-4D97-AF65-F5344CB8AC3E}">
        <p14:creationId xmlns:p14="http://schemas.microsoft.com/office/powerpoint/2010/main" val="21792865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9"/>
          <p:cNvSpPr txBox="1">
            <a:spLocks noChangeArrowheads="1"/>
          </p:cNvSpPr>
          <p:nvPr/>
        </p:nvSpPr>
        <p:spPr bwMode="auto">
          <a:xfrm>
            <a:off x="0" y="232278"/>
            <a:ext cx="855298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r>
              <a:rPr lang="es-ES" dirty="0" smtClean="0">
                <a:solidFill>
                  <a:schemeClr val="bg1"/>
                </a:solidFill>
              </a:rPr>
              <a:t>Relación con el Ciudadano - Líneas anticorrupción</a:t>
            </a:r>
            <a:endParaRPr lang="es-ES" dirty="0">
              <a:solidFill>
                <a:schemeClr val="bg1"/>
              </a:solidFill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913" r="3830"/>
          <a:stretch/>
        </p:blipFill>
        <p:spPr>
          <a:xfrm>
            <a:off x="994197" y="1182027"/>
            <a:ext cx="6889713" cy="52633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23921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9"/>
          <p:cNvSpPr txBox="1">
            <a:spLocks noChangeArrowheads="1"/>
          </p:cNvSpPr>
          <p:nvPr/>
        </p:nvSpPr>
        <p:spPr bwMode="auto">
          <a:xfrm>
            <a:off x="0" y="232278"/>
            <a:ext cx="855298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r>
              <a:rPr lang="es-ES" dirty="0" smtClean="0">
                <a:solidFill>
                  <a:schemeClr val="bg1"/>
                </a:solidFill>
              </a:rPr>
              <a:t>Relación con el Ciudadano - Líneas anticorrupción</a:t>
            </a:r>
            <a:endParaRPr lang="es-ES" dirty="0">
              <a:solidFill>
                <a:schemeClr val="bg1"/>
              </a:solidFill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8216" y="1139397"/>
            <a:ext cx="6846848" cy="5289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8878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uadroTexto 9"/>
          <p:cNvSpPr txBox="1">
            <a:spLocks noChangeArrowheads="1"/>
          </p:cNvSpPr>
          <p:nvPr/>
        </p:nvSpPr>
        <p:spPr bwMode="auto">
          <a:xfrm>
            <a:off x="138978" y="97704"/>
            <a:ext cx="6837362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r>
              <a:rPr lang="es-ES" dirty="0" smtClean="0">
                <a:solidFill>
                  <a:schemeClr val="bg1"/>
                </a:solidFill>
              </a:rPr>
              <a:t>Relación con el Ciudadano - </a:t>
            </a:r>
            <a:endParaRPr lang="es-ES" dirty="0">
              <a:solidFill>
                <a:schemeClr val="bg1"/>
              </a:solidFill>
            </a:endParaRPr>
          </a:p>
          <a:p>
            <a:pPr eaLnBrk="1" hangingPunct="1"/>
            <a:r>
              <a:rPr lang="es-ES" dirty="0" smtClean="0">
                <a:solidFill>
                  <a:schemeClr val="bg1"/>
                </a:solidFill>
              </a:rPr>
              <a:t>Estadísticas de Peticiones 2016 </a:t>
            </a:r>
            <a:endParaRPr lang="es-ES" dirty="0">
              <a:solidFill>
                <a:schemeClr val="bg1"/>
              </a:solidFill>
            </a:endParaRPr>
          </a:p>
        </p:txBody>
      </p:sp>
      <p:sp>
        <p:nvSpPr>
          <p:cNvPr id="3" name="Rectángulo 2"/>
          <p:cNvSpPr/>
          <p:nvPr/>
        </p:nvSpPr>
        <p:spPr>
          <a:xfrm>
            <a:off x="2490601" y="1298811"/>
            <a:ext cx="4196277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 sz="1400" b="0" i="0" u="none" strike="noStrike" kern="1200" spc="0" baseline="0">
                <a:solidFill>
                  <a:prstClr val="black">
                    <a:lumMod val="65000"/>
                    <a:lumOff val="35000"/>
                  </a:prstClr>
                </a:solidFill>
                <a:latin typeface="+mn-lt"/>
                <a:ea typeface="+mn-ea"/>
                <a:cs typeface="+mn-cs"/>
              </a:defRPr>
            </a:pPr>
            <a:r>
              <a:rPr lang="en-US" b="1" dirty="0" smtClean="0"/>
              <a:t>NÚMERO DE PETICIONES REGIONAL AMAZONAS 2016</a:t>
            </a:r>
            <a:endParaRPr lang="en-US" b="1" dirty="0"/>
          </a:p>
        </p:txBody>
      </p:sp>
      <p:graphicFrame>
        <p:nvGraphicFramePr>
          <p:cNvPr id="11" name="Gráfico 10"/>
          <p:cNvGraphicFramePr>
            <a:graphicFrameLocks/>
          </p:cNvGraphicFramePr>
          <p:nvPr>
            <p:extLst/>
          </p:nvPr>
        </p:nvGraphicFramePr>
        <p:xfrm>
          <a:off x="567558" y="1754441"/>
          <a:ext cx="8020050" cy="3886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2" name="Rectángulo 11"/>
          <p:cNvSpPr/>
          <p:nvPr/>
        </p:nvSpPr>
        <p:spPr>
          <a:xfrm>
            <a:off x="3278458" y="6205131"/>
            <a:ext cx="2810107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CO" sz="800" i="1" dirty="0" smtClean="0"/>
              <a:t>Fuente: Reporte SIM (Periodo: 1 de Enero al 31 de Octubre)</a:t>
            </a:r>
            <a:endParaRPr lang="es-CO" sz="800" i="1" dirty="0"/>
          </a:p>
        </p:txBody>
      </p:sp>
      <p:sp>
        <p:nvSpPr>
          <p:cNvPr id="13" name="Rectángulo 12"/>
          <p:cNvSpPr/>
          <p:nvPr/>
        </p:nvSpPr>
        <p:spPr>
          <a:xfrm>
            <a:off x="431963" y="5744431"/>
            <a:ext cx="3934859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 sz="1400" b="0" i="0" u="none" strike="noStrike" kern="1200" spc="0" baseline="0">
                <a:solidFill>
                  <a:prstClr val="black">
                    <a:lumMod val="65000"/>
                    <a:lumOff val="35000"/>
                  </a:prstClr>
                </a:solidFill>
                <a:latin typeface="+mn-lt"/>
                <a:ea typeface="+mn-ea"/>
                <a:cs typeface="+mn-cs"/>
              </a:defRPr>
            </a:pPr>
            <a:r>
              <a:rPr lang="en-US" b="1" dirty="0" smtClean="0"/>
              <a:t>TOTAL (CON CORTE A OCTUBRE): </a:t>
            </a:r>
            <a:r>
              <a:rPr lang="en-US" b="1" dirty="0" smtClean="0">
                <a:solidFill>
                  <a:srgbClr val="FF0000"/>
                </a:solidFill>
              </a:rPr>
              <a:t>1446 PETICIONES </a:t>
            </a:r>
            <a:endParaRPr lang="en-US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67619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uadroTexto 9"/>
          <p:cNvSpPr txBox="1">
            <a:spLocks noChangeArrowheads="1"/>
          </p:cNvSpPr>
          <p:nvPr/>
        </p:nvSpPr>
        <p:spPr bwMode="auto">
          <a:xfrm>
            <a:off x="138978" y="97704"/>
            <a:ext cx="6837362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r>
              <a:rPr lang="es-ES" dirty="0" smtClean="0">
                <a:solidFill>
                  <a:schemeClr val="bg1"/>
                </a:solidFill>
              </a:rPr>
              <a:t>Relación con el Ciudadano - </a:t>
            </a:r>
            <a:endParaRPr lang="es-ES" dirty="0">
              <a:solidFill>
                <a:schemeClr val="bg1"/>
              </a:solidFill>
            </a:endParaRPr>
          </a:p>
          <a:p>
            <a:pPr eaLnBrk="1" hangingPunct="1"/>
            <a:r>
              <a:rPr lang="es-ES" dirty="0" smtClean="0">
                <a:solidFill>
                  <a:schemeClr val="bg1"/>
                </a:solidFill>
              </a:rPr>
              <a:t>Estadísticas de Peticiones 2016 </a:t>
            </a:r>
            <a:endParaRPr lang="es-ES" dirty="0">
              <a:solidFill>
                <a:schemeClr val="bg1"/>
              </a:solidFill>
            </a:endParaRPr>
          </a:p>
        </p:txBody>
      </p:sp>
      <p:sp>
        <p:nvSpPr>
          <p:cNvPr id="12" name="Rectángulo 11"/>
          <p:cNvSpPr/>
          <p:nvPr/>
        </p:nvSpPr>
        <p:spPr>
          <a:xfrm>
            <a:off x="2910467" y="6088934"/>
            <a:ext cx="3814183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CO" sz="1200" i="1" dirty="0" smtClean="0"/>
              <a:t>Fuente: Reporte SIM (Periodo: 1 de Enero al 31 de Octubre)</a:t>
            </a:r>
            <a:endParaRPr lang="es-CO" sz="1200" i="1" dirty="0"/>
          </a:p>
        </p:txBody>
      </p:sp>
      <p:sp>
        <p:nvSpPr>
          <p:cNvPr id="13" name="Rectángulo 12"/>
          <p:cNvSpPr/>
          <p:nvPr/>
        </p:nvSpPr>
        <p:spPr>
          <a:xfrm>
            <a:off x="5976771" y="1337065"/>
            <a:ext cx="299928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 sz="1400" b="0" i="0" u="none" strike="noStrike" kern="1200" spc="0" baseline="0">
                <a:solidFill>
                  <a:prstClr val="black">
                    <a:lumMod val="65000"/>
                    <a:lumOff val="35000"/>
                  </a:prstClr>
                </a:solidFill>
                <a:latin typeface="+mn-lt"/>
                <a:ea typeface="+mn-ea"/>
                <a:cs typeface="+mn-cs"/>
              </a:defRPr>
            </a:pPr>
            <a:r>
              <a:rPr lang="en-US" b="1" dirty="0"/>
              <a:t>PETICIONES R. AMAZONAS </a:t>
            </a:r>
            <a:r>
              <a:rPr lang="en-US" b="1" dirty="0" smtClean="0"/>
              <a:t>X CANAL:  </a:t>
            </a:r>
            <a:endParaRPr lang="en-US" b="1" dirty="0"/>
          </a:p>
          <a:p>
            <a:pPr>
              <a:defRPr sz="1400" b="0" i="0" u="none" strike="noStrike" kern="1200" spc="0" baseline="0">
                <a:solidFill>
                  <a:prstClr val="black">
                    <a:lumMod val="65000"/>
                    <a:lumOff val="35000"/>
                  </a:prstClr>
                </a:solidFill>
                <a:latin typeface="+mn-lt"/>
                <a:ea typeface="+mn-ea"/>
                <a:cs typeface="+mn-cs"/>
              </a:defRPr>
            </a:pPr>
            <a:r>
              <a:rPr lang="en-US" b="1" dirty="0" smtClean="0">
                <a:solidFill>
                  <a:srgbClr val="FF0000"/>
                </a:solidFill>
              </a:rPr>
              <a:t>1446 PETICIONES </a:t>
            </a:r>
            <a:endParaRPr lang="en-US" b="1" dirty="0">
              <a:solidFill>
                <a:srgbClr val="FF0000"/>
              </a:solidFill>
            </a:endParaRPr>
          </a:p>
        </p:txBody>
      </p:sp>
      <p:graphicFrame>
        <p:nvGraphicFramePr>
          <p:cNvPr id="8" name="Gráfico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98035382"/>
              </p:ext>
            </p:extLst>
          </p:nvPr>
        </p:nvGraphicFramePr>
        <p:xfrm>
          <a:off x="312234" y="1314511"/>
          <a:ext cx="8367743" cy="462908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7764724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uadroTexto 9"/>
          <p:cNvSpPr txBox="1">
            <a:spLocks noChangeArrowheads="1"/>
          </p:cNvSpPr>
          <p:nvPr/>
        </p:nvSpPr>
        <p:spPr bwMode="auto">
          <a:xfrm>
            <a:off x="138978" y="0"/>
            <a:ext cx="6837362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r>
              <a:rPr lang="es-ES" b="1" dirty="0" smtClean="0">
                <a:solidFill>
                  <a:schemeClr val="bg1"/>
                </a:solidFill>
              </a:rPr>
              <a:t>Relación con el Ciudadano - </a:t>
            </a:r>
            <a:endParaRPr lang="es-ES" b="1" dirty="0">
              <a:solidFill>
                <a:schemeClr val="bg1"/>
              </a:solidFill>
            </a:endParaRPr>
          </a:p>
          <a:p>
            <a:pPr eaLnBrk="1" hangingPunct="1"/>
            <a:r>
              <a:rPr lang="es-ES" b="1" dirty="0" smtClean="0">
                <a:solidFill>
                  <a:schemeClr val="bg1"/>
                </a:solidFill>
              </a:rPr>
              <a:t>Estadísticas de Peticiones 2016 </a:t>
            </a:r>
            <a:endParaRPr lang="es-ES" b="1" dirty="0">
              <a:solidFill>
                <a:schemeClr val="bg1"/>
              </a:solidFill>
            </a:endParaRPr>
          </a:p>
        </p:txBody>
      </p:sp>
      <p:graphicFrame>
        <p:nvGraphicFramePr>
          <p:cNvPr id="11" name="Gráfico 1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48454580"/>
              </p:ext>
            </p:extLst>
          </p:nvPr>
        </p:nvGraphicFramePr>
        <p:xfrm>
          <a:off x="1" y="927966"/>
          <a:ext cx="9144000" cy="593003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2" name="Rectángulo 11"/>
          <p:cNvSpPr/>
          <p:nvPr/>
        </p:nvSpPr>
        <p:spPr>
          <a:xfrm>
            <a:off x="3278458" y="5452425"/>
            <a:ext cx="2810107" cy="415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CO" sz="1050" b="1" i="1" dirty="0" smtClean="0">
                <a:solidFill>
                  <a:schemeClr val="bg1"/>
                </a:solidFill>
              </a:rPr>
              <a:t>Fuente: Reporte SIM (Periodo: 1 de Enero al 31 de Octubre)</a:t>
            </a:r>
            <a:endParaRPr lang="es-CO" sz="1050" b="1" i="1" dirty="0">
              <a:solidFill>
                <a:schemeClr val="bg1"/>
              </a:solidFill>
            </a:endParaRPr>
          </a:p>
        </p:txBody>
      </p:sp>
      <p:sp>
        <p:nvSpPr>
          <p:cNvPr id="13" name="Rectángulo 12"/>
          <p:cNvSpPr/>
          <p:nvPr/>
        </p:nvSpPr>
        <p:spPr>
          <a:xfrm>
            <a:off x="0" y="6353669"/>
            <a:ext cx="2301656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 sz="1400" b="0" i="0" u="none" strike="noStrike" kern="1200" spc="0" baseline="0">
                <a:solidFill>
                  <a:prstClr val="black">
                    <a:lumMod val="65000"/>
                    <a:lumOff val="35000"/>
                  </a:prstClr>
                </a:solidFill>
                <a:latin typeface="+mn-lt"/>
                <a:ea typeface="+mn-ea"/>
                <a:cs typeface="+mn-cs"/>
              </a:defRPr>
            </a:pPr>
            <a:r>
              <a:rPr lang="en-US" b="1" dirty="0" smtClean="0"/>
              <a:t>TOTAL Q</a:t>
            </a:r>
            <a:r>
              <a:rPr lang="es-419" b="1" dirty="0" smtClean="0"/>
              <a:t> </a:t>
            </a:r>
            <a:r>
              <a:rPr lang="en-US" b="1" dirty="0" smtClean="0"/>
              <a:t>y</a:t>
            </a:r>
            <a:r>
              <a:rPr lang="es-419" b="1" dirty="0" smtClean="0"/>
              <a:t> </a:t>
            </a:r>
            <a:r>
              <a:rPr lang="en-US" b="1" dirty="0" smtClean="0"/>
              <a:t>R: </a:t>
            </a:r>
            <a:r>
              <a:rPr lang="en-US" b="1" dirty="0" smtClean="0">
                <a:solidFill>
                  <a:srgbClr val="FF0000"/>
                </a:solidFill>
              </a:rPr>
              <a:t>37 PETICIONES </a:t>
            </a:r>
            <a:endParaRPr lang="en-US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9894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uadroTexto 9"/>
          <p:cNvSpPr txBox="1">
            <a:spLocks noChangeArrowheads="1"/>
          </p:cNvSpPr>
          <p:nvPr/>
        </p:nvSpPr>
        <p:spPr bwMode="auto">
          <a:xfrm>
            <a:off x="138978" y="97704"/>
            <a:ext cx="6837362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r>
              <a:rPr lang="es-ES" dirty="0" smtClean="0">
                <a:solidFill>
                  <a:schemeClr val="bg1"/>
                </a:solidFill>
              </a:rPr>
              <a:t>Relación con el Ciudadano - </a:t>
            </a:r>
            <a:endParaRPr lang="es-ES" dirty="0">
              <a:solidFill>
                <a:schemeClr val="bg1"/>
              </a:solidFill>
            </a:endParaRPr>
          </a:p>
          <a:p>
            <a:pPr eaLnBrk="1" hangingPunct="1"/>
            <a:r>
              <a:rPr lang="es-ES" dirty="0" smtClean="0">
                <a:solidFill>
                  <a:schemeClr val="bg1"/>
                </a:solidFill>
              </a:rPr>
              <a:t>Estadísticas de Peticiones 2016 </a:t>
            </a:r>
            <a:endParaRPr lang="es-ES" dirty="0">
              <a:solidFill>
                <a:schemeClr val="bg1"/>
              </a:solidFill>
            </a:endParaRPr>
          </a:p>
        </p:txBody>
      </p:sp>
      <p:sp>
        <p:nvSpPr>
          <p:cNvPr id="12" name="Rectángulo 11"/>
          <p:cNvSpPr/>
          <p:nvPr/>
        </p:nvSpPr>
        <p:spPr>
          <a:xfrm>
            <a:off x="3278458" y="6138225"/>
            <a:ext cx="2810107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CO" sz="800" i="1" dirty="0" smtClean="0"/>
              <a:t>Fuente: Reporte SIM (Periodo: 1 de Enero al 31 de Octubre)</a:t>
            </a:r>
            <a:endParaRPr lang="es-CO" sz="800" i="1" dirty="0"/>
          </a:p>
        </p:txBody>
      </p:sp>
      <p:graphicFrame>
        <p:nvGraphicFramePr>
          <p:cNvPr id="6" name="Gráfico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93024888"/>
              </p:ext>
            </p:extLst>
          </p:nvPr>
        </p:nvGraphicFramePr>
        <p:xfrm>
          <a:off x="669073" y="1388326"/>
          <a:ext cx="8017727" cy="47498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2005020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9"/>
          <p:cNvSpPr txBox="1">
            <a:spLocks noChangeArrowheads="1"/>
          </p:cNvSpPr>
          <p:nvPr/>
        </p:nvSpPr>
        <p:spPr bwMode="auto">
          <a:xfrm>
            <a:off x="124691" y="76922"/>
            <a:ext cx="6837362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r>
              <a:rPr lang="es-ES" dirty="0" smtClean="0">
                <a:solidFill>
                  <a:schemeClr val="bg1"/>
                </a:solidFill>
              </a:rPr>
              <a:t>Relación con el Ciudadano - </a:t>
            </a:r>
            <a:endParaRPr lang="es-ES" dirty="0">
              <a:solidFill>
                <a:schemeClr val="bg1"/>
              </a:solidFill>
            </a:endParaRPr>
          </a:p>
          <a:p>
            <a:pPr eaLnBrk="1" hangingPunct="1"/>
            <a:r>
              <a:rPr lang="es-ES" dirty="0" smtClean="0">
                <a:solidFill>
                  <a:schemeClr val="bg1"/>
                </a:solidFill>
              </a:rPr>
              <a:t>Oficina de Atención al Ciudadano</a:t>
            </a:r>
            <a:endParaRPr lang="es-ES" sz="2000" dirty="0">
              <a:solidFill>
                <a:schemeClr val="bg1"/>
              </a:solidFill>
            </a:endParaRPr>
          </a:p>
        </p:txBody>
      </p:sp>
      <p:sp>
        <p:nvSpPr>
          <p:cNvPr id="3" name="CuadroTexto 2"/>
          <p:cNvSpPr txBox="1"/>
          <p:nvPr/>
        </p:nvSpPr>
        <p:spPr>
          <a:xfrm>
            <a:off x="124691" y="1288473"/>
            <a:ext cx="535082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O" sz="1600" b="1" dirty="0" smtClean="0">
                <a:solidFill>
                  <a:schemeClr val="bg2">
                    <a:lumMod val="50000"/>
                  </a:schemeClr>
                </a:solidFill>
              </a:rPr>
              <a:t>Formato de Encuesta de Satisfacción OAC – </a:t>
            </a:r>
            <a:r>
              <a:rPr lang="es-ES" sz="1600" b="1" dirty="0" smtClean="0">
                <a:solidFill>
                  <a:schemeClr val="bg2">
                    <a:lumMod val="50000"/>
                  </a:schemeClr>
                </a:solidFill>
              </a:rPr>
              <a:t>II </a:t>
            </a:r>
            <a:r>
              <a:rPr lang="es-ES" sz="1600" b="1" dirty="0">
                <a:solidFill>
                  <a:schemeClr val="bg2">
                    <a:lumMod val="50000"/>
                  </a:schemeClr>
                </a:solidFill>
              </a:rPr>
              <a:t>Semestre </a:t>
            </a:r>
            <a:r>
              <a:rPr lang="es-ES" sz="1600" b="1" dirty="0" smtClean="0">
                <a:solidFill>
                  <a:schemeClr val="bg2">
                    <a:lumMod val="50000"/>
                  </a:schemeClr>
                </a:solidFill>
              </a:rPr>
              <a:t>2016 </a:t>
            </a:r>
            <a:endParaRPr lang="es-CO" sz="1600" b="1" dirty="0">
              <a:solidFill>
                <a:schemeClr val="bg2">
                  <a:lumMod val="50000"/>
                </a:schemeClr>
              </a:solidFill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797" y="1773628"/>
            <a:ext cx="7869103" cy="4309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34868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9"/>
          <p:cNvSpPr txBox="1">
            <a:spLocks noChangeArrowheads="1"/>
          </p:cNvSpPr>
          <p:nvPr/>
        </p:nvSpPr>
        <p:spPr bwMode="auto">
          <a:xfrm>
            <a:off x="124691" y="76922"/>
            <a:ext cx="6837362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es-CO" dirty="0" smtClean="0">
                <a:solidFill>
                  <a:schemeClr val="bg1"/>
                </a:solidFill>
              </a:rPr>
              <a:t>Resultados generales encuesta </a:t>
            </a:r>
            <a:r>
              <a:rPr lang="es-CO" dirty="0">
                <a:solidFill>
                  <a:schemeClr val="bg1"/>
                </a:solidFill>
              </a:rPr>
              <a:t>de Satisfacción OAC – </a:t>
            </a:r>
            <a:r>
              <a:rPr lang="es-ES" dirty="0">
                <a:solidFill>
                  <a:schemeClr val="bg1"/>
                </a:solidFill>
              </a:rPr>
              <a:t>I y II Semestre 2016 </a:t>
            </a:r>
            <a:endParaRPr lang="es-CO" dirty="0">
              <a:solidFill>
                <a:schemeClr val="bg1"/>
              </a:solidFill>
            </a:endParaRPr>
          </a:p>
        </p:txBody>
      </p:sp>
      <p:graphicFrame>
        <p:nvGraphicFramePr>
          <p:cNvPr id="9" name="Gráfico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38780481"/>
              </p:ext>
            </p:extLst>
          </p:nvPr>
        </p:nvGraphicFramePr>
        <p:xfrm>
          <a:off x="124690" y="1277250"/>
          <a:ext cx="9019309" cy="493304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8250109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0" y="0"/>
            <a:ext cx="6858000" cy="1325563"/>
          </a:xfrm>
        </p:spPr>
        <p:txBody>
          <a:bodyPr/>
          <a:lstStyle/>
          <a:p>
            <a:r>
              <a:rPr lang="es-CO" sz="2900" b="1" dirty="0">
                <a:solidFill>
                  <a:schemeClr val="bg1"/>
                </a:solidFill>
              </a:rPr>
              <a:t>Resultados generales encuesta de Satisfacción OAC – </a:t>
            </a:r>
            <a:r>
              <a:rPr lang="es-ES" sz="2900" b="1" dirty="0">
                <a:solidFill>
                  <a:schemeClr val="bg1"/>
                </a:solidFill>
              </a:rPr>
              <a:t>I y II Semestre 2016</a:t>
            </a:r>
            <a:endParaRPr lang="es-ES" sz="2900" dirty="0"/>
          </a:p>
        </p:txBody>
      </p:sp>
      <p:graphicFrame>
        <p:nvGraphicFramePr>
          <p:cNvPr id="4" name="Gráfico 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70523751"/>
              </p:ext>
            </p:extLst>
          </p:nvPr>
        </p:nvGraphicFramePr>
        <p:xfrm>
          <a:off x="0" y="1277250"/>
          <a:ext cx="9144000" cy="51806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0209534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90500" y="0"/>
            <a:ext cx="7258050" cy="1325563"/>
          </a:xfrm>
        </p:spPr>
        <p:txBody>
          <a:bodyPr/>
          <a:lstStyle/>
          <a:p>
            <a:r>
              <a:rPr lang="es-CO" sz="3200" b="1" dirty="0">
                <a:solidFill>
                  <a:schemeClr val="bg1"/>
                </a:solidFill>
              </a:rPr>
              <a:t>Resultados generales encuesta de Satisfacción OAC – </a:t>
            </a:r>
            <a:r>
              <a:rPr lang="es-ES" sz="3200" b="1" dirty="0">
                <a:solidFill>
                  <a:schemeClr val="bg1"/>
                </a:solidFill>
              </a:rPr>
              <a:t>I y II Semestre 2016 </a:t>
            </a:r>
            <a:r>
              <a:rPr lang="es-CO" sz="3200" b="1" dirty="0">
                <a:solidFill>
                  <a:schemeClr val="bg1"/>
                </a:solidFill>
              </a:rPr>
              <a:t/>
            </a:r>
            <a:br>
              <a:rPr lang="es-CO" sz="3200" b="1" dirty="0">
                <a:solidFill>
                  <a:schemeClr val="bg1"/>
                </a:solidFill>
              </a:rPr>
            </a:br>
            <a:endParaRPr lang="es-ES" sz="3200" b="1" dirty="0"/>
          </a:p>
        </p:txBody>
      </p:sp>
      <p:graphicFrame>
        <p:nvGraphicFramePr>
          <p:cNvPr id="4" name="Gráfico 1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88813140"/>
              </p:ext>
            </p:extLst>
          </p:nvPr>
        </p:nvGraphicFramePr>
        <p:xfrm>
          <a:off x="0" y="1096516"/>
          <a:ext cx="9144000" cy="509473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440932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iseño personalizado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3830</TotalTime>
  <Words>4350</Words>
  <Application>Microsoft Office PowerPoint</Application>
  <PresentationFormat>Presentación en pantalla (4:3)</PresentationFormat>
  <Paragraphs>726</Paragraphs>
  <Slides>101</Slides>
  <Notes>4</Notes>
  <HiddenSlides>0</HiddenSlides>
  <MMClips>0</MMClips>
  <ScaleCrop>false</ScaleCrop>
  <HeadingPairs>
    <vt:vector size="6" baseType="variant">
      <vt:variant>
        <vt:lpstr>Fuentes usadas</vt:lpstr>
      </vt:variant>
      <vt:variant>
        <vt:i4>12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101</vt:i4>
      </vt:variant>
    </vt:vector>
  </HeadingPairs>
  <TitlesOfParts>
    <vt:vector size="114" baseType="lpstr">
      <vt:lpstr>ＭＳ Ｐゴシック</vt:lpstr>
      <vt:lpstr>ＭＳ Ｐゴシック</vt:lpstr>
      <vt:lpstr>Arial</vt:lpstr>
      <vt:lpstr>Arial Narrow</vt:lpstr>
      <vt:lpstr>Arial Rounded MT Bold</vt:lpstr>
      <vt:lpstr>Calibri</vt:lpstr>
      <vt:lpstr>Calibri </vt:lpstr>
      <vt:lpstr>Calibri   </vt:lpstr>
      <vt:lpstr>Calibri Light</vt:lpstr>
      <vt:lpstr>Calibri Light (Títulos)</vt:lpstr>
      <vt:lpstr>Times New Roman</vt:lpstr>
      <vt:lpstr>Wingdings</vt:lpstr>
      <vt:lpstr>Diseño personalizado</vt:lpstr>
      <vt:lpstr>ICBF Regional Amazonas</vt:lpstr>
      <vt:lpstr>Presentación de PowerPoint</vt:lpstr>
      <vt:lpstr>Presentación de PowerPoint</vt:lpstr>
      <vt:lpstr>AGENDA</vt:lpstr>
      <vt:lpstr>Presentación de PowerPoint</vt:lpstr>
      <vt:lpstr>Programa</vt:lpstr>
      <vt:lpstr>¿Qué es la atención a la primera infancia en la estrategia nacional de cero a siempre?</vt:lpstr>
      <vt:lpstr>Presentación de PowerPoint</vt:lpstr>
      <vt:lpstr>Presentación de PowerPoint</vt:lpstr>
      <vt:lpstr>Modalidad Institucional</vt:lpstr>
      <vt:lpstr>Modalidad en Medio Familiar </vt:lpstr>
      <vt:lpstr>Distribución Geográfica</vt:lpstr>
      <vt:lpstr>Comparativo Unidades de Servicio 2014, 2015 y 2016 </vt:lpstr>
      <vt:lpstr>Presentación de PowerPoint</vt:lpstr>
      <vt:lpstr>Entidades Administradoras De Servicio EAS hasta el 31 de Octubre</vt:lpstr>
      <vt:lpstr>Entidades Administradoras De Servicio EAS del 1 de Noviembre al 15 de Diciembre</vt:lpstr>
      <vt:lpstr>Logros</vt:lpstr>
      <vt:lpstr>RETOS PARA EL 2017 </vt:lpstr>
      <vt:lpstr>Presentación de PowerPoint</vt:lpstr>
      <vt:lpstr>Programa </vt:lpstr>
      <vt:lpstr>Objetivo del Programa</vt:lpstr>
      <vt:lpstr>Temática del Programa</vt:lpstr>
      <vt:lpstr>Modalidad Étnica</vt:lpstr>
      <vt:lpstr>Presentación de PowerPoint</vt:lpstr>
      <vt:lpstr>Modalidad Tradicional</vt:lpstr>
      <vt:lpstr>Presentación de PowerPoint</vt:lpstr>
      <vt:lpstr>Cobertura 2016</vt:lpstr>
      <vt:lpstr>Presentación de PowerPoint</vt:lpstr>
      <vt:lpstr>M2-PM1-05 Número de niños, niñas y adolescentes participantes en el Programa Generaciones con Bienestar </vt:lpstr>
      <vt:lpstr>M2-PM1-02 Porcentaje de respuesta efectivas a las gestiones realizadas por el operador para la activación de la ruta de restablecimiento derechos. </vt:lpstr>
      <vt:lpstr>M2-PM1-03 Porcentaje de casos de vulneración, amenaza o inobservancia de derechos identificados por diagnostico de derechos, con gestiones realizadas por el operador para la activación de ruta de restablecimiento  </vt:lpstr>
      <vt:lpstr>Logros </vt:lpstr>
      <vt:lpstr>Retos 2017</vt:lpstr>
      <vt:lpstr>Presentación de PowerPoint</vt:lpstr>
      <vt:lpstr>Presentación de PowerPoint</vt:lpstr>
      <vt:lpstr>Sabías que…</vt:lpstr>
      <vt:lpstr>El proceso de atención por parte del  Equipo de Profesionales del EMPI: </vt:lpstr>
      <vt:lpstr>TRABAJO INFANTIL, ESCNNA, PAUTAS DE CRIANZA Y  CONSUMO DE SPA</vt:lpstr>
      <vt:lpstr>EMPI</vt:lpstr>
      <vt:lpstr>Socialización de trabajo infantil y ESCNNA </vt:lpstr>
      <vt:lpstr>Presentación de PowerPoint</vt:lpstr>
      <vt:lpstr>Articulación con diferentes instituciones de Leticia - actividades de sensibilización y prevención en el tema de: TRABAJO INFANTIL Y ESCNNA</vt:lpstr>
      <vt:lpstr>Presentación de PowerPoint</vt:lpstr>
      <vt:lpstr>Articulación con diferentes instituciones de Leticia - actividades de sensibilización y prevención en el tema de: TRABAJO INFANTIL Y ESCNNA</vt:lpstr>
      <vt:lpstr>Presentación de PowerPoint</vt:lpstr>
      <vt:lpstr>Programa</vt:lpstr>
      <vt:lpstr>Presentación de PowerPoint</vt:lpstr>
      <vt:lpstr>Presentación de PowerPoint</vt:lpstr>
      <vt:lpstr>Presentación de PowerPoint</vt:lpstr>
      <vt:lpstr>Presentación de PowerPoint</vt:lpstr>
      <vt:lpstr>Logros</vt:lpstr>
      <vt:lpstr>Retos 2017</vt:lpstr>
      <vt:lpstr>Presentación de PowerPoint</vt:lpstr>
      <vt:lpstr>Presentación de PowerPoint</vt:lpstr>
      <vt:lpstr>Presentación de PowerPoint</vt:lpstr>
      <vt:lpstr>Presentación de PowerPoint</vt:lpstr>
      <vt:lpstr>Periodo 2015</vt:lpstr>
      <vt:lpstr>Presentación de PowerPoint</vt:lpstr>
      <vt:lpstr>Presentación de PowerPoint</vt:lpstr>
      <vt:lpstr>Retos 2017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Bienestarina</vt:lpstr>
      <vt:lpstr>Presupuesto para galleta fortificada</vt:lpstr>
      <vt:lpstr>Retos  2017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Retos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Resultados generales encuesta de Satisfacción OAC – I y II Semestre 2016</vt:lpstr>
      <vt:lpstr>Resultados generales encuesta de Satisfacción OAC – I y II Semestre 2016  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Jennifer Rocha Murcia</dc:creator>
  <cp:lastModifiedBy>Luis Angel Mora Fuentes</cp:lastModifiedBy>
  <cp:revision>190</cp:revision>
  <dcterms:created xsi:type="dcterms:W3CDTF">2015-01-29T14:27:26Z</dcterms:created>
  <dcterms:modified xsi:type="dcterms:W3CDTF">2016-11-17T20:06:31Z</dcterms:modified>
</cp:coreProperties>
</file>